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 id="2147483689" r:id="rId5"/>
    <p:sldMasterId id="2147483702" r:id="rId6"/>
  </p:sldMasterIdLst>
  <p:notesMasterIdLst>
    <p:notesMasterId r:id="rId8"/>
  </p:notesMasterIdLst>
  <p:sldIdLst>
    <p:sldId id="365" r:id="rId7"/>
    <p:sldId id="827" r:id="rId9"/>
    <p:sldId id="837" r:id="rId10"/>
    <p:sldId id="828" r:id="rId11"/>
    <p:sldId id="832" r:id="rId12"/>
    <p:sldId id="833" r:id="rId13"/>
    <p:sldId id="868" r:id="rId14"/>
    <p:sldId id="844" r:id="rId15"/>
    <p:sldId id="845" r:id="rId16"/>
    <p:sldId id="846" r:id="rId17"/>
    <p:sldId id="847" r:id="rId18"/>
    <p:sldId id="848" r:id="rId19"/>
    <p:sldId id="849" r:id="rId20"/>
    <p:sldId id="850" r:id="rId21"/>
    <p:sldId id="851" r:id="rId22"/>
    <p:sldId id="871" r:id="rId23"/>
    <p:sldId id="877" r:id="rId24"/>
    <p:sldId id="878" r:id="rId25"/>
    <p:sldId id="879" r:id="rId26"/>
    <p:sldId id="880" r:id="rId27"/>
    <p:sldId id="881" r:id="rId28"/>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00"/>
    <a:srgbClr val="660066"/>
    <a:srgbClr val="006699"/>
    <a:srgbClr val="663300"/>
    <a:srgbClr val="993300"/>
    <a:srgbClr val="80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47"/>
    <p:restoredTop sz="85203"/>
  </p:normalViewPr>
  <p:slideViewPr>
    <p:cSldViewPr showGuides="1">
      <p:cViewPr varScale="1">
        <p:scale>
          <a:sx n="89" d="100"/>
          <a:sy n="89" d="100"/>
        </p:scale>
        <p:origin x="-120" y="-120"/>
      </p:cViewPr>
      <p:guideLst>
        <p:guide orient="horz" pos="1612"/>
        <p:guide pos="2880"/>
      </p:guideLst>
    </p:cSldViewPr>
  </p:slideViewPr>
  <p:outlineViewPr>
    <p:cViewPr>
      <p:scale>
        <a:sx n="33" d="100"/>
        <a:sy n="33" d="100"/>
      </p:scale>
      <p:origin x="0" y="1002"/>
    </p:cViewPr>
  </p:outlineViewPr>
  <p:notesTextViewPr>
    <p:cViewPr>
      <p:scale>
        <a:sx n="100" d="100"/>
        <a:sy n="100" d="100"/>
      </p:scale>
      <p:origin x="0" y="0"/>
    </p:cViewPr>
  </p:notesTextViewPr>
  <p:sorterViewPr>
    <p:cViewPr>
      <p:scale>
        <a:sx n="100" d="100"/>
        <a:sy n="100" d="100"/>
      </p:scale>
      <p:origin x="0" y="5856"/>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ea typeface="宋体" panose="02010600030101010101" pitchFamily="2" charset="-122"/>
              </a:defRPr>
            </a:lvl1pPr>
          </a:lstStyle>
          <a:p>
            <a:pPr fontAlgn="base">
              <a:defRPr/>
            </a:pPr>
            <a:endParaRPr lang="en-US" altLang="zh-CN" strike="noStrike" noProof="1"/>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a typeface="宋体" panose="02010600030101010101" pitchFamily="2" charset="-122"/>
              </a:defRPr>
            </a:lvl1pPr>
          </a:lstStyle>
          <a:p>
            <a:pPr fontAlgn="base">
              <a:defRPr/>
            </a:pPr>
            <a:endParaRPr lang="en-US" altLang="zh-CN" strike="noStrike" noProof="1"/>
          </a:p>
        </p:txBody>
      </p:sp>
      <p:sp>
        <p:nvSpPr>
          <p:cNvPr id="32772" name="Rectangle 4"/>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32773" name="Rectangle 5"/>
          <p:cNvSpPr>
            <a:spLocks noGrp="1"/>
          </p:cNvSpPr>
          <p:nvPr>
            <p:ph type="body" sz="quarter"/>
          </p:nvPr>
        </p:nvSpPr>
        <p:spPr>
          <a:xfrm>
            <a:off x="685800" y="4343400"/>
            <a:ext cx="5486400" cy="41148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ea typeface="宋体" panose="02010600030101010101" pitchFamily="2" charset="-122"/>
              </a:defRPr>
            </a:lvl1pPr>
          </a:lstStyle>
          <a:p>
            <a:pPr fontAlgn="base">
              <a:defRPr/>
            </a:pPr>
            <a:endParaRPr lang="en-US" altLang="zh-CN" strike="noStrike" noProof="1"/>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ea typeface="宋体" panose="02010600030101010101" pitchFamily="2" charset="-122"/>
              </a:defRPr>
            </a:lvl1pPr>
          </a:lstStyle>
          <a:p>
            <a:pPr fontAlgn="base">
              <a:defRPr/>
            </a:pPr>
            <a:fld id="{0EE97443-C1CD-4B8D-A9B9-9E7F0389BDBE}"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7"/>
          <p:cNvSpPr>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altLang="zh-CN" sz="1200" dirty="0">
                <a:solidFill>
                  <a:srgbClr val="000000"/>
                </a:solidFill>
              </a:rPr>
            </a:fld>
            <a:endParaRPr lang="en-US" altLang="zh-CN" sz="1200" dirty="0">
              <a:solidFill>
                <a:srgbClr val="000000"/>
              </a:solidFill>
            </a:endParaRPr>
          </a:p>
        </p:txBody>
      </p:sp>
      <p:sp>
        <p:nvSpPr>
          <p:cNvPr id="34818" name="Rectangle 2"/>
          <p:cNvSpPr>
            <a:spLocks noGrp="1" noRot="1" noChangeAspect="1" noTextEdit="1"/>
          </p:cNvSpPr>
          <p:nvPr>
            <p:ph type="sldImg"/>
          </p:nvPr>
        </p:nvSpPr>
        <p:spPr/>
      </p:sp>
      <p:sp>
        <p:nvSpPr>
          <p:cNvPr id="34819" name="Rectangle 3"/>
          <p:cNvSpPr>
            <a:spLocks noGrp="1"/>
          </p:cNvSpPr>
          <p:nvPr>
            <p:ph type="body"/>
          </p:nvPr>
        </p:nvSpPr>
        <p:spPr/>
        <p:txBody>
          <a:bodyPr wrap="square" lIns="91440" tIns="45720" rIns="91440" bIns="45720" anchor="t"/>
          <a:p>
            <a:pPr lvl="0"/>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40"/>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ctr"/>
            <a:r>
              <a:rPr lang="zh-CN" altLang="en-US" strike="noStrike" noProof="1" smtClean="0"/>
              <a:t>单击此处编辑母版副标题样式</a:t>
            </a:r>
            <a:endParaRPr lang="zh-CN" altLang="en-US" strike="noStrike" noProof="1"/>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3"/>
            <a:ext cx="2051050" cy="4679156"/>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33" y="86923"/>
            <a:ext cx="6003925" cy="4679156"/>
          </a:xfrm>
        </p:spPr>
        <p:txBody>
          <a:bodyPr vert="eaVert"/>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6146"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6147" name="Group 71"/>
          <p:cNvGrpSpPr/>
          <p:nvPr/>
        </p:nvGrpSpPr>
        <p:grpSpPr>
          <a:xfrm>
            <a:off x="5222875" y="20638"/>
            <a:ext cx="3856038" cy="5110162"/>
            <a:chOff x="275" y="265"/>
            <a:chExt cx="2373" cy="3936"/>
          </a:xfrm>
        </p:grpSpPr>
        <p:sp>
          <p:nvSpPr>
            <p:cNvPr id="6148"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6149"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a:prstGeom prst="rect">
            <a:avLst/>
          </a:prstGeom>
        </p:spPr>
        <p:txBody>
          <a:bodyPr anchor="b">
            <a:noAutofit/>
          </a:bodyPr>
          <a:lstStyle>
            <a:lvl1pPr>
              <a:lnSpc>
                <a:spcPct val="100000"/>
              </a:lnSpc>
              <a:defRPr sz="8000"/>
            </a:lvl1pPr>
          </a:lstStyle>
          <a:p>
            <a:pPr fontAlgn="base"/>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371600" y="3714750"/>
            <a:ext cx="6400800" cy="9144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en-US" strike="noStrike" noProof="1" dirty="0"/>
          </a:p>
        </p:txBody>
      </p:sp>
      <p:sp>
        <p:nvSpPr>
          <p:cNvPr id="4" name="Date Placeholder 6"/>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5C1020D-94BA-4908-ACBA-9235C51D92F6}" type="datetimeFigureOut">
              <a:rPr lang="zh-CN" altLang="en-US" strike="noStrike" noProof="1">
                <a:latin typeface="+mn-lt"/>
                <a:ea typeface="+mn-ea"/>
                <a:cs typeface="+mn-cs"/>
              </a:rPr>
            </a:fld>
            <a:endParaRPr lang="zh-CN" altLang="en-US" strike="noStrike" noProof="1"/>
          </a:p>
        </p:txBody>
      </p:sp>
      <p:sp>
        <p:nvSpPr>
          <p:cNvPr id="5" name="Slide Number Placeholder 7"/>
          <p:cNvSpPr>
            <a:spLocks noGrp="1"/>
          </p:cNvSpPr>
          <p:nvPr>
            <p:ph type="sldNum" sz="quarter" idx="11"/>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602884A-3B44-4DB9-9DE1-A8AC5C3CABCC}" type="slidenum">
              <a:rPr lang="zh-CN" altLang="en-US" strike="noStrike" noProof="1">
                <a:latin typeface="+mn-lt"/>
                <a:ea typeface="+mn-ea"/>
                <a:cs typeface="+mn-cs"/>
              </a:rPr>
            </a:fld>
            <a:endParaRPr lang="zh-CN" altLang="en-US" strike="noStrike" noProof="1"/>
          </a:p>
        </p:txBody>
      </p:sp>
      <p:sp>
        <p:nvSpPr>
          <p:cNvPr id="6" name="Footer Placeholder 8"/>
          <p:cNvSpPr>
            <a:spLocks noGrp="1"/>
          </p:cNvSpPr>
          <p:nvPr>
            <p:ph type="ftr" sz="quarter" idx="12"/>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457200" y="1200151"/>
            <a:ext cx="8229600" cy="3394472"/>
          </a:xfrm>
          <a:prstGeom prst="rect">
            <a:avLst/>
          </a:prstGeom>
        </p:spPr>
        <p:txBody>
          <a:bodyPr/>
          <a:lstStyle>
            <a:lvl5pPr>
              <a:defRPr/>
            </a:lvl5pPr>
            <a:lvl6pPr>
              <a:defRPr/>
            </a:lvl6pPr>
            <a:lvl7pPr>
              <a:defRPr/>
            </a:lvl7pPr>
            <a:lvl8pPr>
              <a:defRPr/>
            </a:lvl8pPr>
            <a:lvl9pPr>
              <a:buFont typeface="Arial" panose="020B0604020202020204" pitchFamily="34" charset="0"/>
              <a:buChar char="•"/>
              <a:defRPr/>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DF3919D-01EA-4F77-80DD-BD73C1F555AF}"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A96C8F-E4E2-4883-BCBD-66D328A6F7BF}"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Oval 6"/>
          <p:cNvSpPr/>
          <p:nvPr/>
        </p:nvSpPr>
        <p:spPr>
          <a:xfrm>
            <a:off x="4495800"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5" name="Oval 7"/>
          <p:cNvSpPr/>
          <p:nvPr/>
        </p:nvSpPr>
        <p:spPr>
          <a:xfrm>
            <a:off x="4695825"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6" name="Oval 8"/>
          <p:cNvSpPr/>
          <p:nvPr/>
        </p:nvSpPr>
        <p:spPr>
          <a:xfrm>
            <a:off x="4297363"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2" name="Title 1"/>
          <p:cNvSpPr>
            <a:spLocks noGrp="1"/>
          </p:cNvSpPr>
          <p:nvPr>
            <p:ph type="title"/>
          </p:nvPr>
        </p:nvSpPr>
        <p:spPr>
          <a:xfrm>
            <a:off x="722313" y="1028701"/>
            <a:ext cx="7772400" cy="1878806"/>
          </a:xfrm>
          <a:prstGeom prst="rect">
            <a:avLst/>
          </a:prstGeo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722313" y="3051581"/>
            <a:ext cx="7772400" cy="848915"/>
          </a:xfrm>
          <a:prstGeom prst="rect">
            <a:avLst/>
          </a:prstGeo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7"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92916C56-B1C8-47DC-B561-23CA83831B7C}" type="datetimeFigureOut">
              <a:rPr lang="zh-CN" altLang="en-US" strike="noStrike" noProof="1">
                <a:latin typeface="+mn-lt"/>
                <a:ea typeface="+mn-ea"/>
                <a:cs typeface="+mn-cs"/>
              </a:rPr>
            </a:fld>
            <a:endParaRPr lang="zh-CN" altLang="en-US" strike="noStrike" noProof="1"/>
          </a:p>
        </p:txBody>
      </p:sp>
      <p:sp>
        <p:nvSpPr>
          <p:cNvPr id="8"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013B6C9-1851-44E2-AE27-6B968A2FA016}"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9" name="Content Placeholder 8"/>
          <p:cNvSpPr>
            <a:spLocks noGrp="1"/>
          </p:cNvSpPr>
          <p:nvPr>
            <p:ph sz="quarter" idx="13"/>
          </p:nvPr>
        </p:nvSpPr>
        <p:spPr>
          <a:xfrm>
            <a:off x="365760" y="1200150"/>
            <a:ext cx="4041648" cy="339471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Date Placeholder 4"/>
          <p:cNvSpPr>
            <a:spLocks noGrp="1"/>
          </p:cNvSpPr>
          <p:nvPr>
            <p:ph type="dt" sz="half" idx="14"/>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5A5CC-33E0-4E2C-AE6A-CE33A18C423D}"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5"/>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6"/>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EBA693A-B9AD-4A9B-A2F0-40BD0E7C101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457200" y="1200150"/>
            <a:ext cx="4040188"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5" name="Text Placeholder 4"/>
          <p:cNvSpPr>
            <a:spLocks noGrp="1"/>
          </p:cNvSpPr>
          <p:nvPr>
            <p:ph type="body" sz="quarter" idx="3"/>
          </p:nvPr>
        </p:nvSpPr>
        <p:spPr>
          <a:xfrm>
            <a:off x="4648217" y="1200150"/>
            <a:ext cx="4041775"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11" name="Content Placeholder 10"/>
          <p:cNvSpPr>
            <a:spLocks noGrp="1"/>
          </p:cNvSpPr>
          <p:nvPr>
            <p:ph sz="quarter" idx="13"/>
          </p:nvPr>
        </p:nvSpPr>
        <p:spPr>
          <a:xfrm>
            <a:off x="457200" y="1659636"/>
            <a:ext cx="4041648" cy="293522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13" name="Content Placeholder 12"/>
          <p:cNvSpPr>
            <a:spLocks noGrp="1"/>
          </p:cNvSpPr>
          <p:nvPr>
            <p:ph sz="quarter" idx="14"/>
          </p:nvPr>
        </p:nvSpPr>
        <p:spPr>
          <a:xfrm>
            <a:off x="4672584" y="1659637"/>
            <a:ext cx="4041648" cy="293489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7" name="Date Placeholder 6"/>
          <p:cNvSpPr>
            <a:spLocks noGrp="1"/>
          </p:cNvSpPr>
          <p:nvPr>
            <p:ph type="dt" sz="half" idx="15"/>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089016-4CB1-4010-AC2B-23CD1518C83B}" type="datetimeFigureOut">
              <a:rPr lang="zh-CN" altLang="en-US" strike="noStrike" noProof="1">
                <a:latin typeface="+mn-lt"/>
                <a:ea typeface="+mn-ea"/>
                <a:cs typeface="+mn-cs"/>
              </a:rPr>
            </a:fld>
            <a:endParaRPr lang="zh-CN" altLang="en-US" strike="noStrike" noProof="1"/>
          </a:p>
        </p:txBody>
      </p:sp>
      <p:sp>
        <p:nvSpPr>
          <p:cNvPr id="8" name="Footer Placeholder 7"/>
          <p:cNvSpPr>
            <a:spLocks noGrp="1"/>
          </p:cNvSpPr>
          <p:nvPr>
            <p:ph type="ftr" sz="quarter" idx="16"/>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8"/>
          <p:cNvSpPr>
            <a:spLocks noGrp="1"/>
          </p:cNvSpPr>
          <p:nvPr>
            <p:ph type="sldNum" sz="quarter" idx="17"/>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D83AFEC-51B8-4549-B9E3-2BF8477E3008}"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Date Placeholder 2"/>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9509E-1665-4E22-8D61-E7CFEC8EEE6D}" type="datetimeFigureOut">
              <a:rPr lang="zh-CN" altLang="en-US" strike="noStrike" noProof="1">
                <a:latin typeface="+mn-lt"/>
                <a:ea typeface="+mn-ea"/>
                <a:cs typeface="+mn-cs"/>
              </a:rPr>
            </a:fld>
            <a:endParaRPr lang="zh-CN" altLang="en-US" strike="noStrike" noProof="1"/>
          </a:p>
        </p:txBody>
      </p:sp>
      <p:sp>
        <p:nvSpPr>
          <p:cNvPr id="4" name="Footer Placeholder 3"/>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5" name="Slide Number Placeholder 4"/>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117271D-38F3-4F5A-8BA3-0B3B9C5D4251}"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7094" y="200027"/>
            <a:ext cx="3008313" cy="1571625"/>
          </a:xfrm>
          <a:prstGeom prst="rect">
            <a:avLst/>
          </a:prstGeo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719143" y="204796"/>
            <a:ext cx="499586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5907094" y="1828801"/>
            <a:ext cx="3008313" cy="2765822"/>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10D6107-95E8-44CC-85B1-9192DD67C4DF}"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4BD52BD-7984-4A92-AB1F-DE8388EF0B3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8"/>
            <a:ext cx="5711824" cy="671513"/>
          </a:xfrm>
          <a:prstGeom prst="rect">
            <a:avLst/>
          </a:prstGeom>
        </p:spPr>
        <p:txBody>
          <a:bodyPr anchor="b"/>
          <a:lstStyle>
            <a:lvl1pPr algn="ctr">
              <a:lnSpc>
                <a:spcPct val="100000"/>
              </a:lnSpc>
              <a:defRPr sz="2800" b="0"/>
            </a:lvl1pPr>
          </a:lstStyle>
          <a:p>
            <a:pPr fontAlgn="base"/>
            <a:r>
              <a:rPr lang="zh-CN" altLang="en-US" strike="noStrike" noProof="1" smtClean="0"/>
              <a:t>单击此处编辑母版标题样式</a:t>
            </a:r>
            <a:endParaRPr lang="en-US" strike="noStrike" noProof="1" dirty="0"/>
          </a:p>
        </p:txBody>
      </p:sp>
      <p:sp>
        <p:nvSpPr>
          <p:cNvPr id="3" name="Picture Placeholder 2"/>
          <p:cNvSpPr>
            <a:spLocks noGrp="1"/>
          </p:cNvSpPr>
          <p:nvPr>
            <p:ph type="pic" idx="1"/>
          </p:nvPr>
        </p:nvSpPr>
        <p:spPr>
          <a:xfrm>
            <a:off x="1508126" y="857252"/>
            <a:ext cx="6054724" cy="3405783"/>
          </a:xfrm>
          <a:prstGeom prst="rect">
            <a:avLst/>
          </a:prstGeo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r>
              <a:rPr lang="zh-CN" altLang="en-US" strike="noStrike" noProof="0" smtClean="0"/>
              <a:t>单击图标添加图片</a:t>
            </a:r>
            <a:endParaRPr lang="en-US" strike="noStrike" noProof="0" dirty="0"/>
          </a:p>
        </p:txBody>
      </p:sp>
      <p:sp>
        <p:nvSpPr>
          <p:cNvPr id="4" name="Text Placeholder 3"/>
          <p:cNvSpPr>
            <a:spLocks noGrp="1"/>
          </p:cNvSpPr>
          <p:nvPr>
            <p:ph type="body" sz="half" idx="2"/>
          </p:nvPr>
        </p:nvSpPr>
        <p:spPr>
          <a:xfrm>
            <a:off x="1679576" y="4357688"/>
            <a:ext cx="5711824" cy="40005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E50AF99C-4A74-4BCB-9F3E-977083EFA73B}"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60FF329-7D5D-432B-ADFB-DB4471A105F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2F97F26-1EEA-4638-9057-7976D6A6383A}"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B4D5E54C-C587-40D3-98B0-62F3E187823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9FCC137-B60A-4BFD-9F50-1D9FBD8C8020}"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CFCD58FA-2B19-45C5-8944-55227B7CD09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8438" name="Rectangle 2"/>
          <p:cNvSpPr/>
          <p:nvPr/>
        </p:nvSpPr>
        <p:spPr>
          <a:xfrm>
            <a:off x="0" y="0"/>
            <a:ext cx="9145588" cy="458788"/>
          </a:xfrm>
          <a:prstGeom prst="rect">
            <a:avLst/>
          </a:prstGeom>
          <a:gradFill rotWithShape="1">
            <a:gsLst>
              <a:gs pos="0">
                <a:srgbClr val="001D31"/>
              </a:gs>
              <a:gs pos="100000">
                <a:srgbClr val="0099FF"/>
              </a:gs>
            </a:gsLst>
            <a:lin ang="18900000" scaled="1"/>
            <a:tileRect/>
          </a:gradFill>
          <a:ln w="9525">
            <a:noFill/>
          </a:ln>
        </p:spPr>
        <p:txBody>
          <a:bodyPr wrap="none" anchor="ctr"/>
          <a:p>
            <a:pPr lvl="0"/>
            <a:endParaRPr lang="zh-CN" altLang="en-US" b="1" dirty="0">
              <a:solidFill>
                <a:srgbClr val="000000"/>
              </a:solidFill>
              <a:latin typeface="Calibri" panose="020F0502020204030204" pitchFamily="34" charset="0"/>
              <a:ea typeface="黑体" panose="02010609060101010101" pitchFamily="2" charset="-122"/>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9458"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19459" name="Group 71"/>
          <p:cNvGrpSpPr/>
          <p:nvPr/>
        </p:nvGrpSpPr>
        <p:grpSpPr>
          <a:xfrm>
            <a:off x="5222875" y="20638"/>
            <a:ext cx="3856038" cy="5110162"/>
            <a:chOff x="275" y="265"/>
            <a:chExt cx="2373" cy="3936"/>
          </a:xfrm>
        </p:grpSpPr>
        <p:sp>
          <p:nvSpPr>
            <p:cNvPr id="19460"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19461"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a:prstGeom prst="rect">
            <a:avLst/>
          </a:prstGeom>
        </p:spPr>
        <p:txBody>
          <a:bodyPr anchor="b">
            <a:noAutofit/>
          </a:bodyPr>
          <a:lstStyle>
            <a:lvl1pPr>
              <a:lnSpc>
                <a:spcPct val="100000"/>
              </a:lnSpc>
              <a:defRPr sz="8000"/>
            </a:lvl1pPr>
          </a:lstStyle>
          <a:p>
            <a:pPr fontAlgn="base"/>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371600" y="3714750"/>
            <a:ext cx="6400800" cy="9144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en-US" strike="noStrike" noProof="1" dirty="0"/>
          </a:p>
        </p:txBody>
      </p:sp>
      <p:sp>
        <p:nvSpPr>
          <p:cNvPr id="4" name="Date Placeholder 6"/>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5C1020D-94BA-4908-ACBA-9235C51D92F6}" type="datetimeFigureOut">
              <a:rPr lang="zh-CN" altLang="en-US" strike="noStrike" noProof="1">
                <a:latin typeface="+mn-lt"/>
                <a:ea typeface="+mn-ea"/>
                <a:cs typeface="+mn-cs"/>
              </a:rPr>
            </a:fld>
            <a:endParaRPr lang="zh-CN" altLang="en-US" strike="noStrike" noProof="1"/>
          </a:p>
        </p:txBody>
      </p:sp>
      <p:sp>
        <p:nvSpPr>
          <p:cNvPr id="5" name="Slide Number Placeholder 7"/>
          <p:cNvSpPr>
            <a:spLocks noGrp="1"/>
          </p:cNvSpPr>
          <p:nvPr>
            <p:ph type="sldNum" sz="quarter" idx="11"/>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602884A-3B44-4DB9-9DE1-A8AC5C3CABCC}" type="slidenum">
              <a:rPr lang="zh-CN" altLang="en-US" strike="noStrike" noProof="1">
                <a:latin typeface="+mn-lt"/>
                <a:ea typeface="+mn-ea"/>
                <a:cs typeface="+mn-cs"/>
              </a:rPr>
            </a:fld>
            <a:endParaRPr lang="zh-CN" altLang="en-US" strike="noStrike" noProof="1"/>
          </a:p>
        </p:txBody>
      </p:sp>
      <p:sp>
        <p:nvSpPr>
          <p:cNvPr id="6" name="Footer Placeholder 8"/>
          <p:cNvSpPr>
            <a:spLocks noGrp="1"/>
          </p:cNvSpPr>
          <p:nvPr>
            <p:ph type="ftr" sz="quarter" idx="12"/>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457200" y="1200151"/>
            <a:ext cx="8229600" cy="3394472"/>
          </a:xfrm>
          <a:prstGeom prst="rect">
            <a:avLst/>
          </a:prstGeom>
        </p:spPr>
        <p:txBody>
          <a:bodyPr/>
          <a:lstStyle>
            <a:lvl5pPr>
              <a:defRPr/>
            </a:lvl5pPr>
            <a:lvl6pPr>
              <a:defRPr/>
            </a:lvl6pPr>
            <a:lvl7pPr>
              <a:defRPr/>
            </a:lvl7pPr>
            <a:lvl8pPr>
              <a:defRPr/>
            </a:lvl8pPr>
            <a:lvl9pPr>
              <a:buFont typeface="Arial" panose="020B0604020202020204" pitchFamily="34" charset="0"/>
              <a:buChar char="•"/>
              <a:defRPr/>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DF3919D-01EA-4F77-80DD-BD73C1F555AF}"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A96C8F-E4E2-4883-BCBD-66D328A6F7BF}"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Oval 6"/>
          <p:cNvSpPr/>
          <p:nvPr/>
        </p:nvSpPr>
        <p:spPr>
          <a:xfrm>
            <a:off x="4495800"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5" name="Oval 7"/>
          <p:cNvSpPr/>
          <p:nvPr/>
        </p:nvSpPr>
        <p:spPr>
          <a:xfrm>
            <a:off x="4695825"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6" name="Oval 8"/>
          <p:cNvSpPr/>
          <p:nvPr/>
        </p:nvSpPr>
        <p:spPr>
          <a:xfrm>
            <a:off x="4297363"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2" name="Title 1"/>
          <p:cNvSpPr>
            <a:spLocks noGrp="1"/>
          </p:cNvSpPr>
          <p:nvPr>
            <p:ph type="title"/>
          </p:nvPr>
        </p:nvSpPr>
        <p:spPr>
          <a:xfrm>
            <a:off x="722313" y="1028701"/>
            <a:ext cx="7772400" cy="1878806"/>
          </a:xfrm>
          <a:prstGeom prst="rect">
            <a:avLst/>
          </a:prstGeo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722313" y="3051577"/>
            <a:ext cx="7772400" cy="848915"/>
          </a:xfrm>
          <a:prstGeom prst="rect">
            <a:avLst/>
          </a:prstGeo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7"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92916C56-B1C8-47DC-B561-23CA83831B7C}" type="datetimeFigureOut">
              <a:rPr lang="zh-CN" altLang="en-US" strike="noStrike" noProof="1">
                <a:latin typeface="+mn-lt"/>
                <a:ea typeface="+mn-ea"/>
                <a:cs typeface="+mn-cs"/>
              </a:rPr>
            </a:fld>
            <a:endParaRPr lang="zh-CN" altLang="en-US" strike="noStrike" noProof="1"/>
          </a:p>
        </p:txBody>
      </p:sp>
      <p:sp>
        <p:nvSpPr>
          <p:cNvPr id="8"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013B6C9-1851-44E2-AE27-6B968A2FA016}"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9" name="Content Placeholder 8"/>
          <p:cNvSpPr>
            <a:spLocks noGrp="1"/>
          </p:cNvSpPr>
          <p:nvPr>
            <p:ph sz="quarter" idx="13"/>
          </p:nvPr>
        </p:nvSpPr>
        <p:spPr>
          <a:xfrm>
            <a:off x="365760" y="1200150"/>
            <a:ext cx="4041648" cy="339471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Date Placeholder 4"/>
          <p:cNvSpPr>
            <a:spLocks noGrp="1"/>
          </p:cNvSpPr>
          <p:nvPr>
            <p:ph type="dt" sz="half" idx="14"/>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5A5CC-33E0-4E2C-AE6A-CE33A18C423D}"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5"/>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6"/>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EBA693A-B9AD-4A9B-A2F0-40BD0E7C101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82"/>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ctr"/>
            <a:r>
              <a:rPr lang="zh-CN" altLang="en-US" strike="noStrike" noProof="1" smtClean="0"/>
              <a:t>单击此处编辑母版文本样式</a:t>
            </a:r>
            <a:endParaRPr lang="zh-CN" altLang="en-US" strike="noStrike" noProof="1" smtClean="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457200" y="1200150"/>
            <a:ext cx="4040188"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5" name="Text Placeholder 4"/>
          <p:cNvSpPr>
            <a:spLocks noGrp="1"/>
          </p:cNvSpPr>
          <p:nvPr>
            <p:ph type="body" sz="quarter" idx="3"/>
          </p:nvPr>
        </p:nvSpPr>
        <p:spPr>
          <a:xfrm>
            <a:off x="4648209" y="1200150"/>
            <a:ext cx="4041775"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11" name="Content Placeholder 10"/>
          <p:cNvSpPr>
            <a:spLocks noGrp="1"/>
          </p:cNvSpPr>
          <p:nvPr>
            <p:ph sz="quarter" idx="13"/>
          </p:nvPr>
        </p:nvSpPr>
        <p:spPr>
          <a:xfrm>
            <a:off x="457200" y="1659636"/>
            <a:ext cx="4041648" cy="293522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13" name="Content Placeholder 12"/>
          <p:cNvSpPr>
            <a:spLocks noGrp="1"/>
          </p:cNvSpPr>
          <p:nvPr>
            <p:ph sz="quarter" idx="14"/>
          </p:nvPr>
        </p:nvSpPr>
        <p:spPr>
          <a:xfrm>
            <a:off x="4672584" y="1659637"/>
            <a:ext cx="4041648" cy="293489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7" name="Date Placeholder 6"/>
          <p:cNvSpPr>
            <a:spLocks noGrp="1"/>
          </p:cNvSpPr>
          <p:nvPr>
            <p:ph type="dt" sz="half" idx="15"/>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089016-4CB1-4010-AC2B-23CD1518C83B}" type="datetimeFigureOut">
              <a:rPr lang="zh-CN" altLang="en-US" strike="noStrike" noProof="1">
                <a:latin typeface="+mn-lt"/>
                <a:ea typeface="+mn-ea"/>
                <a:cs typeface="+mn-cs"/>
              </a:rPr>
            </a:fld>
            <a:endParaRPr lang="zh-CN" altLang="en-US" strike="noStrike" noProof="1"/>
          </a:p>
        </p:txBody>
      </p:sp>
      <p:sp>
        <p:nvSpPr>
          <p:cNvPr id="8" name="Footer Placeholder 7"/>
          <p:cNvSpPr>
            <a:spLocks noGrp="1"/>
          </p:cNvSpPr>
          <p:nvPr>
            <p:ph type="ftr" sz="quarter" idx="16"/>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8"/>
          <p:cNvSpPr>
            <a:spLocks noGrp="1"/>
          </p:cNvSpPr>
          <p:nvPr>
            <p:ph type="sldNum" sz="quarter" idx="17"/>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D83AFEC-51B8-4549-B9E3-2BF8477E3008}"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Date Placeholder 2"/>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9509E-1665-4E22-8D61-E7CFEC8EEE6D}" type="datetimeFigureOut">
              <a:rPr lang="zh-CN" altLang="en-US" strike="noStrike" noProof="1">
                <a:latin typeface="+mn-lt"/>
                <a:ea typeface="+mn-ea"/>
                <a:cs typeface="+mn-cs"/>
              </a:rPr>
            </a:fld>
            <a:endParaRPr lang="zh-CN" altLang="en-US" strike="noStrike" noProof="1"/>
          </a:p>
        </p:txBody>
      </p:sp>
      <p:sp>
        <p:nvSpPr>
          <p:cNvPr id="4" name="Footer Placeholder 3"/>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5" name="Slide Number Placeholder 4"/>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117271D-38F3-4F5A-8BA3-0B3B9C5D4251}"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D8C23A99-C87F-43CA-B087-BF93873C4030}" type="datetimeFigureOut">
              <a:rPr lang="zh-CN" altLang="en-US" strike="noStrike" noProof="1">
                <a:latin typeface="+mn-lt"/>
                <a:ea typeface="+mn-ea"/>
                <a:cs typeface="+mn-cs"/>
              </a:rPr>
            </a:fld>
            <a:endParaRPr lang="zh-CN" altLang="en-US" strike="noStrike" noProof="1"/>
          </a:p>
        </p:txBody>
      </p:sp>
      <p:sp>
        <p:nvSpPr>
          <p:cNvPr id="3" name="Footer Placeholder 2"/>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4" name="Slide Number Placeholder 3"/>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E4C99B7-E1B4-464D-AD40-66D9C65EF268}"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7094" y="200027"/>
            <a:ext cx="3008313" cy="1571625"/>
          </a:xfrm>
          <a:prstGeom prst="rect">
            <a:avLst/>
          </a:prstGeo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719143" y="204792"/>
            <a:ext cx="499586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5907094" y="1828801"/>
            <a:ext cx="3008313" cy="2765822"/>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10D6107-95E8-44CC-85B1-9192DD67C4DF}"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4BD52BD-7984-4A92-AB1F-DE8388EF0B3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4"/>
            <a:ext cx="5711824" cy="671513"/>
          </a:xfrm>
          <a:prstGeom prst="rect">
            <a:avLst/>
          </a:prstGeom>
        </p:spPr>
        <p:txBody>
          <a:bodyPr anchor="b"/>
          <a:lstStyle>
            <a:lvl1pPr algn="ctr">
              <a:lnSpc>
                <a:spcPct val="100000"/>
              </a:lnSpc>
              <a:defRPr sz="2800" b="0"/>
            </a:lvl1pPr>
          </a:lstStyle>
          <a:p>
            <a:pPr fontAlgn="base"/>
            <a:r>
              <a:rPr lang="zh-CN" altLang="en-US" strike="noStrike" noProof="1" smtClean="0"/>
              <a:t>单击此处编辑母版标题样式</a:t>
            </a:r>
            <a:endParaRPr lang="en-US" strike="noStrike" noProof="1" dirty="0"/>
          </a:p>
        </p:txBody>
      </p:sp>
      <p:sp>
        <p:nvSpPr>
          <p:cNvPr id="3" name="Picture Placeholder 2"/>
          <p:cNvSpPr>
            <a:spLocks noGrp="1"/>
          </p:cNvSpPr>
          <p:nvPr>
            <p:ph type="pic" idx="1"/>
          </p:nvPr>
        </p:nvSpPr>
        <p:spPr>
          <a:xfrm>
            <a:off x="1508126" y="857252"/>
            <a:ext cx="6054724" cy="3405783"/>
          </a:xfrm>
          <a:prstGeom prst="rect">
            <a:avLst/>
          </a:prstGeo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r>
              <a:rPr lang="zh-CN" altLang="en-US" strike="noStrike" noProof="0" smtClean="0"/>
              <a:t>单击图标添加图片</a:t>
            </a:r>
            <a:endParaRPr lang="en-US" strike="noStrike" noProof="0" dirty="0"/>
          </a:p>
        </p:txBody>
      </p:sp>
      <p:sp>
        <p:nvSpPr>
          <p:cNvPr id="4" name="Text Placeholder 3"/>
          <p:cNvSpPr>
            <a:spLocks noGrp="1"/>
          </p:cNvSpPr>
          <p:nvPr>
            <p:ph type="body" sz="half" idx="2"/>
          </p:nvPr>
        </p:nvSpPr>
        <p:spPr>
          <a:xfrm>
            <a:off x="1679576" y="4357688"/>
            <a:ext cx="5711824" cy="40005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E50AF99C-4A74-4BCB-9F3E-977083EFA73B}"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60FF329-7D5D-432B-ADFB-DB4471A105F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2F97F26-1EEA-4638-9057-7976D6A6383A}"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B4D5E54C-C587-40D3-98B0-62F3E187823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9FCC137-B60A-4BFD-9F50-1D9FBD8C8020}"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CFCD58FA-2B19-45C5-8944-55227B7CD09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1750" name="Rectangle 2"/>
          <p:cNvSpPr/>
          <p:nvPr/>
        </p:nvSpPr>
        <p:spPr>
          <a:xfrm>
            <a:off x="0" y="0"/>
            <a:ext cx="9145588" cy="458788"/>
          </a:xfrm>
          <a:prstGeom prst="rect">
            <a:avLst/>
          </a:prstGeom>
          <a:gradFill rotWithShape="1">
            <a:gsLst>
              <a:gs pos="0">
                <a:srgbClr val="001D31"/>
              </a:gs>
              <a:gs pos="100000">
                <a:srgbClr val="0099FF"/>
              </a:gs>
            </a:gsLst>
            <a:lin ang="18900000" scaled="1"/>
            <a:tileRect/>
          </a:gradFill>
          <a:ln w="9525">
            <a:noFill/>
          </a:ln>
        </p:spPr>
        <p:txBody>
          <a:bodyPr wrap="none" anchor="ctr"/>
          <a:p>
            <a:pPr lvl="0"/>
            <a:endParaRPr lang="zh-CN" altLang="en-US" b="1" dirty="0">
              <a:solidFill>
                <a:srgbClr val="000000"/>
              </a:solidFill>
              <a:latin typeface="Calibri" panose="020F0502020204030204" pitchFamily="34" charset="0"/>
              <a:ea typeface="黑体" panose="02010609060101010101" pitchFamily="2" charset="-122"/>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p:bgPr>
    </p:bg>
    <p:spTree>
      <p:nvGrpSpPr>
        <p:cNvPr id="1" name=""/>
        <p:cNvGrpSpPr/>
        <p:nvPr/>
      </p:nvGrpSpPr>
      <p:grpSpPr/>
      <p:sp>
        <p:nvSpPr>
          <p:cNvPr id="95234" name="标题 95233"/>
          <p:cNvSpPr>
            <a:spLocks noGrp="1" noRot="1"/>
          </p:cNvSpPr>
          <p:nvPr>
            <p:ph type="ctrTitle"/>
          </p:nvPr>
        </p:nvSpPr>
        <p:spPr>
          <a:xfrm>
            <a:off x="685800" y="1714500"/>
            <a:ext cx="7772400" cy="857250"/>
          </a:xfrm>
          <a:prstGeom prst="rect">
            <a:avLst/>
          </a:prstGeom>
          <a:noFill/>
          <a:ln w="9525">
            <a:noFill/>
          </a:ln>
        </p:spPr>
        <p:txBody>
          <a:bodyPr anchor="ctr"/>
          <a:lstStyle>
            <a:lvl1pPr lvl="0">
              <a:defRPr/>
            </a:lvl1pPr>
          </a:lstStyle>
          <a:p>
            <a:pPr lvl="0"/>
            <a:r>
              <a:rPr lang="zh-CN" altLang="en-US" dirty="0"/>
              <a:t>单击此处编辑母版标题样式</a:t>
            </a:r>
            <a:endParaRPr lang="zh-CN" altLang="en-US" dirty="0"/>
          </a:p>
        </p:txBody>
      </p:sp>
      <p:sp>
        <p:nvSpPr>
          <p:cNvPr id="95235" name="副标题 95234"/>
          <p:cNvSpPr>
            <a:spLocks noGrp="1" noRot="1"/>
          </p:cNvSpPr>
          <p:nvPr>
            <p:ph type="subTitle" idx="1"/>
          </p:nvPr>
        </p:nvSpPr>
        <p:spPr>
          <a:xfrm>
            <a:off x="1371600" y="2914650"/>
            <a:ext cx="6400800" cy="131445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endParaRPr lang="zh-CN" altLang="en-US" dirty="0"/>
          </a:p>
        </p:txBody>
      </p:sp>
      <p:sp>
        <p:nvSpPr>
          <p:cNvPr id="95236" name="日期占位符 95235"/>
          <p:cNvSpPr>
            <a:spLocks noGrp="1"/>
          </p:cNvSpPr>
          <p:nvPr>
            <p:ph type="dt" sz="half" idx="2"/>
          </p:nvPr>
        </p:nvSpPr>
        <p:spPr>
          <a:xfrm>
            <a:off x="301625" y="4684713"/>
            <a:ext cx="2289175" cy="357187"/>
          </a:xfrm>
          <a:prstGeom prst="rect">
            <a:avLst/>
          </a:prstGeom>
          <a:noFill/>
          <a:ln w="9525">
            <a:noFill/>
          </a:ln>
        </p:spPr>
        <p:txBody>
          <a:bodyPr anchor="t"/>
          <a:lstStyle>
            <a:lvl1pPr>
              <a:defRPr sz="1400"/>
            </a:lvl1pPr>
          </a:lstStyle>
          <a:p>
            <a:endParaRPr lang="zh-CN" altLang="en-US" dirty="0">
              <a:latin typeface="Arial" panose="020B0604020202020204" pitchFamily="34" charset="0"/>
            </a:endParaRPr>
          </a:p>
        </p:txBody>
      </p:sp>
      <p:sp>
        <p:nvSpPr>
          <p:cNvPr id="95237" name="页脚占位符 95236"/>
          <p:cNvSpPr>
            <a:spLocks noGrp="1"/>
          </p:cNvSpPr>
          <p:nvPr>
            <p:ph type="ftr" sz="quarter" idx="3"/>
          </p:nvPr>
        </p:nvSpPr>
        <p:spPr>
          <a:xfrm>
            <a:off x="3124200" y="4684713"/>
            <a:ext cx="2895600" cy="357187"/>
          </a:xfrm>
          <a:prstGeom prst="rect">
            <a:avLst/>
          </a:prstGeom>
          <a:noFill/>
          <a:ln w="9525">
            <a:noFill/>
          </a:ln>
        </p:spPr>
        <p:txBody>
          <a:bodyPr anchor="t"/>
          <a:lstStyle>
            <a:lvl1pPr algn="ctr">
              <a:defRPr sz="1400"/>
            </a:lvl1pPr>
          </a:lstStyle>
          <a:p>
            <a:endParaRPr lang="zh-CN" altLang="en-US" dirty="0">
              <a:latin typeface="Arial" panose="020B0604020202020204" pitchFamily="34" charset="0"/>
            </a:endParaRPr>
          </a:p>
        </p:txBody>
      </p:sp>
      <p:sp>
        <p:nvSpPr>
          <p:cNvPr id="95238" name="灯片编号占位符 95237"/>
          <p:cNvSpPr>
            <a:spLocks noGrp="1"/>
          </p:cNvSpPr>
          <p:nvPr>
            <p:ph type="sldNum" sz="quarter" idx="4"/>
          </p:nvPr>
        </p:nvSpPr>
        <p:spPr>
          <a:xfrm>
            <a:off x="6553200" y="4684713"/>
            <a:ext cx="2289175" cy="357187"/>
          </a:xfrm>
          <a:prstGeom prst="rect">
            <a:avLst/>
          </a:prstGeom>
          <a:noFill/>
          <a:ln w="9525">
            <a:noFill/>
          </a:ln>
        </p:spPr>
        <p:txBody>
          <a:bodyPr anchor="t"/>
          <a:lstStyle>
            <a:lvl1pPr algn="r">
              <a:defRPr sz="1400"/>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95239" name="Line 8"/>
          <p:cNvSpPr/>
          <p:nvPr userDrawn="1"/>
        </p:nvSpPr>
        <p:spPr>
          <a:xfrm>
            <a:off x="0" y="519113"/>
            <a:ext cx="9144000" cy="0"/>
          </a:xfrm>
          <a:prstGeom prst="line">
            <a:avLst/>
          </a:prstGeom>
          <a:ln w="9525" cap="flat" cmpd="sng">
            <a:solidFill>
              <a:schemeClr val="tx1"/>
            </a:solidFill>
            <a:prstDash val="solid"/>
            <a:headEnd type="none" w="med" len="med"/>
            <a:tailEnd type="none" w="med" len="med"/>
          </a:ln>
        </p:spPr>
        <p:txBody>
          <a:bodyPr/>
          <a:p>
            <a:pPr lvl="0"/>
            <a:endParaRPr lang="zh-CN" altLang="en-US" dirty="0">
              <a:latin typeface="Arial" panose="020B0604020202020204" pitchFamily="34" charset="0"/>
            </a:endParaRPr>
          </a:p>
        </p:txBody>
      </p:sp>
      <p:sp>
        <p:nvSpPr>
          <p:cNvPr id="95240" name="Line 9"/>
          <p:cNvSpPr/>
          <p:nvPr userDrawn="1"/>
        </p:nvSpPr>
        <p:spPr>
          <a:xfrm>
            <a:off x="-3175" y="525463"/>
            <a:ext cx="9144000" cy="0"/>
          </a:xfrm>
          <a:prstGeom prst="line">
            <a:avLst/>
          </a:prstGeom>
          <a:ln w="9525" cap="flat" cmpd="sng">
            <a:solidFill>
              <a:srgbClr val="FF9900"/>
            </a:solidFill>
            <a:prstDash val="solid"/>
            <a:headEnd type="none" w="med" len="med"/>
            <a:tailEnd type="none" w="med" len="med"/>
          </a:ln>
        </p:spPr>
        <p:txBody>
          <a:bodyPr/>
          <a:p>
            <a:pPr lvl="0"/>
            <a:endParaRPr lang="zh-CN" altLang="en-US"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735806"/>
            <a:ext cx="4027487" cy="4030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735806"/>
            <a:ext cx="4027488" cy="4030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428750"/>
            <a:ext cx="4184968" cy="31464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7408" y="1428750"/>
            <a:ext cx="4184968" cy="31464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034"/>
            <a:ext cx="3655181"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034"/>
            <a:ext cx="3673182"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457200"/>
            <a:ext cx="2135188" cy="4117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457200"/>
            <a:ext cx="6281784" cy="41179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ctr"/>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60"/>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ctr"/>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33" y="1631160"/>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081" y="205979"/>
            <a:ext cx="8229838" cy="438864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0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19" y="1076343"/>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ctr"/>
            <a:r>
              <a:rPr lang="zh-CN" altLang="en-US" strike="noStrike" noProof="1" smtClean="0"/>
              <a:t>单击此处编辑母版文本样式</a:t>
            </a:r>
            <a:endParaRPr lang="zh-CN" altLang="en-US" strike="noStrike" noProof="1"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ctr"/>
            <a:endParaRPr lang="zh-CN" altLang="en-US" strike="noStrike" noProof="0" smtClean="0"/>
          </a:p>
        </p:txBody>
      </p:sp>
      <p:sp>
        <p:nvSpPr>
          <p:cNvPr id="4" name="文本占位符 3"/>
          <p:cNvSpPr>
            <a:spLocks noGrp="1"/>
          </p:cNvSpPr>
          <p:nvPr>
            <p:ph type="body" sz="half" idx="2"/>
          </p:nvPr>
        </p:nvSpPr>
        <p:spPr>
          <a:xfrm>
            <a:off x="1792288" y="402552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ctr"/>
            <a:r>
              <a:rPr lang="zh-CN" altLang="en-US" strike="noStrike" noProof="1" smtClean="0"/>
              <a:t>单击此处编辑母版文本样式</a:t>
            </a:r>
            <a:endParaRPr lang="zh-CN" altLang="en-US" strike="noStrike" noProof="1" smtClean="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5" Type="http://schemas.openxmlformats.org/officeDocument/2006/relationships/theme" Target="../theme/theme3.xml"/><Relationship Id="rId14" Type="http://schemas.openxmlformats.org/officeDocument/2006/relationships/slideLayout" Target="../slideLayouts/slideLayout38.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4" Type="http://schemas.openxmlformats.org/officeDocument/2006/relationships/theme" Target="../theme/theme4.xml"/><Relationship Id="rId13" Type="http://schemas.openxmlformats.org/officeDocument/2006/relationships/image" Target="../media/image5.jpeg"/><Relationship Id="rId12" Type="http://schemas.openxmlformats.org/officeDocument/2006/relationships/slideLayout" Target="../slideLayouts/slideLayout50.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image" Target="../media/image6.jpeg"/><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050" name="Picture 2" descr="2-2"/>
          <p:cNvPicPr>
            <a:picLocks noChangeAspect="1"/>
          </p:cNvPicPr>
          <p:nvPr userDrawn="1"/>
        </p:nvPicPr>
        <p:blipFill>
          <a:blip r:embed="rId12"/>
          <a:stretch>
            <a:fillRect/>
          </a:stretch>
        </p:blipFill>
        <p:spPr>
          <a:xfrm>
            <a:off x="0" y="0"/>
            <a:ext cx="9144000" cy="5143500"/>
          </a:xfrm>
          <a:prstGeom prst="rect">
            <a:avLst/>
          </a:prstGeom>
          <a:noFill/>
          <a:ln w="9525">
            <a:noFill/>
          </a:ln>
        </p:spPr>
      </p:pic>
      <p:sp>
        <p:nvSpPr>
          <p:cNvPr id="2051" name="Rectangle 3"/>
          <p:cNvSpPr>
            <a:spLocks noGrp="1"/>
          </p:cNvSpPr>
          <p:nvPr>
            <p:ph type="title"/>
          </p:nvPr>
        </p:nvSpPr>
        <p:spPr>
          <a:xfrm>
            <a:off x="468313" y="87313"/>
            <a:ext cx="8207375" cy="487362"/>
          </a:xfrm>
          <a:prstGeom prst="rect">
            <a:avLst/>
          </a:prstGeom>
          <a:noFill/>
          <a:ln w="9525">
            <a:noFill/>
          </a:ln>
        </p:spPr>
        <p:txBody>
          <a:bodyPr anchor="ctr"/>
          <a:p>
            <a:pPr lvl="0"/>
            <a:r>
              <a:rPr lang="zh-CN" altLang="en-US"/>
              <a:t>标题文本样式：微软雅黑</a:t>
            </a:r>
            <a:r>
              <a:rPr lang="en-US" altLang="zh-CN"/>
              <a:t>/28</a:t>
            </a:r>
            <a:r>
              <a:rPr lang="zh-CN" altLang="en-US"/>
              <a:t>号  </a:t>
            </a:r>
            <a:r>
              <a:rPr lang="en-US" altLang="zh-CN"/>
              <a:t>Arial/28pt</a:t>
            </a:r>
            <a:endParaRPr lang="en-US" altLang="zh-CN"/>
          </a:p>
        </p:txBody>
      </p:sp>
      <p:sp>
        <p:nvSpPr>
          <p:cNvPr id="2052" name="Rectangle 4"/>
          <p:cNvSpPr>
            <a:spLocks noGrp="1"/>
          </p:cNvSpPr>
          <p:nvPr>
            <p:ph type="body"/>
          </p:nvPr>
        </p:nvSpPr>
        <p:spPr>
          <a:xfrm>
            <a:off x="468313" y="735013"/>
            <a:ext cx="8207375" cy="4030662"/>
          </a:xfrm>
          <a:prstGeom prst="rect">
            <a:avLst/>
          </a:prstGeom>
          <a:noFill/>
          <a:ln w="9525">
            <a:noFill/>
          </a:ln>
        </p:spPr>
        <p:txBody>
          <a:bodyPr/>
          <a:p>
            <a:pPr lvl="0"/>
            <a:r>
              <a:rPr lang="zh-CN" altLang="en-US"/>
              <a:t>第一级内容文本样式：微软雅黑</a:t>
            </a:r>
            <a:r>
              <a:rPr lang="en-US" altLang="zh-CN"/>
              <a:t>/20</a:t>
            </a:r>
            <a:r>
              <a:rPr lang="zh-CN" altLang="en-US"/>
              <a:t>号  </a:t>
            </a:r>
            <a:r>
              <a:rPr lang="en-US" altLang="zh-CN"/>
              <a:t>Arial/20pt</a:t>
            </a:r>
            <a:endParaRPr lang="en-US" altLang="zh-CN"/>
          </a:p>
          <a:p>
            <a:pPr lvl="1"/>
            <a:r>
              <a:rPr lang="zh-CN" altLang="en-US"/>
              <a:t>第二级内容文本样式：微软雅黑</a:t>
            </a:r>
            <a:r>
              <a:rPr lang="en-US" altLang="zh-CN"/>
              <a:t>/18</a:t>
            </a:r>
            <a:r>
              <a:rPr lang="zh-CN" altLang="en-US"/>
              <a:t>号  </a:t>
            </a:r>
            <a:r>
              <a:rPr lang="en-US" altLang="zh-CN"/>
              <a:t>Arial/18pt</a:t>
            </a:r>
            <a:endParaRPr lang="en-US" altLang="zh-CN"/>
          </a:p>
          <a:p>
            <a:pPr lvl="2"/>
            <a:r>
              <a:rPr lang="zh-CN" altLang="en-US"/>
              <a:t>第三级内容文本样式：微软雅黑</a:t>
            </a:r>
            <a:r>
              <a:rPr lang="en-US" altLang="zh-CN"/>
              <a:t>/16</a:t>
            </a:r>
            <a:r>
              <a:rPr lang="zh-CN" altLang="en-US"/>
              <a:t>号  </a:t>
            </a:r>
            <a:r>
              <a:rPr lang="en-US" altLang="zh-CN"/>
              <a:t>Arial/16pt</a:t>
            </a:r>
            <a:endParaRPr lang="en-US" altLang="zh-CN"/>
          </a:p>
          <a:p>
            <a:pPr lvl="3"/>
            <a:r>
              <a:rPr lang="zh-CN" altLang="en-US"/>
              <a:t>第四级内容文本样式：微软雅黑</a:t>
            </a:r>
            <a:r>
              <a:rPr lang="en-US" altLang="zh-CN"/>
              <a:t>/14</a:t>
            </a:r>
            <a:r>
              <a:rPr lang="zh-CN" altLang="en-US"/>
              <a:t>号  </a:t>
            </a:r>
            <a:r>
              <a:rPr lang="en-US" altLang="zh-CN"/>
              <a:t>Arial/14pt</a:t>
            </a:r>
            <a:endParaRPr lang="en-US" altLang="zh-CN"/>
          </a:p>
          <a:p>
            <a:pPr lvl="4"/>
            <a:r>
              <a:rPr lang="zh-CN" altLang="en-US"/>
              <a:t>第五级内容文本样式：微软雅黑</a:t>
            </a:r>
            <a:r>
              <a:rPr lang="en-US" altLang="zh-CN"/>
              <a:t>/12</a:t>
            </a:r>
            <a:r>
              <a:rPr lang="zh-CN" altLang="en-US"/>
              <a:t>号  </a:t>
            </a:r>
            <a:r>
              <a:rPr lang="en-US" altLang="zh-CN"/>
              <a:t>Arial/12pt</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9pPr>
    </p:titleStyle>
    <p:bodyStyle>
      <a:lvl1pPr marL="180975"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2000" b="1">
          <a:solidFill>
            <a:schemeClr val="tx1"/>
          </a:solidFill>
          <a:latin typeface="+mn-lt"/>
          <a:ea typeface="+mn-ea"/>
          <a:cs typeface="+mn-cs"/>
        </a:defRPr>
      </a:lvl1pPr>
      <a:lvl2pPr marL="541655"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2pPr>
      <a:lvl3pPr marL="895350" indent="-17462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600">
          <a:solidFill>
            <a:schemeClr val="tx1"/>
          </a:solidFill>
          <a:latin typeface="+mn-lt"/>
          <a:ea typeface="+mn-ea"/>
        </a:defRPr>
      </a:lvl3pPr>
      <a:lvl4pPr marL="1256030"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defRPr>
      </a:lvl4pPr>
      <a:lvl5pPr marL="1619250"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5pPr>
      <a:lvl6pPr marL="20764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6pPr>
      <a:lvl7pPr marL="25336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7pPr>
      <a:lvl8pPr marL="29908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8pPr>
      <a:lvl9pPr marL="34480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p:sp>
        <p:nvSpPr>
          <p:cNvPr id="3074"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3075" name="Group 71"/>
          <p:cNvGrpSpPr/>
          <p:nvPr/>
        </p:nvGrpSpPr>
        <p:grpSpPr>
          <a:xfrm>
            <a:off x="5222875" y="20638"/>
            <a:ext cx="3856038" cy="5110162"/>
            <a:chOff x="275" y="265"/>
            <a:chExt cx="2373" cy="3936"/>
          </a:xfrm>
        </p:grpSpPr>
        <p:sp>
          <p:nvSpPr>
            <p:cNvPr id="3076"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3077"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2pPr>
      <a:lvl3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3pPr>
      <a:lvl4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4pPr>
      <a:lvl5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5pPr>
      <a:lvl6pPr marL="4572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6pPr>
      <a:lvl7pPr marL="9144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7pPr>
      <a:lvl8pPr marL="13716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8pPr>
      <a:lvl9pPr marL="18288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p:sp>
        <p:nvSpPr>
          <p:cNvPr id="4098"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4099" name="Group 71"/>
          <p:cNvGrpSpPr/>
          <p:nvPr/>
        </p:nvGrpSpPr>
        <p:grpSpPr>
          <a:xfrm>
            <a:off x="5222875" y="20638"/>
            <a:ext cx="3856038" cy="5110162"/>
            <a:chOff x="275" y="265"/>
            <a:chExt cx="2373" cy="3936"/>
          </a:xfrm>
        </p:grpSpPr>
        <p:sp>
          <p:nvSpPr>
            <p:cNvPr id="4100"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4101"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ransition/>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2pPr>
      <a:lvl3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3pPr>
      <a:lvl4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4pPr>
      <a:lvl5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5pPr>
      <a:lvl6pPr marL="4572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6pPr>
      <a:lvl7pPr marL="9144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7pPr>
      <a:lvl8pPr marL="13716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8pPr>
      <a:lvl9pPr marL="18288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94210" name="标题 94209"/>
          <p:cNvSpPr>
            <a:spLocks noGrp="1" noRot="1"/>
          </p:cNvSpPr>
          <p:nvPr>
            <p:ph type="title"/>
          </p:nvPr>
        </p:nvSpPr>
        <p:spPr>
          <a:xfrm>
            <a:off x="301625" y="457200"/>
            <a:ext cx="854075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94211" name="文本占位符 94210"/>
          <p:cNvSpPr>
            <a:spLocks noGrp="1" noRot="1"/>
          </p:cNvSpPr>
          <p:nvPr>
            <p:ph type="body" idx="1"/>
          </p:nvPr>
        </p:nvSpPr>
        <p:spPr>
          <a:xfrm>
            <a:off x="301625" y="1428750"/>
            <a:ext cx="8540750" cy="31464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4212" name="日期占位符 94211"/>
          <p:cNvSpPr>
            <a:spLocks noGrp="1"/>
          </p:cNvSpPr>
          <p:nvPr>
            <p:ph type="dt" sz="half" idx="2"/>
          </p:nvPr>
        </p:nvSpPr>
        <p:spPr>
          <a:xfrm>
            <a:off x="301625" y="4684713"/>
            <a:ext cx="2289175" cy="357187"/>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94213" name="页脚占位符 94212"/>
          <p:cNvSpPr>
            <a:spLocks noGrp="1"/>
          </p:cNvSpPr>
          <p:nvPr>
            <p:ph type="ftr" sz="quarter" idx="3"/>
          </p:nvPr>
        </p:nvSpPr>
        <p:spPr>
          <a:xfrm>
            <a:off x="3124200" y="4684713"/>
            <a:ext cx="2895600" cy="357187"/>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94214" name="灯片编号占位符 94213"/>
          <p:cNvSpPr>
            <a:spLocks noGrp="1"/>
          </p:cNvSpPr>
          <p:nvPr>
            <p:ph type="sldNum" sz="quarter" idx="4"/>
          </p:nvPr>
        </p:nvSpPr>
        <p:spPr>
          <a:xfrm>
            <a:off x="6553200" y="4684713"/>
            <a:ext cx="2289175" cy="357187"/>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94215" name="Line 8"/>
          <p:cNvSpPr/>
          <p:nvPr userDrawn="1"/>
        </p:nvSpPr>
        <p:spPr>
          <a:xfrm>
            <a:off x="0" y="519113"/>
            <a:ext cx="9144000" cy="0"/>
          </a:xfrm>
          <a:prstGeom prst="line">
            <a:avLst/>
          </a:prstGeom>
          <a:ln w="9525" cap="flat" cmpd="sng">
            <a:solidFill>
              <a:schemeClr val="tx1"/>
            </a:solidFill>
            <a:prstDash val="solid"/>
            <a:headEnd type="none" w="med" len="med"/>
            <a:tailEnd type="none" w="med" len="med"/>
          </a:ln>
        </p:spPr>
        <p:txBody>
          <a:bodyPr/>
          <a:p>
            <a:pPr lvl="0"/>
            <a:endParaRPr lang="zh-CN" altLang="en-US" dirty="0">
              <a:latin typeface="Arial" panose="020B0604020202020204" pitchFamily="34" charset="0"/>
            </a:endParaRPr>
          </a:p>
        </p:txBody>
      </p:sp>
      <p:sp>
        <p:nvSpPr>
          <p:cNvPr id="94216" name="Line 9"/>
          <p:cNvSpPr/>
          <p:nvPr userDrawn="1"/>
        </p:nvSpPr>
        <p:spPr>
          <a:xfrm>
            <a:off x="-3175" y="525463"/>
            <a:ext cx="9144000" cy="0"/>
          </a:xfrm>
          <a:prstGeom prst="line">
            <a:avLst/>
          </a:prstGeom>
          <a:ln w="9525" cap="flat" cmpd="sng">
            <a:solidFill>
              <a:srgbClr val="FF9900"/>
            </a:solidFill>
            <a:prstDash val="solid"/>
            <a:headEnd type="none" w="med" len="med"/>
            <a:tailEnd type="none" w="med" len="med"/>
          </a:ln>
        </p:spPr>
        <p:txBody>
          <a:bodyPr/>
          <a:p>
            <a:pPr lvl="0"/>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2"/>
          </a:solidFill>
          <a:latin typeface="Arial" panose="020B0604020202020204" pitchFamily="34" charset="0"/>
          <a:ea typeface="宋体" panose="02010600030101010101" pitchFamily="2" charset="-122"/>
        </a:defRPr>
      </a:lvl1pPr>
    </p:titleStyle>
    <p:bodyStyle>
      <a:lvl1pPr marL="342900" lvl="0" indent="-342900" algn="l" defTabSz="914400" rtl="0" eaLnBrk="0" fontAlgn="base" latinLnBrk="0" hangingPunct="0">
        <a:lnSpc>
          <a:spcPct val="100000"/>
        </a:lnSpc>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4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45.xml"/><Relationship Id="rId4" Type="http://schemas.openxmlformats.org/officeDocument/2006/relationships/image" Target="../media/image12.png"/><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12.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11.jpe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12.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3074" name="Group 42"/>
          <p:cNvGrpSpPr/>
          <p:nvPr/>
        </p:nvGrpSpPr>
        <p:grpSpPr bwMode="auto">
          <a:xfrm>
            <a:off x="339750" y="883461"/>
            <a:ext cx="1090613" cy="432197"/>
            <a:chOff x="2699" y="1207"/>
            <a:chExt cx="907" cy="499"/>
          </a:xfrm>
        </p:grpSpPr>
        <p:sp>
          <p:nvSpPr>
            <p:cNvPr id="4125" name="WordArt 29"/>
            <p:cNvSpPr>
              <a:spLocks noChangeArrowheads="1" noChangeShapeType="1" noTextEdit="1"/>
            </p:cNvSpPr>
            <p:nvPr/>
          </p:nvSpPr>
          <p:spPr bwMode="auto">
            <a:xfrm>
              <a:off x="2699" y="1207"/>
              <a:ext cx="907" cy="499"/>
            </a:xfrm>
            <a:prstGeom prst="rect">
              <a:avLst/>
            </a:prstGeom>
            <a:scene3d>
              <a:camera prst="orthographicFront"/>
              <a:lightRig rig="threePt" dir="t"/>
            </a:scene3d>
            <a:sp3d prstMaterial="matte"/>
            <a:extLst>
              <a:ext uri="{AF507438-7753-43E0-B8FC-AC1667EBCBE1}">
                <a14:hiddenEffects xmlns:a14="http://schemas.microsoft.com/office/drawing/2010/main">
                  <a:effectLst/>
                </a14:hiddenEffects>
              </a:ext>
            </a:extLst>
          </p:spPr>
          <p:txBody>
            <a:bodyPr spcFirstLastPara="1" wrap="none" fromWordArt="1">
              <a:prstTxWarp prst="textArchUp">
                <a:avLst>
                  <a:gd name="adj" fmla="val 9662989"/>
                </a:avLst>
              </a:prstTxWarp>
            </a:bodyPr>
            <a:lstStyle/>
            <a:p>
              <a:pPr algn="ctr" fontAlgn="base">
                <a:defRPr/>
              </a:pPr>
              <a:r>
                <a:rPr lang="zh-CN" altLang="en-US" sz="3600" b="1" strike="noStrike" kern="10" noProof="1" dirty="0">
                  <a:ln w="9525">
                    <a:solidFill>
                      <a:srgbClr val="F7B103"/>
                    </a:solidFill>
                    <a:round/>
                  </a:ln>
                  <a:solidFill>
                    <a:srgbClr val="513103"/>
                  </a:solidFill>
                  <a:latin typeface="隶书" pitchFamily="1" charset="-122"/>
                  <a:ea typeface="隶书" pitchFamily="1" charset="-122"/>
                  <a:cs typeface="+mn-cs"/>
                </a:rPr>
                <a:t>高中历史</a:t>
              </a:r>
              <a:endParaRPr lang="zh-CN" altLang="en-US" sz="3600" b="1" strike="noStrike" kern="10" noProof="1" dirty="0">
                <a:ln w="9525">
                  <a:solidFill>
                    <a:srgbClr val="F7B103"/>
                  </a:solidFill>
                  <a:round/>
                </a:ln>
                <a:solidFill>
                  <a:srgbClr val="513103"/>
                </a:solidFill>
                <a:latin typeface="隶书" pitchFamily="1" charset="-122"/>
                <a:ea typeface="隶书" pitchFamily="1" charset="-122"/>
              </a:endParaRPr>
            </a:p>
          </p:txBody>
        </p:sp>
        <p:sp>
          <p:nvSpPr>
            <p:cNvPr id="4126" name="WordArt 30"/>
            <p:cNvSpPr>
              <a:spLocks noChangeArrowheads="1" noChangeShapeType="1" noTextEdit="1"/>
            </p:cNvSpPr>
            <p:nvPr/>
          </p:nvSpPr>
          <p:spPr bwMode="auto">
            <a:xfrm>
              <a:off x="2880" y="1434"/>
              <a:ext cx="589" cy="272"/>
            </a:xfrm>
            <a:prstGeom prst="rect">
              <a:avLst/>
            </a:prstGeom>
            <a:scene3d>
              <a:camera prst="orthographicFront"/>
              <a:lightRig rig="threePt" dir="t"/>
            </a:scene3d>
            <a:sp3d prstMaterial="matte"/>
            <a:extLst>
              <a:ext uri="{AF507438-7753-43E0-B8FC-AC1667EBCBE1}">
                <a14:hiddenEffects xmlns:a14="http://schemas.microsoft.com/office/drawing/2010/main">
                  <a:effectLst/>
                </a14:hiddenEffects>
              </a:ext>
            </a:extLst>
          </p:spPr>
          <p:txBody>
            <a:bodyPr wrap="none" fromWordArt="1">
              <a:prstTxWarp prst="textDeflate">
                <a:avLst>
                  <a:gd name="adj" fmla="val 0"/>
                </a:avLst>
              </a:prstTxWarp>
            </a:bodyPr>
            <a:lstStyle/>
            <a:p>
              <a:pPr algn="ctr" fontAlgn="base">
                <a:defRPr/>
              </a:pPr>
              <a:r>
                <a:rPr lang="zh-CN" altLang="en-US" sz="3600" b="1" strike="noStrike" kern="10" noProof="1" dirty="0" smtClean="0">
                  <a:ln w="9525">
                    <a:solidFill>
                      <a:srgbClr val="FFFF00"/>
                    </a:solidFill>
                    <a:round/>
                  </a:ln>
                  <a:solidFill>
                    <a:srgbClr val="9900CC"/>
                  </a:solidFill>
                  <a:latin typeface="隶书" pitchFamily="1" charset="-122"/>
                  <a:ea typeface="隶书" pitchFamily="1" charset="-122"/>
                  <a:cs typeface="+mn-cs"/>
                </a:rPr>
                <a:t>必修二</a:t>
              </a:r>
              <a:endParaRPr lang="zh-CN" altLang="en-US" sz="3600" b="1" strike="noStrike" kern="10" noProof="1" dirty="0">
                <a:ln w="9525">
                  <a:solidFill>
                    <a:srgbClr val="FFFF00"/>
                  </a:solidFill>
                  <a:round/>
                </a:ln>
                <a:solidFill>
                  <a:srgbClr val="9900CC"/>
                </a:solidFill>
                <a:latin typeface="隶书" pitchFamily="1" charset="-122"/>
                <a:ea typeface="隶书" pitchFamily="1" charset="-122"/>
              </a:endParaRPr>
            </a:p>
          </p:txBody>
        </p:sp>
      </p:grpSp>
      <p:pic>
        <p:nvPicPr>
          <p:cNvPr id="33795" name="Picture 44" descr="E:\gif\静态\201162520514247208.png"/>
          <p:cNvPicPr>
            <a:picLocks noChangeAspect="1"/>
          </p:cNvPicPr>
          <p:nvPr/>
        </p:nvPicPr>
        <p:blipFill>
          <a:blip r:embed="rId1"/>
          <a:stretch>
            <a:fillRect/>
          </a:stretch>
        </p:blipFill>
        <p:spPr>
          <a:xfrm>
            <a:off x="6443663" y="84138"/>
            <a:ext cx="2089150" cy="800100"/>
          </a:xfrm>
          <a:prstGeom prst="rect">
            <a:avLst/>
          </a:prstGeom>
          <a:noFill/>
          <a:ln w="9525">
            <a:noFill/>
          </a:ln>
        </p:spPr>
      </p:pic>
      <p:sp>
        <p:nvSpPr>
          <p:cNvPr id="5" name="矩形 4"/>
          <p:cNvSpPr/>
          <p:nvPr/>
        </p:nvSpPr>
        <p:spPr>
          <a:xfrm>
            <a:off x="3419475" y="884238"/>
            <a:ext cx="5708650" cy="3624263"/>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sp>
        <p:nvSpPr>
          <p:cNvPr id="6" name="矩形 5"/>
          <p:cNvSpPr/>
          <p:nvPr/>
        </p:nvSpPr>
        <p:spPr>
          <a:xfrm>
            <a:off x="250825" y="673100"/>
            <a:ext cx="1366838" cy="812800"/>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sp>
        <p:nvSpPr>
          <p:cNvPr id="8" name="矩形 7"/>
          <p:cNvSpPr/>
          <p:nvPr/>
        </p:nvSpPr>
        <p:spPr>
          <a:xfrm>
            <a:off x="339725" y="68263"/>
            <a:ext cx="776288" cy="469900"/>
          </a:xfrm>
          <a:prstGeom prst="rect">
            <a:avLst/>
          </a:prstGeom>
          <a:blipFill dpi="0" rotWithShape="1">
            <a:blip r:embed="rId4">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grpSp>
        <p:nvGrpSpPr>
          <p:cNvPr id="15" name="组合 14"/>
          <p:cNvGrpSpPr/>
          <p:nvPr/>
        </p:nvGrpSpPr>
        <p:grpSpPr>
          <a:xfrm>
            <a:off x="1116013" y="1568450"/>
            <a:ext cx="7224367" cy="2190750"/>
            <a:chOff x="833759" y="1520183"/>
            <a:chExt cx="7224877" cy="2191431"/>
          </a:xfrm>
        </p:grpSpPr>
        <p:pic>
          <p:nvPicPr>
            <p:cNvPr id="33801" name="Picture 3" descr="C:\Users\Administrator\Desktop\43(304).jpg"/>
            <p:cNvPicPr>
              <a:picLocks noChangeAspect="1"/>
            </p:cNvPicPr>
            <p:nvPr/>
          </p:nvPicPr>
          <p:blipFill>
            <a:blip r:embed="rId5"/>
            <a:stretch>
              <a:fillRect/>
            </a:stretch>
          </p:blipFill>
          <p:spPr>
            <a:xfrm>
              <a:off x="833759" y="1520183"/>
              <a:ext cx="1794026" cy="2191431"/>
            </a:xfrm>
            <a:prstGeom prst="rect">
              <a:avLst/>
            </a:prstGeom>
            <a:noFill/>
            <a:ln w="9525">
              <a:noFill/>
            </a:ln>
          </p:spPr>
        </p:pic>
        <p:sp>
          <p:nvSpPr>
            <p:cNvPr id="33802" name="矩形 17"/>
            <p:cNvSpPr/>
            <p:nvPr/>
          </p:nvSpPr>
          <p:spPr>
            <a:xfrm>
              <a:off x="840641" y="1523276"/>
              <a:ext cx="2232247" cy="2181878"/>
            </a:xfrm>
            <a:prstGeom prst="rect">
              <a:avLst/>
            </a:prstGeom>
            <a:noFill/>
            <a:ln w="25400" cap="flat" cmpd="sng">
              <a:solidFill>
                <a:srgbClr val="CC6600"/>
              </a:solidFill>
              <a:prstDash val="solid"/>
              <a:round/>
              <a:headEnd type="none" w="med" len="med"/>
              <a:tailEnd type="none" w="med" len="med"/>
            </a:ln>
          </p:spPr>
          <p:txBody>
            <a:bodyPr anchor="ctr"/>
            <a:p>
              <a:pPr algn="ctr"/>
              <a:endParaRPr lang="zh-CN" altLang="en-US" dirty="0">
                <a:solidFill>
                  <a:srgbClr val="FFFFFF"/>
                </a:solidFill>
                <a:latin typeface="Arial" panose="020B0604020202020204" pitchFamily="34" charset="0"/>
              </a:endParaRPr>
            </a:p>
          </p:txBody>
        </p:sp>
        <p:sp>
          <p:nvSpPr>
            <p:cNvPr id="33803" name="TextBox 18"/>
            <p:cNvSpPr txBox="1"/>
            <p:nvPr/>
          </p:nvSpPr>
          <p:spPr>
            <a:xfrm>
              <a:off x="2870320" y="2135406"/>
              <a:ext cx="5188316" cy="953431"/>
            </a:xfrm>
            <a:prstGeom prst="rect">
              <a:avLst/>
            </a:prstGeom>
            <a:solidFill>
              <a:srgbClr val="FFFFFF"/>
            </a:solidFill>
            <a:ln w="9525">
              <a:noFill/>
            </a:ln>
          </p:spPr>
          <p:txBody>
            <a:bodyPr wrap="none">
              <a:spAutoFit/>
            </a:bodyPr>
            <a:p>
              <a:pPr algn="l"/>
              <a:r>
                <a:rPr lang="zh-CN" altLang="en-US" sz="2800" b="1" dirty="0">
                  <a:solidFill>
                    <a:srgbClr val="3333FF"/>
                  </a:solidFill>
                  <a:latin typeface="黑体" panose="02010609060101010101" pitchFamily="2" charset="-122"/>
                  <a:ea typeface="黑体" panose="02010609060101010101" pitchFamily="2" charset="-122"/>
                </a:rPr>
                <a:t>专题七</a:t>
              </a:r>
              <a:endParaRPr lang="en-US" altLang="zh-CN" sz="2800" b="1" dirty="0">
                <a:solidFill>
                  <a:srgbClr val="3333FF"/>
                </a:solidFill>
                <a:latin typeface="黑体" panose="02010609060101010101" pitchFamily="2" charset="-122"/>
                <a:ea typeface="黑体" panose="02010609060101010101" pitchFamily="2" charset="-122"/>
              </a:endParaRPr>
            </a:p>
            <a:p>
              <a:pPr algn="l"/>
              <a:r>
                <a:rPr lang="zh-CN" altLang="en-US" sz="2800" b="1" dirty="0">
                  <a:solidFill>
                    <a:srgbClr val="3333FF"/>
                  </a:solidFill>
                  <a:latin typeface="黑体" panose="02010609060101010101" pitchFamily="2" charset="-122"/>
                  <a:ea typeface="黑体" panose="02010609060101010101" pitchFamily="2" charset="-122"/>
                </a:rPr>
                <a:t>苏联社会主义建设的经验和教训</a:t>
              </a:r>
              <a:endParaRPr lang="zh-CN" altLang="en-US" sz="2800" b="1" dirty="0">
                <a:solidFill>
                  <a:srgbClr val="3333FF"/>
                </a:solidFill>
                <a:latin typeface="黑体" panose="02010609060101010101" pitchFamily="2" charset="-122"/>
                <a:ea typeface="黑体" panose="02010609060101010101" pitchFamily="2" charset="-122"/>
              </a:endParaRPr>
            </a:p>
          </p:txBody>
        </p:sp>
      </p:grpSp>
      <p:pic>
        <p:nvPicPr>
          <p:cNvPr id="43035" name="TextBox 1"/>
          <p:cNvPicPr>
            <a:picLocks noGrp="1" noChangeAspect="1"/>
          </p:cNvPicPr>
          <p:nvPr/>
        </p:nvPicPr>
        <p:blipFill>
          <a:blip r:embed="rId6"/>
          <a:stretch>
            <a:fillRect/>
          </a:stretch>
        </p:blipFill>
        <p:spPr>
          <a:xfrm>
            <a:off x="900113" y="0"/>
            <a:ext cx="3457575" cy="2968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style.rotation</p:attrName>
                                        </p:attrNameLst>
                                      </p:cBhvr>
                                      <p:tavLst>
                                        <p:tav tm="0">
                                          <p:val>
                                            <p:fltVal val="720.000000"/>
                                          </p:val>
                                        </p:tav>
                                        <p:tav tm="100000">
                                          <p:val>
                                            <p:fltVal val="0.000000"/>
                                          </p:val>
                                        </p:tav>
                                      </p:tavLst>
                                    </p:anim>
                                    <p:anim calcmode="lin" valueType="num">
                                      <p:cBhvr>
                                        <p:cTn id="9" dur="2000" fill="hold"/>
                                        <p:tgtEl>
                                          <p:spTgt spid="3074"/>
                                        </p:tgtEl>
                                        <p:attrNameLst>
                                          <p:attrName>ppt_h</p:attrName>
                                        </p:attrNameLst>
                                      </p:cBhvr>
                                      <p:tavLst>
                                        <p:tav tm="0">
                                          <p:val>
                                            <p:fltVal val="0.000000"/>
                                          </p:val>
                                        </p:tav>
                                        <p:tav tm="100000">
                                          <p:val>
                                            <p:strVal val="#ppt_h"/>
                                          </p:val>
                                        </p:tav>
                                      </p:tavLst>
                                    </p:anim>
                                    <p:anim calcmode="lin" valueType="num">
                                      <p:cBhvr>
                                        <p:cTn id="10" dur="2000" fill="hold"/>
                                        <p:tgtEl>
                                          <p:spTgt spid="3074"/>
                                        </p:tgtEl>
                                        <p:attrNameLst>
                                          <p:attrName>ppt_w</p:attrName>
                                        </p:attrNameLst>
                                      </p:cBhvr>
                                      <p:tavLst>
                                        <p:tav tm="0">
                                          <p:val>
                                            <p:fltVal val="0.000000"/>
                                          </p:val>
                                        </p:tav>
                                        <p:tav tm="100000">
                                          <p:val>
                                            <p:strVal val="#ppt_w"/>
                                          </p:val>
                                        </p:tav>
                                      </p:tavLst>
                                    </p:anim>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par>
                          <p:cTn id="15" fill="hold">
                            <p:stCondLst>
                              <p:cond delay="4000"/>
                            </p:stCondLst>
                            <p:childTnLst>
                              <p:par>
                                <p:cTn id="16" presetID="6" presetClass="entr" presetSubtype="16"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2533" name="文本框 662532"/>
          <p:cNvSpPr txBox="1"/>
          <p:nvPr/>
        </p:nvSpPr>
        <p:spPr>
          <a:xfrm>
            <a:off x="625475" y="433329"/>
            <a:ext cx="7892979" cy="460375"/>
          </a:xfrm>
          <a:prstGeom prst="rect">
            <a:avLst/>
          </a:prstGeom>
          <a:noFill/>
          <a:ln w="9525">
            <a:noFill/>
          </a:ln>
        </p:spPr>
        <p:txBody>
          <a:bodyPr>
            <a:spAutoFit/>
          </a:bodyPr>
          <a:p>
            <a:pPr>
              <a:spcBef>
                <a:spcPct val="50000"/>
              </a:spcBef>
            </a:pPr>
            <a:r>
              <a:rPr lang="en-US" sz="2400" b="1" dirty="0">
                <a:solidFill>
                  <a:schemeClr val="accent2"/>
                </a:solidFill>
                <a:latin typeface="黑体" panose="02010609060101010101" pitchFamily="2" charset="-122"/>
                <a:ea typeface="黑体" panose="02010609060101010101" pitchFamily="2" charset="-122"/>
              </a:rPr>
              <a:t>1</a:t>
            </a:r>
            <a:r>
              <a:rPr lang="zh-CN" altLang="en-US" sz="2400" b="1" dirty="0">
                <a:solidFill>
                  <a:schemeClr val="accent2"/>
                </a:solidFill>
                <a:latin typeface="黑体" panose="02010609060101010101" pitchFamily="2" charset="-122"/>
                <a:ea typeface="黑体" panose="02010609060101010101" pitchFamily="2" charset="-122"/>
              </a:rPr>
              <a:t>、西方、苏联和中国的工业化比较：</a:t>
            </a:r>
            <a:endParaRPr lang="zh-CN" altLang="en-US" sz="2400" b="1" dirty="0">
              <a:solidFill>
                <a:schemeClr val="accent2"/>
              </a:solidFill>
              <a:latin typeface="黑体" panose="02010609060101010101" pitchFamily="2" charset="-122"/>
              <a:ea typeface="黑体" panose="02010609060101010101" pitchFamily="2" charset="-122"/>
            </a:endParaRPr>
          </a:p>
        </p:txBody>
      </p:sp>
      <p:sp>
        <p:nvSpPr>
          <p:cNvPr id="662534" name="矩形 662533"/>
          <p:cNvSpPr/>
          <p:nvPr/>
        </p:nvSpPr>
        <p:spPr>
          <a:xfrm>
            <a:off x="0" y="771700"/>
            <a:ext cx="9144000" cy="3192145"/>
          </a:xfrm>
          <a:prstGeom prst="rect">
            <a:avLst/>
          </a:prstGeom>
          <a:noFill/>
          <a:ln w="9525">
            <a:noFill/>
          </a:ln>
        </p:spPr>
        <p:txBody>
          <a:bodyPr>
            <a:spAutoFit/>
          </a:bodyPr>
          <a:p>
            <a:r>
              <a:rPr lang="en-US" altLang="zh-CN" sz="2100" b="1" dirty="0">
                <a:effectLst>
                  <a:outerShdw blurRad="38100" dist="38100" dir="2700000">
                    <a:srgbClr val="C0C0C0"/>
                  </a:outerShdw>
                </a:effectLst>
                <a:latin typeface="Arial" panose="020B0604020202020204" pitchFamily="34" charset="0"/>
              </a:rPr>
              <a:t>      </a:t>
            </a:r>
            <a:r>
              <a:rPr lang="en-US" altLang="zh-CN" sz="2000" b="1" dirty="0">
                <a:effectLst>
                  <a:outerShdw blurRad="38100" dist="38100" dir="2700000">
                    <a:srgbClr val="C0C0C0"/>
                  </a:outerShdw>
                </a:effectLst>
                <a:latin typeface="楷体" panose="02010609060101010101" pitchFamily="49" charset="-122"/>
                <a:ea typeface="楷体" panose="02010609060101010101" pitchFamily="49" charset="-122"/>
              </a:rPr>
              <a:t> </a:t>
            </a:r>
            <a:r>
              <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rPr>
              <a:t>材料　斯大林在论述苏联的工业化时说：“在资本主义国家，工业化通常是从轻工业开始的，由于轻工业同重工业比较起来，需要的投资少，资本周转快，获得利润也较容易，所以在那里，轻工业成为工业化的头一个对象。只有经过一个长时间，轻工业积累了利润并把这些利润集中于银行，这才轮到重工业，积累才开始逐渐转到重工业中去，造成重工业发展的条件，但这是一个需要数十年之久的长期过程</a:t>
            </a:r>
            <a:r>
              <a:rPr lang="en-US" altLang="zh-CN" sz="2000" b="1">
                <a:effectLst>
                  <a:outerShdw blurRad="38100" dist="38100" dir="2700000">
                    <a:srgbClr val="C0C0C0"/>
                  </a:outerShdw>
                </a:effectLst>
                <a:latin typeface="楷体" panose="02010609060101010101" pitchFamily="49" charset="-122"/>
                <a:ea typeface="楷体" panose="02010609060101010101" pitchFamily="49" charset="-122"/>
              </a:rPr>
              <a:t>——</a:t>
            </a:r>
            <a:r>
              <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rPr>
              <a:t>共产党当然不能走这条路。党知道战争日益迫近，没有重工业就无法保卫国家，所以必须赶快发展重工业，如果这事做迟了，就要失败。”                   </a:t>
            </a:r>
            <a:r>
              <a:rPr lang="en-US" altLang="zh-CN" sz="2000" b="1">
                <a:effectLst>
                  <a:outerShdw blurRad="38100" dist="38100" dir="2700000">
                    <a:srgbClr val="C0C0C0"/>
                  </a:outerShdw>
                </a:effectLst>
                <a:latin typeface="楷体" panose="02010609060101010101" pitchFamily="49" charset="-122"/>
                <a:ea typeface="楷体" panose="02010609060101010101" pitchFamily="49" charset="-122"/>
              </a:rPr>
              <a:t>——</a:t>
            </a:r>
            <a:r>
              <a:rPr lang="en-US" altLang="zh-CN" sz="2000" b="1" dirty="0">
                <a:effectLst>
                  <a:outerShdw blurRad="38100" dist="38100" dir="2700000">
                    <a:srgbClr val="C0C0C0"/>
                  </a:outerShdw>
                </a:effectLst>
                <a:latin typeface="楷体" panose="02010609060101010101" pitchFamily="49" charset="-122"/>
                <a:ea typeface="楷体" panose="02010609060101010101" pitchFamily="49" charset="-122"/>
              </a:rPr>
              <a:t>《</a:t>
            </a:r>
            <a:r>
              <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rPr>
              <a:t>斯大林选集</a:t>
            </a:r>
            <a:r>
              <a:rPr lang="en-US" altLang="zh-CN" sz="2000" b="1" dirty="0">
                <a:effectLst>
                  <a:outerShdw blurRad="38100" dist="38100" dir="2700000">
                    <a:srgbClr val="C0C0C0"/>
                  </a:outerShdw>
                </a:effectLst>
                <a:latin typeface="楷体" panose="02010609060101010101" pitchFamily="49" charset="-122"/>
                <a:ea typeface="楷体" panose="02010609060101010101" pitchFamily="49" charset="-122"/>
              </a:rPr>
              <a:t>》</a:t>
            </a:r>
            <a:r>
              <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rPr>
              <a:t>下卷</a:t>
            </a:r>
            <a:endPar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endParaRPr>
          </a:p>
          <a:p>
            <a:r>
              <a:rPr lang="zh-CN" altLang="en-US" sz="2100" b="1" dirty="0">
                <a:solidFill>
                  <a:srgbClr val="0000FF"/>
                </a:solidFill>
                <a:effectLst>
                  <a:outerShdw blurRad="38100" dist="38100" dir="2700000">
                    <a:srgbClr val="C0C0C0"/>
                  </a:outerShdw>
                </a:effectLst>
                <a:latin typeface="Arial" panose="020B0604020202020204" pitchFamily="34" charset="0"/>
              </a:rPr>
              <a:t>（</a:t>
            </a:r>
            <a:r>
              <a:rPr lang="en-US" altLang="zh-CN" sz="2100" b="1" dirty="0">
                <a:solidFill>
                  <a:srgbClr val="0000FF"/>
                </a:solidFill>
                <a:effectLst>
                  <a:outerShdw blurRad="38100" dist="38100" dir="2700000">
                    <a:srgbClr val="C0C0C0"/>
                  </a:outerShdw>
                </a:effectLst>
                <a:latin typeface="Arial" panose="020B0604020202020204" pitchFamily="34" charset="0"/>
              </a:rPr>
              <a:t>1</a:t>
            </a:r>
            <a:r>
              <a:rPr lang="zh-CN" altLang="en-US" sz="2100" b="1" dirty="0">
                <a:solidFill>
                  <a:srgbClr val="0000FF"/>
                </a:solidFill>
                <a:effectLst>
                  <a:outerShdw blurRad="38100" dist="38100" dir="2700000">
                    <a:srgbClr val="C0C0C0"/>
                  </a:outerShdw>
                </a:effectLst>
                <a:latin typeface="Arial" panose="020B0604020202020204" pitchFamily="34" charset="0"/>
              </a:rPr>
              <a:t>）资本主义国家的工业化通常都是走怎样的道路？这样做的优点是什么？</a:t>
            </a:r>
            <a:endParaRPr lang="zh-CN" altLang="en-US" sz="2100" b="1" dirty="0">
              <a:solidFill>
                <a:srgbClr val="0000FF"/>
              </a:solidFill>
              <a:effectLst>
                <a:outerShdw blurRad="38100" dist="38100" dir="2700000">
                  <a:srgbClr val="C0C0C0"/>
                </a:outerShdw>
              </a:effectLst>
              <a:latin typeface="Arial" panose="020B0604020202020204" pitchFamily="34" charset="0"/>
            </a:endParaRPr>
          </a:p>
          <a:p>
            <a:r>
              <a:rPr lang="zh-CN" altLang="en-US" sz="1950" b="1" dirty="0">
                <a:solidFill>
                  <a:srgbClr val="0000FF"/>
                </a:solidFill>
                <a:effectLst>
                  <a:outerShdw blurRad="38100" dist="38100" dir="2700000">
                    <a:srgbClr val="C0C0C0"/>
                  </a:outerShdw>
                </a:effectLst>
                <a:latin typeface="Arial" panose="020B0604020202020204" pitchFamily="34" charset="0"/>
              </a:rPr>
              <a:t>（</a:t>
            </a:r>
            <a:r>
              <a:rPr lang="en-US" altLang="zh-CN" sz="1950" b="1" dirty="0">
                <a:solidFill>
                  <a:srgbClr val="0000FF"/>
                </a:solidFill>
                <a:effectLst>
                  <a:outerShdw blurRad="38100" dist="38100" dir="2700000">
                    <a:srgbClr val="C0C0C0"/>
                  </a:outerShdw>
                </a:effectLst>
                <a:latin typeface="Arial" panose="020B0604020202020204" pitchFamily="34" charset="0"/>
              </a:rPr>
              <a:t>2</a:t>
            </a:r>
            <a:r>
              <a:rPr lang="zh-CN" altLang="en-US" sz="1950" b="1" dirty="0">
                <a:solidFill>
                  <a:srgbClr val="0000FF"/>
                </a:solidFill>
                <a:effectLst>
                  <a:outerShdw blurRad="38100" dist="38100" dir="2700000">
                    <a:srgbClr val="C0C0C0"/>
                  </a:outerShdw>
                </a:effectLst>
                <a:latin typeface="Arial" panose="020B0604020202020204" pitchFamily="34" charset="0"/>
              </a:rPr>
              <a:t>）斯大林认为苏联的工业化道路同资本主义国家有何不同？主要理由是什么？</a:t>
            </a:r>
            <a:endParaRPr lang="zh-CN" altLang="en-US" sz="1950" b="1" dirty="0">
              <a:effectLst>
                <a:outerShdw blurRad="38100" dist="38100" dir="2700000">
                  <a:srgbClr val="C0C0C0"/>
                </a:outerShdw>
              </a:effectLst>
              <a:latin typeface="Arial" panose="020B0604020202020204" pitchFamily="34" charset="0"/>
            </a:endParaRPr>
          </a:p>
        </p:txBody>
      </p:sp>
      <p:sp>
        <p:nvSpPr>
          <p:cNvPr id="662535" name="矩形 662534"/>
          <p:cNvSpPr/>
          <p:nvPr/>
        </p:nvSpPr>
        <p:spPr>
          <a:xfrm>
            <a:off x="697230" y="1998980"/>
            <a:ext cx="7821295" cy="737235"/>
          </a:xfrm>
          <a:prstGeom prst="rect">
            <a:avLst/>
          </a:prstGeom>
          <a:solidFill>
            <a:schemeClr val="accent1"/>
          </a:solidFill>
          <a:ln w="9525">
            <a:noFill/>
          </a:ln>
        </p:spPr>
        <p:txBody>
          <a:bodyPr wrap="square">
            <a:spAutoFit/>
          </a:bodyPr>
          <a:p>
            <a:r>
              <a:rPr lang="zh-CN" altLang="en-US" sz="2100" b="1" dirty="0">
                <a:solidFill>
                  <a:srgbClr val="FF0000"/>
                </a:solidFill>
                <a:effectLst>
                  <a:outerShdw blurRad="38100" dist="38100" dir="2700000">
                    <a:srgbClr val="C0C0C0"/>
                  </a:outerShdw>
                </a:effectLst>
                <a:latin typeface="Arial" panose="020B0604020202020204" pitchFamily="34" charset="0"/>
              </a:rPr>
              <a:t>（</a:t>
            </a:r>
            <a:r>
              <a:rPr lang="en-US" altLang="zh-CN" sz="2100" b="1" dirty="0">
                <a:solidFill>
                  <a:srgbClr val="FF0000"/>
                </a:solidFill>
                <a:effectLst>
                  <a:outerShdw blurRad="38100" dist="38100" dir="2700000">
                    <a:srgbClr val="C0C0C0"/>
                  </a:outerShdw>
                </a:effectLst>
                <a:latin typeface="Arial" panose="020B0604020202020204" pitchFamily="34" charset="0"/>
              </a:rPr>
              <a:t>1</a:t>
            </a:r>
            <a:r>
              <a:rPr lang="zh-CN" altLang="en-US" sz="2100" b="1" dirty="0">
                <a:solidFill>
                  <a:srgbClr val="FF0000"/>
                </a:solidFill>
                <a:effectLst>
                  <a:outerShdw blurRad="38100" dist="38100" dir="2700000">
                    <a:srgbClr val="C0C0C0"/>
                  </a:outerShdw>
                </a:effectLst>
                <a:latin typeface="Arial" panose="020B0604020202020204" pitchFamily="34" charset="0"/>
              </a:rPr>
              <a:t>）先轻工业，后重工业。发展轻工业投资少，周期短，见效快，可以为重工业积累资金。</a:t>
            </a:r>
            <a:endParaRPr lang="zh-CN" altLang="en-US" sz="2100" b="1" dirty="0">
              <a:solidFill>
                <a:srgbClr val="FF0000"/>
              </a:solidFill>
              <a:effectLst>
                <a:outerShdw blurRad="38100" dist="38100" dir="2700000">
                  <a:srgbClr val="C0C0C0"/>
                </a:outerShdw>
              </a:effectLst>
              <a:latin typeface="Arial" panose="020B0604020202020204" pitchFamily="34" charset="0"/>
            </a:endParaRPr>
          </a:p>
        </p:txBody>
      </p:sp>
      <p:sp>
        <p:nvSpPr>
          <p:cNvPr id="662536" name="矩形 662535"/>
          <p:cNvSpPr/>
          <p:nvPr/>
        </p:nvSpPr>
        <p:spPr>
          <a:xfrm>
            <a:off x="625475" y="3862705"/>
            <a:ext cx="7990205" cy="737235"/>
          </a:xfrm>
          <a:prstGeom prst="rect">
            <a:avLst/>
          </a:prstGeom>
          <a:solidFill>
            <a:schemeClr val="accent1"/>
          </a:solidFill>
          <a:ln w="9525">
            <a:noFill/>
          </a:ln>
        </p:spPr>
        <p:txBody>
          <a:bodyPr wrap="square">
            <a:spAutoFit/>
          </a:bodyPr>
          <a:p>
            <a:r>
              <a:rPr lang="zh-CN" altLang="en-US" sz="2100" b="1" dirty="0">
                <a:solidFill>
                  <a:srgbClr val="FF0000"/>
                </a:solidFill>
                <a:effectLst>
                  <a:outerShdw blurRad="38100" dist="38100" dir="2700000">
                    <a:srgbClr val="C0C0C0"/>
                  </a:outerShdw>
                </a:effectLst>
                <a:latin typeface="Arial" panose="020B0604020202020204" pitchFamily="34" charset="0"/>
              </a:rPr>
              <a:t>（</a:t>
            </a:r>
            <a:r>
              <a:rPr lang="en-US" altLang="zh-CN" sz="2100" b="1" dirty="0">
                <a:solidFill>
                  <a:srgbClr val="FF0000"/>
                </a:solidFill>
                <a:effectLst>
                  <a:outerShdw blurRad="38100" dist="38100" dir="2700000">
                    <a:srgbClr val="C0C0C0"/>
                  </a:outerShdw>
                </a:effectLst>
                <a:latin typeface="Arial" panose="020B0604020202020204" pitchFamily="34" charset="0"/>
              </a:rPr>
              <a:t>2</a:t>
            </a:r>
            <a:r>
              <a:rPr lang="zh-CN" altLang="en-US" sz="2100" b="1" dirty="0">
                <a:solidFill>
                  <a:srgbClr val="FF0000"/>
                </a:solidFill>
                <a:effectLst>
                  <a:outerShdw blurRad="38100" dist="38100" dir="2700000">
                    <a:srgbClr val="C0C0C0"/>
                  </a:outerShdw>
                </a:effectLst>
                <a:latin typeface="Arial" panose="020B0604020202020204" pitchFamily="34" charset="0"/>
              </a:rPr>
              <a:t>）首先发展重工业。理由：苏联面临帝国主义的包围，为了保卫国家，必须优先发展重工业</a:t>
            </a:r>
            <a:endParaRPr lang="zh-CN" altLang="en-US" sz="2100" b="1" dirty="0">
              <a:solidFill>
                <a:srgbClr val="FF0000"/>
              </a:solidFill>
              <a:effectLst>
                <a:outerShdw blurRad="38100" dist="38100" dir="2700000">
                  <a:srgbClr val="C0C0C0"/>
                </a:outerShdw>
              </a:effectLst>
              <a:latin typeface="Arial" panose="020B0604020202020204" pitchFamily="34" charset="0"/>
            </a:endParaRPr>
          </a:p>
        </p:txBody>
      </p:sp>
      <p:pic>
        <p:nvPicPr>
          <p:cNvPr id="111644" name="TextBox 1"/>
          <p:cNvPicPr>
            <a:picLocks noGrp="1" noChangeAspect="1"/>
          </p:cNvPicPr>
          <p:nvPr/>
        </p:nvPicPr>
        <p:blipFill>
          <a:blip r:embed="rId1"/>
          <a:stretch>
            <a:fillRect/>
          </a:stretch>
        </p:blipFill>
        <p:spPr>
          <a:xfrm>
            <a:off x="1076643" y="60325"/>
            <a:ext cx="3457575" cy="296863"/>
          </a:xfrm>
          <a:prstGeom prst="rect">
            <a:avLst/>
          </a:prstGeom>
          <a:noFill/>
          <a:ln w="9525">
            <a:noFill/>
          </a:ln>
        </p:spPr>
      </p:pic>
      <p:sp>
        <p:nvSpPr>
          <p:cNvPr id="111730"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
        <p:nvSpPr>
          <p:cNvPr id="130056" name="矩形 195594"/>
          <p:cNvSpPr/>
          <p:nvPr/>
        </p:nvSpPr>
        <p:spPr>
          <a:xfrm>
            <a:off x="-317" y="4445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2535"/>
                                        </p:tgtEl>
                                        <p:attrNameLst>
                                          <p:attrName>style.visibility</p:attrName>
                                        </p:attrNameLst>
                                      </p:cBhvr>
                                      <p:to>
                                        <p:strVal val="visible"/>
                                      </p:to>
                                    </p:set>
                                    <p:animEffect transition="in" filter="blinds(horizontal)">
                                      <p:cBhvr>
                                        <p:cTn id="7" dur="500"/>
                                        <p:tgtEl>
                                          <p:spTgt spid="6625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2536"/>
                                        </p:tgtEl>
                                        <p:attrNameLst>
                                          <p:attrName>style.visibility</p:attrName>
                                        </p:attrNameLst>
                                      </p:cBhvr>
                                      <p:to>
                                        <p:strVal val="visible"/>
                                      </p:to>
                                    </p:set>
                                    <p:animEffect transition="in" filter="blinds(horizontal)">
                                      <p:cBhvr>
                                        <p:cTn id="12" dur="500"/>
                                        <p:tgtEl>
                                          <p:spTgt spid="66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5" grpId="0" bldLvl="0" animBg="1"/>
      <p:bldP spid="66253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3556" name="矩形 663555"/>
          <p:cNvSpPr/>
          <p:nvPr/>
        </p:nvSpPr>
        <p:spPr>
          <a:xfrm>
            <a:off x="0" y="642020"/>
            <a:ext cx="9144000" cy="3859530"/>
          </a:xfrm>
          <a:prstGeom prst="rect">
            <a:avLst/>
          </a:prstGeom>
          <a:noFill/>
          <a:ln w="9525">
            <a:noFill/>
          </a:ln>
        </p:spPr>
        <p:txBody>
          <a:bodyPr>
            <a:spAutoFit/>
          </a:bodyPr>
          <a:p>
            <a:r>
              <a:rPr lang="en-US" altLang="zh-CN" sz="2100" b="1" dirty="0">
                <a:latin typeface="Arial" panose="020B0604020202020204" pitchFamily="34" charset="0"/>
              </a:rPr>
              <a:t>       </a:t>
            </a:r>
            <a:r>
              <a:rPr lang="zh-CN" altLang="en-US" sz="2000" b="1" dirty="0">
                <a:latin typeface="楷体" panose="02010609060101010101" pitchFamily="49" charset="-122"/>
                <a:ea typeface="楷体" panose="02010609060101010101" pitchFamily="49" charset="-122"/>
              </a:rPr>
              <a:t>斯大林规定社会主义事业同资本主义阶段形成的一切东西完全对立起来，让社会主义在一个封闭的自我陶醉的环境中运行，以显示社会主义的“纯洁性”和“优越性”。他认为社会主义只能实行计划经济；社会主义只能允许两种公有制形式的经济存在和发展；社会主义公有制越大越公就越优越；以重工业为中心的工业化道路，就是社会主义区别于资本主义工业化的道</a:t>
            </a:r>
            <a:endParaRPr lang="zh-CN" altLang="en-US" sz="2000" b="1" dirty="0">
              <a:latin typeface="楷体" panose="02010609060101010101" pitchFamily="49" charset="-122"/>
              <a:ea typeface="楷体" panose="02010609060101010101" pitchFamily="49" charset="-122"/>
            </a:endParaRPr>
          </a:p>
          <a:p>
            <a:r>
              <a:rPr lang="zh-CN" altLang="en-US" sz="2000" b="1" dirty="0">
                <a:latin typeface="楷体" panose="02010609060101010101" pitchFamily="49" charset="-122"/>
                <a:ea typeface="楷体" panose="02010609060101010101" pitchFamily="49" charset="-122"/>
              </a:rPr>
              <a:t>路。                                       </a:t>
            </a:r>
            <a:r>
              <a:rPr lang="en-US" altLang="zh-CN" sz="2000" b="1">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摘自</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世界历史</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杂志</a:t>
            </a:r>
            <a:endParaRPr lang="zh-CN" altLang="en-US" sz="2000" b="1" dirty="0">
              <a:latin typeface="楷体" panose="02010609060101010101" pitchFamily="49" charset="-122"/>
              <a:ea typeface="楷体" panose="02010609060101010101" pitchFamily="49" charset="-122"/>
            </a:endParaRPr>
          </a:p>
          <a:p>
            <a:r>
              <a:rPr lang="zh-CN" altLang="en-US" sz="2025" b="1" dirty="0">
                <a:solidFill>
                  <a:srgbClr val="0000FF"/>
                </a:solidFill>
                <a:latin typeface="Arial" panose="020B0604020202020204" pitchFamily="34" charset="0"/>
              </a:rPr>
              <a:t>（</a:t>
            </a:r>
            <a:r>
              <a:rPr lang="en-US" altLang="zh-CN" sz="2025" b="1" dirty="0">
                <a:solidFill>
                  <a:srgbClr val="0000FF"/>
                </a:solidFill>
                <a:latin typeface="Arial" panose="020B0604020202020204" pitchFamily="34" charset="0"/>
              </a:rPr>
              <a:t>3</a:t>
            </a:r>
            <a:r>
              <a:rPr lang="zh-CN" altLang="en-US" sz="2025" b="1" dirty="0">
                <a:solidFill>
                  <a:srgbClr val="0000FF"/>
                </a:solidFill>
                <a:latin typeface="Arial" panose="020B0604020202020204" pitchFamily="34" charset="0"/>
              </a:rPr>
              <a:t>）“以重工业为中心的工业化道路，就是社会主义区别于资本主义工业化的道路。”斯大林关于社会主义工业化道路的上述认识，在他领导的苏联社会主义建设中有哪些具体体现？这种工业化道路对苏联的经济发展产生了哪些影响？</a:t>
            </a:r>
            <a:endParaRPr lang="zh-CN" altLang="en-US" sz="2025" b="1" dirty="0">
              <a:solidFill>
                <a:srgbClr val="0000FF"/>
              </a:solidFill>
              <a:latin typeface="Arial" panose="020B0604020202020204" pitchFamily="34" charset="0"/>
            </a:endParaRPr>
          </a:p>
          <a:p>
            <a:r>
              <a:rPr lang="zh-CN" altLang="en-US" sz="2100" b="1" dirty="0">
                <a:solidFill>
                  <a:srgbClr val="0000FF"/>
                </a:solidFill>
                <a:latin typeface="Arial" panose="020B0604020202020204" pitchFamily="34" charset="0"/>
              </a:rPr>
              <a:t>（</a:t>
            </a:r>
            <a:r>
              <a:rPr lang="en-US" altLang="zh-CN" sz="2100" b="1" dirty="0">
                <a:solidFill>
                  <a:srgbClr val="0000FF"/>
                </a:solidFill>
                <a:latin typeface="Arial" panose="020B0604020202020204" pitchFamily="34" charset="0"/>
              </a:rPr>
              <a:t>4</a:t>
            </a:r>
            <a:r>
              <a:rPr lang="zh-CN" altLang="en-US" sz="2100" b="1" dirty="0">
                <a:solidFill>
                  <a:srgbClr val="0000FF"/>
                </a:solidFill>
                <a:latin typeface="Arial" panose="020B0604020202020204" pitchFamily="34" charset="0"/>
              </a:rPr>
              <a:t>）建国初期，我国工业化道路与苏联相比有何相同点？取得什么成果？十一届三中全会以来，在总结历史和苏联工业化经验教训的基础上，我国在探索工业化道路的过程中，采取了哪些重要举措？（</a:t>
            </a:r>
            <a:r>
              <a:rPr lang="en-US" altLang="zh-CN" sz="2100" b="1" dirty="0">
                <a:solidFill>
                  <a:srgbClr val="0000FF"/>
                </a:solidFill>
                <a:latin typeface="Arial" panose="020B0604020202020204" pitchFamily="34" charset="0"/>
              </a:rPr>
              <a:t>6</a:t>
            </a:r>
            <a:r>
              <a:rPr lang="zh-CN" altLang="en-US" sz="2100" b="1" dirty="0">
                <a:solidFill>
                  <a:srgbClr val="0000FF"/>
                </a:solidFill>
                <a:latin typeface="Arial" panose="020B0604020202020204" pitchFamily="34" charset="0"/>
              </a:rPr>
              <a:t>分）</a:t>
            </a:r>
            <a:endParaRPr lang="zh-CN" altLang="en-US" sz="2100" b="1" dirty="0">
              <a:solidFill>
                <a:srgbClr val="0000FF"/>
              </a:solidFill>
              <a:latin typeface="Arial" panose="020B0604020202020204" pitchFamily="34" charset="0"/>
            </a:endParaRPr>
          </a:p>
        </p:txBody>
      </p:sp>
      <p:sp>
        <p:nvSpPr>
          <p:cNvPr id="663557" name="文本框 663556"/>
          <p:cNvSpPr txBox="1"/>
          <p:nvPr/>
        </p:nvSpPr>
        <p:spPr>
          <a:xfrm>
            <a:off x="0" y="739333"/>
            <a:ext cx="9144000" cy="737235"/>
          </a:xfrm>
          <a:prstGeom prst="rect">
            <a:avLst/>
          </a:prstGeom>
          <a:solidFill>
            <a:srgbClr val="FFFF00"/>
          </a:solidFill>
          <a:ln w="9525">
            <a:noFill/>
          </a:ln>
        </p:spPr>
        <p:txBody>
          <a:bodyPr>
            <a:spAutoFit/>
          </a:bodyPr>
          <a:p>
            <a:r>
              <a:rPr lang="zh-CN" altLang="en-US" sz="2100" b="1" dirty="0">
                <a:solidFill>
                  <a:srgbClr val="FF0000"/>
                </a:solidFill>
                <a:latin typeface="宋体" panose="02010600030101010101" pitchFamily="2" charset="-122"/>
              </a:rPr>
              <a:t>体现</a:t>
            </a:r>
            <a:r>
              <a:rPr lang="zh-CN" altLang="en-US" sz="2100" b="1" dirty="0">
                <a:latin typeface="宋体" panose="02010600030101010101" pitchFamily="2" charset="-122"/>
              </a:rPr>
              <a:t>：提出社会主义工业化方针，主张优先发展重工业；推行农业集体化运动；建立高度集中的计划经济体制。 </a:t>
            </a:r>
            <a:endParaRPr lang="zh-CN" altLang="en-US" sz="2100" b="1" dirty="0">
              <a:latin typeface="宋体" panose="02010600030101010101" pitchFamily="2" charset="-122"/>
            </a:endParaRPr>
          </a:p>
        </p:txBody>
      </p:sp>
      <p:sp>
        <p:nvSpPr>
          <p:cNvPr id="663558" name="文本框 663557"/>
          <p:cNvSpPr txBox="1"/>
          <p:nvPr/>
        </p:nvSpPr>
        <p:spPr>
          <a:xfrm>
            <a:off x="0" y="1665219"/>
            <a:ext cx="9144000" cy="1060450"/>
          </a:xfrm>
          <a:prstGeom prst="rect">
            <a:avLst/>
          </a:prstGeom>
          <a:solidFill>
            <a:srgbClr val="FFFF00"/>
          </a:solidFill>
          <a:ln w="9525">
            <a:noFill/>
          </a:ln>
        </p:spPr>
        <p:txBody>
          <a:bodyPr>
            <a:spAutoFit/>
          </a:bodyPr>
          <a:p>
            <a:r>
              <a:rPr lang="zh-CN" altLang="en-US" sz="2100" b="1" dirty="0">
                <a:solidFill>
                  <a:srgbClr val="FF0000"/>
                </a:solidFill>
                <a:latin typeface="宋体" panose="02010600030101010101" pitchFamily="2" charset="-122"/>
              </a:rPr>
              <a:t>影响</a:t>
            </a:r>
            <a:r>
              <a:rPr lang="zh-CN" altLang="en-US" sz="2100" b="1" dirty="0">
                <a:latin typeface="宋体" panose="02010600030101010101" pitchFamily="2" charset="-122"/>
              </a:rPr>
              <a:t>：使苏联短期内实现了经济的快速发展，迅速实现了工业化，成为世界工业强国；造成国民经济发展的比例严重失调，影响国民经济的持续发展和人民生活水平的提高。</a:t>
            </a:r>
            <a:endParaRPr lang="zh-CN" altLang="en-US" sz="2100" b="1" dirty="0">
              <a:latin typeface="宋体" panose="02010600030101010101" pitchFamily="2" charset="-122"/>
            </a:endParaRPr>
          </a:p>
        </p:txBody>
      </p:sp>
      <p:sp>
        <p:nvSpPr>
          <p:cNvPr id="663559" name="文本框 663558"/>
          <p:cNvSpPr txBox="1"/>
          <p:nvPr/>
        </p:nvSpPr>
        <p:spPr>
          <a:xfrm>
            <a:off x="0" y="2813492"/>
            <a:ext cx="9144000" cy="899160"/>
          </a:xfrm>
          <a:prstGeom prst="rect">
            <a:avLst/>
          </a:prstGeom>
          <a:solidFill>
            <a:srgbClr val="FFFF00"/>
          </a:solidFill>
          <a:ln w="9525">
            <a:noFill/>
          </a:ln>
        </p:spPr>
        <p:txBody>
          <a:bodyPr>
            <a:spAutoFit/>
          </a:bodyPr>
          <a:p>
            <a:pPr>
              <a:spcBef>
                <a:spcPct val="50000"/>
              </a:spcBef>
            </a:pPr>
            <a:r>
              <a:rPr lang="zh-CN" altLang="en-US" sz="2100" b="1" dirty="0">
                <a:solidFill>
                  <a:srgbClr val="FF0000"/>
                </a:solidFill>
                <a:latin typeface="Arial" panose="020B0604020202020204" pitchFamily="34" charset="0"/>
              </a:rPr>
              <a:t>相同</a:t>
            </a:r>
            <a:r>
              <a:rPr lang="zh-CN" altLang="en-US" sz="2100" b="1" dirty="0">
                <a:latin typeface="Arial" panose="020B0604020202020204" pitchFamily="34" charset="0"/>
              </a:rPr>
              <a:t>：</a:t>
            </a:r>
            <a:r>
              <a:rPr lang="zh-CN" altLang="en-US" sz="2100" b="1" dirty="0">
                <a:latin typeface="宋体" panose="02010600030101010101" pitchFamily="2" charset="-122"/>
                <a:sym typeface="+mn-ea"/>
              </a:rPr>
              <a:t>优先发展重工业，实行计划经济体制</a:t>
            </a:r>
            <a:endParaRPr lang="zh-CN" altLang="en-US" sz="2100" b="1" dirty="0">
              <a:latin typeface="宋体" panose="02010600030101010101" pitchFamily="2" charset="-122"/>
              <a:sym typeface="+mn-ea"/>
            </a:endParaRPr>
          </a:p>
          <a:p>
            <a:pPr>
              <a:spcBef>
                <a:spcPct val="50000"/>
              </a:spcBef>
            </a:pPr>
            <a:r>
              <a:rPr lang="zh-CN" altLang="en-US" sz="2100" b="1" dirty="0">
                <a:solidFill>
                  <a:srgbClr val="FF0000"/>
                </a:solidFill>
                <a:latin typeface="Arial" panose="020B0604020202020204" pitchFamily="34" charset="0"/>
              </a:rPr>
              <a:t>成果</a:t>
            </a:r>
            <a:r>
              <a:rPr lang="zh-CN" altLang="en-US" sz="2100" b="1" dirty="0">
                <a:latin typeface="Arial" panose="020B0604020202020204" pitchFamily="34" charset="0"/>
              </a:rPr>
              <a:t>：巩固了政权，为实现国家工业化奠定了基础</a:t>
            </a:r>
            <a:endParaRPr lang="zh-CN" altLang="en-US" sz="2100" b="1" dirty="0">
              <a:latin typeface="Arial" panose="020B0604020202020204" pitchFamily="34" charset="0"/>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1730"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
        <p:nvSpPr>
          <p:cNvPr id="2" name="文本框 1"/>
          <p:cNvSpPr txBox="1"/>
          <p:nvPr/>
        </p:nvSpPr>
        <p:spPr>
          <a:xfrm>
            <a:off x="0" y="3885372"/>
            <a:ext cx="9144000" cy="1060450"/>
          </a:xfrm>
          <a:prstGeom prst="rect">
            <a:avLst/>
          </a:prstGeom>
          <a:solidFill>
            <a:srgbClr val="FFFF00"/>
          </a:solidFill>
          <a:ln w="9525">
            <a:noFill/>
          </a:ln>
        </p:spPr>
        <p:txBody>
          <a:bodyPr>
            <a:spAutoFit/>
          </a:bodyPr>
          <a:p>
            <a:pPr>
              <a:spcBef>
                <a:spcPct val="50000"/>
              </a:spcBef>
            </a:pPr>
            <a:r>
              <a:rPr lang="zh-CN" altLang="en-US" sz="2100" b="1" dirty="0">
                <a:solidFill>
                  <a:srgbClr val="FF0000"/>
                </a:solidFill>
                <a:latin typeface="Arial" panose="020B0604020202020204" pitchFamily="34" charset="0"/>
              </a:rPr>
              <a:t>举措</a:t>
            </a:r>
            <a:r>
              <a:rPr lang="zh-CN" altLang="en-US" sz="2100" b="1" dirty="0">
                <a:latin typeface="Arial" panose="020B0604020202020204" pitchFamily="34" charset="0"/>
              </a:rPr>
              <a:t>：发展乡镇企业；进行国有企业改革，建立现代企业制度；实行对外开放，引进西方先进技术和管理经验（如，建立经济特区；建立经济技术开区，发展高新技术产业；开辟沿海经济开放区等）</a:t>
            </a:r>
            <a:r>
              <a:rPr lang="zh-CN" altLang="en-US" sz="2100" dirty="0">
                <a:latin typeface="Arial" panose="020B0604020202020204" pitchFamily="34" charset="0"/>
              </a:rPr>
              <a:t> </a:t>
            </a:r>
            <a:endParaRPr lang="zh-CN" altLang="en-US" sz="2100" dirty="0">
              <a:latin typeface="Arial" panose="020B0604020202020204" pitchFamily="34" charset="0"/>
            </a:endParaRPr>
          </a:p>
        </p:txBody>
      </p:sp>
      <p:sp>
        <p:nvSpPr>
          <p:cNvPr id="130056" name="矩形 195594"/>
          <p:cNvSpPr/>
          <p:nvPr/>
        </p:nvSpPr>
        <p:spPr>
          <a:xfrm>
            <a:off x="53658" y="12382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知识研读</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63557"/>
                                        </p:tgtEl>
                                        <p:attrNameLst>
                                          <p:attrName>style.visibility</p:attrName>
                                        </p:attrNameLst>
                                      </p:cBhvr>
                                      <p:to>
                                        <p:strVal val="visible"/>
                                      </p:to>
                                    </p:set>
                                    <p:anim calcmode="lin" valueType="num">
                                      <p:cBhvr>
                                        <p:cTn id="7" dur="1" fill="hold"/>
                                        <p:tgtEl>
                                          <p:spTgt spid="66355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63558"/>
                                        </p:tgtEl>
                                        <p:attrNameLst>
                                          <p:attrName>style.visibility</p:attrName>
                                        </p:attrNameLst>
                                      </p:cBhvr>
                                      <p:to>
                                        <p:strVal val="visible"/>
                                      </p:to>
                                    </p:set>
                                    <p:anim calcmode="lin" valueType="num">
                                      <p:cBhvr>
                                        <p:cTn id="12" dur="1" fill="hold"/>
                                        <p:tgtEl>
                                          <p:spTgt spid="66355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63559"/>
                                        </p:tgtEl>
                                        <p:attrNameLst>
                                          <p:attrName>style.visibility</p:attrName>
                                        </p:attrNameLst>
                                      </p:cBhvr>
                                      <p:to>
                                        <p:strVal val="visible"/>
                                      </p:to>
                                    </p:set>
                                    <p:anim calcmode="lin" valueType="num">
                                      <p:cBhvr>
                                        <p:cTn id="17" dur="1" fill="hold"/>
                                        <p:tgtEl>
                                          <p:spTgt spid="663559"/>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7" grpId="0" bldLvl="0" animBg="1"/>
      <p:bldP spid="663558" grpId="0" bldLvl="0" animBg="1"/>
      <p:bldP spid="663559" grpId="0" bldLvl="0" animBg="1"/>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1509" name="文本框 661508"/>
          <p:cNvSpPr txBox="1"/>
          <p:nvPr/>
        </p:nvSpPr>
        <p:spPr>
          <a:xfrm>
            <a:off x="0" y="491525"/>
            <a:ext cx="7892979" cy="460375"/>
          </a:xfrm>
          <a:prstGeom prst="rect">
            <a:avLst/>
          </a:prstGeom>
          <a:noFill/>
          <a:ln w="9525">
            <a:noFill/>
          </a:ln>
        </p:spPr>
        <p:txBody>
          <a:bodyPr>
            <a:spAutoFit/>
          </a:bodyPr>
          <a:p>
            <a:pPr>
              <a:spcBef>
                <a:spcPct val="50000"/>
              </a:spcBef>
            </a:pPr>
            <a:r>
              <a:rPr lang="en-US" sz="2400" b="1" dirty="0">
                <a:solidFill>
                  <a:schemeClr val="accent6"/>
                </a:solidFill>
                <a:latin typeface="黑体" panose="02010609060101010101" pitchFamily="2" charset="-122"/>
                <a:ea typeface="黑体" panose="02010609060101010101" pitchFamily="2" charset="-122"/>
              </a:rPr>
              <a:t>2</a:t>
            </a:r>
            <a:r>
              <a:rPr lang="zh-CN" altLang="en-US" sz="2400" b="1" dirty="0">
                <a:solidFill>
                  <a:schemeClr val="accent6"/>
                </a:solidFill>
                <a:latin typeface="黑体" panose="02010609060101010101" pitchFamily="2" charset="-122"/>
                <a:ea typeface="黑体" panose="02010609060101010101" pitchFamily="2" charset="-122"/>
              </a:rPr>
              <a:t>、</a:t>
            </a:r>
            <a:r>
              <a:rPr lang="zh-CN" altLang="en-US" sz="2400" b="1" dirty="0">
                <a:solidFill>
                  <a:schemeClr val="accent6"/>
                </a:solidFill>
                <a:effectLst>
                  <a:outerShdw blurRad="38100" dist="38100" dir="2700000">
                    <a:srgbClr val="C0C0C0"/>
                  </a:outerShdw>
                </a:effectLst>
                <a:latin typeface="黑体" panose="02010609060101010101" pitchFamily="2" charset="-122"/>
                <a:ea typeface="黑体" panose="02010609060101010101" pitchFamily="2" charset="-122"/>
              </a:rPr>
              <a:t>苏俄（联）农业政策的变化及作用</a:t>
            </a:r>
            <a:endParaRPr lang="zh-CN" altLang="en-US" sz="2400" b="1" dirty="0">
              <a:solidFill>
                <a:schemeClr val="accent6"/>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661510" name="文本框 661509"/>
          <p:cNvSpPr txBox="1"/>
          <p:nvPr/>
        </p:nvSpPr>
        <p:spPr>
          <a:xfrm>
            <a:off x="560705" y="1179370"/>
            <a:ext cx="5489733" cy="414020"/>
          </a:xfrm>
          <a:prstGeom prst="rect">
            <a:avLst/>
          </a:prstGeom>
          <a:noFill/>
          <a:ln w="9525">
            <a:noFill/>
          </a:ln>
        </p:spPr>
        <p:txBody>
          <a:bodyPr>
            <a:spAutoFit/>
          </a:bodyPr>
          <a:p>
            <a:r>
              <a:rPr lang="zh-CN" altLang="en-US" sz="2100" b="1" dirty="0">
                <a:effectLst>
                  <a:outerShdw blurRad="38100" dist="38100" dir="2700000">
                    <a:srgbClr val="C0C0C0"/>
                  </a:outerShdw>
                </a:effectLst>
                <a:latin typeface="宋体" panose="02010600030101010101" pitchFamily="2" charset="-122"/>
              </a:rPr>
              <a:t>解决农民土地问题，巩固苏维埃政权</a:t>
            </a:r>
            <a:endParaRPr lang="zh-CN" altLang="en-US" sz="2100" b="1" dirty="0">
              <a:effectLst>
                <a:outerShdw blurRad="38100" dist="38100" dir="2700000">
                  <a:srgbClr val="C0C0C0"/>
                </a:outerShdw>
              </a:effectLst>
              <a:latin typeface="宋体" panose="02010600030101010101" pitchFamily="2" charset="-122"/>
            </a:endParaRPr>
          </a:p>
        </p:txBody>
      </p:sp>
      <p:sp>
        <p:nvSpPr>
          <p:cNvPr id="661511" name="文本框 661510"/>
          <p:cNvSpPr txBox="1"/>
          <p:nvPr/>
        </p:nvSpPr>
        <p:spPr>
          <a:xfrm>
            <a:off x="111903" y="1497341"/>
            <a:ext cx="6856215" cy="414020"/>
          </a:xfrm>
          <a:prstGeom prst="rect">
            <a:avLst/>
          </a:prstGeom>
          <a:noFill/>
          <a:ln w="9525">
            <a:noFill/>
          </a:ln>
        </p:spPr>
        <p:txBody>
          <a:bodyPr>
            <a:spAutoFit/>
          </a:bodyPr>
          <a:p>
            <a:pPr>
              <a:spcBef>
                <a:spcPct val="50000"/>
              </a:spcBef>
            </a:pP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a:t>
            </a:r>
            <a:r>
              <a:rPr lang="en-US" altLang="zh-CN"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2</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a:t>
            </a:r>
            <a:r>
              <a:rPr lang="en-US" altLang="zh-CN"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1918</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年：</a:t>
            </a:r>
            <a:r>
              <a:rPr lang="zh-CN" altLang="en-US" sz="2100" b="1" dirty="0">
                <a:solidFill>
                  <a:srgbClr val="0000FF"/>
                </a:solidFill>
                <a:effectLst>
                  <a:outerShdw blurRad="38100" dist="38100" dir="2700000">
                    <a:srgbClr val="C0C0C0"/>
                  </a:outerShdw>
                </a:effectLst>
                <a:latin typeface="宋体" panose="02010600030101010101" pitchFamily="2" charset="-122"/>
              </a:rPr>
              <a:t>战时共产主义政策中推行余粮收集制</a:t>
            </a:r>
            <a:endParaRPr lang="zh-CN" altLang="en-US" sz="2100" b="1" dirty="0">
              <a:solidFill>
                <a:srgbClr val="0000FF"/>
              </a:solidFill>
              <a:effectLst>
                <a:outerShdw blurRad="38100" dist="38100" dir="2700000">
                  <a:srgbClr val="C0C0C0"/>
                </a:outerShdw>
              </a:effectLst>
              <a:latin typeface="宋体" panose="02010600030101010101" pitchFamily="2" charset="-122"/>
            </a:endParaRPr>
          </a:p>
        </p:txBody>
      </p:sp>
      <p:sp>
        <p:nvSpPr>
          <p:cNvPr id="661512" name="文本框 661511"/>
          <p:cNvSpPr txBox="1"/>
          <p:nvPr/>
        </p:nvSpPr>
        <p:spPr>
          <a:xfrm>
            <a:off x="0" y="2468638"/>
            <a:ext cx="9144000" cy="737235"/>
          </a:xfrm>
          <a:prstGeom prst="rect">
            <a:avLst/>
          </a:prstGeom>
          <a:noFill/>
          <a:ln w="9525">
            <a:noFill/>
          </a:ln>
        </p:spPr>
        <p:txBody>
          <a:bodyPr>
            <a:spAutoFit/>
          </a:bodyPr>
          <a:p>
            <a:r>
              <a:rPr lang="zh-CN" altLang="en-US" sz="2100" b="1" dirty="0">
                <a:effectLst>
                  <a:outerShdw blurRad="38100" dist="38100" dir="2700000">
                    <a:srgbClr val="C0C0C0"/>
                  </a:outerShdw>
                </a:effectLst>
                <a:latin typeface="宋体" panose="02010600030101010101" pitchFamily="2" charset="-122"/>
              </a:rPr>
              <a:t>调动了农民生产积极性，促进农业生产的恢复和发展，为实现工业化打下基础；巩固工农联盟，从而巩固苏维埃政权。</a:t>
            </a:r>
            <a:endParaRPr lang="zh-CN" altLang="en-US" sz="2100" b="1" dirty="0">
              <a:effectLst>
                <a:outerShdw blurRad="38100" dist="38100" dir="2700000">
                  <a:srgbClr val="C0C0C0"/>
                </a:outerShdw>
              </a:effectLst>
              <a:latin typeface="宋体" panose="02010600030101010101" pitchFamily="2" charset="-122"/>
            </a:endParaRPr>
          </a:p>
        </p:txBody>
      </p:sp>
      <p:sp>
        <p:nvSpPr>
          <p:cNvPr id="661513" name="文本框 661512"/>
          <p:cNvSpPr txBox="1"/>
          <p:nvPr/>
        </p:nvSpPr>
        <p:spPr>
          <a:xfrm>
            <a:off x="512445" y="836930"/>
            <a:ext cx="5657215" cy="414020"/>
          </a:xfrm>
          <a:prstGeom prst="rect">
            <a:avLst/>
          </a:prstGeom>
          <a:noFill/>
          <a:ln w="9525">
            <a:noFill/>
          </a:ln>
        </p:spPr>
        <p:txBody>
          <a:bodyPr wrap="square">
            <a:spAutoFit/>
          </a:bodyPr>
          <a:p>
            <a:pPr>
              <a:spcBef>
                <a:spcPct val="50000"/>
              </a:spcBef>
            </a:pP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a:t>
            </a:r>
            <a:r>
              <a:rPr lang="en-US" altLang="zh-CN"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1</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）十月革命初期：</a:t>
            </a:r>
            <a:r>
              <a:rPr lang="zh-CN" altLang="en-US" sz="2100" b="1" dirty="0">
                <a:solidFill>
                  <a:srgbClr val="0000FF"/>
                </a:solidFill>
                <a:effectLst>
                  <a:outerShdw blurRad="38100" dist="38100" dir="2700000">
                    <a:srgbClr val="C0C0C0"/>
                  </a:outerShdw>
                </a:effectLst>
                <a:latin typeface="宋体" panose="02010600030101010101" pitchFamily="2" charset="-122"/>
              </a:rPr>
              <a:t>颁布</a:t>
            </a:r>
            <a:r>
              <a:rPr lang="en-US" altLang="zh-CN" sz="2100" b="1" dirty="0">
                <a:solidFill>
                  <a:srgbClr val="0000FF"/>
                </a:solidFill>
                <a:effectLst>
                  <a:outerShdw blurRad="38100" dist="38100" dir="2700000">
                    <a:srgbClr val="C0C0C0"/>
                  </a:outerShdw>
                </a:effectLst>
                <a:latin typeface="宋体" panose="02010600030101010101" pitchFamily="2" charset="-122"/>
              </a:rPr>
              <a:t>《</a:t>
            </a:r>
            <a:r>
              <a:rPr lang="zh-CN" altLang="en-US" sz="2100" b="1" dirty="0">
                <a:solidFill>
                  <a:srgbClr val="0000FF"/>
                </a:solidFill>
                <a:effectLst>
                  <a:outerShdw blurRad="38100" dist="38100" dir="2700000">
                    <a:srgbClr val="C0C0C0"/>
                  </a:outerShdw>
                </a:effectLst>
                <a:latin typeface="宋体" panose="02010600030101010101" pitchFamily="2" charset="-122"/>
              </a:rPr>
              <a:t>土地法令</a:t>
            </a:r>
            <a:r>
              <a:rPr lang="en-US" altLang="zh-CN" sz="2100" b="1">
                <a:solidFill>
                  <a:srgbClr val="0000FF"/>
                </a:solidFill>
                <a:effectLst>
                  <a:outerShdw blurRad="38100" dist="38100" dir="2700000">
                    <a:srgbClr val="C0C0C0"/>
                  </a:outerShdw>
                </a:effectLst>
                <a:latin typeface="宋体" panose="02010600030101010101" pitchFamily="2" charset="-122"/>
              </a:rPr>
              <a:t>》</a:t>
            </a:r>
            <a:endParaRPr lang="en-US" altLang="zh-CN" sz="2100" b="1">
              <a:solidFill>
                <a:srgbClr val="0000FF"/>
              </a:solidFill>
              <a:effectLst>
                <a:outerShdw blurRad="38100" dist="38100" dir="2700000">
                  <a:srgbClr val="C0C0C0"/>
                </a:outerShdw>
              </a:effectLst>
              <a:latin typeface="宋体" panose="02010600030101010101" pitchFamily="2" charset="-122"/>
            </a:endParaRPr>
          </a:p>
        </p:txBody>
      </p:sp>
      <p:sp>
        <p:nvSpPr>
          <p:cNvPr id="661514" name="文本框 661513"/>
          <p:cNvSpPr txBox="1"/>
          <p:nvPr/>
        </p:nvSpPr>
        <p:spPr>
          <a:xfrm>
            <a:off x="134620" y="2058035"/>
            <a:ext cx="5041900" cy="414020"/>
          </a:xfrm>
          <a:prstGeom prst="rect">
            <a:avLst/>
          </a:prstGeom>
          <a:noFill/>
          <a:ln w="9525">
            <a:noFill/>
          </a:ln>
        </p:spPr>
        <p:txBody>
          <a:bodyPr wrap="square">
            <a:spAutoFit/>
          </a:bodyPr>
          <a:p>
            <a:pPr>
              <a:spcBef>
                <a:spcPct val="50000"/>
              </a:spcBef>
            </a:pP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a:t>
            </a:r>
            <a:r>
              <a:rPr lang="en-US" altLang="zh-CN"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3</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a:t>
            </a:r>
            <a:r>
              <a:rPr lang="en-US" altLang="zh-CN"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1921</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年：</a:t>
            </a:r>
            <a:r>
              <a:rPr lang="zh-CN" altLang="en-US" sz="2100" b="1" dirty="0">
                <a:solidFill>
                  <a:srgbClr val="0000FF"/>
                </a:solidFill>
                <a:effectLst>
                  <a:outerShdw blurRad="38100" dist="38100" dir="2700000">
                    <a:srgbClr val="C0C0C0"/>
                  </a:outerShdw>
                </a:effectLst>
                <a:latin typeface="宋体" panose="02010600030101010101" pitchFamily="2" charset="-122"/>
              </a:rPr>
              <a:t>新经济政策实现粮食税</a:t>
            </a:r>
            <a:endParaRPr lang="zh-CN" altLang="en-US" sz="2100" b="1" dirty="0">
              <a:solidFill>
                <a:srgbClr val="0000FF"/>
              </a:solidFill>
              <a:effectLst>
                <a:outerShdw blurRad="38100" dist="38100" dir="2700000">
                  <a:srgbClr val="C0C0C0"/>
                </a:outerShdw>
              </a:effectLst>
              <a:latin typeface="宋体" panose="02010600030101010101" pitchFamily="2" charset="-122"/>
            </a:endParaRPr>
          </a:p>
        </p:txBody>
      </p:sp>
      <p:sp>
        <p:nvSpPr>
          <p:cNvPr id="661515" name="文本框 661514"/>
          <p:cNvSpPr txBox="1"/>
          <p:nvPr/>
        </p:nvSpPr>
        <p:spPr>
          <a:xfrm>
            <a:off x="134353" y="3116170"/>
            <a:ext cx="6856215" cy="414020"/>
          </a:xfrm>
          <a:prstGeom prst="rect">
            <a:avLst/>
          </a:prstGeom>
          <a:noFill/>
          <a:ln w="9525">
            <a:noFill/>
          </a:ln>
        </p:spPr>
        <p:txBody>
          <a:bodyPr>
            <a:spAutoFit/>
          </a:bodyPr>
          <a:p>
            <a:pPr>
              <a:spcBef>
                <a:spcPct val="50000"/>
              </a:spcBef>
            </a:pP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a:t>
            </a:r>
            <a:r>
              <a:rPr lang="en-US" altLang="zh-CN"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4</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a:t>
            </a:r>
            <a:r>
              <a:rPr lang="en-US" altLang="zh-CN"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1927</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年：</a:t>
            </a:r>
            <a:r>
              <a:rPr lang="zh-CN" altLang="en-US" sz="2100" b="1" dirty="0">
                <a:solidFill>
                  <a:srgbClr val="0000FF"/>
                </a:solidFill>
                <a:effectLst>
                  <a:outerShdw blurRad="38100" dist="38100" dir="2700000">
                    <a:srgbClr val="C0C0C0"/>
                  </a:outerShdw>
                </a:effectLst>
                <a:latin typeface="宋体" panose="02010600030101010101" pitchFamily="2" charset="-122"/>
              </a:rPr>
              <a:t>颁布农业集体化方针</a:t>
            </a:r>
            <a:endParaRPr lang="zh-CN" altLang="en-US" sz="2100" b="1" dirty="0">
              <a:solidFill>
                <a:srgbClr val="0000FF"/>
              </a:solidFill>
              <a:effectLst>
                <a:outerShdw blurRad="38100" dist="38100" dir="2700000">
                  <a:srgbClr val="C0C0C0"/>
                </a:outerShdw>
              </a:effectLst>
              <a:latin typeface="宋体" panose="02010600030101010101" pitchFamily="2" charset="-122"/>
            </a:endParaRPr>
          </a:p>
        </p:txBody>
      </p:sp>
      <p:sp>
        <p:nvSpPr>
          <p:cNvPr id="661516" name="文本框 661515"/>
          <p:cNvSpPr txBox="1"/>
          <p:nvPr/>
        </p:nvSpPr>
        <p:spPr>
          <a:xfrm>
            <a:off x="0" y="1730937"/>
            <a:ext cx="9144000" cy="414020"/>
          </a:xfrm>
          <a:prstGeom prst="rect">
            <a:avLst/>
          </a:prstGeom>
          <a:noFill/>
          <a:ln w="9525">
            <a:noFill/>
          </a:ln>
        </p:spPr>
        <p:txBody>
          <a:bodyPr>
            <a:spAutoFit/>
          </a:bodyPr>
          <a:p>
            <a:r>
              <a:rPr lang="zh-CN" altLang="en-US" sz="2100" b="1" dirty="0">
                <a:effectLst>
                  <a:outerShdw blurRad="38100" dist="38100" dir="2700000">
                    <a:srgbClr val="C0C0C0"/>
                  </a:outerShdw>
                </a:effectLst>
                <a:latin typeface="宋体" panose="02010600030101010101" pitchFamily="2" charset="-122"/>
              </a:rPr>
              <a:t>满足战争需要，巩固政权；掠夺农民，遭到农民反对，引发严重的政治危机</a:t>
            </a:r>
            <a:endParaRPr lang="zh-CN" altLang="en-US" sz="2100" b="1" dirty="0">
              <a:effectLst>
                <a:outerShdw blurRad="38100" dist="38100" dir="2700000">
                  <a:srgbClr val="C0C0C0"/>
                </a:outerShdw>
              </a:effectLst>
              <a:latin typeface="宋体" panose="02010600030101010101" pitchFamily="2" charset="-122"/>
            </a:endParaRPr>
          </a:p>
        </p:txBody>
      </p:sp>
      <p:sp>
        <p:nvSpPr>
          <p:cNvPr id="661523" name="矩形 661522"/>
          <p:cNvSpPr/>
          <p:nvPr/>
        </p:nvSpPr>
        <p:spPr>
          <a:xfrm>
            <a:off x="0" y="3441125"/>
            <a:ext cx="9144000" cy="1383665"/>
          </a:xfrm>
          <a:prstGeom prst="rect">
            <a:avLst/>
          </a:prstGeom>
          <a:noFill/>
          <a:ln w="9525">
            <a:noFill/>
          </a:ln>
        </p:spPr>
        <p:txBody>
          <a:bodyPr>
            <a:spAutoFit/>
          </a:bodyPr>
          <a:p>
            <a:r>
              <a:rPr lang="en-US" altLang="zh-CN" sz="2100" b="1" dirty="0">
                <a:effectLst>
                  <a:outerShdw blurRad="38100" dist="38100" dir="2700000">
                    <a:srgbClr val="C0C0C0"/>
                  </a:outerShdw>
                </a:effectLst>
                <a:latin typeface="Arial" panose="020B0604020202020204" pitchFamily="34" charset="0"/>
              </a:rPr>
              <a:t>A</a:t>
            </a:r>
            <a:r>
              <a:rPr lang="zh-CN" altLang="en-US" sz="2100" b="1" dirty="0">
                <a:effectLst>
                  <a:outerShdw blurRad="38100" dist="38100" dir="2700000">
                    <a:srgbClr val="C0C0C0"/>
                  </a:outerShdw>
                </a:effectLst>
                <a:latin typeface="Arial" panose="020B0604020202020204" pitchFamily="34" charset="0"/>
              </a:rPr>
              <a:t>、为解决工业化急需的粮食、原料、资金等创造了便利条件；</a:t>
            </a:r>
            <a:endParaRPr lang="zh-CN" altLang="en-US" sz="2100" b="1" dirty="0">
              <a:effectLst>
                <a:outerShdw blurRad="38100" dist="38100" dir="2700000">
                  <a:srgbClr val="C0C0C0"/>
                </a:outerShdw>
              </a:effectLst>
              <a:latin typeface="Arial" panose="020B0604020202020204" pitchFamily="34" charset="0"/>
            </a:endParaRPr>
          </a:p>
          <a:p>
            <a:r>
              <a:rPr lang="en-US" altLang="zh-CN" sz="2100" b="1" dirty="0">
                <a:effectLst>
                  <a:outerShdw blurRad="38100" dist="38100" dir="2700000">
                    <a:srgbClr val="C0C0C0"/>
                  </a:outerShdw>
                </a:effectLst>
                <a:latin typeface="Arial" panose="020B0604020202020204" pitchFamily="34" charset="0"/>
              </a:rPr>
              <a:t>B</a:t>
            </a:r>
            <a:r>
              <a:rPr lang="zh-CN" altLang="en-US" sz="2100" b="1" dirty="0">
                <a:effectLst>
                  <a:outerShdw blurRad="38100" dist="38100" dir="2700000">
                    <a:srgbClr val="C0C0C0"/>
                  </a:outerShdw>
                </a:effectLst>
                <a:latin typeface="Arial" panose="020B0604020202020204" pitchFamily="34" charset="0"/>
              </a:rPr>
              <a:t>、严重损害农民利益，挫伤农民的生产积极性，阻碍农业经济发展；造成农村发展长期的滞后；                                                                   </a:t>
            </a:r>
            <a:endParaRPr lang="zh-CN" altLang="en-US" sz="2100" b="1" dirty="0">
              <a:effectLst>
                <a:outerShdw blurRad="38100" dist="38100" dir="2700000">
                  <a:srgbClr val="C0C0C0"/>
                </a:outerShdw>
              </a:effectLst>
              <a:latin typeface="Arial" panose="020B0604020202020204" pitchFamily="34" charset="0"/>
            </a:endParaRPr>
          </a:p>
          <a:p>
            <a:r>
              <a:rPr lang="en-US" altLang="zh-CN" sz="2100" b="1" dirty="0">
                <a:effectLst>
                  <a:outerShdw blurRad="38100" dist="38100" dir="2700000">
                    <a:srgbClr val="C0C0C0"/>
                  </a:outerShdw>
                </a:effectLst>
                <a:latin typeface="Arial" panose="020B0604020202020204" pitchFamily="34" charset="0"/>
              </a:rPr>
              <a:t>C</a:t>
            </a:r>
            <a:r>
              <a:rPr lang="zh-CN" altLang="en-US" sz="2100" b="1" dirty="0">
                <a:effectLst>
                  <a:outerShdw blurRad="38100" dist="38100" dir="2700000">
                    <a:srgbClr val="C0C0C0"/>
                  </a:outerShdw>
                </a:effectLst>
                <a:latin typeface="Arial" panose="020B0604020202020204" pitchFamily="34" charset="0"/>
              </a:rPr>
              <a:t>、超越当时农村生产力水平，违背历史发展规律，实质是犯“左”倾错误。</a:t>
            </a:r>
            <a:endParaRPr lang="zh-CN" altLang="en-US" sz="2100" b="1" dirty="0">
              <a:effectLst>
                <a:outerShdw blurRad="38100" dist="38100" dir="2700000">
                  <a:srgbClr val="C0C0C0"/>
                </a:outerShdw>
              </a:effectLst>
              <a:latin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12178" y="31115"/>
            <a:ext cx="3457575" cy="296863"/>
          </a:xfrm>
          <a:prstGeom prst="rect">
            <a:avLst/>
          </a:prstGeom>
          <a:noFill/>
          <a:ln w="9525">
            <a:noFill/>
          </a:ln>
        </p:spPr>
      </p:pic>
      <p:sp>
        <p:nvSpPr>
          <p:cNvPr id="111730" name="矩形 10"/>
          <p:cNvSpPr/>
          <p:nvPr/>
        </p:nvSpPr>
        <p:spPr>
          <a:xfrm>
            <a:off x="4679950" y="3111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
        <p:nvSpPr>
          <p:cNvPr id="130056" name="矩形 195594"/>
          <p:cNvSpPr/>
          <p:nvPr/>
        </p:nvSpPr>
        <p:spPr>
          <a:xfrm>
            <a:off x="-317" y="3111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1513"/>
                                        </p:tgtEl>
                                        <p:attrNameLst>
                                          <p:attrName>style.visibility</p:attrName>
                                        </p:attrNameLst>
                                      </p:cBhvr>
                                      <p:to>
                                        <p:strVal val="visible"/>
                                      </p:to>
                                    </p:set>
                                    <p:animEffect transition="in" filter="blinds(horizontal)">
                                      <p:cBhvr>
                                        <p:cTn id="7" dur="500"/>
                                        <p:tgtEl>
                                          <p:spTgt spid="6615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1510"/>
                                        </p:tgtEl>
                                        <p:attrNameLst>
                                          <p:attrName>style.visibility</p:attrName>
                                        </p:attrNameLst>
                                      </p:cBhvr>
                                      <p:to>
                                        <p:strVal val="visible"/>
                                      </p:to>
                                    </p:set>
                                    <p:animEffect transition="in" filter="blinds(horizontal)">
                                      <p:cBhvr>
                                        <p:cTn id="12" dur="500"/>
                                        <p:tgtEl>
                                          <p:spTgt spid="6615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61511"/>
                                        </p:tgtEl>
                                        <p:attrNameLst>
                                          <p:attrName>style.visibility</p:attrName>
                                        </p:attrNameLst>
                                      </p:cBhvr>
                                      <p:to>
                                        <p:strVal val="visible"/>
                                      </p:to>
                                    </p:set>
                                    <p:animEffect transition="in" filter="blinds(horizontal)">
                                      <p:cBhvr>
                                        <p:cTn id="17" dur="500"/>
                                        <p:tgtEl>
                                          <p:spTgt spid="6615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1516"/>
                                        </p:tgtEl>
                                        <p:attrNameLst>
                                          <p:attrName>style.visibility</p:attrName>
                                        </p:attrNameLst>
                                      </p:cBhvr>
                                      <p:to>
                                        <p:strVal val="visible"/>
                                      </p:to>
                                    </p:set>
                                    <p:animEffect transition="in" filter="blinds(horizontal)">
                                      <p:cBhvr>
                                        <p:cTn id="22" dur="500"/>
                                        <p:tgtEl>
                                          <p:spTgt spid="6615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61514"/>
                                        </p:tgtEl>
                                        <p:attrNameLst>
                                          <p:attrName>style.visibility</p:attrName>
                                        </p:attrNameLst>
                                      </p:cBhvr>
                                      <p:to>
                                        <p:strVal val="visible"/>
                                      </p:to>
                                    </p:set>
                                    <p:animEffect transition="in" filter="blinds(horizontal)">
                                      <p:cBhvr>
                                        <p:cTn id="27" dur="500"/>
                                        <p:tgtEl>
                                          <p:spTgt spid="6615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61512"/>
                                        </p:tgtEl>
                                        <p:attrNameLst>
                                          <p:attrName>style.visibility</p:attrName>
                                        </p:attrNameLst>
                                      </p:cBhvr>
                                      <p:to>
                                        <p:strVal val="visible"/>
                                      </p:to>
                                    </p:set>
                                    <p:animEffect transition="in" filter="blinds(horizontal)">
                                      <p:cBhvr>
                                        <p:cTn id="32" dur="500"/>
                                        <p:tgtEl>
                                          <p:spTgt spid="6615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61515"/>
                                        </p:tgtEl>
                                        <p:attrNameLst>
                                          <p:attrName>style.visibility</p:attrName>
                                        </p:attrNameLst>
                                      </p:cBhvr>
                                      <p:to>
                                        <p:strVal val="visible"/>
                                      </p:to>
                                    </p:set>
                                    <p:animEffect transition="in" filter="blinds(horizontal)">
                                      <p:cBhvr>
                                        <p:cTn id="37" dur="500"/>
                                        <p:tgtEl>
                                          <p:spTgt spid="6615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61523"/>
                                        </p:tgtEl>
                                        <p:attrNameLst>
                                          <p:attrName>style.visibility</p:attrName>
                                        </p:attrNameLst>
                                      </p:cBhvr>
                                      <p:to>
                                        <p:strVal val="visible"/>
                                      </p:to>
                                    </p:set>
                                    <p:animEffect transition="in" filter="blinds(horizontal)">
                                      <p:cBhvr>
                                        <p:cTn id="42" dur="500"/>
                                        <p:tgtEl>
                                          <p:spTgt spid="66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10" grpId="0"/>
      <p:bldP spid="661511" grpId="0"/>
      <p:bldP spid="661512" grpId="0"/>
      <p:bldP spid="661513" grpId="0"/>
      <p:bldP spid="661514" grpId="0"/>
      <p:bldP spid="661515" grpId="0"/>
      <p:bldP spid="661516" grpId="0"/>
      <p:bldP spid="6615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05" name="文本框 665604"/>
          <p:cNvSpPr txBox="1"/>
          <p:nvPr/>
        </p:nvSpPr>
        <p:spPr>
          <a:xfrm>
            <a:off x="0" y="412519"/>
            <a:ext cx="7892979" cy="460375"/>
          </a:xfrm>
          <a:prstGeom prst="rect">
            <a:avLst/>
          </a:prstGeom>
          <a:noFill/>
          <a:ln w="9525">
            <a:noFill/>
          </a:ln>
        </p:spPr>
        <p:txBody>
          <a:bodyPr>
            <a:spAutoFit/>
          </a:bodyPr>
          <a:p>
            <a:pPr>
              <a:spcBef>
                <a:spcPct val="50000"/>
              </a:spcBef>
            </a:pPr>
            <a:r>
              <a:rPr lang="zh-CN" altLang="en-US" sz="2400" b="1" dirty="0">
                <a:solidFill>
                  <a:schemeClr val="accent6"/>
                </a:solidFill>
                <a:latin typeface="黑体" panose="02010609060101010101" pitchFamily="2" charset="-122"/>
                <a:ea typeface="黑体" panose="02010609060101010101" pitchFamily="2" charset="-122"/>
              </a:rPr>
              <a:t>三、斯大林模式的特点：</a:t>
            </a:r>
            <a:endParaRPr lang="zh-CN" altLang="en-US" sz="2400" b="1" dirty="0">
              <a:solidFill>
                <a:schemeClr val="accent6"/>
              </a:solidFill>
              <a:latin typeface="黑体" panose="02010609060101010101" pitchFamily="2" charset="-122"/>
              <a:ea typeface="黑体" panose="02010609060101010101" pitchFamily="2" charset="-122"/>
            </a:endParaRPr>
          </a:p>
        </p:txBody>
      </p:sp>
      <p:sp>
        <p:nvSpPr>
          <p:cNvPr id="665606" name="矩形 665605"/>
          <p:cNvSpPr/>
          <p:nvPr/>
        </p:nvSpPr>
        <p:spPr>
          <a:xfrm>
            <a:off x="0" y="789849"/>
            <a:ext cx="9144000" cy="2276475"/>
          </a:xfrm>
          <a:prstGeom prst="rect">
            <a:avLst/>
          </a:prstGeom>
          <a:noFill/>
          <a:ln w="9525">
            <a:noFill/>
          </a:ln>
        </p:spPr>
        <p:txBody>
          <a:bodyPr>
            <a:spAutoFit/>
          </a:bodyPr>
          <a:p>
            <a:r>
              <a:rPr lang="en-US" altLang="zh-CN" sz="2100" b="1" dirty="0">
                <a:effectLst>
                  <a:outerShdw blurRad="38100" dist="38100" dir="2700000">
                    <a:srgbClr val="C0C0C0"/>
                  </a:outerShdw>
                </a:effectLst>
                <a:latin typeface="Arial" panose="020B0604020202020204" pitchFamily="34" charset="0"/>
              </a:rPr>
              <a:t>       </a:t>
            </a:r>
            <a:r>
              <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rPr>
              <a:t>材料一：“苏维埃的国家工业化方法，与资本主义国家的工业化方法根本不同。在资本主义国家，工业化通常都是从轻工业开始。</a:t>
            </a:r>
            <a:r>
              <a:rPr lang="en-US" altLang="zh-CN" sz="2000" b="1">
                <a:effectLst>
                  <a:outerShdw blurRad="38100" dist="38100" dir="2700000">
                    <a:srgbClr val="C0C0C0"/>
                  </a:outerShdw>
                </a:effectLst>
                <a:latin typeface="楷体" panose="02010609060101010101" pitchFamily="49" charset="-122"/>
                <a:ea typeface="楷体" panose="02010609060101010101" pitchFamily="49" charset="-122"/>
              </a:rPr>
              <a:t>——</a:t>
            </a:r>
            <a:r>
              <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rPr>
              <a:t>我国共产党也就拒绝了通常的工业化道路，而从发展重工业开始实行工业化。” </a:t>
            </a:r>
            <a:r>
              <a:rPr lang="en-US" altLang="zh-CN" sz="2000" b="1" dirty="0">
                <a:effectLst>
                  <a:outerShdw blurRad="38100" dist="38100" dir="2700000">
                    <a:srgbClr val="C0C0C0"/>
                  </a:outerShdw>
                </a:effectLst>
                <a:latin typeface="楷体" panose="02010609060101010101" pitchFamily="49" charset="-122"/>
                <a:ea typeface="楷体" panose="02010609060101010101" pitchFamily="49" charset="-122"/>
                <a:sym typeface="+mn-ea"/>
              </a:rPr>
              <a:t>---《</a:t>
            </a:r>
            <a:r>
              <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sym typeface="+mn-ea"/>
              </a:rPr>
              <a:t>斯大林选集</a:t>
            </a:r>
            <a:r>
              <a:rPr lang="en-US" altLang="zh-CN" sz="2000" b="1">
                <a:effectLst>
                  <a:outerShdw blurRad="38100" dist="38100" dir="2700000">
                    <a:srgbClr val="C0C0C0"/>
                  </a:outerShdw>
                </a:effectLst>
                <a:latin typeface="楷体" panose="02010609060101010101" pitchFamily="49" charset="-122"/>
                <a:ea typeface="楷体" panose="02010609060101010101" pitchFamily="49" charset="-122"/>
                <a:sym typeface="+mn-ea"/>
              </a:rPr>
              <a:t>》</a:t>
            </a:r>
            <a:r>
              <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rPr>
              <a:t>                                                 </a:t>
            </a:r>
            <a:endPar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endParaRPr>
          </a:p>
          <a:p>
            <a:r>
              <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rPr>
              <a:t>    材料二：我们比先进国家落后了五十年至一百年。我们应当在十年内跑完这一段距离。或者我们做到了这一点，或者我们被人打倒。</a:t>
            </a:r>
            <a:r>
              <a:rPr lang="en-US" altLang="zh-CN" sz="2000" b="1">
                <a:effectLst>
                  <a:outerShdw blurRad="38100" dist="38100" dir="2700000">
                    <a:srgbClr val="C0C0C0"/>
                  </a:outerShdw>
                </a:effectLst>
                <a:latin typeface="楷体" panose="02010609060101010101" pitchFamily="49" charset="-122"/>
                <a:ea typeface="楷体" panose="02010609060101010101" pitchFamily="49" charset="-122"/>
              </a:rPr>
              <a:t>……</a:t>
            </a:r>
            <a:r>
              <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rPr>
              <a:t>为把我国从一个农业国变成工业国总共用了约</a:t>
            </a:r>
            <a:r>
              <a:rPr lang="en-US" altLang="zh-CN" sz="2000" b="1" dirty="0">
                <a:effectLst>
                  <a:outerShdw blurRad="38100" dist="38100" dir="2700000">
                    <a:srgbClr val="C0C0C0"/>
                  </a:outerShdw>
                </a:effectLst>
                <a:latin typeface="楷体" panose="02010609060101010101" pitchFamily="49" charset="-122"/>
                <a:ea typeface="楷体" panose="02010609060101010101" pitchFamily="49" charset="-122"/>
              </a:rPr>
              <a:t>13</a:t>
            </a:r>
            <a:r>
              <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rPr>
              <a:t>年的时间。       </a:t>
            </a:r>
            <a:r>
              <a:rPr lang="en-US" altLang="zh-CN" sz="2000" b="1">
                <a:effectLst>
                  <a:outerShdw blurRad="38100" dist="38100" dir="2700000">
                    <a:srgbClr val="C0C0C0"/>
                  </a:outerShdw>
                </a:effectLst>
                <a:latin typeface="楷体" panose="02010609060101010101" pitchFamily="49" charset="-122"/>
                <a:ea typeface="楷体" panose="02010609060101010101" pitchFamily="49" charset="-122"/>
              </a:rPr>
              <a:t>——</a:t>
            </a:r>
            <a:r>
              <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rPr>
              <a:t>斯大林</a:t>
            </a:r>
            <a:endParaRPr lang="zh-CN" altLang="en-US" sz="2000" b="1" dirty="0">
              <a:effectLst>
                <a:outerShdw blurRad="38100" dist="38100" dir="2700000">
                  <a:srgbClr val="C0C0C0"/>
                </a:outerShdw>
              </a:effectLst>
              <a:latin typeface="楷体" panose="02010609060101010101" pitchFamily="49" charset="-122"/>
              <a:ea typeface="楷体" panose="02010609060101010101" pitchFamily="49" charset="-122"/>
            </a:endParaRPr>
          </a:p>
          <a:p>
            <a:r>
              <a:rPr lang="zh-CN" altLang="en-US" sz="2100" b="1" dirty="0">
                <a:solidFill>
                  <a:srgbClr val="0000FF"/>
                </a:solidFill>
                <a:effectLst>
                  <a:outerShdw blurRad="38100" dist="38100" dir="2700000">
                    <a:srgbClr val="C0C0C0"/>
                  </a:outerShdw>
                </a:effectLst>
                <a:latin typeface="Arial" panose="020B0604020202020204" pitchFamily="34" charset="0"/>
              </a:rPr>
              <a:t>结合材料和教材</a:t>
            </a:r>
            <a:r>
              <a:rPr lang="en-US" altLang="zh-CN" sz="2100" b="1" dirty="0">
                <a:solidFill>
                  <a:srgbClr val="0000FF"/>
                </a:solidFill>
                <a:effectLst>
                  <a:outerShdw blurRad="38100" dist="38100" dir="2700000">
                    <a:srgbClr val="C0C0C0"/>
                  </a:outerShdw>
                </a:effectLst>
                <a:latin typeface="Arial" panose="020B0604020202020204" pitchFamily="34" charset="0"/>
              </a:rPr>
              <a:t>138-139</a:t>
            </a:r>
            <a:r>
              <a:rPr lang="zh-CN" altLang="en-US" sz="2100" b="1" dirty="0">
                <a:solidFill>
                  <a:srgbClr val="0000FF"/>
                </a:solidFill>
                <a:effectLst>
                  <a:outerShdw blurRad="38100" dist="38100" dir="2700000">
                    <a:srgbClr val="C0C0C0"/>
                  </a:outerShdw>
                </a:effectLst>
                <a:latin typeface="Arial" panose="020B0604020202020204" pitchFamily="34" charset="0"/>
              </a:rPr>
              <a:t>知识，归纳斯大林模式的特点。</a:t>
            </a:r>
            <a:endParaRPr lang="zh-CN" altLang="en-US" sz="2100" b="1">
              <a:effectLst>
                <a:outerShdw blurRad="38100" dist="38100" dir="2700000">
                  <a:srgbClr val="C0C0C0"/>
                </a:outerShdw>
              </a:effectLst>
              <a:latin typeface="Arial" panose="020B0604020202020204" pitchFamily="34" charset="0"/>
            </a:endParaRPr>
          </a:p>
        </p:txBody>
      </p:sp>
      <p:sp>
        <p:nvSpPr>
          <p:cNvPr id="665607" name="文本框 665606"/>
          <p:cNvSpPr txBox="1"/>
          <p:nvPr/>
        </p:nvSpPr>
        <p:spPr>
          <a:xfrm>
            <a:off x="53340" y="3066349"/>
            <a:ext cx="998675" cy="414020"/>
          </a:xfrm>
          <a:prstGeom prst="rect">
            <a:avLst/>
          </a:prstGeom>
          <a:noFill/>
          <a:ln w="9525">
            <a:noFill/>
          </a:ln>
        </p:spPr>
        <p:txBody>
          <a:bodyPr>
            <a:spAutoFit/>
          </a:bodyPr>
          <a:p>
            <a:r>
              <a:rPr lang="zh-CN" altLang="en-US" sz="21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经济：</a:t>
            </a:r>
            <a:endParaRPr lang="zh-CN" altLang="en-US" sz="21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665608" name="文本框 665607"/>
          <p:cNvSpPr txBox="1"/>
          <p:nvPr/>
        </p:nvSpPr>
        <p:spPr>
          <a:xfrm>
            <a:off x="53340" y="3573177"/>
            <a:ext cx="945110" cy="414020"/>
          </a:xfrm>
          <a:prstGeom prst="rect">
            <a:avLst/>
          </a:prstGeom>
          <a:noFill/>
          <a:ln w="9525">
            <a:noFill/>
          </a:ln>
        </p:spPr>
        <p:txBody>
          <a:bodyPr>
            <a:spAutoFit/>
          </a:bodyPr>
          <a:p>
            <a:r>
              <a:rPr lang="zh-CN" altLang="en-US" sz="21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政治：</a:t>
            </a:r>
            <a:endParaRPr lang="zh-CN" altLang="en-US" sz="21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665609" name="文本框 665608"/>
          <p:cNvSpPr txBox="1"/>
          <p:nvPr/>
        </p:nvSpPr>
        <p:spPr>
          <a:xfrm>
            <a:off x="53340" y="3987257"/>
            <a:ext cx="1052238" cy="414020"/>
          </a:xfrm>
          <a:prstGeom prst="rect">
            <a:avLst/>
          </a:prstGeom>
          <a:noFill/>
          <a:ln w="9525">
            <a:noFill/>
          </a:ln>
        </p:spPr>
        <p:txBody>
          <a:bodyPr>
            <a:spAutoFit/>
          </a:bodyPr>
          <a:p>
            <a:r>
              <a:rPr lang="zh-CN" altLang="en-US" sz="21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思想：</a:t>
            </a:r>
            <a:endParaRPr lang="zh-CN" altLang="en-US" sz="21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665610" name="矩形 665609"/>
          <p:cNvSpPr/>
          <p:nvPr/>
        </p:nvSpPr>
        <p:spPr>
          <a:xfrm>
            <a:off x="900558" y="2994860"/>
            <a:ext cx="8415527" cy="737235"/>
          </a:xfrm>
          <a:prstGeom prst="rect">
            <a:avLst/>
          </a:prstGeom>
          <a:noFill/>
          <a:ln w="9525">
            <a:noFill/>
          </a:ln>
        </p:spPr>
        <p:txBody>
          <a:bodyPr>
            <a:spAutoFit/>
          </a:bodyPr>
          <a:p>
            <a:r>
              <a:rPr lang="zh-CN" altLang="en-US" sz="2100" b="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sym typeface="Wingdings" panose="05000000000000000000" pitchFamily="2" charset="2"/>
              </a:rPr>
              <a:t>生产力：</a:t>
            </a:r>
            <a:r>
              <a:rPr lang="zh-CN" altLang="en-US" sz="2100" b="1" dirty="0">
                <a:effectLst>
                  <a:outerShdw blurRad="38100" dist="38100" dir="2700000">
                    <a:srgbClr val="C0C0C0"/>
                  </a:outerShdw>
                </a:effectLst>
                <a:latin typeface="楷体_GB2312" pitchFamily="49" charset="-122"/>
                <a:ea typeface="楷体_GB2312" pitchFamily="49" charset="-122"/>
                <a:sym typeface="Wingdings" panose="05000000000000000000" pitchFamily="2" charset="2"/>
              </a:rPr>
              <a:t>重工业为先导、高速度为灵魂；</a:t>
            </a:r>
            <a:br>
              <a:rPr lang="zh-CN" altLang="en-US" sz="2100" b="1" dirty="0">
                <a:effectLst>
                  <a:outerShdw blurRad="38100" dist="38100" dir="2700000">
                    <a:srgbClr val="C0C0C0"/>
                  </a:outerShdw>
                </a:effectLst>
                <a:latin typeface="楷体_GB2312" pitchFamily="49" charset="-122"/>
                <a:ea typeface="楷体_GB2312" pitchFamily="49" charset="-122"/>
                <a:sym typeface="Wingdings" panose="05000000000000000000" pitchFamily="2" charset="2"/>
              </a:rPr>
            </a:br>
            <a:r>
              <a:rPr lang="zh-CN" altLang="en-US" sz="2100" b="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sym typeface="Wingdings" panose="05000000000000000000" pitchFamily="2" charset="2"/>
              </a:rPr>
              <a:t>生产关系：</a:t>
            </a:r>
            <a:r>
              <a:rPr lang="zh-CN" altLang="en-US" sz="2100" b="1" dirty="0">
                <a:effectLst>
                  <a:outerShdw blurRad="38100" dist="38100" dir="2700000">
                    <a:srgbClr val="C0C0C0"/>
                  </a:outerShdw>
                </a:effectLst>
                <a:latin typeface="楷体_GB2312" pitchFamily="49" charset="-122"/>
                <a:ea typeface="楷体_GB2312" pitchFamily="49" charset="-122"/>
              </a:rPr>
              <a:t>排斥市场的指令性计划；行政命令手段；单一公有制。</a:t>
            </a:r>
            <a:endParaRPr lang="zh-CN" altLang="en-US" sz="2100" b="1" dirty="0">
              <a:effectLst>
                <a:outerShdw blurRad="38100" dist="38100" dir="2700000">
                  <a:srgbClr val="C0C0C0"/>
                </a:outerShdw>
              </a:effectLst>
              <a:latin typeface="楷体_GB2312" pitchFamily="49" charset="-122"/>
              <a:ea typeface="楷体_GB2312" pitchFamily="49" charset="-122"/>
            </a:endParaRPr>
          </a:p>
        </p:txBody>
      </p:sp>
      <p:sp>
        <p:nvSpPr>
          <p:cNvPr id="665611" name="矩形 665610"/>
          <p:cNvSpPr/>
          <p:nvPr/>
        </p:nvSpPr>
        <p:spPr>
          <a:xfrm>
            <a:off x="792608" y="3660010"/>
            <a:ext cx="8415527" cy="414020"/>
          </a:xfrm>
          <a:prstGeom prst="rect">
            <a:avLst/>
          </a:prstGeom>
          <a:noFill/>
          <a:ln w="9525">
            <a:noFill/>
          </a:ln>
        </p:spPr>
        <p:txBody>
          <a:bodyPr>
            <a:spAutoFit/>
          </a:bodyPr>
          <a:p>
            <a:r>
              <a:rPr lang="zh-CN" altLang="en-US" sz="2100" b="1" dirty="0">
                <a:effectLst>
                  <a:outerShdw blurRad="38100" dist="38100" dir="2700000">
                    <a:srgbClr val="C0C0C0"/>
                  </a:outerShdw>
                </a:effectLst>
                <a:latin typeface="楷体_GB2312" pitchFamily="49" charset="-122"/>
                <a:ea typeface="楷体_GB2312" pitchFamily="49" charset="-122"/>
              </a:rPr>
              <a:t>高度集权、一党专政；干部任命制和终身制；缺少有效的监督机制 </a:t>
            </a:r>
            <a:endParaRPr lang="zh-CN" altLang="en-US" sz="2100" b="1">
              <a:effectLst>
                <a:outerShdw blurRad="38100" dist="38100" dir="2700000">
                  <a:srgbClr val="C0C0C0"/>
                </a:outerShdw>
              </a:effectLst>
              <a:latin typeface="楷体_GB2312" pitchFamily="49" charset="-122"/>
              <a:ea typeface="楷体_GB2312" pitchFamily="49" charset="-122"/>
            </a:endParaRPr>
          </a:p>
        </p:txBody>
      </p:sp>
      <p:sp>
        <p:nvSpPr>
          <p:cNvPr id="665612" name="矩形 665611"/>
          <p:cNvSpPr/>
          <p:nvPr/>
        </p:nvSpPr>
        <p:spPr>
          <a:xfrm>
            <a:off x="1052465" y="4074252"/>
            <a:ext cx="4156580" cy="414020"/>
          </a:xfrm>
          <a:prstGeom prst="rect">
            <a:avLst/>
          </a:prstGeom>
          <a:noFill/>
          <a:ln w="9525">
            <a:noFill/>
          </a:ln>
        </p:spPr>
        <p:txBody>
          <a:bodyPr>
            <a:spAutoFit/>
          </a:bodyPr>
          <a:p>
            <a:r>
              <a:rPr lang="zh-CN" altLang="en-US" sz="2100" b="1" dirty="0">
                <a:effectLst>
                  <a:outerShdw blurRad="38100" dist="38100" dir="2700000">
                    <a:srgbClr val="C0C0C0"/>
                  </a:outerShdw>
                </a:effectLst>
                <a:latin typeface="楷体_GB2312" pitchFamily="49" charset="-122"/>
                <a:ea typeface="楷体_GB2312" pitchFamily="49" charset="-122"/>
              </a:rPr>
              <a:t>思想文化单一；个人崇拜盛行 </a:t>
            </a:r>
            <a:endParaRPr lang="zh-CN" altLang="en-US" sz="2100" b="1" dirty="0">
              <a:effectLst>
                <a:outerShdw blurRad="38100" dist="38100" dir="2700000">
                  <a:srgbClr val="C0C0C0"/>
                </a:outerShdw>
              </a:effectLst>
              <a:latin typeface="楷体_GB2312" pitchFamily="49" charset="-122"/>
              <a:ea typeface="楷体_GB2312" pitchFamily="49" charset="-122"/>
            </a:endParaRPr>
          </a:p>
        </p:txBody>
      </p:sp>
      <p:sp>
        <p:nvSpPr>
          <p:cNvPr id="665613" name="矩形 665612"/>
          <p:cNvSpPr/>
          <p:nvPr/>
        </p:nvSpPr>
        <p:spPr>
          <a:xfrm>
            <a:off x="151130" y="4401416"/>
            <a:ext cx="8079858" cy="411849"/>
          </a:xfrm>
          <a:prstGeom prst="rect">
            <a:avLst/>
          </a:prstGeom>
          <a:noFill/>
          <a:ln w="9525">
            <a:noFill/>
          </a:ln>
        </p:spPr>
        <p:txBody>
          <a:bodyPr anchor="b"/>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2100" b="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rPr>
              <a:t>经济上高度集中、政治上高度集权、文化上高度划一</a:t>
            </a:r>
            <a:endParaRPr lang="zh-CN" altLang="en-US" sz="2100" b="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1730"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
        <p:nvSpPr>
          <p:cNvPr id="130056" name="矩形 195594"/>
          <p:cNvSpPr/>
          <p:nvPr/>
        </p:nvSpPr>
        <p:spPr>
          <a:xfrm>
            <a:off x="-317" y="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65610"/>
                                        </p:tgtEl>
                                        <p:attrNameLst>
                                          <p:attrName>style.visibility</p:attrName>
                                        </p:attrNameLst>
                                      </p:cBhvr>
                                      <p:to>
                                        <p:strVal val="visible"/>
                                      </p:to>
                                    </p:set>
                                    <p:anim calcmode="lin" valueType="num">
                                      <p:cBhvr>
                                        <p:cTn id="7" dur="1" fill="hold"/>
                                        <p:tgtEl>
                                          <p:spTgt spid="66561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65611"/>
                                        </p:tgtEl>
                                        <p:attrNameLst>
                                          <p:attrName>style.visibility</p:attrName>
                                        </p:attrNameLst>
                                      </p:cBhvr>
                                      <p:to>
                                        <p:strVal val="visible"/>
                                      </p:to>
                                    </p:set>
                                    <p:anim calcmode="lin" valueType="num">
                                      <p:cBhvr>
                                        <p:cTn id="12" dur="1" fill="hold"/>
                                        <p:tgtEl>
                                          <p:spTgt spid="665611"/>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65612"/>
                                        </p:tgtEl>
                                        <p:attrNameLst>
                                          <p:attrName>style.visibility</p:attrName>
                                        </p:attrNameLst>
                                      </p:cBhvr>
                                      <p:to>
                                        <p:strVal val="visible"/>
                                      </p:to>
                                    </p:set>
                                    <p:anim calcmode="lin" valueType="num">
                                      <p:cBhvr>
                                        <p:cTn id="17" dur="1" fill="hold"/>
                                        <p:tgtEl>
                                          <p:spTgt spid="665612"/>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65613"/>
                                        </p:tgtEl>
                                        <p:attrNameLst>
                                          <p:attrName>style.visibility</p:attrName>
                                        </p:attrNameLst>
                                      </p:cBhvr>
                                      <p:to>
                                        <p:strVal val="visible"/>
                                      </p:to>
                                    </p:set>
                                    <p:anim calcmode="lin" valueType="num">
                                      <p:cBhvr>
                                        <p:cTn id="22" dur="1" fill="hold"/>
                                        <p:tgtEl>
                                          <p:spTgt spid="66561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0" grpId="0"/>
      <p:bldP spid="665611" grpId="0"/>
      <p:bldP spid="665612" grpId="0"/>
      <p:bldP spid="6656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8677" name="矩形 668676"/>
          <p:cNvSpPr/>
          <p:nvPr/>
        </p:nvSpPr>
        <p:spPr>
          <a:xfrm>
            <a:off x="0" y="932439"/>
            <a:ext cx="9144000" cy="2306955"/>
          </a:xfrm>
          <a:prstGeom prst="rect">
            <a:avLst/>
          </a:prstGeom>
          <a:noFill/>
          <a:ln w="9525">
            <a:noFill/>
          </a:ln>
        </p:spPr>
        <p:txBody>
          <a:bodyPr>
            <a:spAutoFit/>
          </a:bodyPr>
          <a:p>
            <a:r>
              <a:rPr lang="en-US" altLang="zh-CN" sz="2400" b="1" dirty="0">
                <a:latin typeface="Arial" panose="020B0604020202020204" pitchFamily="34" charset="0"/>
              </a:rPr>
              <a:t>      </a:t>
            </a:r>
            <a:r>
              <a:rPr lang="zh-CN" altLang="zh-CN" sz="2400" b="1" dirty="0">
                <a:latin typeface="楷体" panose="02010609060101010101" pitchFamily="49" charset="-122"/>
                <a:ea typeface="楷体" panose="02010609060101010101" pitchFamily="49" charset="-122"/>
              </a:rPr>
              <a:t>史料　</a:t>
            </a:r>
            <a:r>
              <a:rPr lang="en-US" altLang="zh-CN" sz="2400" b="1">
                <a:solidFill>
                  <a:srgbClr val="FF0000"/>
                </a:solidFill>
                <a:latin typeface="楷体" panose="02010609060101010101" pitchFamily="49" charset="-122"/>
                <a:ea typeface="楷体" panose="02010609060101010101" pitchFamily="49" charset="-122"/>
              </a:rPr>
              <a:t>(2012·</a:t>
            </a:r>
            <a:r>
              <a:rPr lang="zh-CN" altLang="zh-CN" sz="2400" b="1" dirty="0">
                <a:solidFill>
                  <a:srgbClr val="FF0000"/>
                </a:solidFill>
                <a:latin typeface="楷体" panose="02010609060101010101" pitchFamily="49" charset="-122"/>
                <a:ea typeface="楷体" panose="02010609060101010101" pitchFamily="49" charset="-122"/>
              </a:rPr>
              <a:t>山东高考，节选</a:t>
            </a:r>
            <a:r>
              <a:rPr lang="en-US" altLang="zh-CN" sz="2400" b="1">
                <a:solidFill>
                  <a:srgbClr val="FF0000"/>
                </a:solidFill>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斯大林的国家工业化和农业全盘集体化运动，体现着直接过渡到社会主义的原则</a:t>
            </a:r>
            <a:r>
              <a:rPr lang="en-US" altLang="zh-CN" sz="2400" b="1">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从理论到实践都明显地改变了列宁的新经济政策。</a:t>
            </a:r>
            <a:endParaRPr lang="zh-CN" altLang="zh-CN" sz="2400" b="1" dirty="0">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a:t>
            </a:r>
            <a:r>
              <a:rPr lang="zh-CN" altLang="zh-CN" sz="2400" b="1" dirty="0">
                <a:latin typeface="楷体" panose="02010609060101010101" pitchFamily="49" charset="-122"/>
                <a:ea typeface="楷体" panose="02010609060101010101" pitchFamily="49" charset="-122"/>
              </a:rPr>
              <a:t>据叶书宗《关于苏联的国家工业化和农业全盘集体化问题》</a:t>
            </a:r>
            <a:endParaRPr lang="en-US" altLang="zh-CN" sz="2400" b="1">
              <a:latin typeface="楷体" panose="02010609060101010101" pitchFamily="49" charset="-122"/>
              <a:ea typeface="楷体" panose="02010609060101010101" pitchFamily="49" charset="-122"/>
            </a:endParaRPr>
          </a:p>
          <a:p>
            <a:r>
              <a:rPr lang="zh-CN" altLang="zh-CN" sz="2400" b="1" dirty="0">
                <a:solidFill>
                  <a:srgbClr val="0000FF"/>
                </a:solidFill>
                <a:latin typeface="Arial" panose="020B0604020202020204" pitchFamily="34" charset="0"/>
              </a:rPr>
              <a:t>据史料并结合所学知识，指出斯大林的经济政策与新经济政策相比有哪些“改变”。</a:t>
            </a:r>
            <a:endParaRPr lang="zh-CN" altLang="zh-CN" sz="2400" b="1" dirty="0">
              <a:solidFill>
                <a:srgbClr val="0000FF"/>
              </a:solidFill>
              <a:latin typeface="Arial" panose="020B0604020202020204" pitchFamily="34" charset="0"/>
            </a:endParaRPr>
          </a:p>
        </p:txBody>
      </p:sp>
      <p:sp>
        <p:nvSpPr>
          <p:cNvPr id="668679" name="矩形 668678"/>
          <p:cNvSpPr/>
          <p:nvPr/>
        </p:nvSpPr>
        <p:spPr>
          <a:xfrm>
            <a:off x="0" y="3239135"/>
            <a:ext cx="9144000" cy="1198880"/>
          </a:xfrm>
          <a:prstGeom prst="rect">
            <a:avLst/>
          </a:prstGeom>
          <a:noFill/>
          <a:ln w="9525">
            <a:noFill/>
          </a:ln>
        </p:spPr>
        <p:txBody>
          <a:bodyPr>
            <a:spAutoFit/>
          </a:bodyPr>
          <a:p>
            <a:r>
              <a:rPr lang="zh-CN" altLang="zh-CN" sz="2400" b="1" dirty="0">
                <a:solidFill>
                  <a:srgbClr val="FF0000"/>
                </a:solidFill>
                <a:latin typeface="Arial" panose="020B0604020202020204" pitchFamily="34" charset="0"/>
              </a:rPr>
              <a:t>改变了新经济政策间接逐步向社会主义过渡的路线，实行直接过渡；</a:t>
            </a:r>
            <a:endParaRPr lang="en-US" altLang="zh-CN" sz="2400" b="1" dirty="0">
              <a:solidFill>
                <a:srgbClr val="FF0000"/>
              </a:solidFill>
              <a:latin typeface="Arial" panose="020B0604020202020204" pitchFamily="34" charset="0"/>
            </a:endParaRPr>
          </a:p>
          <a:p>
            <a:r>
              <a:rPr lang="zh-CN" altLang="zh-CN" sz="2400" b="1" dirty="0">
                <a:solidFill>
                  <a:srgbClr val="FF0000"/>
                </a:solidFill>
                <a:latin typeface="Arial" panose="020B0604020202020204" pitchFamily="34" charset="0"/>
              </a:rPr>
              <a:t>改变了多种所有制并存的所有制形式，实行单一的公有制；</a:t>
            </a:r>
            <a:endParaRPr lang="en-US" altLang="zh-CN" sz="2400" b="1" dirty="0">
              <a:solidFill>
                <a:srgbClr val="FF0000"/>
              </a:solidFill>
              <a:latin typeface="Arial" panose="020B0604020202020204" pitchFamily="34" charset="0"/>
            </a:endParaRPr>
          </a:p>
          <a:p>
            <a:r>
              <a:rPr lang="zh-CN" altLang="zh-CN" sz="2400" b="1" dirty="0">
                <a:solidFill>
                  <a:srgbClr val="FF0000"/>
                </a:solidFill>
                <a:latin typeface="Arial" panose="020B0604020202020204" pitchFamily="34" charset="0"/>
              </a:rPr>
              <a:t>改变了计划和市场调节并存的模式，实行高度集中的计划经济体制。</a:t>
            </a:r>
            <a:endParaRPr lang="zh-CN" altLang="zh-CN" sz="2400" b="1" dirty="0">
              <a:solidFill>
                <a:srgbClr val="FF0000"/>
              </a:solidFill>
              <a:latin typeface="Arial" panose="020B0604020202020204" pitchFamily="34" charset="0"/>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1730"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
        <p:nvSpPr>
          <p:cNvPr id="130056" name="矩形 195594"/>
          <p:cNvSpPr/>
          <p:nvPr/>
        </p:nvSpPr>
        <p:spPr>
          <a:xfrm>
            <a:off x="53658" y="12382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史料研读</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8679"/>
                                        </p:tgtEl>
                                        <p:attrNameLst>
                                          <p:attrName>style.visibility</p:attrName>
                                        </p:attrNameLst>
                                      </p:cBhvr>
                                      <p:to>
                                        <p:strVal val="visible"/>
                                      </p:to>
                                    </p:set>
                                    <p:animEffect transition="in" filter="blinds(horizontal)">
                                      <p:cBhvr>
                                        <p:cTn id="7" dur="500"/>
                                        <p:tgtEl>
                                          <p:spTgt spid="66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6628" name="文本框 666627"/>
          <p:cNvSpPr txBox="1"/>
          <p:nvPr/>
        </p:nvSpPr>
        <p:spPr>
          <a:xfrm>
            <a:off x="100965" y="421040"/>
            <a:ext cx="7892979" cy="460375"/>
          </a:xfrm>
          <a:prstGeom prst="rect">
            <a:avLst/>
          </a:prstGeom>
          <a:noFill/>
          <a:ln w="9525">
            <a:noFill/>
          </a:ln>
        </p:spPr>
        <p:txBody>
          <a:bodyPr>
            <a:spAutoFit/>
          </a:bodyPr>
          <a:p>
            <a:pPr>
              <a:spcBef>
                <a:spcPct val="50000"/>
              </a:spcBef>
            </a:pPr>
            <a:r>
              <a:rPr lang="zh-CN" altLang="en-US" sz="2400" b="1" dirty="0">
                <a:solidFill>
                  <a:schemeClr val="accent6"/>
                </a:solidFill>
                <a:latin typeface="黑体" panose="02010609060101010101" pitchFamily="2" charset="-122"/>
                <a:ea typeface="黑体" panose="02010609060101010101" pitchFamily="2" charset="-122"/>
              </a:rPr>
              <a:t>四、评价斯大林模式：</a:t>
            </a:r>
            <a:endParaRPr lang="zh-CN" altLang="en-US" sz="2400" b="1" dirty="0">
              <a:solidFill>
                <a:schemeClr val="accent6"/>
              </a:solidFill>
              <a:latin typeface="黑体" panose="02010609060101010101" pitchFamily="2" charset="-122"/>
              <a:ea typeface="黑体" panose="02010609060101010101" pitchFamily="2" charset="-122"/>
            </a:endParaRPr>
          </a:p>
        </p:txBody>
      </p:sp>
      <p:sp>
        <p:nvSpPr>
          <p:cNvPr id="666631" name="文本框 666630"/>
          <p:cNvSpPr txBox="1"/>
          <p:nvPr/>
        </p:nvSpPr>
        <p:spPr>
          <a:xfrm>
            <a:off x="0" y="2356303"/>
            <a:ext cx="6352712" cy="414020"/>
          </a:xfrm>
          <a:prstGeom prst="rect">
            <a:avLst/>
          </a:prstGeom>
          <a:noFill/>
          <a:ln w="9525">
            <a:noFill/>
          </a:ln>
        </p:spPr>
        <p:txBody>
          <a:bodyPr>
            <a:spAutoFit/>
          </a:bodyPr>
          <a:p>
            <a:pPr>
              <a:spcBef>
                <a:spcPct val="50000"/>
              </a:spcBef>
            </a:pPr>
            <a:r>
              <a:rPr lang="en-US" altLang="zh-CN" sz="2100" b="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rPr>
              <a:t>1. </a:t>
            </a:r>
            <a:r>
              <a:rPr lang="zh-CN" altLang="en-US" sz="2100" b="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rPr>
              <a:t>历史功绩：</a:t>
            </a:r>
            <a:r>
              <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rPr>
              <a:t>推动了当时生产力的发展</a:t>
            </a:r>
            <a:endPar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endParaRPr>
          </a:p>
        </p:txBody>
      </p:sp>
      <p:grpSp>
        <p:nvGrpSpPr>
          <p:cNvPr id="666644" name="组合 666643"/>
          <p:cNvGrpSpPr/>
          <p:nvPr/>
        </p:nvGrpSpPr>
        <p:grpSpPr>
          <a:xfrm>
            <a:off x="0" y="554530"/>
            <a:ext cx="9144000" cy="2149709"/>
            <a:chOff x="0" y="572"/>
            <a:chExt cx="7682" cy="1806"/>
          </a:xfrm>
        </p:grpSpPr>
        <p:graphicFrame>
          <p:nvGraphicFramePr>
            <p:cNvPr id="666629" name="对象 666628"/>
            <p:cNvGraphicFramePr/>
            <p:nvPr/>
          </p:nvGraphicFramePr>
          <p:xfrm>
            <a:off x="5323" y="572"/>
            <a:ext cx="2359" cy="1514"/>
          </p:xfrm>
          <a:graphic>
            <a:graphicData uri="http://schemas.openxmlformats.org/presentationml/2006/ole">
              <mc:AlternateContent xmlns:mc="http://schemas.openxmlformats.org/markup-compatibility/2006">
                <mc:Choice xmlns:v="urn:schemas-microsoft-com:vml" Requires="v">
                  <p:oleObj spid="_x0000_s3076" name="" r:id="rId1" imgW="4619625" imgH="2686050" progId="Excel.Chart.8">
                    <p:embed/>
                  </p:oleObj>
                </mc:Choice>
                <mc:Fallback>
                  <p:oleObj name="" r:id="rId1" imgW="4619625" imgH="2686050" progId="Excel.Chart.8">
                    <p:embed/>
                    <p:pic>
                      <p:nvPicPr>
                        <p:cNvPr id="0" name="图片 3075"/>
                        <p:cNvPicPr/>
                        <p:nvPr/>
                      </p:nvPicPr>
                      <p:blipFill>
                        <a:blip r:embed="rId2"/>
                        <a:srcRect b="12990"/>
                        <a:stretch>
                          <a:fillRect/>
                        </a:stretch>
                      </p:blipFill>
                      <p:spPr>
                        <a:xfrm>
                          <a:off x="5323" y="572"/>
                          <a:ext cx="2359" cy="1514"/>
                        </a:xfrm>
                        <a:prstGeom prst="rect">
                          <a:avLst/>
                        </a:prstGeom>
                        <a:noFill/>
                        <a:ln w="38100">
                          <a:noFill/>
                          <a:miter/>
                        </a:ln>
                      </p:spPr>
                    </p:pic>
                  </p:oleObj>
                </mc:Fallback>
              </mc:AlternateContent>
            </a:graphicData>
          </a:graphic>
        </p:graphicFrame>
        <p:sp>
          <p:nvSpPr>
            <p:cNvPr id="666630" name="文本框 666629"/>
            <p:cNvSpPr txBox="1"/>
            <p:nvPr/>
          </p:nvSpPr>
          <p:spPr>
            <a:xfrm>
              <a:off x="5338" y="2069"/>
              <a:ext cx="2344" cy="309"/>
            </a:xfrm>
            <a:prstGeom prst="rect">
              <a:avLst/>
            </a:prstGeom>
            <a:noFill/>
            <a:ln w="9525">
              <a:noFill/>
            </a:ln>
          </p:spPr>
          <p:txBody>
            <a:bodyPr>
              <a:spAutoFit/>
            </a:bodyPr>
            <a:p>
              <a:pPr>
                <a:spcBef>
                  <a:spcPct val="50000"/>
                </a:spcBef>
                <a:buClr>
                  <a:schemeClr val="bg1"/>
                </a:buClr>
              </a:pPr>
              <a:r>
                <a:rPr lang="zh-CN" altLang="en-US" sz="1800" b="1" dirty="0">
                  <a:effectLst>
                    <a:outerShdw blurRad="38100" dist="38100" dir="2700000">
                      <a:srgbClr val="C0C0C0"/>
                    </a:outerShdw>
                  </a:effectLst>
                  <a:latin typeface="Times New Roman" panose="02020603050405020304" pitchFamily="18" charset="0"/>
                  <a:ea typeface="黑体" panose="02010609060101010101" pitchFamily="2" charset="-122"/>
                </a:rPr>
                <a:t>苏联工业产值增长示意图</a:t>
              </a:r>
              <a:endParaRPr lang="zh-CN" altLang="en-US" sz="1800" b="1">
                <a:effectLst>
                  <a:outerShdw blurRad="38100" dist="38100" dir="2700000">
                    <a:srgbClr val="C0C0C0"/>
                  </a:outerShdw>
                </a:effectLst>
                <a:latin typeface="Times New Roman" panose="02020603050405020304" pitchFamily="18" charset="0"/>
                <a:ea typeface="黑体" panose="02010609060101010101" pitchFamily="2" charset="-122"/>
              </a:endParaRPr>
            </a:p>
          </p:txBody>
        </p:sp>
        <p:sp>
          <p:nvSpPr>
            <p:cNvPr id="666633" name="文本框 666632"/>
            <p:cNvSpPr txBox="1"/>
            <p:nvPr/>
          </p:nvSpPr>
          <p:spPr>
            <a:xfrm>
              <a:off x="0" y="740"/>
              <a:ext cx="5338" cy="1240"/>
            </a:xfrm>
            <a:prstGeom prst="rect">
              <a:avLst/>
            </a:prstGeom>
            <a:noFill/>
            <a:ln w="28575" cap="flat" cmpd="sng">
              <a:solidFill>
                <a:srgbClr val="FF0000"/>
              </a:solidFill>
              <a:prstDash val="solid"/>
              <a:miter/>
              <a:headEnd type="none" w="med" len="med"/>
              <a:tailEnd type="none" w="med" len="med"/>
            </a:ln>
          </p:spPr>
          <p:txBody>
            <a:bodyPr>
              <a:spAutoFit/>
            </a:bodyPr>
            <a:p>
              <a:pPr>
                <a:spcBef>
                  <a:spcPct val="50000"/>
                </a:spcBef>
                <a:buClr>
                  <a:schemeClr val="bg1"/>
                </a:buClr>
              </a:pPr>
              <a:r>
                <a:rPr lang="en-US" altLang="zh-CN" sz="1800" b="1" dirty="0">
                  <a:effectLst>
                    <a:outerShdw blurRad="38100" dist="38100" dir="2700000">
                      <a:srgbClr val="C0C0C0"/>
                    </a:outerShdw>
                  </a:effectLst>
                  <a:latin typeface="楷体_GB2312" pitchFamily="49" charset="-122"/>
                  <a:ea typeface="楷体_GB2312" pitchFamily="49" charset="-122"/>
                </a:rPr>
                <a:t>    </a:t>
              </a:r>
              <a:r>
                <a:rPr lang="zh-CN" altLang="en-US" sz="1800" b="1" dirty="0">
                  <a:effectLst>
                    <a:outerShdw blurRad="38100" dist="38100" dir="2700000">
                      <a:srgbClr val="C0C0C0"/>
                    </a:outerShdw>
                  </a:effectLst>
                  <a:latin typeface="楷体" panose="02010609060101010101" pitchFamily="49" charset="-122"/>
                  <a:ea typeface="楷体" panose="02010609060101010101" pitchFamily="49" charset="-122"/>
                </a:rPr>
                <a:t>五年计划引起了全世界的关注，尤其是因为同一时期西方经济的崩溃。社会主义不再是空想家的梦，它是发展中的事业 </a:t>
              </a:r>
              <a:r>
                <a:rPr lang="en-US" altLang="zh-CN" sz="1800" b="1">
                  <a:effectLst>
                    <a:outerShdw blurRad="38100" dist="38100" dir="2700000">
                      <a:srgbClr val="C0C0C0"/>
                    </a:outerShdw>
                  </a:effectLst>
                  <a:latin typeface="楷体" panose="02010609060101010101" pitchFamily="49" charset="-122"/>
                  <a:ea typeface="楷体" panose="02010609060101010101" pitchFamily="49" charset="-122"/>
                </a:rPr>
                <a:t>……</a:t>
              </a:r>
              <a:r>
                <a:rPr lang="zh-CN" altLang="en-US" sz="1800" b="1" dirty="0">
                  <a:effectLst>
                    <a:outerShdw blurRad="38100" dist="38100" dir="2700000">
                      <a:srgbClr val="C0C0C0"/>
                    </a:outerShdw>
                  </a:effectLst>
                  <a:latin typeface="楷体" panose="02010609060101010101" pitchFamily="49" charset="-122"/>
                  <a:ea typeface="楷体" panose="02010609060101010101" pitchFamily="49" charset="-122"/>
                </a:rPr>
                <a:t>原先怀疑的态度转变为真正的兴趣。</a:t>
              </a:r>
              <a:r>
                <a:rPr lang="en-US" altLang="zh-CN" sz="1800" b="1">
                  <a:effectLst>
                    <a:outerShdw blurRad="38100" dist="38100" dir="2700000">
                      <a:srgbClr val="C0C0C0"/>
                    </a:outerShdw>
                  </a:effectLst>
                  <a:latin typeface="楷体" panose="02010609060101010101" pitchFamily="49" charset="-122"/>
                  <a:ea typeface="楷体" panose="02010609060101010101" pitchFamily="49" charset="-122"/>
                </a:rPr>
                <a:t>……</a:t>
              </a:r>
              <a:r>
                <a:rPr lang="zh-CN" altLang="en-US" sz="1800" b="1" dirty="0">
                  <a:effectLst>
                    <a:outerShdw blurRad="38100" dist="38100" dir="2700000">
                      <a:srgbClr val="C0C0C0"/>
                    </a:outerShdw>
                  </a:effectLst>
                  <a:latin typeface="楷体" panose="02010609060101010101" pitchFamily="49" charset="-122"/>
                  <a:ea typeface="楷体" panose="02010609060101010101" pitchFamily="49" charset="-122"/>
                </a:rPr>
                <a:t>有些国家（指资本主义国家）甚至开始了持续不一的计划，希望来减轻本国的经济危机。      </a:t>
              </a:r>
              <a:r>
                <a:rPr lang="en-US" altLang="zh-CN" sz="1800" b="1" dirty="0">
                  <a:effectLst>
                    <a:outerShdw blurRad="38100" dist="38100" dir="2700000">
                      <a:srgbClr val="C0C0C0"/>
                    </a:outerShdw>
                  </a:effectLst>
                  <a:latin typeface="楷体" panose="02010609060101010101" pitchFamily="49" charset="-122"/>
                  <a:ea typeface="楷体" panose="02010609060101010101" pitchFamily="49" charset="-122"/>
                </a:rPr>
                <a:t>---《</a:t>
              </a:r>
              <a:r>
                <a:rPr lang="zh-CN" altLang="en-US" sz="1800" b="1" dirty="0">
                  <a:effectLst>
                    <a:outerShdw blurRad="38100" dist="38100" dir="2700000">
                      <a:srgbClr val="C0C0C0"/>
                    </a:outerShdw>
                  </a:effectLst>
                  <a:latin typeface="楷体" panose="02010609060101010101" pitchFamily="49" charset="-122"/>
                  <a:ea typeface="楷体" panose="02010609060101010101" pitchFamily="49" charset="-122"/>
                </a:rPr>
                <a:t>全球通史</a:t>
              </a:r>
              <a:r>
                <a:rPr lang="en-US" altLang="zh-CN" sz="1800" b="1" dirty="0">
                  <a:effectLst>
                    <a:outerShdw blurRad="38100" dist="38100" dir="2700000">
                      <a:srgbClr val="C0C0C0"/>
                    </a:outerShdw>
                  </a:effectLst>
                  <a:latin typeface="楷体" panose="02010609060101010101" pitchFamily="49" charset="-122"/>
                  <a:ea typeface="楷体" panose="02010609060101010101" pitchFamily="49" charset="-122"/>
                </a:rPr>
                <a:t>》</a:t>
              </a:r>
              <a:r>
                <a:rPr lang="zh-CN" altLang="en-US" sz="1800" b="1" dirty="0">
                  <a:effectLst>
                    <a:outerShdw blurRad="38100" dist="38100" dir="2700000">
                      <a:srgbClr val="C0C0C0"/>
                    </a:outerShdw>
                  </a:effectLst>
                  <a:latin typeface="楷体" panose="02010609060101010101" pitchFamily="49" charset="-122"/>
                  <a:ea typeface="楷体" panose="02010609060101010101" pitchFamily="49" charset="-122"/>
                </a:rPr>
                <a:t>斯塔夫里阿诺斯</a:t>
              </a:r>
              <a:endParaRPr lang="zh-CN" altLang="en-US" sz="1800" b="1" dirty="0">
                <a:effectLst>
                  <a:outerShdw blurRad="38100" dist="38100" dir="2700000">
                    <a:srgbClr val="C0C0C0"/>
                  </a:outerShdw>
                </a:effectLst>
                <a:latin typeface="楷体" panose="02010609060101010101" pitchFamily="49" charset="-122"/>
                <a:ea typeface="楷体" panose="02010609060101010101" pitchFamily="49" charset="-122"/>
              </a:endParaRPr>
            </a:p>
          </p:txBody>
        </p:sp>
      </p:grpSp>
      <p:sp>
        <p:nvSpPr>
          <p:cNvPr id="666634" name="矩形 666633"/>
          <p:cNvSpPr/>
          <p:nvPr/>
        </p:nvSpPr>
        <p:spPr>
          <a:xfrm>
            <a:off x="0" y="2680069"/>
            <a:ext cx="6624103" cy="1049655"/>
          </a:xfrm>
          <a:prstGeom prst="rect">
            <a:avLst/>
          </a:prstGeom>
          <a:noFill/>
          <a:ln w="9525">
            <a:noFill/>
          </a:ln>
        </p:spPr>
        <p:txBody>
          <a:bodyPr>
            <a:spAutoFit/>
          </a:bodyPr>
          <a:p>
            <a:r>
              <a:rPr lang="zh-CN" altLang="zh-CN" sz="2025" b="1" dirty="0">
                <a:latin typeface="Arial" panose="020B0604020202020204" pitchFamily="34" charset="0"/>
              </a:rPr>
              <a:t>①较短时间内实现了经济的快速发展，成为工业化强国。</a:t>
            </a:r>
            <a:endParaRPr lang="en-US" altLang="zh-CN" sz="2025" b="1">
              <a:latin typeface="Arial" panose="020B0604020202020204" pitchFamily="34" charset="0"/>
            </a:endParaRPr>
          </a:p>
          <a:p>
            <a:r>
              <a:rPr lang="zh-CN" altLang="zh-CN" sz="2100" b="1" dirty="0">
                <a:latin typeface="Arial" panose="020B0604020202020204" pitchFamily="34" charset="0"/>
              </a:rPr>
              <a:t>②为反法西斯战争的胜利奠定了物质基础。</a:t>
            </a:r>
            <a:endParaRPr lang="en-US" altLang="zh-CN" sz="2100" b="1" dirty="0">
              <a:latin typeface="Arial" panose="020B0604020202020204" pitchFamily="34" charset="0"/>
            </a:endParaRPr>
          </a:p>
          <a:p>
            <a:r>
              <a:rPr lang="en-US" altLang="zh-CN" sz="2100" b="1" dirty="0">
                <a:latin typeface="Arial" panose="020B0604020202020204" pitchFamily="34" charset="0"/>
              </a:rPr>
              <a:t>③</a:t>
            </a:r>
            <a:r>
              <a:rPr lang="zh-CN" altLang="en-US" sz="2100" b="1" i="1" dirty="0">
                <a:solidFill>
                  <a:srgbClr val="0000FF"/>
                </a:solidFill>
                <a:effectLst>
                  <a:outerShdw blurRad="38100" dist="38100" dir="2700000">
                    <a:srgbClr val="C0C0C0"/>
                  </a:outerShdw>
                </a:effectLst>
                <a:latin typeface="Arial" panose="020B0604020202020204" pitchFamily="34" charset="0"/>
              </a:rPr>
              <a:t>为一些资本主义国家经济宏观调控提供借鉴</a:t>
            </a:r>
            <a:r>
              <a:rPr lang="zh-CN" altLang="en-US" sz="2100" b="1" dirty="0">
                <a:solidFill>
                  <a:srgbClr val="000000"/>
                </a:solidFill>
                <a:effectLst>
                  <a:outerShdw blurRad="38100" dist="38100" dir="2700000">
                    <a:srgbClr val="C0C0C0"/>
                  </a:outerShdw>
                </a:effectLst>
                <a:latin typeface="Arial" panose="020B0604020202020204" pitchFamily="34" charset="0"/>
              </a:rPr>
              <a:t>。</a:t>
            </a:r>
            <a:endParaRPr lang="zh-CN" altLang="en-US" sz="2100" b="1" dirty="0">
              <a:latin typeface="Arial" panose="020B0604020202020204" pitchFamily="34" charset="0"/>
            </a:endParaRPr>
          </a:p>
        </p:txBody>
      </p:sp>
      <p:pic>
        <p:nvPicPr>
          <p:cNvPr id="666635" name="图片 666634" descr="DCF_0008"/>
          <p:cNvPicPr>
            <a:picLocks noChangeAspect="1"/>
          </p:cNvPicPr>
          <p:nvPr/>
        </p:nvPicPr>
        <p:blipFill>
          <a:blip r:embed="rId3"/>
          <a:stretch>
            <a:fillRect/>
          </a:stretch>
        </p:blipFill>
        <p:spPr>
          <a:xfrm>
            <a:off x="6514465" y="3003550"/>
            <a:ext cx="2629535" cy="1764030"/>
          </a:xfrm>
          <a:prstGeom prst="rect">
            <a:avLst/>
          </a:prstGeom>
          <a:noFill/>
          <a:ln w="9525">
            <a:noFill/>
          </a:ln>
        </p:spPr>
      </p:pic>
      <p:sp>
        <p:nvSpPr>
          <p:cNvPr id="666636" name="文本框 666635"/>
          <p:cNvSpPr txBox="1"/>
          <p:nvPr/>
        </p:nvSpPr>
        <p:spPr>
          <a:xfrm>
            <a:off x="0" y="3597802"/>
            <a:ext cx="6838360" cy="414020"/>
          </a:xfrm>
          <a:prstGeom prst="rect">
            <a:avLst/>
          </a:prstGeom>
          <a:noFill/>
          <a:ln w="9525">
            <a:noFill/>
          </a:ln>
        </p:spPr>
        <p:txBody>
          <a:bodyPr>
            <a:spAutoFit/>
          </a:bodyPr>
          <a:p>
            <a:pPr>
              <a:spcBef>
                <a:spcPct val="50000"/>
              </a:spcBef>
            </a:pPr>
            <a:r>
              <a:rPr lang="en-US" altLang="zh-CN" sz="2100" b="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rPr>
              <a:t>2.</a:t>
            </a:r>
            <a:r>
              <a:rPr lang="zh-CN" altLang="en-US" sz="2100" b="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rPr>
              <a:t>弊端和消极影响：</a:t>
            </a:r>
            <a:r>
              <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rPr>
              <a:t>东欧剧变和苏联解体的历史根源</a:t>
            </a:r>
            <a:endPar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666639" name="矩形 666638"/>
          <p:cNvSpPr/>
          <p:nvPr/>
        </p:nvSpPr>
        <p:spPr>
          <a:xfrm>
            <a:off x="-42545" y="3921760"/>
            <a:ext cx="6636385" cy="414020"/>
          </a:xfrm>
          <a:prstGeom prst="rect">
            <a:avLst/>
          </a:prstGeom>
          <a:noFill/>
          <a:ln w="9525">
            <a:noFill/>
          </a:ln>
        </p:spPr>
        <p:txBody>
          <a:bodyPr wrap="square">
            <a:spAutoFit/>
          </a:bodyPr>
          <a:p>
            <a:r>
              <a:rPr lang="zh-CN" altLang="en-US" sz="2100" b="1" dirty="0">
                <a:solidFill>
                  <a:srgbClr val="0000CC"/>
                </a:solidFill>
                <a:effectLst>
                  <a:outerShdw blurRad="38100" dist="38100" dir="2700000">
                    <a:srgbClr val="C0C0C0"/>
                  </a:outerShdw>
                </a:effectLst>
                <a:ea typeface="黑体" panose="02010609060101010101" pitchFamily="2" charset="-122"/>
                <a:sym typeface="+mn-ea"/>
              </a:rPr>
              <a:t>经济上：</a:t>
            </a:r>
            <a:r>
              <a:rPr lang="zh-CN" altLang="en-US" sz="2100" b="1" dirty="0">
                <a:effectLst>
                  <a:outerShdw blurRad="38100" dist="38100" dir="2700000">
                    <a:srgbClr val="C0C0C0"/>
                  </a:outerShdw>
                </a:effectLst>
                <a:latin typeface="Arial" panose="020B0604020202020204" pitchFamily="34" charset="0"/>
              </a:rPr>
              <a:t>使国民经济比例失调；</a:t>
            </a:r>
            <a:r>
              <a:rPr lang="zh-CN" altLang="zh-CN" sz="2100" b="1" dirty="0">
                <a:latin typeface="Arial" panose="020B0604020202020204" pitchFamily="34" charset="0"/>
              </a:rPr>
              <a:t>压制地方和企业积极性</a:t>
            </a:r>
            <a:endParaRPr lang="zh-CN" altLang="en-US" sz="2100" b="1" dirty="0">
              <a:effectLst>
                <a:outerShdw blurRad="38100" dist="38100" dir="2700000">
                  <a:srgbClr val="C0C0C0"/>
                </a:outerShdw>
              </a:effectLst>
              <a:latin typeface="Arial" panose="020B0604020202020204" pitchFamily="34" charset="0"/>
            </a:endParaRPr>
          </a:p>
        </p:txBody>
      </p:sp>
      <p:sp>
        <p:nvSpPr>
          <p:cNvPr id="666641" name="矩形 666640"/>
          <p:cNvSpPr/>
          <p:nvPr/>
        </p:nvSpPr>
        <p:spPr>
          <a:xfrm>
            <a:off x="0" y="4569099"/>
            <a:ext cx="309880" cy="414020"/>
          </a:xfrm>
          <a:prstGeom prst="rect">
            <a:avLst/>
          </a:prstGeom>
          <a:noFill/>
          <a:ln w="9525">
            <a:noFill/>
          </a:ln>
        </p:spPr>
        <p:txBody>
          <a:bodyPr wrap="none" anchor="t">
            <a:spAutoFit/>
          </a:bodyPr>
          <a:p>
            <a:endParaRPr lang="zh-CN" altLang="en-US" sz="2100" b="1" dirty="0">
              <a:solidFill>
                <a:srgbClr val="0000CC"/>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666642" name="矩形 666641"/>
          <p:cNvSpPr/>
          <p:nvPr/>
        </p:nvSpPr>
        <p:spPr>
          <a:xfrm>
            <a:off x="-42728" y="4258033"/>
            <a:ext cx="4913620" cy="414020"/>
          </a:xfrm>
          <a:prstGeom prst="rect">
            <a:avLst/>
          </a:prstGeom>
          <a:noFill/>
          <a:ln w="9525">
            <a:noFill/>
          </a:ln>
        </p:spPr>
        <p:txBody>
          <a:bodyPr>
            <a:spAutoFit/>
          </a:bodyPr>
          <a:p>
            <a:r>
              <a:rPr lang="zh-CN" altLang="en-US" sz="2100" b="1" dirty="0">
                <a:solidFill>
                  <a:srgbClr val="0000CC"/>
                </a:solidFill>
                <a:effectLst>
                  <a:outerShdw blurRad="38100" dist="38100" dir="2700000">
                    <a:srgbClr val="C0C0C0"/>
                  </a:outerShdw>
                </a:effectLst>
                <a:ea typeface="黑体" panose="02010609060101010101" pitchFamily="2" charset="-122"/>
                <a:sym typeface="+mn-ea"/>
              </a:rPr>
              <a:t>政治上：</a:t>
            </a:r>
            <a:r>
              <a:rPr lang="zh-CN" altLang="en-US" sz="2100" b="1" dirty="0">
                <a:effectLst>
                  <a:outerShdw blurRad="38100" dist="38100" dir="2700000">
                    <a:srgbClr val="C0C0C0"/>
                  </a:outerShdw>
                </a:effectLst>
                <a:latin typeface="Arial" panose="020B0604020202020204" pitchFamily="34" charset="0"/>
              </a:rPr>
              <a:t>社会主义民主与法制受到破坏；</a:t>
            </a:r>
            <a:endParaRPr lang="zh-CN" altLang="en-US" sz="2100" b="1" dirty="0">
              <a:effectLst>
                <a:outerShdw blurRad="38100" dist="38100" dir="2700000">
                  <a:srgbClr val="C0C0C0"/>
                </a:outerShdw>
              </a:effectLst>
              <a:latin typeface="Arial" panose="020B0604020202020204" pitchFamily="34" charset="0"/>
            </a:endParaRPr>
          </a:p>
        </p:txBody>
      </p:sp>
      <p:sp>
        <p:nvSpPr>
          <p:cNvPr id="666643" name="矩形 666642"/>
          <p:cNvSpPr/>
          <p:nvPr/>
        </p:nvSpPr>
        <p:spPr>
          <a:xfrm>
            <a:off x="-67945" y="4568825"/>
            <a:ext cx="4807585" cy="414020"/>
          </a:xfrm>
          <a:prstGeom prst="rect">
            <a:avLst/>
          </a:prstGeom>
          <a:noFill/>
          <a:ln w="9525">
            <a:noFill/>
          </a:ln>
        </p:spPr>
        <p:txBody>
          <a:bodyPr wrap="square">
            <a:spAutoFit/>
          </a:bodyPr>
          <a:p>
            <a:r>
              <a:rPr lang="zh-CN" altLang="en-US" sz="2100" b="1" dirty="0">
                <a:solidFill>
                  <a:srgbClr val="0000CC"/>
                </a:solidFill>
                <a:effectLst>
                  <a:outerShdw blurRad="38100" dist="38100" dir="2700000">
                    <a:srgbClr val="C0C0C0"/>
                  </a:outerShdw>
                </a:effectLst>
                <a:ea typeface="黑体" panose="02010609060101010101" pitchFamily="2" charset="-122"/>
                <a:sym typeface="+mn-ea"/>
              </a:rPr>
              <a:t>文化上：</a:t>
            </a:r>
            <a:r>
              <a:rPr lang="zh-CN" altLang="en-US" sz="2100" b="1" dirty="0">
                <a:effectLst>
                  <a:outerShdw blurRad="38100" dist="38100" dir="2700000">
                    <a:srgbClr val="C0C0C0"/>
                  </a:outerShdw>
                </a:effectLst>
                <a:latin typeface="Arial" panose="020B0604020202020204" pitchFamily="34" charset="0"/>
              </a:rPr>
              <a:t>不利于思想文化的繁荣；</a:t>
            </a:r>
            <a:endParaRPr lang="zh-CN" altLang="en-US" sz="2100" b="1" dirty="0">
              <a:effectLst>
                <a:outerShdw blurRad="38100" dist="38100" dir="2700000">
                  <a:srgbClr val="C0C0C0"/>
                </a:outerShdw>
              </a:effectLst>
              <a:latin typeface="Arial" panose="020B0604020202020204" pitchFamily="34" charset="0"/>
            </a:endParaRPr>
          </a:p>
        </p:txBody>
      </p:sp>
      <p:pic>
        <p:nvPicPr>
          <p:cNvPr id="111644" name="TextBox 1"/>
          <p:cNvPicPr>
            <a:picLocks noGrp="1" noChangeAspect="1"/>
          </p:cNvPicPr>
          <p:nvPr/>
        </p:nvPicPr>
        <p:blipFill>
          <a:blip r:embed="rId4"/>
          <a:stretch>
            <a:fillRect/>
          </a:stretch>
        </p:blipFill>
        <p:spPr>
          <a:xfrm>
            <a:off x="900113" y="0"/>
            <a:ext cx="3457575" cy="296863"/>
          </a:xfrm>
          <a:prstGeom prst="rect">
            <a:avLst/>
          </a:prstGeom>
          <a:noFill/>
          <a:ln w="9525">
            <a:noFill/>
          </a:ln>
        </p:spPr>
      </p:pic>
      <p:sp>
        <p:nvSpPr>
          <p:cNvPr id="111730"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
        <p:nvSpPr>
          <p:cNvPr id="130056" name="矩形 195594"/>
          <p:cNvSpPr/>
          <p:nvPr/>
        </p:nvSpPr>
        <p:spPr>
          <a:xfrm>
            <a:off x="-317" y="14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6644"/>
                                        </p:tgtEl>
                                        <p:attrNameLst>
                                          <p:attrName>style.visibility</p:attrName>
                                        </p:attrNameLst>
                                      </p:cBhvr>
                                      <p:to>
                                        <p:strVal val="visible"/>
                                      </p:to>
                                    </p:set>
                                    <p:animEffect transition="in" filter="blinds(horizontal)">
                                      <p:cBhvr>
                                        <p:cTn id="7" dur="500"/>
                                        <p:tgtEl>
                                          <p:spTgt spid="66664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66631"/>
                                        </p:tgtEl>
                                        <p:attrNameLst>
                                          <p:attrName>style.visibility</p:attrName>
                                        </p:attrNameLst>
                                      </p:cBhvr>
                                      <p:to>
                                        <p:strVal val="visible"/>
                                      </p:to>
                                    </p:set>
                                    <p:anim calcmode="lin" valueType="num">
                                      <p:cBhvr>
                                        <p:cTn id="12" dur="1000" fill="hold"/>
                                        <p:tgtEl>
                                          <p:spTgt spid="666631"/>
                                        </p:tgtEl>
                                        <p:attrNameLst>
                                          <p:attrName>ppt_w</p:attrName>
                                        </p:attrNameLst>
                                      </p:cBhvr>
                                      <p:tavLst>
                                        <p:tav tm="0">
                                          <p:val>
                                            <p:strVal val="#ppt_w*0.70"/>
                                          </p:val>
                                        </p:tav>
                                        <p:tav tm="100000">
                                          <p:val>
                                            <p:strVal val="#ppt_w"/>
                                          </p:val>
                                        </p:tav>
                                      </p:tavLst>
                                    </p:anim>
                                    <p:anim calcmode="lin" valueType="num">
                                      <p:cBhvr>
                                        <p:cTn id="13" dur="1000" fill="hold"/>
                                        <p:tgtEl>
                                          <p:spTgt spid="666631"/>
                                        </p:tgtEl>
                                        <p:attrNameLst>
                                          <p:attrName>ppt_h</p:attrName>
                                        </p:attrNameLst>
                                      </p:cBhvr>
                                      <p:tavLst>
                                        <p:tav tm="0">
                                          <p:val>
                                            <p:strVal val="#ppt_h"/>
                                          </p:val>
                                        </p:tav>
                                        <p:tav tm="100000">
                                          <p:val>
                                            <p:strVal val="#ppt_h"/>
                                          </p:val>
                                        </p:tav>
                                      </p:tavLst>
                                    </p:anim>
                                    <p:animEffect transition="in" filter="fade">
                                      <p:cBhvr>
                                        <p:cTn id="14" dur="1000"/>
                                        <p:tgtEl>
                                          <p:spTgt spid="66663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66634"/>
                                        </p:tgtEl>
                                        <p:attrNameLst>
                                          <p:attrName>style.visibility</p:attrName>
                                        </p:attrNameLst>
                                      </p:cBhvr>
                                      <p:to>
                                        <p:strVal val="visible"/>
                                      </p:to>
                                    </p:set>
                                    <p:animEffect transition="in" filter="blinds(horizontal)">
                                      <p:cBhvr>
                                        <p:cTn id="19" dur="500"/>
                                        <p:tgtEl>
                                          <p:spTgt spid="66663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66635"/>
                                        </p:tgtEl>
                                        <p:attrNameLst>
                                          <p:attrName>style.visibility</p:attrName>
                                        </p:attrNameLst>
                                      </p:cBhvr>
                                      <p:to>
                                        <p:strVal val="visible"/>
                                      </p:to>
                                    </p:set>
                                    <p:animEffect transition="in" filter="blinds(horizontal)">
                                      <p:cBhvr>
                                        <p:cTn id="24" dur="500"/>
                                        <p:tgtEl>
                                          <p:spTgt spid="666635"/>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666636"/>
                                        </p:tgtEl>
                                        <p:attrNameLst>
                                          <p:attrName>style.visibility</p:attrName>
                                        </p:attrNameLst>
                                      </p:cBhvr>
                                      <p:to>
                                        <p:strVal val="visible"/>
                                      </p:to>
                                    </p:set>
                                    <p:anim calcmode="lin" valueType="num">
                                      <p:cBhvr>
                                        <p:cTn id="29" dur="1000" fill="hold"/>
                                        <p:tgtEl>
                                          <p:spTgt spid="666636"/>
                                        </p:tgtEl>
                                        <p:attrNameLst>
                                          <p:attrName>ppt_w</p:attrName>
                                        </p:attrNameLst>
                                      </p:cBhvr>
                                      <p:tavLst>
                                        <p:tav tm="0">
                                          <p:val>
                                            <p:strVal val="#ppt_w*0.70"/>
                                          </p:val>
                                        </p:tav>
                                        <p:tav tm="100000">
                                          <p:val>
                                            <p:strVal val="#ppt_w"/>
                                          </p:val>
                                        </p:tav>
                                      </p:tavLst>
                                    </p:anim>
                                    <p:anim calcmode="lin" valueType="num">
                                      <p:cBhvr>
                                        <p:cTn id="30" dur="1000" fill="hold"/>
                                        <p:tgtEl>
                                          <p:spTgt spid="666636"/>
                                        </p:tgtEl>
                                        <p:attrNameLst>
                                          <p:attrName>ppt_h</p:attrName>
                                        </p:attrNameLst>
                                      </p:cBhvr>
                                      <p:tavLst>
                                        <p:tav tm="0">
                                          <p:val>
                                            <p:strVal val="#ppt_h"/>
                                          </p:val>
                                        </p:tav>
                                        <p:tav tm="100000">
                                          <p:val>
                                            <p:strVal val="#ppt_h"/>
                                          </p:val>
                                        </p:tav>
                                      </p:tavLst>
                                    </p:anim>
                                    <p:animEffect transition="in" filter="fade">
                                      <p:cBhvr>
                                        <p:cTn id="31" dur="1000"/>
                                        <p:tgtEl>
                                          <p:spTgt spid="66663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66639"/>
                                        </p:tgtEl>
                                        <p:attrNameLst>
                                          <p:attrName>style.visibility</p:attrName>
                                        </p:attrNameLst>
                                      </p:cBhvr>
                                      <p:to>
                                        <p:strVal val="visible"/>
                                      </p:to>
                                    </p:set>
                                    <p:animEffect transition="in" filter="blinds(horizontal)">
                                      <p:cBhvr>
                                        <p:cTn id="36" dur="500"/>
                                        <p:tgtEl>
                                          <p:spTgt spid="66663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66642"/>
                                        </p:tgtEl>
                                        <p:attrNameLst>
                                          <p:attrName>style.visibility</p:attrName>
                                        </p:attrNameLst>
                                      </p:cBhvr>
                                      <p:to>
                                        <p:strVal val="visible"/>
                                      </p:to>
                                    </p:set>
                                    <p:animEffect transition="in" filter="blinds(horizontal)">
                                      <p:cBhvr>
                                        <p:cTn id="41" dur="500"/>
                                        <p:tgtEl>
                                          <p:spTgt spid="66664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66643"/>
                                        </p:tgtEl>
                                        <p:attrNameLst>
                                          <p:attrName>style.visibility</p:attrName>
                                        </p:attrNameLst>
                                      </p:cBhvr>
                                      <p:to>
                                        <p:strVal val="visible"/>
                                      </p:to>
                                    </p:set>
                                    <p:animEffect transition="in" filter="blinds(horizontal)">
                                      <p:cBhvr>
                                        <p:cTn id="46" dur="500"/>
                                        <p:tgtEl>
                                          <p:spTgt spid="666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34" grpId="0"/>
      <p:bldP spid="666639" grpId="0"/>
      <p:bldP spid="666642" grpId="0"/>
      <p:bldP spid="666643" grpId="0"/>
      <p:bldP spid="666631" grpId="0"/>
      <p:bldP spid="6666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标题 195585"/>
          <p:cNvSpPr>
            <a:spLocks noGrp="1" noRot="1"/>
          </p:cNvSpPr>
          <p:nvPr>
            <p:ph type="title"/>
          </p:nvPr>
        </p:nvSpPr>
        <p:spPr>
          <a:xfrm>
            <a:off x="900113" y="816928"/>
            <a:ext cx="6351587" cy="420687"/>
          </a:xfrm>
        </p:spPr>
        <p:txBody>
          <a:bodyPr anchor="t"/>
          <a:p>
            <a:r>
              <a:rPr lang="zh-CN" altLang="en-US" sz="2700" b="1" dirty="0">
                <a:solidFill>
                  <a:srgbClr val="FF0066"/>
                </a:solidFill>
              </a:rPr>
              <a:t>根据复习，自己梳理本节内容知识结构：</a:t>
            </a:r>
            <a:endParaRPr lang="zh-CN" altLang="en-US" sz="2700" b="1" dirty="0">
              <a:solidFill>
                <a:srgbClr val="FF0066"/>
              </a:solidFill>
            </a:endParaRPr>
          </a:p>
        </p:txBody>
      </p:sp>
      <p:sp>
        <p:nvSpPr>
          <p:cNvPr id="130056" name="矩形 195594"/>
          <p:cNvSpPr/>
          <p:nvPr/>
        </p:nvSpPr>
        <p:spPr>
          <a:xfrm>
            <a:off x="179388" y="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知识归纳</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Tree>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矩形 191489"/>
          <p:cNvSpPr/>
          <p:nvPr/>
        </p:nvSpPr>
        <p:spPr>
          <a:xfrm>
            <a:off x="252413" y="1347788"/>
            <a:ext cx="7921625" cy="2676525"/>
          </a:xfrm>
          <a:prstGeom prst="rect">
            <a:avLst/>
          </a:prstGeom>
          <a:noFill/>
          <a:ln w="9525">
            <a:noFill/>
          </a:ln>
        </p:spPr>
        <p:txBody>
          <a:bodyPr>
            <a:spAutoFit/>
          </a:bodyPr>
          <a:p>
            <a:r>
              <a:rPr sz="2400" b="1">
                <a:latin typeface="Arial" panose="020B0604020202020204" pitchFamily="34" charset="0"/>
              </a:rPr>
              <a:t>(2013·全国新课标卷Ⅱ)1931年，斯大林说：“我们比先进国家落后了50～100年。我们应当在10年内跑完这段距离。”这一思想</a:t>
            </a:r>
            <a:endParaRPr sz="2400" b="1">
              <a:latin typeface="Arial" panose="020B0604020202020204" pitchFamily="34" charset="0"/>
            </a:endParaRPr>
          </a:p>
          <a:p>
            <a:r>
              <a:rPr sz="2400" b="1">
                <a:latin typeface="Arial" panose="020B0604020202020204" pitchFamily="34" charset="0"/>
              </a:rPr>
              <a:t>A.完全符合当时的苏联国情		</a:t>
            </a:r>
            <a:endParaRPr sz="2400" b="1">
              <a:latin typeface="Arial" panose="020B0604020202020204" pitchFamily="34" charset="0"/>
            </a:endParaRPr>
          </a:p>
          <a:p>
            <a:r>
              <a:rPr sz="2400" b="1">
                <a:latin typeface="Arial" panose="020B0604020202020204" pitchFamily="34" charset="0"/>
              </a:rPr>
              <a:t>B.推动了苏联经济模式的形成</a:t>
            </a:r>
            <a:endParaRPr sz="2400" b="1">
              <a:latin typeface="Arial" panose="020B0604020202020204" pitchFamily="34" charset="0"/>
            </a:endParaRPr>
          </a:p>
          <a:p>
            <a:r>
              <a:rPr sz="2400" b="1">
                <a:latin typeface="Arial" panose="020B0604020202020204" pitchFamily="34" charset="0"/>
              </a:rPr>
              <a:t>C.与战时共产主义政策一致		</a:t>
            </a:r>
            <a:endParaRPr sz="2400" b="1">
              <a:latin typeface="Arial" panose="020B0604020202020204" pitchFamily="34" charset="0"/>
            </a:endParaRPr>
          </a:p>
          <a:p>
            <a:r>
              <a:rPr sz="2400" b="1">
                <a:latin typeface="Arial" panose="020B0604020202020204" pitchFamily="34" charset="0"/>
              </a:rPr>
              <a:t>D.延续了新经济政策的精神</a:t>
            </a:r>
            <a:endParaRPr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B</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64869" name="组合 191493"/>
          <p:cNvGrpSpPr/>
          <p:nvPr/>
        </p:nvGrpSpPr>
        <p:grpSpPr>
          <a:xfrm>
            <a:off x="179388" y="195263"/>
            <a:ext cx="2087562" cy="790575"/>
            <a:chOff x="3833" y="0"/>
            <a:chExt cx="1315" cy="498"/>
          </a:xfrm>
        </p:grpSpPr>
        <p:pic>
          <p:nvPicPr>
            <p:cNvPr id="164870"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64871"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64872"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矩形 191489"/>
          <p:cNvSpPr/>
          <p:nvPr/>
        </p:nvSpPr>
        <p:spPr>
          <a:xfrm>
            <a:off x="252413" y="1347788"/>
            <a:ext cx="7921625" cy="3046095"/>
          </a:xfrm>
          <a:prstGeom prst="rect">
            <a:avLst/>
          </a:prstGeom>
          <a:noFill/>
          <a:ln w="9525">
            <a:noFill/>
          </a:ln>
        </p:spPr>
        <p:txBody>
          <a:bodyPr>
            <a:spAutoFit/>
          </a:bodyPr>
          <a:p>
            <a:r>
              <a:rPr sz="2400" b="1">
                <a:latin typeface="Arial" panose="020B0604020202020204" pitchFamily="34" charset="0"/>
              </a:rPr>
              <a:t>(2014·全国大纲高考)1928年初，斯大林视察西伯利亚农村后说，苏维埃制度不能长久建立在两种不同的基础上，即“联合的社会主义工业化的工业和以生产资料私有制为基础的个体小农经济”。这种认识在实践中体现为</a:t>
            </a:r>
            <a:endParaRPr sz="2400" b="1">
              <a:latin typeface="Arial" panose="020B0604020202020204" pitchFamily="34" charset="0"/>
            </a:endParaRPr>
          </a:p>
          <a:p>
            <a:r>
              <a:rPr sz="2400" b="1">
                <a:latin typeface="Arial" panose="020B0604020202020204" pitchFamily="34" charset="0"/>
              </a:rPr>
              <a:t>A.提出了第一个五年计划		</a:t>
            </a:r>
            <a:endParaRPr sz="2400" b="1">
              <a:latin typeface="Arial" panose="020B0604020202020204" pitchFamily="34" charset="0"/>
            </a:endParaRPr>
          </a:p>
          <a:p>
            <a:r>
              <a:rPr sz="2400" b="1">
                <a:latin typeface="Arial" panose="020B0604020202020204" pitchFamily="34" charset="0"/>
              </a:rPr>
              <a:t>B.建立城乡市场交换关系</a:t>
            </a:r>
            <a:endParaRPr sz="2400" b="1">
              <a:latin typeface="Arial" panose="020B0604020202020204" pitchFamily="34" charset="0"/>
            </a:endParaRPr>
          </a:p>
          <a:p>
            <a:r>
              <a:rPr sz="2400" b="1">
                <a:latin typeface="Arial" panose="020B0604020202020204" pitchFamily="34" charset="0"/>
              </a:rPr>
              <a:t>C.实行农业生产关系改造		</a:t>
            </a:r>
            <a:endParaRPr sz="2400" b="1">
              <a:latin typeface="Arial" panose="020B0604020202020204" pitchFamily="34" charset="0"/>
            </a:endParaRPr>
          </a:p>
          <a:p>
            <a:r>
              <a:rPr sz="2400" b="1">
                <a:latin typeface="Arial" panose="020B0604020202020204" pitchFamily="34" charset="0"/>
              </a:rPr>
              <a:t>D.加快重工业的发展速度</a:t>
            </a:r>
            <a:endParaRPr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65893" name="组合 191493"/>
          <p:cNvGrpSpPr/>
          <p:nvPr/>
        </p:nvGrpSpPr>
        <p:grpSpPr>
          <a:xfrm>
            <a:off x="179388" y="195263"/>
            <a:ext cx="2087562" cy="790575"/>
            <a:chOff x="3833" y="0"/>
            <a:chExt cx="1315" cy="498"/>
          </a:xfrm>
        </p:grpSpPr>
        <p:pic>
          <p:nvPicPr>
            <p:cNvPr id="165894"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65895"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65896"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矩形 191489"/>
          <p:cNvSpPr/>
          <p:nvPr/>
        </p:nvSpPr>
        <p:spPr>
          <a:xfrm>
            <a:off x="252413" y="1347788"/>
            <a:ext cx="7921625" cy="2676525"/>
          </a:xfrm>
          <a:prstGeom prst="rect">
            <a:avLst/>
          </a:prstGeom>
          <a:noFill/>
          <a:ln w="9525">
            <a:noFill/>
          </a:ln>
        </p:spPr>
        <p:txBody>
          <a:bodyPr>
            <a:spAutoFit/>
          </a:bodyPr>
          <a:p>
            <a:r>
              <a:rPr sz="2400" b="1">
                <a:latin typeface="Arial" panose="020B0604020202020204" pitchFamily="34" charset="0"/>
              </a:rPr>
              <a:t>(2014·全国新课标卷Ⅰ)1928年，苏联按照国家计划在乌拉尔地区建设两个钾矿矿井，一个由苏联自主建设，另一个由德国公司负责。这反映出苏联在工业化初期</a:t>
            </a:r>
            <a:endParaRPr sz="2400" b="1">
              <a:latin typeface="Arial" panose="020B0604020202020204" pitchFamily="34" charset="0"/>
            </a:endParaRPr>
          </a:p>
          <a:p>
            <a:r>
              <a:rPr sz="2400" b="1">
                <a:latin typeface="Arial" panose="020B0604020202020204" pitchFamily="34" charset="0"/>
              </a:rPr>
              <a:t>A.缺少基本的技术基础	      </a:t>
            </a:r>
            <a:endParaRPr sz="2400" b="1">
              <a:latin typeface="Arial" panose="020B0604020202020204" pitchFamily="34" charset="0"/>
            </a:endParaRPr>
          </a:p>
          <a:p>
            <a:r>
              <a:rPr sz="2400" b="1">
                <a:latin typeface="Arial" panose="020B0604020202020204" pitchFamily="34" charset="0"/>
              </a:rPr>
              <a:t>B.突破了计划经济指令的制约</a:t>
            </a:r>
            <a:endParaRPr sz="2400" b="1">
              <a:latin typeface="Arial" panose="020B0604020202020204" pitchFamily="34" charset="0"/>
            </a:endParaRPr>
          </a:p>
          <a:p>
            <a:r>
              <a:rPr sz="2400" b="1">
                <a:latin typeface="Arial" panose="020B0604020202020204" pitchFamily="34" charset="0"/>
              </a:rPr>
              <a:t>C.依赖外资建设重工业	      </a:t>
            </a:r>
            <a:endParaRPr sz="2400" b="1">
              <a:latin typeface="Arial" panose="020B0604020202020204" pitchFamily="34" charset="0"/>
            </a:endParaRPr>
          </a:p>
          <a:p>
            <a:r>
              <a:rPr sz="2400" b="1">
                <a:latin typeface="Arial" panose="020B0604020202020204" pitchFamily="34" charset="0"/>
              </a:rPr>
              <a:t>D.采用新经济政策的某些做法</a:t>
            </a:r>
            <a:endParaRPr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D</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66917" name="组合 191493"/>
          <p:cNvGrpSpPr/>
          <p:nvPr/>
        </p:nvGrpSpPr>
        <p:grpSpPr>
          <a:xfrm>
            <a:off x="179388" y="195263"/>
            <a:ext cx="2087562" cy="790575"/>
            <a:chOff x="3833" y="0"/>
            <a:chExt cx="1315" cy="498"/>
          </a:xfrm>
        </p:grpSpPr>
        <p:pic>
          <p:nvPicPr>
            <p:cNvPr id="166918"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66919"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66920"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803" name="TextBox 18"/>
          <p:cNvSpPr txBox="1"/>
          <p:nvPr/>
        </p:nvSpPr>
        <p:spPr>
          <a:xfrm>
            <a:off x="3521365" y="49247"/>
            <a:ext cx="5187950" cy="953135"/>
          </a:xfrm>
          <a:prstGeom prst="rect">
            <a:avLst/>
          </a:prstGeom>
          <a:solidFill>
            <a:srgbClr val="FFFFFF"/>
          </a:solidFill>
          <a:ln w="9525">
            <a:noFill/>
          </a:ln>
        </p:spPr>
        <p:txBody>
          <a:bodyPr wrap="none">
            <a:spAutoFit/>
          </a:bodyPr>
          <a:p>
            <a:pPr algn="l"/>
            <a:r>
              <a:rPr lang="zh-CN" altLang="en-US" sz="2800" b="1" dirty="0">
                <a:solidFill>
                  <a:srgbClr val="3333FF"/>
                </a:solidFill>
                <a:latin typeface="黑体" panose="02010609060101010101" pitchFamily="2" charset="-122"/>
                <a:ea typeface="黑体" panose="02010609060101010101" pitchFamily="2" charset="-122"/>
              </a:rPr>
              <a:t>专题七</a:t>
            </a:r>
            <a:endParaRPr lang="en-US" altLang="zh-CN" sz="2800" b="1" dirty="0">
              <a:solidFill>
                <a:srgbClr val="3333FF"/>
              </a:solidFill>
              <a:latin typeface="黑体" panose="02010609060101010101" pitchFamily="2" charset="-122"/>
              <a:ea typeface="黑体" panose="02010609060101010101" pitchFamily="2" charset="-122"/>
            </a:endParaRPr>
          </a:p>
          <a:p>
            <a:pPr algn="l"/>
            <a:r>
              <a:rPr lang="zh-CN" altLang="en-US" sz="2800" b="1" dirty="0">
                <a:solidFill>
                  <a:srgbClr val="3333FF"/>
                </a:solidFill>
                <a:latin typeface="黑体" panose="02010609060101010101" pitchFamily="2" charset="-122"/>
                <a:ea typeface="黑体" panose="02010609060101010101" pitchFamily="2" charset="-122"/>
              </a:rPr>
              <a:t>苏联社会主义建设的经验和教训</a:t>
            </a:r>
            <a:endParaRPr lang="zh-CN" altLang="en-US" sz="2800" b="1" dirty="0">
              <a:solidFill>
                <a:srgbClr val="3333FF"/>
              </a:solidFill>
              <a:latin typeface="黑体" panose="02010609060101010101" pitchFamily="2" charset="-122"/>
              <a:ea typeface="黑体" panose="02010609060101010101" pitchFamily="2" charset="-122"/>
            </a:endParaRPr>
          </a:p>
        </p:txBody>
      </p:sp>
      <p:sp>
        <p:nvSpPr>
          <p:cNvPr id="652304" name="文本框 652303"/>
          <p:cNvSpPr txBox="1"/>
          <p:nvPr/>
        </p:nvSpPr>
        <p:spPr>
          <a:xfrm>
            <a:off x="12065" y="2038501"/>
            <a:ext cx="9144000" cy="229870"/>
          </a:xfrm>
          <a:prstGeom prst="rect">
            <a:avLst/>
          </a:prstGeom>
          <a:noFill/>
          <a:ln w="9525">
            <a:noFill/>
          </a:ln>
        </p:spPr>
        <p:txBody>
          <a:bodyPr>
            <a:spAutoFit/>
          </a:bodyPr>
          <a:p>
            <a:pPr>
              <a:spcBef>
                <a:spcPct val="50000"/>
              </a:spcBef>
              <a:buClr>
                <a:schemeClr val="bg1"/>
              </a:buClr>
            </a:pPr>
            <a:r>
              <a:rPr lang="en-US" altLang="zh-CN" sz="900" b="1">
                <a:latin typeface="宋体" panose="02010600030101010101" pitchFamily="2" charset="-122"/>
              </a:rPr>
              <a:t>1917  1918         1921         1925       1928          1932     1936     1939       1945      1953      1956      1964      1975     1985      1991</a:t>
            </a:r>
            <a:endParaRPr lang="en-US" altLang="zh-CN" sz="900" b="1">
              <a:latin typeface="宋体" panose="02010600030101010101" pitchFamily="2" charset="-122"/>
            </a:endParaRPr>
          </a:p>
        </p:txBody>
      </p:sp>
      <p:grpSp>
        <p:nvGrpSpPr>
          <p:cNvPr id="652311" name="组合 652310"/>
          <p:cNvGrpSpPr/>
          <p:nvPr/>
        </p:nvGrpSpPr>
        <p:grpSpPr>
          <a:xfrm>
            <a:off x="12065" y="1930182"/>
            <a:ext cx="9144000" cy="107128"/>
            <a:chOff x="0" y="1389"/>
            <a:chExt cx="7682" cy="90"/>
          </a:xfrm>
        </p:grpSpPr>
        <p:sp>
          <p:nvSpPr>
            <p:cNvPr id="652294" name="直接连接符 652293"/>
            <p:cNvSpPr/>
            <p:nvPr/>
          </p:nvSpPr>
          <p:spPr>
            <a:xfrm>
              <a:off x="0" y="1479"/>
              <a:ext cx="7682" cy="0"/>
            </a:xfrm>
            <a:prstGeom prst="line">
              <a:avLst/>
            </a:prstGeom>
            <a:ln w="9525" cap="flat" cmpd="sng">
              <a:solidFill>
                <a:schemeClr val="tx1"/>
              </a:solidFill>
              <a:prstDash val="solid"/>
              <a:headEnd type="none" w="med" len="med"/>
              <a:tailEnd type="triangle" w="med" len="med"/>
            </a:ln>
          </p:spPr>
        </p:sp>
        <p:sp>
          <p:nvSpPr>
            <p:cNvPr id="652295" name="直接连接符 652294"/>
            <p:cNvSpPr/>
            <p:nvPr/>
          </p:nvSpPr>
          <p:spPr>
            <a:xfrm flipV="1">
              <a:off x="122" y="1389"/>
              <a:ext cx="0" cy="90"/>
            </a:xfrm>
            <a:prstGeom prst="line">
              <a:avLst/>
            </a:prstGeom>
            <a:ln w="9525" cap="flat" cmpd="sng">
              <a:solidFill>
                <a:schemeClr val="tx1"/>
              </a:solidFill>
              <a:prstDash val="solid"/>
              <a:headEnd type="none" w="med" len="med"/>
              <a:tailEnd type="none" w="med" len="med"/>
            </a:ln>
          </p:spPr>
        </p:sp>
        <p:sp>
          <p:nvSpPr>
            <p:cNvPr id="652296" name="直接连接符 652295"/>
            <p:cNvSpPr/>
            <p:nvPr/>
          </p:nvSpPr>
          <p:spPr>
            <a:xfrm flipV="1">
              <a:off x="1754" y="1389"/>
              <a:ext cx="0" cy="90"/>
            </a:xfrm>
            <a:prstGeom prst="line">
              <a:avLst/>
            </a:prstGeom>
            <a:ln w="9525" cap="flat" cmpd="sng">
              <a:solidFill>
                <a:schemeClr val="tx1"/>
              </a:solidFill>
              <a:prstDash val="solid"/>
              <a:headEnd type="none" w="med" len="med"/>
              <a:tailEnd type="none" w="med" len="med"/>
            </a:ln>
          </p:spPr>
        </p:sp>
        <p:sp>
          <p:nvSpPr>
            <p:cNvPr id="652297" name="直接连接符 652296"/>
            <p:cNvSpPr/>
            <p:nvPr/>
          </p:nvSpPr>
          <p:spPr>
            <a:xfrm flipV="1">
              <a:off x="7198" y="1389"/>
              <a:ext cx="0" cy="90"/>
            </a:xfrm>
            <a:prstGeom prst="line">
              <a:avLst/>
            </a:prstGeom>
            <a:ln w="9525" cap="flat" cmpd="sng">
              <a:solidFill>
                <a:schemeClr val="tx1"/>
              </a:solidFill>
              <a:prstDash val="solid"/>
              <a:headEnd type="none" w="med" len="med"/>
              <a:tailEnd type="none" w="med" len="med"/>
            </a:ln>
          </p:spPr>
        </p:sp>
        <p:sp>
          <p:nvSpPr>
            <p:cNvPr id="652298" name="直接连接符 652297"/>
            <p:cNvSpPr/>
            <p:nvPr/>
          </p:nvSpPr>
          <p:spPr>
            <a:xfrm flipV="1">
              <a:off x="1119" y="1389"/>
              <a:ext cx="0" cy="90"/>
            </a:xfrm>
            <a:prstGeom prst="line">
              <a:avLst/>
            </a:prstGeom>
            <a:ln w="9525" cap="flat" cmpd="sng">
              <a:solidFill>
                <a:schemeClr val="tx1"/>
              </a:solidFill>
              <a:prstDash val="solid"/>
              <a:headEnd type="none" w="med" len="med"/>
              <a:tailEnd type="none" w="med" len="med"/>
            </a:ln>
          </p:spPr>
        </p:sp>
        <p:sp>
          <p:nvSpPr>
            <p:cNvPr id="652299" name="直接连接符 652298"/>
            <p:cNvSpPr/>
            <p:nvPr/>
          </p:nvSpPr>
          <p:spPr>
            <a:xfrm flipV="1">
              <a:off x="530" y="1389"/>
              <a:ext cx="0" cy="90"/>
            </a:xfrm>
            <a:prstGeom prst="line">
              <a:avLst/>
            </a:prstGeom>
            <a:ln w="9525" cap="flat" cmpd="sng">
              <a:solidFill>
                <a:schemeClr val="tx1"/>
              </a:solidFill>
              <a:prstDash val="solid"/>
              <a:headEnd type="none" w="med" len="med"/>
              <a:tailEnd type="none" w="med" len="med"/>
            </a:ln>
          </p:spPr>
        </p:sp>
        <p:sp>
          <p:nvSpPr>
            <p:cNvPr id="652300" name="直接连接符 652299"/>
            <p:cNvSpPr/>
            <p:nvPr/>
          </p:nvSpPr>
          <p:spPr>
            <a:xfrm flipV="1">
              <a:off x="2299" y="1389"/>
              <a:ext cx="0" cy="90"/>
            </a:xfrm>
            <a:prstGeom prst="line">
              <a:avLst/>
            </a:prstGeom>
            <a:ln w="9525" cap="flat" cmpd="sng">
              <a:solidFill>
                <a:schemeClr val="tx1"/>
              </a:solidFill>
              <a:prstDash val="solid"/>
              <a:headEnd type="none" w="med" len="med"/>
              <a:tailEnd type="none" w="med" len="med"/>
            </a:ln>
          </p:spPr>
        </p:sp>
        <p:sp>
          <p:nvSpPr>
            <p:cNvPr id="652301" name="直接连接符 652300"/>
            <p:cNvSpPr/>
            <p:nvPr/>
          </p:nvSpPr>
          <p:spPr>
            <a:xfrm flipV="1">
              <a:off x="3796" y="1389"/>
              <a:ext cx="0" cy="90"/>
            </a:xfrm>
            <a:prstGeom prst="line">
              <a:avLst/>
            </a:prstGeom>
            <a:ln w="9525" cap="flat" cmpd="sng">
              <a:solidFill>
                <a:schemeClr val="tx1"/>
              </a:solidFill>
              <a:prstDash val="solid"/>
              <a:headEnd type="none" w="med" len="med"/>
              <a:tailEnd type="none" w="med" len="med"/>
            </a:ln>
          </p:spPr>
        </p:sp>
        <p:sp>
          <p:nvSpPr>
            <p:cNvPr id="652302" name="直接连接符 652301"/>
            <p:cNvSpPr/>
            <p:nvPr/>
          </p:nvSpPr>
          <p:spPr>
            <a:xfrm flipV="1">
              <a:off x="5791" y="1389"/>
              <a:ext cx="0" cy="90"/>
            </a:xfrm>
            <a:prstGeom prst="line">
              <a:avLst/>
            </a:prstGeom>
            <a:ln w="9525" cap="flat" cmpd="sng">
              <a:solidFill>
                <a:schemeClr val="tx1"/>
              </a:solidFill>
              <a:prstDash val="solid"/>
              <a:headEnd type="none" w="med" len="med"/>
              <a:tailEnd type="none" w="med" len="med"/>
            </a:ln>
          </p:spPr>
        </p:sp>
        <p:sp>
          <p:nvSpPr>
            <p:cNvPr id="652303" name="直接连接符 652302"/>
            <p:cNvSpPr/>
            <p:nvPr/>
          </p:nvSpPr>
          <p:spPr>
            <a:xfrm flipV="1">
              <a:off x="6744" y="1389"/>
              <a:ext cx="0" cy="90"/>
            </a:xfrm>
            <a:prstGeom prst="line">
              <a:avLst/>
            </a:prstGeom>
            <a:ln w="9525" cap="flat" cmpd="sng">
              <a:solidFill>
                <a:schemeClr val="tx1"/>
              </a:solidFill>
              <a:prstDash val="solid"/>
              <a:headEnd type="none" w="med" len="med"/>
              <a:tailEnd type="none" w="med" len="med"/>
            </a:ln>
          </p:spPr>
        </p:sp>
        <p:sp>
          <p:nvSpPr>
            <p:cNvPr id="652305" name="直接连接符 652304"/>
            <p:cNvSpPr/>
            <p:nvPr/>
          </p:nvSpPr>
          <p:spPr>
            <a:xfrm flipV="1">
              <a:off x="2888" y="1389"/>
              <a:ext cx="0" cy="90"/>
            </a:xfrm>
            <a:prstGeom prst="line">
              <a:avLst/>
            </a:prstGeom>
            <a:ln w="9525" cap="flat" cmpd="sng">
              <a:solidFill>
                <a:schemeClr val="tx1"/>
              </a:solidFill>
              <a:prstDash val="solid"/>
              <a:headEnd type="none" w="med" len="med"/>
              <a:tailEnd type="none" w="med" len="med"/>
            </a:ln>
          </p:spPr>
        </p:sp>
        <p:sp>
          <p:nvSpPr>
            <p:cNvPr id="652306" name="直接连接符 652305"/>
            <p:cNvSpPr/>
            <p:nvPr/>
          </p:nvSpPr>
          <p:spPr>
            <a:xfrm flipV="1">
              <a:off x="3387" y="1389"/>
              <a:ext cx="0" cy="90"/>
            </a:xfrm>
            <a:prstGeom prst="line">
              <a:avLst/>
            </a:prstGeom>
            <a:ln w="9525" cap="flat" cmpd="sng">
              <a:solidFill>
                <a:schemeClr val="tx1"/>
              </a:solidFill>
              <a:prstDash val="solid"/>
              <a:headEnd type="none" w="med" len="med"/>
              <a:tailEnd type="none" w="med" len="med"/>
            </a:ln>
          </p:spPr>
        </p:sp>
        <p:sp>
          <p:nvSpPr>
            <p:cNvPr id="652307" name="直接连接符 652306"/>
            <p:cNvSpPr/>
            <p:nvPr/>
          </p:nvSpPr>
          <p:spPr>
            <a:xfrm flipV="1">
              <a:off x="4340" y="1389"/>
              <a:ext cx="0" cy="90"/>
            </a:xfrm>
            <a:prstGeom prst="line">
              <a:avLst/>
            </a:prstGeom>
            <a:ln w="9525" cap="flat" cmpd="sng">
              <a:solidFill>
                <a:schemeClr val="tx1"/>
              </a:solidFill>
              <a:prstDash val="solid"/>
              <a:headEnd type="none" w="med" len="med"/>
              <a:tailEnd type="none" w="med" len="med"/>
            </a:ln>
          </p:spPr>
        </p:sp>
        <p:sp>
          <p:nvSpPr>
            <p:cNvPr id="652308" name="直接连接符 652307"/>
            <p:cNvSpPr/>
            <p:nvPr/>
          </p:nvSpPr>
          <p:spPr>
            <a:xfrm flipV="1">
              <a:off x="5338" y="1389"/>
              <a:ext cx="0" cy="90"/>
            </a:xfrm>
            <a:prstGeom prst="line">
              <a:avLst/>
            </a:prstGeom>
            <a:ln w="9525" cap="flat" cmpd="sng">
              <a:solidFill>
                <a:schemeClr val="tx1"/>
              </a:solidFill>
              <a:prstDash val="solid"/>
              <a:headEnd type="none" w="med" len="med"/>
              <a:tailEnd type="none" w="med" len="med"/>
            </a:ln>
          </p:spPr>
        </p:sp>
        <p:sp>
          <p:nvSpPr>
            <p:cNvPr id="652309" name="直接连接符 652308"/>
            <p:cNvSpPr/>
            <p:nvPr/>
          </p:nvSpPr>
          <p:spPr>
            <a:xfrm flipV="1">
              <a:off x="6290" y="1389"/>
              <a:ext cx="0" cy="90"/>
            </a:xfrm>
            <a:prstGeom prst="line">
              <a:avLst/>
            </a:prstGeom>
            <a:ln w="9525" cap="flat" cmpd="sng">
              <a:solidFill>
                <a:schemeClr val="tx1"/>
              </a:solidFill>
              <a:prstDash val="solid"/>
              <a:headEnd type="none" w="med" len="med"/>
              <a:tailEnd type="none" w="med" len="med"/>
            </a:ln>
          </p:spPr>
        </p:sp>
        <p:sp>
          <p:nvSpPr>
            <p:cNvPr id="652310" name="直接连接符 652309"/>
            <p:cNvSpPr/>
            <p:nvPr/>
          </p:nvSpPr>
          <p:spPr>
            <a:xfrm flipV="1">
              <a:off x="4884" y="1389"/>
              <a:ext cx="0" cy="90"/>
            </a:xfrm>
            <a:prstGeom prst="line">
              <a:avLst/>
            </a:prstGeom>
            <a:ln w="9525" cap="flat" cmpd="sng">
              <a:solidFill>
                <a:schemeClr val="tx1"/>
              </a:solidFill>
              <a:prstDash val="solid"/>
              <a:headEnd type="none" w="med" len="med"/>
              <a:tailEnd type="none" w="med" len="med"/>
            </a:ln>
          </p:spPr>
        </p:sp>
      </p:grpSp>
      <p:sp>
        <p:nvSpPr>
          <p:cNvPr id="652312" name="文本框 652311"/>
          <p:cNvSpPr txBox="1"/>
          <p:nvPr/>
        </p:nvSpPr>
        <p:spPr>
          <a:xfrm>
            <a:off x="-37016" y="2308702"/>
            <a:ext cx="459740" cy="1349817"/>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十月革命</a:t>
            </a:r>
            <a:endParaRPr lang="zh-CN" altLang="en-US" sz="1800" b="1">
              <a:latin typeface="Arial" panose="020B0604020202020204" pitchFamily="34" charset="0"/>
            </a:endParaRPr>
          </a:p>
        </p:txBody>
      </p:sp>
      <p:sp>
        <p:nvSpPr>
          <p:cNvPr id="652313" name="文本框 652312"/>
          <p:cNvSpPr txBox="1"/>
          <p:nvPr/>
        </p:nvSpPr>
        <p:spPr>
          <a:xfrm>
            <a:off x="431968" y="2308702"/>
            <a:ext cx="459740" cy="2482997"/>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战时共产主义政策实施</a:t>
            </a:r>
            <a:endParaRPr lang="zh-CN" altLang="en-US" sz="1800" b="1">
              <a:latin typeface="Arial" panose="020B0604020202020204" pitchFamily="34" charset="0"/>
            </a:endParaRPr>
          </a:p>
        </p:txBody>
      </p:sp>
      <p:sp>
        <p:nvSpPr>
          <p:cNvPr id="652315" name="文本框 652314"/>
          <p:cNvSpPr txBox="1"/>
          <p:nvPr/>
        </p:nvSpPr>
        <p:spPr>
          <a:xfrm>
            <a:off x="479859" y="1174332"/>
            <a:ext cx="1674773" cy="368300"/>
          </a:xfrm>
          <a:prstGeom prst="rect">
            <a:avLst/>
          </a:prstGeom>
          <a:noFill/>
          <a:ln w="9525">
            <a:noFill/>
          </a:ln>
        </p:spPr>
        <p:txBody>
          <a:bodyPr>
            <a:spAutoFit/>
          </a:bodyPr>
          <a:p>
            <a:pPr>
              <a:spcBef>
                <a:spcPct val="50000"/>
              </a:spcBef>
            </a:pPr>
            <a:r>
              <a:rPr lang="zh-CN" altLang="en-US" sz="1800" b="1" dirty="0">
                <a:latin typeface="Arial" panose="020B0604020202020204" pitchFamily="34" charset="0"/>
              </a:rPr>
              <a:t>列宁时代</a:t>
            </a:r>
            <a:endParaRPr lang="zh-CN" altLang="en-US" sz="1800" b="1" dirty="0">
              <a:latin typeface="Arial" panose="020B0604020202020204" pitchFamily="34" charset="0"/>
            </a:endParaRPr>
          </a:p>
        </p:txBody>
      </p:sp>
      <p:sp>
        <p:nvSpPr>
          <p:cNvPr id="652316" name="文本框 652315"/>
          <p:cNvSpPr txBox="1"/>
          <p:nvPr/>
        </p:nvSpPr>
        <p:spPr>
          <a:xfrm>
            <a:off x="3180684" y="1174332"/>
            <a:ext cx="1671202" cy="368300"/>
          </a:xfrm>
          <a:prstGeom prst="rect">
            <a:avLst/>
          </a:prstGeom>
          <a:noFill/>
          <a:ln w="9525">
            <a:noFill/>
          </a:ln>
        </p:spPr>
        <p:txBody>
          <a:bodyPr>
            <a:spAutoFit/>
          </a:bodyPr>
          <a:p>
            <a:pPr>
              <a:spcBef>
                <a:spcPct val="50000"/>
              </a:spcBef>
            </a:pPr>
            <a:r>
              <a:rPr lang="zh-CN" altLang="en-US" sz="1800" b="1" dirty="0">
                <a:latin typeface="Arial" panose="020B0604020202020204" pitchFamily="34" charset="0"/>
              </a:rPr>
              <a:t>斯大林时代</a:t>
            </a:r>
            <a:endParaRPr lang="zh-CN" altLang="en-US" sz="1800" b="1" dirty="0">
              <a:latin typeface="Arial" panose="020B0604020202020204" pitchFamily="34" charset="0"/>
            </a:endParaRPr>
          </a:p>
        </p:txBody>
      </p:sp>
      <p:sp>
        <p:nvSpPr>
          <p:cNvPr id="652319" name="文本框 652318"/>
          <p:cNvSpPr txBox="1"/>
          <p:nvPr/>
        </p:nvSpPr>
        <p:spPr>
          <a:xfrm>
            <a:off x="5933883" y="957695"/>
            <a:ext cx="864169" cy="922020"/>
          </a:xfrm>
          <a:prstGeom prst="rect">
            <a:avLst/>
          </a:prstGeom>
          <a:noFill/>
          <a:ln w="9525">
            <a:noFill/>
          </a:ln>
        </p:spPr>
        <p:txBody>
          <a:bodyPr>
            <a:spAutoFit/>
          </a:bodyPr>
          <a:p>
            <a:pPr>
              <a:spcBef>
                <a:spcPct val="50000"/>
              </a:spcBef>
            </a:pPr>
            <a:r>
              <a:rPr lang="zh-CN" altLang="en-US" sz="1800" b="1" dirty="0">
                <a:latin typeface="Arial" panose="020B0604020202020204" pitchFamily="34" charset="0"/>
              </a:rPr>
              <a:t>赫鲁晓夫改革</a:t>
            </a:r>
            <a:endParaRPr lang="zh-CN" altLang="en-US" sz="1800" b="1" dirty="0">
              <a:latin typeface="Arial" panose="020B0604020202020204" pitchFamily="34" charset="0"/>
            </a:endParaRPr>
          </a:p>
        </p:txBody>
      </p:sp>
      <p:sp>
        <p:nvSpPr>
          <p:cNvPr id="652321" name="文本框 652320"/>
          <p:cNvSpPr txBox="1"/>
          <p:nvPr/>
        </p:nvSpPr>
        <p:spPr>
          <a:xfrm>
            <a:off x="6905180" y="1012449"/>
            <a:ext cx="1080806" cy="922020"/>
          </a:xfrm>
          <a:prstGeom prst="rect">
            <a:avLst/>
          </a:prstGeom>
          <a:noFill/>
          <a:ln w="9525">
            <a:noFill/>
          </a:ln>
        </p:spPr>
        <p:txBody>
          <a:bodyPr>
            <a:spAutoFit/>
          </a:bodyPr>
          <a:p>
            <a:pPr>
              <a:spcBef>
                <a:spcPct val="50000"/>
              </a:spcBef>
            </a:pPr>
            <a:r>
              <a:rPr lang="zh-CN" altLang="en-US" sz="1800" b="1" dirty="0">
                <a:latin typeface="Arial" panose="020B0604020202020204" pitchFamily="34" charset="0"/>
              </a:rPr>
              <a:t>勃列日涅夫改革</a:t>
            </a:r>
            <a:endParaRPr lang="zh-CN" altLang="en-US" sz="1800" b="1" dirty="0">
              <a:latin typeface="Arial" panose="020B0604020202020204" pitchFamily="34" charset="0"/>
            </a:endParaRPr>
          </a:p>
        </p:txBody>
      </p:sp>
      <p:grpSp>
        <p:nvGrpSpPr>
          <p:cNvPr id="652324" name="组合 652323"/>
          <p:cNvGrpSpPr/>
          <p:nvPr/>
        </p:nvGrpSpPr>
        <p:grpSpPr>
          <a:xfrm>
            <a:off x="12065" y="1551662"/>
            <a:ext cx="8567888" cy="324956"/>
            <a:chOff x="0" y="935"/>
            <a:chExt cx="7198" cy="273"/>
          </a:xfrm>
        </p:grpSpPr>
        <p:sp>
          <p:nvSpPr>
            <p:cNvPr id="652314" name="左大括号 652313"/>
            <p:cNvSpPr/>
            <p:nvPr/>
          </p:nvSpPr>
          <p:spPr>
            <a:xfrm rot="5400000">
              <a:off x="763" y="171"/>
              <a:ext cx="227" cy="1754"/>
            </a:xfrm>
            <a:prstGeom prst="leftBrace">
              <a:avLst>
                <a:gd name="adj1" fmla="val 64390"/>
                <a:gd name="adj2" fmla="val 50000"/>
              </a:avLst>
            </a:prstGeom>
            <a:noFill/>
            <a:ln w="9525" cap="flat" cmpd="sng">
              <a:solidFill>
                <a:schemeClr val="tx1"/>
              </a:solidFill>
              <a:prstDash val="solid"/>
              <a:headEnd type="none" w="med" len="med"/>
              <a:tailEnd type="none" w="med" len="med"/>
            </a:ln>
          </p:spPr>
          <p:txBody>
            <a:bodyPr/>
            <a:p>
              <a:endParaRPr lang="zh-CN" altLang="en-US" sz="100"/>
            </a:p>
          </p:txBody>
        </p:sp>
        <p:sp>
          <p:nvSpPr>
            <p:cNvPr id="652317" name="左大括号 652316"/>
            <p:cNvSpPr/>
            <p:nvPr/>
          </p:nvSpPr>
          <p:spPr>
            <a:xfrm rot="5400000">
              <a:off x="3205" y="-516"/>
              <a:ext cx="227" cy="3130"/>
            </a:xfrm>
            <a:prstGeom prst="leftBrace">
              <a:avLst>
                <a:gd name="adj1" fmla="val 114904"/>
                <a:gd name="adj2" fmla="val 50000"/>
              </a:avLst>
            </a:prstGeom>
            <a:noFill/>
            <a:ln w="9525" cap="flat" cmpd="sng">
              <a:solidFill>
                <a:schemeClr val="tx1"/>
              </a:solidFill>
              <a:prstDash val="solid"/>
              <a:headEnd type="none" w="med" len="med"/>
              <a:tailEnd type="none" w="med" len="med"/>
            </a:ln>
          </p:spPr>
          <p:txBody>
            <a:bodyPr/>
            <a:p>
              <a:endParaRPr lang="zh-CN" altLang="en-US" sz="100"/>
            </a:p>
          </p:txBody>
        </p:sp>
        <p:sp>
          <p:nvSpPr>
            <p:cNvPr id="652318" name="左大括号 652317"/>
            <p:cNvSpPr/>
            <p:nvPr/>
          </p:nvSpPr>
          <p:spPr>
            <a:xfrm rot="5400000">
              <a:off x="5224" y="640"/>
              <a:ext cx="226" cy="907"/>
            </a:xfrm>
            <a:prstGeom prst="leftBrace">
              <a:avLst>
                <a:gd name="adj1" fmla="val 33443"/>
                <a:gd name="adj2" fmla="val 50000"/>
              </a:avLst>
            </a:prstGeom>
            <a:noFill/>
            <a:ln w="9525" cap="flat" cmpd="sng">
              <a:solidFill>
                <a:schemeClr val="tx1"/>
              </a:solidFill>
              <a:prstDash val="solid"/>
              <a:headEnd type="none" w="med" len="med"/>
              <a:tailEnd type="none" w="med" len="med"/>
            </a:ln>
          </p:spPr>
          <p:txBody>
            <a:bodyPr/>
            <a:p>
              <a:endParaRPr lang="zh-CN" altLang="en-US" sz="100"/>
            </a:p>
          </p:txBody>
        </p:sp>
        <p:sp>
          <p:nvSpPr>
            <p:cNvPr id="652320" name="左大括号 652319"/>
            <p:cNvSpPr/>
            <p:nvPr/>
          </p:nvSpPr>
          <p:spPr>
            <a:xfrm rot="5400000">
              <a:off x="6064" y="708"/>
              <a:ext cx="226" cy="772"/>
            </a:xfrm>
            <a:prstGeom prst="leftBrace">
              <a:avLst>
                <a:gd name="adj1" fmla="val 28466"/>
                <a:gd name="adj2" fmla="val 50000"/>
              </a:avLst>
            </a:prstGeom>
            <a:noFill/>
            <a:ln w="9525" cap="flat" cmpd="sng">
              <a:solidFill>
                <a:schemeClr val="tx1"/>
              </a:solidFill>
              <a:prstDash val="solid"/>
              <a:headEnd type="none" w="med" len="med"/>
              <a:tailEnd type="none" w="med" len="med"/>
            </a:ln>
          </p:spPr>
          <p:txBody>
            <a:bodyPr/>
            <a:p>
              <a:endParaRPr lang="zh-CN" altLang="en-US" sz="100"/>
            </a:p>
          </p:txBody>
        </p:sp>
        <p:sp>
          <p:nvSpPr>
            <p:cNvPr id="652322" name="左大括号 652321"/>
            <p:cNvSpPr/>
            <p:nvPr/>
          </p:nvSpPr>
          <p:spPr>
            <a:xfrm rot="5400000">
              <a:off x="6857" y="867"/>
              <a:ext cx="227" cy="454"/>
            </a:xfrm>
            <a:prstGeom prst="leftBrace">
              <a:avLst>
                <a:gd name="adj1" fmla="val 16666"/>
                <a:gd name="adj2" fmla="val 50000"/>
              </a:avLst>
            </a:prstGeom>
            <a:noFill/>
            <a:ln w="9525" cap="flat" cmpd="sng">
              <a:solidFill>
                <a:schemeClr val="tx1"/>
              </a:solidFill>
              <a:prstDash val="solid"/>
              <a:headEnd type="none" w="med" len="med"/>
              <a:tailEnd type="none" w="med" len="med"/>
            </a:ln>
          </p:spPr>
          <p:txBody>
            <a:bodyPr/>
            <a:p>
              <a:endParaRPr lang="zh-CN" altLang="en-US" sz="100"/>
            </a:p>
          </p:txBody>
        </p:sp>
      </p:grpSp>
      <p:sp>
        <p:nvSpPr>
          <p:cNvPr id="652323" name="文本框 652322"/>
          <p:cNvSpPr txBox="1"/>
          <p:nvPr/>
        </p:nvSpPr>
        <p:spPr>
          <a:xfrm>
            <a:off x="7877667" y="1012449"/>
            <a:ext cx="1116515" cy="645160"/>
          </a:xfrm>
          <a:prstGeom prst="rect">
            <a:avLst/>
          </a:prstGeom>
          <a:noFill/>
          <a:ln w="9525">
            <a:noFill/>
          </a:ln>
        </p:spPr>
        <p:txBody>
          <a:bodyPr>
            <a:spAutoFit/>
          </a:bodyPr>
          <a:p>
            <a:pPr>
              <a:spcBef>
                <a:spcPct val="50000"/>
              </a:spcBef>
            </a:pPr>
            <a:r>
              <a:rPr lang="zh-CN" altLang="en-US" sz="1800" b="1" dirty="0">
                <a:latin typeface="Arial" panose="020B0604020202020204" pitchFamily="34" charset="0"/>
              </a:rPr>
              <a:t>戈尔巴乔夫改革</a:t>
            </a:r>
            <a:endParaRPr lang="zh-CN" altLang="en-US" sz="1800" b="1">
              <a:latin typeface="Arial" panose="020B0604020202020204" pitchFamily="34" charset="0"/>
            </a:endParaRPr>
          </a:p>
        </p:txBody>
      </p:sp>
      <p:sp>
        <p:nvSpPr>
          <p:cNvPr id="652325" name="文本框 652324"/>
          <p:cNvSpPr txBox="1"/>
          <p:nvPr/>
        </p:nvSpPr>
        <p:spPr>
          <a:xfrm>
            <a:off x="1133063" y="2308702"/>
            <a:ext cx="459740" cy="1889030"/>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新经济政策实施</a:t>
            </a:r>
            <a:endParaRPr lang="zh-CN" altLang="en-US" sz="1800" b="1">
              <a:latin typeface="Arial" panose="020B0604020202020204" pitchFamily="34" charset="0"/>
            </a:endParaRPr>
          </a:p>
        </p:txBody>
      </p:sp>
      <p:sp>
        <p:nvSpPr>
          <p:cNvPr id="652326" name="文本框 652325"/>
          <p:cNvSpPr txBox="1"/>
          <p:nvPr/>
        </p:nvSpPr>
        <p:spPr>
          <a:xfrm>
            <a:off x="1835349" y="2308702"/>
            <a:ext cx="459740" cy="2861517"/>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提出社会主义工业化方针</a:t>
            </a:r>
            <a:endParaRPr lang="zh-CN" altLang="en-US" sz="1800" b="1">
              <a:latin typeface="Arial" panose="020B0604020202020204" pitchFamily="34" charset="0"/>
            </a:endParaRPr>
          </a:p>
        </p:txBody>
      </p:sp>
      <p:sp>
        <p:nvSpPr>
          <p:cNvPr id="652327" name="文本框 652326"/>
          <p:cNvSpPr txBox="1"/>
          <p:nvPr/>
        </p:nvSpPr>
        <p:spPr>
          <a:xfrm>
            <a:off x="2538826" y="2308702"/>
            <a:ext cx="459740" cy="2482997"/>
          </a:xfrm>
          <a:prstGeom prst="rect">
            <a:avLst/>
          </a:prstGeom>
          <a:noFill/>
          <a:ln w="9525">
            <a:noFill/>
          </a:ln>
        </p:spPr>
        <p:txBody>
          <a:bodyPr vert="eaVert">
            <a:spAutoFit/>
          </a:bodyPr>
          <a:p>
            <a:pPr>
              <a:spcBef>
                <a:spcPct val="50000"/>
              </a:spcBef>
            </a:pPr>
            <a:r>
              <a:rPr lang="en-US" altLang="zh-CN" sz="1800" b="1" dirty="0">
                <a:latin typeface="Arial" panose="020B0604020202020204" pitchFamily="34" charset="0"/>
              </a:rPr>
              <a:t>“</a:t>
            </a:r>
            <a:r>
              <a:rPr lang="zh-CN" altLang="en-US" sz="1800" b="1" dirty="0">
                <a:latin typeface="Arial" panose="020B0604020202020204" pitchFamily="34" charset="0"/>
              </a:rPr>
              <a:t>一五”计划开始实施</a:t>
            </a:r>
            <a:endParaRPr lang="zh-CN" altLang="en-US" sz="1800" b="1">
              <a:latin typeface="Arial" panose="020B0604020202020204" pitchFamily="34" charset="0"/>
            </a:endParaRPr>
          </a:p>
        </p:txBody>
      </p:sp>
      <p:sp>
        <p:nvSpPr>
          <p:cNvPr id="652328" name="文本框 652327"/>
          <p:cNvSpPr txBox="1"/>
          <p:nvPr/>
        </p:nvSpPr>
        <p:spPr>
          <a:xfrm>
            <a:off x="3348240" y="2308702"/>
            <a:ext cx="459740" cy="1889030"/>
          </a:xfrm>
          <a:prstGeom prst="rect">
            <a:avLst/>
          </a:prstGeom>
          <a:noFill/>
          <a:ln w="9525">
            <a:noFill/>
          </a:ln>
        </p:spPr>
        <p:txBody>
          <a:bodyPr vert="eaVert">
            <a:spAutoFit/>
          </a:bodyPr>
          <a:p>
            <a:pPr>
              <a:spcBef>
                <a:spcPct val="50000"/>
              </a:spcBef>
            </a:pPr>
            <a:r>
              <a:rPr lang="zh-CN" altLang="en-US" sz="1800" b="1" dirty="0">
                <a:solidFill>
                  <a:srgbClr val="0000FF"/>
                </a:solidFill>
                <a:latin typeface="Arial" panose="020B0604020202020204" pitchFamily="34" charset="0"/>
              </a:rPr>
              <a:t>农业全盘集体化</a:t>
            </a:r>
            <a:endParaRPr lang="zh-CN" altLang="en-US" sz="1800" b="1">
              <a:solidFill>
                <a:srgbClr val="0000FF"/>
              </a:solidFill>
              <a:latin typeface="Arial" panose="020B0604020202020204" pitchFamily="34" charset="0"/>
            </a:endParaRPr>
          </a:p>
        </p:txBody>
      </p:sp>
      <p:sp>
        <p:nvSpPr>
          <p:cNvPr id="652329" name="文本框 652328"/>
          <p:cNvSpPr txBox="1"/>
          <p:nvPr/>
        </p:nvSpPr>
        <p:spPr>
          <a:xfrm>
            <a:off x="3833889" y="2308702"/>
            <a:ext cx="459740" cy="2267550"/>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苏联新宪法颁布</a:t>
            </a:r>
            <a:endParaRPr lang="zh-CN" altLang="en-US" sz="1800" b="1">
              <a:latin typeface="Arial" panose="020B0604020202020204" pitchFamily="34" charset="0"/>
            </a:endParaRPr>
          </a:p>
        </p:txBody>
      </p:sp>
      <p:sp>
        <p:nvSpPr>
          <p:cNvPr id="652330" name="文本框 652329"/>
          <p:cNvSpPr txBox="1"/>
          <p:nvPr/>
        </p:nvSpPr>
        <p:spPr>
          <a:xfrm>
            <a:off x="4319537" y="2308702"/>
            <a:ext cx="459740" cy="1349817"/>
          </a:xfrm>
          <a:prstGeom prst="rect">
            <a:avLst/>
          </a:prstGeom>
          <a:noFill/>
          <a:ln w="9525">
            <a:noFill/>
          </a:ln>
        </p:spPr>
        <p:txBody>
          <a:bodyPr vert="eaVert">
            <a:spAutoFit/>
          </a:bodyPr>
          <a:p>
            <a:pPr>
              <a:spcBef>
                <a:spcPct val="50000"/>
              </a:spcBef>
            </a:pPr>
            <a:r>
              <a:rPr lang="zh-CN" altLang="en-US" sz="1800" b="1" dirty="0">
                <a:solidFill>
                  <a:srgbClr val="0000FF"/>
                </a:solidFill>
                <a:latin typeface="Arial" panose="020B0604020202020204" pitchFamily="34" charset="0"/>
              </a:rPr>
              <a:t>二战爆发</a:t>
            </a:r>
            <a:endParaRPr lang="zh-CN" altLang="en-US" sz="1800" b="1">
              <a:solidFill>
                <a:srgbClr val="0000FF"/>
              </a:solidFill>
              <a:latin typeface="Arial" panose="020B0604020202020204" pitchFamily="34" charset="0"/>
            </a:endParaRPr>
          </a:p>
        </p:txBody>
      </p:sp>
      <p:sp>
        <p:nvSpPr>
          <p:cNvPr id="652331" name="文本框 652330"/>
          <p:cNvSpPr txBox="1"/>
          <p:nvPr/>
        </p:nvSpPr>
        <p:spPr>
          <a:xfrm>
            <a:off x="4967068" y="2308702"/>
            <a:ext cx="459740" cy="1349817"/>
          </a:xfrm>
          <a:prstGeom prst="rect">
            <a:avLst/>
          </a:prstGeom>
          <a:noFill/>
          <a:ln w="9525">
            <a:noFill/>
          </a:ln>
        </p:spPr>
        <p:txBody>
          <a:bodyPr vert="eaVert">
            <a:spAutoFit/>
          </a:bodyPr>
          <a:p>
            <a:pPr>
              <a:spcBef>
                <a:spcPct val="50000"/>
              </a:spcBef>
            </a:pPr>
            <a:r>
              <a:rPr lang="zh-CN" altLang="en-US" sz="1800" b="1" dirty="0">
                <a:solidFill>
                  <a:srgbClr val="0000FF"/>
                </a:solidFill>
                <a:latin typeface="Arial" panose="020B0604020202020204" pitchFamily="34" charset="0"/>
              </a:rPr>
              <a:t>二战结束</a:t>
            </a:r>
            <a:endParaRPr lang="zh-CN" altLang="en-US" sz="1800" b="1">
              <a:solidFill>
                <a:srgbClr val="0000FF"/>
              </a:solidFill>
              <a:latin typeface="Arial" panose="020B0604020202020204" pitchFamily="34" charset="0"/>
            </a:endParaRPr>
          </a:p>
        </p:txBody>
      </p:sp>
      <p:sp>
        <p:nvSpPr>
          <p:cNvPr id="652332" name="文本框 652331"/>
          <p:cNvSpPr txBox="1"/>
          <p:nvPr/>
        </p:nvSpPr>
        <p:spPr>
          <a:xfrm>
            <a:off x="5561035" y="2308702"/>
            <a:ext cx="459740" cy="1349817"/>
          </a:xfrm>
          <a:prstGeom prst="rect">
            <a:avLst/>
          </a:prstGeom>
          <a:noFill/>
          <a:ln w="9525">
            <a:noFill/>
          </a:ln>
        </p:spPr>
        <p:txBody>
          <a:bodyPr vert="eaVert">
            <a:spAutoFit/>
          </a:bodyPr>
          <a:p>
            <a:pPr>
              <a:spcBef>
                <a:spcPct val="50000"/>
              </a:spcBef>
            </a:pPr>
            <a:r>
              <a:rPr lang="zh-CN" altLang="en-US" sz="1800" b="1" dirty="0">
                <a:solidFill>
                  <a:srgbClr val="0000FF"/>
                </a:solidFill>
                <a:latin typeface="Arial" panose="020B0604020202020204" pitchFamily="34" charset="0"/>
              </a:rPr>
              <a:t>斯大林逝世</a:t>
            </a:r>
            <a:endParaRPr lang="zh-CN" altLang="en-US" sz="1800" b="1">
              <a:solidFill>
                <a:srgbClr val="0000FF"/>
              </a:solidFill>
              <a:latin typeface="Arial" panose="020B0604020202020204" pitchFamily="34" charset="0"/>
            </a:endParaRPr>
          </a:p>
        </p:txBody>
      </p:sp>
      <p:sp>
        <p:nvSpPr>
          <p:cNvPr id="652333" name="文本框 652332"/>
          <p:cNvSpPr txBox="1"/>
          <p:nvPr/>
        </p:nvSpPr>
        <p:spPr>
          <a:xfrm>
            <a:off x="6100248" y="2308702"/>
            <a:ext cx="459740" cy="1673583"/>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苏共“二十大”</a:t>
            </a:r>
            <a:endParaRPr lang="zh-CN" altLang="en-US" sz="1800" b="1">
              <a:latin typeface="Arial" panose="020B0604020202020204" pitchFamily="34" charset="0"/>
            </a:endParaRPr>
          </a:p>
        </p:txBody>
      </p:sp>
      <p:sp>
        <p:nvSpPr>
          <p:cNvPr id="652334" name="文本框 652333"/>
          <p:cNvSpPr txBox="1"/>
          <p:nvPr/>
        </p:nvSpPr>
        <p:spPr>
          <a:xfrm>
            <a:off x="6640651" y="2308702"/>
            <a:ext cx="459740" cy="1835466"/>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赫鲁晓夫下台</a:t>
            </a:r>
            <a:endParaRPr lang="zh-CN" altLang="en-US" sz="1800" b="1">
              <a:latin typeface="Arial" panose="020B0604020202020204" pitchFamily="34" charset="0"/>
            </a:endParaRPr>
          </a:p>
        </p:txBody>
      </p:sp>
      <p:sp>
        <p:nvSpPr>
          <p:cNvPr id="652335" name="文本框 652334"/>
          <p:cNvSpPr txBox="1"/>
          <p:nvPr/>
        </p:nvSpPr>
        <p:spPr>
          <a:xfrm>
            <a:off x="7288183" y="2308702"/>
            <a:ext cx="459740" cy="1835466"/>
          </a:xfrm>
          <a:prstGeom prst="rect">
            <a:avLst/>
          </a:prstGeom>
          <a:noFill/>
          <a:ln w="9525">
            <a:noFill/>
          </a:ln>
        </p:spPr>
        <p:txBody>
          <a:bodyPr vert="eaVert">
            <a:spAutoFit/>
          </a:bodyPr>
          <a:p>
            <a:pPr>
              <a:spcBef>
                <a:spcPct val="50000"/>
              </a:spcBef>
            </a:pPr>
            <a:r>
              <a:rPr lang="zh-CN" altLang="en-US" sz="1800" b="1" dirty="0">
                <a:solidFill>
                  <a:srgbClr val="0000FF"/>
                </a:solidFill>
                <a:latin typeface="Arial" panose="020B0604020202020204" pitchFamily="34" charset="0"/>
              </a:rPr>
              <a:t>苏联经济停滞</a:t>
            </a:r>
            <a:endParaRPr lang="zh-CN" altLang="en-US" sz="1800" b="1">
              <a:solidFill>
                <a:srgbClr val="0000FF"/>
              </a:solidFill>
              <a:latin typeface="Arial" panose="020B0604020202020204" pitchFamily="34" charset="0"/>
            </a:endParaRPr>
          </a:p>
        </p:txBody>
      </p:sp>
      <p:sp>
        <p:nvSpPr>
          <p:cNvPr id="652336" name="文本框 652335"/>
          <p:cNvSpPr txBox="1"/>
          <p:nvPr/>
        </p:nvSpPr>
        <p:spPr>
          <a:xfrm>
            <a:off x="7827395" y="2308702"/>
            <a:ext cx="459740" cy="1889030"/>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戈尔巴乔夫上台</a:t>
            </a:r>
            <a:endParaRPr lang="zh-CN" altLang="en-US" sz="1800" b="1">
              <a:latin typeface="Arial" panose="020B0604020202020204" pitchFamily="34" charset="0"/>
            </a:endParaRPr>
          </a:p>
        </p:txBody>
      </p:sp>
      <p:sp>
        <p:nvSpPr>
          <p:cNvPr id="652337" name="文本框 652336"/>
          <p:cNvSpPr txBox="1"/>
          <p:nvPr/>
        </p:nvSpPr>
        <p:spPr>
          <a:xfrm>
            <a:off x="8368989" y="2308702"/>
            <a:ext cx="459740" cy="1349817"/>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苏联解体</a:t>
            </a:r>
            <a:endParaRPr lang="zh-CN" altLang="en-US" sz="1800" b="1">
              <a:latin typeface="Arial" panose="020B0604020202020204" pitchFamily="34" charset="0"/>
            </a:endParaRPr>
          </a:p>
        </p:txBody>
      </p:sp>
      <p:sp>
        <p:nvSpPr>
          <p:cNvPr id="58414" name="矩形 154640"/>
          <p:cNvSpPr/>
          <p:nvPr/>
        </p:nvSpPr>
        <p:spPr>
          <a:xfrm>
            <a:off x="-317" y="256223"/>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专题线索</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43035"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2315"/>
                                        </p:tgtEl>
                                        <p:attrNameLst>
                                          <p:attrName>style.visibility</p:attrName>
                                        </p:attrNameLst>
                                      </p:cBhvr>
                                      <p:to>
                                        <p:strVal val="visible"/>
                                      </p:to>
                                    </p:set>
                                    <p:animEffect transition="in" filter="blinds(horizontal)">
                                      <p:cBhvr>
                                        <p:cTn id="7" dur="500"/>
                                        <p:tgtEl>
                                          <p:spTgt spid="6523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2316"/>
                                        </p:tgtEl>
                                        <p:attrNameLst>
                                          <p:attrName>style.visibility</p:attrName>
                                        </p:attrNameLst>
                                      </p:cBhvr>
                                      <p:to>
                                        <p:strVal val="visible"/>
                                      </p:to>
                                    </p:set>
                                    <p:animEffect transition="in" filter="blinds(horizontal)">
                                      <p:cBhvr>
                                        <p:cTn id="12" dur="500"/>
                                        <p:tgtEl>
                                          <p:spTgt spid="6523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2319"/>
                                        </p:tgtEl>
                                        <p:attrNameLst>
                                          <p:attrName>style.visibility</p:attrName>
                                        </p:attrNameLst>
                                      </p:cBhvr>
                                      <p:to>
                                        <p:strVal val="visible"/>
                                      </p:to>
                                    </p:set>
                                    <p:animEffect transition="in" filter="blinds(horizontal)">
                                      <p:cBhvr>
                                        <p:cTn id="17" dur="500"/>
                                        <p:tgtEl>
                                          <p:spTgt spid="6523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2321"/>
                                        </p:tgtEl>
                                        <p:attrNameLst>
                                          <p:attrName>style.visibility</p:attrName>
                                        </p:attrNameLst>
                                      </p:cBhvr>
                                      <p:to>
                                        <p:strVal val="visible"/>
                                      </p:to>
                                    </p:set>
                                    <p:animEffect transition="in" filter="blinds(horizontal)">
                                      <p:cBhvr>
                                        <p:cTn id="22" dur="500"/>
                                        <p:tgtEl>
                                          <p:spTgt spid="6523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52323"/>
                                        </p:tgtEl>
                                        <p:attrNameLst>
                                          <p:attrName>style.visibility</p:attrName>
                                        </p:attrNameLst>
                                      </p:cBhvr>
                                      <p:to>
                                        <p:strVal val="visible"/>
                                      </p:to>
                                    </p:set>
                                    <p:animEffect transition="in" filter="blinds(horizontal)">
                                      <p:cBhvr>
                                        <p:cTn id="27" dur="500"/>
                                        <p:tgtEl>
                                          <p:spTgt spid="6523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52312"/>
                                        </p:tgtEl>
                                        <p:attrNameLst>
                                          <p:attrName>style.visibility</p:attrName>
                                        </p:attrNameLst>
                                      </p:cBhvr>
                                      <p:to>
                                        <p:strVal val="visible"/>
                                      </p:to>
                                    </p:set>
                                    <p:animEffect transition="in" filter="blinds(horizontal)">
                                      <p:cBhvr>
                                        <p:cTn id="32" dur="500"/>
                                        <p:tgtEl>
                                          <p:spTgt spid="6523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52313"/>
                                        </p:tgtEl>
                                        <p:attrNameLst>
                                          <p:attrName>style.visibility</p:attrName>
                                        </p:attrNameLst>
                                      </p:cBhvr>
                                      <p:to>
                                        <p:strVal val="visible"/>
                                      </p:to>
                                    </p:set>
                                    <p:animEffect transition="in" filter="blinds(horizontal)">
                                      <p:cBhvr>
                                        <p:cTn id="37" dur="500"/>
                                        <p:tgtEl>
                                          <p:spTgt spid="6523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52325"/>
                                        </p:tgtEl>
                                        <p:attrNameLst>
                                          <p:attrName>style.visibility</p:attrName>
                                        </p:attrNameLst>
                                      </p:cBhvr>
                                      <p:to>
                                        <p:strVal val="visible"/>
                                      </p:to>
                                    </p:set>
                                    <p:animEffect transition="in" filter="blinds(horizontal)">
                                      <p:cBhvr>
                                        <p:cTn id="42" dur="500"/>
                                        <p:tgtEl>
                                          <p:spTgt spid="6523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52326"/>
                                        </p:tgtEl>
                                        <p:attrNameLst>
                                          <p:attrName>style.visibility</p:attrName>
                                        </p:attrNameLst>
                                      </p:cBhvr>
                                      <p:to>
                                        <p:strVal val="visible"/>
                                      </p:to>
                                    </p:set>
                                    <p:animEffect transition="in" filter="blinds(horizontal)">
                                      <p:cBhvr>
                                        <p:cTn id="47" dur="500"/>
                                        <p:tgtEl>
                                          <p:spTgt spid="6523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52327"/>
                                        </p:tgtEl>
                                        <p:attrNameLst>
                                          <p:attrName>style.visibility</p:attrName>
                                        </p:attrNameLst>
                                      </p:cBhvr>
                                      <p:to>
                                        <p:strVal val="visible"/>
                                      </p:to>
                                    </p:set>
                                    <p:animEffect transition="in" filter="blinds(horizontal)">
                                      <p:cBhvr>
                                        <p:cTn id="52" dur="500"/>
                                        <p:tgtEl>
                                          <p:spTgt spid="6523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52329"/>
                                        </p:tgtEl>
                                        <p:attrNameLst>
                                          <p:attrName>style.visibility</p:attrName>
                                        </p:attrNameLst>
                                      </p:cBhvr>
                                      <p:to>
                                        <p:strVal val="visible"/>
                                      </p:to>
                                    </p:set>
                                    <p:animEffect transition="in" filter="blinds(horizontal)">
                                      <p:cBhvr>
                                        <p:cTn id="57" dur="500"/>
                                        <p:tgtEl>
                                          <p:spTgt spid="65232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52333"/>
                                        </p:tgtEl>
                                        <p:attrNameLst>
                                          <p:attrName>style.visibility</p:attrName>
                                        </p:attrNameLst>
                                      </p:cBhvr>
                                      <p:to>
                                        <p:strVal val="visible"/>
                                      </p:to>
                                    </p:set>
                                    <p:animEffect transition="in" filter="blinds(horizontal)">
                                      <p:cBhvr>
                                        <p:cTn id="62" dur="500"/>
                                        <p:tgtEl>
                                          <p:spTgt spid="65233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52334"/>
                                        </p:tgtEl>
                                        <p:attrNameLst>
                                          <p:attrName>style.visibility</p:attrName>
                                        </p:attrNameLst>
                                      </p:cBhvr>
                                      <p:to>
                                        <p:strVal val="visible"/>
                                      </p:to>
                                    </p:set>
                                    <p:animEffect transition="in" filter="blinds(horizontal)">
                                      <p:cBhvr>
                                        <p:cTn id="67" dur="500"/>
                                        <p:tgtEl>
                                          <p:spTgt spid="65233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52336"/>
                                        </p:tgtEl>
                                        <p:attrNameLst>
                                          <p:attrName>style.visibility</p:attrName>
                                        </p:attrNameLst>
                                      </p:cBhvr>
                                      <p:to>
                                        <p:strVal val="visible"/>
                                      </p:to>
                                    </p:set>
                                    <p:animEffect transition="in" filter="blinds(horizontal)">
                                      <p:cBhvr>
                                        <p:cTn id="72" dur="500"/>
                                        <p:tgtEl>
                                          <p:spTgt spid="65233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52337"/>
                                        </p:tgtEl>
                                        <p:attrNameLst>
                                          <p:attrName>style.visibility</p:attrName>
                                        </p:attrNameLst>
                                      </p:cBhvr>
                                      <p:to>
                                        <p:strVal val="visible"/>
                                      </p:to>
                                    </p:set>
                                    <p:animEffect transition="in" filter="blinds(horizontal)">
                                      <p:cBhvr>
                                        <p:cTn id="77" dur="500"/>
                                        <p:tgtEl>
                                          <p:spTgt spid="652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312" grpId="0"/>
      <p:bldP spid="652313" grpId="0"/>
      <p:bldP spid="652315" grpId="0"/>
      <p:bldP spid="652316" grpId="0"/>
      <p:bldP spid="652319" grpId="0"/>
      <p:bldP spid="652321" grpId="0"/>
      <p:bldP spid="652323" grpId="0"/>
      <p:bldP spid="652325" grpId="0"/>
      <p:bldP spid="652326" grpId="0"/>
      <p:bldP spid="652327" grpId="0"/>
      <p:bldP spid="652329" grpId="0"/>
      <p:bldP spid="652333" grpId="0"/>
      <p:bldP spid="652334" grpId="0"/>
      <p:bldP spid="652336" grpId="0"/>
      <p:bldP spid="6523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矩形 191489"/>
          <p:cNvSpPr/>
          <p:nvPr/>
        </p:nvSpPr>
        <p:spPr>
          <a:xfrm>
            <a:off x="189548" y="863918"/>
            <a:ext cx="7921625" cy="3415030"/>
          </a:xfrm>
          <a:prstGeom prst="rect">
            <a:avLst/>
          </a:prstGeom>
          <a:noFill/>
          <a:ln w="9525">
            <a:noFill/>
          </a:ln>
        </p:spPr>
        <p:txBody>
          <a:bodyPr>
            <a:spAutoFit/>
          </a:bodyPr>
          <a:p>
            <a:r>
              <a:rPr sz="2400" b="1">
                <a:latin typeface="Arial" panose="020B0604020202020204" pitchFamily="34" charset="0"/>
              </a:rPr>
              <a:t>（2016·新课标全国Ⅱ卷高考·34）1928年，苏联开始实施第一个五年计划，并未受到美国人的关注。4年以后这种情况发生变化，美国出版了大量关于苏联的著作，如《俄罗斯的黎明》《俄国今日：我们从中能学到什么？》。当时，苏联吸引美国人的主要是</a:t>
            </a:r>
            <a:endParaRPr sz="2400" b="1">
              <a:latin typeface="Arial" panose="020B0604020202020204" pitchFamily="34" charset="0"/>
            </a:endParaRPr>
          </a:p>
          <a:p>
            <a:r>
              <a:rPr sz="2400" b="1">
                <a:latin typeface="Arial" panose="020B0604020202020204" pitchFamily="34" charset="0"/>
              </a:rPr>
              <a:t>A．经济危机造成的破坏较小           </a:t>
            </a:r>
            <a:endParaRPr sz="2400" b="1">
              <a:latin typeface="Arial" panose="020B0604020202020204" pitchFamily="34" charset="0"/>
            </a:endParaRPr>
          </a:p>
          <a:p>
            <a:r>
              <a:rPr sz="2400" b="1">
                <a:latin typeface="Arial" panose="020B0604020202020204" pitchFamily="34" charset="0"/>
              </a:rPr>
              <a:t>B．工业化取得显著成就</a:t>
            </a:r>
            <a:endParaRPr sz="2400" b="1">
              <a:latin typeface="Arial" panose="020B0604020202020204" pitchFamily="34" charset="0"/>
            </a:endParaRPr>
          </a:p>
          <a:p>
            <a:r>
              <a:rPr sz="2400" b="1">
                <a:latin typeface="Arial" panose="020B0604020202020204" pitchFamily="34" charset="0"/>
              </a:rPr>
              <a:t>C．农业集体化保证城市供应           </a:t>
            </a:r>
            <a:endParaRPr sz="2400" b="1">
              <a:latin typeface="Arial" panose="020B0604020202020204" pitchFamily="34" charset="0"/>
            </a:endParaRPr>
          </a:p>
          <a:p>
            <a:r>
              <a:rPr sz="2400" b="1">
                <a:latin typeface="Arial" panose="020B0604020202020204" pitchFamily="34" charset="0"/>
              </a:rPr>
              <a:t>D．公有制显示出优越性</a:t>
            </a:r>
            <a:endParaRPr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B</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66917" name="组合 191493"/>
          <p:cNvGrpSpPr/>
          <p:nvPr/>
        </p:nvGrpSpPr>
        <p:grpSpPr>
          <a:xfrm>
            <a:off x="179388" y="195263"/>
            <a:ext cx="2087562" cy="790575"/>
            <a:chOff x="3833" y="0"/>
            <a:chExt cx="1315" cy="498"/>
          </a:xfrm>
        </p:grpSpPr>
        <p:pic>
          <p:nvPicPr>
            <p:cNvPr id="166918"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66919"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66920"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矩形 191489"/>
          <p:cNvSpPr/>
          <p:nvPr/>
        </p:nvSpPr>
        <p:spPr>
          <a:xfrm>
            <a:off x="275908" y="985838"/>
            <a:ext cx="7921625" cy="2676525"/>
          </a:xfrm>
          <a:prstGeom prst="rect">
            <a:avLst/>
          </a:prstGeom>
          <a:noFill/>
          <a:ln w="9525">
            <a:noFill/>
          </a:ln>
        </p:spPr>
        <p:txBody>
          <a:bodyPr>
            <a:spAutoFit/>
          </a:bodyPr>
          <a:p>
            <a:r>
              <a:rPr sz="2400" b="1">
                <a:latin typeface="Arial" panose="020B0604020202020204" pitchFamily="34" charset="0"/>
              </a:rPr>
              <a:t>（2015·新课标全国Ⅱ卷高考·34）1930年苏联粮食产量为835.4亿千克，1931年降至694.8亿千克；1930年苏联粮食出口483亿千克，1931年增至518亿千克。这表明苏联</a:t>
            </a:r>
            <a:endParaRPr sz="2400" b="1">
              <a:latin typeface="Arial" panose="020B0604020202020204" pitchFamily="34" charset="0"/>
            </a:endParaRPr>
          </a:p>
          <a:p>
            <a:r>
              <a:rPr sz="2400" b="1">
                <a:latin typeface="Arial" panose="020B0604020202020204" pitchFamily="34" charset="0"/>
              </a:rPr>
              <a:t>A．人民为国家工业化建设作出贡献  	</a:t>
            </a:r>
            <a:endParaRPr sz="2400" b="1">
              <a:latin typeface="Arial" panose="020B0604020202020204" pitchFamily="34" charset="0"/>
            </a:endParaRPr>
          </a:p>
          <a:p>
            <a:r>
              <a:rPr sz="2400" b="1">
                <a:latin typeface="Arial" panose="020B0604020202020204" pitchFamily="34" charset="0"/>
              </a:rPr>
              <a:t>B．农业投入不足造成粮食供不应求</a:t>
            </a:r>
            <a:endParaRPr sz="2400" b="1">
              <a:latin typeface="Arial" panose="020B0604020202020204" pitchFamily="34" charset="0"/>
            </a:endParaRPr>
          </a:p>
          <a:p>
            <a:r>
              <a:rPr sz="2400" b="1">
                <a:latin typeface="Arial" panose="020B0604020202020204" pitchFamily="34" charset="0"/>
              </a:rPr>
              <a:t>C．粮食减产严重制约工业发展速度  	</a:t>
            </a:r>
            <a:endParaRPr sz="2400" b="1">
              <a:latin typeface="Arial" panose="020B0604020202020204" pitchFamily="34" charset="0"/>
            </a:endParaRPr>
          </a:p>
          <a:p>
            <a:r>
              <a:rPr sz="2400" b="1">
                <a:latin typeface="Arial" panose="020B0604020202020204" pitchFamily="34" charset="0"/>
              </a:rPr>
              <a:t>D．农业集体化影响农民生产积极性</a:t>
            </a:r>
            <a:endParaRPr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A</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66917" name="组合 191493"/>
          <p:cNvGrpSpPr/>
          <p:nvPr/>
        </p:nvGrpSpPr>
        <p:grpSpPr>
          <a:xfrm>
            <a:off x="179388" y="195263"/>
            <a:ext cx="2087562" cy="790575"/>
            <a:chOff x="3833" y="0"/>
            <a:chExt cx="1315" cy="498"/>
          </a:xfrm>
        </p:grpSpPr>
        <p:pic>
          <p:nvPicPr>
            <p:cNvPr id="166918"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66919"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66920"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矩形 2"/>
          <p:cNvSpPr/>
          <p:nvPr/>
        </p:nvSpPr>
        <p:spPr>
          <a:xfrm>
            <a:off x="339725" y="68263"/>
            <a:ext cx="776288" cy="469900"/>
          </a:xfrm>
          <a:prstGeom prst="rect">
            <a:avLst/>
          </a:prstGeom>
          <a:blipFill rotWithShape="1">
            <a:blip r:embed="rId1">
              <a:alphaModFix amt="35999"/>
            </a:blip>
            <a:stretch>
              <a:fillRect/>
            </a:stretch>
          </a:blipFill>
          <a:ln w="12700">
            <a:noFill/>
          </a:ln>
        </p:spPr>
        <p:txBody>
          <a:bodyPr lIns="91434" tIns="45717" rIns="91434" bIns="45717" anchor="ctr"/>
          <a:p>
            <a:pPr algn="ctr"/>
            <a:endParaRPr lang="zh-CN" altLang="en-US" dirty="0">
              <a:solidFill>
                <a:srgbClr val="FFFFFF"/>
              </a:solidFill>
              <a:latin typeface="Arial" panose="020B0604020202020204" pitchFamily="34" charset="0"/>
              <a:ea typeface="宋体" panose="02010600030101010101" pitchFamily="2" charset="-122"/>
            </a:endParaRPr>
          </a:p>
        </p:txBody>
      </p:sp>
      <p:graphicFrame>
        <p:nvGraphicFramePr>
          <p:cNvPr id="117784" name="表格 117783"/>
          <p:cNvGraphicFramePr/>
          <p:nvPr/>
        </p:nvGraphicFramePr>
        <p:xfrm>
          <a:off x="34925" y="1679575"/>
          <a:ext cx="9109075" cy="1016000"/>
        </p:xfrm>
        <a:graphic>
          <a:graphicData uri="http://schemas.openxmlformats.org/drawingml/2006/table">
            <a:tbl>
              <a:tblPr/>
              <a:tblGrid>
                <a:gridCol w="1439863"/>
                <a:gridCol w="7669212"/>
              </a:tblGrid>
              <a:tr h="1016000">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u="none" kern="1200" baseline="0">
                          <a:solidFill>
                            <a:schemeClr val="tx1"/>
                          </a:solidFill>
                          <a:latin typeface="+mn-lt"/>
                          <a:ea typeface="+mn-ea"/>
                          <a:cs typeface="+mn-cs"/>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defTabSz="944880">
                        <a:lnSpc>
                          <a:spcPct val="120000"/>
                        </a:lnSpc>
                        <a:buNone/>
                      </a:pPr>
                      <a:r>
                        <a:rPr lang="en-US" altLang="zh-CN" sz="2000" b="1">
                          <a:solidFill>
                            <a:srgbClr val="FFCC00"/>
                          </a:solidFill>
                          <a:latin typeface="黑体" panose="02010609060101010101" pitchFamily="2" charset="-122"/>
                          <a:ea typeface="黑体" panose="02010609060101010101" pitchFamily="2" charset="-122"/>
                        </a:rPr>
                        <a:t>2018</a:t>
                      </a:r>
                      <a:r>
                        <a:rPr lang="zh-CN" altLang="en-US" sz="2000" b="1" dirty="0">
                          <a:solidFill>
                            <a:srgbClr val="FFCC00"/>
                          </a:solidFill>
                          <a:latin typeface="黑体" panose="02010609060101010101" pitchFamily="2" charset="-122"/>
                          <a:ea typeface="黑体" panose="02010609060101010101" pitchFamily="2" charset="-122"/>
                        </a:rPr>
                        <a:t>年高考大纲</a:t>
                      </a:r>
                      <a:endParaRPr lang="zh-CN" altLang="en-US" sz="2000" b="1" dirty="0">
                        <a:solidFill>
                          <a:srgbClr val="FFCC00"/>
                        </a:solidFill>
                        <a:latin typeface="黑体" panose="02010609060101010101" pitchFamily="2" charset="-122"/>
                        <a:ea typeface="黑体" panose="02010609060101010101" pitchFamily="2" charset="-122"/>
                      </a:endParaRPr>
                    </a:p>
                  </a:txBody>
                  <a:tcPr marL="89994" marR="89994" marT="46782" marB="46782" anchor="ctr" anchorCtr="1">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660066"/>
                    </a:solid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u="none" kern="1200" baseline="0">
                          <a:solidFill>
                            <a:schemeClr val="tx1"/>
                          </a:solidFill>
                          <a:latin typeface="+mn-lt"/>
                          <a:ea typeface="+mn-ea"/>
                          <a:cs typeface="+mn-cs"/>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defTabSz="944880">
                        <a:spcBef>
                          <a:spcPct val="50000"/>
                        </a:spcBef>
                        <a:buClrTx/>
                        <a:buSzPct val="100000"/>
                        <a:buFont typeface="Arial" panose="020B0604020202020204" pitchFamily="34" charset="0"/>
                        <a:buNone/>
                      </a:pPr>
                      <a:r>
                        <a:rPr lang="zh-CN" altLang="en-US" sz="2400" b="1" dirty="0">
                          <a:solidFill>
                            <a:schemeClr val="accent3"/>
                          </a:solidFill>
                          <a:latin typeface="宋体" panose="02010600030101010101" pitchFamily="2" charset="-122"/>
                          <a:sym typeface="+mn-ea"/>
                        </a:rPr>
                        <a:t>1.俄国十月革命与苏联社会主义建设</a:t>
                      </a:r>
                      <a:endParaRPr lang="zh-CN" altLang="en-US" sz="2400" b="1" dirty="0">
                        <a:solidFill>
                          <a:schemeClr val="accent3"/>
                        </a:solidFill>
                        <a:latin typeface="宋体" panose="02010600030101010101" pitchFamily="2" charset="-122"/>
                        <a:sym typeface="+mn-ea"/>
                      </a:endParaRPr>
                    </a:p>
                  </a:txBody>
                  <a:tcPr marL="91434" marR="91434" marT="45702" marB="45702" anchor="ct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669900"/>
                    </a:solidFill>
                  </a:tcPr>
                </a:tc>
              </a:tr>
            </a:tbl>
          </a:graphicData>
        </a:graphic>
      </p:graphicFrame>
      <p:sp>
        <p:nvSpPr>
          <p:cNvPr id="41999" name="矩形 154640"/>
          <p:cNvSpPr/>
          <p:nvPr/>
        </p:nvSpPr>
        <p:spPr>
          <a:xfrm>
            <a:off x="323850" y="700088"/>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高考考纲</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aphicFrame>
        <p:nvGraphicFramePr>
          <p:cNvPr id="117786" name="表格 117785"/>
          <p:cNvGraphicFramePr/>
          <p:nvPr/>
        </p:nvGraphicFramePr>
        <p:xfrm>
          <a:off x="0" y="2695575"/>
          <a:ext cx="9144000" cy="2211705"/>
        </p:xfrm>
        <a:graphic>
          <a:graphicData uri="http://schemas.openxmlformats.org/drawingml/2006/table">
            <a:tbl>
              <a:tblPr/>
              <a:tblGrid>
                <a:gridCol w="1481455"/>
                <a:gridCol w="7662545"/>
              </a:tblGrid>
              <a:tr h="2211705">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u="none" kern="1200" baseline="0">
                          <a:solidFill>
                            <a:schemeClr val="tx1"/>
                          </a:solidFill>
                          <a:latin typeface="+mn-lt"/>
                          <a:ea typeface="+mn-ea"/>
                          <a:cs typeface="+mn-cs"/>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defTabSz="944880">
                        <a:lnSpc>
                          <a:spcPct val="120000"/>
                        </a:lnSpc>
                        <a:buNone/>
                      </a:pPr>
                      <a:r>
                        <a:rPr lang="zh-CN" altLang="en-US" sz="2000" b="1" dirty="0">
                          <a:solidFill>
                            <a:srgbClr val="FFCC00"/>
                          </a:solidFill>
                          <a:latin typeface="黑体" panose="02010609060101010101" pitchFamily="2" charset="-122"/>
                          <a:ea typeface="黑体" panose="02010609060101010101" pitchFamily="2" charset="-122"/>
                        </a:rPr>
                        <a:t>考纲解读</a:t>
                      </a:r>
                      <a:endParaRPr lang="zh-CN" altLang="en-US" sz="2000" b="1" dirty="0">
                        <a:solidFill>
                          <a:srgbClr val="FFCC00"/>
                        </a:solidFill>
                        <a:latin typeface="黑体" panose="02010609060101010101" pitchFamily="2" charset="-122"/>
                        <a:ea typeface="黑体" panose="02010609060101010101" pitchFamily="2" charset="-122"/>
                      </a:endParaRPr>
                    </a:p>
                  </a:txBody>
                  <a:tcPr marL="89994" marR="89994" marT="46782" marB="46782" anchor="ctr" anchorCtr="1">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660066"/>
                    </a:solid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u="none" kern="1200" baseline="0">
                          <a:solidFill>
                            <a:schemeClr val="tx1"/>
                          </a:solidFill>
                          <a:latin typeface="+mn-lt"/>
                          <a:ea typeface="+mn-ea"/>
                          <a:cs typeface="+mn-cs"/>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a:spcBef>
                          <a:spcPct val="50000"/>
                        </a:spcBef>
                      </a:pPr>
                      <a:r>
                        <a:rPr sz="2400" b="1" dirty="0">
                          <a:solidFill>
                            <a:schemeClr val="accent3"/>
                          </a:solidFill>
                          <a:latin typeface="宋体" panose="02010600030101010101" pitchFamily="2" charset="-122"/>
                          <a:sym typeface="+mn-ea"/>
                        </a:rPr>
                        <a:t>(1)俄国十月革命</a:t>
                      </a:r>
                      <a:endParaRPr sz="2400" b="1" dirty="0">
                        <a:solidFill>
                          <a:schemeClr val="accent3"/>
                        </a:solidFill>
                        <a:latin typeface="宋体" panose="02010600030101010101" pitchFamily="2" charset="-122"/>
                        <a:sym typeface="+mn-ea"/>
                      </a:endParaRPr>
                    </a:p>
                    <a:p>
                      <a:pPr>
                        <a:spcBef>
                          <a:spcPct val="50000"/>
                        </a:spcBef>
                      </a:pPr>
                      <a:r>
                        <a:rPr sz="2400" b="1" dirty="0">
                          <a:solidFill>
                            <a:schemeClr val="accent3"/>
                          </a:solidFill>
                          <a:latin typeface="宋体" panose="02010600030101010101" pitchFamily="2" charset="-122"/>
                          <a:sym typeface="+mn-ea"/>
                        </a:rPr>
                        <a:t>(2)战时共产主义政策和新经济政策</a:t>
                      </a:r>
                      <a:endParaRPr sz="2400" b="1" dirty="0">
                        <a:solidFill>
                          <a:schemeClr val="accent3"/>
                        </a:solidFill>
                        <a:latin typeface="宋体" panose="02010600030101010101" pitchFamily="2" charset="-122"/>
                        <a:sym typeface="+mn-ea"/>
                      </a:endParaRPr>
                    </a:p>
                    <a:p>
                      <a:pPr>
                        <a:spcBef>
                          <a:spcPct val="50000"/>
                        </a:spcBef>
                      </a:pPr>
                      <a:r>
                        <a:rPr sz="2400" b="1" dirty="0">
                          <a:solidFill>
                            <a:schemeClr val="accent3"/>
                          </a:solidFill>
                          <a:latin typeface="宋体" panose="02010600030101010101" pitchFamily="2" charset="-122"/>
                          <a:sym typeface="+mn-ea"/>
                        </a:rPr>
                        <a:t>(3)“斯大林模式”</a:t>
                      </a:r>
                      <a:endParaRPr sz="2400" b="1" dirty="0">
                        <a:solidFill>
                          <a:schemeClr val="accent3"/>
                        </a:solidFill>
                        <a:latin typeface="宋体" panose="02010600030101010101" pitchFamily="2" charset="-122"/>
                        <a:sym typeface="+mn-ea"/>
                      </a:endParaRPr>
                    </a:p>
                    <a:p>
                      <a:pPr>
                        <a:spcBef>
                          <a:spcPct val="50000"/>
                        </a:spcBef>
                      </a:pPr>
                      <a:r>
                        <a:rPr sz="2400" b="1" dirty="0">
                          <a:solidFill>
                            <a:schemeClr val="accent3"/>
                          </a:solidFill>
                          <a:latin typeface="宋体" panose="02010600030101010101" pitchFamily="2" charset="-122"/>
                          <a:sym typeface="+mn-ea"/>
                        </a:rPr>
                        <a:t>(4)从赫鲁晓夫改革到戈尔巴乔夫改革</a:t>
                      </a:r>
                      <a:endParaRPr sz="2400" b="1" dirty="0">
                        <a:solidFill>
                          <a:schemeClr val="accent3"/>
                        </a:solidFill>
                        <a:latin typeface="宋体" panose="02010600030101010101" pitchFamily="2" charset="-122"/>
                        <a:sym typeface="+mn-ea"/>
                      </a:endParaRPr>
                    </a:p>
                  </a:txBody>
                  <a:tcPr marL="91434" marR="91434" marT="45702" marB="45702" anchor="ct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669900"/>
                    </a:solidFill>
                  </a:tcPr>
                </a:tc>
              </a:tr>
            </a:tbl>
          </a:graphicData>
        </a:graphic>
      </p:graphicFrame>
      <p:pic>
        <p:nvPicPr>
          <p:cNvPr id="43035" name="TextBox 1"/>
          <p:cNvPicPr>
            <a:picLocks noGrp="1" noChangeAspect="1"/>
          </p:cNvPicPr>
          <p:nvPr/>
        </p:nvPicPr>
        <p:blipFill>
          <a:blip r:embed="rId2"/>
          <a:stretch>
            <a:fillRect/>
          </a:stretch>
        </p:blipFill>
        <p:spPr>
          <a:xfrm>
            <a:off x="900113" y="0"/>
            <a:ext cx="3457575" cy="296863"/>
          </a:xfrm>
          <a:prstGeom prst="rect">
            <a:avLst/>
          </a:prstGeom>
          <a:noFill/>
          <a:ln w="9525">
            <a:noFill/>
          </a:ln>
        </p:spPr>
      </p:pic>
      <p:sp>
        <p:nvSpPr>
          <p:cNvPr id="33803" name="TextBox 18"/>
          <p:cNvSpPr txBox="1"/>
          <p:nvPr/>
        </p:nvSpPr>
        <p:spPr>
          <a:xfrm>
            <a:off x="3357535" y="493112"/>
            <a:ext cx="5187950" cy="953135"/>
          </a:xfrm>
          <a:prstGeom prst="rect">
            <a:avLst/>
          </a:prstGeom>
          <a:solidFill>
            <a:srgbClr val="FFFFFF"/>
          </a:solidFill>
          <a:ln w="9525">
            <a:noFill/>
          </a:ln>
        </p:spPr>
        <p:txBody>
          <a:bodyPr wrap="none">
            <a:spAutoFit/>
          </a:bodyPr>
          <a:p>
            <a:pPr algn="l"/>
            <a:r>
              <a:rPr lang="zh-CN" altLang="en-US" sz="2800" b="1" dirty="0">
                <a:solidFill>
                  <a:srgbClr val="3333FF"/>
                </a:solidFill>
                <a:latin typeface="黑体" panose="02010609060101010101" pitchFamily="2" charset="-122"/>
                <a:ea typeface="黑体" panose="02010609060101010101" pitchFamily="2" charset="-122"/>
              </a:rPr>
              <a:t>专题七</a:t>
            </a:r>
            <a:endParaRPr lang="en-US" altLang="zh-CN" sz="2800" b="1" dirty="0">
              <a:solidFill>
                <a:srgbClr val="3333FF"/>
              </a:solidFill>
              <a:latin typeface="黑体" panose="02010609060101010101" pitchFamily="2" charset="-122"/>
              <a:ea typeface="黑体" panose="02010609060101010101" pitchFamily="2" charset="-122"/>
            </a:endParaRPr>
          </a:p>
          <a:p>
            <a:pPr algn="l"/>
            <a:r>
              <a:rPr lang="zh-CN" altLang="en-US" sz="2800" b="1" dirty="0">
                <a:solidFill>
                  <a:srgbClr val="3333FF"/>
                </a:solidFill>
                <a:latin typeface="黑体" panose="02010609060101010101" pitchFamily="2" charset="-122"/>
                <a:ea typeface="黑体" panose="02010609060101010101" pitchFamily="2" charset="-122"/>
              </a:rPr>
              <a:t>苏联社会主义建设的经验和教训</a:t>
            </a:r>
            <a:endParaRPr lang="zh-CN" altLang="en-US" sz="2800" b="1" dirty="0">
              <a:solidFill>
                <a:srgbClr val="3333FF"/>
              </a:solidFill>
              <a:latin typeface="黑体" panose="02010609060101010101" pitchFamily="2" charset="-122"/>
              <a:ea typeface="黑体" panose="02010609060101010101" pitchFamily="2" charset="-122"/>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17784"/>
                                        </p:tgtEl>
                                        <p:attrNameLst>
                                          <p:attrName>style.visibility</p:attrName>
                                        </p:attrNameLst>
                                      </p:cBhvr>
                                      <p:to>
                                        <p:strVal val="visible"/>
                                      </p:to>
                                    </p:set>
                                    <p:animEffect transition="in" filter="wedge">
                                      <p:cBhvr>
                                        <p:cTn id="7" dur="2000"/>
                                        <p:tgtEl>
                                          <p:spTgt spid="117784"/>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117786"/>
                                        </p:tgtEl>
                                        <p:attrNameLst>
                                          <p:attrName>style.visibility</p:attrName>
                                        </p:attrNameLst>
                                      </p:cBhvr>
                                      <p:to>
                                        <p:strVal val="visible"/>
                                      </p:to>
                                    </p:set>
                                    <p:animEffect transition="in" filter="wedge">
                                      <p:cBhvr>
                                        <p:cTn id="11" dur="2000"/>
                                        <p:tgtEl>
                                          <p:spTgt spid="117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sp>
        <p:nvSpPr>
          <p:cNvPr id="121880" name="TextBox 22"/>
          <p:cNvSpPr txBox="1"/>
          <p:nvPr/>
        </p:nvSpPr>
        <p:spPr>
          <a:xfrm>
            <a:off x="1677670" y="3122295"/>
            <a:ext cx="6322060" cy="953135"/>
          </a:xfrm>
          <a:prstGeom prst="rect">
            <a:avLst/>
          </a:prstGeom>
          <a:solidFill>
            <a:srgbClr val="FFFFFF"/>
          </a:solidFill>
          <a:ln w="9525">
            <a:noFill/>
          </a:ln>
        </p:spPr>
        <p:txBody>
          <a:bodyPr wrap="square">
            <a:spAutoFit/>
          </a:bodyPr>
          <a:p>
            <a:r>
              <a:rPr lang="zh-CN" altLang="en-US" sz="2800" b="1" dirty="0">
                <a:solidFill>
                  <a:srgbClr val="3333FF"/>
                </a:solidFill>
                <a:latin typeface="黑体" panose="02010609060101010101" pitchFamily="2" charset="-122"/>
                <a:ea typeface="黑体" panose="02010609060101010101" pitchFamily="2" charset="-122"/>
              </a:rPr>
              <a:t>专题六</a:t>
            </a:r>
            <a:endParaRPr lang="en-US" altLang="zh-CN" sz="2800" b="1">
              <a:solidFill>
                <a:srgbClr val="3333FF"/>
              </a:solidFill>
              <a:latin typeface="黑体" panose="02010609060101010101" pitchFamily="2" charset="-122"/>
              <a:ea typeface="黑体" panose="02010609060101010101" pitchFamily="2" charset="-122"/>
            </a:endParaRPr>
          </a:p>
          <a:p>
            <a:r>
              <a:rPr lang="zh-CN" altLang="en-US" sz="2800" b="1" dirty="0">
                <a:solidFill>
                  <a:srgbClr val="3333FF"/>
                </a:solidFill>
                <a:latin typeface="黑体" panose="02010609060101010101" pitchFamily="2" charset="-122"/>
                <a:ea typeface="黑体" panose="02010609060101010101" pitchFamily="2" charset="-122"/>
              </a:rPr>
              <a:t>第</a:t>
            </a:r>
            <a:r>
              <a:rPr lang="en-US" altLang="zh-CN" sz="2800" b="1">
                <a:solidFill>
                  <a:srgbClr val="3333FF"/>
                </a:solidFill>
                <a:latin typeface="黑体" panose="02010609060101010101" pitchFamily="2" charset="-122"/>
                <a:ea typeface="黑体" panose="02010609060101010101" pitchFamily="2" charset="-122"/>
              </a:rPr>
              <a:t>2</a:t>
            </a:r>
            <a:r>
              <a:rPr lang="zh-CN" altLang="en-US" sz="2800" b="1" dirty="0">
                <a:solidFill>
                  <a:srgbClr val="3333FF"/>
                </a:solidFill>
                <a:latin typeface="黑体" panose="02010609060101010101" pitchFamily="2" charset="-122"/>
                <a:ea typeface="黑体" panose="02010609060101010101" pitchFamily="2" charset="-122"/>
              </a:rPr>
              <a:t>讲   斯大林模式</a:t>
            </a:r>
            <a:endParaRPr lang="zh-CN" altLang="en-US" sz="2800" b="1" dirty="0">
              <a:solidFill>
                <a:srgbClr val="3333FF"/>
              </a:solidFill>
              <a:latin typeface="黑体" panose="02010609060101010101" pitchFamily="2" charset="-122"/>
              <a:ea typeface="黑体" panose="02010609060101010101" pitchFamily="2" charset="-122"/>
            </a:endParaRPr>
          </a:p>
        </p:txBody>
      </p:sp>
      <p:grpSp>
        <p:nvGrpSpPr>
          <p:cNvPr id="15" name="组合 14"/>
          <p:cNvGrpSpPr/>
          <p:nvPr/>
        </p:nvGrpSpPr>
        <p:grpSpPr>
          <a:xfrm>
            <a:off x="1116013" y="345440"/>
            <a:ext cx="7224367" cy="2190750"/>
            <a:chOff x="833759" y="1520183"/>
            <a:chExt cx="7224877" cy="2191431"/>
          </a:xfrm>
        </p:grpSpPr>
        <p:pic>
          <p:nvPicPr>
            <p:cNvPr id="33801" name="Picture 3" descr="C:\Users\Administrator\Desktop\43(304).jpg"/>
            <p:cNvPicPr>
              <a:picLocks noChangeAspect="1"/>
            </p:cNvPicPr>
            <p:nvPr/>
          </p:nvPicPr>
          <p:blipFill>
            <a:blip r:embed="rId2"/>
            <a:stretch>
              <a:fillRect/>
            </a:stretch>
          </p:blipFill>
          <p:spPr>
            <a:xfrm>
              <a:off x="833759" y="1520183"/>
              <a:ext cx="1794026" cy="2191431"/>
            </a:xfrm>
            <a:prstGeom prst="rect">
              <a:avLst/>
            </a:prstGeom>
            <a:noFill/>
            <a:ln w="9525">
              <a:noFill/>
            </a:ln>
          </p:spPr>
        </p:pic>
        <p:sp>
          <p:nvSpPr>
            <p:cNvPr id="33802" name="矩形 17"/>
            <p:cNvSpPr/>
            <p:nvPr/>
          </p:nvSpPr>
          <p:spPr>
            <a:xfrm>
              <a:off x="840641" y="1523276"/>
              <a:ext cx="2232247" cy="2181878"/>
            </a:xfrm>
            <a:prstGeom prst="rect">
              <a:avLst/>
            </a:prstGeom>
            <a:noFill/>
            <a:ln w="25400" cap="flat" cmpd="sng">
              <a:solidFill>
                <a:srgbClr val="CC6600"/>
              </a:solidFill>
              <a:prstDash val="solid"/>
              <a:round/>
              <a:headEnd type="none" w="med" len="med"/>
              <a:tailEnd type="none" w="med" len="med"/>
            </a:ln>
          </p:spPr>
          <p:txBody>
            <a:bodyPr anchor="ctr"/>
            <a:p>
              <a:pPr algn="ctr"/>
              <a:endParaRPr lang="zh-CN" altLang="en-US" dirty="0">
                <a:solidFill>
                  <a:srgbClr val="FFFFFF"/>
                </a:solidFill>
                <a:latin typeface="Arial" panose="020B0604020202020204" pitchFamily="34" charset="0"/>
              </a:endParaRPr>
            </a:p>
          </p:txBody>
        </p:sp>
        <p:sp>
          <p:nvSpPr>
            <p:cNvPr id="33803" name="TextBox 18"/>
            <p:cNvSpPr txBox="1"/>
            <p:nvPr/>
          </p:nvSpPr>
          <p:spPr>
            <a:xfrm>
              <a:off x="2870320" y="2135406"/>
              <a:ext cx="5188316" cy="953431"/>
            </a:xfrm>
            <a:prstGeom prst="rect">
              <a:avLst/>
            </a:prstGeom>
            <a:solidFill>
              <a:srgbClr val="FFFFFF"/>
            </a:solidFill>
            <a:ln w="9525">
              <a:noFill/>
            </a:ln>
          </p:spPr>
          <p:txBody>
            <a:bodyPr wrap="none">
              <a:spAutoFit/>
            </a:bodyPr>
            <a:p>
              <a:pPr algn="l"/>
              <a:r>
                <a:rPr lang="zh-CN" altLang="en-US" sz="2800" b="1" dirty="0">
                  <a:solidFill>
                    <a:srgbClr val="3333FF"/>
                  </a:solidFill>
                  <a:latin typeface="黑体" panose="02010609060101010101" pitchFamily="2" charset="-122"/>
                  <a:ea typeface="黑体" panose="02010609060101010101" pitchFamily="2" charset="-122"/>
                </a:rPr>
                <a:t>专题七</a:t>
              </a:r>
              <a:endParaRPr lang="en-US" altLang="zh-CN" sz="2800" b="1" dirty="0">
                <a:solidFill>
                  <a:srgbClr val="3333FF"/>
                </a:solidFill>
                <a:latin typeface="黑体" panose="02010609060101010101" pitchFamily="2" charset="-122"/>
                <a:ea typeface="黑体" panose="02010609060101010101" pitchFamily="2" charset="-122"/>
              </a:endParaRPr>
            </a:p>
            <a:p>
              <a:pPr algn="l"/>
              <a:r>
                <a:rPr lang="zh-CN" altLang="en-US" sz="2800" b="1" dirty="0">
                  <a:solidFill>
                    <a:srgbClr val="3333FF"/>
                  </a:solidFill>
                  <a:latin typeface="黑体" panose="02010609060101010101" pitchFamily="2" charset="-122"/>
                  <a:ea typeface="黑体" panose="02010609060101010101" pitchFamily="2" charset="-122"/>
                </a:rPr>
                <a:t>苏联社会主义建设的经验和教训</a:t>
              </a:r>
              <a:endParaRPr lang="zh-CN" altLang="en-US" sz="2800" b="1" dirty="0">
                <a:solidFill>
                  <a:srgbClr val="3333FF"/>
                </a:solidFill>
                <a:latin typeface="黑体" panose="02010609060101010101" pitchFamily="2" charset="-122"/>
                <a:ea typeface="黑体" panose="02010609060101010101" pitchFamily="2" charset="-122"/>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TextBox 1"/>
          <p:cNvSpPr txBox="1"/>
          <p:nvPr/>
        </p:nvSpPr>
        <p:spPr>
          <a:xfrm>
            <a:off x="1187652" y="26856"/>
            <a:ext cx="3337773" cy="2117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
        <p:nvSpPr>
          <p:cNvPr id="3" name="矩形 2"/>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graphicFrame>
        <p:nvGraphicFramePr>
          <p:cNvPr id="36892" name="表格 36891"/>
          <p:cNvGraphicFramePr/>
          <p:nvPr/>
        </p:nvGraphicFramePr>
        <p:xfrm>
          <a:off x="0" y="2290763"/>
          <a:ext cx="9109075" cy="2157412"/>
        </p:xfrm>
        <a:graphic>
          <a:graphicData uri="http://schemas.openxmlformats.org/drawingml/2006/table">
            <a:tbl>
              <a:tblPr/>
              <a:tblGrid>
                <a:gridCol w="1476375"/>
                <a:gridCol w="7632700"/>
              </a:tblGrid>
              <a:tr h="6032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20000"/>
                        </a:lnSpc>
                        <a:buNone/>
                      </a:pPr>
                      <a:r>
                        <a:rPr lang="zh-CN" altLang="en-US" sz="2400" b="1" dirty="0">
                          <a:solidFill>
                            <a:srgbClr val="FFCC00"/>
                          </a:solidFill>
                          <a:latin typeface="黑体" panose="02010609060101010101" pitchFamily="2" charset="-122"/>
                          <a:ea typeface="黑体" panose="02010609060101010101" pitchFamily="2" charset="-122"/>
                        </a:rPr>
                        <a:t>高考大纲</a:t>
                      </a:r>
                      <a:endParaRPr lang="zh-CN" altLang="en-US" sz="2400" b="1" dirty="0">
                        <a:solidFill>
                          <a:srgbClr val="FFCC00"/>
                        </a:solidFill>
                        <a:latin typeface="黑体" panose="02010609060101010101" pitchFamily="2" charset="-122"/>
                        <a:ea typeface="黑体" panose="02010609060101010101" pitchFamily="2" charset="-122"/>
                      </a:endParaRPr>
                    </a:p>
                  </a:txBody>
                  <a:tcPr marL="90000" marR="90000" marT="46786" marB="46786" anchor="ctr" anchorCtr="1">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660033"/>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20000"/>
                        </a:lnSpc>
                        <a:buNone/>
                      </a:pPr>
                      <a:r>
                        <a:rPr lang="zh-CN" altLang="en-US" b="1" dirty="0">
                          <a:solidFill>
                            <a:schemeClr val="accent3"/>
                          </a:solidFill>
                          <a:latin typeface="黑体" panose="02010609060101010101" pitchFamily="2" charset="-122"/>
                          <a:ea typeface="黑体" panose="02010609060101010101" pitchFamily="2" charset="-122"/>
                        </a:rPr>
                        <a:t>斯大林模式</a:t>
                      </a:r>
                      <a:endParaRPr lang="zh-CN" altLang="en-US" b="1" dirty="0">
                        <a:solidFill>
                          <a:schemeClr val="accent3"/>
                        </a:solidFill>
                        <a:latin typeface="黑体" panose="02010609060101010101" pitchFamily="2" charset="-122"/>
                        <a:ea typeface="黑体" panose="02010609060101010101" pitchFamily="2" charset="-122"/>
                      </a:endParaRPr>
                    </a:p>
                  </a:txBody>
                  <a:tcPr marT="45706" marB="45706" anchor="ct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r>
              <a:tr h="15541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20000"/>
                        </a:lnSpc>
                        <a:buNone/>
                      </a:pPr>
                      <a:r>
                        <a:rPr lang="zh-CN" altLang="en-US" sz="2400" b="1" dirty="0">
                          <a:solidFill>
                            <a:srgbClr val="FFCC00"/>
                          </a:solidFill>
                          <a:latin typeface="黑体" panose="02010609060101010101" pitchFamily="2" charset="-122"/>
                          <a:ea typeface="黑体" panose="02010609060101010101" pitchFamily="2" charset="-122"/>
                        </a:rPr>
                        <a:t>考纲解读</a:t>
                      </a:r>
                      <a:endParaRPr lang="zh-CN" altLang="en-US" sz="2400" b="1" dirty="0">
                        <a:solidFill>
                          <a:srgbClr val="FFCC00"/>
                        </a:solidFill>
                        <a:latin typeface="黑体" panose="02010609060101010101" pitchFamily="2" charset="-122"/>
                        <a:ea typeface="黑体" panose="02010609060101010101" pitchFamily="2" charset="-122"/>
                      </a:endParaRPr>
                    </a:p>
                  </a:txBody>
                  <a:tcPr marL="90000" marR="90000" marT="46786" marB="46786" anchor="ctr" anchorCtr="1">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660033"/>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b="1">
                          <a:solidFill>
                            <a:schemeClr val="accent3"/>
                          </a:solidFill>
                          <a:latin typeface="黑体" panose="02010609060101010101" pitchFamily="2" charset="-122"/>
                          <a:ea typeface="黑体" panose="02010609060101010101" pitchFamily="2" charset="-122"/>
                        </a:rPr>
                        <a:t>1、斯大林的工业化之路；</a:t>
                      </a:r>
                      <a:endParaRPr b="1">
                        <a:solidFill>
                          <a:schemeClr val="accent3"/>
                        </a:solidFill>
                        <a:latin typeface="黑体" panose="02010609060101010101" pitchFamily="2" charset="-122"/>
                        <a:ea typeface="黑体" panose="02010609060101010101" pitchFamily="2" charset="-122"/>
                      </a:endParaRPr>
                    </a:p>
                    <a:p>
                      <a:pPr marL="0" lvl="0" indent="0">
                        <a:buNone/>
                      </a:pPr>
                      <a:r>
                        <a:rPr b="1">
                          <a:solidFill>
                            <a:schemeClr val="accent3"/>
                          </a:solidFill>
                          <a:latin typeface="黑体" panose="02010609060101010101" pitchFamily="2" charset="-122"/>
                          <a:ea typeface="黑体" panose="02010609060101010101" pitchFamily="2" charset="-122"/>
                        </a:rPr>
                        <a:t>2、农业全盘集体化；</a:t>
                      </a:r>
                      <a:endParaRPr b="1">
                        <a:solidFill>
                          <a:schemeClr val="accent3"/>
                        </a:solidFill>
                        <a:latin typeface="黑体" panose="02010609060101010101" pitchFamily="2" charset="-122"/>
                        <a:ea typeface="黑体" panose="02010609060101010101" pitchFamily="2" charset="-122"/>
                      </a:endParaRPr>
                    </a:p>
                    <a:p>
                      <a:pPr marL="0" lvl="0" indent="0">
                        <a:buNone/>
                      </a:pPr>
                      <a:r>
                        <a:rPr b="1">
                          <a:solidFill>
                            <a:schemeClr val="accent3"/>
                          </a:solidFill>
                          <a:latin typeface="黑体" panose="02010609060101010101" pitchFamily="2" charset="-122"/>
                          <a:ea typeface="黑体" panose="02010609060101010101" pitchFamily="2" charset="-122"/>
                        </a:rPr>
                        <a:t>3、斯大林模式的形成、表现及评价；</a:t>
                      </a:r>
                      <a:endParaRPr b="1">
                        <a:solidFill>
                          <a:schemeClr val="accent3"/>
                        </a:solidFill>
                        <a:latin typeface="黑体" panose="02010609060101010101" pitchFamily="2" charset="-122"/>
                        <a:ea typeface="黑体" panose="02010609060101010101" pitchFamily="2" charset="-122"/>
                      </a:endParaRPr>
                    </a:p>
                  </a:txBody>
                  <a:tcPr marT="45706" marB="45706" anchor="ctr" anchorCtr="1">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r>
            </a:tbl>
          </a:graphicData>
        </a:graphic>
      </p:graphicFrame>
      <p:sp>
        <p:nvSpPr>
          <p:cNvPr id="36885" name="矩形 154640"/>
          <p:cNvSpPr/>
          <p:nvPr/>
        </p:nvSpPr>
        <p:spPr>
          <a:xfrm>
            <a:off x="179388" y="627063"/>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高考考纲</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121880" name="TextBox 22"/>
          <p:cNvSpPr txBox="1"/>
          <p:nvPr/>
        </p:nvSpPr>
        <p:spPr>
          <a:xfrm>
            <a:off x="1753235" y="880110"/>
            <a:ext cx="6322060" cy="953135"/>
          </a:xfrm>
          <a:prstGeom prst="rect">
            <a:avLst/>
          </a:prstGeom>
          <a:solidFill>
            <a:srgbClr val="FFFFFF"/>
          </a:solidFill>
          <a:ln w="9525">
            <a:noFill/>
          </a:ln>
        </p:spPr>
        <p:txBody>
          <a:bodyPr wrap="square">
            <a:spAutoFit/>
          </a:bodyPr>
          <a:p>
            <a:r>
              <a:rPr lang="zh-CN" altLang="en-US" sz="2800" b="1" dirty="0">
                <a:solidFill>
                  <a:srgbClr val="3333FF"/>
                </a:solidFill>
                <a:latin typeface="黑体" panose="02010609060101010101" pitchFamily="2" charset="-122"/>
                <a:ea typeface="黑体" panose="02010609060101010101" pitchFamily="2" charset="-122"/>
              </a:rPr>
              <a:t>专题七</a:t>
            </a:r>
            <a:endParaRPr lang="en-US" altLang="zh-CN" sz="2800" b="1">
              <a:solidFill>
                <a:srgbClr val="3333FF"/>
              </a:solidFill>
              <a:latin typeface="黑体" panose="02010609060101010101" pitchFamily="2" charset="-122"/>
              <a:ea typeface="黑体" panose="02010609060101010101" pitchFamily="2" charset="-122"/>
            </a:endParaRPr>
          </a:p>
          <a:p>
            <a:r>
              <a:rPr lang="zh-CN" altLang="en-US" sz="2800" b="1" dirty="0">
                <a:solidFill>
                  <a:srgbClr val="3333FF"/>
                </a:solidFill>
                <a:latin typeface="黑体" panose="02010609060101010101" pitchFamily="2" charset="-122"/>
                <a:ea typeface="黑体" panose="02010609060101010101" pitchFamily="2" charset="-122"/>
              </a:rPr>
              <a:t>第</a:t>
            </a:r>
            <a:r>
              <a:rPr lang="en-US" altLang="zh-CN" sz="2800" b="1">
                <a:solidFill>
                  <a:srgbClr val="3333FF"/>
                </a:solidFill>
                <a:latin typeface="黑体" panose="02010609060101010101" pitchFamily="2" charset="-122"/>
                <a:ea typeface="黑体" panose="02010609060101010101" pitchFamily="2" charset="-122"/>
              </a:rPr>
              <a:t>2</a:t>
            </a:r>
            <a:r>
              <a:rPr lang="zh-CN" altLang="en-US" sz="2800" b="1" dirty="0">
                <a:solidFill>
                  <a:srgbClr val="3333FF"/>
                </a:solidFill>
                <a:latin typeface="黑体" panose="02010609060101010101" pitchFamily="2" charset="-122"/>
                <a:ea typeface="黑体" panose="02010609060101010101" pitchFamily="2" charset="-122"/>
              </a:rPr>
              <a:t>讲   斯大林模式</a:t>
            </a:r>
            <a:endParaRPr lang="zh-CN" altLang="en-US" sz="2800" b="1" dirty="0">
              <a:solidFill>
                <a:srgbClr val="3333FF"/>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6892"/>
                                        </p:tgtEl>
                                        <p:attrNameLst>
                                          <p:attrName>style.visibility</p:attrName>
                                        </p:attrNameLst>
                                      </p:cBhvr>
                                      <p:to>
                                        <p:strVal val="visible"/>
                                      </p:to>
                                    </p:set>
                                    <p:animEffect transition="in" filter="wedge">
                                      <p:cBhvr>
                                        <p:cTn id="7" dur="2000"/>
                                        <p:tgtEl>
                                          <p:spTgt spid="36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1729" name="表格 111728"/>
          <p:cNvGraphicFramePr/>
          <p:nvPr/>
        </p:nvGraphicFramePr>
        <p:xfrm>
          <a:off x="323850" y="1001713"/>
          <a:ext cx="8610600" cy="3873500"/>
        </p:xfrm>
        <a:graphic>
          <a:graphicData uri="http://schemas.openxmlformats.org/drawingml/2006/table">
            <a:tbl>
              <a:tblPr/>
              <a:tblGrid>
                <a:gridCol w="1060450"/>
                <a:gridCol w="839788"/>
                <a:gridCol w="1357312"/>
                <a:gridCol w="1476375"/>
                <a:gridCol w="1347788"/>
                <a:gridCol w="1263650"/>
                <a:gridCol w="1265237"/>
              </a:tblGrid>
              <a:tr h="13430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2600" b="1">
                          <a:solidFill>
                            <a:srgbClr val="FF0000"/>
                          </a:solidFill>
                          <a:latin typeface="宋体" panose="02010600030101010101" pitchFamily="2" charset="-122"/>
                        </a:rPr>
                        <a:t>2018 </a:t>
                      </a:r>
                      <a:r>
                        <a:rPr lang="zh-CN" altLang="en-US" sz="2600" b="1">
                          <a:solidFill>
                            <a:srgbClr val="FF0000"/>
                          </a:solidFill>
                          <a:latin typeface="宋体" panose="02010600030101010101" pitchFamily="2" charset="-122"/>
                        </a:rPr>
                        <a:t>年</a:t>
                      </a:r>
                      <a:endParaRPr lang="zh-CN" altLang="en-US" sz="2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rPr>
                        <a:t>考纲</a:t>
                      </a:r>
                      <a:endParaRPr lang="zh-CN" altLang="en-US" sz="1800" b="1">
                        <a:solidFill>
                          <a:srgbClr val="FF0000"/>
                        </a:solidFill>
                        <a:latin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2600" b="1">
                          <a:solidFill>
                            <a:srgbClr val="FF0000"/>
                          </a:solidFill>
                          <a:latin typeface="宋体" panose="02010600030101010101" pitchFamily="2" charset="-122"/>
                        </a:rPr>
                        <a:t>2012 </a:t>
                      </a:r>
                      <a:r>
                        <a:rPr lang="zh-CN" altLang="en-US" sz="2600" b="1">
                          <a:solidFill>
                            <a:srgbClr val="FF0000"/>
                          </a:solidFill>
                          <a:latin typeface="宋体" panose="02010600030101010101" pitchFamily="2" charset="-122"/>
                        </a:rPr>
                        <a:t>年</a:t>
                      </a:r>
                      <a:endParaRPr lang="zh-CN" altLang="en-US" sz="2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rPr>
                        <a:t>（全国卷）</a:t>
                      </a:r>
                      <a:endParaRPr lang="zh-CN" altLang="en-US" sz="1800" b="1">
                        <a:solidFill>
                          <a:srgbClr val="FF0000"/>
                        </a:solidFill>
                        <a:latin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2600" b="1">
                          <a:solidFill>
                            <a:srgbClr val="FF0000"/>
                          </a:solidFill>
                          <a:latin typeface="宋体" panose="02010600030101010101" pitchFamily="2" charset="-122"/>
                        </a:rPr>
                        <a:t>2013 </a:t>
                      </a:r>
                      <a:r>
                        <a:rPr lang="zh-CN" altLang="en-US" sz="2600" b="1">
                          <a:solidFill>
                            <a:srgbClr val="FF0000"/>
                          </a:solidFill>
                          <a:latin typeface="宋体" panose="02010600030101010101" pitchFamily="2" charset="-122"/>
                        </a:rPr>
                        <a:t>年</a:t>
                      </a:r>
                      <a:endParaRPr lang="zh-CN" altLang="en-US" sz="2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rPr>
                        <a:t>（全国卷</a:t>
                      </a:r>
                      <a:r>
                        <a:rPr lang="en-US" altLang="zh-CN" sz="1800" b="1">
                          <a:solidFill>
                            <a:srgbClr val="FF0000"/>
                          </a:solidFill>
                          <a:latin typeface="宋体" panose="02010600030101010101" pitchFamily="2" charset="-122"/>
                        </a:rPr>
                        <a:t>Ⅰ</a:t>
                      </a:r>
                      <a:r>
                        <a:rPr lang="zh-CN" altLang="en-US" sz="1800" b="1">
                          <a:solidFill>
                            <a:srgbClr val="FF0000"/>
                          </a:solidFill>
                          <a:latin typeface="宋体" panose="02010600030101010101" pitchFamily="2" charset="-122"/>
                        </a:rPr>
                        <a:t>、</a:t>
                      </a:r>
                      <a:r>
                        <a:rPr lang="en-US" altLang="zh-CN" sz="1800" b="1">
                          <a:solidFill>
                            <a:srgbClr val="FF0000"/>
                          </a:solidFill>
                          <a:latin typeface="宋体" panose="02010600030101010101" pitchFamily="2" charset="-122"/>
                        </a:rPr>
                        <a:t>Ⅱ</a:t>
                      </a:r>
                      <a:r>
                        <a:rPr lang="zh-CN" altLang="en-US" sz="1800" b="1">
                          <a:solidFill>
                            <a:srgbClr val="FF0000"/>
                          </a:solidFill>
                          <a:latin typeface="宋体" panose="02010600030101010101" pitchFamily="2" charset="-122"/>
                        </a:rPr>
                        <a:t>）</a:t>
                      </a:r>
                      <a:endParaRPr lang="zh-CN" altLang="en-US" sz="18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2600" b="1">
                          <a:solidFill>
                            <a:srgbClr val="FF0000"/>
                          </a:solidFill>
                          <a:latin typeface="宋体" panose="02010600030101010101" pitchFamily="2" charset="-122"/>
                        </a:rPr>
                        <a:t>2014 </a:t>
                      </a:r>
                      <a:r>
                        <a:rPr lang="zh-CN" altLang="en-US" sz="2600" b="1">
                          <a:solidFill>
                            <a:srgbClr val="FF0000"/>
                          </a:solidFill>
                          <a:latin typeface="宋体" panose="02010600030101010101" pitchFamily="2" charset="-122"/>
                        </a:rPr>
                        <a:t>年</a:t>
                      </a:r>
                      <a:endParaRPr lang="zh-CN" altLang="en-US" sz="2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rPr>
                        <a:t>（全国卷</a:t>
                      </a:r>
                      <a:r>
                        <a:rPr lang="en-US" altLang="zh-CN" sz="1800" b="1">
                          <a:solidFill>
                            <a:srgbClr val="FF0000"/>
                          </a:solidFill>
                          <a:latin typeface="宋体" panose="02010600030101010101" pitchFamily="2" charset="-122"/>
                        </a:rPr>
                        <a:t>Ⅰ</a:t>
                      </a:r>
                      <a:r>
                        <a:rPr lang="zh-CN" altLang="en-US" sz="1800" b="1">
                          <a:solidFill>
                            <a:srgbClr val="FF0000"/>
                          </a:solidFill>
                          <a:latin typeface="宋体" panose="02010600030101010101" pitchFamily="2" charset="-122"/>
                        </a:rPr>
                        <a:t>、</a:t>
                      </a:r>
                      <a:r>
                        <a:rPr lang="en-US" altLang="zh-CN" sz="1800" b="1">
                          <a:solidFill>
                            <a:srgbClr val="FF0000"/>
                          </a:solidFill>
                          <a:latin typeface="宋体" panose="02010600030101010101" pitchFamily="2" charset="-122"/>
                        </a:rPr>
                        <a:t>Ⅱ</a:t>
                      </a:r>
                      <a:r>
                        <a:rPr lang="zh-CN" altLang="en-US" sz="1800" b="1">
                          <a:solidFill>
                            <a:srgbClr val="FF0000"/>
                          </a:solidFill>
                          <a:latin typeface="宋体" panose="02010600030101010101" pitchFamily="2" charset="-122"/>
                        </a:rPr>
                        <a:t>）</a:t>
                      </a:r>
                      <a:endParaRPr lang="zh-CN" altLang="en-US" sz="18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2600" b="1">
                          <a:solidFill>
                            <a:srgbClr val="FF0000"/>
                          </a:solidFill>
                          <a:latin typeface="宋体" panose="02010600030101010101" pitchFamily="2" charset="-122"/>
                        </a:rPr>
                        <a:t>2015 </a:t>
                      </a:r>
                      <a:r>
                        <a:rPr lang="zh-CN" altLang="en-US" sz="2600" b="1">
                          <a:solidFill>
                            <a:srgbClr val="FF0000"/>
                          </a:solidFill>
                          <a:latin typeface="宋体" panose="02010600030101010101" pitchFamily="2" charset="-122"/>
                        </a:rPr>
                        <a:t>年</a:t>
                      </a:r>
                      <a:endParaRPr lang="zh-CN" altLang="en-US" sz="2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rPr>
                        <a:t>（全国卷</a:t>
                      </a:r>
                      <a:r>
                        <a:rPr lang="en-US" altLang="zh-CN" sz="1800" b="1">
                          <a:solidFill>
                            <a:srgbClr val="FF0000"/>
                          </a:solidFill>
                          <a:latin typeface="宋体" panose="02010600030101010101" pitchFamily="2" charset="-122"/>
                        </a:rPr>
                        <a:t>Ⅰ</a:t>
                      </a:r>
                      <a:r>
                        <a:rPr lang="zh-CN" altLang="en-US" sz="1800" b="1">
                          <a:solidFill>
                            <a:srgbClr val="FF0000"/>
                          </a:solidFill>
                          <a:latin typeface="宋体" panose="02010600030101010101" pitchFamily="2" charset="-122"/>
                        </a:rPr>
                        <a:t>、</a:t>
                      </a:r>
                      <a:r>
                        <a:rPr lang="en-US" altLang="zh-CN" sz="1800" b="1">
                          <a:solidFill>
                            <a:srgbClr val="FF0000"/>
                          </a:solidFill>
                          <a:latin typeface="宋体" panose="02010600030101010101" pitchFamily="2" charset="-122"/>
                        </a:rPr>
                        <a:t>Ⅱ</a:t>
                      </a:r>
                      <a:r>
                        <a:rPr lang="zh-CN" altLang="en-US" sz="1800" b="1">
                          <a:solidFill>
                            <a:srgbClr val="FF0000"/>
                          </a:solidFill>
                          <a:latin typeface="宋体" panose="02010600030101010101" pitchFamily="2" charset="-122"/>
                        </a:rPr>
                        <a:t>）</a:t>
                      </a:r>
                      <a:endParaRPr lang="zh-CN" altLang="en-US" sz="18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2600" b="1">
                          <a:solidFill>
                            <a:srgbClr val="FF0000"/>
                          </a:solidFill>
                          <a:latin typeface="宋体" panose="02010600030101010101" pitchFamily="2" charset="-122"/>
                        </a:rPr>
                        <a:t>2016 </a:t>
                      </a:r>
                      <a:r>
                        <a:rPr lang="zh-CN" altLang="en-US" sz="2600" b="1">
                          <a:solidFill>
                            <a:srgbClr val="FF0000"/>
                          </a:solidFill>
                          <a:latin typeface="宋体" panose="02010600030101010101" pitchFamily="2" charset="-122"/>
                        </a:rPr>
                        <a:t>年</a:t>
                      </a:r>
                      <a:endParaRPr lang="zh-CN" altLang="en-US" sz="2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rPr>
                        <a:t>（全国卷</a:t>
                      </a:r>
                      <a:r>
                        <a:rPr lang="en-US" altLang="zh-CN" sz="1800" b="1">
                          <a:solidFill>
                            <a:srgbClr val="FF0000"/>
                          </a:solidFill>
                          <a:latin typeface="宋体" panose="02010600030101010101" pitchFamily="2" charset="-122"/>
                        </a:rPr>
                        <a:t>Ⅰ</a:t>
                      </a:r>
                      <a:r>
                        <a:rPr lang="zh-CN" altLang="en-US" sz="1800" b="1">
                          <a:solidFill>
                            <a:srgbClr val="FF0000"/>
                          </a:solidFill>
                          <a:latin typeface="宋体" panose="02010600030101010101" pitchFamily="2" charset="-122"/>
                        </a:rPr>
                        <a:t>、</a:t>
                      </a:r>
                      <a:r>
                        <a:rPr lang="en-US" altLang="zh-CN" sz="1800" b="1">
                          <a:solidFill>
                            <a:srgbClr val="FF0000"/>
                          </a:solidFill>
                          <a:latin typeface="宋体" panose="02010600030101010101" pitchFamily="2" charset="-122"/>
                        </a:rPr>
                        <a:t>Ⅱ</a:t>
                      </a:r>
                      <a:r>
                        <a:rPr lang="zh-CN" altLang="en-US" sz="1800" b="1">
                          <a:solidFill>
                            <a:srgbClr val="FF0000"/>
                          </a:solidFill>
                          <a:latin typeface="宋体" panose="02010600030101010101" pitchFamily="2" charset="-122"/>
                        </a:rPr>
                        <a:t>、 </a:t>
                      </a:r>
                      <a:r>
                        <a:rPr lang="en-US" altLang="zh-CN" sz="1800" b="1">
                          <a:solidFill>
                            <a:srgbClr val="FF0000"/>
                          </a:solidFill>
                          <a:latin typeface="宋体" panose="02010600030101010101" pitchFamily="2" charset="-122"/>
                        </a:rPr>
                        <a:t>Ⅲ</a:t>
                      </a:r>
                      <a:r>
                        <a:rPr lang="zh-CN" altLang="en-US" sz="1800" b="1">
                          <a:solidFill>
                            <a:srgbClr val="FF0000"/>
                          </a:solidFill>
                          <a:latin typeface="宋体" panose="02010600030101010101" pitchFamily="2" charset="-122"/>
                        </a:rPr>
                        <a:t>）</a:t>
                      </a:r>
                      <a:endParaRPr lang="zh-CN" altLang="en-US" sz="18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solidFill>
                            <a:srgbClr val="FF0000"/>
                          </a:solidFill>
                          <a:latin typeface="宋体" panose="02010600030101010101" pitchFamily="2" charset="-122"/>
                        </a:rPr>
                        <a:t>2017 </a:t>
                      </a:r>
                      <a:r>
                        <a:rPr lang="zh-CN" altLang="en-US" sz="1800" b="1">
                          <a:solidFill>
                            <a:srgbClr val="FF0000"/>
                          </a:solidFill>
                          <a:latin typeface="宋体" panose="02010600030101010101" pitchFamily="2" charset="-122"/>
                        </a:rPr>
                        <a:t>年</a:t>
                      </a:r>
                      <a:endParaRPr lang="zh-CN" altLang="en-US" sz="18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rPr>
                        <a:t>（全国卷</a:t>
                      </a:r>
                      <a:r>
                        <a:rPr lang="en-US" altLang="zh-CN" sz="1800" b="1">
                          <a:solidFill>
                            <a:srgbClr val="FF0000"/>
                          </a:solidFill>
                          <a:latin typeface="宋体" panose="02010600030101010101" pitchFamily="2" charset="-122"/>
                        </a:rPr>
                        <a:t>Ⅰ</a:t>
                      </a:r>
                      <a:r>
                        <a:rPr lang="zh-CN" altLang="en-US" sz="1800" b="1">
                          <a:solidFill>
                            <a:srgbClr val="FF0000"/>
                          </a:solidFill>
                          <a:latin typeface="宋体" panose="02010600030101010101" pitchFamily="2" charset="-122"/>
                        </a:rPr>
                        <a:t>、</a:t>
                      </a:r>
                      <a:r>
                        <a:rPr lang="en-US" altLang="zh-CN" sz="1800" b="1">
                          <a:solidFill>
                            <a:srgbClr val="FF0000"/>
                          </a:solidFill>
                          <a:latin typeface="宋体" panose="02010600030101010101" pitchFamily="2" charset="-122"/>
                        </a:rPr>
                        <a:t>Ⅱ</a:t>
                      </a:r>
                      <a:r>
                        <a:rPr lang="zh-CN" altLang="en-US" sz="1800" b="1">
                          <a:solidFill>
                            <a:srgbClr val="FF0000"/>
                          </a:solidFill>
                          <a:latin typeface="宋体" panose="02010600030101010101" pitchFamily="2" charset="-122"/>
                        </a:rPr>
                        <a:t>、 </a:t>
                      </a:r>
                      <a:r>
                        <a:rPr lang="en-US" altLang="zh-CN" sz="1800" b="1">
                          <a:solidFill>
                            <a:srgbClr val="FF0000"/>
                          </a:solidFill>
                          <a:latin typeface="宋体" panose="02010600030101010101" pitchFamily="2" charset="-122"/>
                        </a:rPr>
                        <a:t>Ⅲ</a:t>
                      </a:r>
                      <a:r>
                        <a:rPr lang="zh-CN" altLang="en-US" sz="1800" b="1">
                          <a:solidFill>
                            <a:srgbClr val="FF0000"/>
                          </a:solidFill>
                          <a:latin typeface="宋体" panose="02010600030101010101" pitchFamily="2" charset="-122"/>
                        </a:rPr>
                        <a:t>）</a:t>
                      </a:r>
                      <a:endParaRPr lang="zh-CN" altLang="en-US" sz="18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304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Tx/>
                        <a:buSzPct val="100000"/>
                        <a:buFont typeface="Arial" panose="020B0604020202020204" pitchFamily="34" charset="0"/>
                        <a:buNone/>
                      </a:pPr>
                      <a:r>
                        <a:rPr sz="1800" b="1">
                          <a:latin typeface="宋体" panose="02010600030101010101" pitchFamily="2" charset="-122"/>
                        </a:rPr>
                        <a:t>（3） “斯大林模式”</a:t>
                      </a:r>
                      <a:r>
                        <a:rPr lang="zh-CN" altLang="en-US" sz="1800" dirty="0">
                          <a:latin typeface="宋体" panose="02010600030101010101" pitchFamily="2" charset="-122"/>
                        </a:rPr>
                        <a:t> </a:t>
                      </a:r>
                      <a:endParaRPr lang="zh-CN" altLang="en-US" sz="1800" dirty="0">
                        <a:latin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b="1" dirty="0">
                        <a:solidFill>
                          <a:srgbClr val="3333FF"/>
                        </a:solidFill>
                        <a:latin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algn="l">
                        <a:buNone/>
                      </a:pPr>
                      <a:r>
                        <a:rPr lang="zh-CN" altLang="en-US" sz="1800" dirty="0">
                          <a:latin typeface="宋体" panose="02010600030101010101" pitchFamily="2" charset="-122"/>
                        </a:rPr>
                        <a:t>（卷Ⅰ）32.斯大林模式</a:t>
                      </a:r>
                      <a:endParaRPr lang="zh-CN" altLang="en-US" sz="1800" dirty="0">
                        <a:latin typeface="宋体" panose="02010600030101010101" pitchFamily="2" charset="-122"/>
                      </a:endParaRPr>
                    </a:p>
                    <a:p>
                      <a:pPr marL="0" lvl="0" algn="l">
                        <a:buNone/>
                      </a:pPr>
                      <a:r>
                        <a:rPr lang="zh-CN" altLang="en-US" sz="1800" dirty="0">
                          <a:latin typeface="宋体" panose="02010600030101010101" pitchFamily="2" charset="-122"/>
                        </a:rPr>
                        <a:t>（卷Ⅱ）35.斯大林模式</a:t>
                      </a:r>
                      <a:endParaRPr lang="zh-CN" altLang="en-US" sz="1800" dirty="0">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dirty="0">
                          <a:latin typeface="宋体" panose="02010600030101010101" pitchFamily="2" charset="-122"/>
                        </a:rPr>
                        <a:t>（卷Ⅱ）34.“斯大林模式”</a:t>
                      </a:r>
                      <a:endParaRPr lang="zh-CN" altLang="en-US" sz="1800" dirty="0">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（卷Ⅱ）34.苏联工业化</a:t>
                      </a:r>
                      <a:endParaRPr lang="zh-CN" altLang="en-US" sz="1800" b="1" dirty="0">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Tx/>
                        <a:buSzPct val="100000"/>
                        <a:buFont typeface="Arial" panose="020B0604020202020204" pitchFamily="34" charset="0"/>
                        <a:buNone/>
                      </a:pPr>
                      <a:endParaRPr lang="zh-CN" altLang="en-US" sz="1800" b="1" dirty="0">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276" name="矩形 11275"/>
          <p:cNvSpPr/>
          <p:nvPr/>
        </p:nvSpPr>
        <p:spPr>
          <a:xfrm>
            <a:off x="381000" y="412750"/>
            <a:ext cx="1409700" cy="298450"/>
          </a:xfrm>
          <a:prstGeom prst="rect">
            <a:avLst/>
          </a:prstGeom>
        </p:spPr>
        <p:txBody>
          <a:bodyPr wrap="none" fromWordArt="1">
            <a:prstTxWarp prst="textCascadeUp">
              <a:avLst>
                <a:gd name="adj" fmla="val 44444"/>
              </a:avLst>
            </a:prstTxWarp>
            <a:normAutofit fontScale="40000"/>
            <a:scene3d>
              <a:camera prst="legacyPerspectiveFront">
                <a:rot lat="20520000" lon="1080000" rev="0"/>
              </a:camera>
              <a:lightRig rig="legacyHarsh2" dir="b"/>
            </a:scene3d>
            <a:sp3d extrusionH="430200" prstMaterial="legacyMatte">
              <a:extrusionClr>
                <a:srgbClr val="FF6600"/>
              </a:extrusionClr>
            </a:sp3d>
          </a:bodyPr>
          <a:p>
            <a:pPr algn="ctr" fontAlgn="base"/>
            <a:r>
              <a:rPr lang="zh-CN" altLang="en-US" sz="2800" strike="noStrike" noProof="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cs typeface="+mn-ea"/>
              </a:rPr>
              <a:t>考题统计</a:t>
            </a:r>
            <a:endParaRPr lang="zh-CN" altLang="en-US" sz="2800" strike="noStrike" noProof="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111646" name="文本框 2"/>
          <p:cNvSpPr txBox="1"/>
          <p:nvPr/>
        </p:nvSpPr>
        <p:spPr>
          <a:xfrm>
            <a:off x="1619250" y="411163"/>
            <a:ext cx="5195888" cy="519112"/>
          </a:xfrm>
          <a:prstGeom prst="rect">
            <a:avLst/>
          </a:prstGeom>
          <a:noFill/>
          <a:ln w="9525">
            <a:noFill/>
          </a:ln>
        </p:spPr>
        <p:txBody>
          <a:bodyPr>
            <a:spAutoFit/>
          </a:bodyPr>
          <a:p>
            <a:r>
              <a:rPr lang="zh-CN" altLang="en-US" sz="2800" b="1" dirty="0">
                <a:solidFill>
                  <a:srgbClr val="3333FF"/>
                </a:solidFill>
                <a:latin typeface="黑体" panose="02010609060101010101" pitchFamily="2" charset="-122"/>
                <a:ea typeface="黑体" panose="02010609060101010101" pitchFamily="2" charset="-122"/>
              </a:rPr>
              <a:t>六年内全国卷高</a:t>
            </a:r>
            <a:r>
              <a:rPr lang="zh-CN" altLang="en-US" sz="2800" b="1">
                <a:solidFill>
                  <a:srgbClr val="3333FF"/>
                </a:solidFill>
                <a:latin typeface="黑体" panose="02010609060101010101" pitchFamily="2" charset="-122"/>
                <a:ea typeface="黑体" panose="02010609060101010101" pitchFamily="2" charset="-122"/>
              </a:rPr>
              <a:t>考考过什么</a:t>
            </a:r>
            <a:endParaRPr lang="zh-CN" altLang="en-US" sz="2800" b="1">
              <a:solidFill>
                <a:srgbClr val="3333FF"/>
              </a:solidFill>
              <a:latin typeface="黑体" panose="02010609060101010101" pitchFamily="2" charset="-122"/>
              <a:ea typeface="黑体" panose="02010609060101010101" pitchFamily="2" charset="-122"/>
            </a:endParaRPr>
          </a:p>
        </p:txBody>
      </p:sp>
      <p:sp>
        <p:nvSpPr>
          <p:cNvPr id="111730"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729"/>
                                        </p:tgtEl>
                                        <p:attrNameLst>
                                          <p:attrName>style.visibility</p:attrName>
                                        </p:attrNameLst>
                                      </p:cBhvr>
                                      <p:to>
                                        <p:strVal val="visible"/>
                                      </p:to>
                                    </p:set>
                                    <p:anim calcmode="lin" valueType="num">
                                      <p:cBhvr>
                                        <p:cTn id="7" dur="500" fill="hold"/>
                                        <p:tgtEl>
                                          <p:spTgt spid="111729"/>
                                        </p:tgtEl>
                                        <p:attrNameLst>
                                          <p:attrName>ppt_x</p:attrName>
                                        </p:attrNameLst>
                                      </p:cBhvr>
                                      <p:tavLst>
                                        <p:tav tm="0">
                                          <p:val>
                                            <p:strVal val="#ppt_x"/>
                                          </p:val>
                                        </p:tav>
                                        <p:tav tm="100000">
                                          <p:val>
                                            <p:strVal val="#ppt_x"/>
                                          </p:val>
                                        </p:tav>
                                      </p:tavLst>
                                    </p:anim>
                                    <p:anim calcmode="lin" valueType="num">
                                      <p:cBhvr>
                                        <p:cTn id="8" dur="500" fill="hold"/>
                                        <p:tgtEl>
                                          <p:spTgt spid="1117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标题 195585"/>
          <p:cNvSpPr>
            <a:spLocks noGrp="1" noRot="1"/>
          </p:cNvSpPr>
          <p:nvPr>
            <p:ph type="title"/>
          </p:nvPr>
        </p:nvSpPr>
        <p:spPr>
          <a:xfrm>
            <a:off x="461963" y="804863"/>
            <a:ext cx="6351587" cy="420687"/>
          </a:xfrm>
        </p:spPr>
        <p:txBody>
          <a:bodyPr anchor="t"/>
          <a:p>
            <a:r>
              <a:rPr lang="zh-CN" altLang="en-US" sz="2700" b="1" dirty="0">
                <a:solidFill>
                  <a:srgbClr val="FF0066"/>
                </a:solidFill>
              </a:rPr>
              <a:t>阅读教材，自己梳理教材结构：</a:t>
            </a:r>
            <a:endParaRPr lang="zh-CN" altLang="en-US" sz="2700" b="1" dirty="0">
              <a:solidFill>
                <a:srgbClr val="FF0066"/>
              </a:solidFill>
            </a:endParaRPr>
          </a:p>
        </p:txBody>
      </p:sp>
      <p:sp>
        <p:nvSpPr>
          <p:cNvPr id="130056" name="矩形 195594"/>
          <p:cNvSpPr/>
          <p:nvPr/>
        </p:nvSpPr>
        <p:spPr>
          <a:xfrm>
            <a:off x="53658" y="12382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9461" name="文本框 659460"/>
          <p:cNvSpPr txBox="1"/>
          <p:nvPr/>
        </p:nvSpPr>
        <p:spPr>
          <a:xfrm>
            <a:off x="1385570" y="384168"/>
            <a:ext cx="7892979" cy="460375"/>
          </a:xfrm>
          <a:prstGeom prst="rect">
            <a:avLst/>
          </a:prstGeom>
          <a:noFill/>
          <a:ln w="9525">
            <a:noFill/>
          </a:ln>
        </p:spPr>
        <p:txBody>
          <a:bodyPr>
            <a:spAutoFit/>
          </a:bodyPr>
          <a:p>
            <a:pPr>
              <a:spcBef>
                <a:spcPct val="50000"/>
              </a:spcBef>
            </a:pPr>
            <a:r>
              <a:rPr lang="zh-CN" altLang="en-US" sz="2400" b="1" dirty="0">
                <a:solidFill>
                  <a:schemeClr val="accent2"/>
                </a:solidFill>
                <a:latin typeface="黑体" panose="02010609060101010101" pitchFamily="2" charset="-122"/>
                <a:ea typeface="黑体" panose="02010609060101010101" pitchFamily="2" charset="-122"/>
              </a:rPr>
              <a:t>一、斯大林模式的概况：</a:t>
            </a:r>
            <a:endParaRPr lang="zh-CN" altLang="en-US" sz="2400" b="1" dirty="0">
              <a:solidFill>
                <a:schemeClr val="accent2"/>
              </a:solidFill>
              <a:latin typeface="黑体" panose="02010609060101010101" pitchFamily="2" charset="-122"/>
              <a:ea typeface="黑体" panose="02010609060101010101" pitchFamily="2" charset="-122"/>
            </a:endParaRPr>
          </a:p>
        </p:txBody>
      </p:sp>
      <p:sp>
        <p:nvSpPr>
          <p:cNvPr id="659462" name="文本框 659461"/>
          <p:cNvSpPr txBox="1"/>
          <p:nvPr/>
        </p:nvSpPr>
        <p:spPr>
          <a:xfrm>
            <a:off x="0" y="844603"/>
            <a:ext cx="3049587" cy="414020"/>
          </a:xfrm>
          <a:prstGeom prst="rect">
            <a:avLst/>
          </a:prstGeom>
          <a:noFill/>
          <a:ln w="9525">
            <a:noFill/>
          </a:ln>
        </p:spPr>
        <p:txBody>
          <a:bodyPr>
            <a:spAutoFit/>
          </a:bodyPr>
          <a:p>
            <a:r>
              <a:rPr lang="en-US" altLang="zh-CN"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1.</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含义</a:t>
            </a:r>
            <a:endPar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659463" name="矩形 659462"/>
          <p:cNvSpPr/>
          <p:nvPr/>
        </p:nvSpPr>
        <p:spPr>
          <a:xfrm>
            <a:off x="-143510" y="772764"/>
            <a:ext cx="9144000" cy="737235"/>
          </a:xfrm>
          <a:prstGeom prst="rect">
            <a:avLst/>
          </a:prstGeom>
          <a:noFill/>
          <a:ln w="9525">
            <a:noFill/>
          </a:ln>
        </p:spPr>
        <p:txBody>
          <a:bodyPr>
            <a:spAutoFit/>
          </a:bodyPr>
          <a:p>
            <a:r>
              <a:rPr lang="en-US" altLang="zh-CN" sz="2100" b="1" dirty="0">
                <a:solidFill>
                  <a:srgbClr val="000000"/>
                </a:solidFill>
                <a:effectLst>
                  <a:outerShdw blurRad="38100" dist="38100" dir="2700000">
                    <a:srgbClr val="C0C0C0"/>
                  </a:outerShdw>
                </a:effectLst>
                <a:latin typeface="Arial" panose="020B0604020202020204" pitchFamily="34" charset="0"/>
              </a:rPr>
              <a:t>                </a:t>
            </a:r>
            <a:r>
              <a:rPr lang="zh-CN" altLang="en-US" sz="2100" b="1" dirty="0">
                <a:solidFill>
                  <a:srgbClr val="000000"/>
                </a:solidFill>
                <a:effectLst>
                  <a:outerShdw blurRad="38100" dist="38100" dir="2700000">
                    <a:srgbClr val="C0C0C0"/>
                  </a:outerShdw>
                </a:effectLst>
                <a:latin typeface="Arial" panose="020B0604020202020204" pitchFamily="34" charset="0"/>
              </a:rPr>
              <a:t>又称苏联模式</a:t>
            </a:r>
            <a:r>
              <a:rPr lang="zh-CN" altLang="en-US" sz="2100" b="1" i="1" dirty="0">
                <a:solidFill>
                  <a:srgbClr val="000000"/>
                </a:solidFill>
                <a:effectLst>
                  <a:outerShdw blurRad="38100" dist="38100" dir="2700000">
                    <a:srgbClr val="C0C0C0"/>
                  </a:outerShdw>
                </a:effectLst>
                <a:latin typeface="Arial" panose="020B0604020202020204" pitchFamily="34" charset="0"/>
              </a:rPr>
              <a:t>或高度集中的政治经济体制</a:t>
            </a:r>
            <a:r>
              <a:rPr lang="zh-CN" altLang="en-US" sz="2100" b="1" dirty="0">
                <a:solidFill>
                  <a:srgbClr val="000000"/>
                </a:solidFill>
                <a:effectLst>
                  <a:outerShdw blurRad="38100" dist="38100" dir="2700000">
                    <a:srgbClr val="C0C0C0"/>
                  </a:outerShdw>
                </a:effectLst>
                <a:latin typeface="Arial" panose="020B0604020202020204" pitchFamily="34" charset="0"/>
              </a:rPr>
              <a:t>。其特点归纳为</a:t>
            </a:r>
            <a:r>
              <a:rPr lang="zh-CN" altLang="en-US" sz="2100" b="1" dirty="0">
                <a:solidFill>
                  <a:srgbClr val="FF0000"/>
                </a:solidFill>
                <a:effectLst>
                  <a:outerShdw blurRad="38100" dist="38100" dir="2700000">
                    <a:srgbClr val="C0C0C0"/>
                  </a:outerShdw>
                </a:effectLst>
                <a:latin typeface="Arial" panose="020B0604020202020204" pitchFamily="34" charset="0"/>
              </a:rPr>
              <a:t>政治上高度集权、经济上高度集中，文化上高度划一。</a:t>
            </a:r>
            <a:endParaRPr lang="zh-CN" altLang="en-US" sz="2100" b="1" i="1" dirty="0">
              <a:solidFill>
                <a:srgbClr val="FF0000"/>
              </a:solidFill>
              <a:effectLst>
                <a:outerShdw blurRad="38100" dist="38100" dir="2700000">
                  <a:srgbClr val="C0C0C0"/>
                </a:outerShdw>
              </a:effectLst>
              <a:latin typeface="Arial" panose="020B0604020202020204" pitchFamily="34" charset="0"/>
            </a:endParaRPr>
          </a:p>
        </p:txBody>
      </p:sp>
      <p:sp>
        <p:nvSpPr>
          <p:cNvPr id="659464" name="文本框 659463"/>
          <p:cNvSpPr txBox="1"/>
          <p:nvPr/>
        </p:nvSpPr>
        <p:spPr>
          <a:xfrm>
            <a:off x="0" y="1510054"/>
            <a:ext cx="2781767" cy="414020"/>
          </a:xfrm>
          <a:prstGeom prst="rect">
            <a:avLst/>
          </a:prstGeom>
          <a:noFill/>
          <a:ln w="9525">
            <a:noFill/>
          </a:ln>
        </p:spPr>
        <p:txBody>
          <a:bodyPr>
            <a:spAutoFit/>
          </a:bodyPr>
          <a:p>
            <a:r>
              <a:rPr lang="en-US" altLang="zh-CN"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2.</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形成背景 </a:t>
            </a:r>
            <a:endPar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659467" name="矩形 659466"/>
          <p:cNvSpPr/>
          <p:nvPr/>
        </p:nvSpPr>
        <p:spPr>
          <a:xfrm>
            <a:off x="241935" y="1781175"/>
            <a:ext cx="7623810" cy="414020"/>
          </a:xfrm>
          <a:prstGeom prst="rect">
            <a:avLst/>
          </a:prstGeom>
          <a:noFill/>
          <a:ln w="9525">
            <a:noFill/>
          </a:ln>
        </p:spPr>
        <p:txBody>
          <a:bodyPr wrap="square">
            <a:spAutoFit/>
          </a:bodyPr>
          <a:p>
            <a:r>
              <a:rPr lang="zh-CN" altLang="en-US" sz="2100" b="1" dirty="0">
                <a:solidFill>
                  <a:srgbClr val="FF0000"/>
                </a:solidFill>
                <a:effectLst>
                  <a:outerShdw blurRad="38100" dist="38100" dir="2700000">
                    <a:srgbClr val="C0C0C0"/>
                  </a:outerShdw>
                </a:effectLst>
                <a:ea typeface="黑体" panose="02010609060101010101" pitchFamily="2" charset="-122"/>
                <a:sym typeface="+mn-ea"/>
              </a:rPr>
              <a:t>经济形势：</a:t>
            </a:r>
            <a:r>
              <a:rPr lang="zh-CN" altLang="en-US" sz="2100" b="1" dirty="0">
                <a:effectLst>
                  <a:outerShdw blurRad="38100" dist="38100" dir="2700000">
                    <a:srgbClr val="C0C0C0"/>
                  </a:outerShdw>
                </a:effectLst>
                <a:latin typeface="Arial" panose="020B0604020202020204" pitchFamily="34" charset="0"/>
              </a:rPr>
              <a:t>生产力水平相对落后（根本原因）</a:t>
            </a:r>
            <a:endParaRPr lang="zh-CN" altLang="en-US" sz="2100" b="1" dirty="0">
              <a:effectLst>
                <a:outerShdw blurRad="38100" dist="38100" dir="2700000">
                  <a:srgbClr val="C0C0C0"/>
                </a:outerShdw>
              </a:effectLst>
              <a:latin typeface="Arial" panose="020B0604020202020204" pitchFamily="34" charset="0"/>
            </a:endParaRPr>
          </a:p>
        </p:txBody>
      </p:sp>
      <p:sp>
        <p:nvSpPr>
          <p:cNvPr id="659469" name="矩形 659468"/>
          <p:cNvSpPr/>
          <p:nvPr/>
        </p:nvSpPr>
        <p:spPr>
          <a:xfrm>
            <a:off x="246812" y="2104166"/>
            <a:ext cx="6477694" cy="414020"/>
          </a:xfrm>
          <a:prstGeom prst="rect">
            <a:avLst/>
          </a:prstGeom>
          <a:noFill/>
          <a:ln w="9525">
            <a:noFill/>
          </a:ln>
        </p:spPr>
        <p:txBody>
          <a:bodyPr>
            <a:spAutoFit/>
          </a:bodyPr>
          <a:p>
            <a:r>
              <a:rPr lang="zh-CN" altLang="en-US" sz="2100" b="1" dirty="0">
                <a:solidFill>
                  <a:srgbClr val="FF0000"/>
                </a:solidFill>
                <a:effectLst>
                  <a:outerShdw blurRad="38100" dist="38100" dir="2700000">
                    <a:srgbClr val="C0C0C0"/>
                  </a:outerShdw>
                </a:effectLst>
                <a:ea typeface="黑体" panose="02010609060101010101" pitchFamily="2" charset="-122"/>
                <a:sym typeface="+mn-ea"/>
              </a:rPr>
              <a:t>国际形势：</a:t>
            </a:r>
            <a:r>
              <a:rPr lang="zh-CN" altLang="en-US" sz="2100" b="1" dirty="0">
                <a:effectLst>
                  <a:outerShdw blurRad="38100" dist="38100" dir="2700000">
                    <a:srgbClr val="C0C0C0"/>
                  </a:outerShdw>
                </a:effectLst>
                <a:latin typeface="Arial" panose="020B0604020202020204" pitchFamily="34" charset="0"/>
              </a:rPr>
              <a:t>处于资本主义国家的包围和战争威胁之中</a:t>
            </a:r>
            <a:endParaRPr lang="zh-CN" altLang="en-US" sz="2100" b="1" dirty="0">
              <a:effectLst>
                <a:outerShdw blurRad="38100" dist="38100" dir="2700000">
                  <a:srgbClr val="C0C0C0"/>
                </a:outerShdw>
              </a:effectLst>
              <a:latin typeface="Arial" panose="020B0604020202020204" pitchFamily="34" charset="0"/>
            </a:endParaRPr>
          </a:p>
        </p:txBody>
      </p:sp>
      <p:sp>
        <p:nvSpPr>
          <p:cNvPr id="659471" name="矩形 659470"/>
          <p:cNvSpPr/>
          <p:nvPr/>
        </p:nvSpPr>
        <p:spPr>
          <a:xfrm>
            <a:off x="241935" y="2428240"/>
            <a:ext cx="8184515" cy="414020"/>
          </a:xfrm>
          <a:prstGeom prst="rect">
            <a:avLst/>
          </a:prstGeom>
          <a:noFill/>
          <a:ln w="9525">
            <a:noFill/>
          </a:ln>
        </p:spPr>
        <p:txBody>
          <a:bodyPr wrap="square">
            <a:spAutoFit/>
          </a:bodyPr>
          <a:p>
            <a:r>
              <a:rPr lang="zh-CN" altLang="en-US" sz="2100" b="1" dirty="0">
                <a:solidFill>
                  <a:srgbClr val="FF0000"/>
                </a:solidFill>
                <a:effectLst>
                  <a:outerShdw blurRad="38100" dist="38100" dir="2700000">
                    <a:srgbClr val="C0C0C0"/>
                  </a:outerShdw>
                </a:effectLst>
                <a:ea typeface="黑体" panose="02010609060101010101" pitchFamily="2" charset="-122"/>
                <a:sym typeface="+mn-ea"/>
              </a:rPr>
              <a:t>个人因素：</a:t>
            </a:r>
            <a:r>
              <a:rPr lang="zh-CN" altLang="en-US" sz="2100" b="1" dirty="0">
                <a:effectLst>
                  <a:outerShdw blurRad="38100" dist="38100" dir="2700000">
                    <a:srgbClr val="C0C0C0"/>
                  </a:outerShdw>
                </a:effectLst>
                <a:latin typeface="Arial" panose="020B0604020202020204" pitchFamily="34" charset="0"/>
              </a:rPr>
              <a:t>斯大林的个人性格、个人崇拜和个人专断</a:t>
            </a:r>
            <a:endParaRPr lang="zh-CN" altLang="en-US" sz="2100" b="1" dirty="0">
              <a:effectLst>
                <a:outerShdw blurRad="38100" dist="38100" dir="2700000">
                  <a:srgbClr val="C0C0C0"/>
                </a:outerShdw>
              </a:effectLst>
              <a:latin typeface="Arial" panose="020B0604020202020204" pitchFamily="34" charset="0"/>
            </a:endParaRPr>
          </a:p>
        </p:txBody>
      </p:sp>
      <p:sp>
        <p:nvSpPr>
          <p:cNvPr id="659472" name="文本框 659471"/>
          <p:cNvSpPr txBox="1"/>
          <p:nvPr/>
        </p:nvSpPr>
        <p:spPr>
          <a:xfrm>
            <a:off x="466090" y="2842260"/>
            <a:ext cx="8211820" cy="414020"/>
          </a:xfrm>
          <a:prstGeom prst="rect">
            <a:avLst/>
          </a:prstGeom>
          <a:noFill/>
          <a:ln w="9525">
            <a:noFill/>
          </a:ln>
        </p:spPr>
        <p:txBody>
          <a:bodyPr wrap="square">
            <a:spAutoFit/>
          </a:bodyPr>
          <a:p>
            <a:pPr>
              <a:spcBef>
                <a:spcPct val="50000"/>
              </a:spcBef>
            </a:pPr>
            <a:r>
              <a:rPr lang="zh-CN" altLang="en-US" sz="2100" b="1" dirty="0">
                <a:effectLst>
                  <a:outerShdw blurRad="38100" dist="38100" dir="2700000">
                    <a:srgbClr val="C0C0C0"/>
                  </a:outerShdw>
                </a:effectLst>
                <a:latin typeface="楷体_GB2312" pitchFamily="49" charset="-122"/>
                <a:ea typeface="楷体_GB2312" pitchFamily="49" charset="-122"/>
              </a:rPr>
              <a:t>结论：这是由苏联</a:t>
            </a:r>
            <a:r>
              <a:rPr lang="zh-CN" altLang="en-US" sz="2100" b="1" dirty="0">
                <a:solidFill>
                  <a:srgbClr val="0000FF"/>
                </a:solidFill>
                <a:effectLst>
                  <a:outerShdw blurRad="38100" dist="38100" dir="2700000">
                    <a:srgbClr val="C0C0C0"/>
                  </a:outerShdw>
                </a:effectLst>
                <a:latin typeface="楷体_GB2312" pitchFamily="49" charset="-122"/>
                <a:ea typeface="楷体_GB2312" pitchFamily="49" charset="-122"/>
              </a:rPr>
              <a:t>当时相对落后的生产力水平所决定</a:t>
            </a:r>
            <a:r>
              <a:rPr lang="zh-CN" altLang="en-US" sz="2100" b="1" dirty="0">
                <a:effectLst>
                  <a:outerShdw blurRad="38100" dist="38100" dir="2700000">
                    <a:srgbClr val="C0C0C0"/>
                  </a:outerShdw>
                </a:effectLst>
                <a:latin typeface="楷体_GB2312" pitchFamily="49" charset="-122"/>
                <a:ea typeface="楷体_GB2312" pitchFamily="49" charset="-122"/>
              </a:rPr>
              <a:t>的。</a:t>
            </a:r>
            <a:endParaRPr lang="zh-CN" altLang="en-US" sz="2100" b="1" dirty="0">
              <a:effectLst>
                <a:outerShdw blurRad="38100" dist="38100" dir="2700000">
                  <a:srgbClr val="C0C0C0"/>
                </a:outerShdw>
              </a:effectLst>
              <a:latin typeface="楷体_GB2312" pitchFamily="49" charset="-122"/>
              <a:ea typeface="楷体_GB2312" pitchFamily="49" charset="-122"/>
            </a:endParaRPr>
          </a:p>
        </p:txBody>
      </p:sp>
      <p:sp>
        <p:nvSpPr>
          <p:cNvPr id="659473" name="文本框 659472"/>
          <p:cNvSpPr txBox="1"/>
          <p:nvPr/>
        </p:nvSpPr>
        <p:spPr>
          <a:xfrm>
            <a:off x="133350" y="3256438"/>
            <a:ext cx="2781767" cy="414020"/>
          </a:xfrm>
          <a:prstGeom prst="rect">
            <a:avLst/>
          </a:prstGeom>
          <a:noFill/>
          <a:ln w="9525">
            <a:noFill/>
          </a:ln>
        </p:spPr>
        <p:txBody>
          <a:bodyPr>
            <a:spAutoFit/>
          </a:bodyPr>
          <a:p>
            <a:r>
              <a:rPr lang="en-US" altLang="zh-CN"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3.</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形成过程 </a:t>
            </a:r>
            <a:endPar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659474" name="文本框 659473"/>
          <p:cNvSpPr txBox="1"/>
          <p:nvPr/>
        </p:nvSpPr>
        <p:spPr>
          <a:xfrm>
            <a:off x="0" y="3536389"/>
            <a:ext cx="6083700" cy="414020"/>
          </a:xfrm>
          <a:prstGeom prst="rect">
            <a:avLst/>
          </a:prstGeom>
          <a:noFill/>
          <a:ln w="9525">
            <a:noFill/>
          </a:ln>
        </p:spPr>
        <p:txBody>
          <a:bodyPr>
            <a:spAutoFit/>
          </a:bodyPr>
          <a:p>
            <a:r>
              <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rPr>
              <a:t>（</a:t>
            </a:r>
            <a:r>
              <a:rPr lang="en-US" altLang="zh-CN" sz="2100" b="1" dirty="0">
                <a:effectLst>
                  <a:outerShdw blurRad="38100" dist="38100" dir="2700000">
                    <a:srgbClr val="C0C0C0"/>
                  </a:outerShdw>
                </a:effectLst>
                <a:latin typeface="黑体" panose="02010609060101010101" pitchFamily="2" charset="-122"/>
                <a:ea typeface="黑体" panose="02010609060101010101" pitchFamily="2" charset="-122"/>
              </a:rPr>
              <a:t>1</a:t>
            </a:r>
            <a:r>
              <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rPr>
              <a:t>）社会主义工业化 </a:t>
            </a:r>
            <a:endPar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659475" name="文本框 659474"/>
          <p:cNvSpPr txBox="1"/>
          <p:nvPr/>
        </p:nvSpPr>
        <p:spPr>
          <a:xfrm>
            <a:off x="3350260" y="3536305"/>
            <a:ext cx="4625564" cy="414020"/>
          </a:xfrm>
          <a:prstGeom prst="rect">
            <a:avLst/>
          </a:prstGeom>
          <a:noFill/>
          <a:ln w="9525">
            <a:noFill/>
          </a:ln>
        </p:spPr>
        <p:txBody>
          <a:bodyPr>
            <a:spAutoFit/>
          </a:bodyPr>
          <a:p>
            <a:r>
              <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rPr>
              <a:t>（</a:t>
            </a:r>
            <a:r>
              <a:rPr lang="en-US" altLang="zh-CN" sz="2100" b="1" dirty="0">
                <a:effectLst>
                  <a:outerShdw blurRad="38100" dist="38100" dir="2700000">
                    <a:srgbClr val="C0C0C0"/>
                  </a:outerShdw>
                </a:effectLst>
                <a:latin typeface="黑体" panose="02010609060101010101" pitchFamily="2" charset="-122"/>
                <a:ea typeface="黑体" panose="02010609060101010101" pitchFamily="2" charset="-122"/>
              </a:rPr>
              <a:t>2</a:t>
            </a:r>
            <a:r>
              <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rPr>
              <a:t>）农业全盘集体化 </a:t>
            </a:r>
            <a:endPar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659476" name="文本框 659475"/>
          <p:cNvSpPr txBox="1"/>
          <p:nvPr/>
        </p:nvSpPr>
        <p:spPr>
          <a:xfrm>
            <a:off x="2349965" y="4339578"/>
            <a:ext cx="4374408" cy="414020"/>
          </a:xfrm>
          <a:prstGeom prst="rect">
            <a:avLst/>
          </a:prstGeom>
          <a:noFill/>
          <a:ln w="9525">
            <a:noFill/>
          </a:ln>
        </p:spPr>
        <p:txBody>
          <a:bodyPr>
            <a:spAutoFit/>
          </a:bodyPr>
          <a:p>
            <a:pPr>
              <a:spcBef>
                <a:spcPct val="50000"/>
              </a:spcBef>
            </a:pPr>
            <a:r>
              <a:rPr lang="en-US" altLang="zh-CN"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1936</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年新宪法的颁布</a:t>
            </a:r>
            <a:endPar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659477" name="文本框 659476"/>
          <p:cNvSpPr txBox="1"/>
          <p:nvPr/>
        </p:nvSpPr>
        <p:spPr>
          <a:xfrm>
            <a:off x="-10160" y="4339578"/>
            <a:ext cx="2467523" cy="414020"/>
          </a:xfrm>
          <a:prstGeom prst="rect">
            <a:avLst/>
          </a:prstGeom>
          <a:noFill/>
          <a:ln w="9525">
            <a:noFill/>
          </a:ln>
        </p:spPr>
        <p:txBody>
          <a:bodyPr>
            <a:spAutoFit/>
          </a:bodyPr>
          <a:p>
            <a:r>
              <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rPr>
              <a:t>（</a:t>
            </a:r>
            <a:r>
              <a:rPr lang="en-US" altLang="zh-CN" sz="2100" b="1" dirty="0">
                <a:effectLst>
                  <a:outerShdw blurRad="38100" dist="38100" dir="2700000">
                    <a:srgbClr val="C0C0C0"/>
                  </a:outerShdw>
                </a:effectLst>
                <a:latin typeface="黑体" panose="02010609060101010101" pitchFamily="2" charset="-122"/>
                <a:ea typeface="黑体" panose="02010609060101010101" pitchFamily="2" charset="-122"/>
              </a:rPr>
              <a:t>4</a:t>
            </a:r>
            <a:r>
              <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rPr>
              <a:t>）形成标志</a:t>
            </a:r>
            <a:r>
              <a:rPr lang="zh-CN" altLang="en-US" sz="2100" b="1">
                <a:effectLst>
                  <a:outerShdw blurRad="38100" dist="38100" dir="2700000">
                    <a:srgbClr val="C0C0C0"/>
                  </a:outerShdw>
                </a:effectLst>
                <a:latin typeface="黑体" panose="02010609060101010101" pitchFamily="2" charset="-122"/>
                <a:ea typeface="黑体" panose="02010609060101010101" pitchFamily="2" charset="-122"/>
              </a:rPr>
              <a:t> </a:t>
            </a:r>
            <a:endParaRPr lang="zh-CN" altLang="en-US" sz="21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659478" name="文本框 659477"/>
          <p:cNvSpPr txBox="1"/>
          <p:nvPr/>
        </p:nvSpPr>
        <p:spPr>
          <a:xfrm>
            <a:off x="0" y="3950160"/>
            <a:ext cx="9144000" cy="414020"/>
          </a:xfrm>
          <a:prstGeom prst="rect">
            <a:avLst/>
          </a:prstGeom>
          <a:noFill/>
          <a:ln w="9525">
            <a:noFill/>
          </a:ln>
        </p:spPr>
        <p:txBody>
          <a:bodyPr>
            <a:spAutoFit/>
          </a:bodyPr>
          <a:p>
            <a:r>
              <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rPr>
              <a:t>（</a:t>
            </a:r>
            <a:r>
              <a:rPr lang="en-US" altLang="zh-CN" sz="2100" b="1" dirty="0">
                <a:effectLst>
                  <a:outerShdw blurRad="38100" dist="38100" dir="2700000">
                    <a:srgbClr val="C0C0C0"/>
                  </a:outerShdw>
                </a:effectLst>
                <a:latin typeface="黑体" panose="02010609060101010101" pitchFamily="2" charset="-122"/>
                <a:ea typeface="黑体" panose="02010609060101010101" pitchFamily="2" charset="-122"/>
              </a:rPr>
              <a:t>3</a:t>
            </a:r>
            <a:r>
              <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rPr>
              <a:t>）经济体制</a:t>
            </a:r>
            <a:r>
              <a:rPr lang="zh-CN" altLang="en-US" sz="2100" dirty="0">
                <a:effectLst>
                  <a:outerShdw blurRad="38100" dist="38100" dir="2700000">
                    <a:srgbClr val="C0C0C0"/>
                  </a:outerShdw>
                </a:effectLst>
                <a:latin typeface="黑体" panose="02010609060101010101" pitchFamily="2" charset="-122"/>
                <a:ea typeface="黑体" panose="02010609060101010101" pitchFamily="2" charset="-122"/>
              </a:rPr>
              <a:t>：</a:t>
            </a:r>
            <a:r>
              <a:rPr lang="zh-CN" altLang="zh-CN" sz="2100" b="1" dirty="0">
                <a:latin typeface="Arial" panose="020B0604020202020204" pitchFamily="34" charset="0"/>
                <a:ea typeface="黑体" panose="02010609060101010101" pitchFamily="2" charset="-122"/>
              </a:rPr>
              <a:t>实行单一的公有制和高度集中的</a:t>
            </a:r>
            <a:r>
              <a:rPr lang="zh-CN" altLang="en-US" sz="2100" b="1" dirty="0">
                <a:latin typeface="Arial" panose="020B0604020202020204" pitchFamily="34" charset="0"/>
                <a:ea typeface="黑体" panose="02010609060101010101" pitchFamily="2" charset="-122"/>
              </a:rPr>
              <a:t>计划经济</a:t>
            </a:r>
            <a:r>
              <a:rPr lang="zh-CN" altLang="zh-CN" sz="2100" b="1" dirty="0">
                <a:latin typeface="Arial" panose="020B0604020202020204" pitchFamily="34" charset="0"/>
                <a:ea typeface="黑体" panose="02010609060101010101" pitchFamily="2" charset="-122"/>
              </a:rPr>
              <a:t>。</a:t>
            </a:r>
            <a:endPar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1730"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
        <p:nvSpPr>
          <p:cNvPr id="130056" name="矩形 195594"/>
          <p:cNvSpPr/>
          <p:nvPr/>
        </p:nvSpPr>
        <p:spPr>
          <a:xfrm>
            <a:off x="-317" y="8382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9462"/>
                                        </p:tgtEl>
                                        <p:attrNameLst>
                                          <p:attrName>style.visibility</p:attrName>
                                        </p:attrNameLst>
                                      </p:cBhvr>
                                      <p:to>
                                        <p:strVal val="visible"/>
                                      </p:to>
                                    </p:set>
                                    <p:anim calcmode="lin" valueType="num">
                                      <p:cBhvr additive="base">
                                        <p:cTn id="7" dur="500" fill="hold"/>
                                        <p:tgtEl>
                                          <p:spTgt spid="659462"/>
                                        </p:tgtEl>
                                        <p:attrNameLst>
                                          <p:attrName>ppt_x</p:attrName>
                                        </p:attrNameLst>
                                      </p:cBhvr>
                                      <p:tavLst>
                                        <p:tav tm="0">
                                          <p:val>
                                            <p:strVal val="#ppt_x"/>
                                          </p:val>
                                        </p:tav>
                                        <p:tav tm="100000">
                                          <p:val>
                                            <p:strVal val="#ppt_x"/>
                                          </p:val>
                                        </p:tav>
                                      </p:tavLst>
                                    </p:anim>
                                    <p:anim calcmode="lin" valueType="num">
                                      <p:cBhvr additive="base">
                                        <p:cTn id="8" dur="500" fill="hold"/>
                                        <p:tgtEl>
                                          <p:spTgt spid="6594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659463"/>
                                        </p:tgtEl>
                                        <p:attrNameLst>
                                          <p:attrName>style.visibility</p:attrName>
                                        </p:attrNameLst>
                                      </p:cBhvr>
                                      <p:to>
                                        <p:strVal val="visible"/>
                                      </p:to>
                                    </p:set>
                                    <p:anim calcmode="lin" valueType="num">
                                      <p:cBhvr>
                                        <p:cTn id="13" dur="1" fill="hold"/>
                                        <p:tgtEl>
                                          <p:spTgt spid="659463"/>
                                        </p:tgtEl>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59464"/>
                                        </p:tgtEl>
                                        <p:attrNameLst>
                                          <p:attrName>style.visibility</p:attrName>
                                        </p:attrNameLst>
                                      </p:cBhvr>
                                      <p:to>
                                        <p:strVal val="visible"/>
                                      </p:to>
                                    </p:set>
                                    <p:anim calcmode="lin" valueType="num">
                                      <p:cBhvr additive="base">
                                        <p:cTn id="18" dur="500" fill="hold"/>
                                        <p:tgtEl>
                                          <p:spTgt spid="659464"/>
                                        </p:tgtEl>
                                        <p:attrNameLst>
                                          <p:attrName>ppt_x</p:attrName>
                                        </p:attrNameLst>
                                      </p:cBhvr>
                                      <p:tavLst>
                                        <p:tav tm="0">
                                          <p:val>
                                            <p:strVal val="#ppt_x"/>
                                          </p:val>
                                        </p:tav>
                                        <p:tav tm="100000">
                                          <p:val>
                                            <p:strVal val="#ppt_x"/>
                                          </p:val>
                                        </p:tav>
                                      </p:tavLst>
                                    </p:anim>
                                    <p:anim calcmode="lin" valueType="num">
                                      <p:cBhvr additive="base">
                                        <p:cTn id="19" dur="500" fill="hold"/>
                                        <p:tgtEl>
                                          <p:spTgt spid="65946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59467"/>
                                        </p:tgtEl>
                                        <p:attrNameLst>
                                          <p:attrName>style.visibility</p:attrName>
                                        </p:attrNameLst>
                                      </p:cBhvr>
                                      <p:to>
                                        <p:strVal val="visible"/>
                                      </p:to>
                                    </p:set>
                                    <p:animEffect transition="in" filter="blinds(horizontal)">
                                      <p:cBhvr>
                                        <p:cTn id="24" dur="500"/>
                                        <p:tgtEl>
                                          <p:spTgt spid="65946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59469"/>
                                        </p:tgtEl>
                                        <p:attrNameLst>
                                          <p:attrName>style.visibility</p:attrName>
                                        </p:attrNameLst>
                                      </p:cBhvr>
                                      <p:to>
                                        <p:strVal val="visible"/>
                                      </p:to>
                                    </p:set>
                                    <p:animEffect transition="in" filter="blinds(horizontal)">
                                      <p:cBhvr>
                                        <p:cTn id="29" dur="500"/>
                                        <p:tgtEl>
                                          <p:spTgt spid="65946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59471"/>
                                        </p:tgtEl>
                                        <p:attrNameLst>
                                          <p:attrName>style.visibility</p:attrName>
                                        </p:attrNameLst>
                                      </p:cBhvr>
                                      <p:to>
                                        <p:strVal val="visible"/>
                                      </p:to>
                                    </p:set>
                                    <p:animEffect transition="in" filter="blinds(horizontal)">
                                      <p:cBhvr>
                                        <p:cTn id="34" dur="500"/>
                                        <p:tgtEl>
                                          <p:spTgt spid="65947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59472"/>
                                        </p:tgtEl>
                                        <p:attrNameLst>
                                          <p:attrName>style.visibility</p:attrName>
                                        </p:attrNameLst>
                                      </p:cBhvr>
                                      <p:to>
                                        <p:strVal val="visible"/>
                                      </p:to>
                                    </p:set>
                                    <p:anim calcmode="lin" valueType="num">
                                      <p:cBhvr additive="base">
                                        <p:cTn id="39" dur="500" fill="hold"/>
                                        <p:tgtEl>
                                          <p:spTgt spid="659472"/>
                                        </p:tgtEl>
                                        <p:attrNameLst>
                                          <p:attrName>ppt_x</p:attrName>
                                        </p:attrNameLst>
                                      </p:cBhvr>
                                      <p:tavLst>
                                        <p:tav tm="0">
                                          <p:val>
                                            <p:strVal val="#ppt_x"/>
                                          </p:val>
                                        </p:tav>
                                        <p:tav tm="100000">
                                          <p:val>
                                            <p:strVal val="#ppt_x"/>
                                          </p:val>
                                        </p:tav>
                                      </p:tavLst>
                                    </p:anim>
                                    <p:anim calcmode="lin" valueType="num">
                                      <p:cBhvr additive="base">
                                        <p:cTn id="40" dur="500" fill="hold"/>
                                        <p:tgtEl>
                                          <p:spTgt spid="65947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59473"/>
                                        </p:tgtEl>
                                        <p:attrNameLst>
                                          <p:attrName>style.visibility</p:attrName>
                                        </p:attrNameLst>
                                      </p:cBhvr>
                                      <p:to>
                                        <p:strVal val="visible"/>
                                      </p:to>
                                    </p:set>
                                    <p:anim calcmode="lin" valueType="num">
                                      <p:cBhvr additive="base">
                                        <p:cTn id="45" dur="500" fill="hold"/>
                                        <p:tgtEl>
                                          <p:spTgt spid="659473"/>
                                        </p:tgtEl>
                                        <p:attrNameLst>
                                          <p:attrName>ppt_x</p:attrName>
                                        </p:attrNameLst>
                                      </p:cBhvr>
                                      <p:tavLst>
                                        <p:tav tm="0">
                                          <p:val>
                                            <p:strVal val="#ppt_x"/>
                                          </p:val>
                                        </p:tav>
                                        <p:tav tm="100000">
                                          <p:val>
                                            <p:strVal val="#ppt_x"/>
                                          </p:val>
                                        </p:tav>
                                      </p:tavLst>
                                    </p:anim>
                                    <p:anim calcmode="lin" valueType="num">
                                      <p:cBhvr additive="base">
                                        <p:cTn id="46" dur="500" fill="hold"/>
                                        <p:tgtEl>
                                          <p:spTgt spid="65947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59474"/>
                                        </p:tgtEl>
                                        <p:attrNameLst>
                                          <p:attrName>style.visibility</p:attrName>
                                        </p:attrNameLst>
                                      </p:cBhvr>
                                      <p:to>
                                        <p:strVal val="visible"/>
                                      </p:to>
                                    </p:set>
                                    <p:animEffect transition="in" filter="wipe(left)">
                                      <p:cBhvr>
                                        <p:cTn id="51" dur="500"/>
                                        <p:tgtEl>
                                          <p:spTgt spid="65947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59475"/>
                                        </p:tgtEl>
                                        <p:attrNameLst>
                                          <p:attrName>style.visibility</p:attrName>
                                        </p:attrNameLst>
                                      </p:cBhvr>
                                      <p:to>
                                        <p:strVal val="visible"/>
                                      </p:to>
                                    </p:set>
                                    <p:animEffect transition="in" filter="wipe(left)">
                                      <p:cBhvr>
                                        <p:cTn id="56" dur="500"/>
                                        <p:tgtEl>
                                          <p:spTgt spid="65947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59478"/>
                                        </p:tgtEl>
                                        <p:attrNameLst>
                                          <p:attrName>style.visibility</p:attrName>
                                        </p:attrNameLst>
                                      </p:cBhvr>
                                      <p:to>
                                        <p:strVal val="visible"/>
                                      </p:to>
                                    </p:set>
                                    <p:animEffect transition="in" filter="wipe(left)">
                                      <p:cBhvr>
                                        <p:cTn id="61" dur="500"/>
                                        <p:tgtEl>
                                          <p:spTgt spid="659478"/>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659477"/>
                                        </p:tgtEl>
                                        <p:attrNameLst>
                                          <p:attrName>style.visibility</p:attrName>
                                        </p:attrNameLst>
                                      </p:cBhvr>
                                      <p:to>
                                        <p:strVal val="visible"/>
                                      </p:to>
                                    </p:set>
                                    <p:animEffect transition="in" filter="blinds(horizontal)">
                                      <p:cBhvr>
                                        <p:cTn id="66" dur="500"/>
                                        <p:tgtEl>
                                          <p:spTgt spid="659477"/>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59476"/>
                                        </p:tgtEl>
                                        <p:attrNameLst>
                                          <p:attrName>style.visibility</p:attrName>
                                        </p:attrNameLst>
                                      </p:cBhvr>
                                      <p:to>
                                        <p:strVal val="visible"/>
                                      </p:to>
                                    </p:set>
                                    <p:animEffect transition="in" filter="blinds(horizontal)">
                                      <p:cBhvr>
                                        <p:cTn id="71" dur="500"/>
                                        <p:tgtEl>
                                          <p:spTgt spid="659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63" grpId="0"/>
      <p:bldP spid="659467" grpId="0"/>
      <p:bldP spid="659469" grpId="0"/>
      <p:bldP spid="659471" grpId="0"/>
      <p:bldP spid="659472" grpId="0"/>
      <p:bldP spid="659474" grpId="0"/>
      <p:bldP spid="659475" grpId="0"/>
      <p:bldP spid="659476" grpId="0"/>
      <p:bldP spid="659477" grpId="0"/>
      <p:bldP spid="659478" grpId="0"/>
      <p:bldP spid="659462" grpId="0"/>
      <p:bldP spid="659464" grpId="0"/>
      <p:bldP spid="6594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0484" name="文本框 660483"/>
          <p:cNvSpPr txBox="1"/>
          <p:nvPr/>
        </p:nvSpPr>
        <p:spPr>
          <a:xfrm>
            <a:off x="176530" y="584235"/>
            <a:ext cx="7892979" cy="460375"/>
          </a:xfrm>
          <a:prstGeom prst="rect">
            <a:avLst/>
          </a:prstGeom>
          <a:noFill/>
          <a:ln w="9525">
            <a:noFill/>
          </a:ln>
        </p:spPr>
        <p:txBody>
          <a:bodyPr>
            <a:spAutoFit/>
          </a:bodyPr>
          <a:p>
            <a:pPr>
              <a:spcBef>
                <a:spcPct val="50000"/>
              </a:spcBef>
            </a:pPr>
            <a:r>
              <a:rPr lang="zh-CN" altLang="en-US" sz="2400" b="1" dirty="0">
                <a:solidFill>
                  <a:schemeClr val="accent2"/>
                </a:solidFill>
                <a:latin typeface="黑体" panose="02010609060101010101" pitchFamily="2" charset="-122"/>
                <a:ea typeface="黑体" panose="02010609060101010101" pitchFamily="2" charset="-122"/>
              </a:rPr>
              <a:t>二、苏联社会主义工业化：</a:t>
            </a:r>
            <a:endParaRPr lang="zh-CN" altLang="en-US" sz="2400" b="1" dirty="0">
              <a:solidFill>
                <a:schemeClr val="accent2"/>
              </a:solidFill>
              <a:latin typeface="黑体" panose="02010609060101010101" pitchFamily="2" charset="-122"/>
              <a:ea typeface="黑体" panose="02010609060101010101" pitchFamily="2" charset="-122"/>
            </a:endParaRPr>
          </a:p>
        </p:txBody>
      </p:sp>
      <p:sp>
        <p:nvSpPr>
          <p:cNvPr id="660485" name="文本框 660484"/>
          <p:cNvSpPr txBox="1"/>
          <p:nvPr/>
        </p:nvSpPr>
        <p:spPr>
          <a:xfrm>
            <a:off x="0" y="1143217"/>
            <a:ext cx="2519897" cy="414020"/>
          </a:xfrm>
          <a:prstGeom prst="rect">
            <a:avLst/>
          </a:prstGeom>
          <a:noFill/>
          <a:ln w="9525">
            <a:noFill/>
          </a:ln>
        </p:spPr>
        <p:txBody>
          <a:bodyPr>
            <a:spAutoFit/>
          </a:bodyPr>
          <a:p>
            <a:r>
              <a:rPr lang="en-US" altLang="zh-CN"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1.</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进程</a:t>
            </a:r>
            <a:endPar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660486" name="矩形 660485"/>
          <p:cNvSpPr/>
          <p:nvPr/>
        </p:nvSpPr>
        <p:spPr>
          <a:xfrm>
            <a:off x="954633" y="981969"/>
            <a:ext cx="8189367" cy="737235"/>
          </a:xfrm>
          <a:prstGeom prst="rect">
            <a:avLst/>
          </a:prstGeom>
          <a:noFill/>
          <a:ln w="9525">
            <a:noFill/>
          </a:ln>
        </p:spPr>
        <p:txBody>
          <a:bodyPr>
            <a:spAutoFit/>
          </a:bodyPr>
          <a:p>
            <a:pPr>
              <a:spcBef>
                <a:spcPct val="50000"/>
              </a:spcBef>
            </a:pPr>
            <a:r>
              <a:rPr lang="en-US" altLang="zh-CN" sz="2100" b="1" dirty="0">
                <a:effectLst>
                  <a:outerShdw blurRad="38100" dist="38100" dir="2700000">
                    <a:srgbClr val="C0C0C0"/>
                  </a:outerShdw>
                </a:effectLst>
                <a:latin typeface="宋体" panose="02010600030101010101" pitchFamily="2" charset="-122"/>
              </a:rPr>
              <a:t>①</a:t>
            </a:r>
            <a:r>
              <a:rPr lang="en-US" altLang="zh-CN" sz="2100" b="1" dirty="0">
                <a:solidFill>
                  <a:schemeClr val="tx2"/>
                </a:solidFill>
                <a:effectLst>
                  <a:outerShdw blurRad="38100" dist="38100" dir="2700000">
                    <a:srgbClr val="C0C0C0"/>
                  </a:outerShdw>
                </a:effectLst>
                <a:latin typeface="宋体" panose="02010600030101010101" pitchFamily="2" charset="-122"/>
              </a:rPr>
              <a:t>1925</a:t>
            </a:r>
            <a:r>
              <a:rPr lang="zh-CN" altLang="en-US" sz="2100" b="1" dirty="0">
                <a:solidFill>
                  <a:schemeClr val="tx2"/>
                </a:solidFill>
                <a:effectLst>
                  <a:outerShdw blurRad="38100" dist="38100" dir="2700000">
                    <a:srgbClr val="C0C0C0"/>
                  </a:outerShdw>
                </a:effectLst>
                <a:latin typeface="宋体" panose="02010600030101010101" pitchFamily="2" charset="-122"/>
              </a:rPr>
              <a:t>年，联共十四大</a:t>
            </a:r>
            <a:r>
              <a:rPr lang="zh-CN" altLang="en-US" sz="2100" b="1" dirty="0">
                <a:effectLst>
                  <a:outerShdw blurRad="38100" dist="38100" dir="2700000">
                    <a:srgbClr val="C0C0C0"/>
                  </a:outerShdw>
                </a:effectLst>
                <a:latin typeface="宋体" panose="02010600030101010101" pitchFamily="2" charset="-122"/>
              </a:rPr>
              <a:t>提出“</a:t>
            </a:r>
            <a:r>
              <a:rPr lang="zh-CN" altLang="en-US" sz="2100" b="1" dirty="0">
                <a:solidFill>
                  <a:schemeClr val="tx2"/>
                </a:solidFill>
                <a:effectLst>
                  <a:outerShdw blurRad="38100" dist="38100" dir="2700000">
                    <a:srgbClr val="C0C0C0"/>
                  </a:outerShdw>
                </a:effectLst>
                <a:latin typeface="宋体" panose="02010600030101010101" pitchFamily="2" charset="-122"/>
              </a:rPr>
              <a:t>社义工业化方针</a:t>
            </a:r>
            <a:r>
              <a:rPr lang="zh-CN" altLang="en-US" sz="2100" b="1" dirty="0">
                <a:effectLst>
                  <a:outerShdw blurRad="38100" dist="38100" dir="2700000">
                    <a:srgbClr val="C0C0C0"/>
                  </a:outerShdw>
                </a:effectLst>
                <a:latin typeface="宋体" panose="02010600030101010101" pitchFamily="2" charset="-122"/>
              </a:rPr>
              <a:t>”，优先发展重工业</a:t>
            </a:r>
            <a:br>
              <a:rPr lang="zh-CN" altLang="en-US" sz="2100" b="1" dirty="0">
                <a:effectLst>
                  <a:outerShdw blurRad="38100" dist="38100" dir="2700000">
                    <a:srgbClr val="C0C0C0"/>
                  </a:outerShdw>
                </a:effectLst>
                <a:latin typeface="宋体" panose="02010600030101010101" pitchFamily="2" charset="-122"/>
              </a:rPr>
            </a:br>
            <a:r>
              <a:rPr lang="en-US" altLang="zh-CN" sz="2100" b="1" dirty="0">
                <a:effectLst>
                  <a:outerShdw blurRad="38100" dist="38100" dir="2700000">
                    <a:srgbClr val="C0C0C0"/>
                  </a:outerShdw>
                </a:effectLst>
                <a:latin typeface="宋体" panose="02010600030101010101" pitchFamily="2" charset="-122"/>
              </a:rPr>
              <a:t>②</a:t>
            </a:r>
            <a:r>
              <a:rPr lang="en-US" altLang="zh-CN" sz="2100" b="1">
                <a:solidFill>
                  <a:schemeClr val="tx2"/>
                </a:solidFill>
                <a:effectLst>
                  <a:outerShdw blurRad="38100" dist="38100" dir="2700000">
                    <a:srgbClr val="C0C0C0"/>
                  </a:outerShdw>
                </a:effectLst>
                <a:latin typeface="宋体" panose="02010600030101010101" pitchFamily="2" charset="-122"/>
              </a:rPr>
              <a:t>1928</a:t>
            </a:r>
            <a:r>
              <a:rPr lang="zh-CN" altLang="en-US" sz="2100" b="1" dirty="0">
                <a:effectLst>
                  <a:outerShdw blurRad="38100" dist="38100" dir="2700000">
                    <a:srgbClr val="C0C0C0"/>
                  </a:outerShdw>
                </a:effectLst>
                <a:latin typeface="宋体" panose="02010600030101010101" pitchFamily="2" charset="-122"/>
              </a:rPr>
              <a:t>年起连续实行</a:t>
            </a:r>
            <a:r>
              <a:rPr lang="zh-CN" altLang="en-US" sz="2100" b="1" dirty="0">
                <a:solidFill>
                  <a:schemeClr val="tx2"/>
                </a:solidFill>
                <a:effectLst>
                  <a:outerShdw blurRad="38100" dist="38100" dir="2700000">
                    <a:srgbClr val="C0C0C0"/>
                  </a:outerShdw>
                </a:effectLst>
                <a:latin typeface="宋体" panose="02010600030101010101" pitchFamily="2" charset="-122"/>
              </a:rPr>
              <a:t>三个五年计划</a:t>
            </a:r>
            <a:r>
              <a:rPr lang="zh-CN" altLang="en-US" sz="2100" b="1" dirty="0">
                <a:effectLst>
                  <a:outerShdw blurRad="38100" dist="38100" dir="2700000">
                    <a:srgbClr val="C0C0C0"/>
                  </a:outerShdw>
                </a:effectLst>
                <a:latin typeface="宋体" panose="02010600030101010101" pitchFamily="2" charset="-122"/>
              </a:rPr>
              <a:t>，开展工业化建设。</a:t>
            </a:r>
            <a:endParaRPr lang="zh-CN" altLang="en-US" sz="2100" b="1" dirty="0">
              <a:effectLst>
                <a:outerShdw blurRad="38100" dist="38100" dir="2700000">
                  <a:srgbClr val="C0C0C0"/>
                </a:outerShdw>
              </a:effectLst>
              <a:latin typeface="宋体" panose="02010600030101010101" pitchFamily="2" charset="-122"/>
            </a:endParaRPr>
          </a:p>
        </p:txBody>
      </p:sp>
      <p:sp>
        <p:nvSpPr>
          <p:cNvPr id="660487" name="文本框 660486"/>
          <p:cNvSpPr txBox="1"/>
          <p:nvPr/>
        </p:nvSpPr>
        <p:spPr>
          <a:xfrm>
            <a:off x="0" y="2042087"/>
            <a:ext cx="1818801" cy="414020"/>
          </a:xfrm>
          <a:prstGeom prst="rect">
            <a:avLst/>
          </a:prstGeom>
          <a:noFill/>
          <a:ln w="9525">
            <a:noFill/>
          </a:ln>
        </p:spPr>
        <p:txBody>
          <a:bodyPr>
            <a:spAutoFit/>
          </a:bodyPr>
          <a:p>
            <a:r>
              <a:rPr lang="en-US" altLang="zh-CN"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2.</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成就</a:t>
            </a:r>
            <a:endPar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660488" name="文本框 660487"/>
          <p:cNvSpPr txBox="1"/>
          <p:nvPr/>
        </p:nvSpPr>
        <p:spPr>
          <a:xfrm>
            <a:off x="954633" y="1719180"/>
            <a:ext cx="8189367" cy="1060450"/>
          </a:xfrm>
          <a:prstGeom prst="rect">
            <a:avLst/>
          </a:prstGeom>
          <a:noFill/>
          <a:ln w="9525">
            <a:noFill/>
          </a:ln>
        </p:spPr>
        <p:txBody>
          <a:bodyPr>
            <a:spAutoFit/>
          </a:bodyPr>
          <a:p>
            <a:r>
              <a:rPr lang="en-US" altLang="zh-CN" sz="2100" b="1" dirty="0">
                <a:effectLst>
                  <a:outerShdw blurRad="38100" dist="38100" dir="2700000">
                    <a:srgbClr val="C0C0C0"/>
                  </a:outerShdw>
                </a:effectLst>
                <a:latin typeface="宋体" panose="02010600030101010101" pitchFamily="2" charset="-122"/>
              </a:rPr>
              <a:t>①1937</a:t>
            </a:r>
            <a:r>
              <a:rPr lang="zh-CN" altLang="en-US" sz="2100" b="1" dirty="0">
                <a:effectLst>
                  <a:outerShdw blurRad="38100" dist="38100" dir="2700000">
                    <a:srgbClr val="C0C0C0"/>
                  </a:outerShdw>
                </a:effectLst>
                <a:latin typeface="宋体" panose="02010600030101010101" pitchFamily="2" charset="-122"/>
              </a:rPr>
              <a:t>年，</a:t>
            </a:r>
            <a:r>
              <a:rPr lang="zh-CN" altLang="en-US" sz="2100" b="1" dirty="0">
                <a:solidFill>
                  <a:srgbClr val="FF0000"/>
                </a:solidFill>
                <a:effectLst>
                  <a:outerShdw blurRad="38100" dist="38100" dir="2700000">
                    <a:srgbClr val="C0C0C0"/>
                  </a:outerShdw>
                </a:effectLst>
                <a:latin typeface="宋体" panose="02010600030101010101" pitchFamily="2" charset="-122"/>
              </a:rPr>
              <a:t>实现了国家工业化</a:t>
            </a:r>
            <a:r>
              <a:rPr lang="zh-CN" altLang="en-US" sz="2100" b="1" dirty="0">
                <a:effectLst>
                  <a:outerShdw blurRad="38100" dist="38100" dir="2700000">
                    <a:srgbClr val="C0C0C0"/>
                  </a:outerShdw>
                </a:effectLst>
                <a:latin typeface="宋体" panose="02010600030101010101" pitchFamily="2" charset="-122"/>
              </a:rPr>
              <a:t>，形成比较齐全的工业体系</a:t>
            </a:r>
            <a:endParaRPr lang="zh-CN" altLang="en-US" sz="2100" b="1" dirty="0">
              <a:effectLst>
                <a:outerShdw blurRad="38100" dist="38100" dir="2700000">
                  <a:srgbClr val="C0C0C0"/>
                </a:outerShdw>
              </a:effectLst>
              <a:latin typeface="宋体" panose="02010600030101010101" pitchFamily="2" charset="-122"/>
            </a:endParaRPr>
          </a:p>
          <a:p>
            <a:r>
              <a:rPr lang="en-US" altLang="zh-CN" sz="2100" b="1" dirty="0">
                <a:effectLst>
                  <a:outerShdw blurRad="38100" dist="38100" dir="2700000">
                    <a:srgbClr val="C0C0C0"/>
                  </a:outerShdw>
                </a:effectLst>
                <a:latin typeface="宋体" panose="02010600030101010101" pitchFamily="2" charset="-122"/>
              </a:rPr>
              <a:t>②</a:t>
            </a:r>
            <a:r>
              <a:rPr lang="zh-CN" altLang="en-US" sz="2100" b="1" dirty="0">
                <a:effectLst>
                  <a:outerShdw blurRad="38100" dist="38100" dir="2700000">
                    <a:srgbClr val="C0C0C0"/>
                  </a:outerShdw>
                </a:effectLst>
                <a:latin typeface="宋体" panose="02010600030101010101" pitchFamily="2" charset="-122"/>
              </a:rPr>
              <a:t>国民经济结构发生了改变</a:t>
            </a:r>
            <a:endParaRPr lang="zh-CN" altLang="en-US" sz="2100" b="1" dirty="0">
              <a:effectLst>
                <a:outerShdw blurRad="38100" dist="38100" dir="2700000">
                  <a:srgbClr val="C0C0C0"/>
                </a:outerShdw>
              </a:effectLst>
              <a:latin typeface="宋体" panose="02010600030101010101" pitchFamily="2" charset="-122"/>
            </a:endParaRPr>
          </a:p>
          <a:p>
            <a:r>
              <a:rPr lang="en-US" altLang="zh-CN" sz="2100" b="1" dirty="0">
                <a:effectLst>
                  <a:outerShdw blurRad="38100" dist="38100" dir="2700000">
                    <a:srgbClr val="C0C0C0"/>
                  </a:outerShdw>
                </a:effectLst>
                <a:latin typeface="宋体" panose="02010600030101010101" pitchFamily="2" charset="-122"/>
              </a:rPr>
              <a:t>③1937</a:t>
            </a:r>
            <a:r>
              <a:rPr lang="zh-CN" altLang="en-US" sz="2100" b="1" dirty="0">
                <a:effectLst>
                  <a:outerShdw blurRad="38100" dist="38100" dir="2700000">
                    <a:srgbClr val="C0C0C0"/>
                  </a:outerShdw>
                </a:effectLst>
                <a:latin typeface="宋体" panose="02010600030101010101" pitchFamily="2" charset="-122"/>
              </a:rPr>
              <a:t>年，已位居欧洲第一位，</a:t>
            </a:r>
            <a:r>
              <a:rPr lang="zh-CN" altLang="en-US" sz="2100" b="1" dirty="0">
                <a:solidFill>
                  <a:srgbClr val="FF0000"/>
                </a:solidFill>
                <a:effectLst>
                  <a:outerShdw blurRad="38100" dist="38100" dir="2700000">
                    <a:srgbClr val="C0C0C0"/>
                  </a:outerShdw>
                </a:effectLst>
                <a:latin typeface="宋体" panose="02010600030101010101" pitchFamily="2" charset="-122"/>
              </a:rPr>
              <a:t>世界第二位</a:t>
            </a:r>
            <a:r>
              <a:rPr lang="zh-CN" altLang="en-US" sz="2100" b="1" dirty="0">
                <a:effectLst>
                  <a:outerShdw blurRad="38100" dist="38100" dir="2700000">
                    <a:srgbClr val="C0C0C0"/>
                  </a:outerShdw>
                </a:effectLst>
                <a:latin typeface="宋体" panose="02010600030101010101" pitchFamily="2" charset="-122"/>
              </a:rPr>
              <a:t>，成为世界工业强国</a:t>
            </a:r>
            <a:endParaRPr lang="zh-CN" altLang="en-US" sz="2100" b="1" dirty="0">
              <a:effectLst>
                <a:outerShdw blurRad="38100" dist="38100" dir="2700000">
                  <a:srgbClr val="C0C0C0"/>
                </a:outerShdw>
              </a:effectLst>
              <a:latin typeface="宋体" panose="02010600030101010101" pitchFamily="2" charset="-122"/>
            </a:endParaRPr>
          </a:p>
        </p:txBody>
      </p:sp>
      <p:sp>
        <p:nvSpPr>
          <p:cNvPr id="660489" name="文本框 660488"/>
          <p:cNvSpPr txBox="1"/>
          <p:nvPr/>
        </p:nvSpPr>
        <p:spPr>
          <a:xfrm>
            <a:off x="0" y="2779521"/>
            <a:ext cx="1311727" cy="414020"/>
          </a:xfrm>
          <a:prstGeom prst="rect">
            <a:avLst/>
          </a:prstGeom>
          <a:noFill/>
          <a:ln w="9525">
            <a:noFill/>
          </a:ln>
        </p:spPr>
        <p:txBody>
          <a:bodyPr>
            <a:spAutoFit/>
          </a:bodyPr>
          <a:p>
            <a:r>
              <a:rPr lang="en-US" altLang="zh-CN"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3.</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弊端</a:t>
            </a:r>
            <a:endPar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660491" name="文本框 660490"/>
          <p:cNvSpPr txBox="1"/>
          <p:nvPr/>
        </p:nvSpPr>
        <p:spPr>
          <a:xfrm>
            <a:off x="0" y="3352432"/>
            <a:ext cx="6840741" cy="462280"/>
          </a:xfrm>
          <a:prstGeom prst="rect">
            <a:avLst/>
          </a:prstGeom>
          <a:noFill/>
          <a:ln w="9525">
            <a:noFill/>
          </a:ln>
        </p:spPr>
        <p:txBody>
          <a:bodyPr>
            <a:spAutoFit/>
          </a:bodyPr>
          <a:p>
            <a:pPr>
              <a:lnSpc>
                <a:spcPct val="115000"/>
              </a:lnSpc>
              <a:buFont typeface="Arial" panose="020B0604020202020204" pitchFamily="34" charset="0"/>
              <a:buNone/>
            </a:pPr>
            <a:r>
              <a:rPr lang="en-US" altLang="zh-CN" sz="2100" b="1" dirty="0">
                <a:latin typeface="Arial" panose="020B0604020202020204" pitchFamily="34" charset="0"/>
              </a:rPr>
              <a:t>A</a:t>
            </a:r>
            <a:r>
              <a:rPr lang="zh-CN" altLang="en-US" sz="2100" b="1" dirty="0">
                <a:latin typeface="Arial" panose="020B0604020202020204" pitchFamily="34" charset="0"/>
              </a:rPr>
              <a:t>、重工业</a:t>
            </a:r>
            <a:r>
              <a:rPr lang="zh-CN" altLang="en-US" sz="2100" b="1">
                <a:latin typeface="Arial" panose="020B0604020202020204" pitchFamily="34" charset="0"/>
              </a:rPr>
              <a:t>过重，轻工业过轻，农业落后；</a:t>
            </a:r>
            <a:endParaRPr lang="zh-CN" altLang="en-US" sz="2100" b="1">
              <a:latin typeface="Arial" panose="020B0604020202020204" pitchFamily="34" charset="0"/>
            </a:endParaRPr>
          </a:p>
        </p:txBody>
      </p:sp>
      <p:sp>
        <p:nvSpPr>
          <p:cNvPr id="660492" name="文本框 660491"/>
          <p:cNvSpPr txBox="1"/>
          <p:nvPr/>
        </p:nvSpPr>
        <p:spPr>
          <a:xfrm>
            <a:off x="0" y="3853272"/>
            <a:ext cx="5156445" cy="462280"/>
          </a:xfrm>
          <a:prstGeom prst="rect">
            <a:avLst/>
          </a:prstGeom>
          <a:noFill/>
          <a:ln w="9525">
            <a:noFill/>
          </a:ln>
        </p:spPr>
        <p:txBody>
          <a:bodyPr>
            <a:spAutoFit/>
          </a:bodyPr>
          <a:p>
            <a:pPr>
              <a:lnSpc>
                <a:spcPct val="115000"/>
              </a:lnSpc>
              <a:buFont typeface="Arial" panose="020B0604020202020204" pitchFamily="34" charset="0"/>
              <a:buNone/>
            </a:pPr>
            <a:r>
              <a:rPr lang="en-US" altLang="zh-CN" sz="2100" b="1" dirty="0">
                <a:latin typeface="Arial" panose="020B0604020202020204" pitchFamily="34" charset="0"/>
              </a:rPr>
              <a:t>B</a:t>
            </a:r>
            <a:r>
              <a:rPr lang="zh-CN" altLang="en-US" sz="2100" b="1" dirty="0">
                <a:latin typeface="Arial" panose="020B0604020202020204" pitchFamily="34" charset="0"/>
              </a:rPr>
              <a:t>、农民为工业化付出的代价过大；</a:t>
            </a:r>
            <a:endParaRPr lang="zh-CN" altLang="en-US" sz="2100" b="1">
              <a:latin typeface="Arial" panose="020B0604020202020204" pitchFamily="34" charset="0"/>
            </a:endParaRPr>
          </a:p>
        </p:txBody>
      </p:sp>
      <p:sp>
        <p:nvSpPr>
          <p:cNvPr id="660493" name="文本框 660492"/>
          <p:cNvSpPr txBox="1"/>
          <p:nvPr/>
        </p:nvSpPr>
        <p:spPr>
          <a:xfrm>
            <a:off x="0" y="4315460"/>
            <a:ext cx="4733883" cy="462280"/>
          </a:xfrm>
          <a:prstGeom prst="rect">
            <a:avLst/>
          </a:prstGeom>
          <a:noFill/>
          <a:ln w="9525">
            <a:noFill/>
          </a:ln>
        </p:spPr>
        <p:txBody>
          <a:bodyPr>
            <a:spAutoFit/>
          </a:bodyPr>
          <a:p>
            <a:pPr>
              <a:lnSpc>
                <a:spcPct val="115000"/>
              </a:lnSpc>
              <a:buFont typeface="Arial" panose="020B0604020202020204" pitchFamily="34" charset="0"/>
              <a:buNone/>
            </a:pPr>
            <a:r>
              <a:rPr lang="en-US" altLang="zh-CN" sz="2100" b="1" dirty="0">
                <a:latin typeface="Arial" panose="020B0604020202020204" pitchFamily="34" charset="0"/>
              </a:rPr>
              <a:t>C</a:t>
            </a:r>
            <a:r>
              <a:rPr lang="zh-CN" altLang="en-US" sz="2100" b="1" dirty="0">
                <a:latin typeface="Arial" panose="020B0604020202020204" pitchFamily="34" charset="0"/>
              </a:rPr>
              <a:t>、追求高速度、高积累，粗放经营；</a:t>
            </a:r>
            <a:endParaRPr lang="zh-CN" altLang="en-US" sz="2100" b="1">
              <a:latin typeface="Arial" panose="020B0604020202020204" pitchFamily="34" charset="0"/>
            </a:endParaRPr>
          </a:p>
        </p:txBody>
      </p:sp>
      <p:grpSp>
        <p:nvGrpSpPr>
          <p:cNvPr id="660501" name="组合 660500"/>
          <p:cNvGrpSpPr/>
          <p:nvPr/>
        </p:nvGrpSpPr>
        <p:grpSpPr>
          <a:xfrm>
            <a:off x="5328341" y="2224531"/>
            <a:ext cx="3870904" cy="2635357"/>
            <a:chOff x="4431" y="1752"/>
            <a:chExt cx="3251" cy="2214"/>
          </a:xfrm>
        </p:grpSpPr>
        <p:pic>
          <p:nvPicPr>
            <p:cNvPr id="660495" name="图片 17" descr="\\杨绘绘\f\杨绘绘\幻灯片原文件\人民版\275.TIF"/>
            <p:cNvPicPr>
              <a:picLocks noChangeAspect="1"/>
            </p:cNvPicPr>
            <p:nvPr/>
          </p:nvPicPr>
          <p:blipFill>
            <a:blip r:embed="rId1">
              <a:lum bright="-17999" contrast="42000"/>
            </a:blip>
            <a:stretch>
              <a:fillRect/>
            </a:stretch>
          </p:blipFill>
          <p:spPr>
            <a:xfrm>
              <a:off x="4476" y="2341"/>
              <a:ext cx="3206" cy="1625"/>
            </a:xfrm>
            <a:prstGeom prst="rect">
              <a:avLst/>
            </a:prstGeom>
            <a:noFill/>
            <a:ln w="9525">
              <a:noFill/>
            </a:ln>
          </p:spPr>
        </p:pic>
        <p:sp>
          <p:nvSpPr>
            <p:cNvPr id="660498" name="矩形 660497"/>
            <p:cNvSpPr/>
            <p:nvPr/>
          </p:nvSpPr>
          <p:spPr>
            <a:xfrm>
              <a:off x="4431" y="1752"/>
              <a:ext cx="3251" cy="619"/>
            </a:xfrm>
            <a:prstGeom prst="rect">
              <a:avLst/>
            </a:prstGeom>
            <a:solidFill>
              <a:schemeClr val="accent1"/>
            </a:solidFill>
            <a:ln w="9525">
              <a:noFill/>
            </a:ln>
          </p:spPr>
          <p:txBody>
            <a:bodyPr>
              <a:spAutoFit/>
            </a:bodyPr>
            <a:p>
              <a:r>
                <a:rPr lang="zh-CN" altLang="zh-CN" sz="2100" b="1" dirty="0">
                  <a:latin typeface="Arial" panose="020B0604020202020204" pitchFamily="34" charset="0"/>
                </a:rPr>
                <a:t>史料一　苏联工农业产值的增长(%)示意图</a:t>
              </a:r>
              <a:endParaRPr lang="zh-CN" altLang="zh-CN" sz="2100" b="1" dirty="0">
                <a:latin typeface="Arial" panose="020B0604020202020204" pitchFamily="34" charset="0"/>
              </a:endParaRPr>
            </a:p>
          </p:txBody>
        </p:sp>
      </p:grpSp>
      <p:sp>
        <p:nvSpPr>
          <p:cNvPr id="660500" name="矩形 660499"/>
          <p:cNvSpPr/>
          <p:nvPr/>
        </p:nvSpPr>
        <p:spPr>
          <a:xfrm>
            <a:off x="100330" y="3125162"/>
            <a:ext cx="5381415" cy="1652270"/>
          </a:xfrm>
          <a:prstGeom prst="rect">
            <a:avLst/>
          </a:prstGeom>
          <a:solidFill>
            <a:schemeClr val="accent1"/>
          </a:solidFill>
          <a:ln w="9525">
            <a:noFill/>
          </a:ln>
        </p:spPr>
        <p:txBody>
          <a:bodyPr>
            <a:spAutoFit/>
          </a:bodyPr>
          <a:p>
            <a:r>
              <a:rPr lang="zh-CN" altLang="zh-CN" sz="2025" b="1" dirty="0">
                <a:solidFill>
                  <a:srgbClr val="006600"/>
                </a:solidFill>
                <a:latin typeface="Arial" panose="020B0604020202020204" pitchFamily="34" charset="0"/>
              </a:rPr>
              <a:t>史料二　在苏联，1928年1公担稞麦可分别交换35米印花布、75公斤砂糖，到1952年只能分别交换1.5米印花布、0.9公斤砂糖；1953年，谷物的义务交售价格仅为成本的10%，牛肉价格为成本的5%，猪肉价格为成本的6%。</a:t>
            </a:r>
            <a:endParaRPr lang="zh-CN" altLang="zh-CN" sz="2025" b="1" dirty="0">
              <a:solidFill>
                <a:srgbClr val="006600"/>
              </a:solidFill>
              <a:latin typeface="Arial" panose="020B0604020202020204" pitchFamily="34" charset="0"/>
            </a:endParaRPr>
          </a:p>
        </p:txBody>
      </p:sp>
      <p:pic>
        <p:nvPicPr>
          <p:cNvPr id="111644" name="TextBox 1"/>
          <p:cNvPicPr>
            <a:picLocks noGrp="1" noChangeAspect="1"/>
          </p:cNvPicPr>
          <p:nvPr/>
        </p:nvPicPr>
        <p:blipFill>
          <a:blip r:embed="rId2"/>
          <a:stretch>
            <a:fillRect/>
          </a:stretch>
        </p:blipFill>
        <p:spPr>
          <a:xfrm>
            <a:off x="900113" y="0"/>
            <a:ext cx="3457575" cy="296863"/>
          </a:xfrm>
          <a:prstGeom prst="rect">
            <a:avLst/>
          </a:prstGeom>
          <a:noFill/>
          <a:ln w="9525">
            <a:noFill/>
          </a:ln>
        </p:spPr>
      </p:pic>
      <p:sp>
        <p:nvSpPr>
          <p:cNvPr id="111730" name="矩形 10"/>
          <p:cNvSpPr/>
          <p:nvPr/>
        </p:nvSpPr>
        <p:spPr>
          <a:xfrm>
            <a:off x="3924300" y="123825"/>
            <a:ext cx="3097213" cy="460375"/>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斯大林模式</a:t>
            </a:r>
            <a:endParaRPr lang="zh-CN" altLang="en-US" sz="2000" b="1" dirty="0">
              <a:solidFill>
                <a:schemeClr val="accent2"/>
              </a:solidFill>
              <a:latin typeface="黑体" panose="02010609060101010101" pitchFamily="2" charset="-122"/>
              <a:ea typeface="黑体" panose="02010609060101010101" pitchFamily="2" charset="-122"/>
            </a:endParaRPr>
          </a:p>
        </p:txBody>
      </p:sp>
      <p:sp>
        <p:nvSpPr>
          <p:cNvPr id="130056" name="矩形 195594"/>
          <p:cNvSpPr/>
          <p:nvPr/>
        </p:nvSpPr>
        <p:spPr>
          <a:xfrm>
            <a:off x="-317" y="4445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0485"/>
                                        </p:tgtEl>
                                        <p:attrNameLst>
                                          <p:attrName>style.visibility</p:attrName>
                                        </p:attrNameLst>
                                      </p:cBhvr>
                                      <p:to>
                                        <p:strVal val="visible"/>
                                      </p:to>
                                    </p:set>
                                    <p:anim calcmode="lin" valueType="num">
                                      <p:cBhvr additive="base">
                                        <p:cTn id="7" dur="500" fill="hold"/>
                                        <p:tgtEl>
                                          <p:spTgt spid="660485"/>
                                        </p:tgtEl>
                                        <p:attrNameLst>
                                          <p:attrName>ppt_x</p:attrName>
                                        </p:attrNameLst>
                                      </p:cBhvr>
                                      <p:tavLst>
                                        <p:tav tm="0">
                                          <p:val>
                                            <p:strVal val="#ppt_x"/>
                                          </p:val>
                                        </p:tav>
                                        <p:tav tm="100000">
                                          <p:val>
                                            <p:strVal val="#ppt_x"/>
                                          </p:val>
                                        </p:tav>
                                      </p:tavLst>
                                    </p:anim>
                                    <p:anim calcmode="lin" valueType="num">
                                      <p:cBhvr additive="base">
                                        <p:cTn id="8" dur="500" fill="hold"/>
                                        <p:tgtEl>
                                          <p:spTgt spid="6604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60486"/>
                                        </p:tgtEl>
                                        <p:attrNameLst>
                                          <p:attrName>style.visibility</p:attrName>
                                        </p:attrNameLst>
                                      </p:cBhvr>
                                      <p:to>
                                        <p:strVal val="visible"/>
                                      </p:to>
                                    </p:set>
                                    <p:animEffect transition="in" filter="dissolve">
                                      <p:cBhvr>
                                        <p:cTn id="13" dur="500"/>
                                        <p:tgtEl>
                                          <p:spTgt spid="66048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60487"/>
                                        </p:tgtEl>
                                        <p:attrNameLst>
                                          <p:attrName>style.visibility</p:attrName>
                                        </p:attrNameLst>
                                      </p:cBhvr>
                                      <p:to>
                                        <p:strVal val="visible"/>
                                      </p:to>
                                    </p:set>
                                    <p:anim calcmode="lin" valueType="num">
                                      <p:cBhvr additive="base">
                                        <p:cTn id="18" dur="500" fill="hold"/>
                                        <p:tgtEl>
                                          <p:spTgt spid="660487"/>
                                        </p:tgtEl>
                                        <p:attrNameLst>
                                          <p:attrName>ppt_x</p:attrName>
                                        </p:attrNameLst>
                                      </p:cBhvr>
                                      <p:tavLst>
                                        <p:tav tm="0">
                                          <p:val>
                                            <p:strVal val="#ppt_x"/>
                                          </p:val>
                                        </p:tav>
                                        <p:tav tm="100000">
                                          <p:val>
                                            <p:strVal val="#ppt_x"/>
                                          </p:val>
                                        </p:tav>
                                      </p:tavLst>
                                    </p:anim>
                                    <p:anim calcmode="lin" valueType="num">
                                      <p:cBhvr additive="base">
                                        <p:cTn id="19" dur="500" fill="hold"/>
                                        <p:tgtEl>
                                          <p:spTgt spid="66048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60488">
                                            <p:txEl>
                                              <p:charRg st="0" end="28"/>
                                            </p:txEl>
                                          </p:spTgt>
                                        </p:tgtEl>
                                        <p:attrNameLst>
                                          <p:attrName>style.visibility</p:attrName>
                                        </p:attrNameLst>
                                      </p:cBhvr>
                                      <p:to>
                                        <p:strVal val="visible"/>
                                      </p:to>
                                    </p:set>
                                    <p:animEffect transition="in" filter="wipe(left)">
                                      <p:cBhvr>
                                        <p:cTn id="24" dur="500"/>
                                        <p:tgtEl>
                                          <p:spTgt spid="660488">
                                            <p:txEl>
                                              <p:charRg st="0" end="2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60488">
                                            <p:txEl>
                                              <p:charRg st="28" end="41"/>
                                            </p:txEl>
                                          </p:spTgt>
                                        </p:tgtEl>
                                        <p:attrNameLst>
                                          <p:attrName>style.visibility</p:attrName>
                                        </p:attrNameLst>
                                      </p:cBhvr>
                                      <p:to>
                                        <p:strVal val="visible"/>
                                      </p:to>
                                    </p:set>
                                    <p:animEffect transition="in" filter="wipe(left)">
                                      <p:cBhvr>
                                        <p:cTn id="29" dur="500"/>
                                        <p:tgtEl>
                                          <p:spTgt spid="660488">
                                            <p:txEl>
                                              <p:charRg st="28" end="4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60488">
                                            <p:txEl>
                                              <p:charRg st="41" end="72"/>
                                            </p:txEl>
                                          </p:spTgt>
                                        </p:tgtEl>
                                        <p:attrNameLst>
                                          <p:attrName>style.visibility</p:attrName>
                                        </p:attrNameLst>
                                      </p:cBhvr>
                                      <p:to>
                                        <p:strVal val="visible"/>
                                      </p:to>
                                    </p:set>
                                    <p:animEffect transition="in" filter="wipe(left)">
                                      <p:cBhvr>
                                        <p:cTn id="34" dur="500"/>
                                        <p:tgtEl>
                                          <p:spTgt spid="660488">
                                            <p:txEl>
                                              <p:charRg st="41" end="7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60489"/>
                                        </p:tgtEl>
                                        <p:attrNameLst>
                                          <p:attrName>style.visibility</p:attrName>
                                        </p:attrNameLst>
                                      </p:cBhvr>
                                      <p:to>
                                        <p:strVal val="visible"/>
                                      </p:to>
                                    </p:set>
                                    <p:anim calcmode="lin" valueType="num">
                                      <p:cBhvr additive="base">
                                        <p:cTn id="39" dur="500" fill="hold"/>
                                        <p:tgtEl>
                                          <p:spTgt spid="660489"/>
                                        </p:tgtEl>
                                        <p:attrNameLst>
                                          <p:attrName>ppt_x</p:attrName>
                                        </p:attrNameLst>
                                      </p:cBhvr>
                                      <p:tavLst>
                                        <p:tav tm="0">
                                          <p:val>
                                            <p:strVal val="#ppt_x"/>
                                          </p:val>
                                        </p:tav>
                                        <p:tav tm="100000">
                                          <p:val>
                                            <p:strVal val="#ppt_x"/>
                                          </p:val>
                                        </p:tav>
                                      </p:tavLst>
                                    </p:anim>
                                    <p:anim calcmode="lin" valueType="num">
                                      <p:cBhvr additive="base">
                                        <p:cTn id="40" dur="500" fill="hold"/>
                                        <p:tgtEl>
                                          <p:spTgt spid="66048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660501"/>
                                        </p:tgtEl>
                                        <p:attrNameLst>
                                          <p:attrName>style.visibility</p:attrName>
                                        </p:attrNameLst>
                                      </p:cBhvr>
                                      <p:to>
                                        <p:strVal val="visible"/>
                                      </p:to>
                                    </p:set>
                                    <p:animEffect transition="in" filter="blinds(horizontal)">
                                      <p:cBhvr>
                                        <p:cTn id="45" dur="500"/>
                                        <p:tgtEl>
                                          <p:spTgt spid="66050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660501"/>
                                        </p:tgtEl>
                                        <p:attrNameLst>
                                          <p:attrName>ppt_x</p:attrName>
                                        </p:attrNameLst>
                                      </p:cBhvr>
                                      <p:tavLst>
                                        <p:tav tm="0">
                                          <p:val>
                                            <p:strVal val="ppt_x"/>
                                          </p:val>
                                        </p:tav>
                                        <p:tav tm="100000">
                                          <p:val>
                                            <p:strVal val="ppt_x"/>
                                          </p:val>
                                        </p:tav>
                                      </p:tavLst>
                                    </p:anim>
                                    <p:anim calcmode="lin" valueType="num">
                                      <p:cBhvr additive="base">
                                        <p:cTn id="50" dur="500"/>
                                        <p:tgtEl>
                                          <p:spTgt spid="660501"/>
                                        </p:tgtEl>
                                        <p:attrNameLst>
                                          <p:attrName>ppt_y</p:attrName>
                                        </p:attrNameLst>
                                      </p:cBhvr>
                                      <p:tavLst>
                                        <p:tav tm="0">
                                          <p:val>
                                            <p:strVal val="ppt_y"/>
                                          </p:val>
                                        </p:tav>
                                        <p:tav tm="100000">
                                          <p:val>
                                            <p:strVal val="1+ppt_h/2"/>
                                          </p:val>
                                        </p:tav>
                                      </p:tavLst>
                                    </p:anim>
                                    <p:set>
                                      <p:cBhvr>
                                        <p:cTn id="51" dur="1" fill="hold">
                                          <p:stCondLst>
                                            <p:cond delay="499"/>
                                          </p:stCondLst>
                                        </p:cTn>
                                        <p:tgtEl>
                                          <p:spTgt spid="66050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660491"/>
                                        </p:tgtEl>
                                        <p:attrNameLst>
                                          <p:attrName>style.visibility</p:attrName>
                                        </p:attrNameLst>
                                      </p:cBhvr>
                                      <p:to>
                                        <p:strVal val="visible"/>
                                      </p:to>
                                    </p:set>
                                    <p:animEffect transition="in" filter="blinds(horizontal)">
                                      <p:cBhvr>
                                        <p:cTn id="56" dur="500"/>
                                        <p:tgtEl>
                                          <p:spTgt spid="660491"/>
                                        </p:tgtEl>
                                      </p:cBhvr>
                                    </p:animEffect>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grpId="0" nodeType="clickEffect">
                                  <p:stCondLst>
                                    <p:cond delay="0"/>
                                  </p:stCondLst>
                                  <p:childTnLst>
                                    <p:set>
                                      <p:cBhvr>
                                        <p:cTn id="60" dur="1" fill="hold">
                                          <p:stCondLst>
                                            <p:cond delay="0"/>
                                          </p:stCondLst>
                                        </p:cTn>
                                        <p:tgtEl>
                                          <p:spTgt spid="660500"/>
                                        </p:tgtEl>
                                        <p:attrNameLst>
                                          <p:attrName>style.visibility</p:attrName>
                                        </p:attrNameLst>
                                      </p:cBhvr>
                                      <p:to>
                                        <p:strVal val="visible"/>
                                      </p:to>
                                    </p:set>
                                    <p:anim calcmode="lin" valueType="num">
                                      <p:cBhvr>
                                        <p:cTn id="61" dur="1" fill="hold"/>
                                        <p:tgtEl>
                                          <p:spTgt spid="660500"/>
                                        </p:tgtEl>
                                      </p:cBhvr>
                                    </p:anim>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indefinite"/>
                                        <p:tgtEl>
                                          <p:spTgt spid="660500"/>
                                        </p:tgtEl>
                                        <p:attrNameLst>
                                          <p:attrName>ppt_x</p:attrName>
                                        </p:attrNameLst>
                                      </p:cBhvr>
                                      <p:tavLst>
                                        <p:tav tm="0">
                                          <p:val>
                                            <p:strVal val="ppt_x"/>
                                          </p:val>
                                        </p:tav>
                                        <p:tav tm="100000">
                                          <p:val>
                                            <p:strVal val="ppt_x"/>
                                          </p:val>
                                        </p:tav>
                                      </p:tavLst>
                                    </p:anim>
                                    <p:anim calcmode="lin" valueType="num">
                                      <p:cBhvr additive="base">
                                        <p:cTn id="66" dur="indefinite"/>
                                        <p:tgtEl>
                                          <p:spTgt spid="660500"/>
                                        </p:tgtEl>
                                        <p:attrNameLst>
                                          <p:attrName>ppt_y</p:attrName>
                                        </p:attrNameLst>
                                      </p:cBhvr>
                                      <p:tavLst>
                                        <p:tav tm="0">
                                          <p:val>
                                            <p:strVal val="ppt_y"/>
                                          </p:val>
                                        </p:tav>
                                        <p:tav tm="100000">
                                          <p:val>
                                            <p:strVal val="1+ppt_h/2"/>
                                          </p:val>
                                        </p:tav>
                                      </p:tavLst>
                                    </p:anim>
                                    <p:set>
                                      <p:cBhvr>
                                        <p:cTn id="67" dur="1" fill="hold">
                                          <p:stCondLst>
                                            <p:cond delay="0"/>
                                          </p:stCondLst>
                                        </p:cTn>
                                        <p:tgtEl>
                                          <p:spTgt spid="66050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60492"/>
                                        </p:tgtEl>
                                        <p:attrNameLst>
                                          <p:attrName>style.visibility</p:attrName>
                                        </p:attrNameLst>
                                      </p:cBhvr>
                                      <p:to>
                                        <p:strVal val="visible"/>
                                      </p:to>
                                    </p:set>
                                    <p:anim calcmode="lin" valueType="num">
                                      <p:cBhvr additive="base">
                                        <p:cTn id="72" dur="500" fill="hold"/>
                                        <p:tgtEl>
                                          <p:spTgt spid="660492"/>
                                        </p:tgtEl>
                                        <p:attrNameLst>
                                          <p:attrName>ppt_x</p:attrName>
                                        </p:attrNameLst>
                                      </p:cBhvr>
                                      <p:tavLst>
                                        <p:tav tm="0">
                                          <p:val>
                                            <p:strVal val="#ppt_x"/>
                                          </p:val>
                                        </p:tav>
                                        <p:tav tm="100000">
                                          <p:val>
                                            <p:strVal val="#ppt_x"/>
                                          </p:val>
                                        </p:tav>
                                      </p:tavLst>
                                    </p:anim>
                                    <p:anim calcmode="lin" valueType="num">
                                      <p:cBhvr additive="base">
                                        <p:cTn id="73" dur="500" fill="hold"/>
                                        <p:tgtEl>
                                          <p:spTgt spid="66049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660493"/>
                                        </p:tgtEl>
                                        <p:attrNameLst>
                                          <p:attrName>style.visibility</p:attrName>
                                        </p:attrNameLst>
                                      </p:cBhvr>
                                      <p:to>
                                        <p:strVal val="visible"/>
                                      </p:to>
                                    </p:set>
                                    <p:anim calcmode="lin" valueType="num">
                                      <p:cBhvr additive="base">
                                        <p:cTn id="78" dur="500" fill="hold"/>
                                        <p:tgtEl>
                                          <p:spTgt spid="660493"/>
                                        </p:tgtEl>
                                        <p:attrNameLst>
                                          <p:attrName>ppt_x</p:attrName>
                                        </p:attrNameLst>
                                      </p:cBhvr>
                                      <p:tavLst>
                                        <p:tav tm="0">
                                          <p:val>
                                            <p:strVal val="#ppt_x"/>
                                          </p:val>
                                        </p:tav>
                                        <p:tav tm="100000">
                                          <p:val>
                                            <p:strVal val="#ppt_x"/>
                                          </p:val>
                                        </p:tav>
                                      </p:tavLst>
                                    </p:anim>
                                    <p:anim calcmode="lin" valueType="num">
                                      <p:cBhvr additive="base">
                                        <p:cTn id="79" dur="500" fill="hold"/>
                                        <p:tgtEl>
                                          <p:spTgt spid="660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6" grpId="0"/>
      <p:bldP spid="660488" grpId="0" uiExpand="1" build="p"/>
      <p:bldP spid="660491" grpId="0"/>
      <p:bldP spid="660492" grpId="0"/>
      <p:bldP spid="660493" grpId="0"/>
      <p:bldP spid="660500" grpId="0" bldLvl="0" animBg="1"/>
      <p:bldP spid="660485" grpId="0"/>
      <p:bldP spid="660487" grpId="0"/>
      <p:bldP spid="660489" grpId="0"/>
      <p:bldP spid="660500" grpId="1" bldLvl="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微笑PPT - 小A">
  <a:themeElements>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fontScheme name="微笑PPT - 小A">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主管人员">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主管人员">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诗情画意">
  <a:themeElements>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5FBE"/>
        </a:dk1>
        <a:lt1>
          <a:srgbClr val="FFFFDD"/>
        </a:lt1>
        <a:dk2>
          <a:srgbClr val="2C5884"/>
        </a:dk2>
        <a:lt2>
          <a:srgbClr val="C0C0C0"/>
        </a:lt2>
        <a:accent1>
          <a:srgbClr val="E9F7FF"/>
        </a:accent1>
        <a:accent2>
          <a:srgbClr val="F89400"/>
        </a:accent2>
        <a:accent3>
          <a:srgbClr val="FFFFEB"/>
        </a:accent3>
        <a:accent4>
          <a:srgbClr val="0051A3"/>
        </a:accent4>
        <a:accent5>
          <a:srgbClr val="F2FAFF"/>
        </a:accent5>
        <a:accent6>
          <a:srgbClr val="DE84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
        <a:dk1>
          <a:srgbClr val="5D5D8B"/>
        </a:dk1>
        <a:lt1>
          <a:srgbClr val="DAEADE"/>
        </a:lt1>
        <a:dk2>
          <a:srgbClr val="A25269"/>
        </a:dk2>
        <a:lt2>
          <a:srgbClr val="C0C0C0"/>
        </a:lt2>
        <a:accent1>
          <a:srgbClr val="FFFFDD"/>
        </a:accent1>
        <a:accent2>
          <a:srgbClr val="3399FF"/>
        </a:accent2>
        <a:accent3>
          <a:srgbClr val="E9F2EB"/>
        </a:accent3>
        <a:accent4>
          <a:srgbClr val="4F4F77"/>
        </a:accent4>
        <a:accent5>
          <a:srgbClr val="FFFFEB"/>
        </a:accent5>
        <a:accent6>
          <a:srgbClr val="2D89E5"/>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
        <a:dk1>
          <a:srgbClr val="006666"/>
        </a:dk1>
        <a:lt1>
          <a:srgbClr val="CCECFF"/>
        </a:lt1>
        <a:dk2>
          <a:srgbClr val="336699"/>
        </a:dk2>
        <a:lt2>
          <a:srgbClr val="C0C0C0"/>
        </a:lt2>
        <a:accent1>
          <a:srgbClr val="FFFFCC"/>
        </a:accent1>
        <a:accent2>
          <a:srgbClr val="FF6600"/>
        </a:accent2>
        <a:accent3>
          <a:srgbClr val="E2F4FF"/>
        </a:accent3>
        <a:accent4>
          <a:srgbClr val="005757"/>
        </a:accent4>
        <a:accent5>
          <a:srgbClr val="FFFFE2"/>
        </a:accent5>
        <a:accent6>
          <a:srgbClr val="E55B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
        <a:dk1>
          <a:srgbClr val="0033CC"/>
        </a:dk1>
        <a:lt1>
          <a:srgbClr val="FFE9E9"/>
        </a:lt1>
        <a:dk2>
          <a:srgbClr val="000000"/>
        </a:dk2>
        <a:lt2>
          <a:srgbClr val="C0C0C0"/>
        </a:lt2>
        <a:accent1>
          <a:srgbClr val="D5E5DB"/>
        </a:accent1>
        <a:accent2>
          <a:srgbClr val="3366FF"/>
        </a:accent2>
        <a:accent3>
          <a:srgbClr val="FFF2F2"/>
        </a:accent3>
        <a:accent4>
          <a:srgbClr val="002AAF"/>
        </a:accent4>
        <a:accent5>
          <a:srgbClr val="E6EFEA"/>
        </a:accent5>
        <a:accent6>
          <a:srgbClr val="2D5BE5"/>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
        <a:dk1>
          <a:srgbClr val="336699"/>
        </a:dk1>
        <a:lt1>
          <a:srgbClr val="F4E9E0"/>
        </a:lt1>
        <a:dk2>
          <a:srgbClr val="DC5900"/>
        </a:dk2>
        <a:lt2>
          <a:srgbClr val="C0C0C0"/>
        </a:lt2>
        <a:accent1>
          <a:srgbClr val="E4E4E4"/>
        </a:accent1>
        <a:accent2>
          <a:srgbClr val="3399FF"/>
        </a:accent2>
        <a:accent3>
          <a:srgbClr val="F8F2ED"/>
        </a:accent3>
        <a:accent4>
          <a:srgbClr val="2A5783"/>
        </a:accent4>
        <a:accent5>
          <a:srgbClr val="EFEFEF"/>
        </a:accent5>
        <a:accent6>
          <a:srgbClr val="2D89E5"/>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
        <a:dk1>
          <a:srgbClr val="CC3300"/>
        </a:dk1>
        <a:lt1>
          <a:srgbClr val="E5E5FF"/>
        </a:lt1>
        <a:dk2>
          <a:srgbClr val="565680"/>
        </a:dk2>
        <a:lt2>
          <a:srgbClr val="C0C0C0"/>
        </a:lt2>
        <a:accent1>
          <a:srgbClr val="E6E4EC"/>
        </a:accent1>
        <a:accent2>
          <a:srgbClr val="0066CC"/>
        </a:accent2>
        <a:accent3>
          <a:srgbClr val="EFEFFF"/>
        </a:accent3>
        <a:accent4>
          <a:srgbClr val="AF2A00"/>
        </a:accent4>
        <a:accent5>
          <a:srgbClr val="F0EFF4"/>
        </a:accent5>
        <a:accent6>
          <a:srgbClr val="005BB7"/>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
        <a:dk1>
          <a:srgbClr val="000099"/>
        </a:dk1>
        <a:lt1>
          <a:srgbClr val="FFE2C5"/>
        </a:lt1>
        <a:dk2>
          <a:srgbClr val="007D7A"/>
        </a:dk2>
        <a:lt2>
          <a:srgbClr val="C0C0C0"/>
        </a:lt2>
        <a:accent1>
          <a:srgbClr val="EAEAEA"/>
        </a:accent1>
        <a:accent2>
          <a:srgbClr val="B26EB4"/>
        </a:accent2>
        <a:accent3>
          <a:srgbClr val="FFEEDE"/>
        </a:accent3>
        <a:accent4>
          <a:srgbClr val="000083"/>
        </a:accent4>
        <a:accent5>
          <a:srgbClr val="F2F2F2"/>
        </a:accent5>
        <a:accent6>
          <a:srgbClr val="9F62A1"/>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ptdesign.blogbus.com">
  <a:themeElements>
    <a:clrScheme name="pptdesign.blogbus.com 13">
      <a:dk1>
        <a:srgbClr val="000000"/>
      </a:dk1>
      <a:lt1>
        <a:srgbClr val="FFFFFF"/>
      </a:lt1>
      <a:dk2>
        <a:srgbClr val="000000"/>
      </a:dk2>
      <a:lt2>
        <a:srgbClr val="808080"/>
      </a:lt2>
      <a:accent1>
        <a:srgbClr val="EFE6AF"/>
      </a:accent1>
      <a:accent2>
        <a:srgbClr val="F7B103"/>
      </a:accent2>
      <a:accent3>
        <a:srgbClr val="FFFFFF"/>
      </a:accent3>
      <a:accent4>
        <a:srgbClr val="000000"/>
      </a:accent4>
      <a:accent5>
        <a:srgbClr val="F6F0D4"/>
      </a:accent5>
      <a:accent6>
        <a:srgbClr val="E0A002"/>
      </a:accent6>
      <a:hlink>
        <a:srgbClr val="54401C"/>
      </a:hlink>
      <a:folHlink>
        <a:srgbClr val="513103"/>
      </a:folHlink>
    </a:clrScheme>
    <a:fontScheme name="pptdesign.blogbus.com">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ptdesign.blogbus.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design.blogbus.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design.blogbus.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design.blogbus.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design.blogbus.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design.blogbus.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design.blogbus.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design.blogbus.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design.blogbus.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design.blogbus.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design.blogbus.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design.blogbus.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design.blogbus.com 13">
        <a:dk1>
          <a:srgbClr val="000000"/>
        </a:dk1>
        <a:lt1>
          <a:srgbClr val="FFFFFF"/>
        </a:lt1>
        <a:dk2>
          <a:srgbClr val="000000"/>
        </a:dk2>
        <a:lt2>
          <a:srgbClr val="808080"/>
        </a:lt2>
        <a:accent1>
          <a:srgbClr val="EFE6AF"/>
        </a:accent1>
        <a:accent2>
          <a:srgbClr val="F7B103"/>
        </a:accent2>
        <a:accent3>
          <a:srgbClr val="FFFFFF"/>
        </a:accent3>
        <a:accent4>
          <a:srgbClr val="000000"/>
        </a:accent4>
        <a:accent5>
          <a:srgbClr val="F6F0D4"/>
        </a:accent5>
        <a:accent6>
          <a:srgbClr val="E0A002"/>
        </a:accent6>
        <a:hlink>
          <a:srgbClr val="54401C"/>
        </a:hlink>
        <a:folHlink>
          <a:srgbClr val="51310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4787</Words>
  <Application>WPS 演示</Application>
  <PresentationFormat>自定义</PresentationFormat>
  <Paragraphs>377</Paragraphs>
  <Slides>21</Slides>
  <Notes>1</Notes>
  <HiddenSlides>0</HiddenSlides>
  <MMClips>0</MMClips>
  <ScaleCrop>false</ScaleCrop>
  <HeadingPairs>
    <vt:vector size="8" baseType="variant">
      <vt:variant>
        <vt:lpstr>已用的字体</vt:lpstr>
      </vt:variant>
      <vt:variant>
        <vt:i4>17</vt:i4>
      </vt:variant>
      <vt:variant>
        <vt:lpstr>主题</vt:lpstr>
      </vt:variant>
      <vt:variant>
        <vt:i4>5</vt:i4>
      </vt:variant>
      <vt:variant>
        <vt:lpstr>嵌入 OLE 服务器</vt:lpstr>
      </vt:variant>
      <vt:variant>
        <vt:i4>1</vt:i4>
      </vt:variant>
      <vt:variant>
        <vt:lpstr>幻灯片标题</vt:lpstr>
      </vt:variant>
      <vt:variant>
        <vt:i4>21</vt:i4>
      </vt:variant>
    </vt:vector>
  </HeadingPairs>
  <TitlesOfParts>
    <vt:vector size="44" baseType="lpstr">
      <vt:lpstr>Arial</vt:lpstr>
      <vt:lpstr>宋体</vt:lpstr>
      <vt:lpstr>Wingdings</vt:lpstr>
      <vt:lpstr>Palatino Linotype</vt:lpstr>
      <vt:lpstr>黑体</vt:lpstr>
      <vt:lpstr>幼圆</vt:lpstr>
      <vt:lpstr>Courier New</vt:lpstr>
      <vt:lpstr>Calibri</vt:lpstr>
      <vt:lpstr>隶书</vt:lpstr>
      <vt:lpstr>华文彩云</vt:lpstr>
      <vt:lpstr>楷体_GB2312</vt:lpstr>
      <vt:lpstr>楷体</vt:lpstr>
      <vt:lpstr>微软雅黑</vt:lpstr>
      <vt:lpstr>Arial Unicode MS</vt:lpstr>
      <vt:lpstr>Times New Roman</vt:lpstr>
      <vt:lpstr>华文行楷</vt:lpstr>
      <vt:lpstr>新宋体</vt:lpstr>
      <vt:lpstr>微笑PPT - 小A</vt:lpstr>
      <vt:lpstr>4_主管人员</vt:lpstr>
      <vt:lpstr>5_主管人员</vt:lpstr>
      <vt:lpstr>诗情画意</vt:lpstr>
      <vt:lpstr>pptdesign.blogbus.com</vt:lpstr>
      <vt:lpstr>Excel.Chart.8</vt:lpstr>
      <vt:lpstr>PowerPoint 演示文稿</vt:lpstr>
      <vt:lpstr>PowerPoint 演示文稿</vt:lpstr>
      <vt:lpstr>PowerPoint 演示文稿</vt:lpstr>
      <vt:lpstr>PowerPoint 演示文稿</vt:lpstr>
      <vt:lpstr>PowerPoint 演示文稿</vt:lpstr>
      <vt:lpstr>PowerPoint 演示文稿</vt:lpstr>
      <vt:lpstr>阅读两节教材，自己梳理教材结构：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根据复习，自己梳理本节内容知识结构：</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jzxpc</dc:creator>
  <cp:lastModifiedBy>马贞林</cp:lastModifiedBy>
  <cp:revision>1688</cp:revision>
  <dcterms:created xsi:type="dcterms:W3CDTF">2008-04-24T16:47:00Z</dcterms:created>
  <dcterms:modified xsi:type="dcterms:W3CDTF">2018-04-06T11:49:12Z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