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4" r:id="rId4"/>
    <p:sldMasterId id="2147483689" r:id="rId5"/>
    <p:sldMasterId id="2147483702" r:id="rId6"/>
  </p:sldMasterIdLst>
  <p:notesMasterIdLst>
    <p:notesMasterId r:id="rId8"/>
  </p:notesMasterIdLst>
  <p:sldIdLst>
    <p:sldId id="365" r:id="rId7"/>
    <p:sldId id="912" r:id="rId9"/>
    <p:sldId id="837" r:id="rId10"/>
    <p:sldId id="829" r:id="rId11"/>
    <p:sldId id="834" r:id="rId12"/>
    <p:sldId id="835" r:id="rId13"/>
    <p:sldId id="869" r:id="rId14"/>
    <p:sldId id="987" r:id="rId15"/>
    <p:sldId id="935" r:id="rId16"/>
    <p:sldId id="936" r:id="rId17"/>
    <p:sldId id="988" r:id="rId18"/>
    <p:sldId id="937" r:id="rId19"/>
    <p:sldId id="939" r:id="rId20"/>
    <p:sldId id="940" r:id="rId21"/>
    <p:sldId id="941" r:id="rId22"/>
    <p:sldId id="942" r:id="rId23"/>
    <p:sldId id="943" r:id="rId24"/>
    <p:sldId id="870" r:id="rId25"/>
    <p:sldId id="793" r:id="rId26"/>
    <p:sldId id="795" r:id="rId27"/>
    <p:sldId id="990" r:id="rId28"/>
  </p:sldIdLst>
  <p:sldSz cx="9144000" cy="51435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6600"/>
    <a:srgbClr val="660066"/>
    <a:srgbClr val="006699"/>
    <a:srgbClr val="663300"/>
    <a:srgbClr val="993300"/>
    <a:srgbClr val="8000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47"/>
    <p:restoredTop sz="85203"/>
  </p:normalViewPr>
  <p:slideViewPr>
    <p:cSldViewPr showGuides="1">
      <p:cViewPr varScale="1">
        <p:scale>
          <a:sx n="89" d="100"/>
          <a:sy n="89" d="100"/>
        </p:scale>
        <p:origin x="-120" y="-120"/>
      </p:cViewPr>
      <p:guideLst>
        <p:guide orient="horz" pos="1663"/>
        <p:guide pos="2923"/>
      </p:guideLst>
    </p:cSldViewPr>
  </p:slideViewPr>
  <p:outlineViewPr>
    <p:cViewPr>
      <p:scale>
        <a:sx n="33" d="100"/>
        <a:sy n="33" d="100"/>
      </p:scale>
      <p:origin x="0" y="1002"/>
    </p:cViewPr>
  </p:outlineViewPr>
  <p:notesTextViewPr>
    <p:cViewPr>
      <p:scale>
        <a:sx n="100" d="100"/>
        <a:sy n="100" d="100"/>
      </p:scale>
      <p:origin x="0" y="0"/>
    </p:cViewPr>
  </p:notesTextViewPr>
  <p:sorterViewPr>
    <p:cViewPr>
      <p:scale>
        <a:sx n="100" d="100"/>
        <a:sy n="100" d="100"/>
      </p:scale>
      <p:origin x="0" y="5856"/>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Master" Target="slideMasters/slideMaster2.xml"/><Relationship Id="rId29" Type="http://schemas.openxmlformats.org/officeDocument/2006/relationships/presProps" Target="presProps.xml"/><Relationship Id="rId28" Type="http://schemas.openxmlformats.org/officeDocument/2006/relationships/slide" Target="slides/slide21.xml"/><Relationship Id="rId27" Type="http://schemas.openxmlformats.org/officeDocument/2006/relationships/slide" Target="slides/slide20.xml"/><Relationship Id="rId26" Type="http://schemas.openxmlformats.org/officeDocument/2006/relationships/slide" Target="slides/slide19.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ea typeface="宋体" panose="02010600030101010101" pitchFamily="2" charset="-122"/>
              </a:defRPr>
            </a:lvl1pPr>
          </a:lstStyle>
          <a:p>
            <a:pPr fontAlgn="base">
              <a:defRPr/>
            </a:pPr>
            <a:endParaRPr lang="en-US" altLang="zh-CN" strike="noStrike" noProof="1"/>
          </a:p>
        </p:txBody>
      </p:sp>
      <p:sp>
        <p:nvSpPr>
          <p:cNvPr id="32772"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
        <p:nvSpPr>
          <p:cNvPr id="32773" name="Rectangle 5"/>
          <p:cNvSpPr>
            <a:spLocks noGrp="1"/>
          </p:cNvSpPr>
          <p:nvPr>
            <p:ph type="body" sz="quarter"/>
          </p:nvPr>
        </p:nvSpPr>
        <p:spPr>
          <a:xfrm>
            <a:off x="685800" y="4343400"/>
            <a:ext cx="5486400" cy="4114800"/>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ea typeface="宋体" panose="02010600030101010101" pitchFamily="2" charset="-122"/>
              </a:defRPr>
            </a:lvl1pPr>
          </a:lstStyle>
          <a:p>
            <a:pPr fontAlgn="base">
              <a:defRPr/>
            </a:pPr>
            <a:fld id="{0EE97443-C1CD-4B8D-A9B9-9E7F0389BDBE}" type="slidenum">
              <a:rPr lang="en-US" altLang="zh-CN" strike="noStrike" noProof="1">
                <a:latin typeface="Arial" panose="020B0604020202020204" pitchFamily="34" charset="0"/>
                <a:ea typeface="宋体" panose="02010600030101010101" pitchFamily="2" charset="-122"/>
                <a:cs typeface="+mn-cs"/>
              </a:rPr>
            </a:fld>
            <a:endParaRPr lang="en-US" altLang="zh-CN"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Rectangle 7"/>
          <p:cNvSpPr>
            <a:spLocks noGrp="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en-US" altLang="zh-CN" sz="1200" dirty="0">
                <a:solidFill>
                  <a:srgbClr val="000000"/>
                </a:solidFill>
              </a:rPr>
            </a:fld>
            <a:endParaRPr lang="en-US" altLang="zh-CN" sz="1200" dirty="0">
              <a:solidFill>
                <a:srgbClr val="000000"/>
              </a:solidFill>
            </a:endParaRPr>
          </a:p>
        </p:txBody>
      </p:sp>
      <p:sp>
        <p:nvSpPr>
          <p:cNvPr id="34818" name="Rectangle 2"/>
          <p:cNvSpPr>
            <a:spLocks noGrp="1" noRot="1" noChangeAspect="1" noTextEdit="1"/>
          </p:cNvSpPr>
          <p:nvPr>
            <p:ph type="sldImg"/>
          </p:nvPr>
        </p:nvSpPr>
        <p:spPr/>
      </p:sp>
      <p:sp>
        <p:nvSpPr>
          <p:cNvPr id="34819" name="Rectangle 3"/>
          <p:cNvSpPr>
            <a:spLocks noGrp="1"/>
          </p:cNvSpPr>
          <p:nvPr>
            <p:ph type="body"/>
          </p:nvPr>
        </p:nvSpPr>
        <p:spPr/>
        <p:txBody>
          <a:bodyPr wrap="square" lIns="91440" tIns="45720" rIns="91440" bIns="45720" anchor="t"/>
          <a:p>
            <a:pPr lvl="0"/>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40"/>
            <a:ext cx="7772400" cy="1102519"/>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ctr"/>
            <a:r>
              <a:rPr lang="zh-CN" altLang="en-US" strike="noStrike" noProof="1" smtClean="0"/>
              <a:t>单击此处编辑母版副标题样式</a:t>
            </a:r>
            <a:endParaRPr lang="zh-CN" altLang="en-US" strike="noStrike" noProof="1"/>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86923"/>
            <a:ext cx="2051050" cy="4679156"/>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68333" y="86923"/>
            <a:ext cx="6003925" cy="4679156"/>
          </a:xfrm>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6146"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6147" name="Group 71"/>
          <p:cNvGrpSpPr/>
          <p:nvPr/>
        </p:nvGrpSpPr>
        <p:grpSpPr>
          <a:xfrm>
            <a:off x="5222875" y="20638"/>
            <a:ext cx="3856038" cy="5110162"/>
            <a:chOff x="275" y="265"/>
            <a:chExt cx="2373" cy="3936"/>
          </a:xfrm>
        </p:grpSpPr>
        <p:sp>
          <p:nvSpPr>
            <p:cNvPr id="6148"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6149"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81"/>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17"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6"/>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8"/>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18438"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1945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19459" name="Group 71"/>
          <p:cNvGrpSpPr/>
          <p:nvPr/>
        </p:nvGrpSpPr>
        <p:grpSpPr>
          <a:xfrm>
            <a:off x="5222875" y="20638"/>
            <a:ext cx="3856038" cy="5110162"/>
            <a:chOff x="275" y="265"/>
            <a:chExt cx="2373" cy="3936"/>
          </a:xfrm>
        </p:grpSpPr>
        <p:sp>
          <p:nvSpPr>
            <p:cNvPr id="1946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1946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77"/>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2"/>
            <a:ext cx="7772400" cy="1021556"/>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09"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D8C23A99-C87F-43CA-B087-BF93873C4030}" type="datetimeFigureOut">
              <a:rPr lang="zh-CN" altLang="en-US" strike="noStrike" noProof="1">
                <a:latin typeface="+mn-lt"/>
                <a:ea typeface="+mn-ea"/>
                <a:cs typeface="+mn-cs"/>
              </a:rPr>
            </a:fld>
            <a:endParaRPr lang="zh-CN" altLang="en-US" strike="noStrike" noProof="1"/>
          </a:p>
        </p:txBody>
      </p:sp>
      <p:sp>
        <p:nvSpPr>
          <p:cNvPr id="3" name="Footer Placeholder 2"/>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4" name="Slide Number Placeholder 3"/>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E4C99B7-E1B4-464D-AD40-66D9C65EF26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2"/>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4"/>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31750"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blipFill rotWithShape="0">
          <a:blip r:embed="rId2"/>
          <a:stretch>
            <a:fillRect/>
          </a:stretch>
        </a:blipFill>
        <a:effectLst/>
      </p:bgPr>
    </p:bg>
    <p:spTree>
      <p:nvGrpSpPr>
        <p:cNvPr id="1" name=""/>
        <p:cNvGrpSpPr/>
        <p:nvPr/>
      </p:nvGrpSpPr>
      <p:grpSpPr/>
      <p:sp>
        <p:nvSpPr>
          <p:cNvPr id="95234" name="标题 95233"/>
          <p:cNvSpPr>
            <a:spLocks noGrp="1" noRot="1"/>
          </p:cNvSpPr>
          <p:nvPr>
            <p:ph type="ctrTitle"/>
          </p:nvPr>
        </p:nvSpPr>
        <p:spPr>
          <a:xfrm>
            <a:off x="685800" y="1714500"/>
            <a:ext cx="7772400" cy="857250"/>
          </a:xfrm>
          <a:prstGeom prst="rect">
            <a:avLst/>
          </a:prstGeom>
          <a:noFill/>
          <a:ln w="9525">
            <a:noFill/>
          </a:ln>
        </p:spPr>
        <p:txBody>
          <a:bodyPr anchor="ctr"/>
          <a:lstStyle>
            <a:lvl1pPr lvl="0">
              <a:defRPr/>
            </a:lvl1pPr>
          </a:lstStyle>
          <a:p>
            <a:pPr lvl="0"/>
            <a:r>
              <a:rPr lang="zh-CN" altLang="en-US" dirty="0"/>
              <a:t>单击此处编辑母版标题样式</a:t>
            </a:r>
            <a:endParaRPr lang="zh-CN" altLang="en-US" dirty="0"/>
          </a:p>
        </p:txBody>
      </p:sp>
      <p:sp>
        <p:nvSpPr>
          <p:cNvPr id="95235" name="副标题 95234"/>
          <p:cNvSpPr>
            <a:spLocks noGrp="1" noRot="1"/>
          </p:cNvSpPr>
          <p:nvPr>
            <p:ph type="subTitle" idx="1"/>
          </p:nvPr>
        </p:nvSpPr>
        <p:spPr>
          <a:xfrm>
            <a:off x="1371600" y="2914650"/>
            <a:ext cx="6400800" cy="131445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dirty="0"/>
              <a:t>单击此处编辑母版副标题样式</a:t>
            </a:r>
            <a:endParaRPr lang="zh-CN" altLang="en-US" dirty="0"/>
          </a:p>
        </p:txBody>
      </p:sp>
      <p:sp>
        <p:nvSpPr>
          <p:cNvPr id="95236" name="日期占位符 95235"/>
          <p:cNvSpPr>
            <a:spLocks noGrp="1"/>
          </p:cNvSpPr>
          <p:nvPr>
            <p:ph type="dt" sz="half" idx="2"/>
          </p:nvPr>
        </p:nvSpPr>
        <p:spPr>
          <a:xfrm>
            <a:off x="301625" y="4684713"/>
            <a:ext cx="2289175" cy="357187"/>
          </a:xfrm>
          <a:prstGeom prst="rect">
            <a:avLst/>
          </a:prstGeom>
          <a:noFill/>
          <a:ln w="9525">
            <a:noFill/>
          </a:ln>
        </p:spPr>
        <p:txBody>
          <a:bodyPr anchor="t"/>
          <a:lstStyle>
            <a:lvl1pPr>
              <a:defRPr sz="1400"/>
            </a:lvl1pPr>
          </a:lstStyle>
          <a:p>
            <a:endParaRPr lang="zh-CN" altLang="en-US" dirty="0">
              <a:latin typeface="Arial" panose="020B0604020202020204" pitchFamily="34" charset="0"/>
            </a:endParaRPr>
          </a:p>
        </p:txBody>
      </p:sp>
      <p:sp>
        <p:nvSpPr>
          <p:cNvPr id="95237" name="页脚占位符 95236"/>
          <p:cNvSpPr>
            <a:spLocks noGrp="1"/>
          </p:cNvSpPr>
          <p:nvPr>
            <p:ph type="ftr" sz="quarter" idx="3"/>
          </p:nvPr>
        </p:nvSpPr>
        <p:spPr>
          <a:xfrm>
            <a:off x="3124200" y="4684713"/>
            <a:ext cx="2895600" cy="357187"/>
          </a:xfrm>
          <a:prstGeom prst="rect">
            <a:avLst/>
          </a:prstGeom>
          <a:noFill/>
          <a:ln w="9525">
            <a:noFill/>
          </a:ln>
        </p:spPr>
        <p:txBody>
          <a:bodyPr anchor="t"/>
          <a:lstStyle>
            <a:lvl1pPr algn="ctr">
              <a:defRPr sz="1400"/>
            </a:lvl1pPr>
          </a:lstStyle>
          <a:p>
            <a:endParaRPr lang="zh-CN" altLang="en-US" dirty="0">
              <a:latin typeface="Arial" panose="020B0604020202020204" pitchFamily="34" charset="0"/>
            </a:endParaRPr>
          </a:p>
        </p:txBody>
      </p:sp>
      <p:sp>
        <p:nvSpPr>
          <p:cNvPr id="95238" name="灯片编号占位符 95237"/>
          <p:cNvSpPr>
            <a:spLocks noGrp="1"/>
          </p:cNvSpPr>
          <p:nvPr>
            <p:ph type="sldNum" sz="quarter" idx="4"/>
          </p:nvPr>
        </p:nvSpPr>
        <p:spPr>
          <a:xfrm>
            <a:off x="6553200" y="4684713"/>
            <a:ext cx="2289175" cy="357187"/>
          </a:xfrm>
          <a:prstGeom prst="rect">
            <a:avLst/>
          </a:prstGeom>
          <a:noFill/>
          <a:ln w="9525">
            <a:noFill/>
          </a:ln>
        </p:spPr>
        <p:txBody>
          <a:bodyPr anchor="t"/>
          <a:lstStyle>
            <a:lvl1pPr algn="r">
              <a:defRPr sz="1400"/>
            </a:lvl1pPr>
          </a:lstStyle>
          <a:p>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5239"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5240"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68313" y="735806"/>
            <a:ext cx="4027487"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735806"/>
            <a:ext cx="4027488"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01625"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7408"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034"/>
            <a:ext cx="3655181"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034"/>
            <a:ext cx="3673182"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457200"/>
            <a:ext cx="2135188" cy="41179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01625" y="457200"/>
            <a:ext cx="6281784" cy="41179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160"/>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33" y="1631160"/>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081" y="205979"/>
            <a:ext cx="8229838" cy="438864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9" y="204787"/>
            <a:ext cx="3008313" cy="8715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0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19" y="1076343"/>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58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ctr"/>
            <a:endParaRPr lang="zh-CN" altLang="en-US" strike="noStrike" noProof="0" smtClean="0"/>
          </a:p>
        </p:txBody>
      </p:sp>
      <p:sp>
        <p:nvSpPr>
          <p:cNvPr id="4" name="文本占位符 3"/>
          <p:cNvSpPr>
            <a:spLocks noGrp="1"/>
          </p:cNvSpPr>
          <p:nvPr>
            <p:ph type="body" sz="half" idx="2"/>
          </p:nvPr>
        </p:nvSpPr>
        <p:spPr>
          <a:xfrm>
            <a:off x="1792288" y="402552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5" Type="http://schemas.openxmlformats.org/officeDocument/2006/relationships/theme" Target="../theme/theme3.xml"/><Relationship Id="rId14" Type="http://schemas.openxmlformats.org/officeDocument/2006/relationships/slideLayout" Target="../slideLayouts/slideLayout38.xml"/><Relationship Id="rId13" Type="http://schemas.openxmlformats.org/officeDocument/2006/relationships/slideLayout" Target="../slideLayouts/slideLayout37.xml"/><Relationship Id="rId12" Type="http://schemas.openxmlformats.org/officeDocument/2006/relationships/slideLayout" Target="../slideLayouts/slideLayout36.xml"/><Relationship Id="rId11" Type="http://schemas.openxmlformats.org/officeDocument/2006/relationships/slideLayout" Target="../slideLayouts/slideLayout35.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7.xml"/><Relationship Id="rId8" Type="http://schemas.openxmlformats.org/officeDocument/2006/relationships/slideLayout" Target="../slideLayouts/slideLayout46.xml"/><Relationship Id="rId7" Type="http://schemas.openxmlformats.org/officeDocument/2006/relationships/slideLayout" Target="../slideLayouts/slideLayout45.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3" Type="http://schemas.openxmlformats.org/officeDocument/2006/relationships/slideLayout" Target="../slideLayouts/slideLayout41.xml"/><Relationship Id="rId2" Type="http://schemas.openxmlformats.org/officeDocument/2006/relationships/slideLayout" Target="../slideLayouts/slideLayout40.xml"/><Relationship Id="rId14" Type="http://schemas.openxmlformats.org/officeDocument/2006/relationships/theme" Target="../theme/theme4.xml"/><Relationship Id="rId13" Type="http://schemas.openxmlformats.org/officeDocument/2006/relationships/image" Target="../media/image5.jpeg"/><Relationship Id="rId12" Type="http://schemas.openxmlformats.org/officeDocument/2006/relationships/slideLayout" Target="../slideLayouts/slideLayout50.xml"/><Relationship Id="rId11" Type="http://schemas.openxmlformats.org/officeDocument/2006/relationships/slideLayout" Target="../slideLayouts/slideLayout49.xml"/><Relationship Id="rId10" Type="http://schemas.openxmlformats.org/officeDocument/2006/relationships/slideLayout" Target="../slideLayouts/slideLayout48.xml"/><Relationship Id="rId1"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image" Target="../media/image6.jpeg"/><Relationship Id="rId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pic>
        <p:nvPicPr>
          <p:cNvPr id="2050" name="Picture 2" descr="2-2"/>
          <p:cNvPicPr>
            <a:picLocks noChangeAspect="1"/>
          </p:cNvPicPr>
          <p:nvPr userDrawn="1"/>
        </p:nvPicPr>
        <p:blipFill>
          <a:blip r:embed="rId12"/>
          <a:stretch>
            <a:fillRect/>
          </a:stretch>
        </p:blipFill>
        <p:spPr>
          <a:xfrm>
            <a:off x="0" y="0"/>
            <a:ext cx="9144000" cy="5143500"/>
          </a:xfrm>
          <a:prstGeom prst="rect">
            <a:avLst/>
          </a:prstGeom>
          <a:noFill/>
          <a:ln w="9525">
            <a:noFill/>
          </a:ln>
        </p:spPr>
      </p:pic>
      <p:sp>
        <p:nvSpPr>
          <p:cNvPr id="2051" name="Rectangle 3"/>
          <p:cNvSpPr>
            <a:spLocks noGrp="1"/>
          </p:cNvSpPr>
          <p:nvPr>
            <p:ph type="title"/>
          </p:nvPr>
        </p:nvSpPr>
        <p:spPr>
          <a:xfrm>
            <a:off x="468313" y="87313"/>
            <a:ext cx="8207375" cy="487362"/>
          </a:xfrm>
          <a:prstGeom prst="rect">
            <a:avLst/>
          </a:prstGeom>
          <a:noFill/>
          <a:ln w="9525">
            <a:noFill/>
          </a:ln>
        </p:spPr>
        <p:txBody>
          <a:bodyPr anchor="ctr"/>
          <a:p>
            <a:pPr lvl="0"/>
            <a:r>
              <a:rPr lang="zh-CN" altLang="en-US"/>
              <a:t>标题文本样式：微软雅黑</a:t>
            </a:r>
            <a:r>
              <a:rPr lang="en-US" altLang="zh-CN"/>
              <a:t>/28</a:t>
            </a:r>
            <a:r>
              <a:rPr lang="zh-CN" altLang="en-US"/>
              <a:t>号  </a:t>
            </a:r>
            <a:r>
              <a:rPr lang="en-US" altLang="zh-CN"/>
              <a:t>Arial/28pt</a:t>
            </a:r>
            <a:endParaRPr lang="en-US" altLang="zh-CN"/>
          </a:p>
        </p:txBody>
      </p:sp>
      <p:sp>
        <p:nvSpPr>
          <p:cNvPr id="2052" name="Rectangle 4"/>
          <p:cNvSpPr>
            <a:spLocks noGrp="1"/>
          </p:cNvSpPr>
          <p:nvPr>
            <p:ph type="body"/>
          </p:nvPr>
        </p:nvSpPr>
        <p:spPr>
          <a:xfrm>
            <a:off x="468313" y="735013"/>
            <a:ext cx="8207375" cy="4030662"/>
          </a:xfrm>
          <a:prstGeom prst="rect">
            <a:avLst/>
          </a:prstGeom>
          <a:noFill/>
          <a:ln w="9525">
            <a:noFill/>
          </a:ln>
        </p:spPr>
        <p:txBody>
          <a:bodyPr/>
          <a:p>
            <a:pPr lvl="0"/>
            <a:r>
              <a:rPr lang="zh-CN" altLang="en-US"/>
              <a:t>第一级内容文本样式：微软雅黑</a:t>
            </a:r>
            <a:r>
              <a:rPr lang="en-US" altLang="zh-CN"/>
              <a:t>/20</a:t>
            </a:r>
            <a:r>
              <a:rPr lang="zh-CN" altLang="en-US"/>
              <a:t>号  </a:t>
            </a:r>
            <a:r>
              <a:rPr lang="en-US" altLang="zh-CN"/>
              <a:t>Arial/20pt</a:t>
            </a:r>
            <a:endParaRPr lang="en-US" altLang="zh-CN"/>
          </a:p>
          <a:p>
            <a:pPr lvl="1"/>
            <a:r>
              <a:rPr lang="zh-CN" altLang="en-US"/>
              <a:t>第二级内容文本样式：微软雅黑</a:t>
            </a:r>
            <a:r>
              <a:rPr lang="en-US" altLang="zh-CN"/>
              <a:t>/18</a:t>
            </a:r>
            <a:r>
              <a:rPr lang="zh-CN" altLang="en-US"/>
              <a:t>号  </a:t>
            </a:r>
            <a:r>
              <a:rPr lang="en-US" altLang="zh-CN"/>
              <a:t>Arial/18pt</a:t>
            </a:r>
            <a:endParaRPr lang="en-US" altLang="zh-CN"/>
          </a:p>
          <a:p>
            <a:pPr lvl="2"/>
            <a:r>
              <a:rPr lang="zh-CN" altLang="en-US"/>
              <a:t>第三级内容文本样式：微软雅黑</a:t>
            </a:r>
            <a:r>
              <a:rPr lang="en-US" altLang="zh-CN"/>
              <a:t>/16</a:t>
            </a:r>
            <a:r>
              <a:rPr lang="zh-CN" altLang="en-US"/>
              <a:t>号  </a:t>
            </a:r>
            <a:r>
              <a:rPr lang="en-US" altLang="zh-CN"/>
              <a:t>Arial/16pt</a:t>
            </a:r>
            <a:endParaRPr lang="en-US" altLang="zh-CN"/>
          </a:p>
          <a:p>
            <a:pPr lvl="3"/>
            <a:r>
              <a:rPr lang="zh-CN" altLang="en-US"/>
              <a:t>第四级内容文本样式：微软雅黑</a:t>
            </a:r>
            <a:r>
              <a:rPr lang="en-US" altLang="zh-CN"/>
              <a:t>/14</a:t>
            </a:r>
            <a:r>
              <a:rPr lang="zh-CN" altLang="en-US"/>
              <a:t>号  </a:t>
            </a:r>
            <a:r>
              <a:rPr lang="en-US" altLang="zh-CN"/>
              <a:t>Arial/14pt</a:t>
            </a:r>
            <a:endParaRPr lang="en-US" altLang="zh-CN"/>
          </a:p>
          <a:p>
            <a:pPr lvl="4"/>
            <a:r>
              <a:rPr lang="zh-CN" altLang="en-US"/>
              <a:t>第五级内容文本样式：微软雅黑</a:t>
            </a:r>
            <a:r>
              <a:rPr lang="en-US" altLang="zh-CN"/>
              <a:t>/12</a:t>
            </a:r>
            <a:r>
              <a:rPr lang="zh-CN" altLang="en-US"/>
              <a:t>号  </a:t>
            </a:r>
            <a:r>
              <a:rPr lang="en-US" altLang="zh-CN"/>
              <a:t>Arial/12pt</a:t>
            </a:r>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800">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5pPr>
      <a:lvl6pPr marL="20764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6pPr>
      <a:lvl7pPr marL="25336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7pPr>
      <a:lvl8pPr marL="29908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8pPr>
      <a:lvl9pPr marL="34480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3074"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3075" name="Group 71"/>
          <p:cNvGrpSpPr/>
          <p:nvPr/>
        </p:nvGrpSpPr>
        <p:grpSpPr>
          <a:xfrm>
            <a:off x="5222875" y="20638"/>
            <a:ext cx="3856038" cy="5110162"/>
            <a:chOff x="275" y="265"/>
            <a:chExt cx="2373" cy="3936"/>
          </a:xfrm>
        </p:grpSpPr>
        <p:sp>
          <p:nvSpPr>
            <p:cNvPr id="3076"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3077"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409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4099" name="Group 71"/>
          <p:cNvGrpSpPr/>
          <p:nvPr/>
        </p:nvGrpSpPr>
        <p:grpSpPr>
          <a:xfrm>
            <a:off x="5222875" y="20638"/>
            <a:ext cx="3856038" cy="5110162"/>
            <a:chOff x="275" y="265"/>
            <a:chExt cx="2373" cy="3936"/>
          </a:xfrm>
        </p:grpSpPr>
        <p:sp>
          <p:nvSpPr>
            <p:cNvPr id="410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410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94210" name="标题 94209"/>
          <p:cNvSpPr>
            <a:spLocks noGrp="1" noRot="1"/>
          </p:cNvSpPr>
          <p:nvPr>
            <p:ph type="title"/>
          </p:nvPr>
        </p:nvSpPr>
        <p:spPr>
          <a:xfrm>
            <a:off x="301625" y="457200"/>
            <a:ext cx="8540750" cy="857250"/>
          </a:xfrm>
          <a:prstGeom prst="rect">
            <a:avLst/>
          </a:prstGeom>
          <a:noFill/>
          <a:ln w="9525">
            <a:noFill/>
          </a:ln>
        </p:spPr>
        <p:txBody>
          <a:bodyPr anchor="ctr"/>
          <a:p>
            <a:pPr lvl="0"/>
            <a:r>
              <a:rPr lang="zh-CN" altLang="en-US" dirty="0"/>
              <a:t>单击此处编辑母版标题样式</a:t>
            </a:r>
            <a:endParaRPr lang="zh-CN" altLang="en-US" dirty="0"/>
          </a:p>
        </p:txBody>
      </p:sp>
      <p:sp>
        <p:nvSpPr>
          <p:cNvPr id="94211" name="文本占位符 94210"/>
          <p:cNvSpPr>
            <a:spLocks noGrp="1" noRot="1"/>
          </p:cNvSpPr>
          <p:nvPr>
            <p:ph type="body" idx="1"/>
          </p:nvPr>
        </p:nvSpPr>
        <p:spPr>
          <a:xfrm>
            <a:off x="301625" y="1428750"/>
            <a:ext cx="8540750" cy="314642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4212" name="日期占位符 94211"/>
          <p:cNvSpPr>
            <a:spLocks noGrp="1"/>
          </p:cNvSpPr>
          <p:nvPr>
            <p:ph type="dt" sz="half" idx="2"/>
          </p:nvPr>
        </p:nvSpPr>
        <p:spPr>
          <a:xfrm>
            <a:off x="301625" y="4684713"/>
            <a:ext cx="2289175" cy="357187"/>
          </a:xfrm>
          <a:prstGeom prst="rect">
            <a:avLst/>
          </a:prstGeom>
          <a:noFill/>
          <a:ln w="9525">
            <a:noFill/>
          </a:ln>
        </p:spPr>
        <p:txBody>
          <a:bodyPr/>
          <a:lstStyle>
            <a:lvl1pPr>
              <a:defRPr sz="1400"/>
            </a:lvl1pPr>
          </a:lstStyle>
          <a:p>
            <a:pPr lvl="0"/>
            <a:endParaRPr lang="zh-CN" altLang="en-US" dirty="0">
              <a:latin typeface="Arial" panose="020B0604020202020204" pitchFamily="34" charset="0"/>
            </a:endParaRPr>
          </a:p>
        </p:txBody>
      </p:sp>
      <p:sp>
        <p:nvSpPr>
          <p:cNvPr id="94213" name="页脚占位符 94212"/>
          <p:cNvSpPr>
            <a:spLocks noGrp="1"/>
          </p:cNvSpPr>
          <p:nvPr>
            <p:ph type="ftr" sz="quarter" idx="3"/>
          </p:nvPr>
        </p:nvSpPr>
        <p:spPr>
          <a:xfrm>
            <a:off x="3124200" y="4684713"/>
            <a:ext cx="2895600" cy="357187"/>
          </a:xfrm>
          <a:prstGeom prst="rect">
            <a:avLst/>
          </a:prstGeom>
          <a:noFill/>
          <a:ln w="9525">
            <a:noFill/>
          </a:ln>
        </p:spPr>
        <p:txBody>
          <a:bodyPr/>
          <a:lstStyle>
            <a:lvl1pPr algn="ctr">
              <a:defRPr sz="1400"/>
            </a:lvl1pPr>
          </a:lstStyle>
          <a:p>
            <a:pPr lvl="0"/>
            <a:endParaRPr lang="zh-CN" altLang="en-US" dirty="0">
              <a:latin typeface="Arial" panose="020B0604020202020204" pitchFamily="34" charset="0"/>
            </a:endParaRPr>
          </a:p>
        </p:txBody>
      </p:sp>
      <p:sp>
        <p:nvSpPr>
          <p:cNvPr id="94214" name="灯片编号占位符 94213"/>
          <p:cNvSpPr>
            <a:spLocks noGrp="1"/>
          </p:cNvSpPr>
          <p:nvPr>
            <p:ph type="sldNum" sz="quarter" idx="4"/>
          </p:nvPr>
        </p:nvSpPr>
        <p:spPr>
          <a:xfrm>
            <a:off x="6553200" y="4684713"/>
            <a:ext cx="2289175" cy="357187"/>
          </a:xfrm>
          <a:prstGeom prst="rect">
            <a:avLst/>
          </a:prstGeom>
          <a:noFill/>
          <a:ln w="9525">
            <a:noFill/>
          </a:ln>
        </p:spPr>
        <p:txBody>
          <a:bodyPr/>
          <a:lstStyle>
            <a:lvl1pPr algn="r">
              <a:defRPr sz="140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4215"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4216"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Arial" panose="020B0604020202020204" pitchFamily="34" charset="0"/>
          <a:ea typeface="宋体" panose="02010600030101010101" pitchFamily="2" charset="-122"/>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45.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3.png"/><Relationship Id="rId1" Type="http://schemas.openxmlformats.org/officeDocument/2006/relationships/image" Target="../media/image12.pn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1.jpeg"/><Relationship Id="rId1"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3074" name="Group 42"/>
          <p:cNvGrpSpPr/>
          <p:nvPr/>
        </p:nvGrpSpPr>
        <p:grpSpPr bwMode="auto">
          <a:xfrm>
            <a:off x="339750" y="883461"/>
            <a:ext cx="1090613" cy="432197"/>
            <a:chOff x="2699" y="1207"/>
            <a:chExt cx="907" cy="499"/>
          </a:xfrm>
        </p:grpSpPr>
        <p:sp>
          <p:nvSpPr>
            <p:cNvPr id="4125" name="WordArt 29"/>
            <p:cNvSpPr>
              <a:spLocks noChangeArrowheads="1" noChangeShapeType="1" noTextEdit="1"/>
            </p:cNvSpPr>
            <p:nvPr/>
          </p:nvSpPr>
          <p:spPr bwMode="auto">
            <a:xfrm>
              <a:off x="2699" y="1207"/>
              <a:ext cx="907" cy="499"/>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spcFirstLastPara="1" wrap="none" fromWordArt="1">
              <a:prstTxWarp prst="textArchUp">
                <a:avLst>
                  <a:gd name="adj" fmla="val 9662989"/>
                </a:avLst>
              </a:prstTxWarp>
            </a:bodyPr>
            <a:lstStyle/>
            <a:p>
              <a:pPr algn="ctr" fontAlgn="base">
                <a:defRPr/>
              </a:pPr>
              <a:r>
                <a:rPr lang="zh-CN" altLang="en-US" sz="3600" b="1" strike="noStrike" kern="10" noProof="1" dirty="0">
                  <a:ln w="9525">
                    <a:solidFill>
                      <a:srgbClr val="F7B103"/>
                    </a:solidFill>
                    <a:round/>
                  </a:ln>
                  <a:solidFill>
                    <a:srgbClr val="513103"/>
                  </a:solidFill>
                  <a:latin typeface="隶书" pitchFamily="1" charset="-122"/>
                  <a:ea typeface="隶书" pitchFamily="1" charset="-122"/>
                  <a:cs typeface="+mn-cs"/>
                </a:rPr>
                <a:t>高中历史</a:t>
              </a:r>
              <a:endParaRPr lang="zh-CN" altLang="en-US" sz="3600" b="1" strike="noStrike" kern="10" noProof="1" dirty="0">
                <a:ln w="9525">
                  <a:solidFill>
                    <a:srgbClr val="F7B103"/>
                  </a:solidFill>
                  <a:round/>
                </a:ln>
                <a:solidFill>
                  <a:srgbClr val="513103"/>
                </a:solidFill>
                <a:latin typeface="隶书" pitchFamily="1" charset="-122"/>
                <a:ea typeface="隶书" pitchFamily="1" charset="-122"/>
              </a:endParaRPr>
            </a:p>
          </p:txBody>
        </p:sp>
        <p:sp>
          <p:nvSpPr>
            <p:cNvPr id="4126" name="WordArt 30"/>
            <p:cNvSpPr>
              <a:spLocks noChangeArrowheads="1" noChangeShapeType="1" noTextEdit="1"/>
            </p:cNvSpPr>
            <p:nvPr/>
          </p:nvSpPr>
          <p:spPr bwMode="auto">
            <a:xfrm>
              <a:off x="2880" y="1434"/>
              <a:ext cx="589" cy="272"/>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wrap="none" fromWordArt="1">
              <a:prstTxWarp prst="textDeflate">
                <a:avLst>
                  <a:gd name="adj" fmla="val 0"/>
                </a:avLst>
              </a:prstTxWarp>
            </a:bodyPr>
            <a:lstStyle/>
            <a:p>
              <a:pPr algn="ctr" fontAlgn="base">
                <a:defRPr/>
              </a:pPr>
              <a:r>
                <a:rPr lang="zh-CN" altLang="en-US" sz="3600" b="1" strike="noStrike" kern="10" noProof="1" dirty="0" smtClean="0">
                  <a:ln w="9525">
                    <a:solidFill>
                      <a:srgbClr val="FFFF00"/>
                    </a:solidFill>
                    <a:round/>
                  </a:ln>
                  <a:solidFill>
                    <a:srgbClr val="9900CC"/>
                  </a:solidFill>
                  <a:latin typeface="隶书" pitchFamily="1" charset="-122"/>
                  <a:ea typeface="隶书" pitchFamily="1" charset="-122"/>
                  <a:cs typeface="+mn-cs"/>
                </a:rPr>
                <a:t>必修二</a:t>
              </a:r>
              <a:endParaRPr lang="zh-CN" altLang="en-US" sz="3600" b="1" strike="noStrike" kern="10" noProof="1" dirty="0">
                <a:ln w="9525">
                  <a:solidFill>
                    <a:srgbClr val="FFFF00"/>
                  </a:solidFill>
                  <a:round/>
                </a:ln>
                <a:solidFill>
                  <a:srgbClr val="9900CC"/>
                </a:solidFill>
                <a:latin typeface="隶书" pitchFamily="1" charset="-122"/>
                <a:ea typeface="隶书" pitchFamily="1" charset="-122"/>
              </a:endParaRPr>
            </a:p>
          </p:txBody>
        </p:sp>
      </p:grpSp>
      <p:pic>
        <p:nvPicPr>
          <p:cNvPr id="33795" name="Picture 44" descr="E:\gif\静态\201162520514247208.png"/>
          <p:cNvPicPr>
            <a:picLocks noChangeAspect="1"/>
          </p:cNvPicPr>
          <p:nvPr/>
        </p:nvPicPr>
        <p:blipFill>
          <a:blip r:embed="rId1"/>
          <a:stretch>
            <a:fillRect/>
          </a:stretch>
        </p:blipFill>
        <p:spPr>
          <a:xfrm>
            <a:off x="6443663" y="84138"/>
            <a:ext cx="2089150" cy="800100"/>
          </a:xfrm>
          <a:prstGeom prst="rect">
            <a:avLst/>
          </a:prstGeom>
          <a:noFill/>
          <a:ln w="9525">
            <a:noFill/>
          </a:ln>
        </p:spPr>
      </p:pic>
      <p:sp>
        <p:nvSpPr>
          <p:cNvPr id="5" name="矩形 4"/>
          <p:cNvSpPr/>
          <p:nvPr/>
        </p:nvSpPr>
        <p:spPr>
          <a:xfrm>
            <a:off x="3419475" y="884238"/>
            <a:ext cx="5708650" cy="3624263"/>
          </a:xfrm>
          <a:prstGeom prst="rect">
            <a:avLst/>
          </a:prstGeom>
          <a:blipFill dpi="0" rotWithShape="1">
            <a:blip r:embed="rId2">
              <a:alphaModFix amt="1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6" name="矩形 5"/>
          <p:cNvSpPr/>
          <p:nvPr/>
        </p:nvSpPr>
        <p:spPr>
          <a:xfrm>
            <a:off x="250825" y="673100"/>
            <a:ext cx="1366838" cy="812800"/>
          </a:xfrm>
          <a:prstGeom prst="rect">
            <a:avLst/>
          </a:prstGeom>
          <a:blipFill dpi="0" rotWithShape="1">
            <a:blip r:embed="rId3">
              <a:alphaModFix amt="1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8" name="矩形 7"/>
          <p:cNvSpPr/>
          <p:nvPr/>
        </p:nvSpPr>
        <p:spPr>
          <a:xfrm>
            <a:off x="339725" y="68263"/>
            <a:ext cx="776288" cy="469900"/>
          </a:xfrm>
          <a:prstGeom prst="rect">
            <a:avLst/>
          </a:prstGeom>
          <a:blipFill dpi="0" rotWithShape="1">
            <a:blip r:embed="rId4">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pSp>
        <p:nvGrpSpPr>
          <p:cNvPr id="15" name="组合 14"/>
          <p:cNvGrpSpPr/>
          <p:nvPr/>
        </p:nvGrpSpPr>
        <p:grpSpPr>
          <a:xfrm>
            <a:off x="1116013" y="1568450"/>
            <a:ext cx="6509357" cy="2190750"/>
            <a:chOff x="833759" y="1520183"/>
            <a:chExt cx="6509817" cy="2191431"/>
          </a:xfrm>
        </p:grpSpPr>
        <p:pic>
          <p:nvPicPr>
            <p:cNvPr id="33801" name="Picture 3" descr="C:\Users\Administrator\Desktop\43(304).jpg"/>
            <p:cNvPicPr>
              <a:picLocks noChangeAspect="1"/>
            </p:cNvPicPr>
            <p:nvPr/>
          </p:nvPicPr>
          <p:blipFill>
            <a:blip r:embed="rId5"/>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sp>
          <p:nvSpPr>
            <p:cNvPr id="33803" name="TextBox 18"/>
            <p:cNvSpPr txBox="1"/>
            <p:nvPr/>
          </p:nvSpPr>
          <p:spPr>
            <a:xfrm>
              <a:off x="2870320" y="2137312"/>
              <a:ext cx="4473256" cy="953431"/>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专题六</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罗斯福新政与当代资本主义</a:t>
              </a:r>
              <a:endParaRPr lang="zh-CN" altLang="en-US" sz="2800" b="1" dirty="0">
                <a:solidFill>
                  <a:srgbClr val="3333FF"/>
                </a:solidFill>
                <a:latin typeface="黑体" panose="02010609060101010101" pitchFamily="2" charset="-122"/>
                <a:ea typeface="黑体" panose="02010609060101010101" pitchFamily="2" charset="-122"/>
              </a:endParaRPr>
            </a:p>
          </p:txBody>
        </p:sp>
      </p:grpSp>
      <p:pic>
        <p:nvPicPr>
          <p:cNvPr id="43035" name="TextBox 1"/>
          <p:cNvPicPr>
            <a:picLocks noGrp="1" noChangeAspect="1"/>
          </p:cNvPicPr>
          <p:nvPr/>
        </p:nvPicPr>
        <p:blipFill>
          <a:blip r:embed="rId6"/>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anim calcmode="lin" valueType="num">
                                      <p:cBhvr>
                                        <p:cTn id="8" dur="2000" fill="hold"/>
                                        <p:tgtEl>
                                          <p:spTgt spid="3074"/>
                                        </p:tgtEl>
                                        <p:attrNameLst>
                                          <p:attrName>style.rotation</p:attrName>
                                        </p:attrNameLst>
                                      </p:cBhvr>
                                      <p:tavLst>
                                        <p:tav tm="0">
                                          <p:val>
                                            <p:fltVal val="720.000000"/>
                                          </p:val>
                                        </p:tav>
                                        <p:tav tm="100000">
                                          <p:val>
                                            <p:fltVal val="0.000000"/>
                                          </p:val>
                                        </p:tav>
                                      </p:tavLst>
                                    </p:anim>
                                    <p:anim calcmode="lin" valueType="num">
                                      <p:cBhvr>
                                        <p:cTn id="9" dur="2000" fill="hold"/>
                                        <p:tgtEl>
                                          <p:spTgt spid="3074"/>
                                        </p:tgtEl>
                                        <p:attrNameLst>
                                          <p:attrName>ppt_h</p:attrName>
                                        </p:attrNameLst>
                                      </p:cBhvr>
                                      <p:tavLst>
                                        <p:tav tm="0">
                                          <p:val>
                                            <p:fltVal val="0.000000"/>
                                          </p:val>
                                        </p:tav>
                                        <p:tav tm="100000">
                                          <p:val>
                                            <p:strVal val="#ppt_h"/>
                                          </p:val>
                                        </p:tav>
                                      </p:tavLst>
                                    </p:anim>
                                    <p:anim calcmode="lin" valueType="num">
                                      <p:cBhvr>
                                        <p:cTn id="10" dur="2000" fill="hold"/>
                                        <p:tgtEl>
                                          <p:spTgt spid="3074"/>
                                        </p:tgtEl>
                                        <p:attrNameLst>
                                          <p:attrName>ppt_w</p:attrName>
                                        </p:attrNameLst>
                                      </p:cBhvr>
                                      <p:tavLst>
                                        <p:tav tm="0">
                                          <p:val>
                                            <p:fltVal val="0.000000"/>
                                          </p:val>
                                        </p:tav>
                                        <p:tav tm="100000">
                                          <p:val>
                                            <p:strVal val="#ppt_w"/>
                                          </p:val>
                                        </p:tav>
                                      </p:tavLst>
                                    </p:anim>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childTnLst>
                                </p:cTn>
                              </p:par>
                            </p:childTnLst>
                          </p:cTn>
                        </p:par>
                        <p:par>
                          <p:cTn id="15" fill="hold">
                            <p:stCondLst>
                              <p:cond delay="4000"/>
                            </p:stCondLst>
                            <p:childTnLst>
                              <p:par>
                                <p:cTn id="16" presetID="6" presetClass="entr" presetSubtype="16"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0005" name="文本框 640004"/>
          <p:cNvSpPr txBox="1"/>
          <p:nvPr/>
        </p:nvSpPr>
        <p:spPr>
          <a:xfrm>
            <a:off x="100965" y="936884"/>
            <a:ext cx="7892979" cy="460375"/>
          </a:xfrm>
          <a:prstGeom prst="rect">
            <a:avLst/>
          </a:prstGeom>
          <a:noFill/>
          <a:ln w="9525">
            <a:noFill/>
          </a:ln>
        </p:spPr>
        <p:txBody>
          <a:bodyPr>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1</a:t>
            </a:r>
            <a:r>
              <a:rPr lang="zh-CN" altLang="en-US" sz="2400" b="1" dirty="0">
                <a:solidFill>
                  <a:schemeClr val="tx2"/>
                </a:solidFill>
                <a:latin typeface="黑体" panose="02010609060101010101" pitchFamily="2" charset="-122"/>
                <a:ea typeface="黑体" panose="02010609060101010101" pitchFamily="2" charset="-122"/>
              </a:rPr>
              <a:t>、“滞涨”危机及其原因：</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0006" name="矩形 640005"/>
          <p:cNvSpPr/>
          <p:nvPr/>
        </p:nvSpPr>
        <p:spPr>
          <a:xfrm>
            <a:off x="100965" y="1502729"/>
            <a:ext cx="6170593" cy="270202"/>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stStyle>
          <a:p>
            <a:pPr lvl="0">
              <a:lnSpc>
                <a:spcPct val="80000"/>
              </a:lnSpc>
              <a:buNone/>
            </a:pPr>
            <a:r>
              <a:rPr lang="zh-CN" altLang="en-US" sz="2400" b="1" dirty="0">
                <a:solidFill>
                  <a:srgbClr val="CC0000"/>
                </a:solidFill>
                <a:ea typeface="黑体" panose="02010609060101010101" pitchFamily="2" charset="-122"/>
              </a:rPr>
              <a:t>含义：</a:t>
            </a:r>
            <a:endParaRPr lang="zh-CN" altLang="en-US" sz="2400" b="1" dirty="0">
              <a:solidFill>
                <a:srgbClr val="CC0000"/>
              </a:solidFill>
              <a:ea typeface="黑体" panose="02010609060101010101" pitchFamily="2" charset="-122"/>
            </a:endParaRPr>
          </a:p>
        </p:txBody>
      </p:sp>
      <p:sp>
        <p:nvSpPr>
          <p:cNvPr id="640007" name="矩形 640006"/>
          <p:cNvSpPr/>
          <p:nvPr/>
        </p:nvSpPr>
        <p:spPr>
          <a:xfrm>
            <a:off x="100965" y="2041760"/>
            <a:ext cx="6170593" cy="401137"/>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stStyle>
          <a:p>
            <a:pPr lvl="0">
              <a:lnSpc>
                <a:spcPct val="80000"/>
              </a:lnSpc>
              <a:buNone/>
            </a:pPr>
            <a:r>
              <a:rPr lang="zh-CN" altLang="en-US" sz="2400" b="1" dirty="0">
                <a:solidFill>
                  <a:srgbClr val="CC0000"/>
                </a:solidFill>
                <a:ea typeface="黑体" panose="02010609060101010101" pitchFamily="2" charset="-122"/>
              </a:rPr>
              <a:t>原因：</a:t>
            </a:r>
            <a:endParaRPr lang="zh-CN" altLang="en-US" sz="2400" b="1" dirty="0">
              <a:solidFill>
                <a:srgbClr val="CC0000"/>
              </a:solidFill>
              <a:ea typeface="黑体" panose="02010609060101010101" pitchFamily="2" charset="-122"/>
            </a:endParaRPr>
          </a:p>
        </p:txBody>
      </p:sp>
      <p:sp>
        <p:nvSpPr>
          <p:cNvPr id="640008" name="文本框 640007"/>
          <p:cNvSpPr txBox="1"/>
          <p:nvPr/>
        </p:nvSpPr>
        <p:spPr>
          <a:xfrm>
            <a:off x="1040255" y="1431385"/>
            <a:ext cx="6856215" cy="460375"/>
          </a:xfrm>
          <a:prstGeom prst="rect">
            <a:avLst/>
          </a:prstGeom>
          <a:noFill/>
          <a:ln w="9525">
            <a:noFill/>
          </a:ln>
        </p:spPr>
        <p:txBody>
          <a:bodyPr>
            <a:spAutoFit/>
          </a:bodyPr>
          <a:p>
            <a:r>
              <a:rPr lang="zh-CN" altLang="en-US" sz="2400" b="1" dirty="0">
                <a:latin typeface="Arial" panose="020B0604020202020204" pitchFamily="34" charset="0"/>
              </a:rPr>
              <a:t>主要特征是生产停滞和通货膨胀并存、相互交织。</a:t>
            </a:r>
            <a:endParaRPr lang="zh-CN" altLang="en-US" sz="2400" b="1" dirty="0">
              <a:latin typeface="Arial" panose="020B0604020202020204" pitchFamily="34" charset="0"/>
            </a:endParaRPr>
          </a:p>
        </p:txBody>
      </p:sp>
      <p:sp>
        <p:nvSpPr>
          <p:cNvPr id="640009" name="文本框 640008"/>
          <p:cNvSpPr txBox="1"/>
          <p:nvPr/>
        </p:nvSpPr>
        <p:spPr>
          <a:xfrm>
            <a:off x="189500" y="2442856"/>
            <a:ext cx="6856215" cy="460375"/>
          </a:xfrm>
          <a:prstGeom prst="rect">
            <a:avLst/>
          </a:prstGeom>
          <a:noFill/>
          <a:ln w="9525">
            <a:noFill/>
          </a:ln>
        </p:spPr>
        <p:txBody>
          <a:bodyPr>
            <a:spAutoFit/>
          </a:bodyPr>
          <a:p>
            <a:r>
              <a:rPr lang="zh-CN" altLang="en-US" sz="2400" b="1" dirty="0">
                <a:latin typeface="Arial" panose="020B0604020202020204" pitchFamily="34" charset="0"/>
              </a:rPr>
              <a:t>直接原因：石油危机</a:t>
            </a:r>
            <a:endParaRPr lang="zh-CN" altLang="en-US" sz="2400" b="1" dirty="0">
              <a:latin typeface="Arial" panose="020B0604020202020204" pitchFamily="34" charset="0"/>
            </a:endParaRPr>
          </a:p>
        </p:txBody>
      </p:sp>
      <p:sp>
        <p:nvSpPr>
          <p:cNvPr id="640014" name="文本框 640013"/>
          <p:cNvSpPr txBox="1"/>
          <p:nvPr/>
        </p:nvSpPr>
        <p:spPr>
          <a:xfrm>
            <a:off x="189230" y="3181277"/>
            <a:ext cx="9144000" cy="1260475"/>
          </a:xfrm>
          <a:prstGeom prst="rect">
            <a:avLst/>
          </a:prstGeom>
          <a:noFill/>
          <a:ln w="9525">
            <a:noFill/>
          </a:ln>
        </p:spPr>
        <p:txBody>
          <a:bodyPr>
            <a:spAutoFit/>
          </a:bodyPr>
          <a:p>
            <a:r>
              <a:rPr lang="zh-CN" altLang="en-US" sz="2400" b="1" dirty="0">
                <a:latin typeface="Arial" panose="020B0604020202020204" pitchFamily="34" charset="0"/>
              </a:rPr>
              <a:t>根本原因：资本主义社会基本矛盾</a:t>
            </a:r>
            <a:endParaRPr lang="zh-CN" altLang="en-US" sz="2400" b="1" dirty="0">
              <a:latin typeface="Arial" panose="020B0604020202020204" pitchFamily="34" charset="0"/>
            </a:endParaRPr>
          </a:p>
          <a:p>
            <a:endParaRPr lang="zh-CN" altLang="en-US" sz="2800" b="1" dirty="0">
              <a:latin typeface="Arial" panose="020B0604020202020204" pitchFamily="34" charset="0"/>
            </a:endParaRPr>
          </a:p>
          <a:p>
            <a:r>
              <a:rPr lang="zh-CN" altLang="en-US" sz="2400" b="1" dirty="0">
                <a:latin typeface="Arial" panose="020B0604020202020204" pitchFamily="34" charset="0"/>
              </a:rPr>
              <a:t>其他原因：凯恩斯主义的弊端、美苏争霸、西欧日本的冲击等</a:t>
            </a:r>
            <a:endParaRPr lang="zh-CN" altLang="en-US" sz="2400" b="1" dirty="0">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40008"/>
                                        </p:tgtEl>
                                        <p:attrNameLst>
                                          <p:attrName>style.visibility</p:attrName>
                                        </p:attrNameLst>
                                      </p:cBhvr>
                                      <p:to>
                                        <p:strVal val="visible"/>
                                      </p:to>
                                    </p:set>
                                    <p:animEffect transition="in" filter="box(in)">
                                      <p:cBhvr>
                                        <p:cTn id="7" dur="500"/>
                                        <p:tgtEl>
                                          <p:spTgt spid="64000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40009"/>
                                        </p:tgtEl>
                                        <p:attrNameLst>
                                          <p:attrName>style.visibility</p:attrName>
                                        </p:attrNameLst>
                                      </p:cBhvr>
                                      <p:to>
                                        <p:strVal val="visible"/>
                                      </p:to>
                                    </p:set>
                                    <p:animEffect transition="in" filter="box(in)">
                                      <p:cBhvr>
                                        <p:cTn id="12" dur="500"/>
                                        <p:tgtEl>
                                          <p:spTgt spid="64000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40014"/>
                                        </p:tgtEl>
                                        <p:attrNameLst>
                                          <p:attrName>style.visibility</p:attrName>
                                        </p:attrNameLst>
                                      </p:cBhvr>
                                      <p:to>
                                        <p:strVal val="visible"/>
                                      </p:to>
                                    </p:set>
                                    <p:animEffect transition="in" filter="box(in)">
                                      <p:cBhvr>
                                        <p:cTn id="17" dur="500"/>
                                        <p:tgtEl>
                                          <p:spTgt spid="6400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08" grpId="0"/>
      <p:bldP spid="640009" grpId="0"/>
      <p:bldP spid="6400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0015" name="文本框 640014"/>
          <p:cNvSpPr txBox="1"/>
          <p:nvPr/>
        </p:nvSpPr>
        <p:spPr>
          <a:xfrm>
            <a:off x="549910" y="599609"/>
            <a:ext cx="7892979" cy="460375"/>
          </a:xfrm>
          <a:prstGeom prst="rect">
            <a:avLst/>
          </a:prstGeom>
          <a:noFill/>
          <a:ln w="9525">
            <a:noFill/>
          </a:ln>
        </p:spPr>
        <p:txBody>
          <a:bodyPr>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2</a:t>
            </a:r>
            <a:r>
              <a:rPr lang="zh-CN" altLang="en-US" sz="2400" b="1" dirty="0">
                <a:solidFill>
                  <a:schemeClr val="tx2"/>
                </a:solidFill>
                <a:latin typeface="黑体" panose="02010609060101010101" pitchFamily="2" charset="-122"/>
                <a:ea typeface="黑体" panose="02010609060101010101" pitchFamily="2" charset="-122"/>
              </a:rPr>
              <a:t>、美国</a:t>
            </a:r>
            <a:r>
              <a:rPr lang="en-US" altLang="zh-CN" sz="2400" b="1" dirty="0">
                <a:solidFill>
                  <a:schemeClr val="tx2"/>
                </a:solidFill>
                <a:latin typeface="黑体" panose="02010609060101010101" pitchFamily="2" charset="-122"/>
                <a:ea typeface="黑体" panose="02010609060101010101" pitchFamily="2" charset="-122"/>
              </a:rPr>
              <a:t>20C90</a:t>
            </a:r>
            <a:r>
              <a:rPr lang="zh-CN" altLang="en-US" sz="2400" b="1" dirty="0">
                <a:solidFill>
                  <a:schemeClr val="tx2"/>
                </a:solidFill>
                <a:latin typeface="黑体" panose="02010609060101010101" pitchFamily="2" charset="-122"/>
                <a:ea typeface="黑体" panose="02010609060101010101" pitchFamily="2" charset="-122"/>
              </a:rPr>
              <a:t>年代“新经济”：</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0016" name="矩形 640015"/>
          <p:cNvSpPr/>
          <p:nvPr/>
        </p:nvSpPr>
        <p:spPr>
          <a:xfrm>
            <a:off x="-75565" y="1059857"/>
            <a:ext cx="6170593" cy="270202"/>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stStyle>
          <a:p>
            <a:pPr lvl="0">
              <a:lnSpc>
                <a:spcPct val="80000"/>
              </a:lnSpc>
              <a:buNone/>
            </a:pPr>
            <a:r>
              <a:rPr lang="zh-CN" altLang="en-US" sz="2100" b="1" dirty="0">
                <a:solidFill>
                  <a:srgbClr val="CC0000"/>
                </a:solidFill>
                <a:ea typeface="黑体" panose="02010609060101010101" pitchFamily="2" charset="-122"/>
              </a:rPr>
              <a:t>含义：</a:t>
            </a:r>
            <a:endParaRPr lang="zh-CN" altLang="en-US" sz="2100" b="1">
              <a:solidFill>
                <a:srgbClr val="CC0000"/>
              </a:solidFill>
              <a:ea typeface="黑体" panose="02010609060101010101" pitchFamily="2" charset="-122"/>
            </a:endParaRPr>
          </a:p>
        </p:txBody>
      </p:sp>
      <p:sp>
        <p:nvSpPr>
          <p:cNvPr id="640017" name="矩形 640016"/>
          <p:cNvSpPr/>
          <p:nvPr/>
        </p:nvSpPr>
        <p:spPr>
          <a:xfrm>
            <a:off x="689735" y="1059899"/>
            <a:ext cx="8406005" cy="737235"/>
          </a:xfrm>
          <a:prstGeom prst="rect">
            <a:avLst/>
          </a:prstGeom>
          <a:noFill/>
          <a:ln w="9525">
            <a:noFill/>
          </a:ln>
        </p:spPr>
        <p:txBody>
          <a:bodyPr>
            <a:spAutoFit/>
          </a:bodyPr>
          <a:p>
            <a:r>
              <a:rPr lang="zh-CN" altLang="zh-CN" sz="2100" b="1" dirty="0">
                <a:latin typeface="Arial" panose="020B0604020202020204" pitchFamily="34" charset="0"/>
              </a:rPr>
              <a:t>它是在经济全球化形势下的一种以知识经济为基础、以</a:t>
            </a:r>
            <a:r>
              <a:rPr lang="zh-CN" altLang="en-US" sz="2100" b="1" u="sng" dirty="0">
                <a:latin typeface="Arial" panose="020B0604020202020204" pitchFamily="34" charset="0"/>
              </a:rPr>
              <a:t>信息技术</a:t>
            </a:r>
            <a:r>
              <a:rPr lang="zh-CN" altLang="zh-CN" sz="2100" b="1" dirty="0">
                <a:latin typeface="Arial" panose="020B0604020202020204" pitchFamily="34" charset="0"/>
              </a:rPr>
              <a:t>为主导的新的经济增长模式。</a:t>
            </a:r>
            <a:endParaRPr lang="zh-CN" altLang="en-US" sz="2100" b="1" dirty="0">
              <a:effectLst>
                <a:outerShdw blurRad="38100" dist="38100" dir="2700000">
                  <a:srgbClr val="C0C0C0"/>
                </a:outerShdw>
              </a:effectLst>
              <a:latin typeface="Arial" panose="020B0604020202020204" pitchFamily="34" charset="0"/>
            </a:endParaRPr>
          </a:p>
        </p:txBody>
      </p:sp>
      <p:sp>
        <p:nvSpPr>
          <p:cNvPr id="640018" name="矩形 640017"/>
          <p:cNvSpPr/>
          <p:nvPr/>
        </p:nvSpPr>
        <p:spPr>
          <a:xfrm>
            <a:off x="-75565" y="1837606"/>
            <a:ext cx="6170593" cy="401137"/>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stStyle>
          <a:p>
            <a:pPr lvl="0">
              <a:lnSpc>
                <a:spcPct val="80000"/>
              </a:lnSpc>
              <a:buNone/>
            </a:pPr>
            <a:r>
              <a:rPr lang="zh-CN" altLang="en-US" sz="2100" b="1" dirty="0">
                <a:solidFill>
                  <a:srgbClr val="CC0000"/>
                </a:solidFill>
                <a:ea typeface="黑体" panose="02010609060101010101" pitchFamily="2" charset="-122"/>
              </a:rPr>
              <a:t>发展表现（特点）：</a:t>
            </a:r>
            <a:endParaRPr lang="zh-CN" altLang="en-US" sz="2100" b="1">
              <a:solidFill>
                <a:srgbClr val="CC0000"/>
              </a:solidFill>
              <a:ea typeface="黑体" panose="02010609060101010101" pitchFamily="2" charset="-122"/>
            </a:endParaRPr>
          </a:p>
        </p:txBody>
      </p:sp>
      <p:sp>
        <p:nvSpPr>
          <p:cNvPr id="640020" name="矩形 640019"/>
          <p:cNvSpPr/>
          <p:nvPr/>
        </p:nvSpPr>
        <p:spPr>
          <a:xfrm>
            <a:off x="2282449" y="1799516"/>
            <a:ext cx="5290950" cy="414020"/>
          </a:xfrm>
          <a:prstGeom prst="rect">
            <a:avLst/>
          </a:prstGeom>
          <a:noFill/>
          <a:ln w="9525">
            <a:noFill/>
          </a:ln>
        </p:spPr>
        <p:txBody>
          <a:bodyPr>
            <a:spAutoFit/>
          </a:bodyPr>
          <a:p>
            <a:r>
              <a:rPr lang="en-US" altLang="zh-CN" sz="2100" b="1" dirty="0">
                <a:latin typeface="Arial" panose="020B0604020202020204" pitchFamily="34" charset="0"/>
              </a:rPr>
              <a:t>1</a:t>
            </a:r>
            <a:r>
              <a:rPr lang="zh-CN" altLang="en-US" sz="2100" b="1" dirty="0">
                <a:latin typeface="Arial" panose="020B0604020202020204" pitchFamily="34" charset="0"/>
              </a:rPr>
              <a:t>、较长时期经济持续繁荣高度发展。</a:t>
            </a:r>
            <a:endParaRPr lang="zh-CN" altLang="en-US" sz="2100" b="1" dirty="0">
              <a:latin typeface="Arial" panose="020B0604020202020204" pitchFamily="34" charset="0"/>
            </a:endParaRPr>
          </a:p>
        </p:txBody>
      </p:sp>
      <p:sp>
        <p:nvSpPr>
          <p:cNvPr id="640021" name="矩形 640020"/>
          <p:cNvSpPr/>
          <p:nvPr/>
        </p:nvSpPr>
        <p:spPr>
          <a:xfrm>
            <a:off x="-75565" y="2107808"/>
            <a:ext cx="9144000" cy="737235"/>
          </a:xfrm>
          <a:prstGeom prst="rect">
            <a:avLst/>
          </a:prstGeom>
          <a:noFill/>
          <a:ln w="9525">
            <a:noFill/>
          </a:ln>
        </p:spPr>
        <p:txBody>
          <a:bodyPr>
            <a:spAutoFit/>
          </a:bodyPr>
          <a:p>
            <a:r>
              <a:rPr lang="en-US" altLang="zh-CN" sz="2100" b="1" dirty="0">
                <a:latin typeface="Arial" panose="020B0604020202020204" pitchFamily="34" charset="0"/>
              </a:rPr>
              <a:t>2</a:t>
            </a:r>
            <a:r>
              <a:rPr lang="zh-CN" altLang="en-US" sz="2100" b="1" dirty="0">
                <a:latin typeface="Arial" panose="020B0604020202020204" pitchFamily="34" charset="0"/>
              </a:rPr>
              <a:t>、打破凯恩斯主义理论：</a:t>
            </a:r>
            <a:r>
              <a:rPr lang="zh-CN" altLang="en-US" sz="2100" b="1" dirty="0">
                <a:solidFill>
                  <a:srgbClr val="0000CC"/>
                </a:solidFill>
                <a:effectLst>
                  <a:outerShdw blurRad="38100" dist="38100" dir="2700000">
                    <a:srgbClr val="C0C0C0"/>
                  </a:outerShdw>
                </a:effectLst>
                <a:latin typeface="Arial" panose="020B0604020202020204" pitchFamily="34" charset="0"/>
              </a:rPr>
              <a:t>低通货膨胀和低失业同时出现，基本实现零通胀下的充分就业 。</a:t>
            </a:r>
            <a:endParaRPr lang="zh-CN" altLang="en-US" sz="2100" b="1" dirty="0">
              <a:solidFill>
                <a:srgbClr val="0000CC"/>
              </a:solidFill>
              <a:effectLst>
                <a:outerShdw blurRad="38100" dist="38100" dir="2700000">
                  <a:srgbClr val="C0C0C0"/>
                </a:outerShdw>
              </a:effectLst>
              <a:latin typeface="Arial" panose="020B0604020202020204" pitchFamily="34" charset="0"/>
            </a:endParaRPr>
          </a:p>
        </p:txBody>
      </p:sp>
      <p:sp>
        <p:nvSpPr>
          <p:cNvPr id="640022" name="矩形 640021"/>
          <p:cNvSpPr/>
          <p:nvPr/>
        </p:nvSpPr>
        <p:spPr>
          <a:xfrm>
            <a:off x="-75565" y="2755339"/>
            <a:ext cx="9144000" cy="737235"/>
          </a:xfrm>
          <a:prstGeom prst="rect">
            <a:avLst/>
          </a:prstGeom>
          <a:noFill/>
          <a:ln w="9525">
            <a:noFill/>
          </a:ln>
        </p:spPr>
        <p:txBody>
          <a:bodyPr>
            <a:spAutoFit/>
          </a:bodyPr>
          <a:p>
            <a:r>
              <a:rPr lang="en-US" altLang="zh-CN" sz="2100" b="1" dirty="0">
                <a:latin typeface="Arial" panose="020B0604020202020204" pitchFamily="34" charset="0"/>
              </a:rPr>
              <a:t>3</a:t>
            </a:r>
            <a:r>
              <a:rPr lang="zh-CN" altLang="en-US" sz="2100" b="1" dirty="0">
                <a:latin typeface="Arial" panose="020B0604020202020204" pitchFamily="34" charset="0"/>
              </a:rPr>
              <a:t>、经济运行机制发生变化：</a:t>
            </a:r>
            <a:r>
              <a:rPr lang="zh-CN" altLang="en-US" sz="2100" b="1" dirty="0">
                <a:solidFill>
                  <a:srgbClr val="0000CC"/>
                </a:solidFill>
                <a:effectLst>
                  <a:outerShdw blurRad="38100" dist="38100" dir="2700000">
                    <a:srgbClr val="C0C0C0"/>
                  </a:outerShdw>
                </a:effectLst>
                <a:latin typeface="Arial" panose="020B0604020202020204" pitchFamily="34" charset="0"/>
              </a:rPr>
              <a:t>经济增长伴随低通货膨胀和低失业率，打破了经济增长、失业率和通货膨胀连动的关系。</a:t>
            </a:r>
            <a:endParaRPr lang="zh-CN" altLang="en-US" sz="2100" b="1" dirty="0">
              <a:solidFill>
                <a:srgbClr val="0000CC"/>
              </a:solidFill>
              <a:effectLst>
                <a:outerShdw blurRad="38100" dist="38100" dir="2700000">
                  <a:srgbClr val="C0C0C0"/>
                </a:outerShdw>
              </a:effectLst>
              <a:latin typeface="Arial" panose="020B0604020202020204" pitchFamily="34" charset="0"/>
            </a:endParaRPr>
          </a:p>
        </p:txBody>
      </p:sp>
      <p:sp>
        <p:nvSpPr>
          <p:cNvPr id="640023" name="文本框 640022"/>
          <p:cNvSpPr txBox="1"/>
          <p:nvPr/>
        </p:nvSpPr>
        <p:spPr>
          <a:xfrm>
            <a:off x="-75565" y="3404060"/>
            <a:ext cx="5707561" cy="414020"/>
          </a:xfrm>
          <a:prstGeom prst="rect">
            <a:avLst/>
          </a:prstGeom>
          <a:noFill/>
          <a:ln w="9525">
            <a:noFill/>
          </a:ln>
        </p:spPr>
        <p:txBody>
          <a:bodyPr>
            <a:spAutoFit/>
          </a:bodyPr>
          <a:p>
            <a:r>
              <a:rPr lang="en-US" altLang="zh-CN" sz="2100" b="1" dirty="0">
                <a:latin typeface="Arial" panose="020B0604020202020204" pitchFamily="34" charset="0"/>
              </a:rPr>
              <a:t>4</a:t>
            </a:r>
            <a:r>
              <a:rPr lang="zh-CN" altLang="en-US" sz="2100" b="1" dirty="0">
                <a:latin typeface="Arial" panose="020B0604020202020204" pitchFamily="34" charset="0"/>
              </a:rPr>
              <a:t>、最突出特点：</a:t>
            </a:r>
            <a:r>
              <a:rPr lang="zh-CN" altLang="en-US" sz="2100" b="1" dirty="0">
                <a:solidFill>
                  <a:srgbClr val="3333CC"/>
                </a:solidFill>
                <a:latin typeface="Arial" panose="020B0604020202020204" pitchFamily="34" charset="0"/>
              </a:rPr>
              <a:t>扶持高新技术产业。</a:t>
            </a:r>
            <a:endParaRPr lang="zh-CN" altLang="en-US" sz="2100" b="1" dirty="0">
              <a:solidFill>
                <a:srgbClr val="3333CC"/>
              </a:solidFill>
              <a:latin typeface="Arial" panose="020B0604020202020204" pitchFamily="34" charset="0"/>
            </a:endParaRPr>
          </a:p>
        </p:txBody>
      </p:sp>
      <p:sp>
        <p:nvSpPr>
          <p:cNvPr id="640024" name="矩形 640023"/>
          <p:cNvSpPr/>
          <p:nvPr/>
        </p:nvSpPr>
        <p:spPr>
          <a:xfrm>
            <a:off x="-75565" y="3727826"/>
            <a:ext cx="6170593" cy="357095"/>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stStyle>
          <a:p>
            <a:pPr lvl="0">
              <a:lnSpc>
                <a:spcPct val="80000"/>
              </a:lnSpc>
              <a:buNone/>
            </a:pPr>
            <a:r>
              <a:rPr lang="zh-CN" altLang="en-US" sz="2100" b="1" dirty="0">
                <a:solidFill>
                  <a:srgbClr val="CC0000"/>
                </a:solidFill>
                <a:ea typeface="黑体" panose="02010609060101010101" pitchFamily="2" charset="-122"/>
              </a:rPr>
              <a:t>本质：</a:t>
            </a:r>
            <a:endParaRPr lang="zh-CN" altLang="en-US" sz="2100" b="1">
              <a:solidFill>
                <a:srgbClr val="CC0000"/>
              </a:solidFill>
              <a:ea typeface="黑体" panose="02010609060101010101" pitchFamily="2" charset="-122"/>
            </a:endParaRPr>
          </a:p>
        </p:txBody>
      </p:sp>
      <p:sp>
        <p:nvSpPr>
          <p:cNvPr id="640025" name="矩形 640024"/>
          <p:cNvSpPr/>
          <p:nvPr/>
        </p:nvSpPr>
        <p:spPr>
          <a:xfrm>
            <a:off x="717185" y="3695688"/>
            <a:ext cx="8351250" cy="414020"/>
          </a:xfrm>
          <a:prstGeom prst="rect">
            <a:avLst/>
          </a:prstGeom>
          <a:noFill/>
          <a:ln w="9525">
            <a:noFill/>
          </a:ln>
        </p:spPr>
        <p:txBody>
          <a:bodyPr>
            <a:spAutoFit/>
          </a:bodyPr>
          <a:p>
            <a:r>
              <a:rPr lang="zh-CN" altLang="zh-CN" sz="2100" b="1" dirty="0">
                <a:solidFill>
                  <a:srgbClr val="000000"/>
                </a:solidFill>
                <a:latin typeface="Arial" panose="020B0604020202020204" pitchFamily="34" charset="0"/>
              </a:rPr>
              <a:t>资本主义生产关系没有改变，经济发展的周期性仍然存在。</a:t>
            </a:r>
            <a:endParaRPr lang="en-US" altLang="zh-CN" sz="2100" b="1" dirty="0">
              <a:solidFill>
                <a:srgbClr val="000000"/>
              </a:solidFill>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0017"/>
                                        </p:tgtEl>
                                        <p:attrNameLst>
                                          <p:attrName>style.visibility</p:attrName>
                                        </p:attrNameLst>
                                      </p:cBhvr>
                                      <p:to>
                                        <p:strVal val="visible"/>
                                      </p:to>
                                    </p:set>
                                    <p:animEffect transition="in" filter="blinds(horizontal)">
                                      <p:cBhvr>
                                        <p:cTn id="7" dur="500"/>
                                        <p:tgtEl>
                                          <p:spTgt spid="6400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40020"/>
                                        </p:tgtEl>
                                        <p:attrNameLst>
                                          <p:attrName>style.visibility</p:attrName>
                                        </p:attrNameLst>
                                      </p:cBhvr>
                                      <p:to>
                                        <p:strVal val="visible"/>
                                      </p:to>
                                    </p:set>
                                    <p:animEffect transition="in" filter="blinds(horizontal)">
                                      <p:cBhvr>
                                        <p:cTn id="12" dur="500"/>
                                        <p:tgtEl>
                                          <p:spTgt spid="64002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40021"/>
                                        </p:tgtEl>
                                        <p:attrNameLst>
                                          <p:attrName>style.visibility</p:attrName>
                                        </p:attrNameLst>
                                      </p:cBhvr>
                                      <p:to>
                                        <p:strVal val="visible"/>
                                      </p:to>
                                    </p:set>
                                    <p:animEffect transition="in" filter="blinds(horizontal)">
                                      <p:cBhvr>
                                        <p:cTn id="17" dur="500"/>
                                        <p:tgtEl>
                                          <p:spTgt spid="64002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40022"/>
                                        </p:tgtEl>
                                        <p:attrNameLst>
                                          <p:attrName>style.visibility</p:attrName>
                                        </p:attrNameLst>
                                      </p:cBhvr>
                                      <p:to>
                                        <p:strVal val="visible"/>
                                      </p:to>
                                    </p:set>
                                    <p:animEffect transition="in" filter="blinds(horizontal)">
                                      <p:cBhvr>
                                        <p:cTn id="22" dur="500"/>
                                        <p:tgtEl>
                                          <p:spTgt spid="640022"/>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40023"/>
                                        </p:tgtEl>
                                        <p:attrNameLst>
                                          <p:attrName>style.visibility</p:attrName>
                                        </p:attrNameLst>
                                      </p:cBhvr>
                                      <p:to>
                                        <p:strVal val="visible"/>
                                      </p:to>
                                    </p:set>
                                    <p:animEffect transition="in" filter="diamond(in)">
                                      <p:cBhvr>
                                        <p:cTn id="27" dur="2000"/>
                                        <p:tgtEl>
                                          <p:spTgt spid="64002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40025">
                                            <p:txEl>
                                              <p:charRg st="0" end="27"/>
                                            </p:txEl>
                                          </p:spTgt>
                                        </p:tgtEl>
                                        <p:attrNameLst>
                                          <p:attrName>style.visibility</p:attrName>
                                        </p:attrNameLst>
                                      </p:cBhvr>
                                      <p:to>
                                        <p:strVal val="visible"/>
                                      </p:to>
                                    </p:set>
                                    <p:animEffect transition="in" filter="blinds(horizontal)">
                                      <p:cBhvr>
                                        <p:cTn id="32" dur="500"/>
                                        <p:tgtEl>
                                          <p:spTgt spid="640025">
                                            <p:txEl>
                                              <p:charRg st="0"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17" grpId="0"/>
      <p:bldP spid="640020" grpId="0"/>
      <p:bldP spid="640021" grpId="0"/>
      <p:bldP spid="640022" grpId="0"/>
      <p:bldP spid="640023" grpId="0" bldLvl="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641029" name="文本框 641028"/>
          <p:cNvSpPr txBox="1"/>
          <p:nvPr/>
        </p:nvSpPr>
        <p:spPr>
          <a:xfrm>
            <a:off x="0" y="399450"/>
            <a:ext cx="7892979" cy="460375"/>
          </a:xfrm>
          <a:prstGeom prst="rect">
            <a:avLst/>
          </a:prstGeom>
          <a:noFill/>
          <a:ln w="9525">
            <a:noFill/>
          </a:ln>
        </p:spPr>
        <p:txBody>
          <a:bodyPr>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3</a:t>
            </a:r>
            <a:r>
              <a:rPr lang="zh-CN" altLang="en-US" sz="2400" b="1" dirty="0">
                <a:solidFill>
                  <a:schemeClr val="tx2"/>
                </a:solidFill>
                <a:latin typeface="黑体" panose="02010609060101010101" pitchFamily="2" charset="-122"/>
                <a:ea typeface="黑体" panose="02010609060101010101" pitchFamily="2" charset="-122"/>
              </a:rPr>
              <a:t>、资本主义经济发展中经济思想和运行机制的调节：</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1030" name="矩形 641029"/>
          <p:cNvSpPr/>
          <p:nvPr/>
        </p:nvSpPr>
        <p:spPr>
          <a:xfrm>
            <a:off x="0" y="860049"/>
            <a:ext cx="4895766" cy="368300"/>
          </a:xfrm>
          <a:prstGeom prst="rect">
            <a:avLst/>
          </a:prstGeom>
          <a:noFill/>
          <a:ln w="9525">
            <a:noFill/>
          </a:ln>
        </p:spPr>
        <p:txBody>
          <a:bodyPr>
            <a:spAutoFit/>
          </a:bodyPr>
          <a:p>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工场手工业时期   </a:t>
            </a:r>
            <a:r>
              <a:rPr lang="en-US" altLang="zh-CN" sz="18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15</a:t>
            </a:r>
            <a:r>
              <a:rPr lang="en-US" altLang="zh-CN" sz="1800" b="1">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a:t>
            </a:r>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17</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a:t>
            </a:r>
            <a:endPar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641031" name="文本框 641030"/>
          <p:cNvSpPr txBox="1"/>
          <p:nvPr/>
        </p:nvSpPr>
        <p:spPr>
          <a:xfrm>
            <a:off x="0" y="1255570"/>
            <a:ext cx="9144000" cy="368300"/>
          </a:xfrm>
          <a:prstGeom prst="rect">
            <a:avLst/>
          </a:prstGeom>
          <a:noFill/>
          <a:ln w="9525">
            <a:noFill/>
          </a:ln>
        </p:spPr>
        <p:txBody>
          <a:bodyPr>
            <a:spAutoFit/>
          </a:bodyPr>
          <a:p>
            <a:r>
              <a:rPr lang="zh-CN" altLang="en-US" sz="1800" b="1" dirty="0">
                <a:latin typeface="楷体_GB2312" pitchFamily="49" charset="-122"/>
                <a:ea typeface="楷体_GB2312" pitchFamily="49" charset="-122"/>
              </a:rPr>
              <a:t>主要的经济思想是重商主义，核心内容是</a:t>
            </a:r>
            <a:r>
              <a:rPr lang="zh-CN" altLang="en-US" sz="1800" b="1" dirty="0">
                <a:solidFill>
                  <a:srgbClr val="0000FF"/>
                </a:solidFill>
                <a:latin typeface="楷体_GB2312" pitchFamily="49" charset="-122"/>
                <a:ea typeface="楷体_GB2312" pitchFamily="49" charset="-122"/>
              </a:rPr>
              <a:t>发展工商业，鼓励对外贸易，多储备金银。</a:t>
            </a:r>
            <a:endParaRPr lang="zh-CN" altLang="en-US" sz="1800" b="1" dirty="0">
              <a:solidFill>
                <a:srgbClr val="0000FF"/>
              </a:solidFill>
              <a:latin typeface="楷体_GB2312" pitchFamily="49" charset="-122"/>
              <a:ea typeface="楷体_GB2312" pitchFamily="49" charset="-122"/>
            </a:endParaRPr>
          </a:p>
        </p:txBody>
      </p:sp>
      <p:sp>
        <p:nvSpPr>
          <p:cNvPr id="641032" name="矩形 641031"/>
          <p:cNvSpPr/>
          <p:nvPr/>
        </p:nvSpPr>
        <p:spPr>
          <a:xfrm>
            <a:off x="0" y="1617272"/>
            <a:ext cx="7325199" cy="368300"/>
          </a:xfrm>
          <a:prstGeom prst="rect">
            <a:avLst/>
          </a:prstGeom>
          <a:noFill/>
          <a:ln w="9525">
            <a:noFill/>
          </a:ln>
        </p:spPr>
        <p:txBody>
          <a:bodyPr>
            <a:spAutoFit/>
          </a:bodyPr>
          <a:p>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自由资本主义时期   </a:t>
            </a:r>
            <a:r>
              <a:rPr lang="en-US" altLang="zh-CN" sz="18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18</a:t>
            </a:r>
            <a:r>
              <a:rPr lang="en-US" altLang="zh-CN" sz="1800" b="1">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a:t>
            </a:r>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19</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世纪中后期（工业革命）</a:t>
            </a:r>
            <a:r>
              <a:rPr lang="zh-CN" altLang="en-US" sz="1800" b="1">
                <a:solidFill>
                  <a:srgbClr val="FF0000"/>
                </a:solidFill>
                <a:latin typeface="黑体" panose="02010609060101010101" pitchFamily="2" charset="-122"/>
                <a:ea typeface="黑体" panose="02010609060101010101" pitchFamily="2" charset="-122"/>
              </a:rPr>
              <a:t> </a:t>
            </a:r>
            <a:endParaRPr lang="zh-CN" altLang="en-US" sz="1800" b="1">
              <a:solidFill>
                <a:srgbClr val="FF0000"/>
              </a:solidFill>
              <a:latin typeface="黑体" panose="02010609060101010101" pitchFamily="2" charset="-122"/>
              <a:ea typeface="黑体" panose="02010609060101010101" pitchFamily="2" charset="-122"/>
            </a:endParaRPr>
          </a:p>
        </p:txBody>
      </p:sp>
      <p:sp>
        <p:nvSpPr>
          <p:cNvPr id="641033" name="矩形 641032"/>
          <p:cNvSpPr/>
          <p:nvPr/>
        </p:nvSpPr>
        <p:spPr>
          <a:xfrm>
            <a:off x="0" y="1994601"/>
            <a:ext cx="9144000" cy="645160"/>
          </a:xfrm>
          <a:prstGeom prst="rect">
            <a:avLst/>
          </a:prstGeom>
          <a:noFill/>
          <a:ln w="9525">
            <a:noFill/>
          </a:ln>
        </p:spPr>
        <p:txBody>
          <a:bodyPr>
            <a:spAutoFit/>
          </a:bodyPr>
          <a:p>
            <a:pPr>
              <a:spcBef>
                <a:spcPct val="50000"/>
              </a:spcBef>
            </a:pPr>
            <a:r>
              <a:rPr lang="zh-CN" altLang="en-US" sz="1800" b="1" dirty="0">
                <a:latin typeface="Arial" panose="020B0604020202020204" pitchFamily="34" charset="0"/>
                <a:ea typeface="楷体_GB2312" pitchFamily="49" charset="-122"/>
              </a:rPr>
              <a:t>主要的经济思想是自由主义，核心内容是</a:t>
            </a:r>
            <a:r>
              <a:rPr lang="zh-CN" altLang="en-US" sz="1800" b="1" dirty="0">
                <a:solidFill>
                  <a:srgbClr val="0000FF"/>
                </a:solidFill>
                <a:latin typeface="Arial" panose="020B0604020202020204" pitchFamily="34" charset="0"/>
                <a:ea typeface="楷体_GB2312" pitchFamily="49" charset="-122"/>
              </a:rPr>
              <a:t>反对国家对经济的任何干预，主张经济自由放任，实行自由竞争、自由经营、自由贸易，代表人物亚当斯密。</a:t>
            </a:r>
            <a:endParaRPr lang="zh-CN" altLang="en-US" sz="1800" b="1">
              <a:solidFill>
                <a:srgbClr val="0000FF"/>
              </a:solidFill>
              <a:latin typeface="Arial" panose="020B0604020202020204" pitchFamily="34" charset="0"/>
              <a:ea typeface="楷体_GB2312" pitchFamily="49" charset="-122"/>
            </a:endParaRPr>
          </a:p>
        </p:txBody>
      </p:sp>
      <p:sp>
        <p:nvSpPr>
          <p:cNvPr id="641034" name="文本框 641033"/>
          <p:cNvSpPr txBox="1"/>
          <p:nvPr/>
        </p:nvSpPr>
        <p:spPr>
          <a:xfrm>
            <a:off x="0" y="2643323"/>
            <a:ext cx="9144000" cy="368300"/>
          </a:xfrm>
          <a:prstGeom prst="rect">
            <a:avLst/>
          </a:prstGeom>
          <a:noFill/>
          <a:ln w="9525">
            <a:noFill/>
          </a:ln>
        </p:spPr>
        <p:txBody>
          <a:bodyPr>
            <a:spAutoFit/>
          </a:bodyPr>
          <a:p>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3.</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垄断资本主义时期   </a:t>
            </a:r>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19</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世纪末</a:t>
            </a:r>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20</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世纪初以来（第二次工业革命后）</a:t>
            </a:r>
            <a:endPar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641035" name="文本框 641034"/>
          <p:cNvSpPr txBox="1"/>
          <p:nvPr/>
        </p:nvSpPr>
        <p:spPr>
          <a:xfrm>
            <a:off x="0" y="2948898"/>
            <a:ext cx="9144000" cy="922020"/>
          </a:xfrm>
          <a:prstGeom prst="rect">
            <a:avLst/>
          </a:prstGeom>
          <a:noFill/>
          <a:ln w="9525">
            <a:noFill/>
          </a:ln>
        </p:spPr>
        <p:txBody>
          <a:bodyPr>
            <a:spAutoFit/>
          </a:bodyPr>
          <a:p>
            <a:r>
              <a:rPr lang="zh-CN" altLang="en-US" sz="1800" b="1" dirty="0">
                <a:latin typeface="楷体_GB2312" pitchFamily="49" charset="-122"/>
                <a:ea typeface="楷体_GB2312" pitchFamily="49" charset="-122"/>
              </a:rPr>
              <a:t>（</a:t>
            </a:r>
            <a:r>
              <a:rPr lang="en-US" altLang="zh-CN" sz="1800" b="1" dirty="0">
                <a:latin typeface="楷体_GB2312" pitchFamily="49" charset="-122"/>
                <a:ea typeface="楷体_GB2312" pitchFamily="49" charset="-122"/>
              </a:rPr>
              <a:t>1</a:t>
            </a:r>
            <a:r>
              <a:rPr lang="zh-CN" altLang="en-US" sz="1800" b="1" dirty="0">
                <a:latin typeface="楷体_GB2312" pitchFamily="49" charset="-122"/>
                <a:ea typeface="楷体_GB2312" pitchFamily="49" charset="-122"/>
              </a:rPr>
              <a:t>）阶段：私人垄断资本主义和国家垄断资本主义；</a:t>
            </a:r>
            <a:endParaRPr lang="zh-CN" altLang="en-US" sz="1800" b="1" dirty="0">
              <a:latin typeface="楷体_GB2312" pitchFamily="49" charset="-122"/>
              <a:ea typeface="楷体_GB2312" pitchFamily="49" charset="-122"/>
            </a:endParaRPr>
          </a:p>
          <a:p>
            <a:r>
              <a:rPr lang="zh-CN" altLang="en-US" sz="1800" b="1" dirty="0">
                <a:latin typeface="楷体_GB2312" pitchFamily="49" charset="-122"/>
                <a:ea typeface="楷体_GB2312" pitchFamily="49" charset="-122"/>
              </a:rPr>
              <a:t>（</a:t>
            </a:r>
            <a:r>
              <a:rPr lang="en-US" altLang="zh-CN" sz="1800" b="1" dirty="0">
                <a:latin typeface="楷体_GB2312" pitchFamily="49" charset="-122"/>
                <a:ea typeface="楷体_GB2312" pitchFamily="49" charset="-122"/>
              </a:rPr>
              <a:t>2</a:t>
            </a:r>
            <a:r>
              <a:rPr lang="zh-CN" altLang="en-US" sz="1800" b="1" dirty="0">
                <a:latin typeface="楷体_GB2312" pitchFamily="49" charset="-122"/>
                <a:ea typeface="楷体_GB2312" pitchFamily="49" charset="-122"/>
              </a:rPr>
              <a:t>）国家垄断资本主义时期主要经济思想是凯恩斯主义，核心内容是</a:t>
            </a:r>
            <a:r>
              <a:rPr lang="zh-CN" altLang="en-US" sz="1800" b="1" dirty="0">
                <a:solidFill>
                  <a:srgbClr val="0000FF"/>
                </a:solidFill>
                <a:latin typeface="楷体_GB2312" pitchFamily="49" charset="-122"/>
                <a:ea typeface="楷体_GB2312" pitchFamily="49" charset="-122"/>
              </a:rPr>
              <a:t>政府从信贷、投资、生产、销售等方面干预经济。</a:t>
            </a:r>
            <a:endParaRPr lang="zh-CN" altLang="en-US" sz="1800" b="1" dirty="0">
              <a:solidFill>
                <a:srgbClr val="0000FF"/>
              </a:solidFill>
              <a:latin typeface="楷体_GB2312" pitchFamily="49" charset="-122"/>
              <a:ea typeface="楷体_GB2312" pitchFamily="49" charset="-122"/>
            </a:endParaRPr>
          </a:p>
        </p:txBody>
      </p:sp>
      <p:sp>
        <p:nvSpPr>
          <p:cNvPr id="641038" name="文本框 641037"/>
          <p:cNvSpPr txBox="1"/>
          <p:nvPr/>
        </p:nvSpPr>
        <p:spPr>
          <a:xfrm>
            <a:off x="0" y="3849631"/>
            <a:ext cx="9144000" cy="368300"/>
          </a:xfrm>
          <a:prstGeom prst="rect">
            <a:avLst/>
          </a:prstGeom>
          <a:noFill/>
          <a:ln w="9525">
            <a:noFill/>
          </a:ln>
        </p:spPr>
        <p:txBody>
          <a:bodyPr>
            <a:spAutoFit/>
          </a:bodyPr>
          <a:p>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4.20</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世纪七八十年代</a:t>
            </a:r>
            <a:endPar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641039" name="文本框 641038"/>
          <p:cNvSpPr txBox="1"/>
          <p:nvPr/>
        </p:nvSpPr>
        <p:spPr>
          <a:xfrm>
            <a:off x="0" y="4425407"/>
            <a:ext cx="9144000" cy="368300"/>
          </a:xfrm>
          <a:prstGeom prst="rect">
            <a:avLst/>
          </a:prstGeom>
          <a:noFill/>
          <a:ln w="9525">
            <a:noFill/>
          </a:ln>
        </p:spPr>
        <p:txBody>
          <a:bodyPr>
            <a:spAutoFit/>
          </a:bodyPr>
          <a:p>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5.20</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世纪</a:t>
            </a:r>
            <a:r>
              <a:rPr lang="en-US" altLang="zh-CN"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90</a:t>
            </a:r>
            <a:r>
              <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年代以来</a:t>
            </a:r>
            <a:endParaRPr lang="zh-CN" altLang="en-US" sz="18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641041" name="矩形 641040"/>
          <p:cNvSpPr/>
          <p:nvPr/>
        </p:nvSpPr>
        <p:spPr>
          <a:xfrm>
            <a:off x="0" y="4173396"/>
            <a:ext cx="9144000" cy="368300"/>
          </a:xfrm>
          <a:prstGeom prst="rect">
            <a:avLst/>
          </a:prstGeom>
          <a:noFill/>
          <a:ln w="9525">
            <a:noFill/>
          </a:ln>
        </p:spPr>
        <p:txBody>
          <a:bodyPr>
            <a:spAutoFit/>
          </a:bodyPr>
          <a:p>
            <a:r>
              <a:rPr lang="zh-CN" altLang="zh-CN" sz="1800" b="1" dirty="0">
                <a:latin typeface="Arial" panose="020B0604020202020204" pitchFamily="34" charset="0"/>
              </a:rPr>
              <a:t>主要实行货币主义和供给主义，</a:t>
            </a:r>
            <a:r>
              <a:rPr lang="zh-CN" altLang="zh-CN" sz="1800" b="1" dirty="0">
                <a:solidFill>
                  <a:srgbClr val="0000FF"/>
                </a:solidFill>
                <a:latin typeface="Arial" panose="020B0604020202020204" pitchFamily="34" charset="0"/>
              </a:rPr>
              <a:t>国家减小了对经济的干预力度</a:t>
            </a:r>
            <a:r>
              <a:rPr lang="zh-CN" altLang="zh-CN" sz="1800" b="1" dirty="0">
                <a:latin typeface="Arial" panose="020B0604020202020204" pitchFamily="34" charset="0"/>
              </a:rPr>
              <a:t>。</a:t>
            </a:r>
            <a:endParaRPr lang="zh-CN" altLang="zh-CN" sz="1800" b="1" dirty="0">
              <a:latin typeface="Arial" panose="020B0604020202020204" pitchFamily="34" charset="0"/>
            </a:endParaRPr>
          </a:p>
        </p:txBody>
      </p:sp>
      <p:sp>
        <p:nvSpPr>
          <p:cNvPr id="641043" name="矩形 641042"/>
          <p:cNvSpPr/>
          <p:nvPr/>
        </p:nvSpPr>
        <p:spPr>
          <a:xfrm>
            <a:off x="0" y="4730981"/>
            <a:ext cx="9144000" cy="368300"/>
          </a:xfrm>
          <a:prstGeom prst="rect">
            <a:avLst/>
          </a:prstGeom>
          <a:noFill/>
          <a:ln w="9525">
            <a:noFill/>
          </a:ln>
        </p:spPr>
        <p:txBody>
          <a:bodyPr>
            <a:spAutoFit/>
          </a:bodyPr>
          <a:p>
            <a:r>
              <a:rPr lang="zh-CN" altLang="zh-CN" sz="1800" b="1" dirty="0">
                <a:latin typeface="Arial" panose="020B0604020202020204" pitchFamily="34" charset="0"/>
              </a:rPr>
              <a:t>美国实行“宏观调控、微观自主”的政策，既</a:t>
            </a:r>
            <a:r>
              <a:rPr lang="zh-CN" altLang="zh-CN" sz="1800" b="1" dirty="0">
                <a:solidFill>
                  <a:srgbClr val="0000FF"/>
                </a:solidFill>
                <a:latin typeface="Arial" panose="020B0604020202020204" pitchFamily="34" charset="0"/>
              </a:rPr>
              <a:t>不完全自由放任，也不过度干预经济</a:t>
            </a:r>
            <a:r>
              <a:rPr lang="zh-CN" altLang="zh-CN" sz="1800" b="1" dirty="0">
                <a:latin typeface="Arial" panose="020B0604020202020204" pitchFamily="34" charset="0"/>
              </a:rPr>
              <a:t>。</a:t>
            </a:r>
            <a:endParaRPr lang="zh-CN" altLang="zh-CN" sz="1800" b="1" dirty="0">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41030"/>
                                        </p:tgtEl>
                                        <p:attrNameLst>
                                          <p:attrName>style.visibility</p:attrName>
                                        </p:attrNameLst>
                                      </p:cBhvr>
                                      <p:to>
                                        <p:strVal val="visible"/>
                                      </p:to>
                                    </p:set>
                                    <p:anim calcmode="lin" valueType="num">
                                      <p:cBhvr>
                                        <p:cTn id="7" dur="1" fill="hold"/>
                                        <p:tgtEl>
                                          <p:spTgt spid="641030"/>
                                        </p:tgtEl>
                                      </p:cBhvr>
                                    </p:anim>
                                  </p:childTnLst>
                                </p:cTn>
                              </p:par>
                              <p:par>
                                <p:cTn id="8" presetID="24" presetClass="entr" presetSubtype="0" fill="hold" grpId="0" nodeType="withEffect">
                                  <p:stCondLst>
                                    <p:cond delay="0"/>
                                  </p:stCondLst>
                                  <p:childTnLst>
                                    <p:set>
                                      <p:cBhvr>
                                        <p:cTn id="9" dur="1" fill="hold">
                                          <p:stCondLst>
                                            <p:cond delay="0"/>
                                          </p:stCondLst>
                                        </p:cTn>
                                        <p:tgtEl>
                                          <p:spTgt spid="641032"/>
                                        </p:tgtEl>
                                        <p:attrNameLst>
                                          <p:attrName>style.visibility</p:attrName>
                                        </p:attrNameLst>
                                      </p:cBhvr>
                                      <p:to>
                                        <p:strVal val="visible"/>
                                      </p:to>
                                    </p:set>
                                    <p:anim calcmode="lin" valueType="num">
                                      <p:cBhvr>
                                        <p:cTn id="10" dur="1" fill="hold"/>
                                        <p:tgtEl>
                                          <p:spTgt spid="641032"/>
                                        </p:tgtEl>
                                      </p:cBhvr>
                                    </p:anim>
                                  </p:childTnLst>
                                </p:cTn>
                              </p:par>
                              <p:par>
                                <p:cTn id="11" presetID="24" presetClass="entr" presetSubtype="0" fill="hold" grpId="0" nodeType="withEffect">
                                  <p:stCondLst>
                                    <p:cond delay="0"/>
                                  </p:stCondLst>
                                  <p:childTnLst>
                                    <p:set>
                                      <p:cBhvr>
                                        <p:cTn id="12" dur="1" fill="hold">
                                          <p:stCondLst>
                                            <p:cond delay="0"/>
                                          </p:stCondLst>
                                        </p:cTn>
                                        <p:tgtEl>
                                          <p:spTgt spid="641034"/>
                                        </p:tgtEl>
                                        <p:attrNameLst>
                                          <p:attrName>style.visibility</p:attrName>
                                        </p:attrNameLst>
                                      </p:cBhvr>
                                      <p:to>
                                        <p:strVal val="visible"/>
                                      </p:to>
                                    </p:set>
                                    <p:anim calcmode="lin" valueType="num">
                                      <p:cBhvr>
                                        <p:cTn id="13" dur="1" fill="hold"/>
                                        <p:tgtEl>
                                          <p:spTgt spid="641034"/>
                                        </p:tgtEl>
                                      </p:cBhvr>
                                    </p:anim>
                                  </p:childTnLst>
                                </p:cTn>
                              </p:par>
                              <p:par>
                                <p:cTn id="14" presetID="24" presetClass="entr" presetSubtype="0" fill="hold" grpId="0" nodeType="withEffect">
                                  <p:stCondLst>
                                    <p:cond delay="0"/>
                                  </p:stCondLst>
                                  <p:childTnLst>
                                    <p:set>
                                      <p:cBhvr>
                                        <p:cTn id="15" dur="1" fill="hold">
                                          <p:stCondLst>
                                            <p:cond delay="0"/>
                                          </p:stCondLst>
                                        </p:cTn>
                                        <p:tgtEl>
                                          <p:spTgt spid="641038"/>
                                        </p:tgtEl>
                                        <p:attrNameLst>
                                          <p:attrName>style.visibility</p:attrName>
                                        </p:attrNameLst>
                                      </p:cBhvr>
                                      <p:to>
                                        <p:strVal val="visible"/>
                                      </p:to>
                                    </p:set>
                                    <p:anim calcmode="lin" valueType="num">
                                      <p:cBhvr>
                                        <p:cTn id="16" dur="1" fill="hold"/>
                                        <p:tgtEl>
                                          <p:spTgt spid="641038"/>
                                        </p:tgtEl>
                                      </p:cBhvr>
                                    </p:anim>
                                  </p:childTnLst>
                                </p:cTn>
                              </p:par>
                              <p:par>
                                <p:cTn id="17" presetID="24" presetClass="entr" presetSubtype="0" fill="hold" grpId="0" nodeType="withEffect">
                                  <p:stCondLst>
                                    <p:cond delay="0"/>
                                  </p:stCondLst>
                                  <p:childTnLst>
                                    <p:set>
                                      <p:cBhvr>
                                        <p:cTn id="18" dur="1" fill="hold">
                                          <p:stCondLst>
                                            <p:cond delay="0"/>
                                          </p:stCondLst>
                                        </p:cTn>
                                        <p:tgtEl>
                                          <p:spTgt spid="641039"/>
                                        </p:tgtEl>
                                        <p:attrNameLst>
                                          <p:attrName>style.visibility</p:attrName>
                                        </p:attrNameLst>
                                      </p:cBhvr>
                                      <p:to>
                                        <p:strVal val="visible"/>
                                      </p:to>
                                    </p:set>
                                    <p:anim calcmode="lin" valueType="num">
                                      <p:cBhvr>
                                        <p:cTn id="19" dur="1" fill="hold"/>
                                        <p:tgtEl>
                                          <p:spTgt spid="641039"/>
                                        </p:tgtEl>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641031"/>
                                        </p:tgtEl>
                                        <p:attrNameLst>
                                          <p:attrName>style.visibility</p:attrName>
                                        </p:attrNameLst>
                                      </p:cBhvr>
                                      <p:to>
                                        <p:strVal val="visible"/>
                                      </p:to>
                                    </p:set>
                                    <p:anim calcmode="lin" valueType="num">
                                      <p:cBhvr>
                                        <p:cTn id="24" dur="1" fill="hold"/>
                                        <p:tgtEl>
                                          <p:spTgt spid="641031"/>
                                        </p:tgtEl>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641033"/>
                                        </p:tgtEl>
                                        <p:attrNameLst>
                                          <p:attrName>style.visibility</p:attrName>
                                        </p:attrNameLst>
                                      </p:cBhvr>
                                      <p:to>
                                        <p:strVal val="visible"/>
                                      </p:to>
                                    </p:set>
                                    <p:anim calcmode="lin" valueType="num">
                                      <p:cBhvr>
                                        <p:cTn id="29" dur="1" fill="hold"/>
                                        <p:tgtEl>
                                          <p:spTgt spid="641033"/>
                                        </p:tgtEl>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641035"/>
                                        </p:tgtEl>
                                        <p:attrNameLst>
                                          <p:attrName>style.visibility</p:attrName>
                                        </p:attrNameLst>
                                      </p:cBhvr>
                                      <p:to>
                                        <p:strVal val="visible"/>
                                      </p:to>
                                    </p:set>
                                    <p:anim calcmode="lin" valueType="num">
                                      <p:cBhvr>
                                        <p:cTn id="34" dur="1" fill="hold"/>
                                        <p:tgtEl>
                                          <p:spTgt spid="641035"/>
                                        </p:tgtEl>
                                      </p:cBhvr>
                                    </p:anim>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41041"/>
                                        </p:tgtEl>
                                        <p:attrNameLst>
                                          <p:attrName>style.visibility</p:attrName>
                                        </p:attrNameLst>
                                      </p:cBhvr>
                                      <p:to>
                                        <p:strVal val="visible"/>
                                      </p:to>
                                    </p:set>
                                    <p:animEffect transition="in" filter="blinds(horizontal)">
                                      <p:cBhvr>
                                        <p:cTn id="39" dur="500"/>
                                        <p:tgtEl>
                                          <p:spTgt spid="641041"/>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641043"/>
                                        </p:tgtEl>
                                        <p:attrNameLst>
                                          <p:attrName>style.visibility</p:attrName>
                                        </p:attrNameLst>
                                      </p:cBhvr>
                                      <p:to>
                                        <p:strVal val="visible"/>
                                      </p:to>
                                    </p:set>
                                    <p:animEffect transition="in" filter="blinds(horizontal)">
                                      <p:cBhvr>
                                        <p:cTn id="44" dur="500"/>
                                        <p:tgtEl>
                                          <p:spTgt spid="641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1030" grpId="0"/>
      <p:bldP spid="641031" grpId="0"/>
      <p:bldP spid="641032" grpId="0"/>
      <p:bldP spid="641033" grpId="0"/>
      <p:bldP spid="641034" grpId="0"/>
      <p:bldP spid="641035" grpId="0"/>
      <p:bldP spid="641038" grpId="0"/>
      <p:bldP spid="641039" grpId="0"/>
      <p:bldP spid="641041" grpId="0"/>
      <p:bldP spid="64104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8196" name="文本框 648195"/>
          <p:cNvSpPr txBox="1"/>
          <p:nvPr/>
        </p:nvSpPr>
        <p:spPr>
          <a:xfrm>
            <a:off x="1433195" y="413420"/>
            <a:ext cx="6785986" cy="460375"/>
          </a:xfrm>
          <a:prstGeom prst="rect">
            <a:avLst/>
          </a:prstGeom>
          <a:noFill/>
          <a:ln w="9525">
            <a:noFill/>
          </a:ln>
        </p:spPr>
        <p:txBody>
          <a:bodyPr>
            <a:spAutoFit/>
          </a:bodyPr>
          <a:p>
            <a:pPr>
              <a:spcBef>
                <a:spcPct val="50000"/>
              </a:spcBef>
            </a:pPr>
            <a:r>
              <a:rPr lang="zh-CN" altLang="en-US" sz="2400" b="1" dirty="0">
                <a:solidFill>
                  <a:schemeClr val="tx2"/>
                </a:solidFill>
                <a:latin typeface="黑体" panose="02010609060101010101" pitchFamily="2" charset="-122"/>
                <a:ea typeface="黑体" panose="02010609060101010101" pitchFamily="2" charset="-122"/>
              </a:rPr>
              <a:t>二、二战后资本主义国家的新变化：</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8197" name="文本框 648196"/>
          <p:cNvSpPr txBox="1"/>
          <p:nvPr/>
        </p:nvSpPr>
        <p:spPr>
          <a:xfrm>
            <a:off x="0" y="1223185"/>
            <a:ext cx="9144000" cy="1060450"/>
          </a:xfrm>
          <a:prstGeom prst="rect">
            <a:avLst/>
          </a:prstGeom>
          <a:noFill/>
          <a:ln w="9525">
            <a:noFill/>
          </a:ln>
        </p:spPr>
        <p:txBody>
          <a:bodyPr>
            <a:spAutoFit/>
          </a:bodyPr>
          <a:p>
            <a:pPr>
              <a:spcBef>
                <a:spcPct val="50000"/>
              </a:spcBef>
            </a:pPr>
            <a:r>
              <a:rPr lang="zh-CN" altLang="en-US" sz="2100" b="1" dirty="0">
                <a:solidFill>
                  <a:srgbClr val="0000FF"/>
                </a:solidFill>
                <a:latin typeface="宋体" panose="02010600030101010101" pitchFamily="2" charset="-122"/>
              </a:rPr>
              <a:t>进入国家垄断资本主义阶段，各国都加强了对经济的干预；（</a:t>
            </a:r>
            <a:r>
              <a:rPr lang="zh-CN" altLang="en-US" sz="2100" b="1" dirty="0">
                <a:latin typeface="宋体" panose="02010600030101010101" pitchFamily="2" charset="-122"/>
              </a:rPr>
              <a:t>干预程度不同：美国</a:t>
            </a:r>
            <a:r>
              <a:rPr lang="en-US" altLang="zh-CN" sz="2100" b="1" dirty="0">
                <a:latin typeface="宋体" panose="02010600030101010101" pitchFamily="2" charset="-122"/>
              </a:rPr>
              <a:t>-</a:t>
            </a:r>
            <a:r>
              <a:rPr lang="zh-CN" altLang="en-US" sz="2100" b="1" dirty="0">
                <a:latin typeface="宋体" panose="02010600030101010101" pitchFamily="2" charset="-122"/>
              </a:rPr>
              <a:t>从过度干预到“宏观调控，微观自主”；英国</a:t>
            </a:r>
            <a:r>
              <a:rPr lang="en-US" altLang="zh-CN" sz="2100" b="1" dirty="0">
                <a:latin typeface="宋体" panose="02010600030101010101" pitchFamily="2" charset="-122"/>
              </a:rPr>
              <a:t>-</a:t>
            </a:r>
            <a:r>
              <a:rPr lang="zh-CN" altLang="en-US" sz="2100" b="1" dirty="0">
                <a:latin typeface="宋体" panose="02010600030101010101" pitchFamily="2" charset="-122"/>
              </a:rPr>
              <a:t>混合市场型； 法国</a:t>
            </a:r>
            <a:r>
              <a:rPr lang="en-US" altLang="zh-CN" sz="2100" b="1" dirty="0">
                <a:latin typeface="宋体" panose="02010600030101010101" pitchFamily="2" charset="-122"/>
              </a:rPr>
              <a:t>-</a:t>
            </a:r>
            <a:r>
              <a:rPr lang="zh-CN" altLang="en-US" sz="2100" b="1" dirty="0">
                <a:latin typeface="宋体" panose="02010600030101010101" pitchFamily="2" charset="-122"/>
              </a:rPr>
              <a:t>计划指导型；联邦德国</a:t>
            </a:r>
            <a:r>
              <a:rPr lang="en-US" altLang="zh-CN" sz="2100" b="1" dirty="0">
                <a:latin typeface="宋体" panose="02010600030101010101" pitchFamily="2" charset="-122"/>
              </a:rPr>
              <a:t>-</a:t>
            </a:r>
            <a:r>
              <a:rPr lang="zh-CN" altLang="en-US" sz="2100" b="1" dirty="0">
                <a:latin typeface="宋体" panose="02010600030101010101" pitchFamily="2" charset="-122"/>
              </a:rPr>
              <a:t>社会市场型；日本</a:t>
            </a:r>
            <a:r>
              <a:rPr lang="en-US" altLang="zh-CN" sz="2100" b="1" dirty="0">
                <a:latin typeface="宋体" panose="02010600030101010101" pitchFamily="2" charset="-122"/>
              </a:rPr>
              <a:t>-</a:t>
            </a:r>
            <a:r>
              <a:rPr lang="zh-CN" altLang="en-US" sz="2100" b="1" dirty="0">
                <a:latin typeface="宋体" panose="02010600030101010101" pitchFamily="2" charset="-122"/>
              </a:rPr>
              <a:t>政府主导型）</a:t>
            </a:r>
            <a:endParaRPr lang="zh-CN" altLang="en-US" sz="2100" b="1" dirty="0">
              <a:latin typeface="宋体" panose="02010600030101010101" pitchFamily="2" charset="-122"/>
            </a:endParaRPr>
          </a:p>
        </p:txBody>
      </p:sp>
      <p:sp>
        <p:nvSpPr>
          <p:cNvPr id="648201" name="文本框 648200"/>
          <p:cNvSpPr txBox="1"/>
          <p:nvPr/>
        </p:nvSpPr>
        <p:spPr>
          <a:xfrm>
            <a:off x="3545949" y="2218539"/>
            <a:ext cx="5598051" cy="414020"/>
          </a:xfrm>
          <a:prstGeom prst="rect">
            <a:avLst/>
          </a:prstGeom>
          <a:noFill/>
          <a:ln w="9525">
            <a:noFill/>
          </a:ln>
        </p:spPr>
        <p:txBody>
          <a:bodyPr>
            <a:spAutoFit/>
          </a:bodyPr>
          <a:p>
            <a:pPr>
              <a:spcBef>
                <a:spcPct val="50000"/>
              </a:spcBef>
            </a:pPr>
            <a:r>
              <a:rPr lang="en-US" altLang="zh-CN" sz="2100" b="1" dirty="0">
                <a:solidFill>
                  <a:srgbClr val="0000FF"/>
                </a:solidFill>
                <a:latin typeface="宋体" panose="02010600030101010101" pitchFamily="2" charset="-122"/>
              </a:rPr>
              <a:t>“</a:t>
            </a:r>
            <a:r>
              <a:rPr lang="zh-CN" altLang="en-US" sz="2100" b="1" dirty="0">
                <a:solidFill>
                  <a:srgbClr val="0000FF"/>
                </a:solidFill>
                <a:latin typeface="宋体" panose="02010600030101010101" pitchFamily="2" charset="-122"/>
              </a:rPr>
              <a:t>福利国家”制度</a:t>
            </a:r>
            <a:r>
              <a:rPr lang="zh-CN" altLang="en-US" sz="2100" b="1" dirty="0">
                <a:latin typeface="宋体" panose="02010600030101010101" pitchFamily="2" charset="-122"/>
              </a:rPr>
              <a:t>（社会保障制度不断完善）</a:t>
            </a:r>
            <a:endParaRPr lang="zh-CN" altLang="en-US" sz="2100" b="1" dirty="0">
              <a:latin typeface="宋体" panose="02010600030101010101" pitchFamily="2" charset="-122"/>
            </a:endParaRPr>
          </a:p>
        </p:txBody>
      </p:sp>
      <p:sp>
        <p:nvSpPr>
          <p:cNvPr id="648203" name="文本框 648202"/>
          <p:cNvSpPr txBox="1"/>
          <p:nvPr/>
        </p:nvSpPr>
        <p:spPr>
          <a:xfrm>
            <a:off x="2662917" y="2567705"/>
            <a:ext cx="5256431" cy="414020"/>
          </a:xfrm>
          <a:prstGeom prst="rect">
            <a:avLst/>
          </a:prstGeom>
          <a:noFill/>
          <a:ln w="9525">
            <a:noFill/>
          </a:ln>
        </p:spPr>
        <p:txBody>
          <a:bodyPr>
            <a:spAutoFit/>
          </a:bodyPr>
          <a:p>
            <a:pPr>
              <a:spcBef>
                <a:spcPct val="50000"/>
              </a:spcBef>
            </a:pPr>
            <a:r>
              <a:rPr lang="zh-CN" altLang="en-US" sz="2100" b="1" dirty="0">
                <a:solidFill>
                  <a:srgbClr val="0000FF"/>
                </a:solidFill>
                <a:latin typeface="宋体" panose="02010600030101010101" pitchFamily="2" charset="-122"/>
              </a:rPr>
              <a:t>第三、四产业蓬勃发展</a:t>
            </a:r>
            <a:endParaRPr lang="zh-CN" altLang="en-US" sz="2100" b="1" dirty="0">
              <a:latin typeface="宋体" panose="02010600030101010101" pitchFamily="2" charset="-122"/>
            </a:endParaRPr>
          </a:p>
        </p:txBody>
      </p:sp>
      <p:sp>
        <p:nvSpPr>
          <p:cNvPr id="648205" name="文本框 648204"/>
          <p:cNvSpPr txBox="1"/>
          <p:nvPr/>
        </p:nvSpPr>
        <p:spPr>
          <a:xfrm>
            <a:off x="87630" y="3331198"/>
            <a:ext cx="9144000" cy="414020"/>
          </a:xfrm>
          <a:prstGeom prst="rect">
            <a:avLst/>
          </a:prstGeom>
          <a:noFill/>
          <a:ln w="9525">
            <a:noFill/>
          </a:ln>
        </p:spPr>
        <p:txBody>
          <a:bodyPr>
            <a:spAutoFit/>
          </a:bodyPr>
          <a:p>
            <a:pPr>
              <a:spcBef>
                <a:spcPct val="50000"/>
              </a:spcBef>
            </a:pPr>
            <a:r>
              <a:rPr lang="zh-CN" altLang="en-US" sz="2100" b="1" dirty="0">
                <a:solidFill>
                  <a:srgbClr val="0000FF"/>
                </a:solidFill>
                <a:latin typeface="宋体" panose="02010600030101010101" pitchFamily="2" charset="-122"/>
              </a:rPr>
              <a:t>形成以知识经济为基础、信息技术为主导的“新经济”模式</a:t>
            </a:r>
            <a:endParaRPr lang="zh-CN" altLang="en-US" sz="2100" b="1" dirty="0">
              <a:latin typeface="宋体" panose="02010600030101010101" pitchFamily="2" charset="-122"/>
            </a:endParaRPr>
          </a:p>
        </p:txBody>
      </p:sp>
      <p:sp>
        <p:nvSpPr>
          <p:cNvPr id="2" name="矩形 1"/>
          <p:cNvSpPr/>
          <p:nvPr/>
        </p:nvSpPr>
        <p:spPr>
          <a:xfrm>
            <a:off x="0" y="873529"/>
            <a:ext cx="6856215" cy="349250"/>
          </a:xfrm>
          <a:prstGeom prst="rect">
            <a:avLst/>
          </a:prstGeom>
          <a:noFill/>
          <a:ln w="9525">
            <a:noFill/>
          </a:ln>
        </p:spPr>
        <p:txBody>
          <a:bodyPr>
            <a:spAutoFit/>
          </a:bodyPr>
          <a:p>
            <a:pPr marL="342900" indent="-342900">
              <a:lnSpc>
                <a:spcPct val="80000"/>
              </a:lnSpc>
              <a:spcBef>
                <a:spcPct val="20000"/>
              </a:spcBef>
            </a:pPr>
            <a:r>
              <a:rPr lang="en-US" sz="2100" b="1" dirty="0">
                <a:solidFill>
                  <a:srgbClr val="FF0000"/>
                </a:solidFill>
                <a:latin typeface="Arial" panose="020B0604020202020204" pitchFamily="34" charset="0"/>
              </a:rPr>
              <a:t>1</a:t>
            </a:r>
            <a:r>
              <a:rPr lang="zh-CN" altLang="en-US" sz="2100" b="1" dirty="0">
                <a:solidFill>
                  <a:srgbClr val="FF0000"/>
                </a:solidFill>
                <a:latin typeface="Arial" panose="020B0604020202020204" pitchFamily="34" charset="0"/>
              </a:rPr>
              <a:t>、经济政策（生产关系）调整：</a:t>
            </a:r>
            <a:endParaRPr lang="zh-CN" altLang="en-US" sz="2100" b="1">
              <a:latin typeface="Arial" panose="020B0604020202020204" pitchFamily="34" charset="0"/>
            </a:endParaRPr>
          </a:p>
        </p:txBody>
      </p:sp>
      <p:sp>
        <p:nvSpPr>
          <p:cNvPr id="3" name="矩形 2"/>
          <p:cNvSpPr/>
          <p:nvPr/>
        </p:nvSpPr>
        <p:spPr>
          <a:xfrm>
            <a:off x="87630" y="2290519"/>
            <a:ext cx="6856215" cy="349250"/>
          </a:xfrm>
          <a:prstGeom prst="rect">
            <a:avLst/>
          </a:prstGeom>
          <a:noFill/>
          <a:ln w="9525">
            <a:noFill/>
          </a:ln>
        </p:spPr>
        <p:txBody>
          <a:bodyPr>
            <a:spAutoFit/>
          </a:bodyPr>
          <a:p>
            <a:pPr marL="342900" indent="-342900">
              <a:lnSpc>
                <a:spcPct val="80000"/>
              </a:lnSpc>
              <a:spcBef>
                <a:spcPct val="20000"/>
              </a:spcBef>
            </a:pPr>
            <a:r>
              <a:rPr lang="en-US" sz="2100" b="1" dirty="0">
                <a:solidFill>
                  <a:srgbClr val="FF0000"/>
                </a:solidFill>
                <a:latin typeface="Arial" panose="020B0604020202020204" pitchFamily="34" charset="0"/>
              </a:rPr>
              <a:t>2</a:t>
            </a:r>
            <a:r>
              <a:rPr lang="zh-CN" altLang="en-US" sz="2100" b="1" dirty="0">
                <a:solidFill>
                  <a:srgbClr val="FF0000"/>
                </a:solidFill>
                <a:latin typeface="Arial" panose="020B0604020202020204" pitchFamily="34" charset="0"/>
              </a:rPr>
              <a:t>、社会政策（生产关系）：</a:t>
            </a:r>
            <a:endParaRPr lang="zh-CN" altLang="en-US" sz="2100" b="1">
              <a:latin typeface="Arial" panose="020B0604020202020204" pitchFamily="34" charset="0"/>
            </a:endParaRPr>
          </a:p>
        </p:txBody>
      </p:sp>
      <p:sp>
        <p:nvSpPr>
          <p:cNvPr id="4" name="矩形 3"/>
          <p:cNvSpPr/>
          <p:nvPr/>
        </p:nvSpPr>
        <p:spPr>
          <a:xfrm>
            <a:off x="87630" y="2639685"/>
            <a:ext cx="6856215" cy="349250"/>
          </a:xfrm>
          <a:prstGeom prst="rect">
            <a:avLst/>
          </a:prstGeom>
          <a:noFill/>
          <a:ln w="9525">
            <a:noFill/>
          </a:ln>
        </p:spPr>
        <p:txBody>
          <a:bodyPr>
            <a:spAutoFit/>
          </a:bodyPr>
          <a:p>
            <a:pPr marL="342900" indent="-342900">
              <a:lnSpc>
                <a:spcPct val="80000"/>
              </a:lnSpc>
              <a:spcBef>
                <a:spcPct val="20000"/>
              </a:spcBef>
            </a:pPr>
            <a:r>
              <a:rPr lang="en-US" sz="2100" b="1" dirty="0">
                <a:solidFill>
                  <a:srgbClr val="FF0000"/>
                </a:solidFill>
                <a:latin typeface="Arial" panose="020B0604020202020204" pitchFamily="34" charset="0"/>
              </a:rPr>
              <a:t>3</a:t>
            </a:r>
            <a:r>
              <a:rPr lang="zh-CN" altLang="en-US" sz="2100" b="1" dirty="0">
                <a:solidFill>
                  <a:srgbClr val="FF0000"/>
                </a:solidFill>
                <a:latin typeface="Arial" panose="020B0604020202020204" pitchFamily="34" charset="0"/>
              </a:rPr>
              <a:t>、产业结构调整：</a:t>
            </a:r>
            <a:endParaRPr lang="zh-CN" altLang="en-US" sz="2100" b="1">
              <a:latin typeface="Arial" panose="020B0604020202020204" pitchFamily="34" charset="0"/>
            </a:endParaRPr>
          </a:p>
        </p:txBody>
      </p:sp>
      <p:sp>
        <p:nvSpPr>
          <p:cNvPr id="5" name="矩形 4"/>
          <p:cNvSpPr/>
          <p:nvPr/>
        </p:nvSpPr>
        <p:spPr>
          <a:xfrm>
            <a:off x="87630" y="2982010"/>
            <a:ext cx="6856215" cy="349250"/>
          </a:xfrm>
          <a:prstGeom prst="rect">
            <a:avLst/>
          </a:prstGeom>
          <a:noFill/>
          <a:ln w="9525">
            <a:noFill/>
          </a:ln>
        </p:spPr>
        <p:txBody>
          <a:bodyPr>
            <a:spAutoFit/>
          </a:bodyPr>
          <a:p>
            <a:pPr marL="342900" indent="-342900">
              <a:lnSpc>
                <a:spcPct val="80000"/>
              </a:lnSpc>
              <a:spcBef>
                <a:spcPct val="20000"/>
              </a:spcBef>
            </a:pPr>
            <a:r>
              <a:rPr lang="en-US" sz="2100" b="1" dirty="0">
                <a:solidFill>
                  <a:srgbClr val="FF0000"/>
                </a:solidFill>
                <a:latin typeface="Arial" panose="020B0604020202020204" pitchFamily="34" charset="0"/>
              </a:rPr>
              <a:t>4</a:t>
            </a:r>
            <a:r>
              <a:rPr lang="zh-CN" altLang="en-US" sz="2100" b="1" dirty="0">
                <a:solidFill>
                  <a:srgbClr val="FF0000"/>
                </a:solidFill>
                <a:latin typeface="Arial" panose="020B0604020202020204" pitchFamily="34" charset="0"/>
              </a:rPr>
              <a:t>、经济增长模式（生产力）：</a:t>
            </a:r>
            <a:endParaRPr lang="zh-CN" altLang="en-US" sz="2100" b="1">
              <a:latin typeface="Arial" panose="020B0604020202020204" pitchFamily="34" charset="0"/>
            </a:endParaRPr>
          </a:p>
        </p:txBody>
      </p:sp>
      <p:sp>
        <p:nvSpPr>
          <p:cNvPr id="648199" name="矩形 648198"/>
          <p:cNvSpPr/>
          <p:nvPr/>
        </p:nvSpPr>
        <p:spPr>
          <a:xfrm>
            <a:off x="0" y="2118202"/>
            <a:ext cx="9144000" cy="2076450"/>
          </a:xfrm>
          <a:prstGeom prst="rect">
            <a:avLst/>
          </a:prstGeom>
          <a:solidFill>
            <a:schemeClr val="accent1"/>
          </a:solidFill>
          <a:ln w="9525">
            <a:noFill/>
          </a:ln>
        </p:spPr>
        <p:txBody>
          <a:bodyPr>
            <a:spAutoFit/>
          </a:bodyPr>
          <a:p>
            <a:r>
              <a:rPr lang="en-US" altLang="zh-CN" sz="2100" b="1" dirty="0">
                <a:latin typeface="Arial" panose="020B0604020202020204" pitchFamily="34" charset="0"/>
              </a:rPr>
              <a:t>    </a:t>
            </a:r>
            <a:r>
              <a:rPr lang="zh-CN" altLang="en-US" sz="1800" b="1" dirty="0">
                <a:solidFill>
                  <a:schemeClr val="tx2"/>
                </a:solidFill>
                <a:latin typeface="楷体" panose="02010609060101010101" pitchFamily="49" charset="-122"/>
                <a:ea typeface="楷体" panose="02010609060101010101" pitchFamily="49" charset="-122"/>
              </a:rPr>
              <a:t>史料</a:t>
            </a:r>
            <a:r>
              <a:rPr lang="en-US" altLang="zh-CN" sz="1800" b="1" dirty="0">
                <a:solidFill>
                  <a:schemeClr val="tx2"/>
                </a:solidFill>
                <a:latin typeface="楷体" panose="02010609060101010101" pitchFamily="49" charset="-122"/>
                <a:ea typeface="楷体" panose="02010609060101010101" pitchFamily="49" charset="-122"/>
              </a:rPr>
              <a:t>1</a:t>
            </a:r>
            <a:r>
              <a:rPr lang="zh-CN" altLang="en-US" sz="1800" b="1" dirty="0">
                <a:solidFill>
                  <a:schemeClr val="tx2"/>
                </a:solidFill>
                <a:latin typeface="楷体" panose="02010609060101010101" pitchFamily="49" charset="-122"/>
                <a:ea typeface="楷体" panose="02010609060101010101" pitchFamily="49" charset="-122"/>
              </a:rPr>
              <a:t>：史料一　贝弗里奇爵士在他最有影响力的著作</a:t>
            </a:r>
            <a:r>
              <a:rPr lang="en-US" altLang="zh-CN" sz="1800" b="1" dirty="0">
                <a:solidFill>
                  <a:schemeClr val="tx2"/>
                </a:solidFill>
                <a:latin typeface="楷体" panose="02010609060101010101" pitchFamily="49" charset="-122"/>
                <a:ea typeface="楷体" panose="02010609060101010101" pitchFamily="49" charset="-122"/>
              </a:rPr>
              <a:t>《</a:t>
            </a:r>
            <a:r>
              <a:rPr lang="zh-CN" altLang="en-US" sz="1800" b="1" dirty="0">
                <a:solidFill>
                  <a:schemeClr val="tx2"/>
                </a:solidFill>
                <a:latin typeface="楷体" panose="02010609060101010101" pitchFamily="49" charset="-122"/>
                <a:ea typeface="楷体" panose="02010609060101010101" pitchFamily="49" charset="-122"/>
              </a:rPr>
              <a:t>自由社会中的充分就业</a:t>
            </a:r>
            <a:r>
              <a:rPr lang="en-US" altLang="zh-CN" sz="1800" b="1" dirty="0">
                <a:solidFill>
                  <a:schemeClr val="tx2"/>
                </a:solidFill>
                <a:latin typeface="楷体" panose="02010609060101010101" pitchFamily="49" charset="-122"/>
                <a:ea typeface="楷体" panose="02010609060101010101" pitchFamily="49" charset="-122"/>
              </a:rPr>
              <a:t>》</a:t>
            </a:r>
            <a:r>
              <a:rPr lang="zh-CN" altLang="en-US" sz="1800" b="1" dirty="0">
                <a:solidFill>
                  <a:schemeClr val="tx2"/>
                </a:solidFill>
                <a:latin typeface="楷体" panose="02010609060101010101" pitchFamily="49" charset="-122"/>
                <a:ea typeface="楷体" panose="02010609060101010101" pitchFamily="49" charset="-122"/>
              </a:rPr>
              <a:t>中明确提出：“保护国民免于大规模的失业</a:t>
            </a:r>
            <a:r>
              <a:rPr lang="en-US" altLang="zh-CN" sz="1800" b="1">
                <a:solidFill>
                  <a:schemeClr val="tx2"/>
                </a:solidFill>
                <a:latin typeface="楷体" panose="02010609060101010101" pitchFamily="49" charset="-122"/>
                <a:ea typeface="楷体" panose="02010609060101010101" pitchFamily="49" charset="-122"/>
              </a:rPr>
              <a:t>……</a:t>
            </a:r>
            <a:r>
              <a:rPr lang="zh-CN" altLang="en-US" sz="1800" b="1" dirty="0">
                <a:solidFill>
                  <a:schemeClr val="tx2"/>
                </a:solidFill>
                <a:latin typeface="楷体" panose="02010609060101010101" pitchFamily="49" charset="-122"/>
                <a:ea typeface="楷体" panose="02010609060101010101" pitchFamily="49" charset="-122"/>
              </a:rPr>
              <a:t>这必须确定无疑的是国家的职能，就像国家现在保护国民免于来自国外的威胁和来自内部的强盗和暴力的威胁一样。” </a:t>
            </a:r>
            <a:r>
              <a:rPr lang="en-US" altLang="zh-CN" sz="1800" b="1">
                <a:solidFill>
                  <a:schemeClr val="tx2"/>
                </a:solidFill>
                <a:latin typeface="楷体" panose="02010609060101010101" pitchFamily="49" charset="-122"/>
                <a:ea typeface="楷体" panose="02010609060101010101" pitchFamily="49" charset="-122"/>
              </a:rPr>
              <a:t>——</a:t>
            </a:r>
            <a:r>
              <a:rPr lang="zh-CN" altLang="en-US" sz="1800" b="1" dirty="0">
                <a:solidFill>
                  <a:schemeClr val="tx2"/>
                </a:solidFill>
                <a:latin typeface="楷体" panose="02010609060101010101" pitchFamily="49" charset="-122"/>
                <a:ea typeface="楷体" panose="02010609060101010101" pitchFamily="49" charset="-122"/>
              </a:rPr>
              <a:t>胡绳</a:t>
            </a:r>
            <a:r>
              <a:rPr lang="en-US" altLang="zh-CN" sz="1800" b="1" dirty="0">
                <a:solidFill>
                  <a:schemeClr val="tx2"/>
                </a:solidFill>
                <a:latin typeface="楷体" panose="02010609060101010101" pitchFamily="49" charset="-122"/>
                <a:ea typeface="楷体" panose="02010609060101010101" pitchFamily="49" charset="-122"/>
              </a:rPr>
              <a:t>《</a:t>
            </a:r>
            <a:r>
              <a:rPr lang="zh-CN" altLang="en-US" sz="1800" b="1" dirty="0">
                <a:solidFill>
                  <a:schemeClr val="tx2"/>
                </a:solidFill>
                <a:latin typeface="楷体" panose="02010609060101010101" pitchFamily="49" charset="-122"/>
                <a:ea typeface="楷体" panose="02010609060101010101" pitchFamily="49" charset="-122"/>
              </a:rPr>
              <a:t>中国共产党的七十年</a:t>
            </a:r>
            <a:r>
              <a:rPr lang="en-US" altLang="zh-CN" sz="1800" b="1">
                <a:solidFill>
                  <a:schemeClr val="tx2"/>
                </a:solidFill>
                <a:latin typeface="楷体" panose="02010609060101010101" pitchFamily="49" charset="-122"/>
                <a:ea typeface="楷体" panose="02010609060101010101" pitchFamily="49" charset="-122"/>
              </a:rPr>
              <a:t>》 </a:t>
            </a:r>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    </a:t>
            </a:r>
            <a:endPar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endParaRPr>
          </a:p>
          <a:p>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    </a:t>
            </a:r>
            <a:r>
              <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史料</a:t>
            </a:r>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2</a:t>
            </a:r>
            <a:r>
              <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：美国进步政策研究所发表的</a:t>
            </a:r>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新阶段指数</a:t>
            </a:r>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了解美国经济的改革</a:t>
            </a:r>
            <a:r>
              <a:rPr lang="en-US" altLang="zh-CN"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rPr>
              <a:t>的研究报告将新经济定义为：新经济是以知识和思想为基础的经济，在这一经济中，创造就业和提高生活水平的关键是体现在服务和制造业产品中的创造思想和技术。</a:t>
            </a:r>
            <a:endParaRPr lang="zh-CN" altLang="en-US" sz="1800" b="1" dirty="0">
              <a:solidFill>
                <a:schemeClr val="tx2"/>
              </a:solidFill>
              <a:effectLst>
                <a:outerShdw blurRad="38100" dist="38100" dir="2700000">
                  <a:srgbClr val="C0C0C0"/>
                </a:outerShdw>
              </a:effectLst>
              <a:latin typeface="楷体" panose="02010609060101010101" pitchFamily="49" charset="-122"/>
              <a:ea typeface="楷体" panose="02010609060101010101" pitchFamily="49"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strVal val="#ppt_w*0.70"/>
                                          </p:val>
                                        </p:tav>
                                        <p:tav tm="100000">
                                          <p:val>
                                            <p:strVal val="#ppt_w"/>
                                          </p:val>
                                        </p:tav>
                                      </p:tavLst>
                                    </p:anim>
                                    <p:anim calcmode="lin" valueType="num">
                                      <p:cBhvr>
                                        <p:cTn id="18" dur="1000" fill="hold"/>
                                        <p:tgtEl>
                                          <p:spTgt spid="4"/>
                                        </p:tgtEl>
                                        <p:attrNameLst>
                                          <p:attrName>ppt_h</p:attrName>
                                        </p:attrNameLst>
                                      </p:cBhvr>
                                      <p:tavLst>
                                        <p:tav tm="0">
                                          <p:val>
                                            <p:strVal val="#ppt_h"/>
                                          </p:val>
                                        </p:tav>
                                        <p:tav tm="100000">
                                          <p:val>
                                            <p:strVal val="#ppt_h"/>
                                          </p:val>
                                        </p:tav>
                                      </p:tavLst>
                                    </p:anim>
                                    <p:animEffect transition="in" filter="fade">
                                      <p:cBhvr>
                                        <p:cTn id="19" dur="1000"/>
                                        <p:tgtEl>
                                          <p:spTgt spid="4"/>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strVal val="#ppt_w*0.70"/>
                                          </p:val>
                                        </p:tav>
                                        <p:tav tm="100000">
                                          <p:val>
                                            <p:strVal val="#ppt_w"/>
                                          </p:val>
                                        </p:tav>
                                      </p:tavLst>
                                    </p:anim>
                                    <p:anim calcmode="lin" valueType="num">
                                      <p:cBhvr>
                                        <p:cTn id="23" dur="1000" fill="hold"/>
                                        <p:tgtEl>
                                          <p:spTgt spid="5"/>
                                        </p:tgtEl>
                                        <p:attrNameLst>
                                          <p:attrName>ppt_h</p:attrName>
                                        </p:attrNameLst>
                                      </p:cBhvr>
                                      <p:tavLst>
                                        <p:tav tm="0">
                                          <p:val>
                                            <p:strVal val="#ppt_h"/>
                                          </p:val>
                                        </p:tav>
                                        <p:tav tm="100000">
                                          <p:val>
                                            <p:strVal val="#ppt_h"/>
                                          </p:val>
                                        </p:tav>
                                      </p:tavLst>
                                    </p:anim>
                                    <p:animEffect transition="in" filter="fade">
                                      <p:cBhvr>
                                        <p:cTn id="24" dur="10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648197"/>
                                        </p:tgtEl>
                                        <p:attrNameLst>
                                          <p:attrName>style.visibility</p:attrName>
                                        </p:attrNameLst>
                                      </p:cBhvr>
                                      <p:to>
                                        <p:strVal val="visible"/>
                                      </p:to>
                                    </p:set>
                                    <p:animEffect transition="in" filter="blinds(horizontal)">
                                      <p:cBhvr>
                                        <p:cTn id="29" dur="500"/>
                                        <p:tgtEl>
                                          <p:spTgt spid="648197"/>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648199"/>
                                        </p:tgtEl>
                                        <p:attrNameLst>
                                          <p:attrName>style.visibility</p:attrName>
                                        </p:attrNameLst>
                                      </p:cBhvr>
                                      <p:to>
                                        <p:strVal val="visible"/>
                                      </p:to>
                                    </p:set>
                                    <p:animEffect transition="in" filter="blinds(horizontal)">
                                      <p:cBhvr>
                                        <p:cTn id="34" dur="500"/>
                                        <p:tgtEl>
                                          <p:spTgt spid="64819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648199"/>
                                        </p:tgtEl>
                                        <p:attrNameLst>
                                          <p:attrName>ppt_x</p:attrName>
                                        </p:attrNameLst>
                                      </p:cBhvr>
                                      <p:tavLst>
                                        <p:tav tm="0">
                                          <p:val>
                                            <p:strVal val="ppt_x"/>
                                          </p:val>
                                        </p:tav>
                                        <p:tav tm="100000">
                                          <p:val>
                                            <p:strVal val="ppt_x"/>
                                          </p:val>
                                        </p:tav>
                                      </p:tavLst>
                                    </p:anim>
                                    <p:anim calcmode="lin" valueType="num">
                                      <p:cBhvr additive="base">
                                        <p:cTn id="39" dur="500"/>
                                        <p:tgtEl>
                                          <p:spTgt spid="648199"/>
                                        </p:tgtEl>
                                        <p:attrNameLst>
                                          <p:attrName>ppt_y</p:attrName>
                                        </p:attrNameLst>
                                      </p:cBhvr>
                                      <p:tavLst>
                                        <p:tav tm="0">
                                          <p:val>
                                            <p:strVal val="ppt_y"/>
                                          </p:val>
                                        </p:tav>
                                        <p:tav tm="100000">
                                          <p:val>
                                            <p:strVal val="1+ppt_h/2"/>
                                          </p:val>
                                        </p:tav>
                                      </p:tavLst>
                                    </p:anim>
                                    <p:set>
                                      <p:cBhvr>
                                        <p:cTn id="40" dur="1" fill="hold">
                                          <p:stCondLst>
                                            <p:cond delay="499"/>
                                          </p:stCondLst>
                                        </p:cTn>
                                        <p:tgtEl>
                                          <p:spTgt spid="64819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648201"/>
                                        </p:tgtEl>
                                        <p:attrNameLst>
                                          <p:attrName>style.visibility</p:attrName>
                                        </p:attrNameLst>
                                      </p:cBhvr>
                                      <p:to>
                                        <p:strVal val="visible"/>
                                      </p:to>
                                    </p:set>
                                    <p:animEffect transition="in" filter="blinds(horizontal)">
                                      <p:cBhvr>
                                        <p:cTn id="45" dur="500"/>
                                        <p:tgtEl>
                                          <p:spTgt spid="648201"/>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648203"/>
                                        </p:tgtEl>
                                        <p:attrNameLst>
                                          <p:attrName>style.visibility</p:attrName>
                                        </p:attrNameLst>
                                      </p:cBhvr>
                                      <p:to>
                                        <p:strVal val="visible"/>
                                      </p:to>
                                    </p:set>
                                    <p:animEffect transition="in" filter="blinds(horizontal)">
                                      <p:cBhvr>
                                        <p:cTn id="50" dur="500"/>
                                        <p:tgtEl>
                                          <p:spTgt spid="648203"/>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648205"/>
                                        </p:tgtEl>
                                        <p:attrNameLst>
                                          <p:attrName>style.visibility</p:attrName>
                                        </p:attrNameLst>
                                      </p:cBhvr>
                                      <p:to>
                                        <p:strVal val="visible"/>
                                      </p:to>
                                    </p:set>
                                    <p:animEffect transition="in" filter="blinds(horizontal)">
                                      <p:cBhvr>
                                        <p:cTn id="55" dur="500"/>
                                        <p:tgtEl>
                                          <p:spTgt spid="648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197" grpId="0"/>
      <p:bldP spid="648199" grpId="0" bldLvl="0" animBg="1"/>
      <p:bldP spid="648201" grpId="0"/>
      <p:bldP spid="648203" grpId="0"/>
      <p:bldP spid="648205" grpId="0"/>
      <p:bldP spid="648199" grpId="1" bldLvl="0" animBg="1"/>
      <p:bldP spid="2" grpId="0"/>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25" name="文本框 645124"/>
          <p:cNvSpPr txBox="1"/>
          <p:nvPr/>
        </p:nvSpPr>
        <p:spPr>
          <a:xfrm>
            <a:off x="970280" y="594995"/>
            <a:ext cx="4303395" cy="460375"/>
          </a:xfrm>
          <a:prstGeom prst="rect">
            <a:avLst/>
          </a:prstGeom>
          <a:noFill/>
          <a:ln w="9525">
            <a:noFill/>
          </a:ln>
        </p:spPr>
        <p:txBody>
          <a:bodyPr wrap="square">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1</a:t>
            </a:r>
            <a:r>
              <a:rPr lang="zh-CN" altLang="en-US" sz="2400" b="1" dirty="0">
                <a:solidFill>
                  <a:schemeClr val="tx2"/>
                </a:solidFill>
                <a:latin typeface="黑体" panose="02010609060101010101" pitchFamily="2" charset="-122"/>
                <a:ea typeface="黑体" panose="02010609060101010101" pitchFamily="2" charset="-122"/>
              </a:rPr>
              <a:t>、国家垄断资本主义：</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5126" name="矩形 645125"/>
          <p:cNvSpPr/>
          <p:nvPr/>
        </p:nvSpPr>
        <p:spPr>
          <a:xfrm>
            <a:off x="0" y="916480"/>
            <a:ext cx="2250886" cy="414020"/>
          </a:xfrm>
          <a:prstGeom prst="rect">
            <a:avLst/>
          </a:prstGeom>
          <a:noFill/>
          <a:ln w="9525">
            <a:noFill/>
          </a:ln>
        </p:spPr>
        <p:txBody>
          <a:bodyPr>
            <a:spAutoFit/>
          </a:bodyPr>
          <a:p>
            <a:r>
              <a:rPr lang="zh-CN" altLang="en-US" sz="2100" b="1" dirty="0">
                <a:solidFill>
                  <a:srgbClr val="FF0000"/>
                </a:solidFill>
                <a:latin typeface="Arial" panose="020B0604020202020204" pitchFamily="34" charset="0"/>
                <a:ea typeface="黑体" panose="02010609060101010101" pitchFamily="2" charset="-122"/>
              </a:rPr>
              <a:t>含义：</a:t>
            </a:r>
            <a:endParaRPr lang="zh-CN" altLang="en-US" sz="2100" b="1" dirty="0">
              <a:solidFill>
                <a:srgbClr val="FF0000"/>
              </a:solidFill>
              <a:latin typeface="Arial" panose="020B0604020202020204" pitchFamily="34" charset="0"/>
              <a:ea typeface="黑体" panose="02010609060101010101" pitchFamily="2" charset="-122"/>
            </a:endParaRPr>
          </a:p>
        </p:txBody>
      </p:sp>
      <p:sp>
        <p:nvSpPr>
          <p:cNvPr id="645128" name="矩形 645127"/>
          <p:cNvSpPr/>
          <p:nvPr/>
        </p:nvSpPr>
        <p:spPr>
          <a:xfrm>
            <a:off x="0" y="1993742"/>
            <a:ext cx="3816150" cy="414020"/>
          </a:xfrm>
          <a:prstGeom prst="rect">
            <a:avLst/>
          </a:prstGeom>
          <a:noFill/>
          <a:ln w="9525">
            <a:noFill/>
          </a:ln>
        </p:spPr>
        <p:txBody>
          <a:bodyPr>
            <a:spAutoFit/>
          </a:bodyPr>
          <a:p>
            <a:r>
              <a:rPr lang="zh-CN" altLang="en-US" sz="2100" b="1" dirty="0">
                <a:solidFill>
                  <a:srgbClr val="FF0000"/>
                </a:solidFill>
                <a:latin typeface="Arial" panose="020B0604020202020204" pitchFamily="34" charset="0"/>
                <a:ea typeface="黑体" panose="02010609060101010101" pitchFamily="2" charset="-122"/>
              </a:rPr>
              <a:t>表现：</a:t>
            </a:r>
            <a:r>
              <a:rPr lang="zh-CN" altLang="en-US" sz="2100" b="1" dirty="0">
                <a:solidFill>
                  <a:srgbClr val="0000FF"/>
                </a:solidFill>
                <a:latin typeface="Arial" panose="020B0604020202020204" pitchFamily="34" charset="0"/>
                <a:ea typeface="黑体" panose="02010609060101010101" pitchFamily="2" charset="-122"/>
              </a:rPr>
              <a:t>国家干预</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5129" name="文本框 645128"/>
          <p:cNvSpPr txBox="1"/>
          <p:nvPr/>
        </p:nvSpPr>
        <p:spPr>
          <a:xfrm>
            <a:off x="0" y="1330336"/>
            <a:ext cx="9144000" cy="737235"/>
          </a:xfrm>
          <a:prstGeom prst="rect">
            <a:avLst/>
          </a:prstGeom>
          <a:noFill/>
          <a:ln w="9525">
            <a:noFill/>
          </a:ln>
        </p:spPr>
        <p:txBody>
          <a:bodyPr>
            <a:spAutoFit/>
          </a:bodyPr>
          <a:p>
            <a:r>
              <a:rPr lang="zh-CN" altLang="en-US" sz="2100" b="1" dirty="0">
                <a:latin typeface="宋体" panose="02010600030101010101" pitchFamily="2" charset="-122"/>
              </a:rPr>
              <a:t>国家政权同私人垄断资本相结合的垄断资本主义</a:t>
            </a:r>
            <a:r>
              <a:rPr lang="zh-CN" altLang="en-US" sz="2100" b="1" dirty="0">
                <a:latin typeface="Arial" panose="020B0604020202020204" pitchFamily="34" charset="0"/>
              </a:rPr>
              <a:t>（垄断资本控制国家政权，国家政权为垄断资本服务。）</a:t>
            </a:r>
            <a:endParaRPr lang="zh-CN" altLang="x-none" sz="2100" b="1" dirty="0">
              <a:latin typeface="Arial" panose="020B0604020202020204" pitchFamily="34" charset="0"/>
            </a:endParaRPr>
          </a:p>
        </p:txBody>
      </p:sp>
      <p:sp>
        <p:nvSpPr>
          <p:cNvPr id="645130" name="文本框 645129"/>
          <p:cNvSpPr txBox="1"/>
          <p:nvPr/>
        </p:nvSpPr>
        <p:spPr>
          <a:xfrm>
            <a:off x="3437630" y="1330252"/>
            <a:ext cx="5706370" cy="414020"/>
          </a:xfrm>
          <a:prstGeom prst="rect">
            <a:avLst/>
          </a:prstGeom>
          <a:noFill/>
          <a:ln w="9525">
            <a:noFill/>
          </a:ln>
        </p:spPr>
        <p:txBody>
          <a:bodyPr>
            <a:spAutoFit/>
          </a:bodyPr>
          <a:p>
            <a:r>
              <a:rPr lang="zh-CN" altLang="en-US" sz="2100" b="1" dirty="0">
                <a:solidFill>
                  <a:srgbClr val="0000FF"/>
                </a:solidFill>
                <a:effectLst>
                  <a:outerShdw blurRad="38100" dist="38100" dir="2700000">
                    <a:srgbClr val="C0C0C0"/>
                  </a:outerShdw>
                </a:effectLst>
                <a:latin typeface="宋体" panose="02010600030101010101" pitchFamily="2" charset="-122"/>
              </a:rPr>
              <a:t>主要特征是国家对经济实现干预，宏观调控</a:t>
            </a:r>
            <a:endParaRPr lang="zh-CN" altLang="en-US" sz="2100" b="1" dirty="0">
              <a:solidFill>
                <a:srgbClr val="0000FF"/>
              </a:solidFill>
              <a:effectLst>
                <a:outerShdw blurRad="38100" dist="38100" dir="2700000">
                  <a:srgbClr val="C0C0C0"/>
                </a:outerShdw>
              </a:effectLst>
              <a:latin typeface="宋体" panose="02010600030101010101" pitchFamily="2" charset="-122"/>
            </a:endParaRPr>
          </a:p>
        </p:txBody>
      </p:sp>
      <p:sp>
        <p:nvSpPr>
          <p:cNvPr id="645132" name="矩形 645131"/>
          <p:cNvSpPr/>
          <p:nvPr/>
        </p:nvSpPr>
        <p:spPr>
          <a:xfrm>
            <a:off x="0" y="3761137"/>
            <a:ext cx="9144000" cy="1060450"/>
          </a:xfrm>
          <a:prstGeom prst="rect">
            <a:avLst/>
          </a:prstGeom>
          <a:noFill/>
          <a:ln w="9525">
            <a:noFill/>
          </a:ln>
        </p:spPr>
        <p:txBody>
          <a:bodyPr>
            <a:spAutoFit/>
          </a:bodyPr>
          <a:p>
            <a:r>
              <a:rPr lang="en-US" altLang="zh-CN" sz="2100" b="1" dirty="0">
                <a:latin typeface="Arial" panose="020B0604020202020204" pitchFamily="34" charset="0"/>
              </a:rPr>
              <a:t>1</a:t>
            </a:r>
            <a:r>
              <a:rPr lang="zh-CN" altLang="en-US" sz="2100" b="1" dirty="0">
                <a:latin typeface="Arial" panose="020B0604020202020204" pitchFamily="34" charset="0"/>
              </a:rPr>
              <a:t>、实行国有化，建立国营企业；</a:t>
            </a:r>
            <a:endParaRPr lang="zh-CN" altLang="en-US" sz="2100" b="1" dirty="0">
              <a:latin typeface="Arial" panose="020B0604020202020204" pitchFamily="34" charset="0"/>
            </a:endParaRPr>
          </a:p>
          <a:p>
            <a:r>
              <a:rPr lang="en-US" altLang="zh-CN" sz="2100" b="1" dirty="0">
                <a:latin typeface="Arial" panose="020B0604020202020204" pitchFamily="34" charset="0"/>
              </a:rPr>
              <a:t>2</a:t>
            </a:r>
            <a:r>
              <a:rPr lang="zh-CN" altLang="en-US" sz="2100" b="1" dirty="0">
                <a:latin typeface="Arial" panose="020B0604020202020204" pitchFamily="34" charset="0"/>
              </a:rPr>
              <a:t>、制定经济计划指导经济发展；</a:t>
            </a:r>
            <a:endParaRPr lang="zh-CN" altLang="en-US" sz="2100" b="1" dirty="0">
              <a:latin typeface="Arial" panose="020B0604020202020204" pitchFamily="34" charset="0"/>
            </a:endParaRPr>
          </a:p>
          <a:p>
            <a:r>
              <a:rPr lang="en-US" altLang="zh-CN" sz="2100" b="1" dirty="0">
                <a:latin typeface="Arial" panose="020B0604020202020204" pitchFamily="34" charset="0"/>
              </a:rPr>
              <a:t>3</a:t>
            </a:r>
            <a:r>
              <a:rPr lang="zh-CN" altLang="en-US" sz="2100" b="1" dirty="0">
                <a:latin typeface="Arial" panose="020B0604020202020204" pitchFamily="34" charset="0"/>
              </a:rPr>
              <a:t>、以扩大政府开支、政府直接采购、税收等财政手段调节社会生产。</a:t>
            </a:r>
            <a:endParaRPr lang="zh-CN" altLang="en-US" sz="2100" b="1" dirty="0">
              <a:latin typeface="Arial" panose="020B0604020202020204" pitchFamily="34" charset="0"/>
            </a:endParaRPr>
          </a:p>
        </p:txBody>
      </p:sp>
      <p:sp>
        <p:nvSpPr>
          <p:cNvPr id="645133" name="矩形 645132"/>
          <p:cNvSpPr/>
          <p:nvPr/>
        </p:nvSpPr>
        <p:spPr>
          <a:xfrm>
            <a:off x="0" y="2310523"/>
            <a:ext cx="9144000" cy="1522095"/>
          </a:xfrm>
          <a:prstGeom prst="rect">
            <a:avLst/>
          </a:prstGeom>
          <a:noFill/>
          <a:ln w="9525">
            <a:noFill/>
          </a:ln>
        </p:spPr>
        <p:txBody>
          <a:bodyPr>
            <a:spAutoFit/>
          </a:bodyPr>
          <a:p>
            <a:r>
              <a:rPr lang="en-US" altLang="zh-CN" sz="2100" b="1" dirty="0">
                <a:latin typeface="Arial" panose="020B0604020202020204" pitchFamily="34" charset="0"/>
              </a:rPr>
              <a:t>   </a:t>
            </a:r>
            <a:r>
              <a:rPr lang="zh-CN" altLang="en-US" sz="1800" b="1" dirty="0">
                <a:latin typeface="楷体" panose="02010609060101010101" pitchFamily="49" charset="-122"/>
                <a:ea typeface="楷体" panose="02010609060101010101" pitchFamily="49" charset="-122"/>
              </a:rPr>
              <a:t>史料</a:t>
            </a:r>
            <a:r>
              <a:rPr lang="en-US" altLang="zh-CN" sz="1800" b="1" dirty="0">
                <a:latin typeface="楷体" panose="02010609060101010101" pitchFamily="49" charset="-122"/>
                <a:ea typeface="楷体" panose="02010609060101010101" pitchFamily="49" charset="-122"/>
              </a:rPr>
              <a:t>1</a:t>
            </a:r>
            <a:r>
              <a:rPr lang="zh-CN" altLang="en-US" sz="1800" b="1" dirty="0">
                <a:latin typeface="楷体" panose="02010609060101010101" pitchFamily="49" charset="-122"/>
                <a:ea typeface="楷体" panose="02010609060101010101" pitchFamily="49" charset="-122"/>
              </a:rPr>
              <a:t>：煤是我们发展工业的基础，它是我们全体国民最大的财产之一</a:t>
            </a:r>
            <a:r>
              <a:rPr lang="en-US" altLang="zh-CN" sz="1800" b="1">
                <a:latin typeface="楷体" panose="02010609060101010101" pitchFamily="49" charset="-122"/>
                <a:ea typeface="楷体" panose="02010609060101010101" pitchFamily="49" charset="-122"/>
              </a:rPr>
              <a:t>……</a:t>
            </a:r>
            <a:r>
              <a:rPr lang="zh-CN" altLang="en-US" sz="1800" b="1" dirty="0">
                <a:latin typeface="楷体" panose="02010609060101010101" pitchFamily="49" charset="-122"/>
                <a:ea typeface="楷体" panose="02010609060101010101" pitchFamily="49" charset="-122"/>
              </a:rPr>
              <a:t>煤炭工业的组织将由专局掌握，而这项组织将与煤气和电力供应工业相关联，而这两种工业都已达到国有化的时机</a:t>
            </a:r>
            <a:r>
              <a:rPr lang="en-US" altLang="zh-CN" sz="1800" b="1">
                <a:latin typeface="楷体" panose="02010609060101010101" pitchFamily="49" charset="-122"/>
                <a:ea typeface="楷体" panose="02010609060101010101" pitchFamily="49" charset="-122"/>
              </a:rPr>
              <a:t>……</a:t>
            </a:r>
            <a:r>
              <a:rPr lang="en-US" altLang="zh-CN" sz="1800" b="1" dirty="0">
                <a:latin typeface="楷体" panose="02010609060101010101" pitchFamily="49" charset="-122"/>
                <a:ea typeface="楷体" panose="02010609060101010101" pitchFamily="49" charset="-122"/>
              </a:rPr>
              <a:t>  ---</a:t>
            </a:r>
            <a:r>
              <a:rPr lang="zh-CN" altLang="en-US" sz="1800" b="1" dirty="0">
                <a:latin typeface="楷体" panose="02010609060101010101" pitchFamily="49" charset="-122"/>
                <a:ea typeface="楷体" panose="02010609060101010101" pitchFamily="49" charset="-122"/>
              </a:rPr>
              <a:t>英国前首相艾德礼</a:t>
            </a:r>
            <a:r>
              <a:rPr lang="en-US" altLang="zh-CN" sz="1800" b="1" dirty="0">
                <a:latin typeface="楷体" panose="02010609060101010101" pitchFamily="49" charset="-122"/>
                <a:ea typeface="楷体" panose="02010609060101010101" pitchFamily="49" charset="-122"/>
              </a:rPr>
              <a:t>《</a:t>
            </a:r>
            <a:r>
              <a:rPr lang="zh-CN" altLang="en-US" sz="1800" b="1" dirty="0">
                <a:latin typeface="楷体" panose="02010609060101010101" pitchFamily="49" charset="-122"/>
                <a:ea typeface="楷体" panose="02010609060101010101" pitchFamily="49" charset="-122"/>
              </a:rPr>
              <a:t>工党的展望</a:t>
            </a:r>
            <a:r>
              <a:rPr lang="en-US" altLang="zh-CN" sz="1800" b="1">
                <a:latin typeface="楷体" panose="02010609060101010101" pitchFamily="49" charset="-122"/>
                <a:ea typeface="楷体" panose="02010609060101010101" pitchFamily="49" charset="-122"/>
              </a:rPr>
              <a:t>》</a:t>
            </a:r>
            <a:endParaRPr lang="en-US" altLang="zh-CN" sz="1800" b="1">
              <a:latin typeface="楷体" panose="02010609060101010101" pitchFamily="49" charset="-122"/>
              <a:ea typeface="楷体" panose="02010609060101010101" pitchFamily="49" charset="-122"/>
            </a:endParaRPr>
          </a:p>
          <a:p>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    </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史料</a:t>
            </a:r>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2</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a:t>
            </a:r>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1947</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a:t>
            </a:r>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1953</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年，法国实施第一个中长期计划</a:t>
            </a:r>
            <a:r>
              <a:rPr lang="en-US" altLang="zh-CN" sz="1800" b="1">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莫内计划。戴高乐任总统期间，法国制定实施了一系列计划，用计划手段来加快经济发展。</a:t>
            </a:r>
            <a:endPar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645129">
                                            <p:txEl>
                                              <p:charRg st="0" end="47"/>
                                            </p:txEl>
                                          </p:spTgt>
                                        </p:tgtEl>
                                        <p:attrNameLst>
                                          <p:attrName>style.visibility</p:attrName>
                                        </p:attrNameLst>
                                      </p:cBhvr>
                                      <p:to>
                                        <p:strVal val="visible"/>
                                      </p:to>
                                    </p:set>
                                    <p:anim calcmode="discrete" valueType="clr">
                                      <p:cBhvr override="childStyle">
                                        <p:cTn id="7" dur="80"/>
                                        <p:tgtEl>
                                          <p:spTgt spid="645129">
                                            <p:txEl>
                                              <p:charRg st="0" end="4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45129">
                                            <p:txEl>
                                              <p:charRg st="0" end="47"/>
                                            </p:txEl>
                                          </p:spTgt>
                                        </p:tgtEl>
                                        <p:attrNameLst>
                                          <p:attrName>fillcolor</p:attrName>
                                        </p:attrNameLst>
                                      </p:cBhvr>
                                      <p:tavLst>
                                        <p:tav tm="0">
                                          <p:val>
                                            <p:clrVal>
                                              <a:schemeClr val="accent2"/>
                                            </p:clrVal>
                                          </p:val>
                                        </p:tav>
                                        <p:tav tm="50000">
                                          <p:val>
                                            <p:clrVal>
                                              <a:schemeClr val="hlink"/>
                                            </p:clrVal>
                                          </p:val>
                                        </p:tav>
                                      </p:tavLst>
                                    </p:anim>
                                    <p:set>
                                      <p:cBhvr>
                                        <p:cTn id="9" dur="80"/>
                                        <p:tgtEl>
                                          <p:spTgt spid="645129">
                                            <p:txEl>
                                              <p:charRg st="0" end="47"/>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645130"/>
                                        </p:tgtEl>
                                        <p:attrNameLst>
                                          <p:attrName>style.visibility</p:attrName>
                                        </p:attrNameLst>
                                      </p:cBhvr>
                                      <p:to>
                                        <p:strVal val="visible"/>
                                      </p:to>
                                    </p:set>
                                    <p:anim calcmode="lin" valueType="num">
                                      <p:cBhvr>
                                        <p:cTn id="14" dur="1" fill="hold"/>
                                        <p:tgtEl>
                                          <p:spTgt spid="645130"/>
                                        </p:tgtEl>
                                      </p:cBhvr>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45133"/>
                                        </p:tgtEl>
                                        <p:attrNameLst>
                                          <p:attrName>style.visibility</p:attrName>
                                        </p:attrNameLst>
                                      </p:cBhvr>
                                      <p:to>
                                        <p:strVal val="visible"/>
                                      </p:to>
                                    </p:set>
                                    <p:animEffect transition="in" filter="blinds(horizontal)">
                                      <p:cBhvr>
                                        <p:cTn id="19" dur="500"/>
                                        <p:tgtEl>
                                          <p:spTgt spid="645133"/>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45132"/>
                                        </p:tgtEl>
                                        <p:attrNameLst>
                                          <p:attrName>style.visibility</p:attrName>
                                        </p:attrNameLst>
                                      </p:cBhvr>
                                      <p:to>
                                        <p:strVal val="visible"/>
                                      </p:to>
                                    </p:set>
                                    <p:animEffect transition="in" filter="blinds(horizontal)">
                                      <p:cBhvr>
                                        <p:cTn id="24" dur="500"/>
                                        <p:tgtEl>
                                          <p:spTgt spid="645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30" grpId="0"/>
      <p:bldP spid="645132" grpId="0"/>
      <p:bldP spid="64513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6148" name="矩形 646147"/>
          <p:cNvSpPr/>
          <p:nvPr/>
        </p:nvSpPr>
        <p:spPr>
          <a:xfrm>
            <a:off x="50165" y="1045880"/>
            <a:ext cx="2033058" cy="414020"/>
          </a:xfrm>
          <a:prstGeom prst="rect">
            <a:avLst/>
          </a:prstGeom>
          <a:noFill/>
          <a:ln w="9525">
            <a:noFill/>
          </a:ln>
        </p:spPr>
        <p:txBody>
          <a:bodyPr>
            <a:spAutoFit/>
          </a:bodyPr>
          <a:p>
            <a:r>
              <a:rPr lang="zh-CN" altLang="en-US" sz="2100" b="1" dirty="0">
                <a:solidFill>
                  <a:srgbClr val="FF0000"/>
                </a:solidFill>
                <a:latin typeface="Arial" panose="020B0604020202020204" pitchFamily="34" charset="0"/>
                <a:ea typeface="黑体" panose="02010609060101010101" pitchFamily="2" charset="-122"/>
              </a:rPr>
              <a:t>评价（认识）：</a:t>
            </a:r>
            <a:endParaRPr lang="zh-CN" altLang="en-US" sz="2100" b="1" dirty="0">
              <a:solidFill>
                <a:srgbClr val="FF0000"/>
              </a:solidFill>
              <a:latin typeface="Arial" panose="020B0604020202020204" pitchFamily="34" charset="0"/>
              <a:ea typeface="黑体" panose="02010609060101010101" pitchFamily="2" charset="-122"/>
            </a:endParaRPr>
          </a:p>
        </p:txBody>
      </p:sp>
      <p:sp>
        <p:nvSpPr>
          <p:cNvPr id="646149" name="矩形 646148"/>
          <p:cNvSpPr/>
          <p:nvPr/>
        </p:nvSpPr>
        <p:spPr>
          <a:xfrm>
            <a:off x="50165" y="1402974"/>
            <a:ext cx="9144000" cy="1060450"/>
          </a:xfrm>
          <a:prstGeom prst="rect">
            <a:avLst/>
          </a:prstGeom>
          <a:noFill/>
          <a:ln w="9525">
            <a:noFill/>
          </a:ln>
        </p:spPr>
        <p:txBody>
          <a:bodyPr>
            <a:spAutoFit/>
          </a:bodyPr>
          <a:p>
            <a:r>
              <a:rPr lang="en-US" altLang="zh-CN" sz="2100" b="1" dirty="0">
                <a:solidFill>
                  <a:srgbClr val="000808"/>
                </a:solidFill>
                <a:latin typeface="Arial" panose="020B0604020202020204" pitchFamily="34" charset="0"/>
              </a:rPr>
              <a:t>      </a:t>
            </a:r>
            <a:r>
              <a:rPr lang="zh-CN" altLang="en-US" sz="2100" b="1" dirty="0">
                <a:solidFill>
                  <a:srgbClr val="000808"/>
                </a:solidFill>
                <a:latin typeface="Arial" panose="020B0604020202020204" pitchFamily="34" charset="0"/>
              </a:rPr>
              <a:t>今天回头来看美国走过的百年中</a:t>
            </a:r>
            <a:r>
              <a:rPr lang="en-US" altLang="x-none" sz="2100" b="1">
                <a:solidFill>
                  <a:srgbClr val="000808"/>
                </a:solidFill>
                <a:latin typeface="Arial" panose="020B0604020202020204" pitchFamily="34" charset="0"/>
              </a:rPr>
              <a:t>……</a:t>
            </a:r>
            <a:r>
              <a:rPr lang="zh-CN" altLang="en-US" sz="2100" b="1" dirty="0">
                <a:solidFill>
                  <a:srgbClr val="000808"/>
                </a:solidFill>
                <a:latin typeface="Arial" panose="020B0604020202020204" pitchFamily="34" charset="0"/>
              </a:rPr>
              <a:t>基本上在原有的思想和政体的框架内不断更新、变化</a:t>
            </a:r>
            <a:r>
              <a:rPr lang="en-US" altLang="x-none" sz="2100" b="1">
                <a:solidFill>
                  <a:srgbClr val="000808"/>
                </a:solidFill>
                <a:latin typeface="Arial" panose="020B0604020202020204" pitchFamily="34" charset="0"/>
              </a:rPr>
              <a:t>……</a:t>
            </a:r>
            <a:r>
              <a:rPr lang="zh-CN" altLang="en-US" sz="2100" b="1" dirty="0">
                <a:solidFill>
                  <a:srgbClr val="000808"/>
                </a:solidFill>
                <a:latin typeface="Arial" panose="020B0604020202020204" pitchFamily="34" charset="0"/>
              </a:rPr>
              <a:t>一个世纪独领风骚，其秘诀在于渐进主义的改良。             </a:t>
            </a:r>
            <a:endParaRPr lang="en-US" altLang="x-none" sz="2100" b="1">
              <a:solidFill>
                <a:srgbClr val="000808"/>
              </a:solidFill>
              <a:latin typeface="Arial" panose="020B0604020202020204" pitchFamily="34" charset="0"/>
            </a:endParaRPr>
          </a:p>
          <a:p>
            <a:r>
              <a:rPr lang="zh-CN" altLang="en-US" sz="2100" b="1" dirty="0">
                <a:solidFill>
                  <a:srgbClr val="000808"/>
                </a:solidFill>
                <a:latin typeface="Arial" panose="020B0604020202020204" pitchFamily="34" charset="0"/>
              </a:rPr>
              <a:t>                                                           </a:t>
            </a:r>
            <a:r>
              <a:rPr lang="en-US" altLang="x-none" sz="2100" b="1">
                <a:solidFill>
                  <a:srgbClr val="000808"/>
                </a:solidFill>
                <a:latin typeface="Arial" panose="020B0604020202020204" pitchFamily="34" charset="0"/>
              </a:rPr>
              <a:t>——</a:t>
            </a:r>
            <a:r>
              <a:rPr lang="zh-CN" altLang="en-US" sz="2100" b="1" dirty="0">
                <a:solidFill>
                  <a:srgbClr val="000808"/>
                </a:solidFill>
                <a:latin typeface="Arial" panose="020B0604020202020204" pitchFamily="34" charset="0"/>
              </a:rPr>
              <a:t>资中筠</a:t>
            </a:r>
            <a:r>
              <a:rPr lang="en-US" altLang="x-none" sz="2100" b="1">
                <a:solidFill>
                  <a:srgbClr val="000808"/>
                </a:solidFill>
                <a:latin typeface="Arial" panose="020B0604020202020204" pitchFamily="34" charset="0"/>
              </a:rPr>
              <a:t>《</a:t>
            </a:r>
            <a:r>
              <a:rPr lang="zh-CN" altLang="en-US" sz="2100" b="1" dirty="0">
                <a:solidFill>
                  <a:srgbClr val="000808"/>
                </a:solidFill>
                <a:latin typeface="Arial" panose="020B0604020202020204" pitchFamily="34" charset="0"/>
              </a:rPr>
              <a:t>二十世纪的美国</a:t>
            </a:r>
            <a:r>
              <a:rPr lang="en-US" altLang="x-none" sz="2100" b="1">
                <a:solidFill>
                  <a:srgbClr val="000808"/>
                </a:solidFill>
                <a:latin typeface="Arial" panose="020B0604020202020204" pitchFamily="34" charset="0"/>
              </a:rPr>
              <a:t>》</a:t>
            </a:r>
            <a:endParaRPr lang="en-US" altLang="x-none" sz="2100" b="1">
              <a:solidFill>
                <a:srgbClr val="000808"/>
              </a:solidFill>
              <a:latin typeface="Arial" panose="020B0604020202020204" pitchFamily="34" charset="0"/>
            </a:endParaRPr>
          </a:p>
        </p:txBody>
      </p:sp>
      <p:sp>
        <p:nvSpPr>
          <p:cNvPr id="646150" name="矩形 646149"/>
          <p:cNvSpPr/>
          <p:nvPr/>
        </p:nvSpPr>
        <p:spPr>
          <a:xfrm>
            <a:off x="842915" y="2699227"/>
            <a:ext cx="6857405" cy="414020"/>
          </a:xfrm>
          <a:prstGeom prst="rect">
            <a:avLst/>
          </a:prstGeom>
          <a:noFill/>
          <a:ln w="9525">
            <a:noFill/>
          </a:ln>
        </p:spPr>
        <p:txBody>
          <a:bodyPr>
            <a:spAutoFit/>
          </a:bodyPr>
          <a:p>
            <a:r>
              <a:rPr lang="zh-CN" altLang="en-US" sz="2100" b="1" dirty="0">
                <a:latin typeface="Arial" panose="020B0604020202020204" pitchFamily="34" charset="0"/>
              </a:rPr>
              <a:t>是资本主义私有制，是资本主义生产关系的局部调整。</a:t>
            </a:r>
            <a:endParaRPr lang="zh-CN" altLang="en-US" sz="2100" b="1" dirty="0">
              <a:latin typeface="Arial" panose="020B0604020202020204" pitchFamily="34" charset="0"/>
            </a:endParaRPr>
          </a:p>
        </p:txBody>
      </p:sp>
      <p:sp>
        <p:nvSpPr>
          <p:cNvPr id="646151" name="矩形 646150"/>
          <p:cNvSpPr/>
          <p:nvPr/>
        </p:nvSpPr>
        <p:spPr>
          <a:xfrm>
            <a:off x="50165" y="2320707"/>
            <a:ext cx="986790" cy="414020"/>
          </a:xfrm>
          <a:prstGeom prst="rect">
            <a:avLst/>
          </a:prstGeom>
          <a:noFill/>
          <a:ln w="9525">
            <a:noFill/>
          </a:ln>
        </p:spPr>
        <p:txBody>
          <a:bodyPr wrap="none" anchor="t">
            <a:spAutoFit/>
          </a:bodyPr>
          <a:p>
            <a:r>
              <a:rPr lang="zh-CN" altLang="en-US" sz="2100" b="1" dirty="0">
                <a:solidFill>
                  <a:srgbClr val="0000FF"/>
                </a:solidFill>
                <a:latin typeface="Arial" panose="020B0604020202020204" pitchFamily="34" charset="0"/>
                <a:ea typeface="黑体" panose="02010609060101010101" pitchFamily="2" charset="-122"/>
              </a:rPr>
              <a:t>作用：</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6152" name="矩形 646151"/>
          <p:cNvSpPr/>
          <p:nvPr/>
        </p:nvSpPr>
        <p:spPr>
          <a:xfrm>
            <a:off x="50165" y="2699227"/>
            <a:ext cx="986790" cy="414020"/>
          </a:xfrm>
          <a:prstGeom prst="rect">
            <a:avLst/>
          </a:prstGeom>
          <a:noFill/>
          <a:ln w="9525">
            <a:noFill/>
          </a:ln>
        </p:spPr>
        <p:txBody>
          <a:bodyPr wrap="none" anchor="t">
            <a:spAutoFit/>
          </a:bodyPr>
          <a:p>
            <a:r>
              <a:rPr lang="zh-CN" altLang="en-US" sz="2100" b="1" dirty="0">
                <a:solidFill>
                  <a:srgbClr val="0000FF"/>
                </a:solidFill>
                <a:latin typeface="Arial" panose="020B0604020202020204" pitchFamily="34" charset="0"/>
                <a:ea typeface="黑体" panose="02010609060101010101" pitchFamily="2" charset="-122"/>
              </a:rPr>
              <a:t>实质：</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6153" name="矩形 646152"/>
          <p:cNvSpPr/>
          <p:nvPr/>
        </p:nvSpPr>
        <p:spPr>
          <a:xfrm>
            <a:off x="842915" y="2320707"/>
            <a:ext cx="8351250" cy="414020"/>
          </a:xfrm>
          <a:prstGeom prst="rect">
            <a:avLst/>
          </a:prstGeom>
          <a:noFill/>
          <a:ln w="9525">
            <a:noFill/>
          </a:ln>
        </p:spPr>
        <p:txBody>
          <a:bodyPr>
            <a:spAutoFit/>
          </a:bodyPr>
          <a:p>
            <a:r>
              <a:rPr lang="zh-CN" altLang="en-US" sz="2100" b="1" dirty="0">
                <a:latin typeface="Arial" panose="020B0604020202020204" pitchFamily="34" charset="0"/>
              </a:rPr>
              <a:t>推动了资本主义经济的发展。</a:t>
            </a:r>
            <a:endParaRPr lang="zh-CN" altLang="en-US" sz="2100" b="1" dirty="0">
              <a:latin typeface="Arial" panose="020B0604020202020204" pitchFamily="34" charset="0"/>
            </a:endParaRPr>
          </a:p>
        </p:txBody>
      </p:sp>
      <p:sp>
        <p:nvSpPr>
          <p:cNvPr id="646154" name="矩形 646153"/>
          <p:cNvSpPr/>
          <p:nvPr/>
        </p:nvSpPr>
        <p:spPr>
          <a:xfrm>
            <a:off x="50165" y="3076557"/>
            <a:ext cx="9144000" cy="1060450"/>
          </a:xfrm>
          <a:prstGeom prst="rect">
            <a:avLst/>
          </a:prstGeom>
          <a:noFill/>
          <a:ln w="9525">
            <a:noFill/>
          </a:ln>
        </p:spPr>
        <p:txBody>
          <a:bodyPr>
            <a:spAutoFit/>
          </a:bodyPr>
          <a:p>
            <a:r>
              <a:rPr lang="zh-CN" altLang="en-US" sz="2100" b="1" dirty="0">
                <a:latin typeface="Arial" panose="020B0604020202020204" pitchFamily="34" charset="0"/>
              </a:rPr>
              <a:t>第二次世界大战后，发达国家的经济被称为“国家垄断资本主义”。这表明</a:t>
            </a:r>
            <a:endParaRPr lang="zh-CN" altLang="en-US" sz="2100" b="1" dirty="0">
              <a:latin typeface="Arial" panose="020B0604020202020204" pitchFamily="34" charset="0"/>
            </a:endParaRPr>
          </a:p>
          <a:p>
            <a:r>
              <a:rPr lang="en-US" altLang="zh-CN" sz="2100" b="1" dirty="0">
                <a:latin typeface="Arial" panose="020B0604020202020204" pitchFamily="34" charset="0"/>
              </a:rPr>
              <a:t>A.</a:t>
            </a:r>
            <a:r>
              <a:rPr lang="zh-CN" altLang="en-US" sz="2100" b="1" dirty="0">
                <a:latin typeface="Arial" panose="020B0604020202020204" pitchFamily="34" charset="0"/>
              </a:rPr>
              <a:t>垄断资本日益排挤中小企业      </a:t>
            </a:r>
            <a:r>
              <a:rPr lang="en-US" altLang="zh-CN" sz="2100" b="1" dirty="0">
                <a:latin typeface="Arial" panose="020B0604020202020204" pitchFamily="34" charset="0"/>
              </a:rPr>
              <a:t>B.</a:t>
            </a:r>
            <a:r>
              <a:rPr lang="zh-CN" altLang="en-US" sz="2100" b="1" dirty="0">
                <a:latin typeface="Arial" panose="020B0604020202020204" pitchFamily="34" charset="0"/>
              </a:rPr>
              <a:t>国有企业占主导地位</a:t>
            </a:r>
            <a:endParaRPr lang="zh-CN" altLang="en-US" sz="2100" b="1" dirty="0">
              <a:latin typeface="Arial" panose="020B0604020202020204" pitchFamily="34" charset="0"/>
            </a:endParaRPr>
          </a:p>
          <a:p>
            <a:r>
              <a:rPr lang="en-US" altLang="zh-CN" sz="2100" b="1" dirty="0">
                <a:latin typeface="Arial" panose="020B0604020202020204" pitchFamily="34" charset="0"/>
              </a:rPr>
              <a:t>C.</a:t>
            </a:r>
            <a:r>
              <a:rPr lang="zh-CN" altLang="en-US" sz="2100" b="1" dirty="0">
                <a:latin typeface="Arial" panose="020B0604020202020204" pitchFamily="34" charset="0"/>
              </a:rPr>
              <a:t>国家对经济的控制加强             </a:t>
            </a:r>
            <a:r>
              <a:rPr lang="en-US" altLang="zh-CN" sz="2100" b="1" dirty="0">
                <a:latin typeface="Arial" panose="020B0604020202020204" pitchFamily="34" charset="0"/>
              </a:rPr>
              <a:t>D.</a:t>
            </a:r>
            <a:r>
              <a:rPr lang="zh-CN" altLang="en-US" sz="2100" b="1" dirty="0">
                <a:latin typeface="Arial" panose="020B0604020202020204" pitchFamily="34" charset="0"/>
              </a:rPr>
              <a:t>私人经济依附于国家</a:t>
            </a:r>
            <a:endParaRPr lang="zh-CN" altLang="en-US" sz="2100" b="1" dirty="0">
              <a:latin typeface="Arial" panose="020B0604020202020204" pitchFamily="34" charset="0"/>
            </a:endParaRPr>
          </a:p>
        </p:txBody>
      </p:sp>
      <p:sp>
        <p:nvSpPr>
          <p:cNvPr id="646155" name="矩形 3"/>
          <p:cNvSpPr/>
          <p:nvPr/>
        </p:nvSpPr>
        <p:spPr>
          <a:xfrm>
            <a:off x="7375364" y="3563396"/>
            <a:ext cx="422910" cy="494665"/>
          </a:xfrm>
          <a:prstGeom prst="rect">
            <a:avLst/>
          </a:prstGeom>
          <a:noFill/>
          <a:ln w="9525">
            <a:noFill/>
          </a:ln>
        </p:spPr>
        <p:txBody>
          <a:bodyPr wrap="none" lIns="91427" tIns="45714" rIns="91427" bIns="45714">
            <a:spAutoFit/>
          </a:bodyPr>
          <a:p>
            <a:pPr defTabSz="1219200"/>
            <a:r>
              <a:rPr lang="en-US" altLang="zh-CN" sz="2625" b="1">
                <a:solidFill>
                  <a:srgbClr val="0000FF"/>
                </a:solidFill>
                <a:latin typeface="Times New Roman" panose="02020603050405020304" pitchFamily="18" charset="0"/>
                <a:ea typeface="黑体" panose="02010609060101010101" pitchFamily="2" charset="-122"/>
              </a:rPr>
              <a:t>C</a:t>
            </a:r>
            <a:endParaRPr lang="en-US" altLang="zh-CN" sz="2625">
              <a:solidFill>
                <a:srgbClr val="0000FF"/>
              </a:solidFill>
              <a:latin typeface="Calibri" panose="020F0502020204030204" pitchFamily="34" charset="0"/>
            </a:endParaRPr>
          </a:p>
        </p:txBody>
      </p:sp>
      <p:sp>
        <p:nvSpPr>
          <p:cNvPr id="645125" name="文本框 645124"/>
          <p:cNvSpPr txBox="1"/>
          <p:nvPr/>
        </p:nvSpPr>
        <p:spPr>
          <a:xfrm>
            <a:off x="920115" y="494030"/>
            <a:ext cx="4303395" cy="460375"/>
          </a:xfrm>
          <a:prstGeom prst="rect">
            <a:avLst/>
          </a:prstGeom>
          <a:noFill/>
          <a:ln w="9525">
            <a:noFill/>
          </a:ln>
        </p:spPr>
        <p:txBody>
          <a:bodyPr wrap="square">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1</a:t>
            </a:r>
            <a:r>
              <a:rPr lang="zh-CN" altLang="en-US" sz="2400" b="1" dirty="0">
                <a:solidFill>
                  <a:schemeClr val="tx2"/>
                </a:solidFill>
                <a:latin typeface="黑体" panose="02010609060101010101" pitchFamily="2" charset="-122"/>
                <a:ea typeface="黑体" panose="02010609060101010101" pitchFamily="2" charset="-122"/>
              </a:rPr>
              <a:t>、国家垄断资本主义：</a:t>
            </a:r>
            <a:endParaRPr lang="zh-CN" altLang="en-US" sz="2400" b="1" dirty="0">
              <a:solidFill>
                <a:schemeClr val="tx2"/>
              </a:solidFill>
              <a:latin typeface="黑体" panose="02010609060101010101" pitchFamily="2" charset="-122"/>
              <a:ea typeface="黑体" panose="0201060906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6153"/>
                                        </p:tgtEl>
                                        <p:attrNameLst>
                                          <p:attrName>style.visibility</p:attrName>
                                        </p:attrNameLst>
                                      </p:cBhvr>
                                      <p:to>
                                        <p:strVal val="visible"/>
                                      </p:to>
                                    </p:set>
                                    <p:animEffect transition="in" filter="blinds(horizontal)">
                                      <p:cBhvr>
                                        <p:cTn id="7" dur="500"/>
                                        <p:tgtEl>
                                          <p:spTgt spid="64615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46150"/>
                                        </p:tgtEl>
                                        <p:attrNameLst>
                                          <p:attrName>style.visibility</p:attrName>
                                        </p:attrNameLst>
                                      </p:cBhvr>
                                      <p:to>
                                        <p:strVal val="visible"/>
                                      </p:to>
                                    </p:set>
                                    <p:animEffect transition="in" filter="blinds(horizontal)">
                                      <p:cBhvr>
                                        <p:cTn id="12" dur="500"/>
                                        <p:tgtEl>
                                          <p:spTgt spid="64615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46154"/>
                                        </p:tgtEl>
                                        <p:attrNameLst>
                                          <p:attrName>style.visibility</p:attrName>
                                        </p:attrNameLst>
                                      </p:cBhvr>
                                      <p:to>
                                        <p:strVal val="visible"/>
                                      </p:to>
                                    </p:set>
                                    <p:animEffect transition="in" filter="blinds(horizontal)">
                                      <p:cBhvr>
                                        <p:cTn id="17" dur="500"/>
                                        <p:tgtEl>
                                          <p:spTgt spid="64615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46155"/>
                                        </p:tgtEl>
                                        <p:attrNameLst>
                                          <p:attrName>style.visibility</p:attrName>
                                        </p:attrNameLst>
                                      </p:cBhvr>
                                      <p:to>
                                        <p:strVal val="visible"/>
                                      </p:to>
                                    </p:set>
                                    <p:animEffect transition="in" filter="blinds(horizontal)">
                                      <p:cBhvr>
                                        <p:cTn id="22" dur="500"/>
                                        <p:tgtEl>
                                          <p:spTgt spid="64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6150" grpId="0"/>
      <p:bldP spid="646153" grpId="0"/>
      <p:bldP spid="646154" grpId="0"/>
      <p:bldP spid="64615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7172" name="文本框 647171"/>
          <p:cNvSpPr txBox="1"/>
          <p:nvPr/>
        </p:nvSpPr>
        <p:spPr>
          <a:xfrm>
            <a:off x="327660" y="422310"/>
            <a:ext cx="7892979" cy="460375"/>
          </a:xfrm>
          <a:prstGeom prst="rect">
            <a:avLst/>
          </a:prstGeom>
          <a:noFill/>
          <a:ln w="9525">
            <a:noFill/>
          </a:ln>
        </p:spPr>
        <p:txBody>
          <a:bodyPr>
            <a:spAutoFit/>
          </a:bodyPr>
          <a:p>
            <a:pPr>
              <a:spcBef>
                <a:spcPct val="50000"/>
              </a:spcBef>
            </a:pPr>
            <a:r>
              <a:rPr lang="en-US" sz="2400" b="1" dirty="0">
                <a:solidFill>
                  <a:schemeClr val="tx2"/>
                </a:solidFill>
                <a:latin typeface="黑体" panose="02010609060101010101" pitchFamily="2" charset="-122"/>
                <a:ea typeface="黑体" panose="02010609060101010101" pitchFamily="2" charset="-122"/>
              </a:rPr>
              <a:t>2</a:t>
            </a:r>
            <a:r>
              <a:rPr lang="zh-CN" altLang="en-US" sz="2400" b="1" dirty="0">
                <a:solidFill>
                  <a:schemeClr val="tx2"/>
                </a:solidFill>
                <a:latin typeface="黑体" panose="02010609060101010101" pitchFamily="2" charset="-122"/>
                <a:ea typeface="黑体" panose="02010609060101010101" pitchFamily="2" charset="-122"/>
              </a:rPr>
              <a:t>、全面认识福利国家制度的利弊：</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47173" name="文本框 647172"/>
          <p:cNvSpPr txBox="1"/>
          <p:nvPr/>
        </p:nvSpPr>
        <p:spPr>
          <a:xfrm>
            <a:off x="846314" y="788294"/>
            <a:ext cx="5399269" cy="414020"/>
          </a:xfrm>
          <a:prstGeom prst="rect">
            <a:avLst/>
          </a:prstGeom>
          <a:noFill/>
          <a:ln w="9525">
            <a:noFill/>
          </a:ln>
        </p:spPr>
        <p:txBody>
          <a:bodyPr>
            <a:spAutoFit/>
          </a:bodyPr>
          <a:p>
            <a:pPr algn="just">
              <a:spcBef>
                <a:spcPct val="50000"/>
              </a:spcBef>
            </a:pPr>
            <a:r>
              <a:rPr lang="zh-CN" altLang="en-US" sz="2100" b="1" dirty="0">
                <a:latin typeface="Arial" panose="020B0604020202020204" pitchFamily="34" charset="0"/>
              </a:rPr>
              <a:t>缓解因贫富悬殊带来的矛盾。</a:t>
            </a:r>
            <a:endParaRPr lang="zh-CN" altLang="en-US" sz="2100" dirty="0">
              <a:latin typeface="Arial" panose="020B0604020202020204" pitchFamily="34" charset="0"/>
            </a:endParaRPr>
          </a:p>
        </p:txBody>
      </p:sp>
      <p:sp>
        <p:nvSpPr>
          <p:cNvPr id="647174" name="文本框 647173"/>
          <p:cNvSpPr txBox="1"/>
          <p:nvPr/>
        </p:nvSpPr>
        <p:spPr>
          <a:xfrm>
            <a:off x="846314" y="1166814"/>
            <a:ext cx="6856215" cy="414020"/>
          </a:xfrm>
          <a:prstGeom prst="rect">
            <a:avLst/>
          </a:prstGeom>
          <a:noFill/>
          <a:ln w="9525">
            <a:noFill/>
          </a:ln>
        </p:spPr>
        <p:txBody>
          <a:bodyPr>
            <a:spAutoFit/>
          </a:bodyPr>
          <a:p>
            <a:pPr algn="just">
              <a:spcBef>
                <a:spcPct val="50000"/>
              </a:spcBef>
            </a:pPr>
            <a:r>
              <a:rPr lang="zh-CN" altLang="en-US" sz="2100" b="1" dirty="0">
                <a:latin typeface="Arial" panose="020B0604020202020204" pitchFamily="34" charset="0"/>
              </a:rPr>
              <a:t>国家干预社会财富的分配（分配领域社会化趋势）</a:t>
            </a:r>
            <a:endParaRPr lang="zh-CN" altLang="en-US" sz="2100" dirty="0">
              <a:latin typeface="Arial" panose="020B0604020202020204" pitchFamily="34" charset="0"/>
            </a:endParaRPr>
          </a:p>
        </p:txBody>
      </p:sp>
      <p:sp>
        <p:nvSpPr>
          <p:cNvPr id="647175" name="矩形 647174"/>
          <p:cNvSpPr/>
          <p:nvPr/>
        </p:nvSpPr>
        <p:spPr>
          <a:xfrm>
            <a:off x="0" y="788294"/>
            <a:ext cx="986790" cy="414020"/>
          </a:xfrm>
          <a:prstGeom prst="rect">
            <a:avLst/>
          </a:prstGeom>
          <a:noFill/>
          <a:ln w="9525">
            <a:noFill/>
          </a:ln>
        </p:spPr>
        <p:txBody>
          <a:bodyPr wrap="none" anchor="t">
            <a:spAutoFit/>
          </a:bodyPr>
          <a:p>
            <a:r>
              <a:rPr lang="zh-CN" altLang="en-US" sz="2100" b="1" dirty="0">
                <a:solidFill>
                  <a:srgbClr val="0000FF"/>
                </a:solidFill>
                <a:latin typeface="Arial" panose="020B0604020202020204" pitchFamily="34" charset="0"/>
                <a:ea typeface="黑体" panose="02010609060101010101" pitchFamily="2" charset="-122"/>
              </a:rPr>
              <a:t>目的：</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7176" name="矩形 647175"/>
          <p:cNvSpPr/>
          <p:nvPr/>
        </p:nvSpPr>
        <p:spPr>
          <a:xfrm>
            <a:off x="0" y="1166814"/>
            <a:ext cx="986790" cy="414020"/>
          </a:xfrm>
          <a:prstGeom prst="rect">
            <a:avLst/>
          </a:prstGeom>
          <a:noFill/>
          <a:ln w="9525">
            <a:noFill/>
          </a:ln>
        </p:spPr>
        <p:txBody>
          <a:bodyPr wrap="none" anchor="t">
            <a:spAutoFit/>
          </a:bodyPr>
          <a:p>
            <a:r>
              <a:rPr lang="zh-CN" altLang="en-US" sz="2100" b="1" dirty="0">
                <a:solidFill>
                  <a:srgbClr val="0000FF"/>
                </a:solidFill>
                <a:latin typeface="Arial" panose="020B0604020202020204" pitchFamily="34" charset="0"/>
                <a:ea typeface="黑体" panose="02010609060101010101" pitchFamily="2" charset="-122"/>
              </a:rPr>
              <a:t>实质：</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7177" name="矩形 647176"/>
          <p:cNvSpPr/>
          <p:nvPr/>
        </p:nvSpPr>
        <p:spPr>
          <a:xfrm>
            <a:off x="0" y="1599347"/>
            <a:ext cx="986790" cy="414020"/>
          </a:xfrm>
          <a:prstGeom prst="rect">
            <a:avLst/>
          </a:prstGeom>
          <a:noFill/>
          <a:ln w="9525">
            <a:noFill/>
          </a:ln>
        </p:spPr>
        <p:txBody>
          <a:bodyPr wrap="none" anchor="t">
            <a:spAutoFit/>
          </a:bodyPr>
          <a:p>
            <a:r>
              <a:rPr lang="zh-CN" altLang="en-US" sz="2100" b="1" dirty="0">
                <a:solidFill>
                  <a:srgbClr val="0000FF"/>
                </a:solidFill>
                <a:latin typeface="Arial" panose="020B0604020202020204" pitchFamily="34" charset="0"/>
                <a:ea typeface="黑体" panose="02010609060101010101" pitchFamily="2" charset="-122"/>
              </a:rPr>
              <a:t>特点：</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7178" name="文本框 647177"/>
          <p:cNvSpPr txBox="1"/>
          <p:nvPr/>
        </p:nvSpPr>
        <p:spPr>
          <a:xfrm>
            <a:off x="901069" y="1544144"/>
            <a:ext cx="6856215" cy="414020"/>
          </a:xfrm>
          <a:prstGeom prst="rect">
            <a:avLst/>
          </a:prstGeom>
          <a:noFill/>
          <a:ln w="9525">
            <a:noFill/>
          </a:ln>
        </p:spPr>
        <p:txBody>
          <a:bodyPr>
            <a:spAutoFit/>
          </a:bodyPr>
          <a:p>
            <a:pPr>
              <a:spcBef>
                <a:spcPct val="50000"/>
              </a:spcBef>
            </a:pPr>
            <a:r>
              <a:rPr lang="en-US" altLang="zh-CN" sz="2100" b="1" dirty="0">
                <a:effectLst>
                  <a:outerShdw blurRad="38100" dist="38100" dir="2700000">
                    <a:srgbClr val="C0C0C0"/>
                  </a:outerShdw>
                </a:effectLst>
                <a:latin typeface="楷体_GB2312" pitchFamily="49" charset="-122"/>
              </a:rPr>
              <a:t>①</a:t>
            </a:r>
            <a:r>
              <a:rPr lang="zh-CN" altLang="en-US" sz="2100" b="1" dirty="0">
                <a:effectLst>
                  <a:outerShdw blurRad="38100" dist="38100" dir="2700000">
                    <a:srgbClr val="C0C0C0"/>
                  </a:outerShdw>
                </a:effectLst>
                <a:latin typeface="楷体_GB2312" pitchFamily="49" charset="-122"/>
              </a:rPr>
              <a:t>由单纯救济发展为公民权利且受</a:t>
            </a:r>
            <a:r>
              <a:rPr lang="zh-CN" altLang="en-US" sz="2100" b="1" dirty="0">
                <a:effectLst>
                  <a:outerShdw blurRad="38100" dist="38100" dir="2700000">
                    <a:srgbClr val="C0C0C0"/>
                  </a:outerShdw>
                </a:effectLst>
                <a:latin typeface="Arial" panose="020B0604020202020204" pitchFamily="34" charset="0"/>
              </a:rPr>
              <a:t>立法和制度保障。</a:t>
            </a:r>
            <a:endParaRPr lang="zh-CN" altLang="en-US" sz="2100" b="1">
              <a:effectLst>
                <a:outerShdw blurRad="38100" dist="38100" dir="2700000">
                  <a:srgbClr val="C0C0C0"/>
                </a:outerShdw>
              </a:effectLst>
              <a:latin typeface="楷体_GB2312" pitchFamily="49" charset="-122"/>
            </a:endParaRPr>
          </a:p>
        </p:txBody>
      </p:sp>
      <p:sp>
        <p:nvSpPr>
          <p:cNvPr id="647179" name="文本框 647178"/>
          <p:cNvSpPr txBox="1"/>
          <p:nvPr/>
        </p:nvSpPr>
        <p:spPr>
          <a:xfrm>
            <a:off x="901069" y="1849719"/>
            <a:ext cx="6856215" cy="414020"/>
          </a:xfrm>
          <a:prstGeom prst="rect">
            <a:avLst/>
          </a:prstGeom>
          <a:noFill/>
          <a:ln w="9525">
            <a:noFill/>
          </a:ln>
        </p:spPr>
        <p:txBody>
          <a:bodyPr>
            <a:spAutoFit/>
          </a:bodyPr>
          <a:p>
            <a:pPr>
              <a:spcBef>
                <a:spcPct val="50000"/>
              </a:spcBef>
            </a:pPr>
            <a:r>
              <a:rPr lang="en-US" altLang="zh-CN" sz="2100" b="1" dirty="0">
                <a:effectLst>
                  <a:outerShdw blurRad="38100" dist="38100" dir="2700000">
                    <a:srgbClr val="C0C0C0"/>
                  </a:outerShdw>
                </a:effectLst>
                <a:latin typeface="楷体_GB2312" pitchFamily="49" charset="-122"/>
              </a:rPr>
              <a:t>②</a:t>
            </a:r>
            <a:r>
              <a:rPr lang="zh-CN" altLang="en-US" sz="2100" b="1" dirty="0">
                <a:effectLst>
                  <a:outerShdw blurRad="38100" dist="38100" dir="2700000">
                    <a:srgbClr val="C0C0C0"/>
                  </a:outerShdw>
                </a:effectLst>
                <a:latin typeface="楷体_GB2312" pitchFamily="49" charset="-122"/>
              </a:rPr>
              <a:t>福利种类繁多，覆盖面广，低收入</a:t>
            </a:r>
            <a:r>
              <a:rPr lang="zh-CN" altLang="en-US" sz="2100" b="1" dirty="0">
                <a:effectLst>
                  <a:outerShdw blurRad="38100" dist="38100" dir="2700000">
                    <a:srgbClr val="C0C0C0"/>
                  </a:outerShdw>
                </a:effectLst>
                <a:latin typeface="Arial" panose="020B0604020202020204" pitchFamily="34" charset="0"/>
              </a:rPr>
              <a:t>阶层受益多。</a:t>
            </a:r>
            <a:endParaRPr lang="zh-CN" altLang="en-US" sz="2100" b="1">
              <a:effectLst>
                <a:outerShdw blurRad="38100" dist="38100" dir="2700000">
                  <a:srgbClr val="C0C0C0"/>
                </a:outerShdw>
              </a:effectLst>
              <a:latin typeface="楷体_GB2312" pitchFamily="49" charset="-122"/>
            </a:endParaRPr>
          </a:p>
        </p:txBody>
      </p:sp>
      <p:sp>
        <p:nvSpPr>
          <p:cNvPr id="647180" name="矩形 647179"/>
          <p:cNvSpPr/>
          <p:nvPr/>
        </p:nvSpPr>
        <p:spPr>
          <a:xfrm>
            <a:off x="0" y="2064596"/>
            <a:ext cx="1818801" cy="414020"/>
          </a:xfrm>
          <a:prstGeom prst="rect">
            <a:avLst/>
          </a:prstGeom>
          <a:noFill/>
          <a:ln w="9525">
            <a:noFill/>
          </a:ln>
        </p:spPr>
        <p:txBody>
          <a:bodyPr>
            <a:spAutoFit/>
          </a:bodyPr>
          <a:p>
            <a:r>
              <a:rPr lang="zh-CN" altLang="en-US" sz="2100" b="1" dirty="0">
                <a:solidFill>
                  <a:srgbClr val="0000FF"/>
                </a:solidFill>
                <a:latin typeface="Arial" panose="020B0604020202020204" pitchFamily="34" charset="0"/>
                <a:ea typeface="黑体" panose="02010609060101010101" pitchFamily="2" charset="-122"/>
              </a:rPr>
              <a:t>利弊：</a:t>
            </a:r>
            <a:endParaRPr lang="zh-CN" altLang="en-US" sz="2100" b="1" dirty="0">
              <a:solidFill>
                <a:srgbClr val="0000FF"/>
              </a:solidFill>
              <a:latin typeface="Arial" panose="020B0604020202020204" pitchFamily="34" charset="0"/>
              <a:ea typeface="黑体" panose="02010609060101010101" pitchFamily="2" charset="-122"/>
            </a:endParaRPr>
          </a:p>
        </p:txBody>
      </p:sp>
      <p:sp>
        <p:nvSpPr>
          <p:cNvPr id="647181" name="文本框 647180"/>
          <p:cNvSpPr txBox="1"/>
          <p:nvPr/>
        </p:nvSpPr>
        <p:spPr>
          <a:xfrm>
            <a:off x="0" y="3917491"/>
            <a:ext cx="9144000" cy="414020"/>
          </a:xfrm>
          <a:prstGeom prst="rect">
            <a:avLst/>
          </a:prstGeom>
          <a:noFill/>
          <a:ln w="9525">
            <a:noFill/>
          </a:ln>
        </p:spPr>
        <p:txBody>
          <a:bodyPr>
            <a:spAutoFit/>
          </a:bodyPr>
          <a:p>
            <a:pPr>
              <a:spcBef>
                <a:spcPct val="50000"/>
              </a:spcBef>
            </a:pPr>
            <a:r>
              <a:rPr lang="en-US" altLang="zh-CN" sz="2100" b="1" dirty="0">
                <a:effectLst>
                  <a:outerShdw blurRad="38100" dist="38100" dir="2700000">
                    <a:srgbClr val="C0C0C0"/>
                  </a:outerShdw>
                </a:effectLst>
                <a:latin typeface="楷体_GB2312" pitchFamily="49" charset="-122"/>
              </a:rPr>
              <a:t>①</a:t>
            </a:r>
            <a:r>
              <a:rPr lang="zh-CN" altLang="en-US" sz="2100" b="1" dirty="0">
                <a:effectLst>
                  <a:outerShdw blurRad="38100" dist="38100" dir="2700000">
                    <a:srgbClr val="C0C0C0"/>
                  </a:outerShdw>
                </a:effectLst>
                <a:latin typeface="楷体_GB2312" pitchFamily="49" charset="-122"/>
              </a:rPr>
              <a:t>一方面促进社会平等，缩小贫富差</a:t>
            </a:r>
            <a:r>
              <a:rPr lang="zh-CN" altLang="en-US" sz="2100" b="1" dirty="0">
                <a:effectLst>
                  <a:outerShdw blurRad="38100" dist="38100" dir="2700000">
                    <a:srgbClr val="C0C0C0"/>
                  </a:outerShdw>
                </a:effectLst>
                <a:latin typeface="Arial" panose="020B0604020202020204" pitchFamily="34" charset="0"/>
              </a:rPr>
              <a:t>距，稳定社会秩序，刺激消费。</a:t>
            </a:r>
            <a:endParaRPr lang="zh-CN" altLang="en-US" sz="2100" b="1">
              <a:effectLst>
                <a:outerShdw blurRad="38100" dist="38100" dir="2700000">
                  <a:srgbClr val="C0C0C0"/>
                </a:outerShdw>
              </a:effectLst>
              <a:latin typeface="Arial" panose="020B0604020202020204" pitchFamily="34" charset="0"/>
            </a:endParaRPr>
          </a:p>
        </p:txBody>
      </p:sp>
      <p:sp>
        <p:nvSpPr>
          <p:cNvPr id="647182" name="文本框 647181"/>
          <p:cNvSpPr txBox="1"/>
          <p:nvPr/>
        </p:nvSpPr>
        <p:spPr>
          <a:xfrm>
            <a:off x="0" y="4243386"/>
            <a:ext cx="6856215" cy="414020"/>
          </a:xfrm>
          <a:prstGeom prst="rect">
            <a:avLst/>
          </a:prstGeom>
          <a:noFill/>
          <a:ln w="9525">
            <a:noFill/>
          </a:ln>
        </p:spPr>
        <p:txBody>
          <a:bodyPr>
            <a:spAutoFit/>
          </a:bodyPr>
          <a:p>
            <a:pPr>
              <a:spcBef>
                <a:spcPct val="50000"/>
              </a:spcBef>
            </a:pPr>
            <a:r>
              <a:rPr lang="en-US" altLang="zh-CN" sz="2100" b="1" dirty="0">
                <a:effectLst>
                  <a:outerShdw blurRad="38100" dist="38100" dir="2700000">
                    <a:srgbClr val="C0C0C0"/>
                  </a:outerShdw>
                </a:effectLst>
                <a:latin typeface="楷体_GB2312" pitchFamily="49" charset="-122"/>
              </a:rPr>
              <a:t>②</a:t>
            </a:r>
            <a:r>
              <a:rPr lang="zh-CN" altLang="en-US" sz="2100" b="1" dirty="0">
                <a:effectLst>
                  <a:outerShdw blurRad="38100" dist="38100" dir="2700000">
                    <a:srgbClr val="C0C0C0"/>
                  </a:outerShdw>
                </a:effectLst>
                <a:latin typeface="楷体_GB2312" pitchFamily="49" charset="-122"/>
              </a:rPr>
              <a:t>另一方面导致政府财政支出过大，</a:t>
            </a:r>
            <a:r>
              <a:rPr lang="zh-CN" altLang="en-US" sz="2100" b="1" dirty="0">
                <a:effectLst>
                  <a:outerShdw blurRad="38100" dist="38100" dir="2700000">
                    <a:srgbClr val="C0C0C0"/>
                  </a:outerShdw>
                </a:effectLst>
                <a:latin typeface="Arial" panose="020B0604020202020204" pitchFamily="34" charset="0"/>
              </a:rPr>
              <a:t>增加纳税人负担。</a:t>
            </a:r>
            <a:endParaRPr lang="zh-CN" altLang="en-US" sz="2100" b="1">
              <a:effectLst>
                <a:outerShdw blurRad="38100" dist="38100" dir="2700000">
                  <a:srgbClr val="C0C0C0"/>
                </a:outerShdw>
              </a:effectLst>
              <a:latin typeface="楷体_GB2312" pitchFamily="49" charset="-122"/>
            </a:endParaRPr>
          </a:p>
        </p:txBody>
      </p:sp>
      <p:sp>
        <p:nvSpPr>
          <p:cNvPr id="647183" name="文本框 647182"/>
          <p:cNvSpPr txBox="1"/>
          <p:nvPr/>
        </p:nvSpPr>
        <p:spPr>
          <a:xfrm>
            <a:off x="0" y="4539603"/>
            <a:ext cx="9144000" cy="414020"/>
          </a:xfrm>
          <a:prstGeom prst="rect">
            <a:avLst/>
          </a:prstGeom>
          <a:noFill/>
          <a:ln w="9525">
            <a:noFill/>
          </a:ln>
        </p:spPr>
        <p:txBody>
          <a:bodyPr>
            <a:spAutoFit/>
          </a:bodyPr>
          <a:p>
            <a:pPr>
              <a:spcBef>
                <a:spcPct val="50000"/>
              </a:spcBef>
            </a:pPr>
            <a:r>
              <a:rPr lang="en-US" altLang="zh-CN" sz="2100" b="1" dirty="0">
                <a:effectLst>
                  <a:outerShdw blurRad="38100" dist="38100" dir="2700000">
                    <a:srgbClr val="C0C0C0"/>
                  </a:outerShdw>
                </a:effectLst>
                <a:latin typeface="楷体_GB2312" pitchFamily="49" charset="-122"/>
              </a:rPr>
              <a:t>③</a:t>
            </a:r>
            <a:r>
              <a:rPr lang="zh-CN" altLang="en-US" sz="2100" b="1" dirty="0">
                <a:effectLst>
                  <a:outerShdw blurRad="38100" dist="38100" dir="2700000">
                    <a:srgbClr val="C0C0C0"/>
                  </a:outerShdw>
                </a:effectLst>
                <a:latin typeface="楷体_GB2312" pitchFamily="49" charset="-122"/>
              </a:rPr>
              <a:t>高福利易滋生惰性、依赖性，降低</a:t>
            </a:r>
            <a:r>
              <a:rPr lang="zh-CN" altLang="en-US" sz="2100" b="1" dirty="0">
                <a:effectLst>
                  <a:outerShdw blurRad="38100" dist="38100" dir="2700000">
                    <a:srgbClr val="C0C0C0"/>
                  </a:outerShdw>
                </a:effectLst>
                <a:latin typeface="Arial" panose="020B0604020202020204" pitchFamily="34" charset="0"/>
              </a:rPr>
              <a:t>企业和社会劳动生产率。</a:t>
            </a:r>
            <a:endParaRPr lang="zh-CN" altLang="en-US" sz="2100" b="1">
              <a:effectLst>
                <a:outerShdw blurRad="38100" dist="38100" dir="2700000">
                  <a:srgbClr val="C0C0C0"/>
                </a:outerShdw>
              </a:effectLst>
              <a:latin typeface="楷体_GB2312" pitchFamily="49" charset="-122"/>
            </a:endParaRPr>
          </a:p>
        </p:txBody>
      </p:sp>
      <p:sp>
        <p:nvSpPr>
          <p:cNvPr id="647184" name="矩形 647183"/>
          <p:cNvSpPr/>
          <p:nvPr/>
        </p:nvSpPr>
        <p:spPr>
          <a:xfrm>
            <a:off x="0" y="2395346"/>
            <a:ext cx="9144000" cy="1522095"/>
          </a:xfrm>
          <a:prstGeom prst="rect">
            <a:avLst/>
          </a:prstGeom>
          <a:noFill/>
          <a:ln w="9525">
            <a:noFill/>
          </a:ln>
        </p:spPr>
        <p:txBody>
          <a:bodyPr>
            <a:spAutoFit/>
          </a:bodyPr>
          <a:p>
            <a:r>
              <a:rPr lang="en-US" altLang="zh-CN" sz="2100" b="1" dirty="0">
                <a:latin typeface="Arial" panose="020B0604020202020204" pitchFamily="34" charset="0"/>
              </a:rPr>
              <a:t>       </a:t>
            </a:r>
            <a:r>
              <a:rPr lang="zh-CN" altLang="zh-CN" sz="1800" b="1" dirty="0">
                <a:latin typeface="楷体" panose="02010609060101010101" pitchFamily="49" charset="-122"/>
                <a:ea typeface="楷体" panose="02010609060101010101" pitchFamily="49" charset="-122"/>
              </a:rPr>
              <a:t>史料　(英国)社会福利计划的各项开支占到了公共支出总额的50%。</a:t>
            </a:r>
            <a:r>
              <a:rPr lang="en-US" altLang="zh-CN" sz="1800" b="1">
                <a:latin typeface="楷体" panose="02010609060101010101" pitchFamily="49" charset="-122"/>
                <a:ea typeface="楷体" panose="02010609060101010101" pitchFamily="49" charset="-122"/>
              </a:rPr>
              <a:t>……</a:t>
            </a:r>
            <a:r>
              <a:rPr lang="zh-CN" altLang="zh-CN" sz="1800" b="1" dirty="0">
                <a:latin typeface="楷体" panose="02010609060101010101" pitchFamily="49" charset="-122"/>
                <a:ea typeface="楷体" panose="02010609060101010101" pitchFamily="49" charset="-122"/>
              </a:rPr>
              <a:t>(瑞典)主要靠借债和赤字预算来维持社会福利的各项开支。</a:t>
            </a:r>
            <a:r>
              <a:rPr lang="en-US" altLang="zh-CN" sz="1800" b="1">
                <a:latin typeface="楷体" panose="02010609060101010101" pitchFamily="49" charset="-122"/>
                <a:ea typeface="楷体" panose="02010609060101010101" pitchFamily="49" charset="-122"/>
              </a:rPr>
              <a:t>……</a:t>
            </a:r>
            <a:r>
              <a:rPr lang="zh-CN" altLang="zh-CN" sz="1800" b="1" dirty="0">
                <a:latin typeface="楷体" panose="02010609060101010101" pitchFamily="49" charset="-122"/>
                <a:ea typeface="楷体" panose="02010609060101010101" pitchFamily="49" charset="-122"/>
              </a:rPr>
              <a:t>在各国社会福利开支仍在不断增加的同时，各国的经济增长速度大幅度下降。</a:t>
            </a:r>
            <a:r>
              <a:rPr lang="en-US" altLang="zh-CN" sz="1800" b="1">
                <a:latin typeface="楷体" panose="02010609060101010101" pitchFamily="49" charset="-122"/>
                <a:ea typeface="楷体" panose="02010609060101010101" pitchFamily="49" charset="-122"/>
              </a:rPr>
              <a:t>……</a:t>
            </a:r>
            <a:r>
              <a:rPr lang="zh-CN" altLang="zh-CN" sz="1800" b="1" dirty="0">
                <a:latin typeface="楷体" panose="02010609060101010101" pitchFamily="49" charset="-122"/>
                <a:ea typeface="楷体" panose="02010609060101010101" pitchFamily="49" charset="-122"/>
              </a:rPr>
              <a:t>联邦德国从1970年到80年代中期，领取维持日常生活救济的人数增加了一倍。</a:t>
            </a:r>
            <a:r>
              <a:rPr lang="en-US" altLang="zh-CN" sz="1800" b="1">
                <a:latin typeface="楷体" panose="02010609060101010101" pitchFamily="49" charset="-122"/>
                <a:ea typeface="楷体" panose="02010609060101010101" pitchFamily="49" charset="-122"/>
              </a:rPr>
              <a:t>……</a:t>
            </a:r>
            <a:r>
              <a:rPr lang="zh-CN" altLang="zh-CN" sz="1800" b="1" dirty="0">
                <a:latin typeface="楷体" panose="02010609060101010101" pitchFamily="49" charset="-122"/>
                <a:ea typeface="楷体" panose="02010609060101010101" pitchFamily="49" charset="-122"/>
              </a:rPr>
              <a:t>70%以上的美国人反对政府在福利救济方面花更多的钱。</a:t>
            </a:r>
            <a:r>
              <a:rPr lang="en-US" altLang="zh-CN" sz="1800" b="1">
                <a:latin typeface="楷体" panose="02010609060101010101" pitchFamily="49" charset="-122"/>
                <a:ea typeface="楷体" panose="02010609060101010101" pitchFamily="49" charset="-122"/>
              </a:rPr>
              <a:t> ——</a:t>
            </a:r>
            <a:r>
              <a:rPr lang="zh-CN" altLang="zh-CN" sz="1800" b="1" dirty="0">
                <a:latin typeface="楷体" panose="02010609060101010101" pitchFamily="49" charset="-122"/>
                <a:ea typeface="楷体" panose="02010609060101010101" pitchFamily="49" charset="-122"/>
              </a:rPr>
              <a:t>陈银娥《现代社会的福利制度》</a:t>
            </a:r>
            <a:endParaRPr lang="zh-CN" altLang="zh-CN" sz="1800" b="1" dirty="0">
              <a:latin typeface="楷体" panose="02010609060101010101" pitchFamily="49" charset="-122"/>
              <a:ea typeface="楷体" panose="02010609060101010101" pitchFamily="49"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7173"/>
                                        </p:tgtEl>
                                        <p:attrNameLst>
                                          <p:attrName>style.visibility</p:attrName>
                                        </p:attrNameLst>
                                      </p:cBhvr>
                                      <p:to>
                                        <p:strVal val="visible"/>
                                      </p:to>
                                    </p:set>
                                    <p:anim calcmode="lin" valueType="num">
                                      <p:cBhvr additive="base">
                                        <p:cTn id="7" dur="500" fill="hold"/>
                                        <p:tgtEl>
                                          <p:spTgt spid="647173"/>
                                        </p:tgtEl>
                                        <p:attrNameLst>
                                          <p:attrName>ppt_x</p:attrName>
                                        </p:attrNameLst>
                                      </p:cBhvr>
                                      <p:tavLst>
                                        <p:tav tm="0">
                                          <p:val>
                                            <p:strVal val="#ppt_x"/>
                                          </p:val>
                                        </p:tav>
                                        <p:tav tm="100000">
                                          <p:val>
                                            <p:strVal val="#ppt_x"/>
                                          </p:val>
                                        </p:tav>
                                      </p:tavLst>
                                    </p:anim>
                                    <p:anim calcmode="lin" valueType="num">
                                      <p:cBhvr additive="base">
                                        <p:cTn id="8" dur="500" fill="hold"/>
                                        <p:tgtEl>
                                          <p:spTgt spid="64717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47174"/>
                                        </p:tgtEl>
                                        <p:attrNameLst>
                                          <p:attrName>style.visibility</p:attrName>
                                        </p:attrNameLst>
                                      </p:cBhvr>
                                      <p:to>
                                        <p:strVal val="visible"/>
                                      </p:to>
                                    </p:set>
                                    <p:anim calcmode="lin" valueType="num">
                                      <p:cBhvr additive="base">
                                        <p:cTn id="13" dur="500" fill="hold"/>
                                        <p:tgtEl>
                                          <p:spTgt spid="647174"/>
                                        </p:tgtEl>
                                        <p:attrNameLst>
                                          <p:attrName>ppt_x</p:attrName>
                                        </p:attrNameLst>
                                      </p:cBhvr>
                                      <p:tavLst>
                                        <p:tav tm="0">
                                          <p:val>
                                            <p:strVal val="#ppt_x"/>
                                          </p:val>
                                        </p:tav>
                                        <p:tav tm="100000">
                                          <p:val>
                                            <p:strVal val="#ppt_x"/>
                                          </p:val>
                                        </p:tav>
                                      </p:tavLst>
                                    </p:anim>
                                    <p:anim calcmode="lin" valueType="num">
                                      <p:cBhvr additive="base">
                                        <p:cTn id="14" dur="500" fill="hold"/>
                                        <p:tgtEl>
                                          <p:spTgt spid="64717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47178"/>
                                        </p:tgtEl>
                                        <p:attrNameLst>
                                          <p:attrName>style.visibility</p:attrName>
                                        </p:attrNameLst>
                                      </p:cBhvr>
                                      <p:to>
                                        <p:strVal val="visible"/>
                                      </p:to>
                                    </p:set>
                                    <p:animEffect transition="in" filter="blinds(horizontal)">
                                      <p:cBhvr>
                                        <p:cTn id="19" dur="500"/>
                                        <p:tgtEl>
                                          <p:spTgt spid="647178"/>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47179"/>
                                        </p:tgtEl>
                                        <p:attrNameLst>
                                          <p:attrName>style.visibility</p:attrName>
                                        </p:attrNameLst>
                                      </p:cBhvr>
                                      <p:to>
                                        <p:strVal val="visible"/>
                                      </p:to>
                                    </p:set>
                                    <p:animEffect transition="in" filter="blinds(horizontal)">
                                      <p:cBhvr>
                                        <p:cTn id="22" dur="500"/>
                                        <p:tgtEl>
                                          <p:spTgt spid="64717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47184"/>
                                        </p:tgtEl>
                                        <p:attrNameLst>
                                          <p:attrName>style.visibility</p:attrName>
                                        </p:attrNameLst>
                                      </p:cBhvr>
                                      <p:to>
                                        <p:strVal val="visible"/>
                                      </p:to>
                                    </p:set>
                                    <p:animEffect transition="in" filter="blinds(horizontal)">
                                      <p:cBhvr>
                                        <p:cTn id="27" dur="500"/>
                                        <p:tgtEl>
                                          <p:spTgt spid="64718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47181"/>
                                        </p:tgtEl>
                                        <p:attrNameLst>
                                          <p:attrName>style.visibility</p:attrName>
                                        </p:attrNameLst>
                                      </p:cBhvr>
                                      <p:to>
                                        <p:strVal val="visible"/>
                                      </p:to>
                                    </p:set>
                                    <p:animEffect transition="in" filter="blinds(horizontal)">
                                      <p:cBhvr>
                                        <p:cTn id="32" dur="500"/>
                                        <p:tgtEl>
                                          <p:spTgt spid="647181"/>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647182"/>
                                        </p:tgtEl>
                                        <p:attrNameLst>
                                          <p:attrName>style.visibility</p:attrName>
                                        </p:attrNameLst>
                                      </p:cBhvr>
                                      <p:to>
                                        <p:strVal val="visible"/>
                                      </p:to>
                                    </p:set>
                                    <p:animEffect transition="in" filter="blinds(horizontal)">
                                      <p:cBhvr>
                                        <p:cTn id="35" dur="500"/>
                                        <p:tgtEl>
                                          <p:spTgt spid="647182"/>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647183"/>
                                        </p:tgtEl>
                                        <p:attrNameLst>
                                          <p:attrName>style.visibility</p:attrName>
                                        </p:attrNameLst>
                                      </p:cBhvr>
                                      <p:to>
                                        <p:strVal val="visible"/>
                                      </p:to>
                                    </p:set>
                                    <p:animEffect transition="in" filter="blinds(horizontal)">
                                      <p:cBhvr>
                                        <p:cTn id="38" dur="500"/>
                                        <p:tgtEl>
                                          <p:spTgt spid="647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3" grpId="0"/>
      <p:bldP spid="647174" grpId="0"/>
      <p:bldP spid="647178" grpId="0"/>
      <p:bldP spid="647179" grpId="0"/>
      <p:bldP spid="647181" grpId="0"/>
      <p:bldP spid="647182" grpId="0"/>
      <p:bldP spid="647183" grpId="0"/>
      <p:bldP spid="64718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9221" name="矩形 649220"/>
          <p:cNvSpPr/>
          <p:nvPr/>
        </p:nvSpPr>
        <p:spPr>
          <a:xfrm>
            <a:off x="0" y="501274"/>
            <a:ext cx="9144000" cy="3569335"/>
          </a:xfrm>
          <a:prstGeom prst="rect">
            <a:avLst/>
          </a:prstGeom>
          <a:noFill/>
          <a:ln w="9525">
            <a:noFill/>
          </a:ln>
        </p:spPr>
        <p:txBody>
          <a:bodyPr>
            <a:spAutoFit/>
          </a:bodyPr>
          <a:p>
            <a:r>
              <a:rPr lang="en-US" altLang="zh-CN" sz="2100" b="1" dirty="0">
                <a:latin typeface="Arial" panose="020B0604020202020204" pitchFamily="34" charset="0"/>
              </a:rPr>
              <a:t>      </a:t>
            </a:r>
            <a:r>
              <a:rPr lang="zh-CN" altLang="zh-CN" sz="2000" b="1" dirty="0">
                <a:latin typeface="楷体" panose="02010609060101010101" pitchFamily="49" charset="-122"/>
                <a:ea typeface="楷体" panose="02010609060101010101" pitchFamily="49" charset="-122"/>
              </a:rPr>
              <a:t>史料　</a:t>
            </a:r>
            <a:r>
              <a:rPr lang="en-US" altLang="zh-CN" sz="2000" b="1">
                <a:solidFill>
                  <a:srgbClr val="FF0000"/>
                </a:solidFill>
                <a:latin typeface="楷体" panose="02010609060101010101" pitchFamily="49" charset="-122"/>
                <a:ea typeface="楷体" panose="02010609060101010101" pitchFamily="49" charset="-122"/>
              </a:rPr>
              <a:t>(2014·</a:t>
            </a:r>
            <a:r>
              <a:rPr lang="zh-CN" altLang="zh-CN" sz="2000" b="1" dirty="0">
                <a:solidFill>
                  <a:srgbClr val="FF0000"/>
                </a:solidFill>
                <a:latin typeface="楷体" panose="02010609060101010101" pitchFamily="49" charset="-122"/>
                <a:ea typeface="楷体" panose="02010609060101010101" pitchFamily="49" charset="-122"/>
              </a:rPr>
              <a:t>北京高考，节选</a:t>
            </a:r>
            <a:r>
              <a:rPr lang="en-US" altLang="zh-CN" sz="2000" b="1">
                <a:solidFill>
                  <a:srgbClr val="FF0000"/>
                </a:solidFill>
                <a:latin typeface="楷体" panose="02010609060101010101" pitchFamily="49" charset="-122"/>
                <a:ea typeface="楷体" panose="02010609060101010101" pitchFamily="49" charset="-122"/>
              </a:rPr>
              <a:t>)</a:t>
            </a:r>
            <a:r>
              <a:rPr lang="zh-CN" altLang="zh-CN" sz="2000" b="1" dirty="0">
                <a:latin typeface="楷体" panose="02010609060101010101" pitchFamily="49" charset="-122"/>
                <a:ea typeface="楷体" panose="02010609060101010101" pitchFamily="49" charset="-122"/>
              </a:rPr>
              <a:t>第二次世界大战给英国经济造成巨大破坏，人民生活水平急剧下降。1942年，英国工党提出了不分阶级，不分贫富，人人都有权享有社会福利的主张，得到越来越多的民众的支持。1945年，工党在大选中获胜。1948年，工党政府首相艾德礼宣布实行《家庭津贴法》《国民保险法》《国民医疗保健法》《国民救济法》等一系列社会保障法，为英国建立福利国家奠定了基础。</a:t>
            </a:r>
            <a:endParaRPr lang="zh-CN" altLang="zh-CN" sz="2000" b="1" dirty="0">
              <a:latin typeface="楷体" panose="02010609060101010101" pitchFamily="49" charset="-122"/>
              <a:ea typeface="楷体" panose="02010609060101010101" pitchFamily="49" charset="-122"/>
            </a:endParaRPr>
          </a:p>
          <a:p>
            <a:r>
              <a:rPr lang="zh-CN" altLang="en-US" sz="2100" b="1" dirty="0">
                <a:latin typeface="Arial" panose="020B0604020202020204" pitchFamily="34" charset="0"/>
              </a:rPr>
              <a:t>（</a:t>
            </a:r>
            <a:r>
              <a:rPr lang="en-US" altLang="zh-CN" sz="2100" b="1" dirty="0">
                <a:latin typeface="Arial" panose="020B0604020202020204" pitchFamily="34" charset="0"/>
              </a:rPr>
              <a:t>1</a:t>
            </a:r>
            <a:r>
              <a:rPr lang="zh-CN" altLang="en-US" sz="2100" b="1" dirty="0">
                <a:latin typeface="Arial" panose="020B0604020202020204" pitchFamily="34" charset="0"/>
              </a:rPr>
              <a:t>）</a:t>
            </a:r>
            <a:r>
              <a:rPr lang="zh-CN" altLang="zh-CN" sz="2100" b="1" dirty="0">
                <a:latin typeface="Arial" panose="020B0604020202020204" pitchFamily="34" charset="0"/>
              </a:rPr>
              <a:t>依据材料，结合所学，概述英国建立“福利国家”的时代背景及方式。</a:t>
            </a:r>
            <a:endParaRPr lang="zh-CN" altLang="en-US" sz="2100" b="1" dirty="0">
              <a:latin typeface="Arial" panose="020B0604020202020204" pitchFamily="34" charset="0"/>
            </a:endParaRPr>
          </a:p>
          <a:p>
            <a:endParaRPr lang="zh-CN" altLang="en-US" sz="2100" b="1">
              <a:latin typeface="Arial" panose="020B0604020202020204" pitchFamily="34" charset="0"/>
            </a:endParaRPr>
          </a:p>
          <a:p>
            <a:endParaRPr lang="zh-CN" altLang="en-US" sz="2100" b="1">
              <a:latin typeface="Arial" panose="020B0604020202020204" pitchFamily="34" charset="0"/>
            </a:endParaRPr>
          </a:p>
          <a:p>
            <a:endParaRPr lang="zh-CN" altLang="en-US" sz="2100" b="1">
              <a:latin typeface="Arial" panose="020B0604020202020204" pitchFamily="34" charset="0"/>
            </a:endParaRPr>
          </a:p>
          <a:p>
            <a:r>
              <a:rPr lang="zh-CN" altLang="en-US" sz="2100" b="1" dirty="0">
                <a:latin typeface="Arial" panose="020B0604020202020204" pitchFamily="34" charset="0"/>
              </a:rPr>
              <a:t>（</a:t>
            </a:r>
            <a:r>
              <a:rPr lang="en-US" altLang="zh-CN" sz="2100" b="1" dirty="0">
                <a:latin typeface="Arial" panose="020B0604020202020204" pitchFamily="34" charset="0"/>
              </a:rPr>
              <a:t>2</a:t>
            </a:r>
            <a:r>
              <a:rPr lang="zh-CN" altLang="en-US" sz="2100" b="1" dirty="0">
                <a:latin typeface="Arial" panose="020B0604020202020204" pitchFamily="34" charset="0"/>
              </a:rPr>
              <a:t>）分析英国工党福利政策有何作用？</a:t>
            </a:r>
            <a:endParaRPr lang="zh-CN" altLang="en-US" sz="2100" b="1" dirty="0">
              <a:latin typeface="Arial" panose="020B0604020202020204" pitchFamily="34" charset="0"/>
            </a:endParaRPr>
          </a:p>
        </p:txBody>
      </p:sp>
      <p:sp>
        <p:nvSpPr>
          <p:cNvPr id="649222" name="矩形 649221"/>
          <p:cNvSpPr/>
          <p:nvPr/>
        </p:nvSpPr>
        <p:spPr>
          <a:xfrm>
            <a:off x="0" y="2625315"/>
            <a:ext cx="9144000" cy="1060450"/>
          </a:xfrm>
          <a:prstGeom prst="rect">
            <a:avLst/>
          </a:prstGeom>
          <a:noFill/>
          <a:ln w="9525">
            <a:noFill/>
          </a:ln>
        </p:spPr>
        <p:txBody>
          <a:bodyPr>
            <a:spAutoFit/>
          </a:bodyPr>
          <a:p>
            <a:r>
              <a:rPr lang="zh-CN" altLang="zh-CN" sz="2100" b="1" dirty="0">
                <a:solidFill>
                  <a:srgbClr val="FF0000"/>
                </a:solidFill>
                <a:latin typeface="Arial" panose="020B0604020202020204" pitchFamily="34" charset="0"/>
              </a:rPr>
              <a:t>　</a:t>
            </a:r>
            <a:r>
              <a:rPr lang="en-US" altLang="zh-CN" sz="2100" b="1" dirty="0">
                <a:solidFill>
                  <a:srgbClr val="FF0000"/>
                </a:solidFill>
                <a:latin typeface="Arial" panose="020B0604020202020204" pitchFamily="34" charset="0"/>
              </a:rPr>
              <a:t> </a:t>
            </a:r>
            <a:r>
              <a:rPr lang="zh-CN" altLang="zh-CN" sz="2100" b="1" dirty="0">
                <a:solidFill>
                  <a:srgbClr val="FF0000"/>
                </a:solidFill>
                <a:latin typeface="Arial" panose="020B0604020202020204" pitchFamily="34" charset="0"/>
              </a:rPr>
              <a:t>背景：第二次世界大战造成英国经济凋敝、人民生活困苦；工党的政治主张赢得社会广泛支持。</a:t>
            </a:r>
            <a:endParaRPr lang="zh-CN" altLang="zh-CN" sz="2100" b="1" dirty="0">
              <a:solidFill>
                <a:srgbClr val="FF0000"/>
              </a:solidFill>
              <a:latin typeface="Arial" panose="020B0604020202020204" pitchFamily="34" charset="0"/>
            </a:endParaRPr>
          </a:p>
          <a:p>
            <a:r>
              <a:rPr lang="en-US" altLang="zh-CN" sz="2100" b="1" dirty="0">
                <a:solidFill>
                  <a:srgbClr val="FF0000"/>
                </a:solidFill>
                <a:latin typeface="Arial" panose="020B0604020202020204" pitchFamily="34" charset="0"/>
              </a:rPr>
              <a:t>    </a:t>
            </a:r>
            <a:r>
              <a:rPr lang="zh-CN" altLang="zh-CN" sz="2100" b="1" dirty="0">
                <a:solidFill>
                  <a:srgbClr val="FF0000"/>
                </a:solidFill>
                <a:latin typeface="Arial" panose="020B0604020202020204" pitchFamily="34" charset="0"/>
              </a:rPr>
              <a:t>方式：以法律形式推行社会保障；实行国家干预。</a:t>
            </a:r>
            <a:endParaRPr lang="en-US" altLang="zh-CN" sz="2100" b="1">
              <a:solidFill>
                <a:srgbClr val="FF0000"/>
              </a:solidFill>
              <a:latin typeface="Arial" panose="020B0604020202020204" pitchFamily="34" charset="0"/>
            </a:endParaRPr>
          </a:p>
        </p:txBody>
      </p:sp>
      <p:sp>
        <p:nvSpPr>
          <p:cNvPr id="649223" name="矩形 649222"/>
          <p:cNvSpPr/>
          <p:nvPr/>
        </p:nvSpPr>
        <p:spPr>
          <a:xfrm>
            <a:off x="0" y="3921567"/>
            <a:ext cx="9144000" cy="737235"/>
          </a:xfrm>
          <a:prstGeom prst="rect">
            <a:avLst/>
          </a:prstGeom>
          <a:noFill/>
          <a:ln w="9525">
            <a:noFill/>
          </a:ln>
        </p:spPr>
        <p:txBody>
          <a:bodyPr>
            <a:spAutoFit/>
          </a:bodyPr>
          <a:p>
            <a:r>
              <a:rPr lang="zh-CN" altLang="zh-CN" sz="2100" b="1" dirty="0">
                <a:solidFill>
                  <a:srgbClr val="FF0000"/>
                </a:solidFill>
                <a:latin typeface="Arial" panose="020B0604020202020204" pitchFamily="34" charset="0"/>
              </a:rPr>
              <a:t>　</a:t>
            </a:r>
            <a:r>
              <a:rPr lang="en-US" altLang="zh-CN" sz="2100" b="1" dirty="0">
                <a:solidFill>
                  <a:srgbClr val="FF0000"/>
                </a:solidFill>
                <a:latin typeface="Arial" panose="020B0604020202020204" pitchFamily="34" charset="0"/>
              </a:rPr>
              <a:t> </a:t>
            </a:r>
            <a:r>
              <a:rPr lang="zh-CN" altLang="en-US" sz="2100" b="1" dirty="0">
                <a:solidFill>
                  <a:srgbClr val="FF0000"/>
                </a:solidFill>
                <a:latin typeface="Arial" panose="020B0604020202020204" pitchFamily="34" charset="0"/>
              </a:rPr>
              <a:t>有利于缩小贫富差距，改善民生；有利于社会稳定；促进“福利国家”制度的建立和完善。</a:t>
            </a:r>
            <a:endParaRPr lang="zh-CN" altLang="en-US" sz="2100" b="1">
              <a:solidFill>
                <a:srgbClr val="FF0000"/>
              </a:solidFill>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史料研读</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9222"/>
                                        </p:tgtEl>
                                        <p:attrNameLst>
                                          <p:attrName>style.visibility</p:attrName>
                                        </p:attrNameLst>
                                      </p:cBhvr>
                                      <p:to>
                                        <p:strVal val="visible"/>
                                      </p:to>
                                    </p:set>
                                    <p:animEffect transition="in" filter="blinds(horizontal)">
                                      <p:cBhvr>
                                        <p:cTn id="7" dur="500"/>
                                        <p:tgtEl>
                                          <p:spTgt spid="6492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49223"/>
                                        </p:tgtEl>
                                        <p:attrNameLst>
                                          <p:attrName>style.visibility</p:attrName>
                                        </p:attrNameLst>
                                      </p:cBhvr>
                                      <p:to>
                                        <p:strVal val="visible"/>
                                      </p:to>
                                    </p:set>
                                    <p:animEffect transition="in" filter="blinds(horizontal)">
                                      <p:cBhvr>
                                        <p:cTn id="12" dur="500"/>
                                        <p:tgtEl>
                                          <p:spTgt spid="649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9222" grpId="0"/>
      <p:bldP spid="64922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95585"/>
          <p:cNvSpPr>
            <a:spLocks noGrp="1" noRot="1"/>
          </p:cNvSpPr>
          <p:nvPr>
            <p:ph type="title"/>
          </p:nvPr>
        </p:nvSpPr>
        <p:spPr>
          <a:xfrm>
            <a:off x="900430" y="817245"/>
            <a:ext cx="6979920" cy="420370"/>
          </a:xfrm>
        </p:spPr>
        <p:txBody>
          <a:bodyPr anchor="t"/>
          <a:p>
            <a:r>
              <a:rPr lang="zh-CN" altLang="en-US" sz="2700" b="1" dirty="0">
                <a:solidFill>
                  <a:srgbClr val="FF0066"/>
                </a:solidFill>
              </a:rPr>
              <a:t>根据复习，自己梳理本专题内容知识结构：</a:t>
            </a:r>
            <a:endParaRPr lang="zh-CN" altLang="en-US" sz="2700" b="1" dirty="0">
              <a:solidFill>
                <a:srgbClr val="FF0066"/>
              </a:solidFill>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知识归纳</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4"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pic>
        <p:nvPicPr>
          <p:cNvPr id="2" name="图片 1"/>
          <p:cNvPicPr>
            <a:picLocks noChangeAspect="1"/>
          </p:cNvPicPr>
          <p:nvPr/>
        </p:nvPicPr>
        <p:blipFill>
          <a:blip r:embed="rId2"/>
          <a:stretch>
            <a:fillRect/>
          </a:stretch>
        </p:blipFill>
        <p:spPr>
          <a:xfrm>
            <a:off x="407035" y="1370965"/>
            <a:ext cx="7636510" cy="3174365"/>
          </a:xfrm>
          <a:prstGeom prst="rect">
            <a:avLst/>
          </a:prstGeom>
        </p:spPr>
      </p:pic>
    </p:spTree>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8482" name="矩形 191489"/>
          <p:cNvSpPr/>
          <p:nvPr/>
        </p:nvSpPr>
        <p:spPr>
          <a:xfrm>
            <a:off x="468313" y="1058863"/>
            <a:ext cx="7921625" cy="2676525"/>
          </a:xfrm>
          <a:prstGeom prst="rect">
            <a:avLst/>
          </a:prstGeom>
          <a:noFill/>
          <a:ln w="9525">
            <a:noFill/>
          </a:ln>
        </p:spPr>
        <p:txBody>
          <a:bodyPr>
            <a:spAutoFit/>
          </a:bodyPr>
          <a:p>
            <a:r>
              <a:rPr lang="zh-CN" altLang="en-US" sz="2400" b="1" dirty="0">
                <a:effectLst>
                  <a:outerShdw blurRad="38100" dist="38100" dir="2700000">
                    <a:srgbClr val="000000"/>
                  </a:outerShdw>
                </a:effectLst>
                <a:latin typeface="Arial" panose="020B0604020202020204" pitchFamily="34" charset="0"/>
              </a:rPr>
              <a:t>      </a:t>
            </a:r>
            <a:r>
              <a:rPr sz="2400" b="1">
                <a:latin typeface="Arial" panose="020B0604020202020204" pitchFamily="34" charset="0"/>
              </a:rPr>
              <a:t>(2013·全国大纲高考)凯恩斯学派主张国家应干预经济，以扩大需求，刺激经济发展。20世纪70年代末，面对“经济滞胀”局面，英国撒切尔政府采取不同于凯恩斯学派的经济政策，其做法是</a:t>
            </a:r>
            <a:endParaRPr sz="2400" b="1">
              <a:latin typeface="Arial" panose="020B0604020202020204" pitchFamily="34" charset="0"/>
            </a:endParaRPr>
          </a:p>
          <a:p>
            <a:r>
              <a:rPr sz="2400" b="1">
                <a:latin typeface="Arial" panose="020B0604020202020204" pitchFamily="34" charset="0"/>
              </a:rPr>
              <a:t>A.增加货币发行量  			B.扩大政府开支</a:t>
            </a:r>
            <a:endParaRPr sz="2400" b="1">
              <a:latin typeface="Arial" panose="020B0604020202020204" pitchFamily="34" charset="0"/>
            </a:endParaRPr>
          </a:p>
          <a:p>
            <a:r>
              <a:rPr sz="2400" b="1">
                <a:latin typeface="Arial" panose="020B0604020202020204" pitchFamily="34" charset="0"/>
              </a:rPr>
              <a:t>C.推行国有企业民营化  		D.增加政府税收</a:t>
            </a:r>
            <a:endParaRPr sz="2400" b="1">
              <a:latin typeface="Arial" panose="020B0604020202020204" pitchFamily="34" charset="0"/>
            </a:endParaRPr>
          </a:p>
          <a:p>
            <a:endParaRPr lang="zh-CN" altLang="en-US" sz="2400" b="1" dirty="0">
              <a:effectLst>
                <a:outerShdw blurRad="38100" dist="38100" dir="2700000">
                  <a:srgbClr val="000000"/>
                </a:outerShdw>
              </a:effectLst>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C</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48485" name="组合 191493"/>
          <p:cNvGrpSpPr/>
          <p:nvPr/>
        </p:nvGrpSpPr>
        <p:grpSpPr>
          <a:xfrm>
            <a:off x="179388" y="195263"/>
            <a:ext cx="2087562" cy="790575"/>
            <a:chOff x="3833" y="0"/>
            <a:chExt cx="1315" cy="498"/>
          </a:xfrm>
        </p:grpSpPr>
        <p:pic>
          <p:nvPicPr>
            <p:cNvPr id="148486"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48487"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48488"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635953" y="-36830"/>
            <a:ext cx="3457575" cy="296863"/>
          </a:xfrm>
          <a:prstGeom prst="rect">
            <a:avLst/>
          </a:prstGeom>
          <a:noFill/>
          <a:ln w="9525">
            <a:noFill/>
          </a:ln>
        </p:spPr>
      </p:pic>
      <p:sp>
        <p:nvSpPr>
          <p:cNvPr id="2"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10309" name="组合 610308"/>
          <p:cNvGrpSpPr/>
          <p:nvPr/>
        </p:nvGrpSpPr>
        <p:grpSpPr>
          <a:xfrm>
            <a:off x="0" y="1993742"/>
            <a:ext cx="9144000" cy="107128"/>
            <a:chOff x="0" y="1207"/>
            <a:chExt cx="7682" cy="90"/>
          </a:xfrm>
        </p:grpSpPr>
        <p:sp>
          <p:nvSpPr>
            <p:cNvPr id="610310" name="直接连接符 610309"/>
            <p:cNvSpPr/>
            <p:nvPr/>
          </p:nvSpPr>
          <p:spPr>
            <a:xfrm>
              <a:off x="0" y="1297"/>
              <a:ext cx="7682" cy="0"/>
            </a:xfrm>
            <a:prstGeom prst="line">
              <a:avLst/>
            </a:prstGeom>
            <a:ln w="9525" cap="flat" cmpd="sng">
              <a:solidFill>
                <a:schemeClr val="tx1"/>
              </a:solidFill>
              <a:prstDash val="solid"/>
              <a:headEnd type="none" w="med" len="med"/>
              <a:tailEnd type="triangle" w="med" len="med"/>
            </a:ln>
          </p:spPr>
        </p:sp>
        <p:sp>
          <p:nvSpPr>
            <p:cNvPr id="610311" name="直接连接符 610310"/>
            <p:cNvSpPr/>
            <p:nvPr/>
          </p:nvSpPr>
          <p:spPr>
            <a:xfrm flipV="1">
              <a:off x="122" y="1207"/>
              <a:ext cx="0" cy="90"/>
            </a:xfrm>
            <a:prstGeom prst="line">
              <a:avLst/>
            </a:prstGeom>
            <a:ln w="9525" cap="flat" cmpd="sng">
              <a:solidFill>
                <a:schemeClr val="tx1"/>
              </a:solidFill>
              <a:prstDash val="solid"/>
              <a:headEnd type="none" w="med" len="med"/>
              <a:tailEnd type="none" w="med" len="med"/>
            </a:ln>
          </p:spPr>
        </p:sp>
        <p:sp>
          <p:nvSpPr>
            <p:cNvPr id="610312" name="直接连接符 610311"/>
            <p:cNvSpPr/>
            <p:nvPr/>
          </p:nvSpPr>
          <p:spPr>
            <a:xfrm flipV="1">
              <a:off x="3251" y="1207"/>
              <a:ext cx="0" cy="90"/>
            </a:xfrm>
            <a:prstGeom prst="line">
              <a:avLst/>
            </a:prstGeom>
            <a:ln w="9525" cap="flat" cmpd="sng">
              <a:solidFill>
                <a:schemeClr val="tx1"/>
              </a:solidFill>
              <a:prstDash val="solid"/>
              <a:headEnd type="none" w="med" len="med"/>
              <a:tailEnd type="none" w="med" len="med"/>
            </a:ln>
          </p:spPr>
        </p:sp>
        <p:sp>
          <p:nvSpPr>
            <p:cNvPr id="610313" name="直接连接符 610312"/>
            <p:cNvSpPr/>
            <p:nvPr/>
          </p:nvSpPr>
          <p:spPr>
            <a:xfrm flipV="1">
              <a:off x="7198" y="1207"/>
              <a:ext cx="0" cy="90"/>
            </a:xfrm>
            <a:prstGeom prst="line">
              <a:avLst/>
            </a:prstGeom>
            <a:ln w="9525" cap="flat" cmpd="sng">
              <a:solidFill>
                <a:schemeClr val="tx1"/>
              </a:solidFill>
              <a:prstDash val="solid"/>
              <a:headEnd type="none" w="med" len="med"/>
              <a:tailEnd type="none" w="med" len="med"/>
            </a:ln>
          </p:spPr>
        </p:sp>
        <p:sp>
          <p:nvSpPr>
            <p:cNvPr id="610314" name="直接连接符 610313"/>
            <p:cNvSpPr/>
            <p:nvPr/>
          </p:nvSpPr>
          <p:spPr>
            <a:xfrm flipV="1">
              <a:off x="1981" y="1207"/>
              <a:ext cx="0" cy="90"/>
            </a:xfrm>
            <a:prstGeom prst="line">
              <a:avLst/>
            </a:prstGeom>
            <a:ln w="9525" cap="flat" cmpd="sng">
              <a:solidFill>
                <a:schemeClr val="tx1"/>
              </a:solidFill>
              <a:prstDash val="solid"/>
              <a:headEnd type="none" w="med" len="med"/>
              <a:tailEnd type="none" w="med" len="med"/>
            </a:ln>
          </p:spPr>
        </p:sp>
        <p:sp>
          <p:nvSpPr>
            <p:cNvPr id="610315" name="直接连接符 610314"/>
            <p:cNvSpPr/>
            <p:nvPr/>
          </p:nvSpPr>
          <p:spPr>
            <a:xfrm flipV="1">
              <a:off x="1119" y="1207"/>
              <a:ext cx="0" cy="90"/>
            </a:xfrm>
            <a:prstGeom prst="line">
              <a:avLst/>
            </a:prstGeom>
            <a:ln w="9525" cap="flat" cmpd="sng">
              <a:solidFill>
                <a:schemeClr val="tx1"/>
              </a:solidFill>
              <a:prstDash val="solid"/>
              <a:headEnd type="none" w="med" len="med"/>
              <a:tailEnd type="none" w="med" len="med"/>
            </a:ln>
          </p:spPr>
        </p:sp>
        <p:sp>
          <p:nvSpPr>
            <p:cNvPr id="610316" name="直接连接符 610315"/>
            <p:cNvSpPr/>
            <p:nvPr/>
          </p:nvSpPr>
          <p:spPr>
            <a:xfrm flipV="1">
              <a:off x="3841" y="1207"/>
              <a:ext cx="0" cy="90"/>
            </a:xfrm>
            <a:prstGeom prst="line">
              <a:avLst/>
            </a:prstGeom>
            <a:ln w="9525" cap="flat" cmpd="sng">
              <a:solidFill>
                <a:schemeClr val="tx1"/>
              </a:solidFill>
              <a:prstDash val="solid"/>
              <a:headEnd type="none" w="med" len="med"/>
              <a:tailEnd type="none" w="med" len="med"/>
            </a:ln>
          </p:spPr>
        </p:sp>
        <p:sp>
          <p:nvSpPr>
            <p:cNvPr id="610317" name="直接连接符 610316"/>
            <p:cNvSpPr/>
            <p:nvPr/>
          </p:nvSpPr>
          <p:spPr>
            <a:xfrm flipV="1">
              <a:off x="4930" y="1207"/>
              <a:ext cx="0" cy="90"/>
            </a:xfrm>
            <a:prstGeom prst="line">
              <a:avLst/>
            </a:prstGeom>
            <a:ln w="9525" cap="flat" cmpd="sng">
              <a:solidFill>
                <a:schemeClr val="tx1"/>
              </a:solidFill>
              <a:prstDash val="solid"/>
              <a:headEnd type="none" w="med" len="med"/>
              <a:tailEnd type="none" w="med" len="med"/>
            </a:ln>
          </p:spPr>
        </p:sp>
        <p:sp>
          <p:nvSpPr>
            <p:cNvPr id="610318" name="直接连接符 610317"/>
            <p:cNvSpPr/>
            <p:nvPr/>
          </p:nvSpPr>
          <p:spPr>
            <a:xfrm flipV="1">
              <a:off x="5791" y="1207"/>
              <a:ext cx="0" cy="90"/>
            </a:xfrm>
            <a:prstGeom prst="line">
              <a:avLst/>
            </a:prstGeom>
            <a:ln w="9525" cap="flat" cmpd="sng">
              <a:solidFill>
                <a:schemeClr val="tx1"/>
              </a:solidFill>
              <a:prstDash val="solid"/>
              <a:headEnd type="none" w="med" len="med"/>
              <a:tailEnd type="none" w="med" len="med"/>
            </a:ln>
          </p:spPr>
        </p:sp>
        <p:sp>
          <p:nvSpPr>
            <p:cNvPr id="610319" name="直接连接符 610318"/>
            <p:cNvSpPr/>
            <p:nvPr/>
          </p:nvSpPr>
          <p:spPr>
            <a:xfrm flipV="1">
              <a:off x="6653" y="1207"/>
              <a:ext cx="0" cy="90"/>
            </a:xfrm>
            <a:prstGeom prst="line">
              <a:avLst/>
            </a:prstGeom>
            <a:ln w="9525" cap="flat" cmpd="sng">
              <a:solidFill>
                <a:schemeClr val="tx1"/>
              </a:solidFill>
              <a:prstDash val="solid"/>
              <a:headEnd type="none" w="med" len="med"/>
              <a:tailEnd type="none" w="med" len="med"/>
            </a:ln>
          </p:spPr>
        </p:sp>
      </p:grpSp>
      <p:sp>
        <p:nvSpPr>
          <p:cNvPr id="610320" name="文本框 610319"/>
          <p:cNvSpPr txBox="1"/>
          <p:nvPr/>
        </p:nvSpPr>
        <p:spPr>
          <a:xfrm>
            <a:off x="0" y="2102061"/>
            <a:ext cx="9144000" cy="275590"/>
          </a:xfrm>
          <a:prstGeom prst="rect">
            <a:avLst/>
          </a:prstGeom>
          <a:noFill/>
          <a:ln w="9525">
            <a:noFill/>
          </a:ln>
        </p:spPr>
        <p:txBody>
          <a:bodyPr>
            <a:spAutoFit/>
          </a:bodyPr>
          <a:p>
            <a:pPr>
              <a:spcBef>
                <a:spcPct val="50000"/>
              </a:spcBef>
              <a:buClr>
                <a:schemeClr val="bg1"/>
              </a:buClr>
            </a:pPr>
            <a:r>
              <a:rPr lang="en-US" altLang="zh-CN" sz="1200" b="1">
                <a:latin typeface="Times New Roman" panose="02020603050405020304" pitchFamily="18" charset="0"/>
                <a:ea typeface="黑体" panose="02010609060101010101" pitchFamily="2" charset="-122"/>
              </a:rPr>
              <a:t>1929                    1933                   1939                                  1945         1947                           1973                   1980                      1990        2000</a:t>
            </a:r>
            <a:endParaRPr lang="en-US" altLang="zh-CN" sz="1200" b="1">
              <a:latin typeface="Times New Roman" panose="02020603050405020304" pitchFamily="18" charset="0"/>
              <a:ea typeface="黑体" panose="02010609060101010101" pitchFamily="2" charset="-122"/>
            </a:endParaRPr>
          </a:p>
        </p:txBody>
      </p:sp>
      <p:sp>
        <p:nvSpPr>
          <p:cNvPr id="610322" name="文本框 610321"/>
          <p:cNvSpPr txBox="1"/>
          <p:nvPr/>
        </p:nvSpPr>
        <p:spPr>
          <a:xfrm>
            <a:off x="0" y="1291457"/>
            <a:ext cx="1673583"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经济大危机</a:t>
            </a:r>
            <a:endParaRPr lang="zh-CN" altLang="en-US" sz="1800" b="1" dirty="0">
              <a:latin typeface="Arial" panose="020B0604020202020204" pitchFamily="34" charset="0"/>
            </a:endParaRPr>
          </a:p>
        </p:txBody>
      </p:sp>
      <p:sp>
        <p:nvSpPr>
          <p:cNvPr id="610324" name="文本框 610323"/>
          <p:cNvSpPr txBox="1"/>
          <p:nvPr/>
        </p:nvSpPr>
        <p:spPr>
          <a:xfrm>
            <a:off x="1226024" y="1291457"/>
            <a:ext cx="1672393"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罗斯福新政</a:t>
            </a:r>
            <a:endParaRPr lang="zh-CN" altLang="en-US" sz="1800" b="1" dirty="0">
              <a:latin typeface="Arial" panose="020B0604020202020204" pitchFamily="34" charset="0"/>
            </a:endParaRPr>
          </a:p>
        </p:txBody>
      </p:sp>
      <p:grpSp>
        <p:nvGrpSpPr>
          <p:cNvPr id="610335" name="组合 610334"/>
          <p:cNvGrpSpPr/>
          <p:nvPr/>
        </p:nvGrpSpPr>
        <p:grpSpPr>
          <a:xfrm>
            <a:off x="144028" y="1615222"/>
            <a:ext cx="8423859" cy="324956"/>
            <a:chOff x="122" y="1253"/>
            <a:chExt cx="7076" cy="273"/>
          </a:xfrm>
        </p:grpSpPr>
        <p:sp>
          <p:nvSpPr>
            <p:cNvPr id="610321" name="左大括号 610320"/>
            <p:cNvSpPr/>
            <p:nvPr/>
          </p:nvSpPr>
          <p:spPr>
            <a:xfrm rot="5400000">
              <a:off x="507" y="868"/>
              <a:ext cx="227" cy="997"/>
            </a:xfrm>
            <a:prstGeom prst="leftBrace">
              <a:avLst>
                <a:gd name="adj1" fmla="val 36600"/>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3" name="左大括号 610322"/>
            <p:cNvSpPr/>
            <p:nvPr/>
          </p:nvSpPr>
          <p:spPr>
            <a:xfrm rot="5400000">
              <a:off x="1436" y="935"/>
              <a:ext cx="227" cy="862"/>
            </a:xfrm>
            <a:prstGeom prst="leftBrace">
              <a:avLst>
                <a:gd name="adj1" fmla="val 31644"/>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5" name="左大括号 610324"/>
            <p:cNvSpPr/>
            <p:nvPr/>
          </p:nvSpPr>
          <p:spPr>
            <a:xfrm rot="5400000">
              <a:off x="2480" y="754"/>
              <a:ext cx="272" cy="1270"/>
            </a:xfrm>
            <a:prstGeom prst="leftBrace">
              <a:avLst>
                <a:gd name="adj1" fmla="val 38909"/>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6" name="左大括号 610325"/>
            <p:cNvSpPr/>
            <p:nvPr/>
          </p:nvSpPr>
          <p:spPr>
            <a:xfrm rot="5400000">
              <a:off x="3863" y="685"/>
              <a:ext cx="227" cy="1452"/>
            </a:xfrm>
            <a:prstGeom prst="leftBrace">
              <a:avLst>
                <a:gd name="adj1" fmla="val 53303"/>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7" name="左大括号 610326"/>
            <p:cNvSpPr/>
            <p:nvPr/>
          </p:nvSpPr>
          <p:spPr>
            <a:xfrm rot="5400000">
              <a:off x="5224" y="1003"/>
              <a:ext cx="227" cy="816"/>
            </a:xfrm>
            <a:prstGeom prst="leftBrace">
              <a:avLst>
                <a:gd name="adj1" fmla="val 29955"/>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8" name="左大括号 610327"/>
            <p:cNvSpPr/>
            <p:nvPr/>
          </p:nvSpPr>
          <p:spPr>
            <a:xfrm rot="5400000">
              <a:off x="6108" y="980"/>
              <a:ext cx="227" cy="862"/>
            </a:xfrm>
            <a:prstGeom prst="leftBrace">
              <a:avLst>
                <a:gd name="adj1" fmla="val 31644"/>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10329" name="左大括号 610328"/>
            <p:cNvSpPr/>
            <p:nvPr/>
          </p:nvSpPr>
          <p:spPr>
            <a:xfrm rot="5400000">
              <a:off x="6811" y="1139"/>
              <a:ext cx="228" cy="545"/>
            </a:xfrm>
            <a:prstGeom prst="leftBrace">
              <a:avLst>
                <a:gd name="adj1" fmla="val 19919"/>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grpSp>
      <p:sp>
        <p:nvSpPr>
          <p:cNvPr id="610330" name="矩形 610329"/>
          <p:cNvSpPr/>
          <p:nvPr/>
        </p:nvSpPr>
        <p:spPr>
          <a:xfrm>
            <a:off x="3492384" y="805808"/>
            <a:ext cx="3022210" cy="922020"/>
          </a:xfrm>
          <a:prstGeom prst="rect">
            <a:avLst/>
          </a:prstGeom>
          <a:noFill/>
          <a:ln w="9525">
            <a:noFill/>
          </a:ln>
        </p:spPr>
        <p:txBody>
          <a:bodyPr>
            <a:spAutoFit/>
          </a:bodyPr>
          <a:p>
            <a:r>
              <a:rPr lang="zh-CN" altLang="en-US" sz="1800" b="1" dirty="0">
                <a:latin typeface="Arial" panose="020B0604020202020204" pitchFamily="34" charset="0"/>
              </a:rPr>
              <a:t>第三次科技革命开始</a:t>
            </a:r>
            <a:endParaRPr lang="zh-CN" altLang="en-US" sz="1800" b="1" dirty="0">
              <a:latin typeface="Arial" panose="020B0604020202020204" pitchFamily="34" charset="0"/>
            </a:endParaRPr>
          </a:p>
          <a:p>
            <a:r>
              <a:rPr lang="zh-CN" altLang="en-US" sz="1800" b="1" dirty="0">
                <a:latin typeface="Arial" panose="020B0604020202020204" pitchFamily="34" charset="0"/>
              </a:rPr>
              <a:t>战后资本主义经济恢复发展</a:t>
            </a:r>
            <a:endParaRPr lang="zh-CN" altLang="en-US" sz="1800" b="1" dirty="0">
              <a:latin typeface="Arial" panose="020B0604020202020204" pitchFamily="34" charset="0"/>
            </a:endParaRPr>
          </a:p>
          <a:p>
            <a:r>
              <a:rPr lang="zh-CN" altLang="en-US" sz="1800" b="1" dirty="0">
                <a:latin typeface="Arial" panose="020B0604020202020204" pitchFamily="34" charset="0"/>
              </a:rPr>
              <a:t>福利国家出现发展</a:t>
            </a:r>
            <a:endParaRPr lang="zh-CN" altLang="en-US" sz="1800" b="1" dirty="0">
              <a:latin typeface="Arial" panose="020B0604020202020204" pitchFamily="34" charset="0"/>
            </a:endParaRPr>
          </a:p>
        </p:txBody>
      </p:sp>
      <p:sp>
        <p:nvSpPr>
          <p:cNvPr id="610331" name="文本框 610330"/>
          <p:cNvSpPr txBox="1"/>
          <p:nvPr/>
        </p:nvSpPr>
        <p:spPr>
          <a:xfrm>
            <a:off x="2681780" y="1291457"/>
            <a:ext cx="864169"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二战</a:t>
            </a:r>
            <a:endParaRPr lang="zh-CN" altLang="en-US" sz="1800" b="1" dirty="0">
              <a:latin typeface="Arial" panose="020B0604020202020204" pitchFamily="34" charset="0"/>
            </a:endParaRPr>
          </a:p>
        </p:txBody>
      </p:sp>
      <p:sp>
        <p:nvSpPr>
          <p:cNvPr id="610332" name="文本框 610331"/>
          <p:cNvSpPr txBox="1"/>
          <p:nvPr/>
        </p:nvSpPr>
        <p:spPr>
          <a:xfrm>
            <a:off x="5651616" y="1399775"/>
            <a:ext cx="1456946" cy="368300"/>
          </a:xfrm>
          <a:prstGeom prst="rect">
            <a:avLst/>
          </a:prstGeom>
          <a:noFill/>
          <a:ln w="9525">
            <a:noFill/>
          </a:ln>
        </p:spPr>
        <p:txBody>
          <a:bodyPr>
            <a:spAutoFit/>
          </a:bodyPr>
          <a:p>
            <a:pPr>
              <a:spcBef>
                <a:spcPct val="50000"/>
              </a:spcBef>
            </a:pPr>
            <a:r>
              <a:rPr lang="en-US" altLang="zh-CN" sz="1800" b="1" dirty="0">
                <a:latin typeface="Arial" panose="020B0604020202020204" pitchFamily="34" charset="0"/>
              </a:rPr>
              <a:t>“</a:t>
            </a:r>
            <a:r>
              <a:rPr lang="zh-CN" altLang="en-US" sz="1800" b="1" dirty="0">
                <a:latin typeface="Arial" panose="020B0604020202020204" pitchFamily="34" charset="0"/>
              </a:rPr>
              <a:t>滞涨”危机</a:t>
            </a:r>
            <a:endParaRPr lang="zh-CN" altLang="en-US" sz="1800" b="1" dirty="0">
              <a:latin typeface="Arial" panose="020B0604020202020204" pitchFamily="34" charset="0"/>
            </a:endParaRPr>
          </a:p>
        </p:txBody>
      </p:sp>
      <p:sp>
        <p:nvSpPr>
          <p:cNvPr id="610333" name="文本框 610332"/>
          <p:cNvSpPr txBox="1"/>
          <p:nvPr/>
        </p:nvSpPr>
        <p:spPr>
          <a:xfrm>
            <a:off x="6949059" y="805808"/>
            <a:ext cx="862979" cy="119888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危机后恢复发展</a:t>
            </a:r>
            <a:endParaRPr lang="zh-CN" altLang="en-US" sz="1800" b="1" dirty="0">
              <a:latin typeface="Arial" panose="020B0604020202020204" pitchFamily="34" charset="0"/>
            </a:endParaRPr>
          </a:p>
        </p:txBody>
      </p:sp>
      <p:sp>
        <p:nvSpPr>
          <p:cNvPr id="610334" name="文本框 610333"/>
          <p:cNvSpPr txBox="1"/>
          <p:nvPr/>
        </p:nvSpPr>
        <p:spPr>
          <a:xfrm>
            <a:off x="7973921" y="805808"/>
            <a:ext cx="755850" cy="92202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新经济时代</a:t>
            </a:r>
            <a:endParaRPr lang="zh-CN" altLang="en-US" sz="1800" b="1" dirty="0">
              <a:latin typeface="Arial" panose="020B0604020202020204" pitchFamily="34" charset="0"/>
            </a:endParaRPr>
          </a:p>
        </p:txBody>
      </p:sp>
      <p:sp>
        <p:nvSpPr>
          <p:cNvPr id="610336" name="文本框 610335"/>
          <p:cNvSpPr txBox="1"/>
          <p:nvPr/>
        </p:nvSpPr>
        <p:spPr>
          <a:xfrm>
            <a:off x="-49081" y="2297272"/>
            <a:ext cx="459740" cy="1316488"/>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大危机爆发</a:t>
            </a:r>
            <a:endParaRPr lang="zh-CN" altLang="en-US" sz="1800" b="1">
              <a:latin typeface="Arial" panose="020B0604020202020204" pitchFamily="34" charset="0"/>
            </a:endParaRPr>
          </a:p>
        </p:txBody>
      </p:sp>
      <p:sp>
        <p:nvSpPr>
          <p:cNvPr id="610337" name="文本框 610336"/>
          <p:cNvSpPr txBox="1"/>
          <p:nvPr/>
        </p:nvSpPr>
        <p:spPr>
          <a:xfrm>
            <a:off x="2094676" y="2317508"/>
            <a:ext cx="459740" cy="167358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二战全面爆发</a:t>
            </a:r>
            <a:endParaRPr lang="zh-CN" altLang="en-US" sz="1800" b="1">
              <a:latin typeface="Arial" panose="020B0604020202020204" pitchFamily="34" charset="0"/>
            </a:endParaRPr>
          </a:p>
        </p:txBody>
      </p:sp>
      <p:sp>
        <p:nvSpPr>
          <p:cNvPr id="610338" name="文本框 610337"/>
          <p:cNvSpPr txBox="1"/>
          <p:nvPr/>
        </p:nvSpPr>
        <p:spPr>
          <a:xfrm>
            <a:off x="3659941" y="2297272"/>
            <a:ext cx="459740" cy="129625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二战结束</a:t>
            </a:r>
            <a:endParaRPr lang="zh-CN" altLang="en-US" sz="1800" b="1">
              <a:latin typeface="Arial" panose="020B0604020202020204" pitchFamily="34" charset="0"/>
            </a:endParaRPr>
          </a:p>
        </p:txBody>
      </p:sp>
      <p:sp>
        <p:nvSpPr>
          <p:cNvPr id="610339" name="文本框 610338"/>
          <p:cNvSpPr txBox="1"/>
          <p:nvPr/>
        </p:nvSpPr>
        <p:spPr>
          <a:xfrm>
            <a:off x="4361036" y="2297272"/>
            <a:ext cx="459740" cy="156526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马歇尔计划</a:t>
            </a:r>
            <a:endParaRPr lang="zh-CN" altLang="en-US" sz="1800" b="1">
              <a:latin typeface="Arial" panose="020B0604020202020204" pitchFamily="34" charset="0"/>
            </a:endParaRPr>
          </a:p>
        </p:txBody>
      </p:sp>
      <p:sp>
        <p:nvSpPr>
          <p:cNvPr id="610340" name="文本框 610339"/>
          <p:cNvSpPr txBox="1"/>
          <p:nvPr/>
        </p:nvSpPr>
        <p:spPr>
          <a:xfrm>
            <a:off x="1068624" y="2317508"/>
            <a:ext cx="459740" cy="1835466"/>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罗斯福新政开始</a:t>
            </a:r>
            <a:endParaRPr lang="zh-CN" altLang="en-US" sz="1800" b="1">
              <a:latin typeface="Arial" panose="020B0604020202020204" pitchFamily="34" charset="0"/>
            </a:endParaRPr>
          </a:p>
        </p:txBody>
      </p:sp>
      <p:sp>
        <p:nvSpPr>
          <p:cNvPr id="610341" name="文本框 610340"/>
          <p:cNvSpPr txBox="1"/>
          <p:nvPr/>
        </p:nvSpPr>
        <p:spPr>
          <a:xfrm>
            <a:off x="5658479" y="2317508"/>
            <a:ext cx="459740" cy="2105667"/>
          </a:xfrm>
          <a:prstGeom prst="rect">
            <a:avLst/>
          </a:prstGeom>
          <a:noFill/>
          <a:ln w="9525">
            <a:noFill/>
          </a:ln>
        </p:spPr>
        <p:txBody>
          <a:bodyPr vert="eaVert">
            <a:spAutoFit/>
          </a:bodyPr>
          <a:p>
            <a:pPr>
              <a:spcBef>
                <a:spcPct val="50000"/>
              </a:spcBef>
            </a:pPr>
            <a:r>
              <a:rPr lang="en-US" altLang="zh-CN" sz="1800" b="1" dirty="0">
                <a:latin typeface="Arial" panose="020B0604020202020204" pitchFamily="34" charset="0"/>
              </a:rPr>
              <a:t>“</a:t>
            </a:r>
            <a:r>
              <a:rPr lang="zh-CN" altLang="en-US" sz="1800" b="1" dirty="0">
                <a:latin typeface="Arial" panose="020B0604020202020204" pitchFamily="34" charset="0"/>
              </a:rPr>
              <a:t>滞涨”危机开始</a:t>
            </a:r>
            <a:endParaRPr lang="zh-CN" altLang="en-US" sz="1800" b="1">
              <a:latin typeface="Arial" panose="020B0604020202020204" pitchFamily="34" charset="0"/>
            </a:endParaRPr>
          </a:p>
        </p:txBody>
      </p:sp>
      <p:sp>
        <p:nvSpPr>
          <p:cNvPr id="610342" name="文本框 610341"/>
          <p:cNvSpPr txBox="1"/>
          <p:nvPr/>
        </p:nvSpPr>
        <p:spPr>
          <a:xfrm>
            <a:off x="6736198" y="2371072"/>
            <a:ext cx="736600" cy="2105668"/>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里根改革                 撒切尔夫人改革</a:t>
            </a:r>
            <a:endParaRPr lang="zh-CN" altLang="en-US" sz="1800" b="1">
              <a:latin typeface="Arial" panose="020B0604020202020204" pitchFamily="34" charset="0"/>
            </a:endParaRPr>
          </a:p>
        </p:txBody>
      </p:sp>
      <p:sp>
        <p:nvSpPr>
          <p:cNvPr id="610343" name="文本框 610342"/>
          <p:cNvSpPr txBox="1"/>
          <p:nvPr/>
        </p:nvSpPr>
        <p:spPr>
          <a:xfrm>
            <a:off x="7926030" y="2371072"/>
            <a:ext cx="459740" cy="156526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克林顿改革</a:t>
            </a:r>
            <a:endParaRPr lang="zh-CN" altLang="en-US" sz="1800" b="1">
              <a:latin typeface="Arial" panose="020B0604020202020204" pitchFamily="34" charset="0"/>
            </a:endParaRPr>
          </a:p>
        </p:txBody>
      </p:sp>
      <p:sp>
        <p:nvSpPr>
          <p:cNvPr id="610344" name="矩形 610343"/>
          <p:cNvSpPr/>
          <p:nvPr/>
        </p:nvSpPr>
        <p:spPr>
          <a:xfrm>
            <a:off x="0" y="3991091"/>
            <a:ext cx="9144000" cy="1060450"/>
          </a:xfrm>
          <a:prstGeom prst="rect">
            <a:avLst/>
          </a:prstGeom>
          <a:noFill/>
          <a:ln w="9525">
            <a:noFill/>
          </a:ln>
        </p:spPr>
        <p:txBody>
          <a:bodyPr>
            <a:spAutoFit/>
          </a:bodyPr>
          <a:p>
            <a:r>
              <a:rPr lang="en-US" altLang="zh-CN" sz="2100" b="1" dirty="0">
                <a:effectLst>
                  <a:outerShdw blurRad="38100" dist="38100" dir="2700000">
                    <a:srgbClr val="C0C0C0"/>
                  </a:outerShdw>
                </a:effectLst>
                <a:latin typeface="Arial" panose="020B0604020202020204" pitchFamily="34" charset="0"/>
              </a:rPr>
              <a:t>1</a:t>
            </a:r>
            <a:r>
              <a:rPr lang="zh-CN" altLang="en-US" sz="2100" b="1" dirty="0">
                <a:effectLst>
                  <a:outerShdw blurRad="38100" dist="38100" dir="2700000">
                    <a:srgbClr val="C0C0C0"/>
                  </a:outerShdw>
                </a:effectLst>
                <a:latin typeface="Arial" panose="020B0604020202020204" pitchFamily="34" charset="0"/>
              </a:rPr>
              <a:t>、经济大危机，击碎了“自由放任”的经济政策；</a:t>
            </a:r>
            <a:endParaRPr lang="zh-CN" altLang="en-US" sz="2100" b="1" dirty="0">
              <a:effectLst>
                <a:outerShdw blurRad="38100" dist="38100" dir="2700000">
                  <a:srgbClr val="C0C0C0"/>
                </a:outerShdw>
              </a:effectLst>
              <a:latin typeface="Arial" panose="020B0604020202020204" pitchFamily="34" charset="0"/>
            </a:endParaRPr>
          </a:p>
          <a:p>
            <a:r>
              <a:rPr lang="en-US" altLang="zh-CN" sz="2100" b="1" dirty="0">
                <a:effectLst>
                  <a:outerShdw blurRad="38100" dist="38100" dir="2700000">
                    <a:srgbClr val="C0C0C0"/>
                  </a:outerShdw>
                </a:effectLst>
                <a:latin typeface="Arial" panose="020B0604020202020204" pitchFamily="34" charset="0"/>
              </a:rPr>
              <a:t>2</a:t>
            </a:r>
            <a:r>
              <a:rPr lang="zh-CN" altLang="en-US" sz="2100" b="1" dirty="0">
                <a:effectLst>
                  <a:outerShdw blurRad="38100" dist="38100" dir="2700000">
                    <a:srgbClr val="C0C0C0"/>
                  </a:outerShdw>
                </a:effectLst>
                <a:latin typeface="Arial" panose="020B0604020202020204" pitchFamily="34" charset="0"/>
              </a:rPr>
              <a:t>、罗斯福新政，开创了国家垄断资本主义的新模式；</a:t>
            </a:r>
            <a:endParaRPr lang="zh-CN" altLang="en-US" sz="2100" b="1" dirty="0">
              <a:effectLst>
                <a:outerShdw blurRad="38100" dist="38100" dir="2700000">
                  <a:srgbClr val="C0C0C0"/>
                </a:outerShdw>
              </a:effectLst>
              <a:latin typeface="Arial" panose="020B0604020202020204" pitchFamily="34" charset="0"/>
            </a:endParaRPr>
          </a:p>
          <a:p>
            <a:r>
              <a:rPr lang="en-US" altLang="zh-CN" sz="2100" b="1" dirty="0">
                <a:effectLst>
                  <a:outerShdw blurRad="38100" dist="38100" dir="2700000">
                    <a:srgbClr val="C0C0C0"/>
                  </a:outerShdw>
                </a:effectLst>
                <a:latin typeface="Arial" panose="020B0604020202020204" pitchFamily="34" charset="0"/>
              </a:rPr>
              <a:t>3</a:t>
            </a:r>
            <a:r>
              <a:rPr lang="zh-CN" altLang="en-US" sz="2100" b="1" dirty="0">
                <a:effectLst>
                  <a:outerShdw blurRad="38100" dist="38100" dir="2700000">
                    <a:srgbClr val="C0C0C0"/>
                  </a:outerShdw>
                </a:effectLst>
                <a:latin typeface="Arial" panose="020B0604020202020204" pitchFamily="34" charset="0"/>
              </a:rPr>
              <a:t>、二战后，美国、西欧、日本等国家垄断资本主义高度发展；</a:t>
            </a:r>
            <a:endParaRPr lang="zh-CN" altLang="en-US" sz="2100" b="1" dirty="0">
              <a:effectLst>
                <a:outerShdw blurRad="38100" dist="38100" dir="2700000">
                  <a:srgbClr val="C0C0C0"/>
                </a:outerShdw>
              </a:effectLst>
              <a:latin typeface="Arial" panose="020B0604020202020204" pitchFamily="34" charset="0"/>
            </a:endParaRPr>
          </a:p>
        </p:txBody>
      </p:sp>
      <p:sp>
        <p:nvSpPr>
          <p:cNvPr id="33803" name="TextBox 18"/>
          <p:cNvSpPr txBox="1"/>
          <p:nvPr/>
        </p:nvSpPr>
        <p:spPr>
          <a:xfrm>
            <a:off x="4565940" y="129892"/>
            <a:ext cx="3246120" cy="675640"/>
          </a:xfrm>
          <a:prstGeom prst="rect">
            <a:avLst/>
          </a:prstGeom>
          <a:solidFill>
            <a:srgbClr val="FFFFFF"/>
          </a:solidFill>
          <a:ln w="9525">
            <a:noFill/>
          </a:ln>
        </p:spPr>
        <p:txBody>
          <a:bodyPr wrap="none">
            <a:spAutoFit/>
          </a:bodyPr>
          <a:p>
            <a:pPr algn="l"/>
            <a:r>
              <a:rPr lang="zh-CN" altLang="en-US" sz="1800" b="1" dirty="0">
                <a:solidFill>
                  <a:srgbClr val="3333FF"/>
                </a:solidFill>
                <a:latin typeface="黑体" panose="02010609060101010101" pitchFamily="2" charset="-122"/>
                <a:ea typeface="黑体" panose="02010609060101010101" pitchFamily="2" charset="-122"/>
              </a:rPr>
              <a:t>专题六</a:t>
            </a:r>
            <a:endParaRPr lang="zh-CN" altLang="en-US" sz="1800" b="1" dirty="0">
              <a:solidFill>
                <a:srgbClr val="3333FF"/>
              </a:solidFill>
              <a:latin typeface="黑体" panose="02010609060101010101" pitchFamily="2" charset="-122"/>
              <a:ea typeface="黑体" panose="02010609060101010101" pitchFamily="2" charset="-122"/>
            </a:endParaRPr>
          </a:p>
          <a:p>
            <a:pPr algn="l"/>
            <a:r>
              <a:rPr lang="zh-CN" altLang="en-US" sz="2000" b="1" dirty="0">
                <a:solidFill>
                  <a:srgbClr val="3333FF"/>
                </a:solidFill>
                <a:latin typeface="黑体" panose="02010609060101010101" pitchFamily="2" charset="-122"/>
                <a:ea typeface="黑体" panose="02010609060101010101" pitchFamily="2" charset="-122"/>
              </a:rPr>
              <a:t>罗斯福新政与当代资本主义</a:t>
            </a:r>
            <a:endParaRPr lang="zh-CN" altLang="en-US" sz="2000" b="1" dirty="0">
              <a:solidFill>
                <a:srgbClr val="3333FF"/>
              </a:solidFill>
              <a:latin typeface="黑体" panose="02010609060101010101" pitchFamily="2" charset="-122"/>
              <a:ea typeface="黑体" panose="02010609060101010101" pitchFamily="2" charset="-122"/>
            </a:endParaRPr>
          </a:p>
        </p:txBody>
      </p:sp>
      <p:sp>
        <p:nvSpPr>
          <p:cNvPr id="58414" name="矩形 154640"/>
          <p:cNvSpPr/>
          <p:nvPr/>
        </p:nvSpPr>
        <p:spPr>
          <a:xfrm>
            <a:off x="-317" y="2562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43035"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0322"/>
                                        </p:tgtEl>
                                        <p:attrNameLst>
                                          <p:attrName>style.visibility</p:attrName>
                                        </p:attrNameLst>
                                      </p:cBhvr>
                                      <p:to>
                                        <p:strVal val="visible"/>
                                      </p:to>
                                    </p:set>
                                    <p:animEffect transition="in" filter="blinds(horizontal)">
                                      <p:cBhvr>
                                        <p:cTn id="7" dur="500"/>
                                        <p:tgtEl>
                                          <p:spTgt spid="6103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0324"/>
                                        </p:tgtEl>
                                        <p:attrNameLst>
                                          <p:attrName>style.visibility</p:attrName>
                                        </p:attrNameLst>
                                      </p:cBhvr>
                                      <p:to>
                                        <p:strVal val="visible"/>
                                      </p:to>
                                    </p:set>
                                    <p:animEffect transition="in" filter="blinds(horizontal)">
                                      <p:cBhvr>
                                        <p:cTn id="12" dur="500"/>
                                        <p:tgtEl>
                                          <p:spTgt spid="61032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0331"/>
                                        </p:tgtEl>
                                        <p:attrNameLst>
                                          <p:attrName>style.visibility</p:attrName>
                                        </p:attrNameLst>
                                      </p:cBhvr>
                                      <p:to>
                                        <p:strVal val="visible"/>
                                      </p:to>
                                    </p:set>
                                    <p:animEffect transition="in" filter="blinds(horizontal)">
                                      <p:cBhvr>
                                        <p:cTn id="17" dur="500"/>
                                        <p:tgtEl>
                                          <p:spTgt spid="61033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0330"/>
                                        </p:tgtEl>
                                        <p:attrNameLst>
                                          <p:attrName>style.visibility</p:attrName>
                                        </p:attrNameLst>
                                      </p:cBhvr>
                                      <p:to>
                                        <p:strVal val="visible"/>
                                      </p:to>
                                    </p:set>
                                    <p:animEffect transition="in" filter="blinds(horizontal)">
                                      <p:cBhvr>
                                        <p:cTn id="22" dur="500"/>
                                        <p:tgtEl>
                                          <p:spTgt spid="61033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10332"/>
                                        </p:tgtEl>
                                        <p:attrNameLst>
                                          <p:attrName>style.visibility</p:attrName>
                                        </p:attrNameLst>
                                      </p:cBhvr>
                                      <p:to>
                                        <p:strVal val="visible"/>
                                      </p:to>
                                    </p:set>
                                    <p:animEffect transition="in" filter="blinds(horizontal)">
                                      <p:cBhvr>
                                        <p:cTn id="27" dur="500"/>
                                        <p:tgtEl>
                                          <p:spTgt spid="61033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10333"/>
                                        </p:tgtEl>
                                        <p:attrNameLst>
                                          <p:attrName>style.visibility</p:attrName>
                                        </p:attrNameLst>
                                      </p:cBhvr>
                                      <p:to>
                                        <p:strVal val="visible"/>
                                      </p:to>
                                    </p:set>
                                    <p:animEffect transition="in" filter="blinds(horizontal)">
                                      <p:cBhvr>
                                        <p:cTn id="32" dur="500"/>
                                        <p:tgtEl>
                                          <p:spTgt spid="61033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10334"/>
                                        </p:tgtEl>
                                        <p:attrNameLst>
                                          <p:attrName>style.visibility</p:attrName>
                                        </p:attrNameLst>
                                      </p:cBhvr>
                                      <p:to>
                                        <p:strVal val="visible"/>
                                      </p:to>
                                    </p:set>
                                    <p:animEffect transition="in" filter="blinds(horizontal)">
                                      <p:cBhvr>
                                        <p:cTn id="37" dur="500"/>
                                        <p:tgtEl>
                                          <p:spTgt spid="61033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10344"/>
                                        </p:tgtEl>
                                        <p:attrNameLst>
                                          <p:attrName>style.visibility</p:attrName>
                                        </p:attrNameLst>
                                      </p:cBhvr>
                                      <p:to>
                                        <p:strVal val="visible"/>
                                      </p:to>
                                    </p:set>
                                    <p:animEffect transition="in" filter="blinds(horizontal)">
                                      <p:cBhvr>
                                        <p:cTn id="42" dur="500"/>
                                        <p:tgtEl>
                                          <p:spTgt spid="610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0322" grpId="0"/>
      <p:bldP spid="610324" grpId="0"/>
      <p:bldP spid="610330" grpId="0"/>
      <p:bldP spid="610331" grpId="0"/>
      <p:bldP spid="610332" grpId="0"/>
      <p:bldP spid="610333" grpId="0"/>
      <p:bldP spid="610334" grpId="0"/>
      <p:bldP spid="61034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0530" name="矩形 191489"/>
          <p:cNvSpPr/>
          <p:nvPr/>
        </p:nvSpPr>
        <p:spPr>
          <a:xfrm>
            <a:off x="468313" y="1058863"/>
            <a:ext cx="7921625" cy="3046095"/>
          </a:xfrm>
          <a:prstGeom prst="rect">
            <a:avLst/>
          </a:prstGeom>
          <a:noFill/>
          <a:ln w="9525">
            <a:noFill/>
          </a:ln>
        </p:spPr>
        <p:txBody>
          <a:bodyPr>
            <a:spAutoFit/>
          </a:bodyPr>
          <a:p>
            <a:r>
              <a:rPr sz="2400" b="1">
                <a:effectLst/>
                <a:latin typeface="Arial" panose="020B0604020202020204" pitchFamily="34" charset="0"/>
              </a:rPr>
              <a:t>(2014·全国大纲高考)共和党人艾森豪威尔成为美国总统后说：“如果任何政党试图要废除社会保障、劳工法和农场项目，那你就不会在美国历史上再听说这个政党了。”这反映出艾森豪威尔的主张</a:t>
            </a:r>
            <a:endParaRPr sz="2400" b="1">
              <a:effectLst/>
              <a:latin typeface="Arial" panose="020B0604020202020204" pitchFamily="34" charset="0"/>
            </a:endParaRPr>
          </a:p>
          <a:p>
            <a:r>
              <a:rPr sz="2400" b="1">
                <a:effectLst/>
                <a:latin typeface="Arial" panose="020B0604020202020204" pitchFamily="34" charset="0"/>
              </a:rPr>
              <a:t>A.受到罗斯福新政的影响       </a:t>
            </a:r>
            <a:endParaRPr sz="2400" b="1">
              <a:effectLst/>
              <a:latin typeface="Arial" panose="020B0604020202020204" pitchFamily="34" charset="0"/>
            </a:endParaRPr>
          </a:p>
          <a:p>
            <a:r>
              <a:rPr sz="2400" b="1">
                <a:effectLst/>
                <a:latin typeface="Arial" panose="020B0604020202020204" pitchFamily="34" charset="0"/>
              </a:rPr>
              <a:t>B.与民主党政策逐渐趋于一致</a:t>
            </a:r>
            <a:endParaRPr sz="2400" b="1">
              <a:effectLst/>
              <a:latin typeface="Arial" panose="020B0604020202020204" pitchFamily="34" charset="0"/>
            </a:endParaRPr>
          </a:p>
          <a:p>
            <a:r>
              <a:rPr sz="2400" b="1">
                <a:effectLst/>
                <a:latin typeface="Arial" panose="020B0604020202020204" pitchFamily="34" charset="0"/>
              </a:rPr>
              <a:t>C.强调国家对经济的干预	 </a:t>
            </a:r>
            <a:endParaRPr sz="2400" b="1">
              <a:effectLst/>
              <a:latin typeface="Arial" panose="020B0604020202020204" pitchFamily="34" charset="0"/>
            </a:endParaRPr>
          </a:p>
          <a:p>
            <a:r>
              <a:rPr sz="2400" b="1">
                <a:effectLst/>
                <a:latin typeface="Arial" panose="020B0604020202020204" pitchFamily="34" charset="0"/>
              </a:rPr>
              <a:t>D.延续了共和党传统经济政策</a:t>
            </a:r>
            <a:endParaRPr sz="2400" b="1">
              <a:effectLst/>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50533" name="组合 191493"/>
          <p:cNvGrpSpPr/>
          <p:nvPr/>
        </p:nvGrpSpPr>
        <p:grpSpPr>
          <a:xfrm>
            <a:off x="179388" y="195263"/>
            <a:ext cx="2087562" cy="790575"/>
            <a:chOff x="3833" y="0"/>
            <a:chExt cx="1315" cy="498"/>
          </a:xfrm>
        </p:grpSpPr>
        <p:pic>
          <p:nvPicPr>
            <p:cNvPr id="150534"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50535"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50536"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635953" y="-36830"/>
            <a:ext cx="3457575" cy="296863"/>
          </a:xfrm>
          <a:prstGeom prst="rect">
            <a:avLst/>
          </a:prstGeom>
          <a:noFill/>
          <a:ln w="9525">
            <a:noFill/>
          </a:ln>
        </p:spPr>
      </p:pic>
      <p:sp>
        <p:nvSpPr>
          <p:cNvPr id="2"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0530" name="矩形 191489"/>
          <p:cNvSpPr/>
          <p:nvPr/>
        </p:nvSpPr>
        <p:spPr>
          <a:xfrm>
            <a:off x="468313" y="1058863"/>
            <a:ext cx="7921625" cy="3784600"/>
          </a:xfrm>
          <a:prstGeom prst="rect">
            <a:avLst/>
          </a:prstGeom>
          <a:noFill/>
          <a:ln w="9525">
            <a:noFill/>
          </a:ln>
        </p:spPr>
        <p:txBody>
          <a:bodyPr>
            <a:spAutoFit/>
          </a:bodyPr>
          <a:p>
            <a:r>
              <a:rPr sz="2400" b="1">
                <a:effectLst/>
                <a:latin typeface="Arial" panose="020B0604020202020204" pitchFamily="34" charset="0"/>
              </a:rPr>
              <a:t>（2017·新课标全国Ⅲ卷高考·35）20世纪70年代初，美国联邦政府机构臃肿，财政支出庞大。总统尼克松在咨文中呼吁，应当“使权力和资源开始从华盛顿流回到州和地方，更重要的是回到全体人民手中。我们要使各州和地方担负更多的责任，我们将同他们分享收入”。由此可知，美国联邦政府试图</a:t>
            </a:r>
            <a:endParaRPr sz="2400" b="1">
              <a:effectLst/>
              <a:latin typeface="Arial" panose="020B0604020202020204" pitchFamily="34" charset="0"/>
            </a:endParaRPr>
          </a:p>
          <a:p>
            <a:r>
              <a:rPr sz="2400" b="1">
                <a:effectLst/>
                <a:latin typeface="Arial" panose="020B0604020202020204" pitchFamily="34" charset="0"/>
              </a:rPr>
              <a:t>A．消除国家干预经济的弊端           </a:t>
            </a:r>
            <a:endParaRPr sz="2400" b="1">
              <a:effectLst/>
              <a:latin typeface="Arial" panose="020B0604020202020204" pitchFamily="34" charset="0"/>
            </a:endParaRPr>
          </a:p>
          <a:p>
            <a:r>
              <a:rPr sz="2400" b="1">
                <a:effectLst/>
                <a:latin typeface="Arial" panose="020B0604020202020204" pitchFamily="34" charset="0"/>
              </a:rPr>
              <a:t>B．将权力下放到州政府</a:t>
            </a:r>
            <a:endParaRPr sz="2400" b="1">
              <a:effectLst/>
              <a:latin typeface="Arial" panose="020B0604020202020204" pitchFamily="34" charset="0"/>
            </a:endParaRPr>
          </a:p>
          <a:p>
            <a:r>
              <a:rPr sz="2400" b="1">
                <a:effectLst/>
                <a:latin typeface="Arial" panose="020B0604020202020204" pitchFamily="34" charset="0"/>
              </a:rPr>
              <a:t>C．扩大福利政策的覆盖范围           </a:t>
            </a:r>
            <a:endParaRPr sz="2400" b="1">
              <a:effectLst/>
              <a:latin typeface="Arial" panose="020B0604020202020204" pitchFamily="34" charset="0"/>
            </a:endParaRPr>
          </a:p>
          <a:p>
            <a:r>
              <a:rPr sz="2400" b="1">
                <a:effectLst/>
                <a:latin typeface="Arial" panose="020B0604020202020204" pitchFamily="34" charset="0"/>
              </a:rPr>
              <a:t>D．恢复自由放任的传统</a:t>
            </a:r>
            <a:endParaRPr sz="2400" b="1">
              <a:effectLst/>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50533" name="组合 191493"/>
          <p:cNvGrpSpPr/>
          <p:nvPr/>
        </p:nvGrpSpPr>
        <p:grpSpPr>
          <a:xfrm>
            <a:off x="179388" y="195263"/>
            <a:ext cx="2087562" cy="790575"/>
            <a:chOff x="3833" y="0"/>
            <a:chExt cx="1315" cy="498"/>
          </a:xfrm>
        </p:grpSpPr>
        <p:pic>
          <p:nvPicPr>
            <p:cNvPr id="150534"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50535"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50536"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635953" y="-36830"/>
            <a:ext cx="3457575" cy="296863"/>
          </a:xfrm>
          <a:prstGeom prst="rect">
            <a:avLst/>
          </a:prstGeom>
          <a:noFill/>
          <a:ln w="9525">
            <a:noFill/>
          </a:ln>
        </p:spPr>
      </p:pic>
      <p:sp>
        <p:nvSpPr>
          <p:cNvPr id="2"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矩形 2"/>
          <p:cNvSpPr/>
          <p:nvPr/>
        </p:nvSpPr>
        <p:spPr>
          <a:xfrm>
            <a:off x="339725" y="68263"/>
            <a:ext cx="776288" cy="469900"/>
          </a:xfrm>
          <a:prstGeom prst="rect">
            <a:avLst/>
          </a:prstGeom>
          <a:blipFill rotWithShape="1">
            <a:blip r:embed="rId1">
              <a:alphaModFix amt="35999"/>
            </a:blip>
            <a:stretch>
              <a:fillRect/>
            </a:stretch>
          </a:blipFill>
          <a:ln w="12700">
            <a:noFill/>
          </a:ln>
        </p:spPr>
        <p:txBody>
          <a:bodyPr lIns="91434" tIns="45717" rIns="91434" bIns="45717" anchor="ctr"/>
          <a:p>
            <a:pPr algn="ctr"/>
            <a:endParaRPr lang="zh-CN" altLang="en-US" dirty="0">
              <a:solidFill>
                <a:srgbClr val="FFFFFF"/>
              </a:solidFill>
              <a:latin typeface="Arial" panose="020B0604020202020204" pitchFamily="34" charset="0"/>
              <a:ea typeface="宋体" panose="02010600030101010101" pitchFamily="2" charset="-122"/>
            </a:endParaRPr>
          </a:p>
        </p:txBody>
      </p:sp>
      <p:graphicFrame>
        <p:nvGraphicFramePr>
          <p:cNvPr id="117784" name="表格 117783"/>
          <p:cNvGraphicFramePr/>
          <p:nvPr/>
        </p:nvGraphicFramePr>
        <p:xfrm>
          <a:off x="34925" y="1679575"/>
          <a:ext cx="9109075" cy="1016000"/>
        </p:xfrm>
        <a:graphic>
          <a:graphicData uri="http://schemas.openxmlformats.org/drawingml/2006/table">
            <a:tbl>
              <a:tblPr/>
              <a:tblGrid>
                <a:gridCol w="1439863"/>
                <a:gridCol w="7669212"/>
              </a:tblGrid>
              <a:tr h="1016000">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en-US" altLang="zh-CN" sz="2000" b="1">
                          <a:solidFill>
                            <a:srgbClr val="FFCC00"/>
                          </a:solidFill>
                          <a:latin typeface="黑体" panose="02010609060101010101" pitchFamily="2" charset="-122"/>
                          <a:ea typeface="黑体" panose="02010609060101010101" pitchFamily="2" charset="-122"/>
                        </a:rPr>
                        <a:t>2018</a:t>
                      </a:r>
                      <a:r>
                        <a:rPr lang="zh-CN" altLang="en-US" sz="2000" b="1" dirty="0">
                          <a:solidFill>
                            <a:srgbClr val="FFCC00"/>
                          </a:solidFill>
                          <a:latin typeface="黑体" panose="02010609060101010101" pitchFamily="2" charset="-122"/>
                          <a:ea typeface="黑体" panose="02010609060101010101" pitchFamily="2" charset="-122"/>
                        </a:rPr>
                        <a:t>年高考大纲</a:t>
                      </a:r>
                      <a:endParaRPr lang="zh-CN" altLang="en-US" sz="2000" b="1" dirty="0">
                        <a:solidFill>
                          <a:srgbClr val="FFCC00"/>
                        </a:solidFill>
                        <a:latin typeface="黑体" panose="02010609060101010101" pitchFamily="2" charset="-122"/>
                        <a:ea typeface="黑体" panose="02010609060101010101" pitchFamily="2"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50000"/>
                        </a:spcBef>
                        <a:buClrTx/>
                        <a:buSzPct val="100000"/>
                        <a:buFont typeface="Arial" panose="020B0604020202020204" pitchFamily="34" charset="0"/>
                        <a:buNone/>
                      </a:pPr>
                      <a:r>
                        <a:rPr sz="2400" b="1" dirty="0">
                          <a:solidFill>
                            <a:schemeClr val="accent3"/>
                          </a:solidFill>
                          <a:latin typeface="宋体" panose="02010600030101010101" pitchFamily="2" charset="-122"/>
                          <a:sym typeface="+mn-ea"/>
                        </a:rPr>
                        <a:t>2.罗斯福新政和当代资本主义的新变化</a:t>
                      </a:r>
                      <a:endParaRPr lang="zh-CN" altLang="en-US" sz="2400" b="1" dirty="0">
                        <a:solidFill>
                          <a:schemeClr val="accent3"/>
                        </a:solidFill>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sp>
        <p:nvSpPr>
          <p:cNvPr id="41999" name="矩形 154640"/>
          <p:cNvSpPr/>
          <p:nvPr/>
        </p:nvSpPr>
        <p:spPr>
          <a:xfrm>
            <a:off x="323850" y="70008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aphicFrame>
        <p:nvGraphicFramePr>
          <p:cNvPr id="117786" name="表格 117785"/>
          <p:cNvGraphicFramePr/>
          <p:nvPr/>
        </p:nvGraphicFramePr>
        <p:xfrm>
          <a:off x="0" y="2695575"/>
          <a:ext cx="9144000" cy="2211705"/>
        </p:xfrm>
        <a:graphic>
          <a:graphicData uri="http://schemas.openxmlformats.org/drawingml/2006/table">
            <a:tbl>
              <a:tblPr/>
              <a:tblGrid>
                <a:gridCol w="1481455"/>
                <a:gridCol w="7662545"/>
              </a:tblGrid>
              <a:tr h="2211705">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zh-CN" altLang="en-US" sz="2000" b="1" dirty="0">
                          <a:solidFill>
                            <a:srgbClr val="FFCC00"/>
                          </a:solidFill>
                          <a:latin typeface="黑体" panose="02010609060101010101" pitchFamily="2" charset="-122"/>
                          <a:ea typeface="黑体" panose="02010609060101010101" pitchFamily="2" charset="-122"/>
                        </a:rPr>
                        <a:t>考纲解读</a:t>
                      </a:r>
                      <a:endParaRPr lang="zh-CN" altLang="en-US" sz="2000" b="1" dirty="0">
                        <a:solidFill>
                          <a:srgbClr val="FFCC00"/>
                        </a:solidFill>
                        <a:latin typeface="黑体" panose="02010609060101010101" pitchFamily="2" charset="-122"/>
                        <a:ea typeface="黑体" panose="02010609060101010101" pitchFamily="2"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indent="0">
                        <a:spcBef>
                          <a:spcPct val="50000"/>
                        </a:spcBef>
                        <a:buNone/>
                      </a:pPr>
                      <a:r>
                        <a:rPr sz="2400" b="1" dirty="0">
                          <a:solidFill>
                            <a:schemeClr val="accent3"/>
                          </a:solidFill>
                          <a:latin typeface="宋体" panose="02010600030101010101" pitchFamily="2" charset="-122"/>
                          <a:sym typeface="+mn-ea"/>
                        </a:rPr>
                        <a:t>(1)1929至1933年资本主义世界经济危机</a:t>
                      </a:r>
                      <a:endParaRPr sz="2400" b="1" dirty="0">
                        <a:solidFill>
                          <a:schemeClr val="accent3"/>
                        </a:solidFill>
                        <a:latin typeface="宋体" panose="02010600030101010101" pitchFamily="2" charset="-122"/>
                        <a:sym typeface="+mn-ea"/>
                      </a:endParaRPr>
                    </a:p>
                    <a:p>
                      <a:pPr marL="0" indent="0">
                        <a:spcBef>
                          <a:spcPct val="50000"/>
                        </a:spcBef>
                        <a:buNone/>
                      </a:pPr>
                      <a:r>
                        <a:rPr sz="2400" b="1" dirty="0">
                          <a:solidFill>
                            <a:schemeClr val="accent3"/>
                          </a:solidFill>
                          <a:latin typeface="宋体" panose="02010600030101010101" pitchFamily="2" charset="-122"/>
                          <a:sym typeface="+mn-ea"/>
                        </a:rPr>
                        <a:t>(2)罗斯福新政</a:t>
                      </a:r>
                      <a:endParaRPr sz="2400" b="1" dirty="0">
                        <a:solidFill>
                          <a:schemeClr val="accent3"/>
                        </a:solidFill>
                        <a:latin typeface="宋体" panose="02010600030101010101" pitchFamily="2" charset="-122"/>
                        <a:sym typeface="+mn-ea"/>
                      </a:endParaRPr>
                    </a:p>
                    <a:p>
                      <a:pPr marL="0" indent="0">
                        <a:spcBef>
                          <a:spcPct val="50000"/>
                        </a:spcBef>
                        <a:buNone/>
                      </a:pPr>
                      <a:r>
                        <a:rPr sz="2400" b="1" dirty="0">
                          <a:solidFill>
                            <a:schemeClr val="accent3"/>
                          </a:solidFill>
                          <a:latin typeface="宋体" panose="02010600030101010101" pitchFamily="2" charset="-122"/>
                          <a:sym typeface="+mn-ea"/>
                        </a:rPr>
                        <a:t>(3)第二次世界大战后美国等国资本主义的新变化</a:t>
                      </a:r>
                      <a:endParaRPr sz="2400" b="1" dirty="0">
                        <a:solidFill>
                          <a:schemeClr val="accent3"/>
                        </a:solidFill>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2" name="TextBox 18"/>
          <p:cNvSpPr txBox="1"/>
          <p:nvPr/>
        </p:nvSpPr>
        <p:spPr>
          <a:xfrm>
            <a:off x="3429925" y="493747"/>
            <a:ext cx="4472940"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专题六</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罗斯福新政与当代资本主义</a:t>
            </a:r>
            <a:endParaRPr lang="zh-CN" altLang="en-US" sz="2800" b="1" dirty="0">
              <a:solidFill>
                <a:srgbClr val="3333FF"/>
              </a:solidFill>
              <a:latin typeface="黑体" panose="02010609060101010101" pitchFamily="2" charset="-122"/>
              <a:ea typeface="黑体" panose="0201060906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117784"/>
                                        </p:tgtEl>
                                        <p:attrNameLst>
                                          <p:attrName>style.visibility</p:attrName>
                                        </p:attrNameLst>
                                      </p:cBhvr>
                                      <p:to>
                                        <p:strVal val="visible"/>
                                      </p:to>
                                    </p:set>
                                    <p:animEffect transition="in" filter="wedge">
                                      <p:cBhvr>
                                        <p:cTn id="7" dur="2000"/>
                                        <p:tgtEl>
                                          <p:spTgt spid="117784"/>
                                        </p:tgtEl>
                                      </p:cBhvr>
                                    </p:animEffect>
                                  </p:childTnLst>
                                </p:cTn>
                              </p:par>
                            </p:childTnLst>
                          </p:cTn>
                        </p:par>
                        <p:par>
                          <p:cTn id="8" fill="hold">
                            <p:stCondLst>
                              <p:cond delay="2000"/>
                            </p:stCondLst>
                            <p:childTnLst>
                              <p:par>
                                <p:cTn id="9" presetID="20" presetClass="entr" presetSubtype="0" fill="hold" nodeType="afterEffect">
                                  <p:stCondLst>
                                    <p:cond delay="0"/>
                                  </p:stCondLst>
                                  <p:childTnLst>
                                    <p:set>
                                      <p:cBhvr>
                                        <p:cTn id="10" dur="1" fill="hold">
                                          <p:stCondLst>
                                            <p:cond delay="0"/>
                                          </p:stCondLst>
                                        </p:cTn>
                                        <p:tgtEl>
                                          <p:spTgt spid="117786"/>
                                        </p:tgtEl>
                                        <p:attrNameLst>
                                          <p:attrName>style.visibility</p:attrName>
                                        </p:attrNameLst>
                                      </p:cBhvr>
                                      <p:to>
                                        <p:strVal val="visible"/>
                                      </p:to>
                                    </p:set>
                                    <p:animEffect transition="in" filter="wedge">
                                      <p:cBhvr>
                                        <p:cTn id="11" dur="2000"/>
                                        <p:tgtEl>
                                          <p:spTgt spid="117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121880" name="TextBox 22"/>
          <p:cNvSpPr txBox="1"/>
          <p:nvPr/>
        </p:nvSpPr>
        <p:spPr>
          <a:xfrm>
            <a:off x="1677670" y="3122295"/>
            <a:ext cx="6322060" cy="953135"/>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专题六</a:t>
            </a:r>
            <a:endParaRPr lang="en-US" altLang="zh-CN" sz="2800" b="1">
              <a:solidFill>
                <a:srgbClr val="3333FF"/>
              </a:solidFill>
              <a:latin typeface="黑体" panose="02010609060101010101" pitchFamily="2" charset="-122"/>
              <a:ea typeface="黑体" panose="02010609060101010101" pitchFamily="2" charset="-122"/>
            </a:endParaRPr>
          </a:p>
          <a:p>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3</a:t>
            </a:r>
            <a:r>
              <a:rPr lang="zh-CN" altLang="en-US" sz="2800" b="1" dirty="0">
                <a:solidFill>
                  <a:srgbClr val="3333FF"/>
                </a:solidFill>
                <a:latin typeface="黑体" panose="02010609060101010101" pitchFamily="2" charset="-122"/>
                <a:ea typeface="黑体" panose="02010609060101010101" pitchFamily="2" charset="-122"/>
              </a:rPr>
              <a:t>讲   当代资本主义的新变化</a:t>
            </a:r>
            <a:endParaRPr lang="zh-CN" altLang="en-US" sz="2800" b="1" dirty="0">
              <a:solidFill>
                <a:srgbClr val="3333FF"/>
              </a:solidFill>
              <a:latin typeface="黑体" panose="02010609060101010101" pitchFamily="2" charset="-122"/>
              <a:ea typeface="黑体" panose="02010609060101010101" pitchFamily="2" charset="-122"/>
            </a:endParaRPr>
          </a:p>
        </p:txBody>
      </p:sp>
      <p:grpSp>
        <p:nvGrpSpPr>
          <p:cNvPr id="15" name="组合 14"/>
          <p:cNvGrpSpPr/>
          <p:nvPr/>
        </p:nvGrpSpPr>
        <p:grpSpPr>
          <a:xfrm>
            <a:off x="1116013" y="345440"/>
            <a:ext cx="2238971" cy="2190750"/>
            <a:chOff x="833759" y="1520183"/>
            <a:chExt cx="2239129" cy="2191431"/>
          </a:xfrm>
        </p:grpSpPr>
        <p:pic>
          <p:nvPicPr>
            <p:cNvPr id="33801" name="Picture 3" descr="C:\Users\Administrator\Desktop\43(304).jpg"/>
            <p:cNvPicPr>
              <a:picLocks noChangeAspect="1"/>
            </p:cNvPicPr>
            <p:nvPr/>
          </p:nvPicPr>
          <p:blipFill>
            <a:blip r:embed="rId2"/>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grpSp>
      <p:sp>
        <p:nvSpPr>
          <p:cNvPr id="2" name="TextBox 18"/>
          <p:cNvSpPr txBox="1"/>
          <p:nvPr/>
        </p:nvSpPr>
        <p:spPr>
          <a:xfrm>
            <a:off x="3152430" y="1232887"/>
            <a:ext cx="4472940"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专题六</a:t>
            </a:r>
            <a:endParaRPr lang="en-US" altLang="zh-CN"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罗斯福新政与当代资本主义</a:t>
            </a:r>
            <a:endParaRPr lang="zh-CN" altLang="en-US" sz="2800" b="1" dirty="0">
              <a:solidFill>
                <a:srgbClr val="3333FF"/>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TextBox 1"/>
          <p:cNvSpPr txBox="1"/>
          <p:nvPr/>
        </p:nvSpPr>
        <p:spPr>
          <a:xfrm>
            <a:off x="1187652" y="26856"/>
            <a:ext cx="3337773" cy="21171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pPr>
              <a:defRPr/>
            </a:pPr>
            <a:r>
              <a:rPr lang="zh-CN" altLang="en-US" sz="2400" b="1" noProof="1" dirty="0">
                <a:solidFill>
                  <a:srgbClr val="CC6600"/>
                </a:solidFill>
                <a:latin typeface="华文彩云" panose="02010800040101010101" pitchFamily="2" charset="-122"/>
                <a:ea typeface="华文彩云" panose="02010800040101010101" pitchFamily="2" charset="-122"/>
                <a:cs typeface="+mn-cs"/>
              </a:rPr>
              <a:t>高中历史一轮复习课程 </a:t>
            </a:r>
            <a:endParaRPr lang="zh-CN" altLang="en-US" sz="2400" b="1" noProof="1" dirty="0">
              <a:solidFill>
                <a:srgbClr val="CC6600"/>
              </a:solidFill>
              <a:latin typeface="华文彩云" panose="02010800040101010101" pitchFamily="2" charset="-122"/>
              <a:ea typeface="华文彩云" panose="02010800040101010101" pitchFamily="2" charset="-122"/>
            </a:endParaRPr>
          </a:p>
        </p:txBody>
      </p:sp>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aphicFrame>
        <p:nvGraphicFramePr>
          <p:cNvPr id="36892" name="表格 36891"/>
          <p:cNvGraphicFramePr/>
          <p:nvPr/>
        </p:nvGraphicFramePr>
        <p:xfrm>
          <a:off x="0" y="2290763"/>
          <a:ext cx="9109075" cy="2157412"/>
        </p:xfrm>
        <a:graphic>
          <a:graphicData uri="http://schemas.openxmlformats.org/drawingml/2006/table">
            <a:tbl>
              <a:tblPr/>
              <a:tblGrid>
                <a:gridCol w="1476375"/>
                <a:gridCol w="7632700"/>
              </a:tblGrid>
              <a:tr h="603250">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120000"/>
                        </a:lnSpc>
                        <a:buNone/>
                      </a:pPr>
                      <a:r>
                        <a:rPr lang="zh-CN" altLang="en-US" sz="2400" b="1" dirty="0">
                          <a:solidFill>
                            <a:srgbClr val="FFCC00"/>
                          </a:solidFill>
                          <a:latin typeface="黑体" panose="02010609060101010101" pitchFamily="2" charset="-122"/>
                          <a:ea typeface="黑体" panose="02010609060101010101" pitchFamily="2" charset="-122"/>
                        </a:rPr>
                        <a:t>高考大纲</a:t>
                      </a:r>
                      <a:endParaRPr lang="zh-CN" altLang="en-US" sz="2400" b="1" dirty="0">
                        <a:solidFill>
                          <a:srgbClr val="FFCC00"/>
                        </a:solidFill>
                        <a:latin typeface="黑体" panose="02010609060101010101" pitchFamily="2" charset="-122"/>
                        <a:ea typeface="黑体" panose="02010609060101010101" pitchFamily="2" charset="-122"/>
                      </a:endParaRPr>
                    </a:p>
                  </a:txBody>
                  <a:tcPr marL="90000" marR="90000" marT="46786" marB="46786"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33"/>
                    </a:solid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20000"/>
                        </a:lnSpc>
                        <a:buNone/>
                      </a:pPr>
                      <a:r>
                        <a:rPr lang="zh-CN" altLang="en-US" b="1" dirty="0">
                          <a:solidFill>
                            <a:schemeClr val="accent3"/>
                          </a:solidFill>
                          <a:latin typeface="黑体" panose="02010609060101010101" pitchFamily="2" charset="-122"/>
                          <a:ea typeface="黑体" panose="02010609060101010101" pitchFamily="2" charset="-122"/>
                        </a:rPr>
                        <a:t>当代资本主义的新变化</a:t>
                      </a:r>
                      <a:endParaRPr lang="zh-CN" altLang="en-US" b="1" dirty="0">
                        <a:solidFill>
                          <a:schemeClr val="accent3"/>
                        </a:solidFill>
                        <a:latin typeface="黑体" panose="02010609060101010101" pitchFamily="2" charset="-122"/>
                        <a:ea typeface="黑体" panose="02010609060101010101" pitchFamily="2" charset="-122"/>
                      </a:endParaRPr>
                    </a:p>
                  </a:txBody>
                  <a:tcPr marT="45706" marB="45706"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336600"/>
                    </a:solidFill>
                  </a:tcPr>
                </a:tc>
              </a:tr>
              <a:tr h="1554163">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lnSpc>
                          <a:spcPct val="120000"/>
                        </a:lnSpc>
                        <a:buNone/>
                      </a:pPr>
                      <a:r>
                        <a:rPr lang="zh-CN" altLang="en-US" sz="2400" b="1" dirty="0">
                          <a:solidFill>
                            <a:srgbClr val="FFCC00"/>
                          </a:solidFill>
                          <a:latin typeface="黑体" panose="02010609060101010101" pitchFamily="2" charset="-122"/>
                          <a:ea typeface="黑体" panose="02010609060101010101" pitchFamily="2" charset="-122"/>
                        </a:rPr>
                        <a:t>考纲解读</a:t>
                      </a:r>
                      <a:endParaRPr lang="zh-CN" altLang="en-US" sz="2400" b="1" dirty="0">
                        <a:solidFill>
                          <a:srgbClr val="FFCC00"/>
                        </a:solidFill>
                        <a:latin typeface="黑体" panose="02010609060101010101" pitchFamily="2" charset="-122"/>
                        <a:ea typeface="黑体" panose="02010609060101010101" pitchFamily="2" charset="-122"/>
                      </a:endParaRPr>
                    </a:p>
                  </a:txBody>
                  <a:tcPr marL="90000" marR="90000" marT="46786" marB="46786"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33"/>
                    </a:solid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b="1">
                          <a:solidFill>
                            <a:schemeClr val="accent3"/>
                          </a:solidFill>
                          <a:latin typeface="黑体" panose="02010609060101010101" pitchFamily="2" charset="-122"/>
                          <a:ea typeface="黑体" panose="02010609060101010101" pitchFamily="2" charset="-122"/>
                        </a:rPr>
                        <a:t>1、二战后美国不断调整的经济政策；</a:t>
                      </a:r>
                      <a:endParaRPr b="1">
                        <a:solidFill>
                          <a:schemeClr val="accent3"/>
                        </a:solidFill>
                        <a:latin typeface="黑体" panose="02010609060101010101" pitchFamily="2" charset="-122"/>
                        <a:ea typeface="黑体" panose="02010609060101010101" pitchFamily="2" charset="-122"/>
                      </a:endParaRPr>
                    </a:p>
                    <a:p>
                      <a:pPr marL="0" lvl="0" indent="0">
                        <a:buNone/>
                      </a:pPr>
                      <a:r>
                        <a:rPr b="1">
                          <a:solidFill>
                            <a:schemeClr val="accent3"/>
                          </a:solidFill>
                          <a:latin typeface="黑体" panose="02010609060101010101" pitchFamily="2" charset="-122"/>
                          <a:ea typeface="黑体" panose="02010609060101010101" pitchFamily="2" charset="-122"/>
                        </a:rPr>
                        <a:t>2、二战后资本主义的新变化；</a:t>
                      </a:r>
                      <a:endParaRPr b="1">
                        <a:solidFill>
                          <a:schemeClr val="accent3"/>
                        </a:solidFill>
                        <a:latin typeface="黑体" panose="02010609060101010101" pitchFamily="2" charset="-122"/>
                        <a:ea typeface="黑体" panose="02010609060101010101" pitchFamily="2" charset="-122"/>
                      </a:endParaRPr>
                    </a:p>
                  </a:txBody>
                  <a:tcPr marT="45706" marB="45706" anchor="ctr" anchorCtr="1">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336600"/>
                    </a:solidFill>
                  </a:tcPr>
                </a:tc>
              </a:tr>
            </a:tbl>
          </a:graphicData>
        </a:graphic>
      </p:graphicFrame>
      <p:sp>
        <p:nvSpPr>
          <p:cNvPr id="36885" name="矩形 154640"/>
          <p:cNvSpPr/>
          <p:nvPr/>
        </p:nvSpPr>
        <p:spPr>
          <a:xfrm>
            <a:off x="179388" y="6270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21880" name="TextBox 22"/>
          <p:cNvSpPr txBox="1"/>
          <p:nvPr/>
        </p:nvSpPr>
        <p:spPr>
          <a:xfrm>
            <a:off x="1702435" y="993775"/>
            <a:ext cx="6322060" cy="953135"/>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专题六</a:t>
            </a:r>
            <a:endParaRPr lang="en-US" altLang="zh-CN" sz="2800" b="1">
              <a:solidFill>
                <a:srgbClr val="3333FF"/>
              </a:solidFill>
              <a:latin typeface="黑体" panose="02010609060101010101" pitchFamily="2" charset="-122"/>
              <a:ea typeface="黑体" panose="02010609060101010101" pitchFamily="2" charset="-122"/>
            </a:endParaRPr>
          </a:p>
          <a:p>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3</a:t>
            </a:r>
            <a:r>
              <a:rPr lang="zh-CN" altLang="en-US" sz="2800" b="1" dirty="0">
                <a:solidFill>
                  <a:srgbClr val="3333FF"/>
                </a:solidFill>
                <a:latin typeface="黑体" panose="02010609060101010101" pitchFamily="2" charset="-122"/>
                <a:ea typeface="黑体" panose="02010609060101010101" pitchFamily="2" charset="-122"/>
              </a:rPr>
              <a:t>讲  </a:t>
            </a:r>
            <a:r>
              <a:rPr lang="zh-CN" altLang="en-US" sz="28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800" b="1" dirty="0">
              <a:solidFill>
                <a:srgbClr val="3333FF"/>
              </a:solidFill>
              <a:latin typeface="黑体" panose="02010609060101010101" pitchFamily="2" charset="-122"/>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6892"/>
                                        </p:tgtEl>
                                        <p:attrNameLst>
                                          <p:attrName>style.visibility</p:attrName>
                                        </p:attrNameLst>
                                      </p:cBhvr>
                                      <p:to>
                                        <p:strVal val="visible"/>
                                      </p:to>
                                    </p:set>
                                    <p:animEffect transition="in" filter="wedge">
                                      <p:cBhvr>
                                        <p:cTn id="7" dur="2000"/>
                                        <p:tgtEl>
                                          <p:spTgt spid="36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11729" name="表格 111728"/>
          <p:cNvGraphicFramePr/>
          <p:nvPr/>
        </p:nvGraphicFramePr>
        <p:xfrm>
          <a:off x="323850" y="1001713"/>
          <a:ext cx="8610600" cy="3873500"/>
        </p:xfrm>
        <a:graphic>
          <a:graphicData uri="http://schemas.openxmlformats.org/drawingml/2006/table">
            <a:tbl>
              <a:tblPr/>
              <a:tblGrid>
                <a:gridCol w="1060450"/>
                <a:gridCol w="839788"/>
                <a:gridCol w="1357312"/>
                <a:gridCol w="1476375"/>
                <a:gridCol w="1347788"/>
                <a:gridCol w="1263650"/>
                <a:gridCol w="1265237"/>
              </a:tblGrid>
              <a:tr h="1343025">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2018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考纲</a:t>
                      </a:r>
                      <a:endParaRPr lang="zh-CN" altLang="en-US" sz="18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2012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endParaRPr lang="zh-CN" altLang="en-US" sz="18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2013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2014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2015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2600" b="1">
                          <a:solidFill>
                            <a:srgbClr val="FF0000"/>
                          </a:solidFill>
                          <a:latin typeface="宋体" panose="02010600030101010101" pitchFamily="2" charset="-122"/>
                        </a:rPr>
                        <a:t>2016 </a:t>
                      </a:r>
                      <a:r>
                        <a:rPr lang="zh-CN" altLang="en-US" sz="2600" b="1">
                          <a:solidFill>
                            <a:srgbClr val="FF0000"/>
                          </a:solidFill>
                          <a:latin typeface="宋体" panose="02010600030101010101" pitchFamily="2" charset="-122"/>
                        </a:rPr>
                        <a:t>年</a:t>
                      </a:r>
                      <a:endParaRPr lang="zh-CN" altLang="en-US" sz="2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 </a:t>
                      </a:r>
                      <a:r>
                        <a:rPr lang="en-US" altLang="zh-CN" sz="1800" b="1">
                          <a:solidFill>
                            <a:srgbClr val="FF0000"/>
                          </a:solidFill>
                          <a:latin typeface="宋体" panose="02010600030101010101" pitchFamily="2" charset="-122"/>
                        </a:rPr>
                        <a:t>Ⅲ</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800" b="1">
                          <a:solidFill>
                            <a:srgbClr val="FF0000"/>
                          </a:solidFill>
                          <a:latin typeface="宋体" panose="02010600030101010101" pitchFamily="2" charset="-122"/>
                        </a:rPr>
                        <a:t>2017 </a:t>
                      </a:r>
                      <a:r>
                        <a:rPr lang="zh-CN" altLang="en-US" sz="1800" b="1">
                          <a:solidFill>
                            <a:srgbClr val="FF0000"/>
                          </a:solidFill>
                          <a:latin typeface="宋体" panose="02010600030101010101" pitchFamily="2" charset="-122"/>
                        </a:rPr>
                        <a:t>年</a:t>
                      </a:r>
                      <a:endParaRPr lang="zh-CN" altLang="en-US" sz="18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800" b="1">
                          <a:solidFill>
                            <a:srgbClr val="FF0000"/>
                          </a:solidFill>
                          <a:latin typeface="宋体" panose="02010600030101010101" pitchFamily="2" charset="-122"/>
                        </a:rPr>
                        <a:t>（全国卷</a:t>
                      </a:r>
                      <a:r>
                        <a:rPr lang="en-US" altLang="zh-CN" sz="1800" b="1">
                          <a:solidFill>
                            <a:srgbClr val="FF0000"/>
                          </a:solidFill>
                          <a:latin typeface="宋体" panose="02010600030101010101" pitchFamily="2" charset="-122"/>
                        </a:rPr>
                        <a:t>Ⅰ</a:t>
                      </a:r>
                      <a:r>
                        <a:rPr lang="zh-CN" altLang="en-US" sz="1800" b="1">
                          <a:solidFill>
                            <a:srgbClr val="FF0000"/>
                          </a:solidFill>
                          <a:latin typeface="宋体" panose="02010600030101010101" pitchFamily="2" charset="-122"/>
                        </a:rPr>
                        <a:t>、</a:t>
                      </a:r>
                      <a:r>
                        <a:rPr lang="en-US" altLang="zh-CN" sz="1800" b="1">
                          <a:solidFill>
                            <a:srgbClr val="FF0000"/>
                          </a:solidFill>
                          <a:latin typeface="宋体" panose="02010600030101010101" pitchFamily="2" charset="-122"/>
                        </a:rPr>
                        <a:t>Ⅱ</a:t>
                      </a:r>
                      <a:r>
                        <a:rPr lang="zh-CN" altLang="en-US" sz="1800" b="1">
                          <a:solidFill>
                            <a:srgbClr val="FF0000"/>
                          </a:solidFill>
                          <a:latin typeface="宋体" panose="02010600030101010101" pitchFamily="2" charset="-122"/>
                        </a:rPr>
                        <a:t>、 </a:t>
                      </a:r>
                      <a:r>
                        <a:rPr lang="en-US" altLang="zh-CN" sz="1800" b="1">
                          <a:solidFill>
                            <a:srgbClr val="FF0000"/>
                          </a:solidFill>
                          <a:latin typeface="宋体" panose="02010600030101010101" pitchFamily="2" charset="-122"/>
                        </a:rPr>
                        <a:t>Ⅲ</a:t>
                      </a:r>
                      <a:r>
                        <a:rPr lang="zh-CN" altLang="en-US" sz="1800" b="1">
                          <a:solidFill>
                            <a:srgbClr val="FF0000"/>
                          </a:solidFill>
                          <a:latin typeface="宋体" panose="02010600030101010101" pitchFamily="2" charset="-122"/>
                        </a:rPr>
                        <a:t>）</a:t>
                      </a:r>
                      <a:endParaRPr lang="zh-CN" altLang="en-US" sz="18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30475">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ClrTx/>
                        <a:buSzPct val="100000"/>
                        <a:buFont typeface="Arial" panose="020B0604020202020204" pitchFamily="34" charset="0"/>
                        <a:buNone/>
                      </a:pPr>
                      <a:r>
                        <a:rPr sz="1800">
                          <a:latin typeface="宋体" panose="02010600030101010101" pitchFamily="2" charset="-122"/>
                        </a:rPr>
                        <a:t>（3）第二次世界大战后美国等国本主义的新变化</a:t>
                      </a:r>
                      <a:endParaRPr sz="1800">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b="1" dirty="0">
                        <a:solidFill>
                          <a:srgbClr val="3333FF"/>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b="1" dirty="0">
                        <a:solidFill>
                          <a:srgbClr val="3333FF"/>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1800" dirty="0">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（卷</a:t>
                      </a:r>
                      <a:r>
                        <a:rPr lang="en-US" altLang="zh-CN" sz="1800" b="1">
                          <a:solidFill>
                            <a:srgbClr val="FF0000"/>
                          </a:solidFill>
                          <a:latin typeface="宋体" panose="02010600030101010101" pitchFamily="2" charset="-122"/>
                          <a:ea typeface="宋体" panose="02010600030101010101" pitchFamily="2" charset="-122"/>
                          <a:cs typeface="宋体" panose="02010600030101010101" pitchFamily="2" charset="-122"/>
                        </a:rPr>
                        <a:t>Ⅲ</a:t>
                      </a: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1800" b="1">
                          <a:solidFill>
                            <a:srgbClr val="FF0000"/>
                          </a:solidFill>
                          <a:latin typeface="宋体" panose="02010600030101010101" pitchFamily="2" charset="-122"/>
                          <a:ea typeface="宋体" panose="02010600030101010101" pitchFamily="2" charset="-122"/>
                          <a:cs typeface="宋体" panose="02010600030101010101" pitchFamily="2" charset="-122"/>
                        </a:rPr>
                        <a:t>40.</a:t>
                      </a:r>
                      <a:endParaRPr lang="en-US" altLang="zh-CN"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明清时期救</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济制度</a:t>
                      </a:r>
                      <a:r>
                        <a:rPr lang="zh-CN" altLang="en-US" sz="1800" b="1">
                          <a:solidFill>
                            <a:srgbClr val="FF0000"/>
                          </a:solidFill>
                          <a:latin typeface="Times New Roman" panose="02020603050405020304" pitchFamily="18" charset="0"/>
                          <a:cs typeface="Times New Roman" panose="02020603050405020304" pitchFamily="18" charset="0"/>
                        </a:rPr>
                        <a:t>、</a:t>
                      </a: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英</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国近代济贫</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制度</a:t>
                      </a:r>
                      <a:r>
                        <a:rPr lang="zh-CN" altLang="en-US" sz="1800" b="1">
                          <a:solidFill>
                            <a:srgbClr val="FF0000"/>
                          </a:solidFill>
                          <a:latin typeface="Times New Roman" panose="02020603050405020304" pitchFamily="18" charset="0"/>
                          <a:cs typeface="Times New Roman" panose="02020603050405020304" pitchFamily="18" charset="0"/>
                        </a:rPr>
                        <a:t>、</a:t>
                      </a: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西方</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现代福利制</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度</a:t>
                      </a:r>
                      <a:endPar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（卷</a:t>
                      </a:r>
                      <a:r>
                        <a:rPr lang="en-US" altLang="zh-CN" sz="1800" b="1">
                          <a:latin typeface="宋体" panose="02010600030101010101" pitchFamily="2" charset="-122"/>
                          <a:ea typeface="宋体" panose="02010600030101010101" pitchFamily="2" charset="-122"/>
                          <a:cs typeface="宋体" panose="02010600030101010101" pitchFamily="2" charset="-122"/>
                        </a:rPr>
                        <a:t>Ⅲ</a:t>
                      </a:r>
                      <a:r>
                        <a:rPr lang="zh-CN" altLang="en-US" sz="1800" b="1">
                          <a:latin typeface="宋体" panose="02010600030101010101" pitchFamily="2" charset="-122"/>
                          <a:ea typeface="宋体" panose="02010600030101010101" pitchFamily="2" charset="-122"/>
                          <a:cs typeface="宋体" panose="02010600030101010101" pitchFamily="2" charset="-122"/>
                        </a:rPr>
                        <a:t>）</a:t>
                      </a:r>
                      <a:r>
                        <a:rPr lang="en-US" altLang="zh-CN" sz="1800" b="1">
                          <a:latin typeface="宋体" panose="02010600030101010101" pitchFamily="2" charset="-122"/>
                          <a:ea typeface="宋体" panose="02010600030101010101" pitchFamily="2" charset="-122"/>
                          <a:cs typeface="宋体" panose="02010600030101010101" pitchFamily="2" charset="-122"/>
                        </a:rPr>
                        <a:t>35.70</a:t>
                      </a:r>
                      <a:r>
                        <a:rPr lang="zh-CN" altLang="en-US" sz="1800" b="1">
                          <a:latin typeface="宋体" panose="02010600030101010101" pitchFamily="2" charset="-122"/>
                          <a:ea typeface="宋体" panose="02010600030101010101" pitchFamily="2" charset="-122"/>
                          <a:cs typeface="宋体" panose="02010600030101010101" pitchFamily="2" charset="-122"/>
                        </a:rPr>
                        <a:t>年</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代资本主义</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国家经济改</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革</a:t>
                      </a: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276" name="矩形 11275"/>
          <p:cNvSpPr/>
          <p:nvPr/>
        </p:nvSpPr>
        <p:spPr>
          <a:xfrm>
            <a:off x="381000" y="412750"/>
            <a:ext cx="1409700" cy="298450"/>
          </a:xfrm>
          <a:prstGeom prst="rect">
            <a:avLst/>
          </a:prstGeom>
        </p:spPr>
        <p:txBody>
          <a:bodyPr wrap="none" fromWordArt="1">
            <a:prstTxWarp prst="textCascadeUp">
              <a:avLst>
                <a:gd name="adj" fmla="val 44444"/>
              </a:avLst>
            </a:prstTxWarp>
            <a:normAutofit fontScale="4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cs typeface="+mn-ea"/>
              </a:rPr>
              <a:t>考题统计</a:t>
            </a:r>
            <a:endPar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11646" name="文本框 2"/>
          <p:cNvSpPr txBox="1"/>
          <p:nvPr/>
        </p:nvSpPr>
        <p:spPr>
          <a:xfrm>
            <a:off x="1619250" y="411163"/>
            <a:ext cx="5195888" cy="519112"/>
          </a:xfrm>
          <a:prstGeom prst="rect">
            <a:avLst/>
          </a:prstGeom>
          <a:noFill/>
          <a:ln w="9525">
            <a:noFill/>
          </a:ln>
        </p:spPr>
        <p:txBody>
          <a:bodyPr>
            <a:spAutoFit/>
          </a:bodyPr>
          <a:p>
            <a:r>
              <a:rPr lang="zh-CN" altLang="en-US" sz="2800" b="1" dirty="0">
                <a:solidFill>
                  <a:srgbClr val="3333FF"/>
                </a:solidFill>
                <a:latin typeface="黑体" panose="02010609060101010101" pitchFamily="2" charset="-122"/>
                <a:ea typeface="黑体" panose="02010609060101010101" pitchFamily="2" charset="-122"/>
              </a:rPr>
              <a:t>六年内全国卷高</a:t>
            </a:r>
            <a:r>
              <a:rPr lang="zh-CN" altLang="en-US" sz="2800" b="1">
                <a:solidFill>
                  <a:srgbClr val="3333FF"/>
                </a:solidFill>
                <a:latin typeface="黑体" panose="02010609060101010101" pitchFamily="2" charset="-122"/>
                <a:ea typeface="黑体" panose="02010609060101010101" pitchFamily="2" charset="-122"/>
              </a:rPr>
              <a:t>考考过什么</a:t>
            </a:r>
            <a:endParaRPr lang="zh-CN" altLang="en-US" sz="2800" b="1">
              <a:solidFill>
                <a:srgbClr val="3333FF"/>
              </a:solidFill>
              <a:latin typeface="黑体" panose="02010609060101010101" pitchFamily="2" charset="-122"/>
              <a:ea typeface="黑体" panose="02010609060101010101" pitchFamily="2" charset="-122"/>
            </a:endParaRPr>
          </a:p>
        </p:txBody>
      </p:sp>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1729"/>
                                        </p:tgtEl>
                                        <p:attrNameLst>
                                          <p:attrName>style.visibility</p:attrName>
                                        </p:attrNameLst>
                                      </p:cBhvr>
                                      <p:to>
                                        <p:strVal val="visible"/>
                                      </p:to>
                                    </p:set>
                                    <p:anim calcmode="lin" valueType="num">
                                      <p:cBhvr>
                                        <p:cTn id="7" dur="500" fill="hold"/>
                                        <p:tgtEl>
                                          <p:spTgt spid="111729"/>
                                        </p:tgtEl>
                                        <p:attrNameLst>
                                          <p:attrName>ppt_x</p:attrName>
                                        </p:attrNameLst>
                                      </p:cBhvr>
                                      <p:tavLst>
                                        <p:tav tm="0">
                                          <p:val>
                                            <p:strVal val="#ppt_x"/>
                                          </p:val>
                                        </p:tav>
                                        <p:tav tm="100000">
                                          <p:val>
                                            <p:strVal val="#ppt_x"/>
                                          </p:val>
                                        </p:tav>
                                      </p:tavLst>
                                    </p:anim>
                                    <p:anim calcmode="lin" valueType="num">
                                      <p:cBhvr>
                                        <p:cTn id="8" dur="500" fill="hold"/>
                                        <p:tgtEl>
                                          <p:spTgt spid="1117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95585"/>
          <p:cNvSpPr>
            <a:spLocks noGrp="1" noRot="1"/>
          </p:cNvSpPr>
          <p:nvPr>
            <p:ph type="title"/>
          </p:nvPr>
        </p:nvSpPr>
        <p:spPr>
          <a:xfrm>
            <a:off x="461963" y="804863"/>
            <a:ext cx="6351587" cy="420687"/>
          </a:xfrm>
        </p:spPr>
        <p:txBody>
          <a:bodyPr anchor="t"/>
          <a:p>
            <a:r>
              <a:rPr lang="zh-CN" altLang="en-US" sz="2700" b="1" dirty="0">
                <a:solidFill>
                  <a:srgbClr val="FF0066"/>
                </a:solidFill>
              </a:rPr>
              <a:t>阅读教材，自己梳理教材结构：</a:t>
            </a:r>
            <a:endParaRPr lang="zh-CN" altLang="en-US" sz="2700" b="1" dirty="0">
              <a:solidFill>
                <a:srgbClr val="FF0066"/>
              </a:solidFill>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Tree>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8978" name="直接连接符 638977"/>
          <p:cNvSpPr/>
          <p:nvPr/>
        </p:nvSpPr>
        <p:spPr>
          <a:xfrm>
            <a:off x="971297" y="1113614"/>
            <a:ext cx="216637" cy="216637"/>
          </a:xfrm>
          <a:prstGeom prst="line">
            <a:avLst/>
          </a:prstGeom>
          <a:ln w="28575" cap="flat" cmpd="sng">
            <a:solidFill>
              <a:schemeClr val="tx1"/>
            </a:solidFill>
            <a:prstDash val="solid"/>
            <a:headEnd type="none" w="med" len="med"/>
            <a:tailEnd type="none" w="med" len="med"/>
          </a:ln>
        </p:spPr>
      </p:sp>
      <p:sp>
        <p:nvSpPr>
          <p:cNvPr id="638979" name="直接连接符 638978"/>
          <p:cNvSpPr/>
          <p:nvPr/>
        </p:nvSpPr>
        <p:spPr>
          <a:xfrm>
            <a:off x="1259353" y="2680069"/>
            <a:ext cx="288056" cy="54754"/>
          </a:xfrm>
          <a:prstGeom prst="line">
            <a:avLst/>
          </a:prstGeom>
          <a:ln w="28575" cap="flat" cmpd="sng">
            <a:solidFill>
              <a:schemeClr val="tx1"/>
            </a:solidFill>
            <a:prstDash val="solid"/>
            <a:headEnd type="none" w="med" len="med"/>
            <a:tailEnd type="none" w="med" len="med"/>
          </a:ln>
        </p:spPr>
      </p:sp>
      <p:sp>
        <p:nvSpPr>
          <p:cNvPr id="638980" name="直接连接符 638979"/>
          <p:cNvSpPr/>
          <p:nvPr/>
        </p:nvSpPr>
        <p:spPr>
          <a:xfrm flipV="1">
            <a:off x="1547410" y="1767097"/>
            <a:ext cx="574923" cy="972488"/>
          </a:xfrm>
          <a:prstGeom prst="line">
            <a:avLst/>
          </a:prstGeom>
          <a:ln w="28575" cap="flat" cmpd="sng">
            <a:solidFill>
              <a:schemeClr val="tx1"/>
            </a:solidFill>
            <a:prstDash val="solid"/>
            <a:headEnd type="none" w="med" len="med"/>
            <a:tailEnd type="none" w="med" len="med"/>
          </a:ln>
        </p:spPr>
      </p:sp>
      <p:sp>
        <p:nvSpPr>
          <p:cNvPr id="638981" name="直接连接符 638980"/>
          <p:cNvSpPr/>
          <p:nvPr/>
        </p:nvSpPr>
        <p:spPr>
          <a:xfrm flipV="1">
            <a:off x="2122332" y="1713533"/>
            <a:ext cx="289246" cy="53564"/>
          </a:xfrm>
          <a:prstGeom prst="line">
            <a:avLst/>
          </a:prstGeom>
          <a:ln w="28575" cap="flat" cmpd="sng">
            <a:solidFill>
              <a:schemeClr val="tx1"/>
            </a:solidFill>
            <a:prstDash val="solid"/>
            <a:headEnd type="none" w="med" len="med"/>
            <a:tailEnd type="none" w="med" len="med"/>
          </a:ln>
        </p:spPr>
      </p:sp>
      <p:sp>
        <p:nvSpPr>
          <p:cNvPr id="638982" name="直接连接符 638981"/>
          <p:cNvSpPr/>
          <p:nvPr/>
        </p:nvSpPr>
        <p:spPr>
          <a:xfrm flipV="1">
            <a:off x="2411578" y="902928"/>
            <a:ext cx="360666" cy="809414"/>
          </a:xfrm>
          <a:prstGeom prst="line">
            <a:avLst/>
          </a:prstGeom>
          <a:ln w="28575" cap="flat" cmpd="sng">
            <a:solidFill>
              <a:schemeClr val="tx1"/>
            </a:solidFill>
            <a:prstDash val="solid"/>
            <a:headEnd type="none" w="med" len="med"/>
            <a:tailEnd type="none" w="med" len="med"/>
          </a:ln>
        </p:spPr>
      </p:sp>
      <p:sp>
        <p:nvSpPr>
          <p:cNvPr id="638983" name="直接连接符 638982"/>
          <p:cNvSpPr/>
          <p:nvPr/>
        </p:nvSpPr>
        <p:spPr>
          <a:xfrm>
            <a:off x="2791289" y="898167"/>
            <a:ext cx="573732" cy="378520"/>
          </a:xfrm>
          <a:prstGeom prst="line">
            <a:avLst/>
          </a:prstGeom>
          <a:ln w="28575" cap="flat" cmpd="sng">
            <a:solidFill>
              <a:schemeClr val="tx1"/>
            </a:solidFill>
            <a:prstDash val="solid"/>
            <a:headEnd type="none" w="med" len="med"/>
            <a:tailEnd type="none" w="med" len="med"/>
          </a:ln>
        </p:spPr>
      </p:sp>
      <p:sp>
        <p:nvSpPr>
          <p:cNvPr id="638984" name="直接连接符 638983"/>
          <p:cNvSpPr/>
          <p:nvPr/>
        </p:nvSpPr>
        <p:spPr>
          <a:xfrm>
            <a:off x="3348357" y="1281449"/>
            <a:ext cx="358284" cy="53565"/>
          </a:xfrm>
          <a:prstGeom prst="line">
            <a:avLst/>
          </a:prstGeom>
          <a:ln w="28575" cap="flat" cmpd="sng">
            <a:solidFill>
              <a:schemeClr val="tx1"/>
            </a:solidFill>
            <a:prstDash val="solid"/>
            <a:headEnd type="none" w="med" len="med"/>
            <a:tailEnd type="none" w="med" len="med"/>
          </a:ln>
        </p:spPr>
      </p:sp>
      <p:sp>
        <p:nvSpPr>
          <p:cNvPr id="638985" name="直接连接符 638984"/>
          <p:cNvSpPr/>
          <p:nvPr/>
        </p:nvSpPr>
        <p:spPr>
          <a:xfrm>
            <a:off x="3706641" y="1335013"/>
            <a:ext cx="289247" cy="751088"/>
          </a:xfrm>
          <a:prstGeom prst="line">
            <a:avLst/>
          </a:prstGeom>
          <a:ln w="28575" cap="flat" cmpd="sng">
            <a:solidFill>
              <a:schemeClr val="tx1"/>
            </a:solidFill>
            <a:prstDash val="solid"/>
            <a:headEnd type="none" w="med" len="med"/>
            <a:tailEnd type="none" w="med" len="med"/>
          </a:ln>
        </p:spPr>
      </p:sp>
      <p:sp>
        <p:nvSpPr>
          <p:cNvPr id="638986" name="直接连接符 638985"/>
          <p:cNvSpPr/>
          <p:nvPr/>
        </p:nvSpPr>
        <p:spPr>
          <a:xfrm>
            <a:off x="4211335" y="2631266"/>
            <a:ext cx="216637" cy="161883"/>
          </a:xfrm>
          <a:prstGeom prst="line">
            <a:avLst/>
          </a:prstGeom>
          <a:ln w="28575" cap="flat" cmpd="sng">
            <a:solidFill>
              <a:schemeClr val="tx1"/>
            </a:solidFill>
            <a:prstDash val="solid"/>
            <a:headEnd type="none" w="med" len="med"/>
            <a:tailEnd type="none" w="med" len="med"/>
          </a:ln>
        </p:spPr>
      </p:sp>
      <p:sp>
        <p:nvSpPr>
          <p:cNvPr id="638987" name="直接连接符 638986"/>
          <p:cNvSpPr/>
          <p:nvPr/>
        </p:nvSpPr>
        <p:spPr>
          <a:xfrm flipV="1">
            <a:off x="4427972" y="1762336"/>
            <a:ext cx="936778" cy="1030813"/>
          </a:xfrm>
          <a:prstGeom prst="line">
            <a:avLst/>
          </a:prstGeom>
          <a:ln w="28575" cap="flat" cmpd="sng">
            <a:solidFill>
              <a:schemeClr val="tx1"/>
            </a:solidFill>
            <a:prstDash val="solid"/>
            <a:headEnd type="none" w="med" len="med"/>
            <a:tailEnd type="none" w="med" len="med"/>
          </a:ln>
        </p:spPr>
      </p:sp>
      <p:sp>
        <p:nvSpPr>
          <p:cNvPr id="638988" name="直接连接符 638987"/>
          <p:cNvSpPr/>
          <p:nvPr/>
        </p:nvSpPr>
        <p:spPr>
          <a:xfrm flipV="1">
            <a:off x="5364750" y="1496896"/>
            <a:ext cx="2447288" cy="265440"/>
          </a:xfrm>
          <a:prstGeom prst="line">
            <a:avLst/>
          </a:prstGeom>
          <a:ln w="28575" cap="flat" cmpd="sng">
            <a:solidFill>
              <a:schemeClr val="tx1"/>
            </a:solidFill>
            <a:prstDash val="solid"/>
            <a:headEnd type="none" w="med" len="med"/>
            <a:tailEnd type="none" w="med" len="med"/>
          </a:ln>
        </p:spPr>
      </p:sp>
      <p:sp>
        <p:nvSpPr>
          <p:cNvPr id="638989" name="直接连接符 638988"/>
          <p:cNvSpPr/>
          <p:nvPr/>
        </p:nvSpPr>
        <p:spPr>
          <a:xfrm>
            <a:off x="7812038" y="1496896"/>
            <a:ext cx="576112" cy="917733"/>
          </a:xfrm>
          <a:prstGeom prst="line">
            <a:avLst/>
          </a:prstGeom>
          <a:ln w="28575" cap="flat" cmpd="sng">
            <a:solidFill>
              <a:schemeClr val="tx1"/>
            </a:solidFill>
            <a:prstDash val="solid"/>
            <a:headEnd type="none" w="med" len="med"/>
            <a:tailEnd type="none" w="med" len="med"/>
          </a:ln>
        </p:spPr>
      </p:sp>
      <p:sp>
        <p:nvSpPr>
          <p:cNvPr id="638990" name="直接连接符 638989"/>
          <p:cNvSpPr/>
          <p:nvPr/>
        </p:nvSpPr>
        <p:spPr>
          <a:xfrm flipV="1">
            <a:off x="8388150" y="2199182"/>
            <a:ext cx="359475" cy="215447"/>
          </a:xfrm>
          <a:prstGeom prst="line">
            <a:avLst/>
          </a:prstGeom>
          <a:ln w="28575" cap="flat" cmpd="sng">
            <a:solidFill>
              <a:schemeClr val="tx1"/>
            </a:solidFill>
            <a:prstDash val="solid"/>
            <a:headEnd type="none" w="med" len="med"/>
            <a:tailEnd type="triangle" w="med" len="med"/>
          </a:ln>
        </p:spPr>
      </p:sp>
      <p:grpSp>
        <p:nvGrpSpPr>
          <p:cNvPr id="638991" name="组合 638990"/>
          <p:cNvGrpSpPr/>
          <p:nvPr/>
        </p:nvGrpSpPr>
        <p:grpSpPr>
          <a:xfrm>
            <a:off x="252347" y="250636"/>
            <a:ext cx="8569078" cy="2874611"/>
            <a:chOff x="158" y="164"/>
            <a:chExt cx="5398" cy="2415"/>
          </a:xfrm>
        </p:grpSpPr>
        <p:grpSp>
          <p:nvGrpSpPr>
            <p:cNvPr id="638992" name="组合 638991"/>
            <p:cNvGrpSpPr/>
            <p:nvPr/>
          </p:nvGrpSpPr>
          <p:grpSpPr>
            <a:xfrm>
              <a:off x="158" y="164"/>
              <a:ext cx="5398" cy="2415"/>
              <a:chOff x="113" y="24"/>
              <a:chExt cx="5398" cy="2415"/>
            </a:xfrm>
          </p:grpSpPr>
          <p:grpSp>
            <p:nvGrpSpPr>
              <p:cNvPr id="638993" name="组合 638992"/>
              <p:cNvGrpSpPr/>
              <p:nvPr/>
            </p:nvGrpSpPr>
            <p:grpSpPr>
              <a:xfrm>
                <a:off x="113" y="300"/>
                <a:ext cx="5398" cy="2139"/>
                <a:chOff x="158" y="119"/>
                <a:chExt cx="5398" cy="2139"/>
              </a:xfrm>
            </p:grpSpPr>
            <p:sp>
              <p:nvSpPr>
                <p:cNvPr id="638994" name="直接连接符 638993"/>
                <p:cNvSpPr/>
                <p:nvPr/>
              </p:nvSpPr>
              <p:spPr>
                <a:xfrm flipV="1">
                  <a:off x="158" y="1706"/>
                  <a:ext cx="5398" cy="0"/>
                </a:xfrm>
                <a:prstGeom prst="line">
                  <a:avLst/>
                </a:prstGeom>
                <a:ln w="28575" cap="flat" cmpd="sng">
                  <a:solidFill>
                    <a:schemeClr val="tx1"/>
                  </a:solidFill>
                  <a:prstDash val="solid"/>
                  <a:headEnd type="none" w="med" len="med"/>
                  <a:tailEnd type="triangle" w="med" len="med"/>
                </a:ln>
              </p:spPr>
            </p:sp>
            <p:sp>
              <p:nvSpPr>
                <p:cNvPr id="638995" name="直接连接符 638994"/>
                <p:cNvSpPr/>
                <p:nvPr/>
              </p:nvSpPr>
              <p:spPr>
                <a:xfrm flipV="1">
                  <a:off x="612" y="119"/>
                  <a:ext cx="0" cy="2041"/>
                </a:xfrm>
                <a:prstGeom prst="line">
                  <a:avLst/>
                </a:prstGeom>
                <a:ln w="28575" cap="flat" cmpd="sng">
                  <a:solidFill>
                    <a:schemeClr val="tx1"/>
                  </a:solidFill>
                  <a:prstDash val="solid"/>
                  <a:headEnd type="none" w="med" len="med"/>
                  <a:tailEnd type="triangle" w="med" len="med"/>
                </a:ln>
              </p:spPr>
            </p:sp>
            <p:sp>
              <p:nvSpPr>
                <p:cNvPr id="638996" name="直接连接符 638995"/>
                <p:cNvSpPr/>
                <p:nvPr/>
              </p:nvSpPr>
              <p:spPr>
                <a:xfrm>
                  <a:off x="521" y="1162"/>
                  <a:ext cx="91" cy="0"/>
                </a:xfrm>
                <a:prstGeom prst="line">
                  <a:avLst/>
                </a:prstGeom>
                <a:ln w="28575" cap="flat" cmpd="sng">
                  <a:solidFill>
                    <a:schemeClr val="tx1"/>
                  </a:solidFill>
                  <a:prstDash val="solid"/>
                  <a:headEnd type="none" w="med" len="med"/>
                  <a:tailEnd type="none" w="med" len="med"/>
                </a:ln>
              </p:spPr>
            </p:sp>
            <p:sp>
              <p:nvSpPr>
                <p:cNvPr id="638997" name="直接连接符 638996"/>
                <p:cNvSpPr/>
                <p:nvPr/>
              </p:nvSpPr>
              <p:spPr>
                <a:xfrm>
                  <a:off x="521" y="1026"/>
                  <a:ext cx="91" cy="0"/>
                </a:xfrm>
                <a:prstGeom prst="line">
                  <a:avLst/>
                </a:prstGeom>
                <a:ln w="28575" cap="flat" cmpd="sng">
                  <a:solidFill>
                    <a:schemeClr val="tx1"/>
                  </a:solidFill>
                  <a:prstDash val="solid"/>
                  <a:headEnd type="none" w="med" len="med"/>
                  <a:tailEnd type="none" w="med" len="med"/>
                </a:ln>
              </p:spPr>
            </p:sp>
            <p:sp>
              <p:nvSpPr>
                <p:cNvPr id="638998" name="直接连接符 638997"/>
                <p:cNvSpPr/>
                <p:nvPr/>
              </p:nvSpPr>
              <p:spPr>
                <a:xfrm>
                  <a:off x="521" y="845"/>
                  <a:ext cx="91" cy="0"/>
                </a:xfrm>
                <a:prstGeom prst="line">
                  <a:avLst/>
                </a:prstGeom>
                <a:ln w="28575" cap="flat" cmpd="sng">
                  <a:solidFill>
                    <a:schemeClr val="tx1"/>
                  </a:solidFill>
                  <a:prstDash val="solid"/>
                  <a:headEnd type="none" w="med" len="med"/>
                  <a:tailEnd type="none" w="med" len="med"/>
                </a:ln>
              </p:spPr>
            </p:sp>
            <p:sp>
              <p:nvSpPr>
                <p:cNvPr id="638999" name="直接连接符 638998"/>
                <p:cNvSpPr/>
                <p:nvPr/>
              </p:nvSpPr>
              <p:spPr>
                <a:xfrm>
                  <a:off x="521" y="663"/>
                  <a:ext cx="91" cy="0"/>
                </a:xfrm>
                <a:prstGeom prst="line">
                  <a:avLst/>
                </a:prstGeom>
                <a:ln w="28575" cap="flat" cmpd="sng">
                  <a:solidFill>
                    <a:schemeClr val="tx1"/>
                  </a:solidFill>
                  <a:prstDash val="solid"/>
                  <a:headEnd type="none" w="med" len="med"/>
                  <a:tailEnd type="none" w="med" len="med"/>
                </a:ln>
              </p:spPr>
            </p:sp>
            <p:sp>
              <p:nvSpPr>
                <p:cNvPr id="639000" name="直接连接符 638999"/>
                <p:cNvSpPr/>
                <p:nvPr/>
              </p:nvSpPr>
              <p:spPr>
                <a:xfrm>
                  <a:off x="521" y="482"/>
                  <a:ext cx="91" cy="0"/>
                </a:xfrm>
                <a:prstGeom prst="line">
                  <a:avLst/>
                </a:prstGeom>
                <a:ln w="28575" cap="flat" cmpd="sng">
                  <a:solidFill>
                    <a:schemeClr val="tx1"/>
                  </a:solidFill>
                  <a:prstDash val="solid"/>
                  <a:headEnd type="none" w="med" len="med"/>
                  <a:tailEnd type="none" w="med" len="med"/>
                </a:ln>
              </p:spPr>
            </p:sp>
            <p:sp>
              <p:nvSpPr>
                <p:cNvPr id="639001" name="直接连接符 639000"/>
                <p:cNvSpPr/>
                <p:nvPr/>
              </p:nvSpPr>
              <p:spPr>
                <a:xfrm>
                  <a:off x="521" y="300"/>
                  <a:ext cx="91" cy="0"/>
                </a:xfrm>
                <a:prstGeom prst="line">
                  <a:avLst/>
                </a:prstGeom>
                <a:ln w="28575" cap="flat" cmpd="sng">
                  <a:solidFill>
                    <a:schemeClr val="tx1"/>
                  </a:solidFill>
                  <a:prstDash val="solid"/>
                  <a:headEnd type="none" w="med" len="med"/>
                  <a:tailEnd type="none" w="med" len="med"/>
                </a:ln>
              </p:spPr>
            </p:sp>
            <p:sp>
              <p:nvSpPr>
                <p:cNvPr id="639002" name="直接连接符 639001"/>
                <p:cNvSpPr/>
                <p:nvPr/>
              </p:nvSpPr>
              <p:spPr>
                <a:xfrm>
                  <a:off x="521" y="1298"/>
                  <a:ext cx="91" cy="0"/>
                </a:xfrm>
                <a:prstGeom prst="line">
                  <a:avLst/>
                </a:prstGeom>
                <a:ln w="28575" cap="flat" cmpd="sng">
                  <a:solidFill>
                    <a:schemeClr val="tx1"/>
                  </a:solidFill>
                  <a:prstDash val="solid"/>
                  <a:headEnd type="none" w="med" len="med"/>
                  <a:tailEnd type="none" w="med" len="med"/>
                </a:ln>
              </p:spPr>
            </p:sp>
            <p:sp>
              <p:nvSpPr>
                <p:cNvPr id="639003" name="直接连接符 639002"/>
                <p:cNvSpPr/>
                <p:nvPr/>
              </p:nvSpPr>
              <p:spPr>
                <a:xfrm>
                  <a:off x="521" y="1434"/>
                  <a:ext cx="91" cy="0"/>
                </a:xfrm>
                <a:prstGeom prst="line">
                  <a:avLst/>
                </a:prstGeom>
                <a:ln w="28575" cap="flat" cmpd="sng">
                  <a:solidFill>
                    <a:schemeClr val="tx1"/>
                  </a:solidFill>
                  <a:prstDash val="solid"/>
                  <a:headEnd type="none" w="med" len="med"/>
                  <a:tailEnd type="none" w="med" len="med"/>
                </a:ln>
              </p:spPr>
            </p:sp>
            <p:sp>
              <p:nvSpPr>
                <p:cNvPr id="639004" name="直接连接符 639003"/>
                <p:cNvSpPr/>
                <p:nvPr/>
              </p:nvSpPr>
              <p:spPr>
                <a:xfrm>
                  <a:off x="521" y="1570"/>
                  <a:ext cx="91" cy="0"/>
                </a:xfrm>
                <a:prstGeom prst="line">
                  <a:avLst/>
                </a:prstGeom>
                <a:ln w="28575" cap="flat" cmpd="sng">
                  <a:solidFill>
                    <a:schemeClr val="tx1"/>
                  </a:solidFill>
                  <a:prstDash val="solid"/>
                  <a:headEnd type="none" w="med" len="med"/>
                  <a:tailEnd type="none" w="med" len="med"/>
                </a:ln>
              </p:spPr>
            </p:sp>
            <p:sp>
              <p:nvSpPr>
                <p:cNvPr id="639005" name="文本框 639004"/>
                <p:cNvSpPr txBox="1"/>
                <p:nvPr/>
              </p:nvSpPr>
              <p:spPr>
                <a:xfrm>
                  <a:off x="295" y="164"/>
                  <a:ext cx="227" cy="2094"/>
                </a:xfrm>
                <a:prstGeom prst="rect">
                  <a:avLst/>
                </a:prstGeom>
                <a:noFill/>
                <a:ln w="9525">
                  <a:noFill/>
                </a:ln>
              </p:spPr>
              <p:txBody>
                <a:bodyPr>
                  <a:spAutoFit/>
                </a:bodyPr>
                <a:p>
                  <a:pPr>
                    <a:lnSpc>
                      <a:spcPct val="95000"/>
                    </a:lnSpc>
                    <a:spcBef>
                      <a:spcPct val="50000"/>
                    </a:spcBef>
                  </a:pPr>
                  <a:r>
                    <a:rPr lang="en-US" altLang="zh-CN" sz="900" b="1">
                      <a:latin typeface="Arial" panose="020B0604020202020204" pitchFamily="34" charset="0"/>
                    </a:rPr>
                    <a:t>9</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8</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7</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6</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5</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4</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3</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2</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1</a:t>
                  </a:r>
                  <a:br>
                    <a:rPr lang="en-US" altLang="zh-CN" sz="900" b="1">
                      <a:latin typeface="Arial" panose="020B0604020202020204" pitchFamily="34" charset="0"/>
                    </a:rPr>
                  </a:br>
                  <a:br>
                    <a:rPr lang="en-US" altLang="zh-CN" sz="900" b="1">
                      <a:latin typeface="Arial" panose="020B0604020202020204" pitchFamily="34" charset="0"/>
                    </a:rPr>
                  </a:br>
                  <a:r>
                    <a:rPr lang="en-US" altLang="zh-CN" sz="900" b="1">
                      <a:latin typeface="Arial" panose="020B0604020202020204" pitchFamily="34" charset="0"/>
                    </a:rPr>
                    <a:t>-1</a:t>
                  </a:r>
                  <a:endParaRPr lang="en-US" altLang="zh-CN" sz="900" b="1">
                    <a:latin typeface="Arial" panose="020B0604020202020204" pitchFamily="34" charset="0"/>
                  </a:endParaRPr>
                </a:p>
                <a:p>
                  <a:pPr>
                    <a:lnSpc>
                      <a:spcPct val="95000"/>
                    </a:lnSpc>
                    <a:spcBef>
                      <a:spcPct val="50000"/>
                    </a:spcBef>
                  </a:pPr>
                  <a:r>
                    <a:rPr lang="en-US" altLang="zh-CN" sz="900" b="1">
                      <a:latin typeface="Arial" panose="020B0604020202020204" pitchFamily="34" charset="0"/>
                    </a:rPr>
                    <a:t>-2</a:t>
                  </a:r>
                  <a:endParaRPr lang="en-US" altLang="zh-CN" sz="900" b="1">
                    <a:latin typeface="Arial" panose="020B0604020202020204" pitchFamily="34" charset="0"/>
                  </a:endParaRPr>
                </a:p>
                <a:p>
                  <a:pPr>
                    <a:lnSpc>
                      <a:spcPct val="95000"/>
                    </a:lnSpc>
                    <a:spcBef>
                      <a:spcPct val="50000"/>
                    </a:spcBef>
                  </a:pPr>
                  <a:endParaRPr lang="en-US" altLang="zh-CN" sz="900" b="1">
                    <a:latin typeface="Arial" panose="020B0604020202020204" pitchFamily="34" charset="0"/>
                  </a:endParaRPr>
                </a:p>
              </p:txBody>
            </p:sp>
            <p:sp>
              <p:nvSpPr>
                <p:cNvPr id="639006" name="直接连接符 639005"/>
                <p:cNvSpPr/>
                <p:nvPr/>
              </p:nvSpPr>
              <p:spPr>
                <a:xfrm>
                  <a:off x="521" y="1842"/>
                  <a:ext cx="92" cy="0"/>
                </a:xfrm>
                <a:prstGeom prst="line">
                  <a:avLst/>
                </a:prstGeom>
                <a:ln w="28575" cap="flat" cmpd="sng">
                  <a:solidFill>
                    <a:schemeClr val="tx1"/>
                  </a:solidFill>
                  <a:prstDash val="solid"/>
                  <a:headEnd type="none" w="med" len="med"/>
                  <a:tailEnd type="none" w="med" len="med"/>
                </a:ln>
              </p:spPr>
            </p:sp>
            <p:sp>
              <p:nvSpPr>
                <p:cNvPr id="639007" name="直接连接符 639006"/>
                <p:cNvSpPr/>
                <p:nvPr/>
              </p:nvSpPr>
              <p:spPr>
                <a:xfrm>
                  <a:off x="521" y="1979"/>
                  <a:ext cx="91" cy="0"/>
                </a:xfrm>
                <a:prstGeom prst="line">
                  <a:avLst/>
                </a:prstGeom>
                <a:ln w="28575" cap="flat" cmpd="sng">
                  <a:solidFill>
                    <a:schemeClr val="tx1"/>
                  </a:solidFill>
                  <a:prstDash val="solid"/>
                  <a:headEnd type="none" w="med" len="med"/>
                  <a:tailEnd type="none" w="med" len="med"/>
                </a:ln>
              </p:spPr>
            </p:sp>
          </p:grpSp>
          <p:sp>
            <p:nvSpPr>
              <p:cNvPr id="639008" name="文本框 639007"/>
              <p:cNvSpPr txBox="1"/>
              <p:nvPr/>
            </p:nvSpPr>
            <p:spPr>
              <a:xfrm>
                <a:off x="158" y="24"/>
                <a:ext cx="953" cy="90"/>
              </a:xfrm>
              <a:prstGeom prst="rect">
                <a:avLst/>
              </a:prstGeom>
              <a:noFill/>
              <a:ln w="9525">
                <a:noFill/>
              </a:ln>
            </p:spPr>
            <p:txBody>
              <a:bodyPr>
                <a:spAutoFit/>
              </a:bodyPr>
              <a:p>
                <a:pPr>
                  <a:spcBef>
                    <a:spcPct val="50000"/>
                  </a:spcBef>
                </a:pPr>
                <a:r>
                  <a:rPr lang="zh-CN" altLang="en-US" sz="100" b="1" dirty="0">
                    <a:latin typeface="Arial" panose="020B0604020202020204" pitchFamily="34" charset="0"/>
                  </a:rPr>
                  <a:t>增长率（</a:t>
                </a:r>
                <a:r>
                  <a:rPr lang="en-US" altLang="zh-CN" sz="100" b="1" dirty="0">
                    <a:latin typeface="Arial" panose="020B0604020202020204" pitchFamily="34" charset="0"/>
                  </a:rPr>
                  <a:t>%</a:t>
                </a:r>
                <a:r>
                  <a:rPr lang="zh-CN" altLang="en-US" sz="100" b="1" dirty="0">
                    <a:latin typeface="Arial" panose="020B0604020202020204" pitchFamily="34" charset="0"/>
                  </a:rPr>
                  <a:t>）</a:t>
                </a:r>
                <a:endParaRPr lang="zh-CN" altLang="en-US" sz="100" b="1" dirty="0">
                  <a:latin typeface="Arial" panose="020B0604020202020204" pitchFamily="34" charset="0"/>
                </a:endParaRPr>
              </a:p>
            </p:txBody>
          </p:sp>
        </p:grpSp>
        <p:sp>
          <p:nvSpPr>
            <p:cNvPr id="639009" name="直接连接符 639008"/>
            <p:cNvSpPr/>
            <p:nvPr/>
          </p:nvSpPr>
          <p:spPr>
            <a:xfrm>
              <a:off x="794" y="1933"/>
              <a:ext cx="0" cy="91"/>
            </a:xfrm>
            <a:prstGeom prst="line">
              <a:avLst/>
            </a:prstGeom>
            <a:ln w="28575" cap="flat" cmpd="sng">
              <a:solidFill>
                <a:schemeClr val="tx1"/>
              </a:solidFill>
              <a:prstDash val="solid"/>
              <a:headEnd type="none" w="med" len="med"/>
              <a:tailEnd type="none" w="med" len="med"/>
            </a:ln>
          </p:spPr>
        </p:sp>
        <p:sp>
          <p:nvSpPr>
            <p:cNvPr id="639010" name="直接连接符 639009"/>
            <p:cNvSpPr/>
            <p:nvPr/>
          </p:nvSpPr>
          <p:spPr>
            <a:xfrm>
              <a:off x="976" y="1933"/>
              <a:ext cx="0" cy="91"/>
            </a:xfrm>
            <a:prstGeom prst="line">
              <a:avLst/>
            </a:prstGeom>
            <a:ln w="28575" cap="flat" cmpd="sng">
              <a:solidFill>
                <a:schemeClr val="tx1"/>
              </a:solidFill>
              <a:prstDash val="solid"/>
              <a:headEnd type="none" w="med" len="med"/>
              <a:tailEnd type="none" w="med" len="med"/>
            </a:ln>
          </p:spPr>
        </p:sp>
        <p:sp>
          <p:nvSpPr>
            <p:cNvPr id="639011" name="直接连接符 639010"/>
            <p:cNvSpPr/>
            <p:nvPr/>
          </p:nvSpPr>
          <p:spPr>
            <a:xfrm>
              <a:off x="1338" y="1933"/>
              <a:ext cx="0" cy="91"/>
            </a:xfrm>
            <a:prstGeom prst="line">
              <a:avLst/>
            </a:prstGeom>
            <a:ln w="28575" cap="flat" cmpd="sng">
              <a:solidFill>
                <a:schemeClr val="tx1"/>
              </a:solidFill>
              <a:prstDash val="solid"/>
              <a:headEnd type="none" w="med" len="med"/>
              <a:tailEnd type="none" w="med" len="med"/>
            </a:ln>
          </p:spPr>
        </p:sp>
        <p:sp>
          <p:nvSpPr>
            <p:cNvPr id="639012" name="直接连接符 639011"/>
            <p:cNvSpPr/>
            <p:nvPr/>
          </p:nvSpPr>
          <p:spPr>
            <a:xfrm>
              <a:off x="1747" y="1933"/>
              <a:ext cx="0" cy="91"/>
            </a:xfrm>
            <a:prstGeom prst="line">
              <a:avLst/>
            </a:prstGeom>
            <a:ln w="28575" cap="flat" cmpd="sng">
              <a:solidFill>
                <a:schemeClr val="tx1"/>
              </a:solidFill>
              <a:prstDash val="solid"/>
              <a:headEnd type="none" w="med" len="med"/>
              <a:tailEnd type="none" w="med" len="med"/>
            </a:ln>
          </p:spPr>
        </p:sp>
        <p:sp>
          <p:nvSpPr>
            <p:cNvPr id="639013" name="直接连接符 639012"/>
            <p:cNvSpPr/>
            <p:nvPr/>
          </p:nvSpPr>
          <p:spPr>
            <a:xfrm>
              <a:off x="3198" y="1933"/>
              <a:ext cx="0" cy="91"/>
            </a:xfrm>
            <a:prstGeom prst="line">
              <a:avLst/>
            </a:prstGeom>
            <a:ln w="28575" cap="flat" cmpd="sng">
              <a:solidFill>
                <a:schemeClr val="tx1"/>
              </a:solidFill>
              <a:prstDash val="solid"/>
              <a:headEnd type="none" w="med" len="med"/>
              <a:tailEnd type="none" w="med" len="med"/>
            </a:ln>
          </p:spPr>
        </p:sp>
        <p:sp>
          <p:nvSpPr>
            <p:cNvPr id="639014" name="直接连接符 639013"/>
            <p:cNvSpPr/>
            <p:nvPr/>
          </p:nvSpPr>
          <p:spPr>
            <a:xfrm>
              <a:off x="3924" y="1933"/>
              <a:ext cx="0" cy="91"/>
            </a:xfrm>
            <a:prstGeom prst="line">
              <a:avLst/>
            </a:prstGeom>
            <a:ln w="28575" cap="flat" cmpd="sng">
              <a:solidFill>
                <a:schemeClr val="tx1"/>
              </a:solidFill>
              <a:prstDash val="solid"/>
              <a:headEnd type="none" w="med" len="med"/>
              <a:tailEnd type="none" w="med" len="med"/>
            </a:ln>
          </p:spPr>
        </p:sp>
        <p:sp>
          <p:nvSpPr>
            <p:cNvPr id="639015" name="直接连接符 639014"/>
            <p:cNvSpPr/>
            <p:nvPr/>
          </p:nvSpPr>
          <p:spPr>
            <a:xfrm>
              <a:off x="4468" y="1933"/>
              <a:ext cx="0" cy="91"/>
            </a:xfrm>
            <a:prstGeom prst="line">
              <a:avLst/>
            </a:prstGeom>
            <a:ln w="28575" cap="flat" cmpd="sng">
              <a:solidFill>
                <a:schemeClr val="tx1"/>
              </a:solidFill>
              <a:prstDash val="solid"/>
              <a:headEnd type="none" w="med" len="med"/>
              <a:tailEnd type="none" w="med" len="med"/>
            </a:ln>
          </p:spPr>
        </p:sp>
        <p:sp>
          <p:nvSpPr>
            <p:cNvPr id="639016" name="直接连接符 639015"/>
            <p:cNvSpPr/>
            <p:nvPr/>
          </p:nvSpPr>
          <p:spPr>
            <a:xfrm>
              <a:off x="2246" y="1933"/>
              <a:ext cx="0" cy="91"/>
            </a:xfrm>
            <a:prstGeom prst="line">
              <a:avLst/>
            </a:prstGeom>
            <a:ln w="28575" cap="flat" cmpd="sng">
              <a:solidFill>
                <a:schemeClr val="tx1"/>
              </a:solidFill>
              <a:prstDash val="solid"/>
              <a:headEnd type="none" w="med" len="med"/>
              <a:tailEnd type="none" w="med" len="med"/>
            </a:ln>
          </p:spPr>
        </p:sp>
        <p:sp>
          <p:nvSpPr>
            <p:cNvPr id="639017" name="直接连接符 639016"/>
            <p:cNvSpPr/>
            <p:nvPr/>
          </p:nvSpPr>
          <p:spPr>
            <a:xfrm>
              <a:off x="2699" y="1933"/>
              <a:ext cx="0" cy="91"/>
            </a:xfrm>
            <a:prstGeom prst="line">
              <a:avLst/>
            </a:prstGeom>
            <a:ln w="28575" cap="flat" cmpd="sng">
              <a:solidFill>
                <a:schemeClr val="tx1"/>
              </a:solidFill>
              <a:prstDash val="solid"/>
              <a:headEnd type="none" w="med" len="med"/>
              <a:tailEnd type="none" w="med" len="med"/>
            </a:ln>
          </p:spPr>
        </p:sp>
        <p:sp>
          <p:nvSpPr>
            <p:cNvPr id="639018" name="直接连接符 639017"/>
            <p:cNvSpPr/>
            <p:nvPr/>
          </p:nvSpPr>
          <p:spPr>
            <a:xfrm>
              <a:off x="4876" y="1933"/>
              <a:ext cx="0" cy="91"/>
            </a:xfrm>
            <a:prstGeom prst="line">
              <a:avLst/>
            </a:prstGeom>
            <a:ln w="28575" cap="flat" cmpd="sng">
              <a:solidFill>
                <a:schemeClr val="tx1"/>
              </a:solidFill>
              <a:prstDash val="solid"/>
              <a:headEnd type="none" w="med" len="med"/>
              <a:tailEnd type="none" w="med" len="med"/>
            </a:ln>
          </p:spPr>
        </p:sp>
        <p:sp>
          <p:nvSpPr>
            <p:cNvPr id="639019" name="直接连接符 639018"/>
            <p:cNvSpPr/>
            <p:nvPr/>
          </p:nvSpPr>
          <p:spPr>
            <a:xfrm>
              <a:off x="5285" y="1933"/>
              <a:ext cx="0" cy="91"/>
            </a:xfrm>
            <a:prstGeom prst="line">
              <a:avLst/>
            </a:prstGeom>
            <a:ln w="28575" cap="flat" cmpd="sng">
              <a:solidFill>
                <a:schemeClr val="tx1"/>
              </a:solidFill>
              <a:prstDash val="solid"/>
              <a:headEnd type="none" w="med" len="med"/>
              <a:tailEnd type="none" w="med" len="med"/>
            </a:ln>
          </p:spPr>
        </p:sp>
        <p:sp>
          <p:nvSpPr>
            <p:cNvPr id="639020" name="文本框 639019"/>
            <p:cNvSpPr txBox="1"/>
            <p:nvPr/>
          </p:nvSpPr>
          <p:spPr>
            <a:xfrm>
              <a:off x="613"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1929</a:t>
              </a:r>
              <a:endParaRPr lang="en-US" altLang="zh-CN" sz="900" b="1">
                <a:latin typeface="Arial" panose="020B0604020202020204" pitchFamily="34" charset="0"/>
              </a:endParaRPr>
            </a:p>
          </p:txBody>
        </p:sp>
        <p:sp>
          <p:nvSpPr>
            <p:cNvPr id="639021" name="文本框 639020"/>
            <p:cNvSpPr txBox="1"/>
            <p:nvPr/>
          </p:nvSpPr>
          <p:spPr>
            <a:xfrm>
              <a:off x="885"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1932</a:t>
              </a:r>
              <a:endParaRPr lang="en-US" altLang="zh-CN" sz="900" b="1">
                <a:latin typeface="Arial" panose="020B0604020202020204" pitchFamily="34" charset="0"/>
              </a:endParaRPr>
            </a:p>
          </p:txBody>
        </p:sp>
        <p:sp>
          <p:nvSpPr>
            <p:cNvPr id="639022" name="文本框 639021"/>
            <p:cNvSpPr txBox="1"/>
            <p:nvPr/>
          </p:nvSpPr>
          <p:spPr>
            <a:xfrm>
              <a:off x="1338"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1941</a:t>
              </a:r>
              <a:endParaRPr lang="en-US" altLang="zh-CN" sz="900" b="1">
                <a:latin typeface="Arial" panose="020B0604020202020204" pitchFamily="34" charset="0"/>
              </a:endParaRPr>
            </a:p>
          </p:txBody>
        </p:sp>
        <p:sp>
          <p:nvSpPr>
            <p:cNvPr id="639023" name="文本框 639022"/>
            <p:cNvSpPr txBox="1"/>
            <p:nvPr/>
          </p:nvSpPr>
          <p:spPr>
            <a:xfrm>
              <a:off x="1611"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1950</a:t>
              </a:r>
              <a:endParaRPr lang="en-US" altLang="zh-CN" sz="900" b="1">
                <a:latin typeface="Arial" panose="020B0604020202020204" pitchFamily="34" charset="0"/>
              </a:endParaRPr>
            </a:p>
          </p:txBody>
        </p:sp>
        <p:sp>
          <p:nvSpPr>
            <p:cNvPr id="639024" name="文本框 639023"/>
            <p:cNvSpPr txBox="1"/>
            <p:nvPr/>
          </p:nvSpPr>
          <p:spPr>
            <a:xfrm>
              <a:off x="2518"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1975</a:t>
              </a:r>
              <a:endParaRPr lang="en-US" altLang="zh-CN" sz="900" b="1">
                <a:latin typeface="Arial" panose="020B0604020202020204" pitchFamily="34" charset="0"/>
              </a:endParaRPr>
            </a:p>
          </p:txBody>
        </p:sp>
        <p:sp>
          <p:nvSpPr>
            <p:cNvPr id="639025" name="文本框 639024"/>
            <p:cNvSpPr txBox="1"/>
            <p:nvPr/>
          </p:nvSpPr>
          <p:spPr>
            <a:xfrm>
              <a:off x="2064"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1965</a:t>
              </a:r>
              <a:endParaRPr lang="en-US" altLang="zh-CN" sz="900" b="1">
                <a:latin typeface="Arial" panose="020B0604020202020204" pitchFamily="34" charset="0"/>
              </a:endParaRPr>
            </a:p>
          </p:txBody>
        </p:sp>
        <p:sp>
          <p:nvSpPr>
            <p:cNvPr id="639026" name="文本框 639025"/>
            <p:cNvSpPr txBox="1"/>
            <p:nvPr/>
          </p:nvSpPr>
          <p:spPr>
            <a:xfrm>
              <a:off x="3062"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1985</a:t>
              </a:r>
              <a:endParaRPr lang="en-US" altLang="zh-CN" sz="900" b="1">
                <a:latin typeface="Arial" panose="020B0604020202020204" pitchFamily="34" charset="0"/>
              </a:endParaRPr>
            </a:p>
          </p:txBody>
        </p:sp>
        <p:sp>
          <p:nvSpPr>
            <p:cNvPr id="639027" name="文本框 639026"/>
            <p:cNvSpPr txBox="1"/>
            <p:nvPr/>
          </p:nvSpPr>
          <p:spPr>
            <a:xfrm>
              <a:off x="3788"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1994</a:t>
              </a:r>
              <a:endParaRPr lang="en-US" altLang="zh-CN" sz="900" b="1">
                <a:latin typeface="Arial" panose="020B0604020202020204" pitchFamily="34" charset="0"/>
              </a:endParaRPr>
            </a:p>
          </p:txBody>
        </p:sp>
        <p:sp>
          <p:nvSpPr>
            <p:cNvPr id="639028" name="文本框 639027"/>
            <p:cNvSpPr txBox="1"/>
            <p:nvPr/>
          </p:nvSpPr>
          <p:spPr>
            <a:xfrm>
              <a:off x="5103"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2009</a:t>
              </a:r>
              <a:endParaRPr lang="en-US" altLang="zh-CN" sz="900" b="1">
                <a:latin typeface="Arial" panose="020B0604020202020204" pitchFamily="34" charset="0"/>
              </a:endParaRPr>
            </a:p>
          </p:txBody>
        </p:sp>
        <p:sp>
          <p:nvSpPr>
            <p:cNvPr id="639029" name="文本框 639028"/>
            <p:cNvSpPr txBox="1"/>
            <p:nvPr/>
          </p:nvSpPr>
          <p:spPr>
            <a:xfrm>
              <a:off x="4287"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1999</a:t>
              </a:r>
              <a:endParaRPr lang="en-US" altLang="zh-CN" sz="900" b="1">
                <a:latin typeface="Arial" panose="020B0604020202020204" pitchFamily="34" charset="0"/>
              </a:endParaRPr>
            </a:p>
          </p:txBody>
        </p:sp>
        <p:sp>
          <p:nvSpPr>
            <p:cNvPr id="639030" name="文本框 639029"/>
            <p:cNvSpPr txBox="1"/>
            <p:nvPr/>
          </p:nvSpPr>
          <p:spPr>
            <a:xfrm>
              <a:off x="4695" y="2069"/>
              <a:ext cx="408" cy="193"/>
            </a:xfrm>
            <a:prstGeom prst="rect">
              <a:avLst/>
            </a:prstGeom>
            <a:noFill/>
            <a:ln w="28575">
              <a:noFill/>
            </a:ln>
          </p:spPr>
          <p:txBody>
            <a:bodyPr>
              <a:spAutoFit/>
            </a:bodyPr>
            <a:p>
              <a:pPr>
                <a:spcBef>
                  <a:spcPct val="50000"/>
                </a:spcBef>
              </a:pPr>
              <a:r>
                <a:rPr lang="en-US" altLang="zh-CN" sz="900" b="1">
                  <a:latin typeface="Arial" panose="020B0604020202020204" pitchFamily="34" charset="0"/>
                </a:rPr>
                <a:t>2007</a:t>
              </a:r>
              <a:endParaRPr lang="en-US" altLang="zh-CN" sz="900" b="1">
                <a:latin typeface="Arial" panose="020B0604020202020204" pitchFamily="34" charset="0"/>
              </a:endParaRPr>
            </a:p>
          </p:txBody>
        </p:sp>
      </p:grpSp>
      <p:sp>
        <p:nvSpPr>
          <p:cNvPr id="639031" name="直接连接符 639030"/>
          <p:cNvSpPr/>
          <p:nvPr/>
        </p:nvSpPr>
        <p:spPr>
          <a:xfrm flipV="1">
            <a:off x="8390531" y="2193230"/>
            <a:ext cx="358284" cy="215447"/>
          </a:xfrm>
          <a:prstGeom prst="line">
            <a:avLst/>
          </a:prstGeom>
          <a:ln w="28575" cap="flat" cmpd="sng">
            <a:solidFill>
              <a:schemeClr val="tx1"/>
            </a:solidFill>
            <a:prstDash val="solid"/>
            <a:headEnd type="none" w="med" len="med"/>
            <a:tailEnd type="triangle" w="med" len="med"/>
          </a:ln>
        </p:spPr>
      </p:sp>
      <p:sp>
        <p:nvSpPr>
          <p:cNvPr id="639032" name="直接连接符 639031"/>
          <p:cNvSpPr/>
          <p:nvPr/>
        </p:nvSpPr>
        <p:spPr>
          <a:xfrm>
            <a:off x="1187934" y="1330252"/>
            <a:ext cx="71419" cy="1349817"/>
          </a:xfrm>
          <a:prstGeom prst="line">
            <a:avLst/>
          </a:prstGeom>
          <a:ln w="28575" cap="flat" cmpd="sng">
            <a:solidFill>
              <a:schemeClr val="tx1"/>
            </a:solidFill>
            <a:prstDash val="solid"/>
            <a:headEnd type="none" w="med" len="med"/>
            <a:tailEnd type="none" w="med" len="med"/>
          </a:ln>
        </p:spPr>
      </p:sp>
      <p:sp>
        <p:nvSpPr>
          <p:cNvPr id="639033" name="直接连接符 639032"/>
          <p:cNvSpPr/>
          <p:nvPr/>
        </p:nvSpPr>
        <p:spPr>
          <a:xfrm>
            <a:off x="3995888" y="2086101"/>
            <a:ext cx="215447" cy="539213"/>
          </a:xfrm>
          <a:prstGeom prst="line">
            <a:avLst/>
          </a:prstGeom>
          <a:ln w="28575" cap="flat" cmpd="sng">
            <a:solidFill>
              <a:schemeClr val="tx1"/>
            </a:solidFill>
            <a:prstDash val="solid"/>
            <a:headEnd type="none" w="med" len="med"/>
            <a:tailEnd type="none" w="med" len="med"/>
          </a:ln>
        </p:spPr>
      </p:sp>
      <p:sp>
        <p:nvSpPr>
          <p:cNvPr id="639034" name="文本框 639033"/>
          <p:cNvSpPr txBox="1"/>
          <p:nvPr/>
        </p:nvSpPr>
        <p:spPr>
          <a:xfrm>
            <a:off x="0" y="3435919"/>
            <a:ext cx="6336047" cy="414020"/>
          </a:xfrm>
          <a:prstGeom prst="rect">
            <a:avLst/>
          </a:prstGeom>
          <a:noFill/>
          <a:ln w="9525">
            <a:noFill/>
          </a:ln>
        </p:spPr>
        <p:txBody>
          <a:bodyPr>
            <a:spAutoFit/>
          </a:bodyPr>
          <a:p>
            <a:pPr>
              <a:spcBef>
                <a:spcPct val="50000"/>
              </a:spcBef>
            </a:pPr>
            <a:r>
              <a:rPr lang="en-US" altLang="zh-CN"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、请指出美国经济发展各阶段特征的关键词</a:t>
            </a:r>
            <a:endParaRPr lang="zh-CN" altLang="en-US"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639035" name="文本框 639034"/>
          <p:cNvSpPr txBox="1"/>
          <p:nvPr/>
        </p:nvSpPr>
        <p:spPr>
          <a:xfrm>
            <a:off x="2341245" y="2733675"/>
            <a:ext cx="1582420" cy="368300"/>
          </a:xfrm>
          <a:prstGeom prst="rect">
            <a:avLst/>
          </a:prstGeom>
          <a:noFill/>
          <a:ln w="9525">
            <a:noFill/>
          </a:ln>
        </p:spPr>
        <p:txBody>
          <a:bodyPr wrap="square">
            <a:spAutoFit/>
          </a:bodyPr>
          <a:p>
            <a:pPr>
              <a:spcBef>
                <a:spcPct val="50000"/>
              </a:spcBef>
            </a:pPr>
            <a:r>
              <a:rPr lang="zh-CN" altLang="en-US" sz="1800" b="1" dirty="0">
                <a:latin typeface="黑体" panose="02010609060101010101" pitchFamily="2" charset="-122"/>
                <a:ea typeface="黑体" panose="02010609060101010101" pitchFamily="2" charset="-122"/>
              </a:rPr>
              <a:t>杜 艾 肯 约</a:t>
            </a:r>
            <a:endParaRPr lang="zh-CN" altLang="en-US" sz="1800" b="1" dirty="0">
              <a:latin typeface="黑体" panose="02010609060101010101" pitchFamily="2" charset="-122"/>
              <a:ea typeface="黑体" panose="02010609060101010101" pitchFamily="2" charset="-122"/>
            </a:endParaRPr>
          </a:p>
        </p:txBody>
      </p:sp>
      <p:sp>
        <p:nvSpPr>
          <p:cNvPr id="639036" name="文本框 639035"/>
          <p:cNvSpPr txBox="1"/>
          <p:nvPr/>
        </p:nvSpPr>
        <p:spPr>
          <a:xfrm>
            <a:off x="3762586" y="2733633"/>
            <a:ext cx="1153415"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尼 福 卡</a:t>
            </a:r>
            <a:endParaRPr lang="zh-CN" altLang="en-US" sz="1800" b="1" dirty="0">
              <a:latin typeface="黑体" panose="02010609060101010101" pitchFamily="2" charset="-122"/>
              <a:ea typeface="黑体" panose="02010609060101010101" pitchFamily="2" charset="-122"/>
            </a:endParaRPr>
          </a:p>
        </p:txBody>
      </p:sp>
      <p:sp>
        <p:nvSpPr>
          <p:cNvPr id="639037" name="文本框 639036"/>
          <p:cNvSpPr txBox="1"/>
          <p:nvPr/>
        </p:nvSpPr>
        <p:spPr>
          <a:xfrm>
            <a:off x="4842202" y="2733633"/>
            <a:ext cx="1153416"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里根布什</a:t>
            </a:r>
            <a:endParaRPr lang="zh-CN" altLang="en-US" sz="1800" b="1" dirty="0">
              <a:latin typeface="黑体" panose="02010609060101010101" pitchFamily="2" charset="-122"/>
              <a:ea typeface="黑体" panose="02010609060101010101" pitchFamily="2" charset="-122"/>
            </a:endParaRPr>
          </a:p>
        </p:txBody>
      </p:sp>
      <p:sp>
        <p:nvSpPr>
          <p:cNvPr id="639038" name="文本框 639037"/>
          <p:cNvSpPr txBox="1"/>
          <p:nvPr/>
        </p:nvSpPr>
        <p:spPr>
          <a:xfrm>
            <a:off x="6083700" y="2733633"/>
            <a:ext cx="1079615"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克林顿</a:t>
            </a:r>
            <a:endParaRPr lang="zh-CN" altLang="en-US" sz="1800" b="1" dirty="0">
              <a:latin typeface="黑体" panose="02010609060101010101" pitchFamily="2" charset="-122"/>
              <a:ea typeface="黑体" panose="02010609060101010101" pitchFamily="2" charset="-122"/>
            </a:endParaRPr>
          </a:p>
        </p:txBody>
      </p:sp>
      <p:sp>
        <p:nvSpPr>
          <p:cNvPr id="639039" name="文本框 639038"/>
          <p:cNvSpPr txBox="1"/>
          <p:nvPr/>
        </p:nvSpPr>
        <p:spPr>
          <a:xfrm>
            <a:off x="7596590" y="2733633"/>
            <a:ext cx="934398"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布什</a:t>
            </a:r>
            <a:endParaRPr lang="zh-CN" altLang="en-US" sz="1800" b="1" dirty="0">
              <a:latin typeface="黑体" panose="02010609060101010101" pitchFamily="2" charset="-122"/>
              <a:ea typeface="黑体" panose="02010609060101010101" pitchFamily="2" charset="-122"/>
            </a:endParaRPr>
          </a:p>
        </p:txBody>
      </p:sp>
      <p:sp>
        <p:nvSpPr>
          <p:cNvPr id="639040" name="文本框 639039"/>
          <p:cNvSpPr txBox="1"/>
          <p:nvPr/>
        </p:nvSpPr>
        <p:spPr>
          <a:xfrm>
            <a:off x="971297" y="358955"/>
            <a:ext cx="288056" cy="2134235"/>
          </a:xfrm>
          <a:prstGeom prst="rect">
            <a:avLst/>
          </a:prstGeom>
          <a:solidFill>
            <a:srgbClr val="FFFF00">
              <a:alpha val="39999"/>
            </a:srgbClr>
          </a:solidFill>
          <a:ln w="9525">
            <a:noFill/>
          </a:ln>
        </p:spPr>
        <p:txBody>
          <a:bodyPr>
            <a:spAutoFit/>
          </a:bodyPr>
          <a:p>
            <a:pPr>
              <a:spcBef>
                <a:spcPct val="50000"/>
              </a:spcBef>
            </a:pPr>
            <a:endParaRPr lang="en-US" altLang="zh-CN" sz="1800" b="1" dirty="0">
              <a:solidFill>
                <a:srgbClr val="3333CC"/>
              </a:solidFill>
              <a:latin typeface="Arial" panose="020B0604020202020204" pitchFamily="34" charset="0"/>
            </a:endParaRPr>
          </a:p>
          <a:p>
            <a:pPr>
              <a:spcBef>
                <a:spcPct val="50000"/>
              </a:spcBef>
            </a:pPr>
            <a:endParaRPr lang="en-US" altLang="zh-CN" sz="1500" b="1" dirty="0">
              <a:solidFill>
                <a:srgbClr val="3333CC"/>
              </a:solidFill>
              <a:latin typeface="Arial" panose="020B0604020202020204" pitchFamily="34" charset="0"/>
            </a:endParaRPr>
          </a:p>
          <a:p>
            <a:pPr>
              <a:spcBef>
                <a:spcPct val="50000"/>
              </a:spcBef>
            </a:pPr>
            <a:endParaRPr lang="en-US" altLang="zh-CN" sz="600" b="1" dirty="0">
              <a:solidFill>
                <a:srgbClr val="3333CC"/>
              </a:solidFill>
              <a:latin typeface="Arial" panose="020B0604020202020204" pitchFamily="34" charset="0"/>
            </a:endParaRPr>
          </a:p>
          <a:p>
            <a:pPr>
              <a:spcBef>
                <a:spcPct val="50000"/>
              </a:spcBef>
            </a:pPr>
            <a:endParaRPr lang="en-US" altLang="zh-CN" sz="75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1200" b="1">
              <a:solidFill>
                <a:srgbClr val="3333CC"/>
              </a:solidFill>
              <a:latin typeface="Arial" panose="020B0604020202020204" pitchFamily="34" charset="0"/>
            </a:endParaRPr>
          </a:p>
        </p:txBody>
      </p:sp>
      <p:sp>
        <p:nvSpPr>
          <p:cNvPr id="639041" name="文本框 639040"/>
          <p:cNvSpPr txBox="1"/>
          <p:nvPr/>
        </p:nvSpPr>
        <p:spPr>
          <a:xfrm>
            <a:off x="3797105" y="412519"/>
            <a:ext cx="951062" cy="2110740"/>
          </a:xfrm>
          <a:prstGeom prst="rect">
            <a:avLst/>
          </a:prstGeom>
          <a:solidFill>
            <a:srgbClr val="000000">
              <a:alpha val="39999"/>
            </a:srgbClr>
          </a:solidFill>
          <a:ln w="9525">
            <a:noFill/>
          </a:ln>
        </p:spPr>
        <p:txBody>
          <a:bodyPr>
            <a:spAutoFit/>
          </a:bodyPr>
          <a:p>
            <a:pPr>
              <a:spcBef>
                <a:spcPct val="50000"/>
              </a:spcBef>
            </a:pPr>
            <a:endParaRPr lang="en-US" altLang="zh-CN" sz="1200" dirty="0">
              <a:solidFill>
                <a:srgbClr val="0000FF"/>
              </a:solidFill>
              <a:latin typeface="Arial" panose="020B0604020202020204" pitchFamily="34" charset="0"/>
            </a:endParaRPr>
          </a:p>
          <a:p>
            <a:pPr>
              <a:spcBef>
                <a:spcPct val="50000"/>
              </a:spcBef>
            </a:pPr>
            <a:endParaRPr lang="en-US" altLang="zh-CN" sz="750" dirty="0">
              <a:solidFill>
                <a:srgbClr val="0000FF"/>
              </a:solidFill>
              <a:latin typeface="Arial" panose="020B0604020202020204" pitchFamily="34" charset="0"/>
            </a:endParaRPr>
          </a:p>
          <a:p>
            <a:pPr>
              <a:spcBef>
                <a:spcPct val="50000"/>
              </a:spcBef>
            </a:pPr>
            <a:r>
              <a:rPr lang="zh-CN" altLang="en-US" sz="1800" b="1" dirty="0">
                <a:solidFill>
                  <a:srgbClr val="0000FF"/>
                </a:solidFill>
                <a:latin typeface="Arial" panose="020B0604020202020204" pitchFamily="34" charset="0"/>
              </a:rPr>
              <a:t>滞胀时期</a:t>
            </a:r>
            <a:endParaRPr lang="zh-CN" altLang="en-US" sz="1800" b="1" dirty="0">
              <a:solidFill>
                <a:srgbClr val="0000FF"/>
              </a:solidFill>
              <a:latin typeface="Arial" panose="020B0604020202020204" pitchFamily="34" charset="0"/>
            </a:endParaRPr>
          </a:p>
          <a:p>
            <a:pPr>
              <a:spcBef>
                <a:spcPct val="50000"/>
              </a:spcBef>
            </a:pPr>
            <a:r>
              <a:rPr lang="en-US" altLang="zh-CN" sz="1800" b="1" dirty="0">
                <a:solidFill>
                  <a:srgbClr val="0000FF"/>
                </a:solidFill>
                <a:latin typeface="Arial" panose="020B0604020202020204" pitchFamily="34" charset="0"/>
              </a:rPr>
              <a:t>70</a:t>
            </a:r>
            <a:r>
              <a:rPr lang="zh-CN" altLang="en-US" sz="1800" b="1" dirty="0">
                <a:solidFill>
                  <a:srgbClr val="0000FF"/>
                </a:solidFill>
                <a:latin typeface="Arial" panose="020B0604020202020204" pitchFamily="34" charset="0"/>
              </a:rPr>
              <a:t>年代初</a:t>
            </a:r>
            <a:r>
              <a:rPr lang="en-US" altLang="zh-CN" sz="1800" b="1">
                <a:solidFill>
                  <a:srgbClr val="0000FF"/>
                </a:solidFill>
                <a:latin typeface="Arial" panose="020B0604020202020204" pitchFamily="34" charset="0"/>
              </a:rPr>
              <a:t>—</a:t>
            </a:r>
            <a:r>
              <a:rPr lang="en-US" altLang="zh-CN" sz="1800" b="1" dirty="0">
                <a:solidFill>
                  <a:srgbClr val="0000FF"/>
                </a:solidFill>
                <a:latin typeface="Arial" panose="020B0604020202020204" pitchFamily="34" charset="0"/>
              </a:rPr>
              <a:t>1983 </a:t>
            </a:r>
            <a:r>
              <a:rPr lang="zh-CN" altLang="en-US" sz="1800" b="1" dirty="0">
                <a:solidFill>
                  <a:srgbClr val="0000FF"/>
                </a:solidFill>
                <a:latin typeface="Arial" panose="020B0604020202020204" pitchFamily="34" charset="0"/>
              </a:rPr>
              <a:t>）</a:t>
            </a:r>
            <a:endParaRPr lang="zh-CN" altLang="en-US" sz="1800" b="1" dirty="0">
              <a:solidFill>
                <a:srgbClr val="0000FF"/>
              </a:solidFill>
              <a:latin typeface="Arial" panose="020B0604020202020204" pitchFamily="34" charset="0"/>
            </a:endParaRPr>
          </a:p>
        </p:txBody>
      </p:sp>
      <p:sp>
        <p:nvSpPr>
          <p:cNvPr id="639042" name="文本框 639041"/>
          <p:cNvSpPr txBox="1"/>
          <p:nvPr/>
        </p:nvSpPr>
        <p:spPr>
          <a:xfrm>
            <a:off x="5383795" y="412519"/>
            <a:ext cx="2428243" cy="1041400"/>
          </a:xfrm>
          <a:prstGeom prst="rect">
            <a:avLst/>
          </a:prstGeom>
          <a:solidFill>
            <a:srgbClr val="FFCC00">
              <a:alpha val="39999"/>
            </a:srgbClr>
          </a:solidFill>
          <a:ln w="9525">
            <a:noFill/>
          </a:ln>
        </p:spPr>
        <p:txBody>
          <a:bodyPr>
            <a:spAutoFit/>
          </a:bodyPr>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endParaRPr lang="en-US" altLang="zh-CN" sz="1200" b="1" dirty="0">
              <a:solidFill>
                <a:srgbClr val="0000FF"/>
              </a:solidFill>
              <a:latin typeface="Arial" panose="020B0604020202020204" pitchFamily="34" charset="0"/>
            </a:endParaRPr>
          </a:p>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endParaRPr lang="en-US" altLang="zh-CN" sz="750" b="1" dirty="0">
              <a:solidFill>
                <a:srgbClr val="0000FF"/>
              </a:solidFill>
              <a:latin typeface="Arial" panose="020B0604020202020204" pitchFamily="34" charset="0"/>
            </a:endParaRPr>
          </a:p>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r>
              <a:rPr lang="zh-CN" altLang="en-US" sz="1800" b="1" dirty="0">
                <a:solidFill>
                  <a:srgbClr val="0000FF"/>
                </a:solidFill>
                <a:latin typeface="Arial" panose="020B0604020202020204" pitchFamily="34" charset="0"/>
              </a:rPr>
              <a:t>持续增长（</a:t>
            </a:r>
            <a:r>
              <a:rPr lang="en-US" altLang="zh-CN" sz="1800" b="1" dirty="0">
                <a:solidFill>
                  <a:srgbClr val="0000FF"/>
                </a:solidFill>
                <a:latin typeface="Arial" panose="020B0604020202020204" pitchFamily="34" charset="0"/>
              </a:rPr>
              <a:t>100</a:t>
            </a:r>
            <a:r>
              <a:rPr lang="zh-CN" altLang="en-US" sz="1800" b="1" dirty="0">
                <a:solidFill>
                  <a:srgbClr val="0000FF"/>
                </a:solidFill>
                <a:latin typeface="Arial" panose="020B0604020202020204" pitchFamily="34" charset="0"/>
              </a:rPr>
              <a:t>多个月）</a:t>
            </a:r>
            <a:endParaRPr lang="zh-CN" altLang="en-US" sz="1800" b="1">
              <a:solidFill>
                <a:srgbClr val="0000FF"/>
              </a:solidFill>
              <a:latin typeface="隶书" pitchFamily="1" charset="-122"/>
              <a:ea typeface="隶书" pitchFamily="1" charset="-122"/>
            </a:endParaRPr>
          </a:p>
        </p:txBody>
      </p:sp>
      <p:sp>
        <p:nvSpPr>
          <p:cNvPr id="639043" name="文本框 639042"/>
          <p:cNvSpPr txBox="1"/>
          <p:nvPr/>
        </p:nvSpPr>
        <p:spPr>
          <a:xfrm>
            <a:off x="7821560" y="412519"/>
            <a:ext cx="1126038" cy="1468755"/>
          </a:xfrm>
          <a:prstGeom prst="rect">
            <a:avLst/>
          </a:prstGeom>
          <a:solidFill>
            <a:srgbClr val="666699">
              <a:alpha val="39999"/>
            </a:srgbClr>
          </a:solidFill>
          <a:ln w="9525">
            <a:noFill/>
          </a:ln>
        </p:spPr>
        <p:txBody>
          <a:bodyPr>
            <a:spAutoFit/>
          </a:bodyPr>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1050" dirty="0">
              <a:solidFill>
                <a:srgbClr val="0000FF"/>
              </a:solidFill>
              <a:latin typeface="Arial" panose="020B0604020202020204" pitchFamily="34" charset="0"/>
            </a:endParaRPr>
          </a:p>
          <a:p>
            <a:pPr>
              <a:spcBef>
                <a:spcPct val="50000"/>
              </a:spcBef>
            </a:pPr>
            <a:endParaRPr lang="en-US" altLang="zh-CN" sz="1050" dirty="0">
              <a:solidFill>
                <a:srgbClr val="0000FF"/>
              </a:solidFill>
              <a:latin typeface="Arial" panose="020B0604020202020204" pitchFamily="34" charset="0"/>
            </a:endParaRPr>
          </a:p>
          <a:p>
            <a:pPr algn="ctr">
              <a:spcBef>
                <a:spcPct val="50000"/>
              </a:spcBef>
            </a:pPr>
            <a:r>
              <a:rPr lang="zh-CN" altLang="en-US" sz="1800" b="1" dirty="0">
                <a:solidFill>
                  <a:srgbClr val="0000FF"/>
                </a:solidFill>
                <a:latin typeface="Arial" panose="020B0604020202020204" pitchFamily="34" charset="0"/>
              </a:rPr>
              <a:t>再次衰退</a:t>
            </a:r>
            <a:endParaRPr lang="zh-CN" altLang="en-US" sz="1800" b="1" dirty="0">
              <a:solidFill>
                <a:srgbClr val="0000FF"/>
              </a:solidFill>
              <a:latin typeface="Arial" panose="020B0604020202020204" pitchFamily="34" charset="0"/>
            </a:endParaRPr>
          </a:p>
          <a:p>
            <a:pPr algn="ctr">
              <a:spcBef>
                <a:spcPct val="50000"/>
              </a:spcBef>
            </a:pPr>
            <a:endParaRPr lang="zh-CN" altLang="en-US" sz="1800" b="1">
              <a:solidFill>
                <a:srgbClr val="0000FF"/>
              </a:solidFill>
              <a:latin typeface="Arial" panose="020B0604020202020204" pitchFamily="34" charset="0"/>
            </a:endParaRPr>
          </a:p>
        </p:txBody>
      </p:sp>
      <p:sp>
        <p:nvSpPr>
          <p:cNvPr id="639044" name="文本框 639043"/>
          <p:cNvSpPr txBox="1"/>
          <p:nvPr/>
        </p:nvSpPr>
        <p:spPr>
          <a:xfrm>
            <a:off x="4733883" y="574401"/>
            <a:ext cx="649912" cy="1856740"/>
          </a:xfrm>
          <a:prstGeom prst="rect">
            <a:avLst/>
          </a:prstGeom>
          <a:solidFill>
            <a:srgbClr val="00CCFF">
              <a:alpha val="39999"/>
            </a:srgbClr>
          </a:solidFill>
          <a:ln w="9525">
            <a:noFill/>
          </a:ln>
        </p:spPr>
        <p:txBody>
          <a:bodyPr>
            <a:spAutoFit/>
          </a:bodyPr>
          <a:p>
            <a:pPr>
              <a:spcBef>
                <a:spcPct val="50000"/>
              </a:spcBef>
            </a:pPr>
            <a:endParaRPr lang="en-US" altLang="zh-CN" sz="900" dirty="0">
              <a:solidFill>
                <a:srgbClr val="0000FF"/>
              </a:solidFill>
              <a:latin typeface="Arial" panose="020B0604020202020204" pitchFamily="34" charset="0"/>
            </a:endParaRPr>
          </a:p>
          <a:p>
            <a:pPr>
              <a:spcBef>
                <a:spcPct val="50000"/>
              </a:spcBef>
            </a:pPr>
            <a:endParaRPr lang="en-US" altLang="zh-CN" sz="600" dirty="0">
              <a:solidFill>
                <a:srgbClr val="0000FF"/>
              </a:solidFill>
              <a:latin typeface="Arial" panose="020B0604020202020204" pitchFamily="34" charset="0"/>
            </a:endParaRPr>
          </a:p>
          <a:p>
            <a:pPr>
              <a:spcBef>
                <a:spcPct val="50000"/>
              </a:spcBef>
            </a:pPr>
            <a:endParaRPr lang="en-US" altLang="zh-CN" sz="1050" dirty="0">
              <a:solidFill>
                <a:srgbClr val="0000FF"/>
              </a:solidFill>
              <a:latin typeface="Arial" panose="020B0604020202020204" pitchFamily="34" charset="0"/>
            </a:endParaRPr>
          </a:p>
          <a:p>
            <a:pPr>
              <a:spcBef>
                <a:spcPct val="50000"/>
              </a:spcBef>
            </a:pPr>
            <a:r>
              <a:rPr lang="zh-CN" altLang="en-US" sz="1800" b="1" dirty="0">
                <a:solidFill>
                  <a:srgbClr val="0000FF"/>
                </a:solidFill>
                <a:latin typeface="Arial" panose="020B0604020202020204" pitchFamily="34" charset="0"/>
              </a:rPr>
              <a:t>复苏低速持续增长</a:t>
            </a:r>
            <a:endParaRPr lang="zh-CN" altLang="en-US" sz="1800" b="1">
              <a:solidFill>
                <a:srgbClr val="0000FF"/>
              </a:solidFill>
              <a:latin typeface="Arial" panose="020B0604020202020204" pitchFamily="34" charset="0"/>
            </a:endParaRPr>
          </a:p>
        </p:txBody>
      </p:sp>
      <p:sp>
        <p:nvSpPr>
          <p:cNvPr id="639045" name="文本框 639044"/>
          <p:cNvSpPr txBox="1"/>
          <p:nvPr/>
        </p:nvSpPr>
        <p:spPr>
          <a:xfrm>
            <a:off x="1709292" y="412519"/>
            <a:ext cx="663006" cy="2112010"/>
          </a:xfrm>
          <a:prstGeom prst="rect">
            <a:avLst/>
          </a:prstGeom>
          <a:solidFill>
            <a:srgbClr val="000000">
              <a:alpha val="39999"/>
            </a:srgbClr>
          </a:solidFill>
          <a:ln w="9525">
            <a:noFill/>
          </a:ln>
        </p:spPr>
        <p:txBody>
          <a:bodyPr>
            <a:spAutoFit/>
          </a:bodyPr>
          <a:p>
            <a:pPr>
              <a:spcBef>
                <a:spcPct val="50000"/>
              </a:spcBef>
            </a:pPr>
            <a:endParaRPr lang="en-US" altLang="zh-CN" sz="1200" dirty="0">
              <a:latin typeface="Arial" panose="020B0604020202020204" pitchFamily="34" charset="0"/>
            </a:endParaRPr>
          </a:p>
          <a:p>
            <a:pPr>
              <a:spcBef>
                <a:spcPct val="50000"/>
              </a:spcBef>
            </a:pPr>
            <a:endParaRPr lang="en-US" altLang="zh-CN" sz="675" dirty="0">
              <a:latin typeface="Arial" panose="020B0604020202020204" pitchFamily="34" charset="0"/>
            </a:endParaRPr>
          </a:p>
          <a:p>
            <a:pPr>
              <a:spcBef>
                <a:spcPct val="50000"/>
              </a:spcBef>
            </a:pPr>
            <a:endParaRPr lang="en-US" altLang="zh-CN" sz="675" dirty="0">
              <a:latin typeface="Arial" panose="020B0604020202020204" pitchFamily="34" charset="0"/>
            </a:endParaRPr>
          </a:p>
          <a:p>
            <a:pPr>
              <a:spcBef>
                <a:spcPct val="50000"/>
              </a:spcBef>
            </a:pPr>
            <a:endParaRPr lang="en-US" altLang="zh-CN" sz="2400" dirty="0">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p:txBody>
      </p:sp>
      <p:sp>
        <p:nvSpPr>
          <p:cNvPr id="639046" name="文本框 639045"/>
          <p:cNvSpPr txBox="1"/>
          <p:nvPr/>
        </p:nvSpPr>
        <p:spPr>
          <a:xfrm>
            <a:off x="1278398" y="412519"/>
            <a:ext cx="430894" cy="2087880"/>
          </a:xfrm>
          <a:prstGeom prst="rect">
            <a:avLst/>
          </a:prstGeom>
          <a:solidFill>
            <a:srgbClr val="00CCFF">
              <a:alpha val="39999"/>
            </a:srgbClr>
          </a:solidFill>
          <a:ln w="9525">
            <a:noFill/>
          </a:ln>
        </p:spPr>
        <p:txBody>
          <a:bodyPr>
            <a:spAutoFit/>
          </a:bodyPr>
          <a:p>
            <a:pPr>
              <a:spcBef>
                <a:spcPct val="50000"/>
              </a:spcBef>
            </a:pPr>
            <a:endParaRPr lang="en-US" altLang="zh-CN" sz="600" dirty="0">
              <a:latin typeface="Arial" panose="020B0604020202020204" pitchFamily="34" charset="0"/>
            </a:endParaRPr>
          </a:p>
          <a:p>
            <a:pPr>
              <a:spcBef>
                <a:spcPct val="50000"/>
              </a:spcBef>
            </a:pPr>
            <a:endParaRPr lang="en-US" altLang="zh-CN" sz="600" dirty="0">
              <a:latin typeface="Arial" panose="020B0604020202020204" pitchFamily="34" charset="0"/>
            </a:endParaRPr>
          </a:p>
          <a:p>
            <a:pPr>
              <a:spcBef>
                <a:spcPct val="50000"/>
              </a:spcBef>
            </a:pPr>
            <a:endParaRPr lang="en-US" altLang="zh-CN" sz="900" b="1" dirty="0">
              <a:solidFill>
                <a:srgbClr val="660066"/>
              </a:solidFill>
              <a:latin typeface="Arial" panose="020B0604020202020204" pitchFamily="34" charset="0"/>
            </a:endParaRPr>
          </a:p>
          <a:p>
            <a:pPr>
              <a:spcBef>
                <a:spcPct val="50000"/>
              </a:spcBef>
            </a:pPr>
            <a:endParaRPr lang="en-US" altLang="zh-CN" sz="60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900" b="1">
              <a:solidFill>
                <a:srgbClr val="660066"/>
              </a:solidFill>
              <a:latin typeface="Arial" panose="020B0604020202020204" pitchFamily="34" charset="0"/>
            </a:endParaRPr>
          </a:p>
        </p:txBody>
      </p:sp>
      <p:sp>
        <p:nvSpPr>
          <p:cNvPr id="639047" name="文本框 639046"/>
          <p:cNvSpPr txBox="1"/>
          <p:nvPr/>
        </p:nvSpPr>
        <p:spPr>
          <a:xfrm>
            <a:off x="2358014" y="412519"/>
            <a:ext cx="1437901" cy="2296795"/>
          </a:xfrm>
          <a:prstGeom prst="rect">
            <a:avLst/>
          </a:prstGeom>
          <a:solidFill>
            <a:srgbClr val="FFFF00">
              <a:alpha val="39999"/>
            </a:srgbClr>
          </a:solidFill>
          <a:ln w="9525">
            <a:noFill/>
          </a:ln>
        </p:spPr>
        <p:txBody>
          <a:bodyPr>
            <a:spAutoFit/>
          </a:bodyPr>
          <a:p>
            <a:pPr>
              <a:spcBef>
                <a:spcPct val="50000"/>
              </a:spcBef>
            </a:pPr>
            <a:endParaRPr lang="en-US" altLang="zh-CN" sz="1050" dirty="0">
              <a:solidFill>
                <a:srgbClr val="0000FF"/>
              </a:solidFill>
              <a:latin typeface="Arial" panose="020B0604020202020204" pitchFamily="34" charset="0"/>
            </a:endParaRPr>
          </a:p>
          <a:p>
            <a:pPr>
              <a:spcBef>
                <a:spcPct val="50000"/>
              </a:spcBef>
            </a:pPr>
            <a:endParaRPr lang="en-US" altLang="zh-CN" sz="1200" dirty="0">
              <a:solidFill>
                <a:srgbClr val="0000FF"/>
              </a:solidFill>
              <a:latin typeface="Arial" panose="020B0604020202020204" pitchFamily="34" charset="0"/>
            </a:endParaRPr>
          </a:p>
          <a:p>
            <a:pPr>
              <a:spcBef>
                <a:spcPct val="50000"/>
              </a:spcBef>
            </a:pPr>
            <a:endParaRPr lang="en-US" altLang="zh-CN" sz="675" dirty="0">
              <a:solidFill>
                <a:srgbClr val="0000FF"/>
              </a:solidFill>
              <a:latin typeface="Arial" panose="020B0604020202020204" pitchFamily="34" charset="0"/>
            </a:endParaRPr>
          </a:p>
          <a:p>
            <a:pPr>
              <a:spcBef>
                <a:spcPct val="50000"/>
              </a:spcBef>
            </a:pPr>
            <a:endParaRPr lang="en-US" altLang="zh-CN" sz="675" dirty="0">
              <a:solidFill>
                <a:srgbClr val="0000FF"/>
              </a:solidFill>
              <a:latin typeface="Arial" panose="020B0604020202020204" pitchFamily="34" charset="0"/>
            </a:endParaRPr>
          </a:p>
          <a:p>
            <a:pPr>
              <a:spcBef>
                <a:spcPct val="50000"/>
              </a:spcBef>
            </a:pPr>
            <a:endParaRPr lang="en-US" altLang="zh-CN" sz="900" dirty="0">
              <a:solidFill>
                <a:srgbClr val="0000FF"/>
              </a:solidFill>
              <a:latin typeface="Arial" panose="020B0604020202020204" pitchFamily="34" charset="0"/>
            </a:endParaRPr>
          </a:p>
          <a:p>
            <a:pPr>
              <a:spcBef>
                <a:spcPct val="50000"/>
              </a:spcBef>
            </a:pPr>
            <a:r>
              <a:rPr lang="zh-CN" altLang="en-US" sz="1800" b="1" dirty="0">
                <a:solidFill>
                  <a:srgbClr val="0000FF"/>
                </a:solidFill>
                <a:latin typeface="Arial" panose="020B0604020202020204" pitchFamily="34" charset="0"/>
              </a:rPr>
              <a:t>黄金时代   </a:t>
            </a:r>
            <a:r>
              <a:rPr lang="en-US" altLang="zh-CN" sz="1800" b="1" dirty="0">
                <a:solidFill>
                  <a:srgbClr val="0000FF"/>
                </a:solidFill>
                <a:latin typeface="Arial" panose="020B0604020202020204" pitchFamily="34" charset="0"/>
              </a:rPr>
              <a:t>20</a:t>
            </a:r>
            <a:r>
              <a:rPr lang="zh-CN" altLang="en-US" sz="1800" b="1" dirty="0">
                <a:solidFill>
                  <a:srgbClr val="0000FF"/>
                </a:solidFill>
                <a:latin typeface="Arial" panose="020B0604020202020204" pitchFamily="34" charset="0"/>
              </a:rPr>
              <a:t>年（</a:t>
            </a:r>
            <a:r>
              <a:rPr lang="en-US" altLang="zh-CN" sz="1800" b="1">
                <a:solidFill>
                  <a:srgbClr val="0000FF"/>
                </a:solidFill>
                <a:latin typeface="Arial" panose="020B0604020202020204" pitchFamily="34" charset="0"/>
              </a:rPr>
              <a:t>1945--1965</a:t>
            </a:r>
            <a:r>
              <a:rPr lang="zh-CN" altLang="en-US" sz="1800" b="1">
                <a:solidFill>
                  <a:srgbClr val="0000FF"/>
                </a:solidFill>
                <a:latin typeface="Arial" panose="020B0604020202020204" pitchFamily="34" charset="0"/>
              </a:rPr>
              <a:t>）</a:t>
            </a:r>
            <a:endParaRPr lang="zh-CN" altLang="en-US" sz="1800" b="1">
              <a:solidFill>
                <a:srgbClr val="0000FF"/>
              </a:solidFill>
              <a:latin typeface="Arial" panose="020B0604020202020204" pitchFamily="34" charset="0"/>
            </a:endParaRPr>
          </a:p>
        </p:txBody>
      </p:sp>
      <p:sp>
        <p:nvSpPr>
          <p:cNvPr id="639048" name="文本框 639047"/>
          <p:cNvSpPr txBox="1"/>
          <p:nvPr/>
        </p:nvSpPr>
        <p:spPr>
          <a:xfrm>
            <a:off x="1603355" y="2734824"/>
            <a:ext cx="935588"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罗斯福</a:t>
            </a:r>
            <a:endParaRPr lang="zh-CN" altLang="en-US" sz="1800" b="1" dirty="0">
              <a:latin typeface="黑体" panose="02010609060101010101" pitchFamily="2" charset="-122"/>
              <a:ea typeface="黑体" panose="02010609060101010101" pitchFamily="2" charset="-122"/>
            </a:endParaRPr>
          </a:p>
        </p:txBody>
      </p:sp>
      <p:sp>
        <p:nvSpPr>
          <p:cNvPr id="639049" name="文本框 639048"/>
          <p:cNvSpPr txBox="1"/>
          <p:nvPr/>
        </p:nvSpPr>
        <p:spPr>
          <a:xfrm>
            <a:off x="1064142" y="2734824"/>
            <a:ext cx="790369" cy="368300"/>
          </a:xfrm>
          <a:prstGeom prst="rect">
            <a:avLst/>
          </a:prstGeom>
          <a:noFill/>
          <a:ln w="9525">
            <a:noFill/>
          </a:ln>
        </p:spPr>
        <p:txBody>
          <a:bodyPr>
            <a:spAutoFit/>
          </a:bodyPr>
          <a:p>
            <a:pPr>
              <a:spcBef>
                <a:spcPct val="50000"/>
              </a:spcBef>
            </a:pPr>
            <a:r>
              <a:rPr lang="zh-CN" altLang="en-US" sz="1800" b="1" dirty="0">
                <a:latin typeface="黑体" panose="02010609060101010101" pitchFamily="2" charset="-122"/>
                <a:ea typeface="黑体" panose="02010609060101010101" pitchFamily="2" charset="-122"/>
              </a:rPr>
              <a:t>胡佛</a:t>
            </a:r>
            <a:endParaRPr lang="zh-CN" altLang="en-US" sz="1800" b="1" dirty="0">
              <a:latin typeface="黑体" panose="02010609060101010101" pitchFamily="2" charset="-122"/>
              <a:ea typeface="黑体" panose="02010609060101010101" pitchFamily="2" charset="-122"/>
            </a:endParaRPr>
          </a:p>
        </p:txBody>
      </p:sp>
      <p:sp>
        <p:nvSpPr>
          <p:cNvPr id="639052" name="文本框 639051"/>
          <p:cNvSpPr txBox="1"/>
          <p:nvPr/>
        </p:nvSpPr>
        <p:spPr>
          <a:xfrm>
            <a:off x="0" y="3057399"/>
            <a:ext cx="6785986" cy="460375"/>
          </a:xfrm>
          <a:prstGeom prst="rect">
            <a:avLst/>
          </a:prstGeom>
          <a:noFill/>
          <a:ln w="9525">
            <a:noFill/>
          </a:ln>
        </p:spPr>
        <p:txBody>
          <a:bodyPr>
            <a:spAutoFit/>
          </a:bodyPr>
          <a:p>
            <a:pPr>
              <a:spcBef>
                <a:spcPct val="50000"/>
              </a:spcBef>
            </a:pPr>
            <a:r>
              <a:rPr lang="zh-CN" altLang="en-US" sz="2400" b="1" dirty="0">
                <a:solidFill>
                  <a:schemeClr val="tx2"/>
                </a:solidFill>
                <a:latin typeface="黑体" panose="02010609060101010101" pitchFamily="2" charset="-122"/>
                <a:ea typeface="黑体" panose="02010609060101010101" pitchFamily="2" charset="-122"/>
              </a:rPr>
              <a:t>一、二战后美国不断调整的经济政策：</a:t>
            </a:r>
            <a:endParaRPr lang="zh-CN" altLang="en-US" sz="2400" b="1" dirty="0">
              <a:solidFill>
                <a:schemeClr val="tx2"/>
              </a:solidFill>
              <a:latin typeface="黑体" panose="02010609060101010101" pitchFamily="2" charset="-122"/>
              <a:ea typeface="黑体" panose="02010609060101010101" pitchFamily="2" charset="-122"/>
            </a:endParaRPr>
          </a:p>
        </p:txBody>
      </p:sp>
      <p:sp>
        <p:nvSpPr>
          <p:cNvPr id="639054" name="矩形 639053"/>
          <p:cNvSpPr/>
          <p:nvPr/>
        </p:nvSpPr>
        <p:spPr>
          <a:xfrm>
            <a:off x="0" y="3813249"/>
            <a:ext cx="3305810" cy="414020"/>
          </a:xfrm>
          <a:prstGeom prst="rect">
            <a:avLst/>
          </a:prstGeom>
          <a:noFill/>
          <a:ln w="9525">
            <a:noFill/>
          </a:ln>
        </p:spPr>
        <p:txBody>
          <a:bodyPr wrap="none" anchor="t">
            <a:spAutoFit/>
          </a:bodyPr>
          <a:p>
            <a:r>
              <a:rPr lang="en-US" altLang="zh-CN" sz="2100" b="1" dirty="0">
                <a:effectLst>
                  <a:outerShdw blurRad="38100" dist="38100" dir="2700000">
                    <a:srgbClr val="C0C0C0"/>
                  </a:outerShdw>
                </a:effectLst>
                <a:latin typeface="Arial" panose="020B0604020202020204" pitchFamily="34" charset="0"/>
              </a:rPr>
              <a:t>A</a:t>
            </a:r>
            <a:r>
              <a:rPr lang="zh-CN" altLang="en-US" sz="2100" b="1" dirty="0">
                <a:effectLst>
                  <a:outerShdw blurRad="38100" dist="38100" dir="2700000">
                    <a:srgbClr val="C0C0C0"/>
                  </a:outerShdw>
                </a:effectLst>
                <a:latin typeface="Arial" panose="020B0604020202020204" pitchFamily="34" charset="0"/>
              </a:rPr>
              <a:t>、二战后至</a:t>
            </a:r>
            <a:r>
              <a:rPr lang="en-US" altLang="zh-CN" sz="2100" b="1" dirty="0">
                <a:effectLst>
                  <a:outerShdw blurRad="38100" dist="38100" dir="2700000">
                    <a:srgbClr val="C0C0C0"/>
                  </a:outerShdw>
                </a:effectLst>
                <a:latin typeface="Arial" panose="020B0604020202020204" pitchFamily="34" charset="0"/>
              </a:rPr>
              <a:t>20C60</a:t>
            </a:r>
            <a:r>
              <a:rPr lang="zh-CN" altLang="en-US" sz="2100" b="1" dirty="0">
                <a:effectLst>
                  <a:outerShdw blurRad="38100" dist="38100" dir="2700000">
                    <a:srgbClr val="C0C0C0"/>
                  </a:outerShdw>
                </a:effectLst>
                <a:latin typeface="Arial" panose="020B0604020202020204" pitchFamily="34" charset="0"/>
              </a:rPr>
              <a:t>年代：</a:t>
            </a:r>
            <a:endParaRPr lang="zh-CN" altLang="en-US" sz="2100" b="1" dirty="0">
              <a:effectLst>
                <a:outerShdw blurRad="38100" dist="38100" dir="2700000">
                  <a:srgbClr val="C0C0C0"/>
                </a:outerShdw>
              </a:effectLst>
              <a:latin typeface="Arial" panose="020B0604020202020204" pitchFamily="34" charset="0"/>
            </a:endParaRPr>
          </a:p>
        </p:txBody>
      </p:sp>
      <p:sp>
        <p:nvSpPr>
          <p:cNvPr id="639055" name="矩形 639054"/>
          <p:cNvSpPr/>
          <p:nvPr/>
        </p:nvSpPr>
        <p:spPr>
          <a:xfrm>
            <a:off x="0" y="4137015"/>
            <a:ext cx="2233930" cy="414020"/>
          </a:xfrm>
          <a:prstGeom prst="rect">
            <a:avLst/>
          </a:prstGeom>
          <a:noFill/>
          <a:ln w="9525">
            <a:noFill/>
          </a:ln>
        </p:spPr>
        <p:txBody>
          <a:bodyPr wrap="none" anchor="t">
            <a:spAutoFit/>
          </a:bodyPr>
          <a:p>
            <a:r>
              <a:rPr lang="en-US" altLang="zh-CN" sz="2100" b="1" dirty="0">
                <a:effectLst>
                  <a:outerShdw blurRad="38100" dist="38100" dir="2700000">
                    <a:srgbClr val="C0C0C0"/>
                  </a:outerShdw>
                </a:effectLst>
                <a:latin typeface="Arial" panose="020B0604020202020204" pitchFamily="34" charset="0"/>
              </a:rPr>
              <a:t>B</a:t>
            </a:r>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20C70</a:t>
            </a:r>
            <a:r>
              <a:rPr lang="zh-CN" altLang="en-US" sz="2100" b="1" dirty="0">
                <a:effectLst>
                  <a:outerShdw blurRad="38100" dist="38100" dir="2700000">
                    <a:srgbClr val="C0C0C0"/>
                  </a:outerShdw>
                </a:effectLst>
                <a:latin typeface="Arial" panose="020B0604020202020204" pitchFamily="34" charset="0"/>
              </a:rPr>
              <a:t>年代：</a:t>
            </a:r>
            <a:endParaRPr lang="zh-CN" altLang="en-US" sz="2100" b="1" dirty="0">
              <a:effectLst>
                <a:outerShdw blurRad="38100" dist="38100" dir="2700000">
                  <a:srgbClr val="C0C0C0"/>
                </a:outerShdw>
              </a:effectLst>
              <a:latin typeface="Arial" panose="020B0604020202020204" pitchFamily="34" charset="0"/>
            </a:endParaRPr>
          </a:p>
        </p:txBody>
      </p:sp>
      <p:sp>
        <p:nvSpPr>
          <p:cNvPr id="639056" name="矩形 639055"/>
          <p:cNvSpPr/>
          <p:nvPr/>
        </p:nvSpPr>
        <p:spPr>
          <a:xfrm>
            <a:off x="0" y="4461970"/>
            <a:ext cx="2190180" cy="414020"/>
          </a:xfrm>
          <a:prstGeom prst="rect">
            <a:avLst/>
          </a:prstGeom>
          <a:noFill/>
          <a:ln w="9525">
            <a:noFill/>
          </a:ln>
        </p:spPr>
        <p:txBody>
          <a:bodyPr>
            <a:spAutoFit/>
          </a:bodyPr>
          <a:p>
            <a:r>
              <a:rPr lang="en-US" altLang="zh-CN" sz="2100" b="1" dirty="0">
                <a:effectLst>
                  <a:outerShdw blurRad="38100" dist="38100" dir="2700000">
                    <a:srgbClr val="C0C0C0"/>
                  </a:outerShdw>
                </a:effectLst>
                <a:latin typeface="Arial" panose="020B0604020202020204" pitchFamily="34" charset="0"/>
              </a:rPr>
              <a:t>C</a:t>
            </a:r>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20C80</a:t>
            </a:r>
            <a:r>
              <a:rPr lang="zh-CN" altLang="en-US" sz="2100" b="1" dirty="0">
                <a:effectLst>
                  <a:outerShdw blurRad="38100" dist="38100" dir="2700000">
                    <a:srgbClr val="C0C0C0"/>
                  </a:outerShdw>
                </a:effectLst>
                <a:latin typeface="Arial" panose="020B0604020202020204" pitchFamily="34" charset="0"/>
              </a:rPr>
              <a:t>年代：</a:t>
            </a:r>
            <a:endParaRPr lang="zh-CN" altLang="en-US" sz="2100" b="1" dirty="0">
              <a:effectLst>
                <a:outerShdw blurRad="38100" dist="38100" dir="2700000">
                  <a:srgbClr val="C0C0C0"/>
                </a:outerShdw>
              </a:effectLst>
              <a:latin typeface="Arial" panose="020B0604020202020204" pitchFamily="34" charset="0"/>
            </a:endParaRPr>
          </a:p>
        </p:txBody>
      </p:sp>
      <p:sp>
        <p:nvSpPr>
          <p:cNvPr id="639057" name="矩形 639056"/>
          <p:cNvSpPr/>
          <p:nvPr/>
        </p:nvSpPr>
        <p:spPr>
          <a:xfrm>
            <a:off x="0" y="4753598"/>
            <a:ext cx="2233930" cy="414020"/>
          </a:xfrm>
          <a:prstGeom prst="rect">
            <a:avLst/>
          </a:prstGeom>
          <a:noFill/>
          <a:ln w="9525">
            <a:noFill/>
          </a:ln>
        </p:spPr>
        <p:txBody>
          <a:bodyPr wrap="none" anchor="t">
            <a:spAutoFit/>
          </a:bodyPr>
          <a:p>
            <a:r>
              <a:rPr lang="en-US" altLang="zh-CN" sz="2100" b="1" dirty="0">
                <a:effectLst>
                  <a:outerShdw blurRad="38100" dist="38100" dir="2700000">
                    <a:srgbClr val="C0C0C0"/>
                  </a:outerShdw>
                </a:effectLst>
                <a:latin typeface="Arial" panose="020B0604020202020204" pitchFamily="34" charset="0"/>
              </a:rPr>
              <a:t>D</a:t>
            </a:r>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20C90</a:t>
            </a:r>
            <a:r>
              <a:rPr lang="zh-CN" altLang="en-US" sz="2100" b="1" dirty="0">
                <a:effectLst>
                  <a:outerShdw blurRad="38100" dist="38100" dir="2700000">
                    <a:srgbClr val="C0C0C0"/>
                  </a:outerShdw>
                </a:effectLst>
                <a:latin typeface="Arial" panose="020B0604020202020204" pitchFamily="34" charset="0"/>
              </a:rPr>
              <a:t>年代：</a:t>
            </a:r>
            <a:endParaRPr lang="zh-CN" altLang="en-US" sz="2100" b="1" dirty="0">
              <a:effectLst>
                <a:outerShdw blurRad="38100" dist="38100" dir="2700000">
                  <a:srgbClr val="C0C0C0"/>
                </a:outerShdw>
              </a:effectLst>
              <a:latin typeface="Arial" panose="020B0604020202020204" pitchFamily="34" charset="0"/>
            </a:endParaRPr>
          </a:p>
        </p:txBody>
      </p:sp>
      <p:sp>
        <p:nvSpPr>
          <p:cNvPr id="639058" name="矩形 639057"/>
          <p:cNvSpPr/>
          <p:nvPr/>
        </p:nvSpPr>
        <p:spPr>
          <a:xfrm>
            <a:off x="3112674" y="3813249"/>
            <a:ext cx="2538942" cy="414020"/>
          </a:xfrm>
          <a:prstGeom prst="rect">
            <a:avLst/>
          </a:prstGeom>
          <a:noFill/>
          <a:ln w="9525">
            <a:noFill/>
          </a:ln>
        </p:spPr>
        <p:txBody>
          <a:bodyPr>
            <a:spAutoFit/>
          </a:bodyPr>
          <a:p>
            <a:r>
              <a:rPr lang="zh-CN" altLang="en-US" sz="2100" b="1" dirty="0">
                <a:solidFill>
                  <a:schemeClr val="accent2">
                    <a:lumMod val="75000"/>
                  </a:schemeClr>
                </a:solidFill>
                <a:effectLst>
                  <a:outerShdw blurRad="38100" dist="38100" dir="2700000">
                    <a:srgbClr val="C0C0C0"/>
                  </a:outerShdw>
                </a:effectLst>
                <a:latin typeface="Arial" panose="020B0604020202020204" pitchFamily="34" charset="0"/>
              </a:rPr>
              <a:t>黄金时代</a:t>
            </a:r>
            <a:endParaRPr lang="zh-CN" altLang="en-US" sz="2100" b="1" dirty="0">
              <a:solidFill>
                <a:schemeClr val="accent2">
                  <a:lumMod val="75000"/>
                </a:schemeClr>
              </a:solidFill>
              <a:effectLst>
                <a:outerShdw blurRad="38100" dist="38100" dir="2700000">
                  <a:srgbClr val="C0C0C0"/>
                </a:outerShdw>
              </a:effectLst>
              <a:latin typeface="Arial" panose="020B0604020202020204" pitchFamily="34" charset="0"/>
            </a:endParaRPr>
          </a:p>
        </p:txBody>
      </p:sp>
      <p:sp>
        <p:nvSpPr>
          <p:cNvPr id="639059" name="矩形 639058"/>
          <p:cNvSpPr/>
          <p:nvPr/>
        </p:nvSpPr>
        <p:spPr>
          <a:xfrm>
            <a:off x="2087813" y="4137015"/>
            <a:ext cx="2322305" cy="414020"/>
          </a:xfrm>
          <a:prstGeom prst="rect">
            <a:avLst/>
          </a:prstGeom>
          <a:noFill/>
          <a:ln w="9525">
            <a:noFill/>
          </a:ln>
        </p:spPr>
        <p:txBody>
          <a:bodyPr>
            <a:spAutoFit/>
          </a:bodyPr>
          <a:p>
            <a:r>
              <a:rPr lang="zh-CN" altLang="en-US" sz="2100" b="1" dirty="0">
                <a:solidFill>
                  <a:srgbClr val="FF0000"/>
                </a:solidFill>
                <a:effectLst>
                  <a:outerShdw blurRad="38100" dist="38100" dir="2700000">
                    <a:srgbClr val="C0C0C0"/>
                  </a:outerShdw>
                </a:effectLst>
                <a:latin typeface="Arial" panose="020B0604020202020204" pitchFamily="34" charset="0"/>
              </a:rPr>
              <a:t>滞涨危机</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sp>
        <p:nvSpPr>
          <p:cNvPr id="639060" name="矩形 639059"/>
          <p:cNvSpPr/>
          <p:nvPr/>
        </p:nvSpPr>
        <p:spPr>
          <a:xfrm>
            <a:off x="2087813" y="4461970"/>
            <a:ext cx="3619748" cy="414020"/>
          </a:xfrm>
          <a:prstGeom prst="rect">
            <a:avLst/>
          </a:prstGeom>
          <a:noFill/>
          <a:ln w="9525">
            <a:noFill/>
          </a:ln>
        </p:spPr>
        <p:txBody>
          <a:bodyPr>
            <a:spAutoFit/>
          </a:bodyPr>
          <a:p>
            <a:r>
              <a:rPr lang="zh-CN" altLang="en-US" sz="2100" b="1" dirty="0">
                <a:solidFill>
                  <a:schemeClr val="tx2"/>
                </a:solidFill>
                <a:effectLst>
                  <a:outerShdw blurRad="38100" dist="38100" dir="2700000">
                    <a:srgbClr val="C0C0C0"/>
                  </a:outerShdw>
                </a:effectLst>
                <a:latin typeface="Arial" panose="020B0604020202020204" pitchFamily="34" charset="0"/>
              </a:rPr>
              <a:t>复苏低速持续增长</a:t>
            </a:r>
            <a:endParaRPr lang="zh-CN" altLang="en-US" sz="2100" b="1" dirty="0">
              <a:solidFill>
                <a:schemeClr val="tx2"/>
              </a:solidFill>
              <a:effectLst>
                <a:outerShdw blurRad="38100" dist="38100" dir="2700000">
                  <a:srgbClr val="C0C0C0"/>
                </a:outerShdw>
              </a:effectLst>
              <a:latin typeface="Arial" panose="020B0604020202020204" pitchFamily="34" charset="0"/>
            </a:endParaRPr>
          </a:p>
        </p:txBody>
      </p:sp>
      <p:sp>
        <p:nvSpPr>
          <p:cNvPr id="639061" name="矩形 639060"/>
          <p:cNvSpPr/>
          <p:nvPr/>
        </p:nvSpPr>
        <p:spPr>
          <a:xfrm>
            <a:off x="2087813" y="4753598"/>
            <a:ext cx="2213986" cy="414020"/>
          </a:xfrm>
          <a:prstGeom prst="rect">
            <a:avLst/>
          </a:prstGeom>
          <a:noFill/>
          <a:ln w="9525">
            <a:noFill/>
          </a:ln>
        </p:spPr>
        <p:txBody>
          <a:bodyPr>
            <a:spAutoFit/>
          </a:bodyPr>
          <a:p>
            <a:r>
              <a:rPr lang="zh-CN" altLang="en-US" sz="2100" b="1" dirty="0">
                <a:solidFill>
                  <a:srgbClr val="FF0000"/>
                </a:solidFill>
                <a:effectLst>
                  <a:outerShdw blurRad="38100" dist="38100" dir="2700000">
                    <a:srgbClr val="C0C0C0"/>
                  </a:outerShdw>
                </a:effectLst>
                <a:latin typeface="Arial" panose="020B0604020202020204" pitchFamily="34" charset="0"/>
              </a:rPr>
              <a:t>持续高速增长</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90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90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904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90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390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39058"/>
                                        </p:tgtEl>
                                        <p:attrNameLst>
                                          <p:attrName>style.visibility</p:attrName>
                                        </p:attrNameLst>
                                      </p:cBhvr>
                                      <p:to>
                                        <p:strVal val="visible"/>
                                      </p:to>
                                    </p:set>
                                    <p:animEffect transition="in" filter="blinds(horizontal)">
                                      <p:cBhvr>
                                        <p:cTn id="19" dur="500"/>
                                        <p:tgtEl>
                                          <p:spTgt spid="639058"/>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39047"/>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6390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39059"/>
                                        </p:tgtEl>
                                        <p:attrNameLst>
                                          <p:attrName>style.visibility</p:attrName>
                                        </p:attrNameLst>
                                      </p:cBhvr>
                                      <p:to>
                                        <p:strVal val="visible"/>
                                      </p:to>
                                    </p:set>
                                    <p:animEffect transition="in" filter="blinds(horizontal)">
                                      <p:cBhvr>
                                        <p:cTn id="30" dur="500"/>
                                        <p:tgtEl>
                                          <p:spTgt spid="639059"/>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3904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390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39060"/>
                                        </p:tgtEl>
                                        <p:attrNameLst>
                                          <p:attrName>style.visibility</p:attrName>
                                        </p:attrNameLst>
                                      </p:cBhvr>
                                      <p:to>
                                        <p:strVal val="visible"/>
                                      </p:to>
                                    </p:set>
                                    <p:animEffect transition="in" filter="blinds(horizontal)">
                                      <p:cBhvr>
                                        <p:cTn id="41" dur="500"/>
                                        <p:tgtEl>
                                          <p:spTgt spid="639060"/>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639044"/>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639037"/>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39061"/>
                                        </p:tgtEl>
                                        <p:attrNameLst>
                                          <p:attrName>style.visibility</p:attrName>
                                        </p:attrNameLst>
                                      </p:cBhvr>
                                      <p:to>
                                        <p:strVal val="visible"/>
                                      </p:to>
                                    </p:set>
                                    <p:animEffect transition="in" filter="blinds(horizontal)">
                                      <p:cBhvr>
                                        <p:cTn id="52" dur="500"/>
                                        <p:tgtEl>
                                          <p:spTgt spid="639061"/>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3904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3903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3904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390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9035" grpId="0"/>
      <p:bldP spid="639036" grpId="0"/>
      <p:bldP spid="639037" grpId="0"/>
      <p:bldP spid="639038" grpId="0"/>
      <p:bldP spid="639039" grpId="0"/>
      <p:bldP spid="639040" grpId="0" bldLvl="0" animBg="1"/>
      <p:bldP spid="639041" grpId="0" bldLvl="0" animBg="1"/>
      <p:bldP spid="639042" grpId="0" bldLvl="0" animBg="1"/>
      <p:bldP spid="639043" grpId="0" bldLvl="0" animBg="1"/>
      <p:bldP spid="639044" grpId="0" bldLvl="0" animBg="1"/>
      <p:bldP spid="639045" grpId="0" bldLvl="0" animBg="1"/>
      <p:bldP spid="639046" grpId="0" bldLvl="0" animBg="1"/>
      <p:bldP spid="639047" grpId="0" bldLvl="0" animBg="1"/>
      <p:bldP spid="639048" grpId="0"/>
      <p:bldP spid="639049" grpId="0"/>
      <p:bldP spid="639058" grpId="0"/>
      <p:bldP spid="639059" grpId="0"/>
      <p:bldP spid="639060" grpId="0"/>
      <p:bldP spid="6390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6" name="矩形 195594"/>
          <p:cNvSpPr/>
          <p:nvPr/>
        </p:nvSpPr>
        <p:spPr>
          <a:xfrm>
            <a:off x="-317" y="-2349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11730" name="矩形 10"/>
          <p:cNvSpPr/>
          <p:nvPr/>
        </p:nvSpPr>
        <p:spPr>
          <a:xfrm>
            <a:off x="3924300" y="123825"/>
            <a:ext cx="5009515" cy="460375"/>
          </a:xfrm>
          <a:prstGeom prst="rect">
            <a:avLst/>
          </a:prstGeom>
          <a:noFill/>
          <a:ln w="9525">
            <a:noFill/>
          </a:ln>
        </p:spPr>
        <p:txBody>
          <a:bodyPr wrap="square">
            <a:spAutoFit/>
          </a:bodyPr>
          <a:p>
            <a:pPr>
              <a:lnSpc>
                <a:spcPct val="120000"/>
              </a:lnSpc>
            </a:pPr>
            <a:r>
              <a:rPr lang="zh-CN" altLang="en-US" sz="2000" b="1" dirty="0">
                <a:solidFill>
                  <a:schemeClr val="accent2"/>
                </a:solidFill>
                <a:latin typeface="黑体" panose="02010609060101010101" pitchFamily="2" charset="-122"/>
                <a:ea typeface="黑体" panose="02010609060101010101" pitchFamily="2" charset="-122"/>
              </a:rPr>
              <a:t>考点  </a:t>
            </a:r>
            <a:r>
              <a:rPr lang="zh-CN" altLang="en-US" sz="2000" b="1" dirty="0">
                <a:solidFill>
                  <a:srgbClr val="3333FF"/>
                </a:solidFill>
                <a:latin typeface="黑体" panose="02010609060101010101" pitchFamily="2" charset="-122"/>
                <a:ea typeface="黑体" panose="02010609060101010101" pitchFamily="2" charset="-122"/>
                <a:sym typeface="+mn-ea"/>
              </a:rPr>
              <a:t>当代资本主义的新变化</a:t>
            </a:r>
            <a:endParaRPr lang="zh-CN" altLang="en-US" sz="2000" b="1" dirty="0">
              <a:solidFill>
                <a:schemeClr val="accent2"/>
              </a:solidFill>
              <a:latin typeface="黑体" panose="02010609060101010101" pitchFamily="2" charset="-122"/>
              <a:ea typeface="黑体" panose="02010609060101010101" pitchFamily="2" charset="-122"/>
            </a:endParaRPr>
          </a:p>
        </p:txBody>
      </p:sp>
      <p:grpSp>
        <p:nvGrpSpPr>
          <p:cNvPr id="637958" name="组合 637957"/>
          <p:cNvGrpSpPr/>
          <p:nvPr/>
        </p:nvGrpSpPr>
        <p:grpSpPr>
          <a:xfrm>
            <a:off x="2639060" y="314325"/>
            <a:ext cx="6504940" cy="1654918"/>
            <a:chOff x="158" y="0"/>
            <a:chExt cx="5466" cy="1639"/>
          </a:xfrm>
        </p:grpSpPr>
        <p:sp>
          <p:nvSpPr>
            <p:cNvPr id="637959" name="直接连接符 637958"/>
            <p:cNvSpPr/>
            <p:nvPr/>
          </p:nvSpPr>
          <p:spPr>
            <a:xfrm>
              <a:off x="612" y="456"/>
              <a:ext cx="136" cy="108"/>
            </a:xfrm>
            <a:prstGeom prst="line">
              <a:avLst/>
            </a:prstGeom>
            <a:ln w="28575" cap="flat" cmpd="sng">
              <a:solidFill>
                <a:schemeClr val="tx1"/>
              </a:solidFill>
              <a:prstDash val="solid"/>
              <a:headEnd type="none" w="med" len="med"/>
              <a:tailEnd type="none" w="med" len="med"/>
            </a:ln>
          </p:spPr>
        </p:sp>
        <p:sp>
          <p:nvSpPr>
            <p:cNvPr id="637960" name="直接连接符 637959"/>
            <p:cNvSpPr/>
            <p:nvPr/>
          </p:nvSpPr>
          <p:spPr>
            <a:xfrm>
              <a:off x="793" y="1235"/>
              <a:ext cx="182" cy="27"/>
            </a:xfrm>
            <a:prstGeom prst="line">
              <a:avLst/>
            </a:prstGeom>
            <a:ln w="28575" cap="flat" cmpd="sng">
              <a:solidFill>
                <a:schemeClr val="tx1"/>
              </a:solidFill>
              <a:prstDash val="solid"/>
              <a:headEnd type="none" w="med" len="med"/>
              <a:tailEnd type="none" w="med" len="med"/>
            </a:ln>
          </p:spPr>
        </p:sp>
        <p:sp>
          <p:nvSpPr>
            <p:cNvPr id="637961" name="直接连接符 637960"/>
            <p:cNvSpPr/>
            <p:nvPr/>
          </p:nvSpPr>
          <p:spPr>
            <a:xfrm flipV="1">
              <a:off x="975" y="781"/>
              <a:ext cx="362" cy="483"/>
            </a:xfrm>
            <a:prstGeom prst="line">
              <a:avLst/>
            </a:prstGeom>
            <a:ln w="28575" cap="flat" cmpd="sng">
              <a:solidFill>
                <a:schemeClr val="tx1"/>
              </a:solidFill>
              <a:prstDash val="solid"/>
              <a:headEnd type="none" w="med" len="med"/>
              <a:tailEnd type="none" w="med" len="med"/>
            </a:ln>
          </p:spPr>
        </p:sp>
        <p:sp>
          <p:nvSpPr>
            <p:cNvPr id="637962" name="直接连接符 637961"/>
            <p:cNvSpPr/>
            <p:nvPr/>
          </p:nvSpPr>
          <p:spPr>
            <a:xfrm flipV="1">
              <a:off x="1337" y="754"/>
              <a:ext cx="182" cy="27"/>
            </a:xfrm>
            <a:prstGeom prst="line">
              <a:avLst/>
            </a:prstGeom>
            <a:ln w="28575" cap="flat" cmpd="sng">
              <a:solidFill>
                <a:schemeClr val="tx1"/>
              </a:solidFill>
              <a:prstDash val="solid"/>
              <a:headEnd type="none" w="med" len="med"/>
              <a:tailEnd type="none" w="med" len="med"/>
            </a:ln>
          </p:spPr>
        </p:sp>
        <p:sp>
          <p:nvSpPr>
            <p:cNvPr id="637963" name="直接连接符 637962"/>
            <p:cNvSpPr/>
            <p:nvPr/>
          </p:nvSpPr>
          <p:spPr>
            <a:xfrm flipV="1">
              <a:off x="1519" y="351"/>
              <a:ext cx="227" cy="403"/>
            </a:xfrm>
            <a:prstGeom prst="line">
              <a:avLst/>
            </a:prstGeom>
            <a:ln w="28575" cap="flat" cmpd="sng">
              <a:solidFill>
                <a:schemeClr val="tx1"/>
              </a:solidFill>
              <a:prstDash val="solid"/>
              <a:headEnd type="none" w="med" len="med"/>
              <a:tailEnd type="none" w="med" len="med"/>
            </a:ln>
          </p:spPr>
        </p:sp>
        <p:sp>
          <p:nvSpPr>
            <p:cNvPr id="637964" name="直接连接符 637963"/>
            <p:cNvSpPr/>
            <p:nvPr/>
          </p:nvSpPr>
          <p:spPr>
            <a:xfrm>
              <a:off x="1746" y="351"/>
              <a:ext cx="363" cy="189"/>
            </a:xfrm>
            <a:prstGeom prst="line">
              <a:avLst/>
            </a:prstGeom>
            <a:ln w="28575" cap="flat" cmpd="sng">
              <a:solidFill>
                <a:schemeClr val="tx1"/>
              </a:solidFill>
              <a:prstDash val="solid"/>
              <a:headEnd type="none" w="med" len="med"/>
              <a:tailEnd type="none" w="med" len="med"/>
            </a:ln>
          </p:spPr>
        </p:sp>
        <p:sp>
          <p:nvSpPr>
            <p:cNvPr id="637965" name="直接连接符 637964"/>
            <p:cNvSpPr/>
            <p:nvPr/>
          </p:nvSpPr>
          <p:spPr>
            <a:xfrm>
              <a:off x="2109" y="540"/>
              <a:ext cx="226" cy="26"/>
            </a:xfrm>
            <a:prstGeom prst="line">
              <a:avLst/>
            </a:prstGeom>
            <a:ln w="28575" cap="flat" cmpd="sng">
              <a:solidFill>
                <a:schemeClr val="tx1"/>
              </a:solidFill>
              <a:prstDash val="solid"/>
              <a:headEnd type="none" w="med" len="med"/>
              <a:tailEnd type="none" w="med" len="med"/>
            </a:ln>
          </p:spPr>
        </p:sp>
        <p:sp>
          <p:nvSpPr>
            <p:cNvPr id="637966" name="直接连接符 637965"/>
            <p:cNvSpPr/>
            <p:nvPr/>
          </p:nvSpPr>
          <p:spPr>
            <a:xfrm>
              <a:off x="2335" y="566"/>
              <a:ext cx="182" cy="374"/>
            </a:xfrm>
            <a:prstGeom prst="line">
              <a:avLst/>
            </a:prstGeom>
            <a:ln w="28575" cap="flat" cmpd="sng">
              <a:solidFill>
                <a:schemeClr val="tx1"/>
              </a:solidFill>
              <a:prstDash val="solid"/>
              <a:headEnd type="none" w="med" len="med"/>
              <a:tailEnd type="none" w="med" len="med"/>
            </a:ln>
          </p:spPr>
        </p:sp>
        <p:sp>
          <p:nvSpPr>
            <p:cNvPr id="637967" name="直接连接符 637966"/>
            <p:cNvSpPr/>
            <p:nvPr/>
          </p:nvSpPr>
          <p:spPr>
            <a:xfrm>
              <a:off x="2653" y="1210"/>
              <a:ext cx="136" cy="81"/>
            </a:xfrm>
            <a:prstGeom prst="line">
              <a:avLst/>
            </a:prstGeom>
            <a:ln w="28575" cap="flat" cmpd="sng">
              <a:solidFill>
                <a:schemeClr val="tx1"/>
              </a:solidFill>
              <a:prstDash val="solid"/>
              <a:headEnd type="none" w="med" len="med"/>
              <a:tailEnd type="none" w="med" len="med"/>
            </a:ln>
          </p:spPr>
        </p:sp>
        <p:sp>
          <p:nvSpPr>
            <p:cNvPr id="637968" name="直接连接符 637967"/>
            <p:cNvSpPr/>
            <p:nvPr/>
          </p:nvSpPr>
          <p:spPr>
            <a:xfrm flipV="1">
              <a:off x="2789" y="779"/>
              <a:ext cx="590" cy="512"/>
            </a:xfrm>
            <a:prstGeom prst="line">
              <a:avLst/>
            </a:prstGeom>
            <a:ln w="28575" cap="flat" cmpd="sng">
              <a:solidFill>
                <a:schemeClr val="tx1"/>
              </a:solidFill>
              <a:prstDash val="solid"/>
              <a:headEnd type="none" w="med" len="med"/>
              <a:tailEnd type="none" w="med" len="med"/>
            </a:ln>
          </p:spPr>
        </p:sp>
        <p:sp>
          <p:nvSpPr>
            <p:cNvPr id="637969" name="直接连接符 637968"/>
            <p:cNvSpPr/>
            <p:nvPr/>
          </p:nvSpPr>
          <p:spPr>
            <a:xfrm flipV="1">
              <a:off x="3379" y="647"/>
              <a:ext cx="1542" cy="132"/>
            </a:xfrm>
            <a:prstGeom prst="line">
              <a:avLst/>
            </a:prstGeom>
            <a:ln w="28575" cap="flat" cmpd="sng">
              <a:solidFill>
                <a:schemeClr val="tx1"/>
              </a:solidFill>
              <a:prstDash val="solid"/>
              <a:headEnd type="none" w="med" len="med"/>
              <a:tailEnd type="none" w="med" len="med"/>
            </a:ln>
          </p:spPr>
        </p:sp>
        <p:sp>
          <p:nvSpPr>
            <p:cNvPr id="637970" name="直接连接符 637969"/>
            <p:cNvSpPr/>
            <p:nvPr/>
          </p:nvSpPr>
          <p:spPr>
            <a:xfrm>
              <a:off x="4921" y="647"/>
              <a:ext cx="363" cy="456"/>
            </a:xfrm>
            <a:prstGeom prst="line">
              <a:avLst/>
            </a:prstGeom>
            <a:ln w="28575" cap="flat" cmpd="sng">
              <a:solidFill>
                <a:schemeClr val="tx1"/>
              </a:solidFill>
              <a:prstDash val="solid"/>
              <a:headEnd type="none" w="med" len="med"/>
              <a:tailEnd type="none" w="med" len="med"/>
            </a:ln>
          </p:spPr>
        </p:sp>
        <p:sp>
          <p:nvSpPr>
            <p:cNvPr id="637971" name="直接连接符 637970"/>
            <p:cNvSpPr/>
            <p:nvPr/>
          </p:nvSpPr>
          <p:spPr>
            <a:xfrm flipV="1">
              <a:off x="5284" y="996"/>
              <a:ext cx="226" cy="107"/>
            </a:xfrm>
            <a:prstGeom prst="line">
              <a:avLst/>
            </a:prstGeom>
            <a:ln w="28575" cap="flat" cmpd="sng">
              <a:solidFill>
                <a:schemeClr val="tx1"/>
              </a:solidFill>
              <a:prstDash val="solid"/>
              <a:headEnd type="none" w="med" len="med"/>
              <a:tailEnd type="triangle" w="med" len="med"/>
            </a:ln>
          </p:spPr>
        </p:sp>
        <p:grpSp>
          <p:nvGrpSpPr>
            <p:cNvPr id="637972" name="组合 637971"/>
            <p:cNvGrpSpPr/>
            <p:nvPr/>
          </p:nvGrpSpPr>
          <p:grpSpPr>
            <a:xfrm>
              <a:off x="158" y="0"/>
              <a:ext cx="5398" cy="1371"/>
              <a:chOff x="158" y="164"/>
              <a:chExt cx="5398" cy="2317"/>
            </a:xfrm>
          </p:grpSpPr>
          <p:grpSp>
            <p:nvGrpSpPr>
              <p:cNvPr id="637973" name="组合 637972"/>
              <p:cNvGrpSpPr/>
              <p:nvPr/>
            </p:nvGrpSpPr>
            <p:grpSpPr>
              <a:xfrm>
                <a:off x="158" y="164"/>
                <a:ext cx="5398" cy="2317"/>
                <a:chOff x="113" y="24"/>
                <a:chExt cx="5398" cy="2317"/>
              </a:xfrm>
            </p:grpSpPr>
            <p:grpSp>
              <p:nvGrpSpPr>
                <p:cNvPr id="637974" name="组合 637973"/>
                <p:cNvGrpSpPr/>
                <p:nvPr/>
              </p:nvGrpSpPr>
              <p:grpSpPr>
                <a:xfrm>
                  <a:off x="113" y="300"/>
                  <a:ext cx="5398" cy="2041"/>
                  <a:chOff x="158" y="119"/>
                  <a:chExt cx="5398" cy="2041"/>
                </a:xfrm>
              </p:grpSpPr>
              <p:sp>
                <p:nvSpPr>
                  <p:cNvPr id="637975" name="直接连接符 637974"/>
                  <p:cNvSpPr/>
                  <p:nvPr/>
                </p:nvSpPr>
                <p:spPr>
                  <a:xfrm flipV="1">
                    <a:off x="158" y="1706"/>
                    <a:ext cx="5398" cy="0"/>
                  </a:xfrm>
                  <a:prstGeom prst="line">
                    <a:avLst/>
                  </a:prstGeom>
                  <a:ln w="28575" cap="flat" cmpd="sng">
                    <a:solidFill>
                      <a:schemeClr val="tx1"/>
                    </a:solidFill>
                    <a:prstDash val="solid"/>
                    <a:headEnd type="none" w="med" len="med"/>
                    <a:tailEnd type="triangle" w="med" len="med"/>
                  </a:ln>
                </p:spPr>
              </p:sp>
              <p:sp>
                <p:nvSpPr>
                  <p:cNvPr id="637976" name="直接连接符 637975"/>
                  <p:cNvSpPr/>
                  <p:nvPr/>
                </p:nvSpPr>
                <p:spPr>
                  <a:xfrm flipV="1">
                    <a:off x="612" y="119"/>
                    <a:ext cx="0" cy="2041"/>
                  </a:xfrm>
                  <a:prstGeom prst="line">
                    <a:avLst/>
                  </a:prstGeom>
                  <a:ln w="28575" cap="flat" cmpd="sng">
                    <a:solidFill>
                      <a:schemeClr val="tx1"/>
                    </a:solidFill>
                    <a:prstDash val="solid"/>
                    <a:headEnd type="none" w="med" len="med"/>
                    <a:tailEnd type="triangle" w="med" len="med"/>
                  </a:ln>
                </p:spPr>
              </p:sp>
              <p:sp>
                <p:nvSpPr>
                  <p:cNvPr id="637977" name="直接连接符 637976"/>
                  <p:cNvSpPr/>
                  <p:nvPr/>
                </p:nvSpPr>
                <p:spPr>
                  <a:xfrm>
                    <a:off x="521" y="1162"/>
                    <a:ext cx="91" cy="0"/>
                  </a:xfrm>
                  <a:prstGeom prst="line">
                    <a:avLst/>
                  </a:prstGeom>
                  <a:ln w="28575" cap="flat" cmpd="sng">
                    <a:solidFill>
                      <a:schemeClr val="tx1"/>
                    </a:solidFill>
                    <a:prstDash val="solid"/>
                    <a:headEnd type="none" w="med" len="med"/>
                    <a:tailEnd type="none" w="med" len="med"/>
                  </a:ln>
                </p:spPr>
              </p:sp>
              <p:sp>
                <p:nvSpPr>
                  <p:cNvPr id="637978" name="直接连接符 637977"/>
                  <p:cNvSpPr/>
                  <p:nvPr/>
                </p:nvSpPr>
                <p:spPr>
                  <a:xfrm>
                    <a:off x="521" y="1026"/>
                    <a:ext cx="91" cy="0"/>
                  </a:xfrm>
                  <a:prstGeom prst="line">
                    <a:avLst/>
                  </a:prstGeom>
                  <a:ln w="28575" cap="flat" cmpd="sng">
                    <a:solidFill>
                      <a:schemeClr val="tx1"/>
                    </a:solidFill>
                    <a:prstDash val="solid"/>
                    <a:headEnd type="none" w="med" len="med"/>
                    <a:tailEnd type="none" w="med" len="med"/>
                  </a:ln>
                </p:spPr>
              </p:sp>
              <p:sp>
                <p:nvSpPr>
                  <p:cNvPr id="637979" name="直接连接符 637978"/>
                  <p:cNvSpPr/>
                  <p:nvPr/>
                </p:nvSpPr>
                <p:spPr>
                  <a:xfrm>
                    <a:off x="521" y="845"/>
                    <a:ext cx="91" cy="0"/>
                  </a:xfrm>
                  <a:prstGeom prst="line">
                    <a:avLst/>
                  </a:prstGeom>
                  <a:ln w="28575" cap="flat" cmpd="sng">
                    <a:solidFill>
                      <a:schemeClr val="tx1"/>
                    </a:solidFill>
                    <a:prstDash val="solid"/>
                    <a:headEnd type="none" w="med" len="med"/>
                    <a:tailEnd type="none" w="med" len="med"/>
                  </a:ln>
                </p:spPr>
              </p:sp>
              <p:sp>
                <p:nvSpPr>
                  <p:cNvPr id="637980" name="直接连接符 637979"/>
                  <p:cNvSpPr/>
                  <p:nvPr/>
                </p:nvSpPr>
                <p:spPr>
                  <a:xfrm>
                    <a:off x="521" y="663"/>
                    <a:ext cx="91" cy="0"/>
                  </a:xfrm>
                  <a:prstGeom prst="line">
                    <a:avLst/>
                  </a:prstGeom>
                  <a:ln w="28575" cap="flat" cmpd="sng">
                    <a:solidFill>
                      <a:schemeClr val="tx1"/>
                    </a:solidFill>
                    <a:prstDash val="solid"/>
                    <a:headEnd type="none" w="med" len="med"/>
                    <a:tailEnd type="none" w="med" len="med"/>
                  </a:ln>
                </p:spPr>
              </p:sp>
              <p:sp>
                <p:nvSpPr>
                  <p:cNvPr id="637981" name="直接连接符 637980"/>
                  <p:cNvSpPr/>
                  <p:nvPr/>
                </p:nvSpPr>
                <p:spPr>
                  <a:xfrm>
                    <a:off x="521" y="482"/>
                    <a:ext cx="91" cy="0"/>
                  </a:xfrm>
                  <a:prstGeom prst="line">
                    <a:avLst/>
                  </a:prstGeom>
                  <a:ln w="28575" cap="flat" cmpd="sng">
                    <a:solidFill>
                      <a:schemeClr val="tx1"/>
                    </a:solidFill>
                    <a:prstDash val="solid"/>
                    <a:headEnd type="none" w="med" len="med"/>
                    <a:tailEnd type="none" w="med" len="med"/>
                  </a:ln>
                </p:spPr>
              </p:sp>
              <p:sp>
                <p:nvSpPr>
                  <p:cNvPr id="637982" name="直接连接符 637981"/>
                  <p:cNvSpPr/>
                  <p:nvPr/>
                </p:nvSpPr>
                <p:spPr>
                  <a:xfrm>
                    <a:off x="521" y="300"/>
                    <a:ext cx="91" cy="0"/>
                  </a:xfrm>
                  <a:prstGeom prst="line">
                    <a:avLst/>
                  </a:prstGeom>
                  <a:ln w="28575" cap="flat" cmpd="sng">
                    <a:solidFill>
                      <a:schemeClr val="tx1"/>
                    </a:solidFill>
                    <a:prstDash val="solid"/>
                    <a:headEnd type="none" w="med" len="med"/>
                    <a:tailEnd type="none" w="med" len="med"/>
                  </a:ln>
                </p:spPr>
              </p:sp>
              <p:sp>
                <p:nvSpPr>
                  <p:cNvPr id="637983" name="直接连接符 637982"/>
                  <p:cNvSpPr/>
                  <p:nvPr/>
                </p:nvSpPr>
                <p:spPr>
                  <a:xfrm>
                    <a:off x="521" y="1298"/>
                    <a:ext cx="91" cy="0"/>
                  </a:xfrm>
                  <a:prstGeom prst="line">
                    <a:avLst/>
                  </a:prstGeom>
                  <a:ln w="28575" cap="flat" cmpd="sng">
                    <a:solidFill>
                      <a:schemeClr val="tx1"/>
                    </a:solidFill>
                    <a:prstDash val="solid"/>
                    <a:headEnd type="none" w="med" len="med"/>
                    <a:tailEnd type="none" w="med" len="med"/>
                  </a:ln>
                </p:spPr>
              </p:sp>
              <p:sp>
                <p:nvSpPr>
                  <p:cNvPr id="637984" name="直接连接符 637983"/>
                  <p:cNvSpPr/>
                  <p:nvPr/>
                </p:nvSpPr>
                <p:spPr>
                  <a:xfrm>
                    <a:off x="521" y="1434"/>
                    <a:ext cx="91" cy="0"/>
                  </a:xfrm>
                  <a:prstGeom prst="line">
                    <a:avLst/>
                  </a:prstGeom>
                  <a:ln w="28575" cap="flat" cmpd="sng">
                    <a:solidFill>
                      <a:schemeClr val="tx1"/>
                    </a:solidFill>
                    <a:prstDash val="solid"/>
                    <a:headEnd type="none" w="med" len="med"/>
                    <a:tailEnd type="none" w="med" len="med"/>
                  </a:ln>
                </p:spPr>
              </p:sp>
              <p:sp>
                <p:nvSpPr>
                  <p:cNvPr id="637985" name="直接连接符 637984"/>
                  <p:cNvSpPr/>
                  <p:nvPr/>
                </p:nvSpPr>
                <p:spPr>
                  <a:xfrm>
                    <a:off x="521" y="1570"/>
                    <a:ext cx="91" cy="0"/>
                  </a:xfrm>
                  <a:prstGeom prst="line">
                    <a:avLst/>
                  </a:prstGeom>
                  <a:ln w="28575" cap="flat" cmpd="sng">
                    <a:solidFill>
                      <a:schemeClr val="tx1"/>
                    </a:solidFill>
                    <a:prstDash val="solid"/>
                    <a:headEnd type="none" w="med" len="med"/>
                    <a:tailEnd type="none" w="med" len="med"/>
                  </a:ln>
                </p:spPr>
              </p:sp>
              <p:sp>
                <p:nvSpPr>
                  <p:cNvPr id="637986" name="文本框 637985"/>
                  <p:cNvSpPr txBox="1"/>
                  <p:nvPr/>
                </p:nvSpPr>
                <p:spPr>
                  <a:xfrm>
                    <a:off x="295" y="165"/>
                    <a:ext cx="227" cy="316"/>
                  </a:xfrm>
                  <a:prstGeom prst="rect">
                    <a:avLst/>
                  </a:prstGeom>
                  <a:noFill/>
                  <a:ln w="9525">
                    <a:noFill/>
                  </a:ln>
                </p:spPr>
                <p:txBody>
                  <a:bodyPr>
                    <a:spAutoFit/>
                  </a:bodyPr>
                  <a:p>
                    <a:pPr>
                      <a:lnSpc>
                        <a:spcPct val="95000"/>
                      </a:lnSpc>
                      <a:spcBef>
                        <a:spcPct val="50000"/>
                      </a:spcBef>
                    </a:pPr>
                    <a:endParaRPr sz="900" b="1" dirty="0">
                      <a:latin typeface="Arial" panose="020B0604020202020204" pitchFamily="34" charset="0"/>
                    </a:endParaRPr>
                  </a:p>
                </p:txBody>
              </p:sp>
              <p:sp>
                <p:nvSpPr>
                  <p:cNvPr id="637987" name="直接连接符 637986"/>
                  <p:cNvSpPr/>
                  <p:nvPr/>
                </p:nvSpPr>
                <p:spPr>
                  <a:xfrm>
                    <a:off x="521" y="1842"/>
                    <a:ext cx="92" cy="0"/>
                  </a:xfrm>
                  <a:prstGeom prst="line">
                    <a:avLst/>
                  </a:prstGeom>
                  <a:ln w="28575" cap="flat" cmpd="sng">
                    <a:solidFill>
                      <a:schemeClr val="tx1"/>
                    </a:solidFill>
                    <a:prstDash val="solid"/>
                    <a:headEnd type="none" w="med" len="med"/>
                    <a:tailEnd type="none" w="med" len="med"/>
                  </a:ln>
                </p:spPr>
              </p:sp>
              <p:sp>
                <p:nvSpPr>
                  <p:cNvPr id="637988" name="直接连接符 637987"/>
                  <p:cNvSpPr/>
                  <p:nvPr/>
                </p:nvSpPr>
                <p:spPr>
                  <a:xfrm>
                    <a:off x="521" y="1979"/>
                    <a:ext cx="91" cy="0"/>
                  </a:xfrm>
                  <a:prstGeom prst="line">
                    <a:avLst/>
                  </a:prstGeom>
                  <a:ln w="28575" cap="flat" cmpd="sng">
                    <a:solidFill>
                      <a:schemeClr val="tx1"/>
                    </a:solidFill>
                    <a:prstDash val="solid"/>
                    <a:headEnd type="none" w="med" len="med"/>
                    <a:tailEnd type="none" w="med" len="med"/>
                  </a:ln>
                </p:spPr>
              </p:sp>
            </p:grpSp>
            <p:sp>
              <p:nvSpPr>
                <p:cNvPr id="637989" name="文本框 637988"/>
                <p:cNvSpPr txBox="1"/>
                <p:nvPr/>
              </p:nvSpPr>
              <p:spPr>
                <a:xfrm>
                  <a:off x="158" y="24"/>
                  <a:ext cx="953" cy="179"/>
                </a:xfrm>
                <a:prstGeom prst="rect">
                  <a:avLst/>
                </a:prstGeom>
                <a:noFill/>
                <a:ln w="9525">
                  <a:noFill/>
                </a:ln>
              </p:spPr>
              <p:txBody>
                <a:bodyPr>
                  <a:spAutoFit/>
                </a:bodyPr>
                <a:p>
                  <a:pPr>
                    <a:spcBef>
                      <a:spcPct val="50000"/>
                    </a:spcBef>
                  </a:pPr>
                  <a:r>
                    <a:rPr lang="zh-CN" altLang="en-US" sz="100" b="1" dirty="0">
                      <a:latin typeface="Arial" panose="020B0604020202020204" pitchFamily="34" charset="0"/>
                    </a:rPr>
                    <a:t>增长率（</a:t>
                  </a:r>
                  <a:r>
                    <a:rPr lang="en-US" altLang="zh-CN" sz="100" b="1" dirty="0">
                      <a:latin typeface="Arial" panose="020B0604020202020204" pitchFamily="34" charset="0"/>
                    </a:rPr>
                    <a:t>%</a:t>
                  </a:r>
                  <a:r>
                    <a:rPr lang="zh-CN" altLang="en-US" sz="100" b="1" dirty="0">
                      <a:latin typeface="Arial" panose="020B0604020202020204" pitchFamily="34" charset="0"/>
                    </a:rPr>
                    <a:t>）</a:t>
                  </a:r>
                  <a:endParaRPr lang="zh-CN" altLang="en-US" sz="100" b="1" dirty="0">
                    <a:latin typeface="Arial" panose="020B0604020202020204" pitchFamily="34" charset="0"/>
                  </a:endParaRPr>
                </a:p>
              </p:txBody>
            </p:sp>
          </p:grpSp>
          <p:sp>
            <p:nvSpPr>
              <p:cNvPr id="637990" name="直接连接符 637989"/>
              <p:cNvSpPr/>
              <p:nvPr/>
            </p:nvSpPr>
            <p:spPr>
              <a:xfrm>
                <a:off x="794" y="1933"/>
                <a:ext cx="0" cy="91"/>
              </a:xfrm>
              <a:prstGeom prst="line">
                <a:avLst/>
              </a:prstGeom>
              <a:ln w="28575" cap="flat" cmpd="sng">
                <a:solidFill>
                  <a:schemeClr val="tx1"/>
                </a:solidFill>
                <a:prstDash val="solid"/>
                <a:headEnd type="none" w="med" len="med"/>
                <a:tailEnd type="none" w="med" len="med"/>
              </a:ln>
            </p:spPr>
          </p:sp>
          <p:sp>
            <p:nvSpPr>
              <p:cNvPr id="637991" name="直接连接符 637990"/>
              <p:cNvSpPr/>
              <p:nvPr/>
            </p:nvSpPr>
            <p:spPr>
              <a:xfrm>
                <a:off x="976" y="1933"/>
                <a:ext cx="0" cy="91"/>
              </a:xfrm>
              <a:prstGeom prst="line">
                <a:avLst/>
              </a:prstGeom>
              <a:ln w="28575" cap="flat" cmpd="sng">
                <a:solidFill>
                  <a:schemeClr val="tx1"/>
                </a:solidFill>
                <a:prstDash val="solid"/>
                <a:headEnd type="none" w="med" len="med"/>
                <a:tailEnd type="none" w="med" len="med"/>
              </a:ln>
            </p:spPr>
          </p:sp>
          <p:sp>
            <p:nvSpPr>
              <p:cNvPr id="637992" name="直接连接符 637991"/>
              <p:cNvSpPr/>
              <p:nvPr/>
            </p:nvSpPr>
            <p:spPr>
              <a:xfrm>
                <a:off x="1338" y="1933"/>
                <a:ext cx="0" cy="91"/>
              </a:xfrm>
              <a:prstGeom prst="line">
                <a:avLst/>
              </a:prstGeom>
              <a:ln w="28575" cap="flat" cmpd="sng">
                <a:solidFill>
                  <a:schemeClr val="tx1"/>
                </a:solidFill>
                <a:prstDash val="solid"/>
                <a:headEnd type="none" w="med" len="med"/>
                <a:tailEnd type="none" w="med" len="med"/>
              </a:ln>
            </p:spPr>
          </p:sp>
          <p:sp>
            <p:nvSpPr>
              <p:cNvPr id="637993" name="直接连接符 637992"/>
              <p:cNvSpPr/>
              <p:nvPr/>
            </p:nvSpPr>
            <p:spPr>
              <a:xfrm>
                <a:off x="1747" y="1933"/>
                <a:ext cx="0" cy="91"/>
              </a:xfrm>
              <a:prstGeom prst="line">
                <a:avLst/>
              </a:prstGeom>
              <a:ln w="28575" cap="flat" cmpd="sng">
                <a:solidFill>
                  <a:schemeClr val="tx1"/>
                </a:solidFill>
                <a:prstDash val="solid"/>
                <a:headEnd type="none" w="med" len="med"/>
                <a:tailEnd type="none" w="med" len="med"/>
              </a:ln>
            </p:spPr>
          </p:sp>
          <p:sp>
            <p:nvSpPr>
              <p:cNvPr id="637994" name="直接连接符 637993"/>
              <p:cNvSpPr/>
              <p:nvPr/>
            </p:nvSpPr>
            <p:spPr>
              <a:xfrm>
                <a:off x="3198" y="1933"/>
                <a:ext cx="0" cy="91"/>
              </a:xfrm>
              <a:prstGeom prst="line">
                <a:avLst/>
              </a:prstGeom>
              <a:ln w="28575" cap="flat" cmpd="sng">
                <a:solidFill>
                  <a:schemeClr val="tx1"/>
                </a:solidFill>
                <a:prstDash val="solid"/>
                <a:headEnd type="none" w="med" len="med"/>
                <a:tailEnd type="none" w="med" len="med"/>
              </a:ln>
            </p:spPr>
          </p:sp>
          <p:sp>
            <p:nvSpPr>
              <p:cNvPr id="637995" name="直接连接符 637994"/>
              <p:cNvSpPr/>
              <p:nvPr/>
            </p:nvSpPr>
            <p:spPr>
              <a:xfrm>
                <a:off x="3924" y="1933"/>
                <a:ext cx="0" cy="91"/>
              </a:xfrm>
              <a:prstGeom prst="line">
                <a:avLst/>
              </a:prstGeom>
              <a:ln w="28575" cap="flat" cmpd="sng">
                <a:solidFill>
                  <a:schemeClr val="tx1"/>
                </a:solidFill>
                <a:prstDash val="solid"/>
                <a:headEnd type="none" w="med" len="med"/>
                <a:tailEnd type="none" w="med" len="med"/>
              </a:ln>
            </p:spPr>
          </p:sp>
          <p:sp>
            <p:nvSpPr>
              <p:cNvPr id="637996" name="直接连接符 637995"/>
              <p:cNvSpPr/>
              <p:nvPr/>
            </p:nvSpPr>
            <p:spPr>
              <a:xfrm>
                <a:off x="4468" y="1933"/>
                <a:ext cx="0" cy="91"/>
              </a:xfrm>
              <a:prstGeom prst="line">
                <a:avLst/>
              </a:prstGeom>
              <a:ln w="28575" cap="flat" cmpd="sng">
                <a:solidFill>
                  <a:schemeClr val="tx1"/>
                </a:solidFill>
                <a:prstDash val="solid"/>
                <a:headEnd type="none" w="med" len="med"/>
                <a:tailEnd type="none" w="med" len="med"/>
              </a:ln>
            </p:spPr>
          </p:sp>
          <p:sp>
            <p:nvSpPr>
              <p:cNvPr id="637997" name="直接连接符 637996"/>
              <p:cNvSpPr/>
              <p:nvPr/>
            </p:nvSpPr>
            <p:spPr>
              <a:xfrm>
                <a:off x="2246" y="1933"/>
                <a:ext cx="0" cy="91"/>
              </a:xfrm>
              <a:prstGeom prst="line">
                <a:avLst/>
              </a:prstGeom>
              <a:ln w="28575" cap="flat" cmpd="sng">
                <a:solidFill>
                  <a:schemeClr val="tx1"/>
                </a:solidFill>
                <a:prstDash val="solid"/>
                <a:headEnd type="none" w="med" len="med"/>
                <a:tailEnd type="none" w="med" len="med"/>
              </a:ln>
            </p:spPr>
          </p:sp>
          <p:sp>
            <p:nvSpPr>
              <p:cNvPr id="637998" name="直接连接符 637997"/>
              <p:cNvSpPr/>
              <p:nvPr/>
            </p:nvSpPr>
            <p:spPr>
              <a:xfrm>
                <a:off x="2699" y="1933"/>
                <a:ext cx="0" cy="91"/>
              </a:xfrm>
              <a:prstGeom prst="line">
                <a:avLst/>
              </a:prstGeom>
              <a:ln w="28575" cap="flat" cmpd="sng">
                <a:solidFill>
                  <a:schemeClr val="tx1"/>
                </a:solidFill>
                <a:prstDash val="solid"/>
                <a:headEnd type="none" w="med" len="med"/>
                <a:tailEnd type="none" w="med" len="med"/>
              </a:ln>
            </p:spPr>
          </p:sp>
          <p:sp>
            <p:nvSpPr>
              <p:cNvPr id="637999" name="直接连接符 637998"/>
              <p:cNvSpPr/>
              <p:nvPr/>
            </p:nvSpPr>
            <p:spPr>
              <a:xfrm>
                <a:off x="4876" y="1933"/>
                <a:ext cx="0" cy="91"/>
              </a:xfrm>
              <a:prstGeom prst="line">
                <a:avLst/>
              </a:prstGeom>
              <a:ln w="28575" cap="flat" cmpd="sng">
                <a:solidFill>
                  <a:schemeClr val="tx1"/>
                </a:solidFill>
                <a:prstDash val="solid"/>
                <a:headEnd type="none" w="med" len="med"/>
                <a:tailEnd type="none" w="med" len="med"/>
              </a:ln>
            </p:spPr>
          </p:sp>
          <p:sp>
            <p:nvSpPr>
              <p:cNvPr id="638000" name="直接连接符 637999"/>
              <p:cNvSpPr/>
              <p:nvPr/>
            </p:nvSpPr>
            <p:spPr>
              <a:xfrm>
                <a:off x="5285" y="1933"/>
                <a:ext cx="0" cy="91"/>
              </a:xfrm>
              <a:prstGeom prst="line">
                <a:avLst/>
              </a:prstGeom>
              <a:ln w="28575" cap="flat" cmpd="sng">
                <a:solidFill>
                  <a:schemeClr val="tx1"/>
                </a:solidFill>
                <a:prstDash val="solid"/>
                <a:headEnd type="none" w="med" len="med"/>
                <a:tailEnd type="none" w="med" len="med"/>
              </a:ln>
            </p:spPr>
          </p:sp>
          <p:sp>
            <p:nvSpPr>
              <p:cNvPr id="638001" name="文本框 638000"/>
              <p:cNvSpPr txBox="1"/>
              <p:nvPr/>
            </p:nvSpPr>
            <p:spPr>
              <a:xfrm>
                <a:off x="613"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1929</a:t>
                </a:r>
                <a:endParaRPr lang="en-US" altLang="zh-CN" sz="900" b="1">
                  <a:latin typeface="Arial" panose="020B0604020202020204" pitchFamily="34" charset="0"/>
                </a:endParaRPr>
              </a:p>
            </p:txBody>
          </p:sp>
          <p:sp>
            <p:nvSpPr>
              <p:cNvPr id="638002" name="文本框 638001"/>
              <p:cNvSpPr txBox="1"/>
              <p:nvPr/>
            </p:nvSpPr>
            <p:spPr>
              <a:xfrm>
                <a:off x="885"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1932</a:t>
                </a:r>
                <a:endParaRPr lang="en-US" altLang="zh-CN" sz="900" b="1">
                  <a:latin typeface="Arial" panose="020B0604020202020204" pitchFamily="34" charset="0"/>
                </a:endParaRPr>
              </a:p>
            </p:txBody>
          </p:sp>
          <p:sp>
            <p:nvSpPr>
              <p:cNvPr id="638003" name="文本框 638002"/>
              <p:cNvSpPr txBox="1"/>
              <p:nvPr/>
            </p:nvSpPr>
            <p:spPr>
              <a:xfrm>
                <a:off x="1338"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1941</a:t>
                </a:r>
                <a:endParaRPr lang="en-US" altLang="zh-CN" sz="900" b="1">
                  <a:latin typeface="Arial" panose="020B0604020202020204" pitchFamily="34" charset="0"/>
                </a:endParaRPr>
              </a:p>
            </p:txBody>
          </p:sp>
          <p:sp>
            <p:nvSpPr>
              <p:cNvPr id="638004" name="文本框 638003"/>
              <p:cNvSpPr txBox="1"/>
              <p:nvPr/>
            </p:nvSpPr>
            <p:spPr>
              <a:xfrm>
                <a:off x="1611"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1950</a:t>
                </a:r>
                <a:endParaRPr lang="en-US" altLang="zh-CN" sz="900" b="1">
                  <a:latin typeface="Arial" panose="020B0604020202020204" pitchFamily="34" charset="0"/>
                </a:endParaRPr>
              </a:p>
            </p:txBody>
          </p:sp>
          <p:sp>
            <p:nvSpPr>
              <p:cNvPr id="638005" name="文本框 638004"/>
              <p:cNvSpPr txBox="1"/>
              <p:nvPr/>
            </p:nvSpPr>
            <p:spPr>
              <a:xfrm>
                <a:off x="2518"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1975</a:t>
                </a:r>
                <a:endParaRPr lang="en-US" altLang="zh-CN" sz="900" b="1">
                  <a:latin typeface="Arial" panose="020B0604020202020204" pitchFamily="34" charset="0"/>
                </a:endParaRPr>
              </a:p>
            </p:txBody>
          </p:sp>
          <p:sp>
            <p:nvSpPr>
              <p:cNvPr id="638006" name="文本框 638005"/>
              <p:cNvSpPr txBox="1"/>
              <p:nvPr/>
            </p:nvSpPr>
            <p:spPr>
              <a:xfrm>
                <a:off x="2064"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1965</a:t>
                </a:r>
                <a:endParaRPr lang="en-US" altLang="zh-CN" sz="900" b="1">
                  <a:latin typeface="Arial" panose="020B0604020202020204" pitchFamily="34" charset="0"/>
                </a:endParaRPr>
              </a:p>
            </p:txBody>
          </p:sp>
          <p:sp>
            <p:nvSpPr>
              <p:cNvPr id="638007" name="文本框 638006"/>
              <p:cNvSpPr txBox="1"/>
              <p:nvPr/>
            </p:nvSpPr>
            <p:spPr>
              <a:xfrm>
                <a:off x="3062"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1985</a:t>
                </a:r>
                <a:endParaRPr lang="en-US" altLang="zh-CN" sz="900" b="1">
                  <a:latin typeface="Arial" panose="020B0604020202020204" pitchFamily="34" charset="0"/>
                </a:endParaRPr>
              </a:p>
            </p:txBody>
          </p:sp>
          <p:sp>
            <p:nvSpPr>
              <p:cNvPr id="638008" name="文本框 638007"/>
              <p:cNvSpPr txBox="1"/>
              <p:nvPr/>
            </p:nvSpPr>
            <p:spPr>
              <a:xfrm>
                <a:off x="3788"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1994</a:t>
                </a:r>
                <a:endParaRPr lang="en-US" altLang="zh-CN" sz="900" b="1">
                  <a:latin typeface="Arial" panose="020B0604020202020204" pitchFamily="34" charset="0"/>
                </a:endParaRPr>
              </a:p>
            </p:txBody>
          </p:sp>
          <p:sp>
            <p:nvSpPr>
              <p:cNvPr id="638009" name="文本框 638008"/>
              <p:cNvSpPr txBox="1"/>
              <p:nvPr/>
            </p:nvSpPr>
            <p:spPr>
              <a:xfrm>
                <a:off x="5103"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2009</a:t>
                </a:r>
                <a:endParaRPr lang="en-US" altLang="zh-CN" sz="900" b="1">
                  <a:latin typeface="Arial" panose="020B0604020202020204" pitchFamily="34" charset="0"/>
                </a:endParaRPr>
              </a:p>
            </p:txBody>
          </p:sp>
          <p:sp>
            <p:nvSpPr>
              <p:cNvPr id="638010" name="文本框 638009"/>
              <p:cNvSpPr txBox="1"/>
              <p:nvPr/>
            </p:nvSpPr>
            <p:spPr>
              <a:xfrm>
                <a:off x="4287"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1999</a:t>
                </a:r>
                <a:endParaRPr lang="en-US" altLang="zh-CN" sz="900" b="1">
                  <a:latin typeface="Arial" panose="020B0604020202020204" pitchFamily="34" charset="0"/>
                </a:endParaRPr>
              </a:p>
            </p:txBody>
          </p:sp>
          <p:sp>
            <p:nvSpPr>
              <p:cNvPr id="638011" name="文本框 638010"/>
              <p:cNvSpPr txBox="1"/>
              <p:nvPr/>
            </p:nvSpPr>
            <p:spPr>
              <a:xfrm>
                <a:off x="4695" y="2067"/>
                <a:ext cx="408" cy="385"/>
              </a:xfrm>
              <a:prstGeom prst="rect">
                <a:avLst/>
              </a:prstGeom>
              <a:noFill/>
              <a:ln w="28575">
                <a:noFill/>
              </a:ln>
            </p:spPr>
            <p:txBody>
              <a:bodyPr>
                <a:spAutoFit/>
              </a:bodyPr>
              <a:p>
                <a:pPr>
                  <a:spcBef>
                    <a:spcPct val="50000"/>
                  </a:spcBef>
                </a:pPr>
                <a:r>
                  <a:rPr lang="en-US" altLang="zh-CN" sz="900" b="1">
                    <a:latin typeface="Arial" panose="020B0604020202020204" pitchFamily="34" charset="0"/>
                  </a:rPr>
                  <a:t>2007</a:t>
                </a:r>
                <a:endParaRPr lang="en-US" altLang="zh-CN" sz="900" b="1">
                  <a:latin typeface="Arial" panose="020B0604020202020204" pitchFamily="34" charset="0"/>
                </a:endParaRPr>
              </a:p>
            </p:txBody>
          </p:sp>
        </p:grpSp>
        <p:sp>
          <p:nvSpPr>
            <p:cNvPr id="638012" name="直接连接符 638011"/>
            <p:cNvSpPr/>
            <p:nvPr/>
          </p:nvSpPr>
          <p:spPr>
            <a:xfrm flipV="1">
              <a:off x="5285" y="993"/>
              <a:ext cx="226" cy="107"/>
            </a:xfrm>
            <a:prstGeom prst="line">
              <a:avLst/>
            </a:prstGeom>
            <a:ln w="28575" cap="flat" cmpd="sng">
              <a:solidFill>
                <a:schemeClr val="tx1"/>
              </a:solidFill>
              <a:prstDash val="solid"/>
              <a:headEnd type="none" w="med" len="med"/>
              <a:tailEnd type="triangle" w="med" len="med"/>
            </a:ln>
          </p:spPr>
        </p:sp>
        <p:sp>
          <p:nvSpPr>
            <p:cNvPr id="638013" name="直接连接符 638012"/>
            <p:cNvSpPr/>
            <p:nvPr/>
          </p:nvSpPr>
          <p:spPr>
            <a:xfrm>
              <a:off x="748" y="564"/>
              <a:ext cx="45" cy="671"/>
            </a:xfrm>
            <a:prstGeom prst="line">
              <a:avLst/>
            </a:prstGeom>
            <a:ln w="28575" cap="flat" cmpd="sng">
              <a:solidFill>
                <a:schemeClr val="tx1"/>
              </a:solidFill>
              <a:prstDash val="solid"/>
              <a:headEnd type="none" w="med" len="med"/>
              <a:tailEnd type="none" w="med" len="med"/>
            </a:ln>
          </p:spPr>
        </p:sp>
        <p:sp>
          <p:nvSpPr>
            <p:cNvPr id="638014" name="直接连接符 638013"/>
            <p:cNvSpPr/>
            <p:nvPr/>
          </p:nvSpPr>
          <p:spPr>
            <a:xfrm>
              <a:off x="2517" y="940"/>
              <a:ext cx="136" cy="268"/>
            </a:xfrm>
            <a:prstGeom prst="line">
              <a:avLst/>
            </a:prstGeom>
            <a:ln w="28575" cap="flat" cmpd="sng">
              <a:solidFill>
                <a:schemeClr val="tx1"/>
              </a:solidFill>
              <a:prstDash val="solid"/>
              <a:headEnd type="none" w="med" len="med"/>
              <a:tailEnd type="none" w="med" len="med"/>
            </a:ln>
          </p:spPr>
        </p:sp>
        <p:sp>
          <p:nvSpPr>
            <p:cNvPr id="638015" name="文本框 638014"/>
            <p:cNvSpPr txBox="1"/>
            <p:nvPr/>
          </p:nvSpPr>
          <p:spPr>
            <a:xfrm>
              <a:off x="3016" y="1261"/>
              <a:ext cx="726" cy="106"/>
            </a:xfrm>
            <a:prstGeom prst="rect">
              <a:avLst/>
            </a:prstGeom>
            <a:noFill/>
            <a:ln w="9525">
              <a:noFill/>
            </a:ln>
          </p:spPr>
          <p:txBody>
            <a:bodyPr>
              <a:spAutoFit/>
            </a:bodyPr>
            <a:p>
              <a:pPr>
                <a:spcBef>
                  <a:spcPct val="50000"/>
                </a:spcBef>
              </a:pPr>
              <a:r>
                <a:rPr lang="zh-CN" altLang="en-US" sz="100" b="1" dirty="0">
                  <a:solidFill>
                    <a:srgbClr val="0000FF"/>
                  </a:solidFill>
                  <a:latin typeface="Arial" panose="020B0604020202020204" pitchFamily="34" charset="0"/>
                  <a:ea typeface="黑体" panose="02010609060101010101" pitchFamily="2" charset="-122"/>
                </a:rPr>
                <a:t>里根布什</a:t>
              </a:r>
              <a:endParaRPr lang="zh-CN" altLang="en-US" sz="100" b="1" dirty="0">
                <a:solidFill>
                  <a:srgbClr val="0000FF"/>
                </a:solidFill>
                <a:latin typeface="Arial" panose="020B0604020202020204" pitchFamily="34" charset="0"/>
                <a:ea typeface="黑体" panose="02010609060101010101" pitchFamily="2" charset="-122"/>
              </a:endParaRPr>
            </a:p>
          </p:txBody>
        </p:sp>
        <p:sp>
          <p:nvSpPr>
            <p:cNvPr id="638016" name="文本框 638015"/>
            <p:cNvSpPr txBox="1"/>
            <p:nvPr/>
          </p:nvSpPr>
          <p:spPr>
            <a:xfrm>
              <a:off x="3878" y="1261"/>
              <a:ext cx="680" cy="304"/>
            </a:xfrm>
            <a:prstGeom prst="rect">
              <a:avLst/>
            </a:prstGeom>
            <a:noFill/>
            <a:ln w="9525">
              <a:noFill/>
            </a:ln>
          </p:spPr>
          <p:txBody>
            <a:bodyPr>
              <a:spAutoFit/>
            </a:bodyPr>
            <a:p>
              <a:pPr>
                <a:spcBef>
                  <a:spcPct val="50000"/>
                </a:spcBef>
              </a:pPr>
              <a:r>
                <a:rPr lang="zh-CN" altLang="en-US" sz="1400" b="1" dirty="0">
                  <a:solidFill>
                    <a:srgbClr val="0000FF"/>
                  </a:solidFill>
                  <a:latin typeface="Arial" panose="020B0604020202020204" pitchFamily="34" charset="0"/>
                  <a:ea typeface="黑体" panose="02010609060101010101" pitchFamily="2" charset="-122"/>
                </a:rPr>
                <a:t>克林顿</a:t>
              </a:r>
              <a:endParaRPr lang="zh-CN" altLang="en-US" sz="1400" b="1" dirty="0">
                <a:solidFill>
                  <a:srgbClr val="0000FF"/>
                </a:solidFill>
                <a:latin typeface="Arial" panose="020B0604020202020204" pitchFamily="34" charset="0"/>
                <a:ea typeface="黑体" panose="02010609060101010101" pitchFamily="2" charset="-122"/>
              </a:endParaRPr>
            </a:p>
          </p:txBody>
        </p:sp>
        <p:sp>
          <p:nvSpPr>
            <p:cNvPr id="638017" name="文本框 638016"/>
            <p:cNvSpPr txBox="1"/>
            <p:nvPr/>
          </p:nvSpPr>
          <p:spPr>
            <a:xfrm>
              <a:off x="5012" y="1234"/>
              <a:ext cx="589" cy="273"/>
            </a:xfrm>
            <a:prstGeom prst="rect">
              <a:avLst/>
            </a:prstGeom>
            <a:noFill/>
            <a:ln w="9525">
              <a:noFill/>
            </a:ln>
          </p:spPr>
          <p:txBody>
            <a:bodyPr>
              <a:spAutoFit/>
            </a:bodyPr>
            <a:p>
              <a:pPr>
                <a:spcBef>
                  <a:spcPct val="50000"/>
                </a:spcBef>
              </a:pPr>
              <a:r>
                <a:rPr lang="zh-CN" altLang="en-US" sz="1200" b="1" dirty="0">
                  <a:solidFill>
                    <a:srgbClr val="0000FF"/>
                  </a:solidFill>
                  <a:latin typeface="Arial" panose="020B0604020202020204" pitchFamily="34" charset="0"/>
                  <a:ea typeface="黑体" panose="02010609060101010101" pitchFamily="2" charset="-122"/>
                </a:rPr>
                <a:t>布什</a:t>
              </a:r>
              <a:endParaRPr lang="zh-CN" altLang="en-US" sz="1200" b="1" dirty="0">
                <a:solidFill>
                  <a:srgbClr val="0000FF"/>
                </a:solidFill>
                <a:latin typeface="Arial" panose="020B0604020202020204" pitchFamily="34" charset="0"/>
                <a:ea typeface="黑体" panose="02010609060101010101" pitchFamily="2" charset="-122"/>
              </a:endParaRPr>
            </a:p>
          </p:txBody>
        </p:sp>
        <p:sp>
          <p:nvSpPr>
            <p:cNvPr id="638018" name="文本框 638017"/>
            <p:cNvSpPr txBox="1"/>
            <p:nvPr/>
          </p:nvSpPr>
          <p:spPr>
            <a:xfrm>
              <a:off x="612" y="80"/>
              <a:ext cx="181" cy="1268"/>
            </a:xfrm>
            <a:prstGeom prst="rect">
              <a:avLst/>
            </a:prstGeom>
            <a:solidFill>
              <a:srgbClr val="FFFF00">
                <a:alpha val="39999"/>
              </a:srgbClr>
            </a:solidFill>
            <a:ln w="9525">
              <a:noFill/>
            </a:ln>
          </p:spPr>
          <p:txBody>
            <a:bodyPr>
              <a:spAutoFit/>
            </a:bodyPr>
            <a:p>
              <a:pPr>
                <a:spcBef>
                  <a:spcPct val="50000"/>
                </a:spcBef>
              </a:pPr>
              <a:endParaRPr lang="en-US" altLang="zh-CN" sz="750" b="1" dirty="0">
                <a:solidFill>
                  <a:srgbClr val="3333CC"/>
                </a:solidFill>
                <a:latin typeface="Arial" panose="020B0604020202020204" pitchFamily="34" charset="0"/>
              </a:endParaRPr>
            </a:p>
            <a:p>
              <a:pPr>
                <a:spcBef>
                  <a:spcPct val="50000"/>
                </a:spcBef>
              </a:pPr>
              <a:endParaRPr lang="en-US" altLang="zh-CN" sz="750" b="1" dirty="0">
                <a:solidFill>
                  <a:srgbClr val="3333CC"/>
                </a:solidFill>
                <a:latin typeface="Arial" panose="020B0604020202020204" pitchFamily="34" charset="0"/>
              </a:endParaRPr>
            </a:p>
            <a:p>
              <a:pPr>
                <a:spcBef>
                  <a:spcPct val="50000"/>
                </a:spcBef>
              </a:pPr>
              <a:endParaRPr lang="en-US" altLang="zh-CN" sz="15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1200" b="1">
                <a:solidFill>
                  <a:srgbClr val="3333CC"/>
                </a:solidFill>
                <a:latin typeface="Arial" panose="020B0604020202020204" pitchFamily="34" charset="0"/>
              </a:endParaRPr>
            </a:p>
          </p:txBody>
        </p:sp>
        <p:sp>
          <p:nvSpPr>
            <p:cNvPr id="638019" name="文本框 638018"/>
            <p:cNvSpPr txBox="1"/>
            <p:nvPr/>
          </p:nvSpPr>
          <p:spPr>
            <a:xfrm>
              <a:off x="2381" y="73"/>
              <a:ext cx="599" cy="1233"/>
            </a:xfrm>
            <a:prstGeom prst="rect">
              <a:avLst/>
            </a:prstGeom>
            <a:solidFill>
              <a:srgbClr val="000000">
                <a:alpha val="39999"/>
              </a:srgbClr>
            </a:solidFill>
            <a:ln w="9525">
              <a:noFill/>
            </a:ln>
          </p:spPr>
          <p:txBody>
            <a:bodyPr>
              <a:spAutoFit/>
            </a:bodyPr>
            <a:p>
              <a:pPr>
                <a:spcBef>
                  <a:spcPct val="50000"/>
                </a:spcBef>
              </a:pPr>
              <a:endParaRPr lang="en-US" altLang="zh-CN" sz="1200" dirty="0">
                <a:solidFill>
                  <a:srgbClr val="0000FF"/>
                </a:solidFill>
                <a:latin typeface="Arial" panose="020B0604020202020204" pitchFamily="34" charset="0"/>
              </a:endParaRPr>
            </a:p>
            <a:p>
              <a:pPr>
                <a:spcBef>
                  <a:spcPct val="50000"/>
                </a:spcBef>
              </a:pPr>
              <a:endParaRPr lang="en-US" altLang="zh-CN" sz="750" dirty="0">
                <a:solidFill>
                  <a:srgbClr val="0000FF"/>
                </a:solidFill>
                <a:latin typeface="Arial" panose="020B0604020202020204" pitchFamily="34" charset="0"/>
              </a:endParaRPr>
            </a:p>
            <a:p>
              <a:pPr>
                <a:spcBef>
                  <a:spcPct val="50000"/>
                </a:spcBef>
              </a:pPr>
              <a:endParaRPr lang="en-US" altLang="zh-CN" sz="1050" b="1" dirty="0">
                <a:solidFill>
                  <a:srgbClr val="0000FF"/>
                </a:solidFill>
                <a:latin typeface="Arial" panose="020B0604020202020204" pitchFamily="34" charset="0"/>
              </a:endParaRPr>
            </a:p>
            <a:p>
              <a:pPr>
                <a:spcBef>
                  <a:spcPct val="50000"/>
                </a:spcBef>
              </a:pPr>
              <a:r>
                <a:rPr lang="zh-CN" altLang="en-US" sz="900" b="1" dirty="0">
                  <a:solidFill>
                    <a:srgbClr val="0000FF"/>
                  </a:solidFill>
                  <a:latin typeface="Arial" panose="020B0604020202020204" pitchFamily="34" charset="0"/>
                </a:rPr>
                <a:t>滞胀时期</a:t>
              </a:r>
              <a:endParaRPr lang="zh-CN" altLang="en-US" sz="900" b="1" dirty="0">
                <a:solidFill>
                  <a:srgbClr val="0000FF"/>
                </a:solidFill>
                <a:latin typeface="Arial" panose="020B0604020202020204" pitchFamily="34" charset="0"/>
              </a:endParaRPr>
            </a:p>
            <a:p>
              <a:pPr>
                <a:spcBef>
                  <a:spcPct val="50000"/>
                </a:spcBef>
              </a:pPr>
              <a:r>
                <a:rPr lang="en-US" altLang="zh-CN" sz="900" b="1" dirty="0">
                  <a:solidFill>
                    <a:srgbClr val="0000FF"/>
                  </a:solidFill>
                  <a:latin typeface="Arial" panose="020B0604020202020204" pitchFamily="34" charset="0"/>
                </a:rPr>
                <a:t>70</a:t>
              </a:r>
              <a:r>
                <a:rPr lang="zh-CN" altLang="en-US" sz="900" b="1" dirty="0">
                  <a:solidFill>
                    <a:srgbClr val="0000FF"/>
                  </a:solidFill>
                  <a:latin typeface="Arial" panose="020B0604020202020204" pitchFamily="34" charset="0"/>
                </a:rPr>
                <a:t>年代初</a:t>
              </a:r>
              <a:r>
                <a:rPr lang="en-US" altLang="zh-CN" sz="900" b="1">
                  <a:solidFill>
                    <a:srgbClr val="0000FF"/>
                  </a:solidFill>
                  <a:latin typeface="Arial" panose="020B0604020202020204" pitchFamily="34" charset="0"/>
                </a:rPr>
                <a:t>—</a:t>
              </a:r>
              <a:r>
                <a:rPr lang="en-US" altLang="zh-CN" sz="900" b="1" dirty="0">
                  <a:solidFill>
                    <a:srgbClr val="0000FF"/>
                  </a:solidFill>
                  <a:latin typeface="Arial" panose="020B0604020202020204" pitchFamily="34" charset="0"/>
                </a:rPr>
                <a:t>1983 </a:t>
              </a:r>
              <a:r>
                <a:rPr lang="zh-CN" altLang="en-US" sz="900" b="1" dirty="0">
                  <a:solidFill>
                    <a:srgbClr val="0000FF"/>
                  </a:solidFill>
                  <a:latin typeface="Arial" panose="020B0604020202020204" pitchFamily="34" charset="0"/>
                </a:rPr>
                <a:t>）</a:t>
              </a:r>
              <a:endParaRPr lang="zh-CN" altLang="en-US" sz="900" b="1" dirty="0">
                <a:solidFill>
                  <a:srgbClr val="0000FF"/>
                </a:solidFill>
                <a:latin typeface="Arial" panose="020B0604020202020204" pitchFamily="34" charset="0"/>
              </a:endParaRPr>
            </a:p>
          </p:txBody>
        </p:sp>
        <p:sp>
          <p:nvSpPr>
            <p:cNvPr id="638020" name="文本框 638019"/>
            <p:cNvSpPr txBox="1"/>
            <p:nvPr/>
          </p:nvSpPr>
          <p:spPr>
            <a:xfrm>
              <a:off x="3379" y="271"/>
              <a:ext cx="1531" cy="798"/>
            </a:xfrm>
            <a:prstGeom prst="rect">
              <a:avLst/>
            </a:prstGeom>
            <a:solidFill>
              <a:srgbClr val="FFCC00">
                <a:alpha val="39999"/>
              </a:srgbClr>
            </a:solidFill>
            <a:ln w="9525">
              <a:noFill/>
            </a:ln>
          </p:spPr>
          <p:txBody>
            <a:bodyPr wrap="square">
              <a:spAutoFit/>
            </a:bodyPr>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endParaRPr lang="en-US" altLang="zh-CN" sz="750" b="1" dirty="0">
                <a:solidFill>
                  <a:srgbClr val="0000FF"/>
                </a:solidFill>
                <a:latin typeface="Arial" panose="020B0604020202020204" pitchFamily="34" charset="0"/>
              </a:endParaRPr>
            </a:p>
            <a:p>
              <a:pPr algn="ctr">
                <a:spcBef>
                  <a:spcPct val="50000"/>
                </a:spcBef>
              </a:pPr>
              <a:endParaRPr lang="en-US" altLang="zh-CN" sz="100" b="1" dirty="0">
                <a:solidFill>
                  <a:srgbClr val="0000FF"/>
                </a:solidFill>
                <a:latin typeface="Arial" panose="020B0604020202020204" pitchFamily="34" charset="0"/>
              </a:endParaRPr>
            </a:p>
            <a:p>
              <a:pPr algn="ctr">
                <a:spcBef>
                  <a:spcPct val="50000"/>
                </a:spcBef>
              </a:pPr>
              <a:r>
                <a:rPr lang="zh-CN" altLang="en-US" sz="1050" b="1" dirty="0">
                  <a:solidFill>
                    <a:srgbClr val="0000FF"/>
                  </a:solidFill>
                  <a:latin typeface="Arial" panose="020B0604020202020204" pitchFamily="34" charset="0"/>
                </a:rPr>
                <a:t>持续增长（</a:t>
              </a:r>
              <a:r>
                <a:rPr lang="en-US" altLang="zh-CN" sz="1050" b="1" dirty="0">
                  <a:solidFill>
                    <a:srgbClr val="0000FF"/>
                  </a:solidFill>
                  <a:latin typeface="Arial" panose="020B0604020202020204" pitchFamily="34" charset="0"/>
                </a:rPr>
                <a:t>100</a:t>
              </a:r>
              <a:r>
                <a:rPr lang="zh-CN" altLang="en-US" sz="1050" b="1" dirty="0">
                  <a:solidFill>
                    <a:srgbClr val="0000FF"/>
                  </a:solidFill>
                  <a:latin typeface="Arial" panose="020B0604020202020204" pitchFamily="34" charset="0"/>
                </a:rPr>
                <a:t>多个月）</a:t>
              </a:r>
              <a:endParaRPr lang="zh-CN" altLang="en-US" sz="1050" b="1" dirty="0">
                <a:solidFill>
                  <a:srgbClr val="0000FF"/>
                </a:solidFill>
                <a:latin typeface="Arial" panose="020B0604020202020204" pitchFamily="34" charset="0"/>
              </a:endParaRPr>
            </a:p>
            <a:p>
              <a:pPr algn="ctr">
                <a:spcBef>
                  <a:spcPct val="50000"/>
                </a:spcBef>
              </a:pPr>
              <a:br>
                <a:rPr lang="zh-CN" altLang="en-US" sz="675" b="1">
                  <a:solidFill>
                    <a:srgbClr val="0000FF"/>
                  </a:solidFill>
                  <a:latin typeface="隶书" pitchFamily="1" charset="-122"/>
                  <a:ea typeface="隶书" pitchFamily="1" charset="-122"/>
                </a:rPr>
              </a:br>
              <a:endParaRPr lang="zh-CN" altLang="en-US" sz="675" b="1">
                <a:solidFill>
                  <a:srgbClr val="0000FF"/>
                </a:solidFill>
                <a:latin typeface="隶书" pitchFamily="1" charset="-122"/>
                <a:ea typeface="隶书" pitchFamily="1" charset="-122"/>
              </a:endParaRPr>
            </a:p>
          </p:txBody>
        </p:sp>
        <p:sp>
          <p:nvSpPr>
            <p:cNvPr id="638021" name="文本框 638020"/>
            <p:cNvSpPr txBox="1"/>
            <p:nvPr/>
          </p:nvSpPr>
          <p:spPr>
            <a:xfrm>
              <a:off x="4916" y="80"/>
              <a:ext cx="708" cy="1031"/>
            </a:xfrm>
            <a:prstGeom prst="rect">
              <a:avLst/>
            </a:prstGeom>
            <a:solidFill>
              <a:srgbClr val="666699">
                <a:alpha val="39999"/>
              </a:srgbClr>
            </a:solidFill>
            <a:ln w="9525">
              <a:noFill/>
            </a:ln>
          </p:spPr>
          <p:txBody>
            <a:bodyPr>
              <a:spAutoFit/>
            </a:bodyPr>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1050" dirty="0">
                <a:solidFill>
                  <a:srgbClr val="0000FF"/>
                </a:solidFill>
                <a:latin typeface="Arial" panose="020B0604020202020204" pitchFamily="34" charset="0"/>
              </a:endParaRPr>
            </a:p>
            <a:p>
              <a:pPr algn="ctr">
                <a:spcBef>
                  <a:spcPct val="50000"/>
                </a:spcBef>
              </a:pPr>
              <a:r>
                <a:rPr lang="zh-CN" altLang="en-US" sz="1200" b="1" dirty="0">
                  <a:solidFill>
                    <a:srgbClr val="0000FF"/>
                  </a:solidFill>
                  <a:latin typeface="Arial" panose="020B0604020202020204" pitchFamily="34" charset="0"/>
                </a:rPr>
                <a:t>再次衰退</a:t>
              </a:r>
              <a:endParaRPr lang="zh-CN" altLang="en-US" sz="1200" b="1" dirty="0">
                <a:solidFill>
                  <a:srgbClr val="0000FF"/>
                </a:solidFill>
                <a:latin typeface="Arial" panose="020B0604020202020204" pitchFamily="34" charset="0"/>
              </a:endParaRPr>
            </a:p>
            <a:p>
              <a:pPr algn="ctr">
                <a:spcBef>
                  <a:spcPct val="50000"/>
                </a:spcBef>
              </a:pPr>
              <a:endParaRPr lang="zh-CN" altLang="en-US" sz="1200" b="1" dirty="0">
                <a:solidFill>
                  <a:srgbClr val="0000FF"/>
                </a:solidFill>
                <a:latin typeface="Arial" panose="020B0604020202020204" pitchFamily="34" charset="0"/>
              </a:endParaRPr>
            </a:p>
            <a:p>
              <a:pPr algn="ctr">
                <a:spcBef>
                  <a:spcPct val="50000"/>
                </a:spcBef>
              </a:pPr>
              <a:endParaRPr lang="zh-CN" altLang="en-US" sz="600" b="1">
                <a:solidFill>
                  <a:srgbClr val="0000FF"/>
                </a:solidFill>
                <a:latin typeface="Arial" panose="020B0604020202020204" pitchFamily="34" charset="0"/>
              </a:endParaRPr>
            </a:p>
          </p:txBody>
        </p:sp>
        <p:sp>
          <p:nvSpPr>
            <p:cNvPr id="638022" name="文本框 638021"/>
            <p:cNvSpPr txBox="1"/>
            <p:nvPr/>
          </p:nvSpPr>
          <p:spPr>
            <a:xfrm>
              <a:off x="2980" y="73"/>
              <a:ext cx="408" cy="1553"/>
            </a:xfrm>
            <a:prstGeom prst="rect">
              <a:avLst/>
            </a:prstGeom>
            <a:solidFill>
              <a:srgbClr val="00CCFF">
                <a:alpha val="39999"/>
              </a:srgbClr>
            </a:solidFill>
            <a:ln w="9525">
              <a:noFill/>
            </a:ln>
          </p:spPr>
          <p:txBody>
            <a:bodyPr wrap="square">
              <a:spAutoFit/>
            </a:bodyPr>
            <a:p>
              <a:pPr>
                <a:spcBef>
                  <a:spcPct val="50000"/>
                </a:spcBef>
              </a:pPr>
              <a:r>
                <a:rPr lang="zh-CN" altLang="en-US" sz="1200" b="1" dirty="0">
                  <a:solidFill>
                    <a:srgbClr val="0000FF"/>
                  </a:solidFill>
                  <a:latin typeface="Arial" panose="020B0604020202020204" pitchFamily="34" charset="0"/>
                </a:rPr>
                <a:t>复苏低速持续增长</a:t>
              </a:r>
              <a:endParaRPr lang="zh-CN" altLang="en-US" sz="1200" b="1">
                <a:solidFill>
                  <a:srgbClr val="0000FF"/>
                </a:solidFill>
                <a:latin typeface="Arial" panose="020B0604020202020204" pitchFamily="34" charset="0"/>
              </a:endParaRPr>
            </a:p>
          </p:txBody>
        </p:sp>
        <p:sp>
          <p:nvSpPr>
            <p:cNvPr id="638023" name="文本框 638022"/>
            <p:cNvSpPr txBox="1"/>
            <p:nvPr/>
          </p:nvSpPr>
          <p:spPr>
            <a:xfrm>
              <a:off x="1066" y="80"/>
              <a:ext cx="417" cy="1233"/>
            </a:xfrm>
            <a:prstGeom prst="rect">
              <a:avLst/>
            </a:prstGeom>
            <a:solidFill>
              <a:srgbClr val="000000">
                <a:alpha val="39999"/>
              </a:srgbClr>
            </a:solidFill>
            <a:ln w="9525">
              <a:noFill/>
            </a:ln>
          </p:spPr>
          <p:txBody>
            <a:bodyPr>
              <a:spAutoFit/>
            </a:bodyPr>
            <a:p>
              <a:pPr>
                <a:spcBef>
                  <a:spcPct val="50000"/>
                </a:spcBef>
              </a:pPr>
              <a:endParaRPr lang="en-US" altLang="zh-CN" sz="1200" dirty="0">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p:txBody>
        </p:sp>
        <p:sp>
          <p:nvSpPr>
            <p:cNvPr id="638024" name="文本框 638023"/>
            <p:cNvSpPr txBox="1"/>
            <p:nvPr/>
          </p:nvSpPr>
          <p:spPr>
            <a:xfrm>
              <a:off x="793" y="80"/>
              <a:ext cx="273" cy="1245"/>
            </a:xfrm>
            <a:prstGeom prst="rect">
              <a:avLst/>
            </a:prstGeom>
            <a:solidFill>
              <a:srgbClr val="00CCFF">
                <a:alpha val="39999"/>
              </a:srgbClr>
            </a:solidFill>
            <a:ln w="9525">
              <a:noFill/>
            </a:ln>
          </p:spPr>
          <p:txBody>
            <a:bodyPr>
              <a:spAutoFit/>
            </a:bodyPr>
            <a:p>
              <a:pPr>
                <a:spcBef>
                  <a:spcPct val="50000"/>
                </a:spcBef>
              </a:pPr>
              <a:endParaRPr lang="en-US" altLang="zh-CN" sz="600" dirty="0">
                <a:latin typeface="Arial" panose="020B0604020202020204" pitchFamily="34" charset="0"/>
              </a:endParaRPr>
            </a:p>
            <a:p>
              <a:pPr>
                <a:spcBef>
                  <a:spcPct val="50000"/>
                </a:spcBef>
              </a:pPr>
              <a:endParaRPr lang="en-US" altLang="zh-CN" sz="600" dirty="0">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900" b="1">
                <a:solidFill>
                  <a:srgbClr val="660066"/>
                </a:solidFill>
                <a:latin typeface="Arial" panose="020B0604020202020204" pitchFamily="34" charset="0"/>
              </a:endParaRPr>
            </a:p>
          </p:txBody>
        </p:sp>
        <p:sp>
          <p:nvSpPr>
            <p:cNvPr id="638025" name="文本框 638024"/>
            <p:cNvSpPr txBox="1"/>
            <p:nvPr/>
          </p:nvSpPr>
          <p:spPr>
            <a:xfrm>
              <a:off x="1474" y="80"/>
              <a:ext cx="906" cy="1226"/>
            </a:xfrm>
            <a:prstGeom prst="rect">
              <a:avLst/>
            </a:prstGeom>
            <a:solidFill>
              <a:srgbClr val="FFFF00">
                <a:alpha val="39999"/>
              </a:srgbClr>
            </a:solidFill>
            <a:ln w="9525">
              <a:noFill/>
            </a:ln>
          </p:spPr>
          <p:txBody>
            <a:bodyPr>
              <a:spAutoFit/>
            </a:bodyPr>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900" dirty="0">
                <a:solidFill>
                  <a:srgbClr val="0000FF"/>
                </a:solidFill>
                <a:latin typeface="Arial" panose="020B0604020202020204" pitchFamily="34" charset="0"/>
              </a:endParaRPr>
            </a:p>
            <a:p>
              <a:pPr>
                <a:spcBef>
                  <a:spcPct val="50000"/>
                </a:spcBef>
              </a:pPr>
              <a:endParaRPr lang="en-US" altLang="zh-CN" sz="900" dirty="0">
                <a:solidFill>
                  <a:srgbClr val="0000FF"/>
                </a:solidFill>
                <a:latin typeface="Arial" panose="020B0604020202020204" pitchFamily="34" charset="0"/>
              </a:endParaRPr>
            </a:p>
            <a:p>
              <a:pPr algn="ctr">
                <a:spcBef>
                  <a:spcPct val="50000"/>
                </a:spcBef>
              </a:pPr>
              <a:r>
                <a:rPr lang="zh-CN" altLang="en-US" sz="1500" b="1" dirty="0">
                  <a:solidFill>
                    <a:srgbClr val="0000FF"/>
                  </a:solidFill>
                  <a:latin typeface="Arial" panose="020B0604020202020204" pitchFamily="34" charset="0"/>
                </a:rPr>
                <a:t>黄金</a:t>
              </a:r>
              <a:r>
                <a:rPr lang="en-US" altLang="zh-CN" sz="1500" b="1" dirty="0">
                  <a:solidFill>
                    <a:srgbClr val="0000FF"/>
                  </a:solidFill>
                  <a:latin typeface="Arial" panose="020B0604020202020204" pitchFamily="34" charset="0"/>
                </a:rPr>
                <a:t>20</a:t>
              </a:r>
              <a:r>
                <a:rPr lang="zh-CN" altLang="en-US" sz="1500" b="1" dirty="0">
                  <a:solidFill>
                    <a:srgbClr val="0000FF"/>
                  </a:solidFill>
                  <a:latin typeface="Arial" panose="020B0604020202020204" pitchFamily="34" charset="0"/>
                </a:rPr>
                <a:t>年</a:t>
              </a:r>
              <a:r>
                <a:rPr lang="zh-CN" altLang="en-US" sz="1200" b="1" dirty="0">
                  <a:solidFill>
                    <a:srgbClr val="0000FF"/>
                  </a:solidFill>
                  <a:latin typeface="Arial" panose="020B0604020202020204" pitchFamily="34" charset="0"/>
                </a:rPr>
                <a:t>（</a:t>
              </a:r>
              <a:r>
                <a:rPr lang="en-US" altLang="zh-CN" sz="1200" b="1">
                  <a:solidFill>
                    <a:srgbClr val="0000FF"/>
                  </a:solidFill>
                  <a:latin typeface="Arial" panose="020B0604020202020204" pitchFamily="34" charset="0"/>
                </a:rPr>
                <a:t>1945--1965</a:t>
              </a:r>
              <a:r>
                <a:rPr lang="zh-CN" altLang="en-US" sz="1200" b="1">
                  <a:solidFill>
                    <a:srgbClr val="0000FF"/>
                  </a:solidFill>
                  <a:latin typeface="Arial" panose="020B0604020202020204" pitchFamily="34" charset="0"/>
                </a:rPr>
                <a:t>）</a:t>
              </a:r>
              <a:endParaRPr lang="zh-CN" altLang="en-US" sz="1200" b="1">
                <a:solidFill>
                  <a:srgbClr val="0000FF"/>
                </a:solidFill>
                <a:latin typeface="Arial" panose="020B0604020202020204" pitchFamily="34" charset="0"/>
              </a:endParaRPr>
            </a:p>
          </p:txBody>
        </p:sp>
        <p:sp>
          <p:nvSpPr>
            <p:cNvPr id="638026" name="文本框 638025"/>
            <p:cNvSpPr txBox="1"/>
            <p:nvPr/>
          </p:nvSpPr>
          <p:spPr>
            <a:xfrm>
              <a:off x="1066" y="1315"/>
              <a:ext cx="589" cy="106"/>
            </a:xfrm>
            <a:prstGeom prst="rect">
              <a:avLst/>
            </a:prstGeom>
            <a:noFill/>
            <a:ln w="9525">
              <a:noFill/>
            </a:ln>
          </p:spPr>
          <p:txBody>
            <a:bodyPr>
              <a:spAutoFit/>
            </a:bodyPr>
            <a:p>
              <a:pPr>
                <a:spcBef>
                  <a:spcPct val="50000"/>
                </a:spcBef>
              </a:pPr>
              <a:r>
                <a:rPr lang="zh-CN" altLang="en-US" sz="100" b="1" dirty="0">
                  <a:solidFill>
                    <a:srgbClr val="0000FF"/>
                  </a:solidFill>
                  <a:latin typeface="Arial" panose="020B0604020202020204" pitchFamily="34" charset="0"/>
                  <a:ea typeface="黑体" panose="02010609060101010101" pitchFamily="2" charset="-122"/>
                </a:rPr>
                <a:t>罗斯福</a:t>
              </a:r>
              <a:endParaRPr lang="zh-CN" altLang="en-US" sz="100" b="1" dirty="0">
                <a:solidFill>
                  <a:srgbClr val="0000FF"/>
                </a:solidFill>
                <a:latin typeface="Arial" panose="020B0604020202020204" pitchFamily="34" charset="0"/>
                <a:ea typeface="黑体" panose="02010609060101010101" pitchFamily="2" charset="-122"/>
              </a:endParaRPr>
            </a:p>
          </p:txBody>
        </p:sp>
        <p:sp>
          <p:nvSpPr>
            <p:cNvPr id="638027" name="文本框 638026"/>
            <p:cNvSpPr txBox="1"/>
            <p:nvPr/>
          </p:nvSpPr>
          <p:spPr>
            <a:xfrm>
              <a:off x="703" y="1315"/>
              <a:ext cx="499" cy="106"/>
            </a:xfrm>
            <a:prstGeom prst="rect">
              <a:avLst/>
            </a:prstGeom>
            <a:noFill/>
            <a:ln w="9525">
              <a:noFill/>
            </a:ln>
          </p:spPr>
          <p:txBody>
            <a:bodyPr>
              <a:spAutoFit/>
            </a:bodyPr>
            <a:p>
              <a:pPr>
                <a:spcBef>
                  <a:spcPct val="50000"/>
                </a:spcBef>
              </a:pPr>
              <a:r>
                <a:rPr lang="zh-CN" altLang="en-US" sz="100" b="1" dirty="0">
                  <a:solidFill>
                    <a:srgbClr val="0000FF"/>
                  </a:solidFill>
                  <a:latin typeface="Arial" panose="020B0604020202020204" pitchFamily="34" charset="0"/>
                  <a:ea typeface="黑体" panose="02010609060101010101" pitchFamily="2" charset="-122"/>
                </a:rPr>
                <a:t>胡佛</a:t>
              </a:r>
              <a:endParaRPr lang="zh-CN" altLang="en-US" sz="100" b="1" dirty="0">
                <a:solidFill>
                  <a:srgbClr val="0000FF"/>
                </a:solidFill>
                <a:latin typeface="Arial" panose="020B0604020202020204" pitchFamily="34" charset="0"/>
                <a:ea typeface="黑体" panose="02010609060101010101" pitchFamily="2" charset="-122"/>
              </a:endParaRPr>
            </a:p>
          </p:txBody>
        </p:sp>
        <p:sp>
          <p:nvSpPr>
            <p:cNvPr id="2" name="文本框 1"/>
            <p:cNvSpPr txBox="1"/>
            <p:nvPr/>
          </p:nvSpPr>
          <p:spPr>
            <a:xfrm>
              <a:off x="603" y="93"/>
              <a:ext cx="181" cy="1268"/>
            </a:xfrm>
            <a:prstGeom prst="rect">
              <a:avLst/>
            </a:prstGeom>
            <a:solidFill>
              <a:srgbClr val="FFFF00">
                <a:alpha val="39999"/>
              </a:srgbClr>
            </a:solidFill>
            <a:ln w="9525">
              <a:noFill/>
            </a:ln>
          </p:spPr>
          <p:txBody>
            <a:bodyPr>
              <a:spAutoFit/>
            </a:bodyPr>
            <a:p>
              <a:pPr>
                <a:spcBef>
                  <a:spcPct val="50000"/>
                </a:spcBef>
              </a:pPr>
              <a:endParaRPr lang="en-US" altLang="zh-CN" sz="750" b="1" dirty="0">
                <a:solidFill>
                  <a:srgbClr val="3333CC"/>
                </a:solidFill>
                <a:latin typeface="Arial" panose="020B0604020202020204" pitchFamily="34" charset="0"/>
              </a:endParaRPr>
            </a:p>
            <a:p>
              <a:pPr>
                <a:spcBef>
                  <a:spcPct val="50000"/>
                </a:spcBef>
              </a:pPr>
              <a:endParaRPr lang="en-US" altLang="zh-CN" sz="750" b="1" dirty="0">
                <a:solidFill>
                  <a:srgbClr val="3333CC"/>
                </a:solidFill>
                <a:latin typeface="Arial" panose="020B0604020202020204" pitchFamily="34" charset="0"/>
              </a:endParaRPr>
            </a:p>
            <a:p>
              <a:pPr>
                <a:spcBef>
                  <a:spcPct val="50000"/>
                </a:spcBef>
              </a:pPr>
              <a:endParaRPr lang="en-US" altLang="zh-CN" sz="15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1200" b="1">
                <a:solidFill>
                  <a:srgbClr val="3333CC"/>
                </a:solidFill>
                <a:latin typeface="Arial" panose="020B0604020202020204" pitchFamily="34" charset="0"/>
              </a:endParaRPr>
            </a:p>
          </p:txBody>
        </p:sp>
        <p:sp>
          <p:nvSpPr>
            <p:cNvPr id="3" name="文本框 2"/>
            <p:cNvSpPr txBox="1"/>
            <p:nvPr/>
          </p:nvSpPr>
          <p:spPr>
            <a:xfrm>
              <a:off x="2372" y="86"/>
              <a:ext cx="599" cy="1233"/>
            </a:xfrm>
            <a:prstGeom prst="rect">
              <a:avLst/>
            </a:prstGeom>
            <a:solidFill>
              <a:srgbClr val="000000">
                <a:alpha val="39999"/>
              </a:srgbClr>
            </a:solidFill>
            <a:ln w="9525">
              <a:noFill/>
            </a:ln>
          </p:spPr>
          <p:txBody>
            <a:bodyPr>
              <a:spAutoFit/>
            </a:bodyPr>
            <a:p>
              <a:pPr>
                <a:spcBef>
                  <a:spcPct val="50000"/>
                </a:spcBef>
              </a:pPr>
              <a:endParaRPr lang="en-US" altLang="zh-CN" sz="1200" dirty="0">
                <a:solidFill>
                  <a:srgbClr val="0000FF"/>
                </a:solidFill>
                <a:latin typeface="Arial" panose="020B0604020202020204" pitchFamily="34" charset="0"/>
              </a:endParaRPr>
            </a:p>
            <a:p>
              <a:pPr>
                <a:spcBef>
                  <a:spcPct val="50000"/>
                </a:spcBef>
              </a:pPr>
              <a:endParaRPr lang="en-US" altLang="zh-CN" sz="750" dirty="0">
                <a:solidFill>
                  <a:srgbClr val="0000FF"/>
                </a:solidFill>
                <a:latin typeface="Arial" panose="020B0604020202020204" pitchFamily="34" charset="0"/>
              </a:endParaRPr>
            </a:p>
            <a:p>
              <a:pPr>
                <a:spcBef>
                  <a:spcPct val="50000"/>
                </a:spcBef>
              </a:pPr>
              <a:endParaRPr lang="en-US" altLang="zh-CN" sz="1050" b="1" dirty="0">
                <a:solidFill>
                  <a:srgbClr val="0000FF"/>
                </a:solidFill>
                <a:latin typeface="Arial" panose="020B0604020202020204" pitchFamily="34" charset="0"/>
              </a:endParaRPr>
            </a:p>
            <a:p>
              <a:pPr>
                <a:spcBef>
                  <a:spcPct val="50000"/>
                </a:spcBef>
              </a:pPr>
              <a:r>
                <a:rPr lang="zh-CN" altLang="en-US" sz="900" b="1" dirty="0">
                  <a:solidFill>
                    <a:srgbClr val="0000FF"/>
                  </a:solidFill>
                  <a:latin typeface="Arial" panose="020B0604020202020204" pitchFamily="34" charset="0"/>
                </a:rPr>
                <a:t>滞胀时期</a:t>
              </a:r>
              <a:endParaRPr lang="zh-CN" altLang="en-US" sz="900" b="1" dirty="0">
                <a:solidFill>
                  <a:srgbClr val="0000FF"/>
                </a:solidFill>
                <a:latin typeface="Arial" panose="020B0604020202020204" pitchFamily="34" charset="0"/>
              </a:endParaRPr>
            </a:p>
            <a:p>
              <a:pPr>
                <a:spcBef>
                  <a:spcPct val="50000"/>
                </a:spcBef>
              </a:pPr>
              <a:r>
                <a:rPr lang="en-US" altLang="zh-CN" sz="900" b="1" dirty="0">
                  <a:solidFill>
                    <a:srgbClr val="0000FF"/>
                  </a:solidFill>
                  <a:latin typeface="Arial" panose="020B0604020202020204" pitchFamily="34" charset="0"/>
                </a:rPr>
                <a:t>70</a:t>
              </a:r>
              <a:r>
                <a:rPr lang="zh-CN" altLang="en-US" sz="900" b="1" dirty="0">
                  <a:solidFill>
                    <a:srgbClr val="0000FF"/>
                  </a:solidFill>
                  <a:latin typeface="Arial" panose="020B0604020202020204" pitchFamily="34" charset="0"/>
                </a:rPr>
                <a:t>年代初</a:t>
              </a:r>
              <a:r>
                <a:rPr lang="en-US" altLang="zh-CN" sz="900" b="1">
                  <a:solidFill>
                    <a:srgbClr val="0000FF"/>
                  </a:solidFill>
                  <a:latin typeface="Arial" panose="020B0604020202020204" pitchFamily="34" charset="0"/>
                </a:rPr>
                <a:t>—</a:t>
              </a:r>
              <a:r>
                <a:rPr lang="en-US" altLang="zh-CN" sz="900" b="1" dirty="0">
                  <a:solidFill>
                    <a:srgbClr val="0000FF"/>
                  </a:solidFill>
                  <a:latin typeface="Arial" panose="020B0604020202020204" pitchFamily="34" charset="0"/>
                </a:rPr>
                <a:t>1983 </a:t>
              </a:r>
              <a:r>
                <a:rPr lang="zh-CN" altLang="en-US" sz="900" b="1" dirty="0">
                  <a:solidFill>
                    <a:srgbClr val="0000FF"/>
                  </a:solidFill>
                  <a:latin typeface="Arial" panose="020B0604020202020204" pitchFamily="34" charset="0"/>
                </a:rPr>
                <a:t>）</a:t>
              </a:r>
              <a:endParaRPr lang="zh-CN" altLang="en-US" sz="900" b="1" dirty="0">
                <a:solidFill>
                  <a:srgbClr val="0000FF"/>
                </a:solidFill>
                <a:latin typeface="Arial" panose="020B0604020202020204" pitchFamily="34" charset="0"/>
              </a:endParaRPr>
            </a:p>
          </p:txBody>
        </p:sp>
        <p:sp>
          <p:nvSpPr>
            <p:cNvPr id="4" name="文本框 3"/>
            <p:cNvSpPr txBox="1"/>
            <p:nvPr/>
          </p:nvSpPr>
          <p:spPr>
            <a:xfrm>
              <a:off x="2971" y="86"/>
              <a:ext cx="408" cy="1553"/>
            </a:xfrm>
            <a:prstGeom prst="rect">
              <a:avLst/>
            </a:prstGeom>
            <a:solidFill>
              <a:srgbClr val="00CCFF">
                <a:alpha val="39999"/>
              </a:srgbClr>
            </a:solidFill>
            <a:ln w="9525">
              <a:noFill/>
            </a:ln>
          </p:spPr>
          <p:txBody>
            <a:bodyPr wrap="square">
              <a:spAutoFit/>
            </a:bodyPr>
            <a:p>
              <a:pPr>
                <a:spcBef>
                  <a:spcPct val="50000"/>
                </a:spcBef>
              </a:pPr>
              <a:r>
                <a:rPr lang="zh-CN" altLang="en-US" sz="1200" b="1" dirty="0">
                  <a:solidFill>
                    <a:srgbClr val="0000FF"/>
                  </a:solidFill>
                  <a:latin typeface="Arial" panose="020B0604020202020204" pitchFamily="34" charset="0"/>
                </a:rPr>
                <a:t>复苏低速持续增长</a:t>
              </a:r>
              <a:endParaRPr lang="zh-CN" altLang="en-US" sz="1200" b="1">
                <a:solidFill>
                  <a:srgbClr val="0000FF"/>
                </a:solidFill>
                <a:latin typeface="Arial" panose="020B0604020202020204" pitchFamily="34" charset="0"/>
              </a:endParaRPr>
            </a:p>
          </p:txBody>
        </p:sp>
        <p:sp>
          <p:nvSpPr>
            <p:cNvPr id="5" name="文本框 4"/>
            <p:cNvSpPr txBox="1"/>
            <p:nvPr/>
          </p:nvSpPr>
          <p:spPr>
            <a:xfrm>
              <a:off x="1057" y="93"/>
              <a:ext cx="417" cy="1233"/>
            </a:xfrm>
            <a:prstGeom prst="rect">
              <a:avLst/>
            </a:prstGeom>
            <a:solidFill>
              <a:srgbClr val="000000">
                <a:alpha val="39999"/>
              </a:srgbClr>
            </a:solidFill>
            <a:ln w="9525">
              <a:noFill/>
            </a:ln>
          </p:spPr>
          <p:txBody>
            <a:bodyPr>
              <a:spAutoFit/>
            </a:bodyPr>
            <a:p>
              <a:pPr>
                <a:spcBef>
                  <a:spcPct val="50000"/>
                </a:spcBef>
              </a:pPr>
              <a:endParaRPr lang="en-US" altLang="zh-CN" sz="1200" dirty="0">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a:p>
              <a:pPr>
                <a:spcBef>
                  <a:spcPct val="50000"/>
                </a:spcBef>
              </a:pPr>
              <a:endParaRPr lang="en-US" altLang="zh-CN" sz="1200" b="1" dirty="0">
                <a:solidFill>
                  <a:srgbClr val="3333CC"/>
                </a:solidFill>
                <a:latin typeface="Arial" panose="020B0604020202020204" pitchFamily="34" charset="0"/>
              </a:endParaRPr>
            </a:p>
            <a:p>
              <a:pPr>
                <a:spcBef>
                  <a:spcPct val="50000"/>
                </a:spcBef>
              </a:pPr>
              <a:endParaRPr lang="en-US" altLang="zh-CN" sz="900" b="1" dirty="0">
                <a:solidFill>
                  <a:srgbClr val="3333CC"/>
                </a:solidFill>
                <a:latin typeface="Arial" panose="020B0604020202020204" pitchFamily="34" charset="0"/>
              </a:endParaRPr>
            </a:p>
          </p:txBody>
        </p:sp>
        <p:sp>
          <p:nvSpPr>
            <p:cNvPr id="6" name="文本框 5"/>
            <p:cNvSpPr txBox="1"/>
            <p:nvPr/>
          </p:nvSpPr>
          <p:spPr>
            <a:xfrm>
              <a:off x="784" y="93"/>
              <a:ext cx="273" cy="1245"/>
            </a:xfrm>
            <a:prstGeom prst="rect">
              <a:avLst/>
            </a:prstGeom>
            <a:solidFill>
              <a:srgbClr val="00CCFF">
                <a:alpha val="39999"/>
              </a:srgbClr>
            </a:solidFill>
            <a:ln w="9525">
              <a:noFill/>
            </a:ln>
          </p:spPr>
          <p:txBody>
            <a:bodyPr>
              <a:spAutoFit/>
            </a:bodyPr>
            <a:p>
              <a:pPr>
                <a:spcBef>
                  <a:spcPct val="50000"/>
                </a:spcBef>
              </a:pPr>
              <a:endParaRPr lang="en-US" altLang="zh-CN" sz="600" dirty="0">
                <a:latin typeface="Arial" panose="020B0604020202020204" pitchFamily="34" charset="0"/>
              </a:endParaRPr>
            </a:p>
            <a:p>
              <a:pPr>
                <a:spcBef>
                  <a:spcPct val="50000"/>
                </a:spcBef>
              </a:pPr>
              <a:endParaRPr lang="en-US" altLang="zh-CN" sz="600" dirty="0">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1050" b="1" dirty="0">
                <a:solidFill>
                  <a:srgbClr val="660066"/>
                </a:solidFill>
                <a:latin typeface="Arial" panose="020B0604020202020204" pitchFamily="34" charset="0"/>
              </a:endParaRPr>
            </a:p>
            <a:p>
              <a:pPr>
                <a:spcBef>
                  <a:spcPct val="50000"/>
                </a:spcBef>
              </a:pPr>
              <a:endParaRPr lang="en-US" altLang="zh-CN" sz="900" b="1">
                <a:solidFill>
                  <a:srgbClr val="660066"/>
                </a:solidFill>
                <a:latin typeface="Arial" panose="020B0604020202020204" pitchFamily="34" charset="0"/>
              </a:endParaRPr>
            </a:p>
          </p:txBody>
        </p:sp>
        <p:sp>
          <p:nvSpPr>
            <p:cNvPr id="7" name="文本框 6"/>
            <p:cNvSpPr txBox="1"/>
            <p:nvPr/>
          </p:nvSpPr>
          <p:spPr>
            <a:xfrm>
              <a:off x="1465" y="93"/>
              <a:ext cx="906" cy="1226"/>
            </a:xfrm>
            <a:prstGeom prst="rect">
              <a:avLst/>
            </a:prstGeom>
            <a:solidFill>
              <a:srgbClr val="FFFF00">
                <a:alpha val="39999"/>
              </a:srgbClr>
            </a:solidFill>
            <a:ln w="9525">
              <a:noFill/>
            </a:ln>
          </p:spPr>
          <p:txBody>
            <a:bodyPr>
              <a:spAutoFit/>
            </a:bodyPr>
            <a:p>
              <a:pPr>
                <a:spcBef>
                  <a:spcPct val="50000"/>
                </a:spcBef>
              </a:pPr>
              <a:endParaRPr lang="en-US" altLang="zh-CN" sz="100" dirty="0">
                <a:solidFill>
                  <a:srgbClr val="0000FF"/>
                </a:solidFill>
                <a:latin typeface="Arial" panose="020B0604020202020204" pitchFamily="34" charset="0"/>
              </a:endParaRPr>
            </a:p>
            <a:p>
              <a:pPr>
                <a:spcBef>
                  <a:spcPct val="50000"/>
                </a:spcBef>
              </a:pPr>
              <a:endParaRPr lang="en-US" altLang="zh-CN" sz="900" dirty="0">
                <a:solidFill>
                  <a:srgbClr val="0000FF"/>
                </a:solidFill>
                <a:latin typeface="Arial" panose="020B0604020202020204" pitchFamily="34" charset="0"/>
              </a:endParaRPr>
            </a:p>
            <a:p>
              <a:pPr>
                <a:spcBef>
                  <a:spcPct val="50000"/>
                </a:spcBef>
              </a:pPr>
              <a:endParaRPr lang="en-US" altLang="zh-CN" sz="900" dirty="0">
                <a:solidFill>
                  <a:srgbClr val="0000FF"/>
                </a:solidFill>
                <a:latin typeface="Arial" panose="020B0604020202020204" pitchFamily="34" charset="0"/>
              </a:endParaRPr>
            </a:p>
            <a:p>
              <a:pPr algn="ctr">
                <a:spcBef>
                  <a:spcPct val="50000"/>
                </a:spcBef>
              </a:pPr>
              <a:r>
                <a:rPr lang="zh-CN" altLang="en-US" sz="1500" b="1" dirty="0">
                  <a:solidFill>
                    <a:srgbClr val="0000FF"/>
                  </a:solidFill>
                  <a:latin typeface="Arial" panose="020B0604020202020204" pitchFamily="34" charset="0"/>
                </a:rPr>
                <a:t>黄金</a:t>
              </a:r>
              <a:r>
                <a:rPr lang="en-US" altLang="zh-CN" sz="1500" b="1" dirty="0">
                  <a:solidFill>
                    <a:srgbClr val="0000FF"/>
                  </a:solidFill>
                  <a:latin typeface="Arial" panose="020B0604020202020204" pitchFamily="34" charset="0"/>
                </a:rPr>
                <a:t>20</a:t>
              </a:r>
              <a:r>
                <a:rPr lang="zh-CN" altLang="en-US" sz="1500" b="1" dirty="0">
                  <a:solidFill>
                    <a:srgbClr val="0000FF"/>
                  </a:solidFill>
                  <a:latin typeface="Arial" panose="020B0604020202020204" pitchFamily="34" charset="0"/>
                </a:rPr>
                <a:t>年</a:t>
              </a:r>
              <a:r>
                <a:rPr lang="zh-CN" altLang="en-US" sz="1200" b="1" dirty="0">
                  <a:solidFill>
                    <a:srgbClr val="0000FF"/>
                  </a:solidFill>
                  <a:latin typeface="Arial" panose="020B0604020202020204" pitchFamily="34" charset="0"/>
                </a:rPr>
                <a:t>（</a:t>
              </a:r>
              <a:r>
                <a:rPr lang="en-US" altLang="zh-CN" sz="1200" b="1">
                  <a:solidFill>
                    <a:srgbClr val="0000FF"/>
                  </a:solidFill>
                  <a:latin typeface="Arial" panose="020B0604020202020204" pitchFamily="34" charset="0"/>
                </a:rPr>
                <a:t>1945--1965</a:t>
              </a:r>
              <a:r>
                <a:rPr lang="zh-CN" altLang="en-US" sz="1200" b="1">
                  <a:solidFill>
                    <a:srgbClr val="0000FF"/>
                  </a:solidFill>
                  <a:latin typeface="Arial" panose="020B0604020202020204" pitchFamily="34" charset="0"/>
                </a:rPr>
                <a:t>）</a:t>
              </a:r>
              <a:endParaRPr lang="zh-CN" altLang="en-US" sz="1200" b="1">
                <a:solidFill>
                  <a:srgbClr val="0000FF"/>
                </a:solidFill>
                <a:latin typeface="Arial" panose="020B0604020202020204" pitchFamily="34" charset="0"/>
              </a:endParaRPr>
            </a:p>
          </p:txBody>
        </p:sp>
      </p:grpSp>
      <p:graphicFrame>
        <p:nvGraphicFramePr>
          <p:cNvPr id="638149" name="表格 638148"/>
          <p:cNvGraphicFramePr/>
          <p:nvPr/>
        </p:nvGraphicFramePr>
        <p:xfrm>
          <a:off x="0" y="1869464"/>
          <a:ext cx="9144000" cy="2583180"/>
        </p:xfrm>
        <a:graphic>
          <a:graphicData uri="http://schemas.openxmlformats.org/drawingml/2006/table">
            <a:tbl>
              <a:tblPr/>
              <a:tblGrid>
                <a:gridCol w="1440180"/>
                <a:gridCol w="2106295"/>
                <a:gridCol w="2537460"/>
                <a:gridCol w="3060065"/>
              </a:tblGrid>
              <a:tr h="38862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dirty="0"/>
                        <a:t>历史阶段</a:t>
                      </a:r>
                      <a:endParaRPr lang="zh-CN" altLang="en-US" sz="2100" b="1" dirty="0"/>
                    </a:p>
                  </a:txBody>
                  <a:tcPr marL="68562" marR="68562" marT="34281" marB="34281"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dirty="0"/>
                        <a:t>     </a:t>
                      </a:r>
                      <a:r>
                        <a:rPr lang="zh-CN" altLang="en-US" sz="2100" b="1" dirty="0"/>
                        <a:t>在位总统</a:t>
                      </a: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dirty="0"/>
                        <a:t>          </a:t>
                      </a:r>
                      <a:r>
                        <a:rPr lang="zh-CN" altLang="en-US" sz="2100" b="1" dirty="0"/>
                        <a:t>经济理论</a:t>
                      </a: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dirty="0"/>
                        <a:t>         </a:t>
                      </a:r>
                      <a:r>
                        <a:rPr lang="zh-CN" altLang="en-US" sz="2100" b="1" dirty="0"/>
                        <a:t>实践结果</a:t>
                      </a:r>
                      <a:endParaRPr lang="zh-CN" altLang="en-US" sz="2100" b="1" dirty="0"/>
                    </a:p>
                  </a:txBody>
                  <a:tcPr marL="68562" marR="68562" marT="34281" marB="3428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4864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1500" b="1" dirty="0">
                          <a:latin typeface="Times New Roman" panose="02020603050405020304" pitchFamily="18" charset="0"/>
                          <a:ea typeface="华文细黑"/>
                        </a:rPr>
                        <a:t>20C</a:t>
                      </a:r>
                      <a:r>
                        <a:rPr lang="zh-CN" altLang="en-US" sz="1500" b="1" dirty="0">
                          <a:latin typeface="Times New Roman" panose="02020603050405020304" pitchFamily="18" charset="0"/>
                          <a:ea typeface="华文细黑"/>
                        </a:rPr>
                        <a:t>五六十年代</a:t>
                      </a:r>
                      <a:endParaRPr lang="zh-CN" altLang="en-US" sz="1500" b="1" dirty="0">
                        <a:latin typeface="Times New Roman" panose="02020603050405020304" pitchFamily="18" charset="0"/>
                        <a:ea typeface="华文细黑"/>
                      </a:endParaRPr>
                    </a:p>
                  </a:txBody>
                  <a:tcPr marL="68562" marR="68562" marT="34281" marB="34281"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zh-CN" altLang="en-US" sz="2100" b="1" dirty="0">
                          <a:latin typeface="Times New Roman" panose="02020603050405020304" pitchFamily="18" charset="0"/>
                          <a:ea typeface="华文细黑"/>
                        </a:rPr>
                        <a:t>杜、艾、肯、约</a:t>
                      </a: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4864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en-US" altLang="zh-CN" sz="2100" b="1" dirty="0">
                          <a:latin typeface="Times New Roman" panose="02020603050405020304" pitchFamily="18" charset="0"/>
                          <a:ea typeface="华文细黑"/>
                        </a:rPr>
                        <a:t>20C70</a:t>
                      </a:r>
                      <a:r>
                        <a:rPr lang="zh-CN" altLang="en-US" sz="2100" b="1" dirty="0">
                          <a:latin typeface="Times New Roman" panose="02020603050405020304" pitchFamily="18" charset="0"/>
                          <a:ea typeface="华文细黑"/>
                        </a:rPr>
                        <a:t>年代</a:t>
                      </a:r>
                      <a:endParaRPr lang="zh-CN" altLang="en-US" sz="2100" b="1" dirty="0">
                        <a:latin typeface="Times New Roman" panose="02020603050405020304" pitchFamily="18" charset="0"/>
                        <a:ea typeface="华文细黑"/>
                      </a:endParaRPr>
                    </a:p>
                  </a:txBody>
                  <a:tcPr marL="68562" marR="68562" marT="34281" marB="34281"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zh-CN" altLang="en-US" sz="2100" b="1" dirty="0">
                          <a:latin typeface="Times New Roman" panose="02020603050405020304" pitchFamily="18" charset="0"/>
                          <a:ea typeface="华文细黑"/>
                        </a:rPr>
                        <a:t>尼、福、卡</a:t>
                      </a:r>
                      <a:endParaRPr lang="zh-CN" altLang="en-US" sz="2100" b="1" dirty="0">
                        <a:latin typeface="Times New Roman" panose="02020603050405020304" pitchFamily="18" charset="0"/>
                        <a:ea typeface="华文细黑"/>
                      </a:endParaRPr>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4864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en-US" altLang="zh-CN" sz="2100" b="1" dirty="0">
                          <a:latin typeface="Times New Roman" panose="02020603050405020304" pitchFamily="18" charset="0"/>
                          <a:ea typeface="华文细黑"/>
                        </a:rPr>
                        <a:t>20C80</a:t>
                      </a:r>
                      <a:r>
                        <a:rPr lang="zh-CN" altLang="en-US" sz="2100" b="1" dirty="0">
                          <a:latin typeface="Times New Roman" panose="02020603050405020304" pitchFamily="18" charset="0"/>
                          <a:ea typeface="华文细黑"/>
                        </a:rPr>
                        <a:t>年代</a:t>
                      </a:r>
                      <a:endParaRPr lang="zh-CN" altLang="en-US" sz="2100" b="1" dirty="0">
                        <a:latin typeface="Times New Roman" panose="02020603050405020304" pitchFamily="18" charset="0"/>
                        <a:ea typeface="华文细黑"/>
                      </a:endParaRPr>
                    </a:p>
                  </a:txBody>
                  <a:tcPr marL="68562" marR="68562" marT="34281" marB="3428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zh-CN" altLang="en-US" sz="2100" b="1" dirty="0">
                          <a:latin typeface="Times New Roman" panose="02020603050405020304" pitchFamily="18" charset="0"/>
                          <a:ea typeface="华文细黑"/>
                        </a:rPr>
                        <a:t>里根</a:t>
                      </a:r>
                      <a:endParaRPr lang="zh-CN" altLang="en-US" sz="2100" b="1" dirty="0">
                        <a:latin typeface="Times New Roman" panose="02020603050405020304" pitchFamily="18" charset="0"/>
                        <a:ea typeface="华文细黑"/>
                      </a:endParaRPr>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4864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en-US" altLang="zh-CN" sz="2100" b="1" dirty="0">
                          <a:latin typeface="Times New Roman" panose="02020603050405020304" pitchFamily="18" charset="0"/>
                          <a:ea typeface="华文细黑"/>
                        </a:rPr>
                        <a:t>20C90</a:t>
                      </a:r>
                      <a:r>
                        <a:rPr lang="zh-CN" altLang="en-US" sz="2100" b="1" dirty="0">
                          <a:latin typeface="Times New Roman" panose="02020603050405020304" pitchFamily="18" charset="0"/>
                          <a:ea typeface="华文细黑"/>
                        </a:rPr>
                        <a:t>年代</a:t>
                      </a:r>
                      <a:endParaRPr lang="zh-CN" altLang="en-US" sz="2100" b="1" dirty="0">
                        <a:latin typeface="Times New Roman" panose="02020603050405020304" pitchFamily="18" charset="0"/>
                        <a:ea typeface="华文细黑"/>
                      </a:endParaRPr>
                    </a:p>
                  </a:txBody>
                  <a:tcPr marL="68562" marR="68562" marT="34281" marB="3428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nSpc>
                          <a:spcPct val="150000"/>
                        </a:lnSpc>
                        <a:spcBef>
                          <a:spcPct val="0"/>
                        </a:spcBef>
                        <a:buNone/>
                      </a:pPr>
                      <a:r>
                        <a:rPr lang="zh-CN" altLang="en-US" sz="2100" b="1" dirty="0">
                          <a:latin typeface="Times New Roman" panose="02020603050405020304" pitchFamily="18" charset="0"/>
                          <a:ea typeface="华文细黑"/>
                        </a:rPr>
                        <a:t>克林顿</a:t>
                      </a:r>
                      <a:endParaRPr lang="zh-CN" altLang="en-US" sz="2100" b="1" dirty="0">
                        <a:latin typeface="Times New Roman" panose="02020603050405020304" pitchFamily="18" charset="0"/>
                        <a:ea typeface="华文细黑"/>
                      </a:endParaRPr>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p>
                  </a:txBody>
                  <a:tcPr marL="68562" marR="68562" marT="34281" marB="3428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638105" name="矩形 638104"/>
          <p:cNvSpPr/>
          <p:nvPr/>
        </p:nvSpPr>
        <p:spPr>
          <a:xfrm>
            <a:off x="3545949" y="2356303"/>
            <a:ext cx="1997349" cy="414020"/>
          </a:xfrm>
          <a:prstGeom prst="rect">
            <a:avLst/>
          </a:prstGeom>
          <a:noFill/>
          <a:ln w="9525">
            <a:noFill/>
          </a:ln>
        </p:spPr>
        <p:txBody>
          <a:bodyPr>
            <a:spAutoFit/>
          </a:bodyPr>
          <a:p>
            <a:r>
              <a:rPr lang="zh-CN" altLang="en-US" sz="2100" b="1" dirty="0">
                <a:latin typeface="Arial" panose="020B0604020202020204" pitchFamily="34" charset="0"/>
              </a:rPr>
              <a:t>凯恩斯主义</a:t>
            </a:r>
            <a:endParaRPr lang="zh-CN" altLang="en-US" sz="2100" b="1" dirty="0">
              <a:latin typeface="Arial" panose="020B0604020202020204" pitchFamily="34" charset="0"/>
            </a:endParaRPr>
          </a:p>
        </p:txBody>
      </p:sp>
      <p:sp>
        <p:nvSpPr>
          <p:cNvPr id="638106" name="矩形 638105"/>
          <p:cNvSpPr/>
          <p:nvPr/>
        </p:nvSpPr>
        <p:spPr>
          <a:xfrm>
            <a:off x="3545949" y="2895516"/>
            <a:ext cx="2105667" cy="414020"/>
          </a:xfrm>
          <a:prstGeom prst="rect">
            <a:avLst/>
          </a:prstGeom>
          <a:noFill/>
          <a:ln w="9525">
            <a:noFill/>
          </a:ln>
        </p:spPr>
        <p:txBody>
          <a:bodyPr>
            <a:spAutoFit/>
          </a:bodyPr>
          <a:p>
            <a:r>
              <a:rPr lang="zh-CN" altLang="en-US" sz="2100" b="1" dirty="0">
                <a:latin typeface="Arial" panose="020B0604020202020204" pitchFamily="34" charset="0"/>
              </a:rPr>
              <a:t>凯恩斯主义</a:t>
            </a:r>
            <a:endParaRPr lang="zh-CN" altLang="en-US" sz="2100" b="1" dirty="0">
              <a:latin typeface="Arial" panose="020B0604020202020204" pitchFamily="34" charset="0"/>
            </a:endParaRPr>
          </a:p>
        </p:txBody>
      </p:sp>
      <p:sp>
        <p:nvSpPr>
          <p:cNvPr id="638107" name="矩形 638106"/>
          <p:cNvSpPr/>
          <p:nvPr/>
        </p:nvSpPr>
        <p:spPr>
          <a:xfrm>
            <a:off x="3545949" y="3381164"/>
            <a:ext cx="2806763" cy="414020"/>
          </a:xfrm>
          <a:prstGeom prst="rect">
            <a:avLst/>
          </a:prstGeom>
          <a:noFill/>
          <a:ln w="9525">
            <a:noFill/>
          </a:ln>
        </p:spPr>
        <p:txBody>
          <a:bodyPr>
            <a:spAutoFit/>
          </a:bodyPr>
          <a:p>
            <a:r>
              <a:rPr lang="zh-CN" altLang="en-US" sz="2100" b="1" dirty="0">
                <a:latin typeface="Arial" panose="020B0604020202020204" pitchFamily="34" charset="0"/>
              </a:rPr>
              <a:t>货币学派、供给学派</a:t>
            </a:r>
            <a:endParaRPr lang="zh-CN" altLang="en-US" sz="2100" b="1" dirty="0">
              <a:latin typeface="Arial" panose="020B0604020202020204" pitchFamily="34" charset="0"/>
            </a:endParaRPr>
          </a:p>
        </p:txBody>
      </p:sp>
      <p:sp>
        <p:nvSpPr>
          <p:cNvPr id="638108" name="矩形 638107"/>
          <p:cNvSpPr/>
          <p:nvPr/>
        </p:nvSpPr>
        <p:spPr>
          <a:xfrm>
            <a:off x="3545949" y="3975132"/>
            <a:ext cx="2806763" cy="414020"/>
          </a:xfrm>
          <a:prstGeom prst="rect">
            <a:avLst/>
          </a:prstGeom>
          <a:noFill/>
          <a:ln w="9525">
            <a:noFill/>
          </a:ln>
        </p:spPr>
        <p:txBody>
          <a:bodyPr>
            <a:spAutoFit/>
          </a:bodyPr>
          <a:p>
            <a:r>
              <a:rPr lang="zh-CN" altLang="en-US" sz="2100" b="1" dirty="0">
                <a:latin typeface="Arial" panose="020B0604020202020204" pitchFamily="34" charset="0"/>
              </a:rPr>
              <a:t>宏观调控、微观自主</a:t>
            </a:r>
            <a:endParaRPr lang="zh-CN" altLang="en-US" sz="2100" b="1" dirty="0">
              <a:latin typeface="Arial" panose="020B0604020202020204" pitchFamily="34" charset="0"/>
            </a:endParaRPr>
          </a:p>
        </p:txBody>
      </p:sp>
      <p:sp>
        <p:nvSpPr>
          <p:cNvPr id="638116" name="矩形 638115"/>
          <p:cNvSpPr/>
          <p:nvPr/>
        </p:nvSpPr>
        <p:spPr>
          <a:xfrm>
            <a:off x="6083700" y="2193230"/>
            <a:ext cx="3060300" cy="737235"/>
          </a:xfrm>
          <a:prstGeom prst="rect">
            <a:avLst/>
          </a:prstGeom>
          <a:noFill/>
          <a:ln w="9525">
            <a:noFill/>
          </a:ln>
        </p:spPr>
        <p:txBody>
          <a:bodyPr>
            <a:spAutoFit/>
          </a:bodyPr>
          <a:p>
            <a:r>
              <a:rPr lang="zh-CN" altLang="en-US" sz="2100" b="1" dirty="0">
                <a:latin typeface="Arial" panose="020B0604020202020204" pitchFamily="34" charset="0"/>
              </a:rPr>
              <a:t>高度繁荣，但财政赤字高额国债通货膨胀</a:t>
            </a:r>
            <a:endParaRPr lang="zh-CN" altLang="en-US" sz="2100" b="1" dirty="0">
              <a:latin typeface="Arial" panose="020B0604020202020204" pitchFamily="34" charset="0"/>
            </a:endParaRPr>
          </a:p>
        </p:txBody>
      </p:sp>
      <p:sp>
        <p:nvSpPr>
          <p:cNvPr id="638117" name="矩形 638116"/>
          <p:cNvSpPr/>
          <p:nvPr/>
        </p:nvSpPr>
        <p:spPr>
          <a:xfrm>
            <a:off x="6083700" y="2841952"/>
            <a:ext cx="3060300" cy="575945"/>
          </a:xfrm>
          <a:prstGeom prst="rect">
            <a:avLst/>
          </a:prstGeom>
          <a:noFill/>
          <a:ln w="9525">
            <a:noFill/>
          </a:ln>
        </p:spPr>
        <p:txBody>
          <a:bodyPr>
            <a:spAutoFit/>
          </a:bodyPr>
          <a:p>
            <a:pPr>
              <a:lnSpc>
                <a:spcPct val="150000"/>
              </a:lnSpc>
            </a:pPr>
            <a:r>
              <a:rPr lang="zh-CN" altLang="en-US" sz="2100" b="1" dirty="0">
                <a:latin typeface="Arial" panose="020B0604020202020204" pitchFamily="34" charset="0"/>
              </a:rPr>
              <a:t>陷入</a:t>
            </a:r>
            <a:r>
              <a:rPr lang="en-US" altLang="x-none" sz="2100" b="1">
                <a:latin typeface="Arial" panose="020B0604020202020204" pitchFamily="34" charset="0"/>
              </a:rPr>
              <a:t>“</a:t>
            </a:r>
            <a:r>
              <a:rPr lang="zh-CN" altLang="en-US" sz="2100" b="1" dirty="0">
                <a:latin typeface="Arial" panose="020B0604020202020204" pitchFamily="34" charset="0"/>
              </a:rPr>
              <a:t>滞涨”困境</a:t>
            </a:r>
            <a:endParaRPr lang="zh-CN" altLang="en-US" sz="2100" b="1" dirty="0">
              <a:latin typeface="Arial" panose="020B0604020202020204" pitchFamily="34" charset="0"/>
            </a:endParaRPr>
          </a:p>
        </p:txBody>
      </p:sp>
      <p:sp>
        <p:nvSpPr>
          <p:cNvPr id="638119" name="矩形 638118"/>
          <p:cNvSpPr/>
          <p:nvPr/>
        </p:nvSpPr>
        <p:spPr>
          <a:xfrm>
            <a:off x="6061084" y="3921567"/>
            <a:ext cx="3398520" cy="414020"/>
          </a:xfrm>
          <a:prstGeom prst="rect">
            <a:avLst/>
          </a:prstGeom>
          <a:noFill/>
          <a:ln w="9525">
            <a:noFill/>
          </a:ln>
        </p:spPr>
        <p:txBody>
          <a:bodyPr wrap="none" anchor="t">
            <a:spAutoFit/>
          </a:bodyPr>
          <a:p>
            <a:r>
              <a:rPr lang="zh-CN" altLang="en-US" sz="2100" b="1" dirty="0">
                <a:latin typeface="Arial" panose="020B0604020202020204" pitchFamily="34" charset="0"/>
              </a:rPr>
              <a:t>持续高速增长的“新经济”</a:t>
            </a:r>
            <a:endParaRPr lang="zh-CN" altLang="en-US" sz="2100" b="1" dirty="0">
              <a:latin typeface="Arial" panose="020B0604020202020204" pitchFamily="34" charset="0"/>
            </a:endParaRPr>
          </a:p>
        </p:txBody>
      </p:sp>
      <p:sp>
        <p:nvSpPr>
          <p:cNvPr id="638120" name="矩形 638119"/>
          <p:cNvSpPr/>
          <p:nvPr/>
        </p:nvSpPr>
        <p:spPr>
          <a:xfrm>
            <a:off x="6083700" y="3381164"/>
            <a:ext cx="3060300" cy="403225"/>
          </a:xfrm>
          <a:prstGeom prst="rect">
            <a:avLst/>
          </a:prstGeom>
          <a:noFill/>
          <a:ln w="9525">
            <a:noFill/>
          </a:ln>
        </p:spPr>
        <p:txBody>
          <a:bodyPr>
            <a:spAutoFit/>
          </a:bodyPr>
          <a:p>
            <a:r>
              <a:rPr lang="zh-CN" altLang="en-US" sz="2025" b="1" dirty="0">
                <a:latin typeface="Arial" panose="020B0604020202020204" pitchFamily="34" charset="0"/>
              </a:rPr>
              <a:t>回升持续增长但赤字严重</a:t>
            </a:r>
            <a:endParaRPr lang="zh-CN" altLang="en-US" sz="2025" b="1" dirty="0">
              <a:latin typeface="Arial" panose="020B0604020202020204" pitchFamily="34" charset="0"/>
            </a:endParaRPr>
          </a:p>
        </p:txBody>
      </p:sp>
      <p:sp>
        <p:nvSpPr>
          <p:cNvPr id="638121" name="圆角矩形标注 638120"/>
          <p:cNvSpPr/>
          <p:nvPr/>
        </p:nvSpPr>
        <p:spPr>
          <a:xfrm>
            <a:off x="4680319" y="2625315"/>
            <a:ext cx="1456946" cy="432084"/>
          </a:xfrm>
          <a:prstGeom prst="wedgeRoundRectCallout">
            <a:avLst>
              <a:gd name="adj1" fmla="val -102532"/>
              <a:gd name="adj2" fmla="val -15565"/>
              <a:gd name="adj3" fmla="val 16667"/>
            </a:avLst>
          </a:prstGeom>
          <a:solidFill>
            <a:srgbClr val="0000FF"/>
          </a:solidFill>
          <a:ln w="9525">
            <a:noFill/>
          </a:ln>
        </p:spPr>
        <p:txBody>
          <a:bodyPr/>
          <a:p>
            <a:pPr algn="ctr"/>
            <a:r>
              <a:rPr lang="zh-CN" altLang="en-US" sz="2100" b="1" dirty="0">
                <a:solidFill>
                  <a:schemeClr val="bg1"/>
                </a:solidFill>
                <a:latin typeface="Arial" panose="020B0604020202020204" pitchFamily="34" charset="0"/>
              </a:rPr>
              <a:t>加强干预</a:t>
            </a:r>
            <a:endParaRPr lang="zh-CN" altLang="en-US" sz="2100" b="1" dirty="0">
              <a:solidFill>
                <a:schemeClr val="bg1"/>
              </a:solidFill>
              <a:latin typeface="Arial" panose="020B0604020202020204" pitchFamily="34" charset="0"/>
            </a:endParaRPr>
          </a:p>
        </p:txBody>
      </p:sp>
      <p:sp>
        <p:nvSpPr>
          <p:cNvPr id="638122" name="圆角矩形标注 638121"/>
          <p:cNvSpPr/>
          <p:nvPr/>
        </p:nvSpPr>
        <p:spPr>
          <a:xfrm>
            <a:off x="2681780" y="3381164"/>
            <a:ext cx="1428378" cy="399946"/>
          </a:xfrm>
          <a:prstGeom prst="wedgeRoundRectCallout">
            <a:avLst>
              <a:gd name="adj1" fmla="val 89583"/>
              <a:gd name="adj2" fmla="val 8630"/>
              <a:gd name="adj3" fmla="val 16667"/>
            </a:avLst>
          </a:prstGeom>
          <a:solidFill>
            <a:srgbClr val="0000FF"/>
          </a:solidFill>
          <a:ln w="9525">
            <a:noFill/>
          </a:ln>
        </p:spPr>
        <p:txBody>
          <a:bodyPr/>
          <a:p>
            <a:pPr algn="ctr"/>
            <a:r>
              <a:rPr lang="zh-CN" altLang="en-US" sz="2100" b="1" dirty="0">
                <a:solidFill>
                  <a:srgbClr val="FFFF00"/>
                </a:solidFill>
                <a:latin typeface="Arial" panose="020B0604020202020204" pitchFamily="34" charset="0"/>
              </a:rPr>
              <a:t>减少干预</a:t>
            </a:r>
            <a:endParaRPr lang="zh-CN" altLang="en-US" sz="2100" b="1" dirty="0">
              <a:solidFill>
                <a:srgbClr val="FFFF00"/>
              </a:solidFill>
              <a:latin typeface="Arial" panose="020B0604020202020204" pitchFamily="34" charset="0"/>
            </a:endParaRPr>
          </a:p>
        </p:txBody>
      </p:sp>
      <p:sp>
        <p:nvSpPr>
          <p:cNvPr id="638123" name="圆角矩形标注 638122"/>
          <p:cNvSpPr/>
          <p:nvPr/>
        </p:nvSpPr>
        <p:spPr>
          <a:xfrm>
            <a:off x="2681780" y="3921567"/>
            <a:ext cx="1455755" cy="388043"/>
          </a:xfrm>
          <a:prstGeom prst="wedgeRoundRectCallout">
            <a:avLst>
              <a:gd name="adj1" fmla="val 112958"/>
              <a:gd name="adj2" fmla="val 7056"/>
              <a:gd name="adj3" fmla="val 16667"/>
            </a:avLst>
          </a:prstGeom>
          <a:solidFill>
            <a:srgbClr val="0000FF"/>
          </a:solidFill>
          <a:ln w="9525">
            <a:noFill/>
          </a:ln>
        </p:spPr>
        <p:txBody>
          <a:bodyPr/>
          <a:p>
            <a:pPr algn="ctr"/>
            <a:r>
              <a:rPr lang="zh-CN" altLang="en-US" sz="2100" b="1" dirty="0">
                <a:solidFill>
                  <a:srgbClr val="FFFF00"/>
                </a:solidFill>
                <a:latin typeface="Arial" panose="020B0604020202020204" pitchFamily="34" charset="0"/>
              </a:rPr>
              <a:t>适度干预</a:t>
            </a:r>
            <a:endParaRPr lang="zh-CN" altLang="en-US" sz="2100" b="1" dirty="0">
              <a:solidFill>
                <a:srgbClr val="FFFF00"/>
              </a:solidFill>
              <a:latin typeface="Arial" panose="020B0604020202020204" pitchFamily="34" charset="0"/>
            </a:endParaRPr>
          </a:p>
        </p:txBody>
      </p:sp>
      <p:grpSp>
        <p:nvGrpSpPr>
          <p:cNvPr id="638144" name="组合 638143"/>
          <p:cNvGrpSpPr/>
          <p:nvPr/>
        </p:nvGrpSpPr>
        <p:grpSpPr>
          <a:xfrm>
            <a:off x="0" y="4433403"/>
            <a:ext cx="1741431" cy="736805"/>
            <a:chOff x="0" y="3724"/>
            <a:chExt cx="1463" cy="619"/>
          </a:xfrm>
        </p:grpSpPr>
        <p:sp>
          <p:nvSpPr>
            <p:cNvPr id="638137" name="文本框 638136"/>
            <p:cNvSpPr txBox="1"/>
            <p:nvPr/>
          </p:nvSpPr>
          <p:spPr>
            <a:xfrm>
              <a:off x="0" y="3724"/>
              <a:ext cx="1165" cy="619"/>
            </a:xfrm>
            <a:prstGeom prst="rect">
              <a:avLst/>
            </a:prstGeom>
            <a:noFill/>
            <a:ln w="9525">
              <a:noFill/>
            </a:ln>
          </p:spPr>
          <p:txBody>
            <a:bodyPr>
              <a:spAutoFit/>
            </a:bodyPr>
            <a:p>
              <a:pPr algn="ctr">
                <a:spcBef>
                  <a:spcPct val="50000"/>
                </a:spcBef>
              </a:pPr>
              <a:r>
                <a:rPr lang="zh-CN" altLang="en-US" sz="2100" b="1" dirty="0">
                  <a:latin typeface="Arial" panose="020B0604020202020204" pitchFamily="34" charset="0"/>
                  <a:ea typeface="隶书" pitchFamily="1" charset="-122"/>
                </a:rPr>
                <a:t>自由放任政策</a:t>
              </a:r>
              <a:endParaRPr lang="zh-CN" altLang="en-US" sz="2100" b="1" dirty="0">
                <a:latin typeface="Arial" panose="020B0604020202020204" pitchFamily="34" charset="0"/>
                <a:ea typeface="隶书" pitchFamily="1" charset="-122"/>
              </a:endParaRPr>
            </a:p>
          </p:txBody>
        </p:sp>
        <p:sp>
          <p:nvSpPr>
            <p:cNvPr id="638138" name="右箭头 638137"/>
            <p:cNvSpPr/>
            <p:nvPr/>
          </p:nvSpPr>
          <p:spPr>
            <a:xfrm>
              <a:off x="1210" y="3974"/>
              <a:ext cx="253" cy="72"/>
            </a:xfrm>
            <a:prstGeom prst="rightArrow">
              <a:avLst>
                <a:gd name="adj1" fmla="val 50000"/>
                <a:gd name="adj2" fmla="val 87847"/>
              </a:avLst>
            </a:prstGeom>
            <a:solidFill>
              <a:srgbClr val="FF0000"/>
            </a:solidFill>
            <a:ln w="9525" cap="flat" cmpd="sng">
              <a:solidFill>
                <a:srgbClr val="6600CC"/>
              </a:solidFill>
              <a:prstDash val="solid"/>
              <a:miter/>
              <a:headEnd type="none" w="med" len="med"/>
              <a:tailEnd type="none" w="med" len="med"/>
            </a:ln>
          </p:spPr>
          <p:txBody>
            <a:bodyPr/>
            <a:p>
              <a:endParaRPr lang="zh-CN" altLang="en-US" sz="100"/>
            </a:p>
          </p:txBody>
        </p:sp>
      </p:grpSp>
      <p:grpSp>
        <p:nvGrpSpPr>
          <p:cNvPr id="638145" name="组合 638144"/>
          <p:cNvGrpSpPr/>
          <p:nvPr/>
        </p:nvGrpSpPr>
        <p:grpSpPr>
          <a:xfrm>
            <a:off x="1709292" y="4433403"/>
            <a:ext cx="2433004" cy="736805"/>
            <a:chOff x="1528" y="3748"/>
            <a:chExt cx="2042" cy="619"/>
          </a:xfrm>
        </p:grpSpPr>
        <p:sp>
          <p:nvSpPr>
            <p:cNvPr id="638139" name="文本框 638138"/>
            <p:cNvSpPr txBox="1"/>
            <p:nvPr/>
          </p:nvSpPr>
          <p:spPr>
            <a:xfrm>
              <a:off x="1528" y="3748"/>
              <a:ext cx="1723" cy="619"/>
            </a:xfrm>
            <a:prstGeom prst="rect">
              <a:avLst/>
            </a:prstGeom>
            <a:noFill/>
            <a:ln w="9525">
              <a:noFill/>
            </a:ln>
          </p:spPr>
          <p:txBody>
            <a:bodyPr>
              <a:spAutoFit/>
            </a:bodyPr>
            <a:p>
              <a:pPr algn="ctr">
                <a:spcBef>
                  <a:spcPct val="50000"/>
                </a:spcBef>
              </a:pPr>
              <a:r>
                <a:rPr lang="zh-CN" altLang="en-US" sz="2100" b="1" dirty="0">
                  <a:latin typeface="Arial" panose="020B0604020202020204" pitchFamily="34" charset="0"/>
                  <a:ea typeface="隶书" pitchFamily="1" charset="-122"/>
                </a:rPr>
                <a:t>国家干预经济并逐渐加强</a:t>
              </a:r>
              <a:endParaRPr lang="zh-CN" altLang="en-US" sz="2100" b="1" dirty="0">
                <a:latin typeface="Arial" panose="020B0604020202020204" pitchFamily="34" charset="0"/>
                <a:ea typeface="隶书" pitchFamily="1" charset="-122"/>
              </a:endParaRPr>
            </a:p>
          </p:txBody>
        </p:sp>
        <p:sp>
          <p:nvSpPr>
            <p:cNvPr id="638140" name="右箭头 638139"/>
            <p:cNvSpPr/>
            <p:nvPr/>
          </p:nvSpPr>
          <p:spPr>
            <a:xfrm>
              <a:off x="3297" y="3974"/>
              <a:ext cx="273" cy="91"/>
            </a:xfrm>
            <a:prstGeom prst="rightArrow">
              <a:avLst>
                <a:gd name="adj1" fmla="val 50000"/>
                <a:gd name="adj2" fmla="val 75000"/>
              </a:avLst>
            </a:prstGeom>
            <a:solidFill>
              <a:srgbClr val="FF0000"/>
            </a:solidFill>
            <a:ln w="9525" cap="flat" cmpd="sng">
              <a:solidFill>
                <a:srgbClr val="6600CC"/>
              </a:solidFill>
              <a:prstDash val="solid"/>
              <a:miter/>
              <a:headEnd type="none" w="med" len="med"/>
              <a:tailEnd type="none" w="med" len="med"/>
            </a:ln>
          </p:spPr>
          <p:txBody>
            <a:bodyPr/>
            <a:p>
              <a:endParaRPr lang="zh-CN" altLang="en-US" sz="100"/>
            </a:p>
          </p:txBody>
        </p:sp>
      </p:grpSp>
      <p:grpSp>
        <p:nvGrpSpPr>
          <p:cNvPr id="638146" name="组合 638145"/>
          <p:cNvGrpSpPr/>
          <p:nvPr/>
        </p:nvGrpSpPr>
        <p:grpSpPr>
          <a:xfrm>
            <a:off x="4086352" y="4433403"/>
            <a:ext cx="2297308" cy="736805"/>
            <a:chOff x="3636" y="3757"/>
            <a:chExt cx="1930" cy="619"/>
          </a:xfrm>
        </p:grpSpPr>
        <p:sp>
          <p:nvSpPr>
            <p:cNvPr id="638141" name="文本框 638140"/>
            <p:cNvSpPr txBox="1"/>
            <p:nvPr/>
          </p:nvSpPr>
          <p:spPr>
            <a:xfrm>
              <a:off x="3636" y="3757"/>
              <a:ext cx="1566" cy="619"/>
            </a:xfrm>
            <a:prstGeom prst="rect">
              <a:avLst/>
            </a:prstGeom>
            <a:noFill/>
            <a:ln w="9525">
              <a:noFill/>
            </a:ln>
          </p:spPr>
          <p:txBody>
            <a:bodyPr>
              <a:spAutoFit/>
            </a:bodyPr>
            <a:p>
              <a:pPr algn="ctr">
                <a:spcBef>
                  <a:spcPct val="50000"/>
                </a:spcBef>
              </a:pPr>
              <a:r>
                <a:rPr lang="zh-CN" altLang="en-US" sz="2100" b="1" dirty="0">
                  <a:latin typeface="Arial" panose="020B0604020202020204" pitchFamily="34" charset="0"/>
                  <a:ea typeface="隶书" pitchFamily="1" charset="-122"/>
                </a:rPr>
                <a:t>减少国家对经济的干预</a:t>
              </a:r>
              <a:endParaRPr lang="zh-CN" altLang="en-US" sz="2100" b="1" dirty="0">
                <a:latin typeface="Arial" panose="020B0604020202020204" pitchFamily="34" charset="0"/>
                <a:ea typeface="隶书" pitchFamily="1" charset="-122"/>
              </a:endParaRPr>
            </a:p>
          </p:txBody>
        </p:sp>
        <p:sp>
          <p:nvSpPr>
            <p:cNvPr id="638142" name="右箭头 638141"/>
            <p:cNvSpPr/>
            <p:nvPr/>
          </p:nvSpPr>
          <p:spPr>
            <a:xfrm>
              <a:off x="5293" y="4020"/>
              <a:ext cx="273" cy="91"/>
            </a:xfrm>
            <a:prstGeom prst="rightArrow">
              <a:avLst>
                <a:gd name="adj1" fmla="val 50000"/>
                <a:gd name="adj2" fmla="val 75000"/>
              </a:avLst>
            </a:prstGeom>
            <a:solidFill>
              <a:srgbClr val="FF0000"/>
            </a:solidFill>
            <a:ln w="9525" cap="flat" cmpd="sng">
              <a:solidFill>
                <a:srgbClr val="6600CC"/>
              </a:solidFill>
              <a:prstDash val="solid"/>
              <a:miter/>
              <a:headEnd type="none" w="med" len="med"/>
              <a:tailEnd type="none" w="med" len="med"/>
            </a:ln>
          </p:spPr>
          <p:txBody>
            <a:bodyPr/>
            <a:p>
              <a:endParaRPr lang="zh-CN" altLang="en-US" sz="100"/>
            </a:p>
          </p:txBody>
        </p:sp>
      </p:grpSp>
      <p:sp>
        <p:nvSpPr>
          <p:cNvPr id="638143" name="文本框 638142"/>
          <p:cNvSpPr txBox="1"/>
          <p:nvPr/>
        </p:nvSpPr>
        <p:spPr>
          <a:xfrm>
            <a:off x="6407466" y="4433403"/>
            <a:ext cx="2736534" cy="737235"/>
          </a:xfrm>
          <a:prstGeom prst="rect">
            <a:avLst/>
          </a:prstGeom>
          <a:noFill/>
          <a:ln w="9525">
            <a:noFill/>
          </a:ln>
        </p:spPr>
        <p:txBody>
          <a:bodyPr>
            <a:spAutoFit/>
          </a:bodyPr>
          <a:p>
            <a:pPr algn="ctr">
              <a:spcBef>
                <a:spcPct val="50000"/>
              </a:spcBef>
            </a:pPr>
            <a:r>
              <a:rPr lang="zh-CN" altLang="en-US" sz="2100" b="1" dirty="0">
                <a:solidFill>
                  <a:srgbClr val="000000"/>
                </a:solidFill>
                <a:effectLst>
                  <a:outerShdw blurRad="38100" dist="38100" dir="2700000">
                    <a:srgbClr val="C0C0C0"/>
                  </a:outerShdw>
                </a:effectLst>
                <a:latin typeface="Arial" panose="020B0604020202020204" pitchFamily="34" charset="0"/>
              </a:rPr>
              <a:t>既反对自由放任，又反对过度干预</a:t>
            </a:r>
            <a:r>
              <a:rPr lang="zh-CN" altLang="en-US" sz="2100" b="1" dirty="0">
                <a:solidFill>
                  <a:srgbClr val="FF0000"/>
                </a:solidFill>
                <a:effectLst>
                  <a:outerShdw blurRad="38100" dist="38100" dir="2700000">
                    <a:srgbClr val="C0C0C0"/>
                  </a:outerShdw>
                </a:effectLst>
                <a:latin typeface="Arial" panose="020B0604020202020204" pitchFamily="34" charset="0"/>
              </a:rPr>
              <a:t>（适度）</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sp>
        <p:nvSpPr>
          <p:cNvPr id="638148" name="文本框 638147"/>
          <p:cNvSpPr txBox="1"/>
          <p:nvPr/>
        </p:nvSpPr>
        <p:spPr>
          <a:xfrm>
            <a:off x="0" y="421306"/>
            <a:ext cx="2574652" cy="1383665"/>
          </a:xfrm>
          <a:prstGeom prst="rect">
            <a:avLst/>
          </a:prstGeom>
          <a:noFill/>
          <a:ln w="9525">
            <a:noFill/>
          </a:ln>
        </p:spPr>
        <p:txBody>
          <a:bodyPr>
            <a:spAutoFit/>
          </a:bodyPr>
          <a:p>
            <a:pPr>
              <a:spcBef>
                <a:spcPct val="50000"/>
              </a:spcBef>
            </a:pPr>
            <a:r>
              <a:rPr lang="en-US" altLang="zh-CN"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、二战后指导美国经济发展有哪些经济思想？实践结果如何？</a:t>
            </a:r>
            <a:endParaRPr lang="zh-CN" altLang="en-US" sz="2100" b="1" dirty="0">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8105"/>
                                        </p:tgtEl>
                                        <p:attrNameLst>
                                          <p:attrName>style.visibility</p:attrName>
                                        </p:attrNameLst>
                                      </p:cBhvr>
                                      <p:to>
                                        <p:strVal val="visible"/>
                                      </p:to>
                                    </p:set>
                                    <p:animEffect transition="in" filter="blinds(horizontal)">
                                      <p:cBhvr>
                                        <p:cTn id="7" dur="500"/>
                                        <p:tgtEl>
                                          <p:spTgt spid="63810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38116"/>
                                        </p:tgtEl>
                                        <p:attrNameLst>
                                          <p:attrName>style.visibility</p:attrName>
                                        </p:attrNameLst>
                                      </p:cBhvr>
                                      <p:to>
                                        <p:strVal val="visible"/>
                                      </p:to>
                                    </p:set>
                                    <p:animEffect transition="in" filter="blinds(horizontal)">
                                      <p:cBhvr>
                                        <p:cTn id="12" dur="500"/>
                                        <p:tgtEl>
                                          <p:spTgt spid="6381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38106"/>
                                        </p:tgtEl>
                                        <p:attrNameLst>
                                          <p:attrName>style.visibility</p:attrName>
                                        </p:attrNameLst>
                                      </p:cBhvr>
                                      <p:to>
                                        <p:strVal val="visible"/>
                                      </p:to>
                                    </p:set>
                                    <p:animEffect transition="in" filter="blinds(horizontal)">
                                      <p:cBhvr>
                                        <p:cTn id="17" dur="500"/>
                                        <p:tgtEl>
                                          <p:spTgt spid="63810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38117"/>
                                        </p:tgtEl>
                                        <p:attrNameLst>
                                          <p:attrName>style.visibility</p:attrName>
                                        </p:attrNameLst>
                                      </p:cBhvr>
                                      <p:to>
                                        <p:strVal val="visible"/>
                                      </p:to>
                                    </p:set>
                                    <p:animEffect transition="in" filter="blinds(horizontal)">
                                      <p:cBhvr>
                                        <p:cTn id="22" dur="500"/>
                                        <p:tgtEl>
                                          <p:spTgt spid="6381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38107"/>
                                        </p:tgtEl>
                                        <p:attrNameLst>
                                          <p:attrName>style.visibility</p:attrName>
                                        </p:attrNameLst>
                                      </p:cBhvr>
                                      <p:to>
                                        <p:strVal val="visible"/>
                                      </p:to>
                                    </p:set>
                                    <p:animEffect transition="in" filter="blinds(horizontal)">
                                      <p:cBhvr>
                                        <p:cTn id="27" dur="500"/>
                                        <p:tgtEl>
                                          <p:spTgt spid="63810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38120"/>
                                        </p:tgtEl>
                                        <p:attrNameLst>
                                          <p:attrName>style.visibility</p:attrName>
                                        </p:attrNameLst>
                                      </p:cBhvr>
                                      <p:to>
                                        <p:strVal val="visible"/>
                                      </p:to>
                                    </p:set>
                                    <p:animEffect transition="in" filter="blinds(horizontal)">
                                      <p:cBhvr>
                                        <p:cTn id="32" dur="500"/>
                                        <p:tgtEl>
                                          <p:spTgt spid="6381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38108"/>
                                        </p:tgtEl>
                                        <p:attrNameLst>
                                          <p:attrName>style.visibility</p:attrName>
                                        </p:attrNameLst>
                                      </p:cBhvr>
                                      <p:to>
                                        <p:strVal val="visible"/>
                                      </p:to>
                                    </p:set>
                                    <p:animEffect transition="in" filter="blinds(horizontal)">
                                      <p:cBhvr>
                                        <p:cTn id="37" dur="500"/>
                                        <p:tgtEl>
                                          <p:spTgt spid="63810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38119"/>
                                        </p:tgtEl>
                                        <p:attrNameLst>
                                          <p:attrName>style.visibility</p:attrName>
                                        </p:attrNameLst>
                                      </p:cBhvr>
                                      <p:to>
                                        <p:strVal val="visible"/>
                                      </p:to>
                                    </p:set>
                                    <p:animEffect transition="in" filter="blinds(horizontal)">
                                      <p:cBhvr>
                                        <p:cTn id="42" dur="500"/>
                                        <p:tgtEl>
                                          <p:spTgt spid="63811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38121"/>
                                        </p:tgtEl>
                                        <p:attrNameLst>
                                          <p:attrName>style.visibility</p:attrName>
                                        </p:attrNameLst>
                                      </p:cBhvr>
                                      <p:to>
                                        <p:strVal val="visible"/>
                                      </p:to>
                                    </p:set>
                                    <p:animEffect transition="in" filter="blinds(horizontal)">
                                      <p:cBhvr>
                                        <p:cTn id="47" dur="500"/>
                                        <p:tgtEl>
                                          <p:spTgt spid="63812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38122"/>
                                        </p:tgtEl>
                                        <p:attrNameLst>
                                          <p:attrName>style.visibility</p:attrName>
                                        </p:attrNameLst>
                                      </p:cBhvr>
                                      <p:to>
                                        <p:strVal val="visible"/>
                                      </p:to>
                                    </p:set>
                                    <p:animEffect transition="in" filter="blinds(horizontal)">
                                      <p:cBhvr>
                                        <p:cTn id="52" dur="500"/>
                                        <p:tgtEl>
                                          <p:spTgt spid="6381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38123"/>
                                        </p:tgtEl>
                                        <p:attrNameLst>
                                          <p:attrName>style.visibility</p:attrName>
                                        </p:attrNameLst>
                                      </p:cBhvr>
                                      <p:to>
                                        <p:strVal val="visible"/>
                                      </p:to>
                                    </p:set>
                                    <p:animEffect transition="in" filter="blinds(horizontal)">
                                      <p:cBhvr>
                                        <p:cTn id="57" dur="500"/>
                                        <p:tgtEl>
                                          <p:spTgt spid="63812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638145"/>
                                        </p:tgtEl>
                                        <p:attrNameLst>
                                          <p:attrName>style.visibility</p:attrName>
                                        </p:attrNameLst>
                                      </p:cBhvr>
                                      <p:to>
                                        <p:strVal val="visible"/>
                                      </p:to>
                                    </p:set>
                                    <p:animEffect transition="in" filter="blinds(horizontal)">
                                      <p:cBhvr>
                                        <p:cTn id="62" dur="500"/>
                                        <p:tgtEl>
                                          <p:spTgt spid="638145"/>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638146"/>
                                        </p:tgtEl>
                                        <p:attrNameLst>
                                          <p:attrName>style.visibility</p:attrName>
                                        </p:attrNameLst>
                                      </p:cBhvr>
                                      <p:to>
                                        <p:strVal val="visible"/>
                                      </p:to>
                                    </p:set>
                                    <p:animEffect transition="in" filter="blinds(horizontal)">
                                      <p:cBhvr>
                                        <p:cTn id="67" dur="500"/>
                                        <p:tgtEl>
                                          <p:spTgt spid="638146"/>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638143"/>
                                        </p:tgtEl>
                                        <p:attrNameLst>
                                          <p:attrName>style.visibility</p:attrName>
                                        </p:attrNameLst>
                                      </p:cBhvr>
                                      <p:to>
                                        <p:strVal val="visible"/>
                                      </p:to>
                                    </p:set>
                                    <p:anim calcmode="lin" valueType="num">
                                      <p:cBhvr additive="base">
                                        <p:cTn id="72" dur="500" fill="hold"/>
                                        <p:tgtEl>
                                          <p:spTgt spid="638143"/>
                                        </p:tgtEl>
                                        <p:attrNameLst>
                                          <p:attrName>ppt_x</p:attrName>
                                        </p:attrNameLst>
                                      </p:cBhvr>
                                      <p:tavLst>
                                        <p:tav tm="0">
                                          <p:val>
                                            <p:strVal val="#ppt_x"/>
                                          </p:val>
                                        </p:tav>
                                        <p:tav tm="100000">
                                          <p:val>
                                            <p:strVal val="#ppt_x"/>
                                          </p:val>
                                        </p:tav>
                                      </p:tavLst>
                                    </p:anim>
                                    <p:anim calcmode="lin" valueType="num">
                                      <p:cBhvr additive="base">
                                        <p:cTn id="73" dur="500" fill="hold"/>
                                        <p:tgtEl>
                                          <p:spTgt spid="6381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105" grpId="0"/>
      <p:bldP spid="638106" grpId="0"/>
      <p:bldP spid="638107" grpId="0"/>
      <p:bldP spid="638108" grpId="0"/>
      <p:bldP spid="638116" grpId="0"/>
      <p:bldP spid="638117" grpId="0"/>
      <p:bldP spid="638119" grpId="0"/>
      <p:bldP spid="638120" grpId="0"/>
      <p:bldP spid="638121" grpId="0" bldLvl="0" animBg="1"/>
      <p:bldP spid="638122" grpId="0" bldLvl="0" animBg="1"/>
      <p:bldP spid="638123" grpId="0" bldLvl="0" animBg="1"/>
      <p:bldP spid="638143"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微笑PPT - 小A">
  <a:themeElements>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fontScheme name="微笑PPT - 小A">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诗情画意">
  <a:themeElements>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
        <a:dk1>
          <a:srgbClr val="005FBE"/>
        </a:dk1>
        <a:lt1>
          <a:srgbClr val="FFFFDD"/>
        </a:lt1>
        <a:dk2>
          <a:srgbClr val="2C5884"/>
        </a:dk2>
        <a:lt2>
          <a:srgbClr val="C0C0C0"/>
        </a:lt2>
        <a:accent1>
          <a:srgbClr val="E9F7FF"/>
        </a:accent1>
        <a:accent2>
          <a:srgbClr val="F89400"/>
        </a:accent2>
        <a:accent3>
          <a:srgbClr val="FFFFEB"/>
        </a:accent3>
        <a:accent4>
          <a:srgbClr val="0051A3"/>
        </a:accent4>
        <a:accent5>
          <a:srgbClr val="F2FAFF"/>
        </a:accent5>
        <a:accent6>
          <a:srgbClr val="DE84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
        <a:dk1>
          <a:srgbClr val="5D5D8B"/>
        </a:dk1>
        <a:lt1>
          <a:srgbClr val="DAEADE"/>
        </a:lt1>
        <a:dk2>
          <a:srgbClr val="A25269"/>
        </a:dk2>
        <a:lt2>
          <a:srgbClr val="C0C0C0"/>
        </a:lt2>
        <a:accent1>
          <a:srgbClr val="FFFFDD"/>
        </a:accent1>
        <a:accent2>
          <a:srgbClr val="3399FF"/>
        </a:accent2>
        <a:accent3>
          <a:srgbClr val="E9F2EB"/>
        </a:accent3>
        <a:accent4>
          <a:srgbClr val="4F4F77"/>
        </a:accent4>
        <a:accent5>
          <a:srgbClr val="FFFFEB"/>
        </a:accent5>
        <a:accent6>
          <a:srgbClr val="2D89E5"/>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
        <a:dk1>
          <a:srgbClr val="006666"/>
        </a:dk1>
        <a:lt1>
          <a:srgbClr val="CCECFF"/>
        </a:lt1>
        <a:dk2>
          <a:srgbClr val="336699"/>
        </a:dk2>
        <a:lt2>
          <a:srgbClr val="C0C0C0"/>
        </a:lt2>
        <a:accent1>
          <a:srgbClr val="FFFFCC"/>
        </a:accent1>
        <a:accent2>
          <a:srgbClr val="FF6600"/>
        </a:accent2>
        <a:accent3>
          <a:srgbClr val="E2F4FF"/>
        </a:accent3>
        <a:accent4>
          <a:srgbClr val="005757"/>
        </a:accent4>
        <a:accent5>
          <a:srgbClr val="FFFFE2"/>
        </a:accent5>
        <a:accent6>
          <a:srgbClr val="E55B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
        <a:dk1>
          <a:srgbClr val="0033CC"/>
        </a:dk1>
        <a:lt1>
          <a:srgbClr val="FFE9E9"/>
        </a:lt1>
        <a:dk2>
          <a:srgbClr val="000000"/>
        </a:dk2>
        <a:lt2>
          <a:srgbClr val="C0C0C0"/>
        </a:lt2>
        <a:accent1>
          <a:srgbClr val="D5E5DB"/>
        </a:accent1>
        <a:accent2>
          <a:srgbClr val="3366FF"/>
        </a:accent2>
        <a:accent3>
          <a:srgbClr val="FFF2F2"/>
        </a:accent3>
        <a:accent4>
          <a:srgbClr val="002AAF"/>
        </a:accent4>
        <a:accent5>
          <a:srgbClr val="E6EFEA"/>
        </a:accent5>
        <a:accent6>
          <a:srgbClr val="2D5BE5"/>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
        <a:dk1>
          <a:srgbClr val="336699"/>
        </a:dk1>
        <a:lt1>
          <a:srgbClr val="F4E9E0"/>
        </a:lt1>
        <a:dk2>
          <a:srgbClr val="DC5900"/>
        </a:dk2>
        <a:lt2>
          <a:srgbClr val="C0C0C0"/>
        </a:lt2>
        <a:accent1>
          <a:srgbClr val="E4E4E4"/>
        </a:accent1>
        <a:accent2>
          <a:srgbClr val="3399FF"/>
        </a:accent2>
        <a:accent3>
          <a:srgbClr val="F8F2ED"/>
        </a:accent3>
        <a:accent4>
          <a:srgbClr val="2A5783"/>
        </a:accent4>
        <a:accent5>
          <a:srgbClr val="EFEFEF"/>
        </a:accent5>
        <a:accent6>
          <a:srgbClr val="2D89E5"/>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
        <a:dk1>
          <a:srgbClr val="CC3300"/>
        </a:dk1>
        <a:lt1>
          <a:srgbClr val="E5E5FF"/>
        </a:lt1>
        <a:dk2>
          <a:srgbClr val="565680"/>
        </a:dk2>
        <a:lt2>
          <a:srgbClr val="C0C0C0"/>
        </a:lt2>
        <a:accent1>
          <a:srgbClr val="E6E4EC"/>
        </a:accent1>
        <a:accent2>
          <a:srgbClr val="0066CC"/>
        </a:accent2>
        <a:accent3>
          <a:srgbClr val="EFEFFF"/>
        </a:accent3>
        <a:accent4>
          <a:srgbClr val="AF2A00"/>
        </a:accent4>
        <a:accent5>
          <a:srgbClr val="F0EFF4"/>
        </a:accent5>
        <a:accent6>
          <a:srgbClr val="005BB7"/>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
        <a:dk1>
          <a:srgbClr val="000099"/>
        </a:dk1>
        <a:lt1>
          <a:srgbClr val="FFE2C5"/>
        </a:lt1>
        <a:dk2>
          <a:srgbClr val="007D7A"/>
        </a:dk2>
        <a:lt2>
          <a:srgbClr val="C0C0C0"/>
        </a:lt2>
        <a:accent1>
          <a:srgbClr val="EAEAEA"/>
        </a:accent1>
        <a:accent2>
          <a:srgbClr val="B26EB4"/>
        </a:accent2>
        <a:accent3>
          <a:srgbClr val="FFEEDE"/>
        </a:accent3>
        <a:accent4>
          <a:srgbClr val="000083"/>
        </a:accent4>
        <a:accent5>
          <a:srgbClr val="F2F2F2"/>
        </a:accent5>
        <a:accent6>
          <a:srgbClr val="9F62A1"/>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pptdesign.blogbus.com">
  <a:themeElements>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fontScheme name="pptdesign.blogbus.com">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ptdesign.blogbus.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design.blogbus.co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design.blogbus.co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design.blogbus.co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design.blogbus.co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design.blogbus.co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design.blogbus.co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design.blogbus.co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design.blogbus.co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design.blogbus.co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design.blogbus.co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design.blogbus.co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4887</Words>
  <Application>WPS 演示</Application>
  <PresentationFormat>自定义</PresentationFormat>
  <Paragraphs>648</Paragraphs>
  <Slides>21</Slides>
  <Notes>1</Notes>
  <HiddenSlides>0</HiddenSlides>
  <MMClips>0</MMClips>
  <ScaleCrop>false</ScaleCrop>
  <HeadingPairs>
    <vt:vector size="6" baseType="variant">
      <vt:variant>
        <vt:lpstr>已用的字体</vt:lpstr>
      </vt:variant>
      <vt:variant>
        <vt:i4>17</vt:i4>
      </vt:variant>
      <vt:variant>
        <vt:lpstr>主题</vt:lpstr>
      </vt:variant>
      <vt:variant>
        <vt:i4>5</vt:i4>
      </vt:variant>
      <vt:variant>
        <vt:lpstr>幻灯片标题</vt:lpstr>
      </vt:variant>
      <vt:variant>
        <vt:i4>21</vt:i4>
      </vt:variant>
    </vt:vector>
  </HeadingPairs>
  <TitlesOfParts>
    <vt:vector size="43" baseType="lpstr">
      <vt:lpstr>Arial</vt:lpstr>
      <vt:lpstr>宋体</vt:lpstr>
      <vt:lpstr>Wingdings</vt:lpstr>
      <vt:lpstr>Palatino Linotype</vt:lpstr>
      <vt:lpstr>黑体</vt:lpstr>
      <vt:lpstr>幼圆</vt:lpstr>
      <vt:lpstr>Courier New</vt:lpstr>
      <vt:lpstr>Calibri</vt:lpstr>
      <vt:lpstr>隶书</vt:lpstr>
      <vt:lpstr>Times New Roman</vt:lpstr>
      <vt:lpstr>楷体</vt:lpstr>
      <vt:lpstr>微软雅黑</vt:lpstr>
      <vt:lpstr>Arial Unicode MS</vt:lpstr>
      <vt:lpstr>楷体_GB2312</vt:lpstr>
      <vt:lpstr>华文彩云</vt:lpstr>
      <vt:lpstr>华文细黑</vt:lpstr>
      <vt:lpstr>新宋体</vt:lpstr>
      <vt:lpstr>微笑PPT - 小A</vt:lpstr>
      <vt:lpstr>4_主管人员</vt:lpstr>
      <vt:lpstr>5_主管人员</vt:lpstr>
      <vt:lpstr>诗情画意</vt:lpstr>
      <vt:lpstr>pptdesign.blogbus.com</vt:lpstr>
      <vt:lpstr>PowerPoint 演示文稿</vt:lpstr>
      <vt:lpstr>PowerPoint 演示文稿</vt:lpstr>
      <vt:lpstr>PowerPoint 演示文稿</vt:lpstr>
      <vt:lpstr>PowerPoint 演示文稿</vt:lpstr>
      <vt:lpstr>PowerPoint 演示文稿</vt:lpstr>
      <vt:lpstr>PowerPoint 演示文稿</vt:lpstr>
      <vt:lpstr>阅读教材，自己梳理教材结构：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根据复习，自己梳理本专题内容知识结构：</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jzxpc</dc:creator>
  <cp:lastModifiedBy>马贞林</cp:lastModifiedBy>
  <cp:revision>1690</cp:revision>
  <dcterms:created xsi:type="dcterms:W3CDTF">2008-04-24T16:47:00Z</dcterms:created>
  <dcterms:modified xsi:type="dcterms:W3CDTF">2018-04-06T11:56:12Z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