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4" r:id="rId4"/>
    <p:sldMasterId id="2147483689" r:id="rId5"/>
    <p:sldMasterId id="2147483702" r:id="rId6"/>
  </p:sldMasterIdLst>
  <p:notesMasterIdLst>
    <p:notesMasterId r:id="rId8"/>
  </p:notesMasterIdLst>
  <p:sldIdLst>
    <p:sldId id="365" r:id="rId7"/>
    <p:sldId id="827" r:id="rId9"/>
    <p:sldId id="837" r:id="rId10"/>
    <p:sldId id="829" r:id="rId11"/>
    <p:sldId id="834" r:id="rId12"/>
    <p:sldId id="835" r:id="rId13"/>
    <p:sldId id="869" r:id="rId14"/>
    <p:sldId id="853" r:id="rId15"/>
    <p:sldId id="856" r:id="rId16"/>
    <p:sldId id="858" r:id="rId17"/>
    <p:sldId id="859" r:id="rId18"/>
    <p:sldId id="860" r:id="rId19"/>
    <p:sldId id="861" r:id="rId20"/>
    <p:sldId id="862" r:id="rId21"/>
    <p:sldId id="870" r:id="rId22"/>
    <p:sldId id="793" r:id="rId23"/>
    <p:sldId id="795" r:id="rId24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00"/>
    <a:srgbClr val="660066"/>
    <a:srgbClr val="006699"/>
    <a:srgbClr val="663300"/>
    <a:srgbClr val="993300"/>
    <a:srgbClr val="8000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47"/>
    <p:restoredTop sz="85203"/>
  </p:normalViewPr>
  <p:slideViewPr>
    <p:cSldViewPr showGuides="1">
      <p:cViewPr varScale="1">
        <p:scale>
          <a:sx n="89" d="100"/>
          <a:sy n="89" d="100"/>
        </p:scale>
        <p:origin x="-120" y="-120"/>
      </p:cViewPr>
      <p:guideLst>
        <p:guide orient="horz" pos="1598"/>
        <p:guide pos="2880"/>
      </p:guideLst>
    </p:cSldViewPr>
  </p:slideViewPr>
  <p:outlineViewPr>
    <p:cViewPr>
      <p:scale>
        <a:sx n="33" d="100"/>
        <a:sy n="33" d="100"/>
      </p:scale>
      <p:origin x="0" y="10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56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ea typeface="宋体" panose="02010600030101010101" pitchFamily="2" charset="-122"/>
              </a:defRPr>
            </a:lvl1pPr>
          </a:lstStyle>
          <a:p>
            <a:pPr fontAlgn="base">
              <a:defRPr/>
            </a:pPr>
            <a:endParaRPr lang="en-US" altLang="zh-CN" strike="noStrike" noProof="1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 fontAlgn="base">
              <a:defRPr/>
            </a:pPr>
            <a:endParaRPr lang="en-US" altLang="zh-CN" strike="noStrike" noProof="1"/>
          </a:p>
        </p:txBody>
      </p:sp>
      <p:sp>
        <p:nvSpPr>
          <p:cNvPr id="32772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2773" name="Rectangle 5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ea typeface="宋体" panose="02010600030101010101" pitchFamily="2" charset="-122"/>
              </a:defRPr>
            </a:lvl1pPr>
          </a:lstStyle>
          <a:p>
            <a:pPr fontAlgn="base">
              <a:defRPr/>
            </a:pPr>
            <a:endParaRPr lang="en-US" altLang="zh-CN" strike="noStrike" noProof="1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 fontAlgn="base">
              <a:defRPr/>
            </a:pPr>
            <a:fld id="{0EE97443-C1CD-4B8D-A9B9-9E7F0389BDBE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Rectangle 7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en-US" altLang="zh-CN" sz="1200" dirty="0">
                <a:solidFill>
                  <a:srgbClr val="000000"/>
                </a:solidFill>
              </a:rPr>
            </a:fld>
            <a:endParaRPr lang="en-US" altLang="zh-CN" sz="1200" dirty="0">
              <a:solidFill>
                <a:srgbClr val="000000"/>
              </a:solidFill>
            </a:endParaRPr>
          </a:p>
        </p:txBody>
      </p:sp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40"/>
            <a:ext cx="7772400" cy="1102519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ctr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ctr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ctr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ctr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ctr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ctr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86923"/>
            <a:ext cx="2051050" cy="4679156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33" y="86923"/>
            <a:ext cx="6003925" cy="4679156"/>
          </a:xfrm>
        </p:spPr>
        <p:txBody>
          <a:bodyPr vert="eaVert"/>
          <a:lstStyle/>
          <a:p>
            <a:pPr lvl="0" fontAlgn="ctr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ctr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ctr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ctr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ctr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1_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75"/>
          <p:cNvSpPr/>
          <p:nvPr/>
        </p:nvSpPr>
        <p:spPr>
          <a:xfrm>
            <a:off x="33338" y="33338"/>
            <a:ext cx="5181600" cy="5076825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 cap="flat" cmpd="sng">
            <a:solidFill>
              <a:srgbClr val="80CB35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/>
            <a:endParaRPr lang="zh-CN" altLang="en-US" b="1" dirty="0">
              <a:solidFill>
                <a:srgbClr val="000000"/>
              </a:solidFill>
              <a:latin typeface="Palatino Linotype" panose="02040502050505030304" pitchFamily="18" charset="0"/>
              <a:ea typeface="黑体" panose="02010609060101010101" pitchFamily="2" charset="-122"/>
            </a:endParaRPr>
          </a:p>
        </p:txBody>
      </p:sp>
      <p:grpSp>
        <p:nvGrpSpPr>
          <p:cNvPr id="6147" name="Group 71"/>
          <p:cNvGrpSpPr/>
          <p:nvPr/>
        </p:nvGrpSpPr>
        <p:grpSpPr>
          <a:xfrm>
            <a:off x="5222875" y="20638"/>
            <a:ext cx="3856038" cy="5110162"/>
            <a:chOff x="275" y="265"/>
            <a:chExt cx="2373" cy="3936"/>
          </a:xfrm>
        </p:grpSpPr>
        <p:sp>
          <p:nvSpPr>
            <p:cNvPr id="6148" name="AutoShape 72"/>
            <p:cNvSpPr/>
            <p:nvPr/>
          </p:nvSpPr>
          <p:spPr>
            <a:xfrm>
              <a:off x="275" y="265"/>
              <a:ext cx="2373" cy="3936"/>
            </a:xfrm>
            <a:prstGeom prst="roundRect">
              <a:avLst>
                <a:gd name="adj" fmla="val 8014"/>
              </a:avLst>
            </a:prstGeom>
            <a:solidFill>
              <a:srgbClr val="F8F8F8"/>
            </a:solidFill>
            <a:ln w="9525" cap="flat" cmpd="sng">
              <a:solidFill>
                <a:srgbClr val="99CC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/>
              <a:endParaRPr lang="zh-CN" altLang="en-US" b="1" dirty="0">
                <a:solidFill>
                  <a:srgbClr val="000000"/>
                </a:solidFill>
                <a:latin typeface="Palatino Linotype" panose="0204050205050503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6149" name="AutoShape 73"/>
            <p:cNvSpPr/>
            <p:nvPr/>
          </p:nvSpPr>
          <p:spPr>
            <a:xfrm>
              <a:off x="311" y="307"/>
              <a:ext cx="2323" cy="3853"/>
            </a:xfrm>
            <a:prstGeom prst="roundRect">
              <a:avLst>
                <a:gd name="adj" fmla="val 7912"/>
              </a:avLst>
            </a:prstGeom>
            <a:solidFill>
              <a:srgbClr val="99CCFF">
                <a:alpha val="50194"/>
              </a:srgbClr>
            </a:solidFill>
            <a:ln w="9525">
              <a:noFill/>
            </a:ln>
          </p:spPr>
          <p:txBody>
            <a:bodyPr wrap="none" anchor="ctr"/>
            <a:p>
              <a:pPr lvl="0"/>
              <a:endParaRPr lang="zh-CN" altLang="en-US" b="1" dirty="0">
                <a:solidFill>
                  <a:srgbClr val="000000"/>
                </a:solidFill>
                <a:latin typeface="Palatino Linotype" panose="02040502050505030304" pitchFamily="18" charset="0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en-US" strike="noStrike" noProof="1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6362700" y="4767263"/>
            <a:ext cx="2085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F5C1020D-94BA-4908-ACBA-9235C51D92F6}" type="datetimeFigureOut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43925" y="4767263"/>
            <a:ext cx="561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0602884A-3B44-4DB9-9DE1-A8AC5C3CABCC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58813" y="4767263"/>
            <a:ext cx="2847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anose="020B0604020202020204" pitchFamily="34" charset="0"/>
              <a:buChar char="•"/>
              <a:defRPr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2700" y="4767263"/>
            <a:ext cx="2085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0DF3919D-01EA-4F77-80DD-BD73C1F555AF}" type="datetimeFigureOut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8813" y="4767263"/>
            <a:ext cx="2847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925" y="4767263"/>
            <a:ext cx="561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80A96C8F-E4E2-4883-BCBD-66D328A6F7BF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2943225"/>
            <a:ext cx="84138" cy="635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trike="noStrike" noProof="1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2943225"/>
            <a:ext cx="84138" cy="635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trike="noStrike" noProof="1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2943225"/>
            <a:ext cx="84138" cy="635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trike="noStrike" noProof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81"/>
            <a:ext cx="7772400" cy="84891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362700" y="4767263"/>
            <a:ext cx="2085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92916C56-B1C8-47DC-B561-23CA83831B7C}" type="datetimeFigureOut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8813" y="4767263"/>
            <a:ext cx="2847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925" y="4767263"/>
            <a:ext cx="561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3013B6C9-1851-44E2-AE27-6B968A2FA016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>
            <a:off x="6362700" y="4767263"/>
            <a:ext cx="2085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7945A5CC-33E0-4E2C-AE6A-CE33A18C423D}" type="datetimeFigureOut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658813" y="4767263"/>
            <a:ext cx="2847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543925" y="4767263"/>
            <a:ext cx="561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FEBA693A-B9AD-4A9B-A2F0-40BD0E7C1010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17" y="1200150"/>
            <a:ext cx="4041775" cy="457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>
          <a:xfrm>
            <a:off x="6362700" y="4767263"/>
            <a:ext cx="2085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80089016-4CB1-4010-AC2B-23CD1518C83B}" type="datetimeFigureOut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>
          <a:xfrm>
            <a:off x="658813" y="4767263"/>
            <a:ext cx="2847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8543925" y="4767263"/>
            <a:ext cx="561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5D83AFEC-51B8-4549-B9E3-2BF8477E3008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362700" y="4767263"/>
            <a:ext cx="2085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7949509E-1665-4E22-8D61-E7CFEC8EEE6D}" type="datetimeFigureOut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8813" y="4767263"/>
            <a:ext cx="2847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3925" y="4767263"/>
            <a:ext cx="561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5117271D-38F3-4F5A-8BA3-0B3B9C5D4251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94" y="200027"/>
            <a:ext cx="3008313" cy="1571625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43" y="204796"/>
            <a:ext cx="4995863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94" y="1828801"/>
            <a:ext cx="3008313" cy="27658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2700" y="4767263"/>
            <a:ext cx="2085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F10D6107-95E8-44CC-85B1-9192DD67C4DF}" type="datetimeFigureOut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8813" y="4767263"/>
            <a:ext cx="2847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925" y="4767263"/>
            <a:ext cx="561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74BD52BD-7984-4A92-AB1F-DE8388EF0B39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ctr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ctr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ctr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ctr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ctr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8"/>
            <a:ext cx="5711824" cy="671513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2"/>
            <a:ext cx="6054724" cy="3405783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fontAlgn="base"/>
            <a:r>
              <a:rPr lang="zh-CN" altLang="en-US" strike="noStrike" noProof="0" smtClean="0"/>
              <a:t>单击图标添加图片</a:t>
            </a:r>
            <a:endParaRPr lang="en-US" strike="noStrik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2700" y="4767263"/>
            <a:ext cx="2085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E50AF99C-4A74-4BCB-9F3E-977083EFA73B}" type="datetimeFigureOut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8813" y="4767263"/>
            <a:ext cx="2847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925" y="4767263"/>
            <a:ext cx="561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360FF329-7D5D-432B-ADFB-DB4471A105F0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2700" y="4767263"/>
            <a:ext cx="2085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A2F97F26-1EEA-4638-9057-7976D6A6383A}" type="datetimeFigureOut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8813" y="4767263"/>
            <a:ext cx="2847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925" y="4767263"/>
            <a:ext cx="561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B4D5E54C-C587-40D3-98B0-62F3E1878230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2700" y="4767263"/>
            <a:ext cx="2085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A9FCC137-B60A-4BFD-9F50-1D9FBD8C8020}" type="datetimeFigureOut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8813" y="4767263"/>
            <a:ext cx="2847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925" y="4767263"/>
            <a:ext cx="561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CFCD58FA-2B19-45C5-8944-55227B7CD099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2"/>
          <p:cNvSpPr/>
          <p:nvPr/>
        </p:nvSpPr>
        <p:spPr>
          <a:xfrm>
            <a:off x="0" y="0"/>
            <a:ext cx="9145588" cy="458788"/>
          </a:xfrm>
          <a:prstGeom prst="rect">
            <a:avLst/>
          </a:prstGeom>
          <a:gradFill rotWithShape="1">
            <a:gsLst>
              <a:gs pos="0">
                <a:srgbClr val="001D31"/>
              </a:gs>
              <a:gs pos="100000">
                <a:srgbClr val="0099FF"/>
              </a:gs>
            </a:gsLst>
            <a:lin ang="18900000" scaled="1"/>
            <a:tileRect/>
          </a:gradFill>
          <a:ln w="9525">
            <a:noFill/>
          </a:ln>
        </p:spPr>
        <p:txBody>
          <a:bodyPr wrap="none" anchor="ctr"/>
          <a:p>
            <a:pPr lvl="0"/>
            <a:endParaRPr lang="zh-CN" altLang="en-US" b="1" dirty="0">
              <a:solidFill>
                <a:srgbClr val="000000"/>
              </a:solidFill>
              <a:latin typeface="Calibri" panose="020F050202020403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1_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75"/>
          <p:cNvSpPr/>
          <p:nvPr/>
        </p:nvSpPr>
        <p:spPr>
          <a:xfrm>
            <a:off x="33338" y="33338"/>
            <a:ext cx="5181600" cy="5076825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 cap="flat" cmpd="sng">
            <a:solidFill>
              <a:srgbClr val="80CB35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/>
            <a:endParaRPr lang="zh-CN" altLang="en-US" b="1" dirty="0">
              <a:solidFill>
                <a:srgbClr val="000000"/>
              </a:solidFill>
              <a:latin typeface="Palatino Linotype" panose="02040502050505030304" pitchFamily="18" charset="0"/>
              <a:ea typeface="黑体" panose="02010609060101010101" pitchFamily="2" charset="-122"/>
            </a:endParaRPr>
          </a:p>
        </p:txBody>
      </p:sp>
      <p:grpSp>
        <p:nvGrpSpPr>
          <p:cNvPr id="19459" name="Group 71"/>
          <p:cNvGrpSpPr/>
          <p:nvPr/>
        </p:nvGrpSpPr>
        <p:grpSpPr>
          <a:xfrm>
            <a:off x="5222875" y="20638"/>
            <a:ext cx="3856038" cy="5110162"/>
            <a:chOff x="275" y="265"/>
            <a:chExt cx="2373" cy="3936"/>
          </a:xfrm>
        </p:grpSpPr>
        <p:sp>
          <p:nvSpPr>
            <p:cNvPr id="19460" name="AutoShape 72"/>
            <p:cNvSpPr/>
            <p:nvPr/>
          </p:nvSpPr>
          <p:spPr>
            <a:xfrm>
              <a:off x="275" y="265"/>
              <a:ext cx="2373" cy="3936"/>
            </a:xfrm>
            <a:prstGeom prst="roundRect">
              <a:avLst>
                <a:gd name="adj" fmla="val 8014"/>
              </a:avLst>
            </a:prstGeom>
            <a:solidFill>
              <a:srgbClr val="F8F8F8"/>
            </a:solidFill>
            <a:ln w="9525" cap="flat" cmpd="sng">
              <a:solidFill>
                <a:srgbClr val="99CC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/>
              <a:endParaRPr lang="zh-CN" altLang="en-US" b="1" dirty="0">
                <a:solidFill>
                  <a:srgbClr val="000000"/>
                </a:solidFill>
                <a:latin typeface="Palatino Linotype" panose="0204050205050503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19461" name="AutoShape 73"/>
            <p:cNvSpPr/>
            <p:nvPr/>
          </p:nvSpPr>
          <p:spPr>
            <a:xfrm>
              <a:off x="311" y="307"/>
              <a:ext cx="2323" cy="3853"/>
            </a:xfrm>
            <a:prstGeom prst="roundRect">
              <a:avLst>
                <a:gd name="adj" fmla="val 7912"/>
              </a:avLst>
            </a:prstGeom>
            <a:solidFill>
              <a:srgbClr val="99CCFF">
                <a:alpha val="50194"/>
              </a:srgbClr>
            </a:solidFill>
            <a:ln w="9525">
              <a:noFill/>
            </a:ln>
          </p:spPr>
          <p:txBody>
            <a:bodyPr wrap="none" anchor="ctr"/>
            <a:p>
              <a:pPr lvl="0"/>
              <a:endParaRPr lang="zh-CN" altLang="en-US" b="1" dirty="0">
                <a:solidFill>
                  <a:srgbClr val="000000"/>
                </a:solidFill>
                <a:latin typeface="Palatino Linotype" panose="02040502050505030304" pitchFamily="18" charset="0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en-US" strike="noStrike" noProof="1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6362700" y="4767263"/>
            <a:ext cx="2085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F5C1020D-94BA-4908-ACBA-9235C51D92F6}" type="datetimeFigureOut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43925" y="4767263"/>
            <a:ext cx="561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0602884A-3B44-4DB9-9DE1-A8AC5C3CABCC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58813" y="4767263"/>
            <a:ext cx="2847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anose="020B0604020202020204" pitchFamily="34" charset="0"/>
              <a:buChar char="•"/>
              <a:defRPr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2700" y="4767263"/>
            <a:ext cx="2085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0DF3919D-01EA-4F77-80DD-BD73C1F555AF}" type="datetimeFigureOut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8813" y="4767263"/>
            <a:ext cx="2847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925" y="4767263"/>
            <a:ext cx="561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80A96C8F-E4E2-4883-BCBD-66D328A6F7BF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2943225"/>
            <a:ext cx="84138" cy="635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trike="noStrike" noProof="1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2943225"/>
            <a:ext cx="84138" cy="635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trike="noStrike" noProof="1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2943225"/>
            <a:ext cx="84138" cy="635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trike="noStrike" noProof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7"/>
            <a:ext cx="7772400" cy="84891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362700" y="4767263"/>
            <a:ext cx="2085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92916C56-B1C8-47DC-B561-23CA83831B7C}" type="datetimeFigureOut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8813" y="4767263"/>
            <a:ext cx="2847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925" y="4767263"/>
            <a:ext cx="561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3013B6C9-1851-44E2-AE27-6B968A2FA016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>
            <a:off x="6362700" y="4767263"/>
            <a:ext cx="2085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7945A5CC-33E0-4E2C-AE6A-CE33A18C423D}" type="datetimeFigureOut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658813" y="4767263"/>
            <a:ext cx="2847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543925" y="4767263"/>
            <a:ext cx="561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FEBA693A-B9AD-4A9B-A2F0-40BD0E7C1010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ctr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9" y="1200150"/>
            <a:ext cx="4041775" cy="457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>
          <a:xfrm>
            <a:off x="6362700" y="4767263"/>
            <a:ext cx="2085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80089016-4CB1-4010-AC2B-23CD1518C83B}" type="datetimeFigureOut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>
          <a:xfrm>
            <a:off x="658813" y="4767263"/>
            <a:ext cx="2847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8543925" y="4767263"/>
            <a:ext cx="561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5D83AFEC-51B8-4549-B9E3-2BF8477E3008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362700" y="4767263"/>
            <a:ext cx="2085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7949509E-1665-4E22-8D61-E7CFEC8EEE6D}" type="datetimeFigureOut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8813" y="4767263"/>
            <a:ext cx="2847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3925" y="4767263"/>
            <a:ext cx="561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5117271D-38F3-4F5A-8BA3-0B3B9C5D4251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62700" y="4767263"/>
            <a:ext cx="2085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D8C23A99-C87F-43CA-B087-BF93873C4030}" type="datetimeFigureOut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813" y="4767263"/>
            <a:ext cx="2847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3925" y="4767263"/>
            <a:ext cx="561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AE4C99B7-E1B4-464D-AD40-66D9C65EF268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94" y="200027"/>
            <a:ext cx="3008313" cy="1571625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43" y="204792"/>
            <a:ext cx="4995863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94" y="1828801"/>
            <a:ext cx="3008313" cy="27658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2700" y="4767263"/>
            <a:ext cx="2085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F10D6107-95E8-44CC-85B1-9192DD67C4DF}" type="datetimeFigureOut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8813" y="4767263"/>
            <a:ext cx="2847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925" y="4767263"/>
            <a:ext cx="561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74BD52BD-7984-4A92-AB1F-DE8388EF0B39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4"/>
            <a:ext cx="5711824" cy="671513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2"/>
            <a:ext cx="6054724" cy="3405783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fontAlgn="base"/>
            <a:r>
              <a:rPr lang="zh-CN" altLang="en-US" strike="noStrike" noProof="0" smtClean="0"/>
              <a:t>单击图标添加图片</a:t>
            </a:r>
            <a:endParaRPr lang="en-US" strike="noStrik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2700" y="4767263"/>
            <a:ext cx="2085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E50AF99C-4A74-4BCB-9F3E-977083EFA73B}" type="datetimeFigureOut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8813" y="4767263"/>
            <a:ext cx="2847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925" y="4767263"/>
            <a:ext cx="561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360FF329-7D5D-432B-ADFB-DB4471A105F0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2700" y="4767263"/>
            <a:ext cx="2085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A2F97F26-1EEA-4638-9057-7976D6A6383A}" type="datetimeFigureOut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8813" y="4767263"/>
            <a:ext cx="2847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925" y="4767263"/>
            <a:ext cx="561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B4D5E54C-C587-40D3-98B0-62F3E1878230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2700" y="4767263"/>
            <a:ext cx="2085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A9FCC137-B60A-4BFD-9F50-1D9FBD8C8020}" type="datetimeFigureOut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8813" y="4767263"/>
            <a:ext cx="2847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925" y="4767263"/>
            <a:ext cx="56197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CFCD58FA-2B19-45C5-8944-55227B7CD099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2"/>
          <p:cNvSpPr/>
          <p:nvPr/>
        </p:nvSpPr>
        <p:spPr>
          <a:xfrm>
            <a:off x="0" y="0"/>
            <a:ext cx="9145588" cy="458788"/>
          </a:xfrm>
          <a:prstGeom prst="rect">
            <a:avLst/>
          </a:prstGeom>
          <a:gradFill rotWithShape="1">
            <a:gsLst>
              <a:gs pos="0">
                <a:srgbClr val="001D31"/>
              </a:gs>
              <a:gs pos="100000">
                <a:srgbClr val="0099FF"/>
              </a:gs>
            </a:gsLst>
            <a:lin ang="18900000" scaled="1"/>
            <a:tileRect/>
          </a:gradFill>
          <a:ln w="9525">
            <a:noFill/>
          </a:ln>
        </p:spPr>
        <p:txBody>
          <a:bodyPr wrap="none" anchor="ctr"/>
          <a:p>
            <a:pPr lvl="0"/>
            <a:endParaRPr lang="zh-CN" altLang="en-US" b="1" dirty="0">
              <a:solidFill>
                <a:srgbClr val="000000"/>
              </a:solidFill>
              <a:latin typeface="Calibri" panose="020F050202020403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5234" name="标题 95233"/>
          <p:cNvSpPr>
            <a:spLocks noGrp="1" noRot="1"/>
          </p:cNvSpPr>
          <p:nvPr>
            <p:ph type="ctrTitle"/>
          </p:nvPr>
        </p:nvSpPr>
        <p:spPr>
          <a:xfrm>
            <a:off x="685800" y="1714500"/>
            <a:ext cx="77724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95235" name="副标题 95234"/>
          <p:cNvSpPr>
            <a:spLocks noGrp="1" noRot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/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95236" name="日期占位符 95235"/>
          <p:cNvSpPr>
            <a:spLocks noGrp="1"/>
          </p:cNvSpPr>
          <p:nvPr>
            <p:ph type="dt" sz="half" idx="2"/>
          </p:nvPr>
        </p:nvSpPr>
        <p:spPr>
          <a:xfrm>
            <a:off x="301625" y="4684713"/>
            <a:ext cx="2289175" cy="3571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/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5237" name="页脚占位符 95236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/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5238" name="灯片编号占位符 95237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289175" cy="3571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/>
            </a:lvl1pPr>
          </a:lstStyle>
          <a:p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5239" name="Line 8"/>
          <p:cNvSpPr/>
          <p:nvPr userDrawn="1"/>
        </p:nvSpPr>
        <p:spPr>
          <a:xfrm>
            <a:off x="0" y="519113"/>
            <a:ext cx="9144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5240" name="Line 9"/>
          <p:cNvSpPr/>
          <p:nvPr userDrawn="1"/>
        </p:nvSpPr>
        <p:spPr>
          <a:xfrm>
            <a:off x="-3175" y="525463"/>
            <a:ext cx="9144000" cy="0"/>
          </a:xfrm>
          <a:prstGeom prst="line">
            <a:avLst/>
          </a:prstGeom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735806"/>
            <a:ext cx="4027487" cy="40302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ctr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ctr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ctr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ctr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ctr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735806"/>
            <a:ext cx="4027488" cy="40302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ctr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ctr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ctr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ctr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ctr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428750"/>
            <a:ext cx="4184968" cy="31464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7408" y="1428750"/>
            <a:ext cx="4184968" cy="31464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457200"/>
            <a:ext cx="2135188" cy="41179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457200"/>
            <a:ext cx="6281784" cy="41179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ctr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60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ctr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ctr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ctr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ctr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ctr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ctr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60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ctr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ctr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ctr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ctr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ctr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081" y="205979"/>
            <a:ext cx="8229838" cy="438864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0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ctr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ctr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ctr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ctr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ctr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43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ctr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fontAlgn="ctr"/>
            <a:endParaRPr lang="zh-CN" altLang="en-US" strike="noStrike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2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ctr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4" Type="http://schemas.openxmlformats.org/officeDocument/2006/relationships/theme" Target="../theme/theme4.xml"/><Relationship Id="rId13" Type="http://schemas.openxmlformats.org/officeDocument/2006/relationships/image" Target="../media/image5.jpeg"/><Relationship Id="rId12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Picture 2" descr="2-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/>
          </p:cNvSpPr>
          <p:nvPr>
            <p:ph type="title"/>
          </p:nvPr>
        </p:nvSpPr>
        <p:spPr>
          <a:xfrm>
            <a:off x="468313" y="87313"/>
            <a:ext cx="8207375" cy="4873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标题文本样式：微软雅黑</a:t>
            </a:r>
            <a:r>
              <a:rPr lang="en-US" altLang="zh-CN"/>
              <a:t>/28</a:t>
            </a:r>
            <a:r>
              <a:rPr lang="zh-CN" altLang="en-US"/>
              <a:t>号  </a:t>
            </a:r>
            <a:r>
              <a:rPr lang="en-US" altLang="zh-CN"/>
              <a:t>Arial/28pt</a:t>
            </a:r>
            <a:endParaRPr lang="en-US" altLang="zh-CN"/>
          </a:p>
        </p:txBody>
      </p:sp>
      <p:sp>
        <p:nvSpPr>
          <p:cNvPr id="2052" name="Rectangle 4"/>
          <p:cNvSpPr>
            <a:spLocks noGrp="1"/>
          </p:cNvSpPr>
          <p:nvPr>
            <p:ph type="body"/>
          </p:nvPr>
        </p:nvSpPr>
        <p:spPr>
          <a:xfrm>
            <a:off x="468313" y="735013"/>
            <a:ext cx="8207375" cy="40306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第一级内容文本样式：微软雅黑</a:t>
            </a:r>
            <a:r>
              <a:rPr lang="en-US" altLang="zh-CN"/>
              <a:t>/20</a:t>
            </a:r>
            <a:r>
              <a:rPr lang="zh-CN" altLang="en-US"/>
              <a:t>号  </a:t>
            </a:r>
            <a:r>
              <a:rPr lang="en-US" altLang="zh-CN"/>
              <a:t>Arial/20pt</a:t>
            </a:r>
            <a:endParaRPr lang="en-US" altLang="zh-CN"/>
          </a:p>
          <a:p>
            <a:pPr lvl="1"/>
            <a:r>
              <a:rPr lang="zh-CN" altLang="en-US"/>
              <a:t>第二级内容文本样式：微软雅黑</a:t>
            </a:r>
            <a:r>
              <a:rPr lang="en-US" altLang="zh-CN"/>
              <a:t>/18</a:t>
            </a:r>
            <a:r>
              <a:rPr lang="zh-CN" altLang="en-US"/>
              <a:t>号  </a:t>
            </a:r>
            <a:r>
              <a:rPr lang="en-US" altLang="zh-CN"/>
              <a:t>Arial/18pt</a:t>
            </a:r>
            <a:endParaRPr lang="en-US" altLang="zh-CN"/>
          </a:p>
          <a:p>
            <a:pPr lvl="2"/>
            <a:r>
              <a:rPr lang="zh-CN" altLang="en-US"/>
              <a:t>第三级内容文本样式：微软雅黑</a:t>
            </a:r>
            <a:r>
              <a:rPr lang="en-US" altLang="zh-CN"/>
              <a:t>/16</a:t>
            </a:r>
            <a:r>
              <a:rPr lang="zh-CN" altLang="en-US"/>
              <a:t>号  </a:t>
            </a:r>
            <a:r>
              <a:rPr lang="en-US" altLang="zh-CN"/>
              <a:t>Arial/16pt</a:t>
            </a:r>
            <a:endParaRPr lang="en-US" altLang="zh-CN"/>
          </a:p>
          <a:p>
            <a:pPr lvl="3"/>
            <a:r>
              <a:rPr lang="zh-CN" altLang="en-US"/>
              <a:t>第四级内容文本样式：微软雅黑</a:t>
            </a:r>
            <a:r>
              <a:rPr lang="en-US" altLang="zh-CN"/>
              <a:t>/14</a:t>
            </a:r>
            <a:r>
              <a:rPr lang="zh-CN" altLang="en-US"/>
              <a:t>号  </a:t>
            </a:r>
            <a:r>
              <a:rPr lang="en-US" altLang="zh-CN"/>
              <a:t>Arial/14pt</a:t>
            </a:r>
            <a:endParaRPr lang="en-US" altLang="zh-CN"/>
          </a:p>
          <a:p>
            <a:pPr lvl="4"/>
            <a:r>
              <a:rPr lang="zh-CN" altLang="en-US"/>
              <a:t>第五级内容文本样式：微软雅黑</a:t>
            </a:r>
            <a:r>
              <a:rPr lang="en-US" altLang="zh-CN"/>
              <a:t>/12</a:t>
            </a:r>
            <a:r>
              <a:rPr lang="zh-CN" altLang="en-US"/>
              <a:t>号  </a:t>
            </a:r>
            <a:r>
              <a:rPr lang="en-US" altLang="zh-CN"/>
              <a:t>Arial/12pt</a:t>
            </a: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80975" indent="-180975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41655" indent="-180975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</a:defRPr>
      </a:lvl2pPr>
      <a:lvl3pPr marL="895350" indent="-174625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  <a:ea typeface="+mn-ea"/>
        </a:defRPr>
      </a:lvl3pPr>
      <a:lvl4pPr marL="1256030" indent="-180975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  <a:ea typeface="+mn-ea"/>
        </a:defRPr>
      </a:lvl4pPr>
      <a:lvl5pPr marL="1619250" indent="-18415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5pPr>
      <a:lvl6pPr marL="2076450" indent="-184150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6pPr>
      <a:lvl7pPr marL="2533650" indent="-184150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7pPr>
      <a:lvl8pPr marL="2990850" indent="-184150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8pPr>
      <a:lvl9pPr marL="3448050" indent="-184150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/>
      <p:sp>
        <p:nvSpPr>
          <p:cNvPr id="3074" name="AutoShape 75"/>
          <p:cNvSpPr/>
          <p:nvPr/>
        </p:nvSpPr>
        <p:spPr>
          <a:xfrm>
            <a:off x="33338" y="33338"/>
            <a:ext cx="5181600" cy="5076825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 cap="flat" cmpd="sng">
            <a:solidFill>
              <a:srgbClr val="80CB35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/>
            <a:endParaRPr lang="zh-CN" altLang="en-US" b="1" dirty="0">
              <a:solidFill>
                <a:srgbClr val="000000"/>
              </a:solidFill>
              <a:latin typeface="Palatino Linotype" panose="02040502050505030304" pitchFamily="18" charset="0"/>
              <a:ea typeface="黑体" panose="02010609060101010101" pitchFamily="2" charset="-122"/>
            </a:endParaRPr>
          </a:p>
        </p:txBody>
      </p:sp>
      <p:grpSp>
        <p:nvGrpSpPr>
          <p:cNvPr id="3075" name="Group 71"/>
          <p:cNvGrpSpPr/>
          <p:nvPr/>
        </p:nvGrpSpPr>
        <p:grpSpPr>
          <a:xfrm>
            <a:off x="5222875" y="20638"/>
            <a:ext cx="3856038" cy="5110162"/>
            <a:chOff x="275" y="265"/>
            <a:chExt cx="2373" cy="3936"/>
          </a:xfrm>
        </p:grpSpPr>
        <p:sp>
          <p:nvSpPr>
            <p:cNvPr id="3076" name="AutoShape 72"/>
            <p:cNvSpPr/>
            <p:nvPr/>
          </p:nvSpPr>
          <p:spPr>
            <a:xfrm>
              <a:off x="275" y="265"/>
              <a:ext cx="2373" cy="3936"/>
            </a:xfrm>
            <a:prstGeom prst="roundRect">
              <a:avLst>
                <a:gd name="adj" fmla="val 8014"/>
              </a:avLst>
            </a:prstGeom>
            <a:solidFill>
              <a:srgbClr val="F8F8F8"/>
            </a:solidFill>
            <a:ln w="9525" cap="flat" cmpd="sng">
              <a:solidFill>
                <a:srgbClr val="99CC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/>
              <a:endParaRPr lang="zh-CN" altLang="en-US" b="1" dirty="0">
                <a:solidFill>
                  <a:srgbClr val="000000"/>
                </a:solidFill>
                <a:latin typeface="Palatino Linotype" panose="0204050205050503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3077" name="AutoShape 73"/>
            <p:cNvSpPr/>
            <p:nvPr/>
          </p:nvSpPr>
          <p:spPr>
            <a:xfrm>
              <a:off x="311" y="307"/>
              <a:ext cx="2323" cy="3853"/>
            </a:xfrm>
            <a:prstGeom prst="roundRect">
              <a:avLst>
                <a:gd name="adj" fmla="val 7912"/>
              </a:avLst>
            </a:prstGeom>
            <a:solidFill>
              <a:srgbClr val="99CCFF">
                <a:alpha val="50194"/>
              </a:srgbClr>
            </a:solidFill>
            <a:ln w="9525">
              <a:noFill/>
            </a:ln>
          </p:spPr>
          <p:txBody>
            <a:bodyPr wrap="none" anchor="ctr"/>
            <a:p>
              <a:pPr lvl="0"/>
              <a:endParaRPr lang="zh-CN" altLang="en-US" b="1" dirty="0">
                <a:solidFill>
                  <a:srgbClr val="000000"/>
                </a:solidFill>
                <a:latin typeface="Palatino Linotype" panose="02040502050505030304" pitchFamily="18" charset="0"/>
                <a:ea typeface="黑体" panose="02010609060101010101" pitchFamily="2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hf sldNum="0" hdr="0" ft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  <a:ea typeface="幼圆" pitchFamily="49" charset="-122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  <a:ea typeface="幼圆" pitchFamily="49" charset="-122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  <a:ea typeface="幼圆" pitchFamily="49" charset="-122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  <a:ea typeface="幼圆" pitchFamily="49" charset="-122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  <a:ea typeface="幼圆" pitchFamily="49" charset="-122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  <a:ea typeface="幼圆" pitchFamily="49" charset="-122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  <a:ea typeface="幼圆" pitchFamily="49" charset="-122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  <a:ea typeface="幼圆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/>
      <p:sp>
        <p:nvSpPr>
          <p:cNvPr id="4098" name="AutoShape 75"/>
          <p:cNvSpPr/>
          <p:nvPr/>
        </p:nvSpPr>
        <p:spPr>
          <a:xfrm>
            <a:off x="33338" y="33338"/>
            <a:ext cx="5181600" cy="5076825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 cap="flat" cmpd="sng">
            <a:solidFill>
              <a:srgbClr val="80CB35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/>
            <a:endParaRPr lang="zh-CN" altLang="en-US" b="1" dirty="0">
              <a:solidFill>
                <a:srgbClr val="000000"/>
              </a:solidFill>
              <a:latin typeface="Palatino Linotype" panose="02040502050505030304" pitchFamily="18" charset="0"/>
              <a:ea typeface="黑体" panose="02010609060101010101" pitchFamily="2" charset="-122"/>
            </a:endParaRPr>
          </a:p>
        </p:txBody>
      </p:sp>
      <p:grpSp>
        <p:nvGrpSpPr>
          <p:cNvPr id="4099" name="Group 71"/>
          <p:cNvGrpSpPr/>
          <p:nvPr/>
        </p:nvGrpSpPr>
        <p:grpSpPr>
          <a:xfrm>
            <a:off x="5222875" y="20638"/>
            <a:ext cx="3856038" cy="5110162"/>
            <a:chOff x="275" y="265"/>
            <a:chExt cx="2373" cy="3936"/>
          </a:xfrm>
        </p:grpSpPr>
        <p:sp>
          <p:nvSpPr>
            <p:cNvPr id="4100" name="AutoShape 72"/>
            <p:cNvSpPr/>
            <p:nvPr/>
          </p:nvSpPr>
          <p:spPr>
            <a:xfrm>
              <a:off x="275" y="265"/>
              <a:ext cx="2373" cy="3936"/>
            </a:xfrm>
            <a:prstGeom prst="roundRect">
              <a:avLst>
                <a:gd name="adj" fmla="val 8014"/>
              </a:avLst>
            </a:prstGeom>
            <a:solidFill>
              <a:srgbClr val="F8F8F8"/>
            </a:solidFill>
            <a:ln w="9525" cap="flat" cmpd="sng">
              <a:solidFill>
                <a:srgbClr val="99CC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/>
              <a:endParaRPr lang="zh-CN" altLang="en-US" b="1" dirty="0">
                <a:solidFill>
                  <a:srgbClr val="000000"/>
                </a:solidFill>
                <a:latin typeface="Palatino Linotype" panose="0204050205050503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4101" name="AutoShape 73"/>
            <p:cNvSpPr/>
            <p:nvPr/>
          </p:nvSpPr>
          <p:spPr>
            <a:xfrm>
              <a:off x="311" y="307"/>
              <a:ext cx="2323" cy="3853"/>
            </a:xfrm>
            <a:prstGeom prst="roundRect">
              <a:avLst>
                <a:gd name="adj" fmla="val 7912"/>
              </a:avLst>
            </a:prstGeom>
            <a:solidFill>
              <a:srgbClr val="99CCFF">
                <a:alpha val="50194"/>
              </a:srgbClr>
            </a:solidFill>
            <a:ln w="9525">
              <a:noFill/>
            </a:ln>
          </p:spPr>
          <p:txBody>
            <a:bodyPr wrap="none" anchor="ctr"/>
            <a:p>
              <a:pPr lvl="0"/>
              <a:endParaRPr lang="zh-CN" altLang="en-US" b="1" dirty="0">
                <a:solidFill>
                  <a:srgbClr val="000000"/>
                </a:solidFill>
                <a:latin typeface="Palatino Linotype" panose="02040502050505030304" pitchFamily="18" charset="0"/>
                <a:ea typeface="黑体" panose="02010609060101010101" pitchFamily="2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ransition/>
  <p:hf sldNum="0" hdr="0" ft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  <a:ea typeface="幼圆" pitchFamily="49" charset="-122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  <a:ea typeface="幼圆" pitchFamily="49" charset="-122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  <a:ea typeface="幼圆" pitchFamily="49" charset="-122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  <a:ea typeface="幼圆" pitchFamily="49" charset="-122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  <a:ea typeface="幼圆" pitchFamily="49" charset="-122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  <a:ea typeface="幼圆" pitchFamily="49" charset="-122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  <a:ea typeface="幼圆" pitchFamily="49" charset="-122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  <a:ea typeface="幼圆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4210" name="标题 94209"/>
          <p:cNvSpPr>
            <a:spLocks noGrp="1" noRot="1"/>
          </p:cNvSpPr>
          <p:nvPr>
            <p:ph type="title"/>
          </p:nvPr>
        </p:nvSpPr>
        <p:spPr>
          <a:xfrm>
            <a:off x="301625" y="457200"/>
            <a:ext cx="854075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94211" name="文本占位符 94210"/>
          <p:cNvSpPr>
            <a:spLocks noGrp="1" noRot="1"/>
          </p:cNvSpPr>
          <p:nvPr>
            <p:ph type="body" idx="1"/>
          </p:nvPr>
        </p:nvSpPr>
        <p:spPr>
          <a:xfrm>
            <a:off x="301625" y="1428750"/>
            <a:ext cx="8540750" cy="31464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4212" name="日期占位符 94211"/>
          <p:cNvSpPr>
            <a:spLocks noGrp="1"/>
          </p:cNvSpPr>
          <p:nvPr>
            <p:ph type="dt" sz="half" idx="2"/>
          </p:nvPr>
        </p:nvSpPr>
        <p:spPr>
          <a:xfrm>
            <a:off x="301625" y="4684713"/>
            <a:ext cx="2289175" cy="357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4213" name="页脚占位符 94212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4214" name="灯片编号占位符 94213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289175" cy="357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4215" name="Line 8"/>
          <p:cNvSpPr/>
          <p:nvPr userDrawn="1"/>
        </p:nvSpPr>
        <p:spPr>
          <a:xfrm>
            <a:off x="0" y="519113"/>
            <a:ext cx="9144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4216" name="Line 9"/>
          <p:cNvSpPr/>
          <p:nvPr userDrawn="1"/>
        </p:nvSpPr>
        <p:spPr>
          <a:xfrm>
            <a:off x="-3175" y="525463"/>
            <a:ext cx="9144000" cy="0"/>
          </a:xfrm>
          <a:prstGeom prst="line">
            <a:avLst/>
          </a:prstGeom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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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marL="0" lvl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1pPr>
    </p:titleStyle>
    <p:bodyStyle>
      <a:lvl1pPr marL="342900" lvl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1pPr>
      <a:lvl2pPr marL="742950" lvl="1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marL="1143000" lvl="2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marL="1600200" lvl="3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marL="2057400" lvl="4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514600" lvl="5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971800" lvl="6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429000" lvl="7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886200" lvl="8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45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5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5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5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5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0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45.xml"/><Relationship Id="rId3" Type="http://schemas.openxmlformats.org/officeDocument/2006/relationships/image" Target="../media/image14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5.xml"/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5.xml"/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5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image" Target="../media/image12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5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5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5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5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image" Target="../media/image12.pn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3074" name="Group 42"/>
          <p:cNvGrpSpPr/>
          <p:nvPr/>
        </p:nvGrpSpPr>
        <p:grpSpPr bwMode="auto">
          <a:xfrm>
            <a:off x="339750" y="883461"/>
            <a:ext cx="1090613" cy="432197"/>
            <a:chOff x="2699" y="1207"/>
            <a:chExt cx="907" cy="499"/>
          </a:xfrm>
        </p:grpSpPr>
        <p:sp>
          <p:nvSpPr>
            <p:cNvPr id="4125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2699" y="1207"/>
              <a:ext cx="907" cy="49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prstMaterial="matte"/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9662989"/>
                </a:avLst>
              </a:prstTxWarp>
            </a:bodyPr>
            <a:lstStyle/>
            <a:p>
              <a:pPr algn="ctr" fontAlgn="base">
                <a:defRPr/>
              </a:pPr>
              <a:r>
                <a:rPr lang="zh-CN" altLang="en-US" sz="3600" b="1" strike="noStrike" kern="10" noProof="1" dirty="0">
                  <a:ln w="9525">
                    <a:solidFill>
                      <a:srgbClr val="F7B103"/>
                    </a:solidFill>
                    <a:round/>
                  </a:ln>
                  <a:solidFill>
                    <a:srgbClr val="513103"/>
                  </a:solidFill>
                  <a:latin typeface="隶书" pitchFamily="1" charset="-122"/>
                  <a:ea typeface="隶书" pitchFamily="1" charset="-122"/>
                  <a:cs typeface="+mn-cs"/>
                </a:rPr>
                <a:t>高中历史</a:t>
              </a:r>
              <a:endParaRPr lang="zh-CN" altLang="en-US" sz="3600" b="1" strike="noStrike" kern="10" noProof="1" dirty="0">
                <a:ln w="9525">
                  <a:solidFill>
                    <a:srgbClr val="F7B103"/>
                  </a:solidFill>
                  <a:round/>
                </a:ln>
                <a:solidFill>
                  <a:srgbClr val="513103"/>
                </a:solidFill>
                <a:latin typeface="隶书" pitchFamily="1" charset="-122"/>
                <a:ea typeface="隶书" pitchFamily="1" charset="-122"/>
              </a:endParaRPr>
            </a:p>
          </p:txBody>
        </p:sp>
        <p:sp>
          <p:nvSpPr>
            <p:cNvPr id="4126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2880" y="1434"/>
              <a:ext cx="589" cy="27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prstMaterial="matte"/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 fontAlgn="base">
                <a:defRPr/>
              </a:pPr>
              <a:r>
                <a:rPr lang="zh-CN" altLang="en-US" sz="3600" b="1" strike="noStrike" kern="10" noProof="1" dirty="0" smtClean="0">
                  <a:ln w="9525">
                    <a:solidFill>
                      <a:srgbClr val="FFFF00"/>
                    </a:solidFill>
                    <a:round/>
                  </a:ln>
                  <a:solidFill>
                    <a:srgbClr val="9900CC"/>
                  </a:solidFill>
                  <a:latin typeface="隶书" pitchFamily="1" charset="-122"/>
                  <a:ea typeface="隶书" pitchFamily="1" charset="-122"/>
                  <a:cs typeface="+mn-cs"/>
                </a:rPr>
                <a:t>必修二</a:t>
              </a:r>
              <a:endParaRPr lang="zh-CN" altLang="en-US" sz="3600" b="1" strike="noStrike" kern="10" noProof="1" dirty="0">
                <a:ln w="9525">
                  <a:solidFill>
                    <a:srgbClr val="FFFF00"/>
                  </a:solidFill>
                  <a:round/>
                </a:ln>
                <a:solidFill>
                  <a:srgbClr val="9900CC"/>
                </a:solidFill>
                <a:latin typeface="隶书" pitchFamily="1" charset="-122"/>
                <a:ea typeface="隶书" pitchFamily="1" charset="-122"/>
              </a:endParaRPr>
            </a:p>
          </p:txBody>
        </p:sp>
      </p:grpSp>
      <p:pic>
        <p:nvPicPr>
          <p:cNvPr id="33795" name="Picture 44" descr="E:\gif\静态\201162520514247208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3663" y="84138"/>
            <a:ext cx="2089150" cy="80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3419475" y="884238"/>
            <a:ext cx="5708650" cy="3624263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0825" y="673100"/>
            <a:ext cx="1366838" cy="812800"/>
          </a:xfrm>
          <a:prstGeom prst="rect">
            <a:avLst/>
          </a:prstGeom>
          <a:blipFill dpi="0" rotWithShape="1">
            <a:blip r:embed="rId3">
              <a:alphaModFix amt="1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9725" y="68263"/>
            <a:ext cx="776288" cy="469900"/>
          </a:xfrm>
          <a:prstGeom prst="rect">
            <a:avLst/>
          </a:prstGeom>
          <a:blipFill dpi="0" rotWithShape="1">
            <a:blip r:embed="rId4">
              <a:alphaModFix amt="3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116013" y="1568450"/>
            <a:ext cx="7224367" cy="2190750"/>
            <a:chOff x="833759" y="1520183"/>
            <a:chExt cx="7224877" cy="2191431"/>
          </a:xfrm>
        </p:grpSpPr>
        <p:pic>
          <p:nvPicPr>
            <p:cNvPr id="33801" name="Picture 3" descr="C:\Users\Administrator\Desktop\43(304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3759" y="1520183"/>
              <a:ext cx="1794026" cy="219143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3802" name="矩形 17"/>
            <p:cNvSpPr/>
            <p:nvPr/>
          </p:nvSpPr>
          <p:spPr>
            <a:xfrm>
              <a:off x="840641" y="1523276"/>
              <a:ext cx="2232247" cy="2181878"/>
            </a:xfrm>
            <a:prstGeom prst="rect">
              <a:avLst/>
            </a:prstGeom>
            <a:noFill/>
            <a:ln w="25400" cap="flat" cmpd="sng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803" name="TextBox 18"/>
            <p:cNvSpPr txBox="1"/>
            <p:nvPr/>
          </p:nvSpPr>
          <p:spPr>
            <a:xfrm>
              <a:off x="2870320" y="2135406"/>
              <a:ext cx="5188316" cy="95343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none">
              <a:spAutoFit/>
            </a:bodyPr>
            <a:p>
              <a:pPr algn="l"/>
              <a:r>
                <a:rPr lang="zh-CN" altLang="en-US" sz="2800" b="1" dirty="0">
                  <a:solidFill>
                    <a:srgbClr val="3333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专题七</a:t>
              </a:r>
              <a:endParaRPr lang="en-US" altLang="zh-CN" sz="2800" b="1" dirty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pPr algn="l"/>
              <a:r>
                <a:rPr lang="zh-CN" altLang="en-US" sz="2800" b="1" dirty="0">
                  <a:solidFill>
                    <a:srgbClr val="3333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苏联社会主义建设的经验和教训</a:t>
              </a:r>
              <a:endParaRPr lang="zh-CN" altLang="en-US" sz="2800" b="1" dirty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pic>
        <p:nvPicPr>
          <p:cNvPr id="43035" name="TextBox 1"/>
          <p:cNvPicPr>
            <a:picLocks noGrp="1"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3" y="0"/>
            <a:ext cx="3457575" cy="296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1748" name="文本框 671747"/>
          <p:cNvSpPr txBox="1"/>
          <p:nvPr/>
        </p:nvSpPr>
        <p:spPr>
          <a:xfrm>
            <a:off x="151130" y="791245"/>
            <a:ext cx="6785986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accent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二、勃列日涅夫改革（</a:t>
            </a:r>
            <a:r>
              <a:rPr lang="en-US" altLang="zh-CN" sz="2400" b="1" dirty="0">
                <a:solidFill>
                  <a:schemeClr val="accent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1964-1982</a:t>
            </a:r>
            <a:r>
              <a:rPr lang="zh-CN" altLang="en-US" sz="2400" b="1" dirty="0">
                <a:solidFill>
                  <a:schemeClr val="accent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）：</a:t>
            </a:r>
            <a:endParaRPr lang="zh-CN" altLang="en-US" sz="2400" b="1" dirty="0">
              <a:solidFill>
                <a:schemeClr val="accent6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1749" name="矩形 671748"/>
          <p:cNvSpPr/>
          <p:nvPr/>
        </p:nvSpPr>
        <p:spPr>
          <a:xfrm>
            <a:off x="75565" y="1251844"/>
            <a:ext cx="2898417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措施：</a:t>
            </a:r>
            <a:endParaRPr lang="zh-CN" altLang="en-US" sz="21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1750" name="矩形 671749"/>
          <p:cNvSpPr/>
          <p:nvPr/>
        </p:nvSpPr>
        <p:spPr>
          <a:xfrm>
            <a:off x="1139707" y="1251844"/>
            <a:ext cx="8079858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sz="2100" b="1" dirty="0">
                <a:latin typeface="Arial" panose="020B0604020202020204" pitchFamily="34" charset="0"/>
              </a:rPr>
              <a:t>重点进行工业改革，推行 “新经济体制”。</a:t>
            </a:r>
            <a:r>
              <a:rPr lang="zh-CN" altLang="en-US" sz="2100" b="1" dirty="0">
                <a:latin typeface="Arial" panose="020B0604020202020204" pitchFamily="34" charset="0"/>
              </a:rPr>
              <a:t>重点是军事工业。</a:t>
            </a:r>
            <a:endParaRPr lang="zh-CN" altLang="en-US" sz="2100" b="1">
              <a:latin typeface="Arial" panose="020B0604020202020204" pitchFamily="34" charset="0"/>
            </a:endParaRPr>
          </a:p>
        </p:txBody>
      </p:sp>
      <p:sp>
        <p:nvSpPr>
          <p:cNvPr id="671751" name="矩形 671750"/>
          <p:cNvSpPr/>
          <p:nvPr/>
        </p:nvSpPr>
        <p:spPr>
          <a:xfrm>
            <a:off x="75565" y="1630364"/>
            <a:ext cx="2898417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2.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成效：</a:t>
            </a:r>
            <a:endParaRPr lang="zh-CN" altLang="en-US" sz="21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1753" name="矩形 671752"/>
          <p:cNvSpPr/>
          <p:nvPr/>
        </p:nvSpPr>
        <p:spPr>
          <a:xfrm>
            <a:off x="75565" y="2007694"/>
            <a:ext cx="9144000" cy="1060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100" b="1" dirty="0">
                <a:latin typeface="Arial" panose="020B0604020202020204" pitchFamily="34" charset="0"/>
              </a:rPr>
              <a:t>20</a:t>
            </a:r>
            <a:r>
              <a:rPr lang="zh-CN" altLang="en-US" sz="2100" b="1" dirty="0">
                <a:latin typeface="Arial" panose="020B0604020202020204" pitchFamily="34" charset="0"/>
              </a:rPr>
              <a:t>世纪</a:t>
            </a:r>
            <a:r>
              <a:rPr lang="en-US" altLang="zh-CN" sz="2100" b="1" dirty="0">
                <a:latin typeface="Arial" panose="020B0604020202020204" pitchFamily="34" charset="0"/>
              </a:rPr>
              <a:t>60</a:t>
            </a:r>
            <a:r>
              <a:rPr lang="zh-CN" altLang="en-US" sz="2100" b="1" dirty="0">
                <a:latin typeface="Arial" panose="020B0604020202020204" pitchFamily="34" charset="0"/>
              </a:rPr>
              <a:t>年代后期至</a:t>
            </a:r>
            <a:r>
              <a:rPr lang="en-US" altLang="zh-CN" sz="2100" b="1" dirty="0">
                <a:latin typeface="Arial" panose="020B0604020202020204" pitchFamily="34" charset="0"/>
              </a:rPr>
              <a:t>70</a:t>
            </a:r>
            <a:r>
              <a:rPr lang="zh-CN" altLang="en-US" sz="2100" b="1" dirty="0">
                <a:latin typeface="Arial" panose="020B0604020202020204" pitchFamily="34" charset="0"/>
              </a:rPr>
              <a:t>年代前期，全苏联出现一个比较好的形势：工农业、人民生活水平、军事实力和综合国力（在美苏争霸中取得优势地位）；                 </a:t>
            </a:r>
            <a:r>
              <a:rPr lang="zh-CN" altLang="zh-CN" sz="2100" b="1" dirty="0">
                <a:latin typeface="Arial" panose="020B0604020202020204" pitchFamily="34" charset="0"/>
              </a:rPr>
              <a:t>对高度集中的经济管理体制产生一定的冲击作用。</a:t>
            </a:r>
            <a:endParaRPr lang="zh-CN" altLang="en-US" sz="2100" b="1" dirty="0">
              <a:latin typeface="Arial" panose="020B0604020202020204" pitchFamily="34" charset="0"/>
            </a:endParaRPr>
          </a:p>
        </p:txBody>
      </p:sp>
      <p:sp>
        <p:nvSpPr>
          <p:cNvPr id="671754" name="矩形 671753"/>
          <p:cNvSpPr/>
          <p:nvPr/>
        </p:nvSpPr>
        <p:spPr>
          <a:xfrm>
            <a:off x="75565" y="2980181"/>
            <a:ext cx="2898417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3.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停滞：</a:t>
            </a:r>
            <a:endParaRPr lang="zh-CN" altLang="en-US" sz="21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1755" name="矩形 671754"/>
          <p:cNvSpPr/>
          <p:nvPr/>
        </p:nvSpPr>
        <p:spPr>
          <a:xfrm>
            <a:off x="1083762" y="2980181"/>
            <a:ext cx="8135803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1975</a:t>
            </a:r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年以后，国民经济进入停滞时期；到</a:t>
            </a:r>
            <a:r>
              <a:rPr lang="en-US" altLang="zh-CN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80</a:t>
            </a:r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年代初经济全面滑坡。</a:t>
            </a:r>
            <a:endParaRPr lang="zh-CN" altLang="en-US" sz="2100" b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71756" name="矩形 671755"/>
          <p:cNvSpPr/>
          <p:nvPr/>
        </p:nvSpPr>
        <p:spPr>
          <a:xfrm>
            <a:off x="75565" y="3303947"/>
            <a:ext cx="2898417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停滞原因：</a:t>
            </a:r>
            <a:endParaRPr lang="zh-CN" altLang="en-US" sz="21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1757" name="矩形 671756"/>
          <p:cNvSpPr/>
          <p:nvPr/>
        </p:nvSpPr>
        <p:spPr>
          <a:xfrm>
            <a:off x="75565" y="3681277"/>
            <a:ext cx="9144000" cy="1060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没有改变优先发展重工业的基本政策；</a:t>
            </a:r>
            <a:r>
              <a:rPr lang="zh-CN" altLang="en-US" sz="21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sym typeface="Calibri" panose="020F0502020204030204" pitchFamily="34" charset="0"/>
              </a:rPr>
              <a:t>过分追求稳定，执政后期趋于保守；</a:t>
            </a:r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与美军备竞赛增加了经济负担；           政治生活僵化缺乏民主；                                           没根本改变原有体制。</a:t>
            </a:r>
            <a:endParaRPr lang="zh-CN" altLang="en-US" sz="2100" b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11644" name="TextBox 1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7083" y="-12065"/>
            <a:ext cx="3457575" cy="296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1730" name="矩形 10"/>
          <p:cNvSpPr/>
          <p:nvPr/>
        </p:nvSpPr>
        <p:spPr>
          <a:xfrm>
            <a:off x="3911600" y="159385"/>
            <a:ext cx="50095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考点  从赫鲁晓夫改革到戈尔巴乔夫改革</a:t>
            </a:r>
            <a:endParaRPr lang="zh-CN" altLang="en-US" sz="2000" b="1" dirty="0">
              <a:solidFill>
                <a:schemeClr val="accent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0056" name="矩形 195594"/>
          <p:cNvSpPr/>
          <p:nvPr/>
        </p:nvSpPr>
        <p:spPr>
          <a:xfrm>
            <a:off x="53658" y="123825"/>
            <a:ext cx="1409700" cy="5397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280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知识梳理</a:t>
            </a:r>
            <a:endParaRPr lang="zh-CN" altLang="en-US" sz="280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50" grpId="0"/>
      <p:bldP spid="671753" grpId="0"/>
      <p:bldP spid="671755" grpId="0"/>
      <p:bldP spid="6717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2770" name="文本框 672769"/>
          <p:cNvSpPr txBox="1"/>
          <p:nvPr/>
        </p:nvSpPr>
        <p:spPr>
          <a:xfrm>
            <a:off x="188595" y="584235"/>
            <a:ext cx="6785986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accent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三、戈尔巴乔夫改革（</a:t>
            </a:r>
            <a:r>
              <a:rPr lang="en-US" altLang="zh-CN" sz="2400" b="1" dirty="0">
                <a:solidFill>
                  <a:schemeClr val="accent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1985-1991</a:t>
            </a:r>
            <a:r>
              <a:rPr lang="zh-CN" altLang="en-US" sz="2400" b="1" dirty="0">
                <a:solidFill>
                  <a:schemeClr val="accent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）：</a:t>
            </a:r>
            <a:endParaRPr lang="zh-CN" altLang="en-US" sz="2400" b="1" dirty="0">
              <a:solidFill>
                <a:schemeClr val="accent6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2771" name="矩形 672770"/>
          <p:cNvSpPr/>
          <p:nvPr/>
        </p:nvSpPr>
        <p:spPr>
          <a:xfrm>
            <a:off x="0" y="930534"/>
            <a:ext cx="2898417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措施：</a:t>
            </a:r>
            <a:endParaRPr lang="zh-CN" altLang="en-US" sz="21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2773" name="矩形 672772"/>
          <p:cNvSpPr/>
          <p:nvPr/>
        </p:nvSpPr>
        <p:spPr>
          <a:xfrm>
            <a:off x="1099185" y="930450"/>
            <a:ext cx="3060300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1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（</a:t>
            </a:r>
            <a:r>
              <a:rPr lang="en-US" altLang="zh-CN" sz="21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1</a:t>
            </a:r>
            <a:r>
              <a:rPr lang="zh-CN" altLang="en-US" sz="21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）经济上：</a:t>
            </a:r>
            <a:endParaRPr lang="zh-CN" altLang="en-US" sz="21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72774" name="矩形 672773"/>
          <p:cNvSpPr/>
          <p:nvPr/>
        </p:nvSpPr>
        <p:spPr>
          <a:xfrm>
            <a:off x="0" y="1240801"/>
            <a:ext cx="9144000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实施“加速发展战略“，重点：用经济管理方法代替行政命令（实质：承认市场对经济的调节作用）。</a:t>
            </a:r>
            <a:r>
              <a:rPr lang="zh-CN" altLang="en-US" sz="21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结果：</a:t>
            </a:r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困难重重，难以奏效。</a:t>
            </a:r>
            <a:endParaRPr lang="zh-CN" altLang="en-US" sz="2100" b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72775" name="矩形 672774"/>
          <p:cNvSpPr/>
          <p:nvPr/>
        </p:nvSpPr>
        <p:spPr>
          <a:xfrm>
            <a:off x="0" y="1977867"/>
            <a:ext cx="2467523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1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（</a:t>
            </a:r>
            <a:r>
              <a:rPr lang="en-US" altLang="zh-CN" sz="21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zh-CN" altLang="en-US" sz="21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）政治上：</a:t>
            </a:r>
            <a:endParaRPr lang="zh-CN" altLang="en-US" sz="21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72776" name="矩形 672775"/>
          <p:cNvSpPr/>
          <p:nvPr/>
        </p:nvSpPr>
        <p:spPr>
          <a:xfrm>
            <a:off x="0" y="1977783"/>
            <a:ext cx="9144000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                       ①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改变指导思想：“</a:t>
            </a:r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人道的、民主的社会主义”代替“科学社会主义”，推出“民主化”和“公开性”，纵容自由化思想。</a:t>
            </a:r>
            <a:endParaRPr lang="zh-CN" altLang="en-US" sz="2100" b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72777" name="矩形 672776"/>
          <p:cNvSpPr/>
          <p:nvPr/>
        </p:nvSpPr>
        <p:spPr>
          <a:xfrm>
            <a:off x="0" y="2625315"/>
            <a:ext cx="7434708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②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改变党的地位：</a:t>
            </a:r>
            <a:r>
              <a:rPr lang="en-US" altLang="zh-CN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1990</a:t>
            </a:r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年，推行政治多元化，实行多党制。</a:t>
            </a:r>
            <a:endParaRPr lang="zh-CN" altLang="en-US" sz="2100" b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72778" name="矩形 672777"/>
          <p:cNvSpPr/>
          <p:nvPr/>
        </p:nvSpPr>
        <p:spPr>
          <a:xfrm>
            <a:off x="0" y="2950270"/>
            <a:ext cx="9144000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③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改变国家性质：</a:t>
            </a:r>
            <a:r>
              <a:rPr lang="en-US" altLang="zh-CN" sz="195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1991</a:t>
            </a:r>
            <a:r>
              <a:rPr lang="zh-CN" altLang="en-US" sz="195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年公布</a:t>
            </a:r>
            <a:r>
              <a:rPr lang="en-US" altLang="zh-CN" sz="195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《</a:t>
            </a:r>
            <a:r>
              <a:rPr lang="zh-CN" altLang="en-US" sz="195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苏维埃主权共和国联盟</a:t>
            </a:r>
            <a:r>
              <a:rPr lang="en-US" altLang="zh-CN" sz="195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》</a:t>
            </a:r>
            <a:r>
              <a:rPr lang="zh-CN" altLang="en-US" sz="195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，苏联由联盟变邦联。</a:t>
            </a:r>
            <a:endParaRPr lang="zh-CN" altLang="en-US" sz="1950" b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72779" name="矩形 672778"/>
          <p:cNvSpPr/>
          <p:nvPr/>
        </p:nvSpPr>
        <p:spPr>
          <a:xfrm>
            <a:off x="0" y="3274036"/>
            <a:ext cx="2898417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2.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实质：</a:t>
            </a:r>
            <a:endParaRPr lang="zh-CN" altLang="en-US" sz="21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2780" name="矩形 672779"/>
          <p:cNvSpPr/>
          <p:nvPr/>
        </p:nvSpPr>
        <p:spPr>
          <a:xfrm>
            <a:off x="1008197" y="3274036"/>
            <a:ext cx="6588393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从根本上否定共产党领导，否定社会主义。</a:t>
            </a:r>
            <a:endParaRPr lang="zh-CN" altLang="en-US" sz="2100" b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72781" name="矩形 672780"/>
          <p:cNvSpPr/>
          <p:nvPr/>
        </p:nvSpPr>
        <p:spPr>
          <a:xfrm>
            <a:off x="0" y="3597802"/>
            <a:ext cx="2898417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3.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结果：</a:t>
            </a:r>
            <a:endParaRPr lang="zh-CN" altLang="en-US" sz="21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2782" name="矩形 672781"/>
          <p:cNvSpPr/>
          <p:nvPr/>
        </p:nvSpPr>
        <p:spPr>
          <a:xfrm>
            <a:off x="0" y="3975132"/>
            <a:ext cx="9144000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社会危机不断加剧，苏联解体（</a:t>
            </a:r>
            <a:r>
              <a:rPr lang="en-US" altLang="zh-CN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1</a:t>
            </a:r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） 国家政权性质发生根本变化，背离社会主义方向；（</a:t>
            </a:r>
            <a:r>
              <a:rPr lang="en-US" altLang="zh-CN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）同时伴随瓦解，分裂成</a:t>
            </a:r>
            <a:r>
              <a:rPr lang="en-US" altLang="zh-CN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15</a:t>
            </a:r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个国家。</a:t>
            </a:r>
            <a:endParaRPr lang="zh-CN" altLang="en-US" sz="2100" b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11644" name="TextBox 1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0"/>
            <a:ext cx="3457575" cy="296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1730" name="矩形 10"/>
          <p:cNvSpPr/>
          <p:nvPr/>
        </p:nvSpPr>
        <p:spPr>
          <a:xfrm>
            <a:off x="3924300" y="123825"/>
            <a:ext cx="50095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考点  从赫鲁晓夫改革到戈尔巴乔夫改革</a:t>
            </a:r>
            <a:endParaRPr lang="zh-CN" altLang="en-US" sz="2000" b="1" dirty="0">
              <a:solidFill>
                <a:schemeClr val="accent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0056" name="矩形 195594"/>
          <p:cNvSpPr/>
          <p:nvPr/>
        </p:nvSpPr>
        <p:spPr>
          <a:xfrm>
            <a:off x="-317" y="44450"/>
            <a:ext cx="1409700" cy="5397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280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知识梳理</a:t>
            </a:r>
            <a:endParaRPr lang="zh-CN" altLang="en-US" sz="280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7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7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74" grpId="0"/>
      <p:bldP spid="672776" grpId="0"/>
      <p:bldP spid="672777" grpId="0"/>
      <p:bldP spid="672778" grpId="0"/>
      <p:bldP spid="672780" grpId="0"/>
      <p:bldP spid="6727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6869" name="文本框 676868"/>
          <p:cNvSpPr txBox="1"/>
          <p:nvPr/>
        </p:nvSpPr>
        <p:spPr>
          <a:xfrm>
            <a:off x="900430" y="297439"/>
            <a:ext cx="9144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400" b="1" dirty="0">
                <a:solidFill>
                  <a:schemeClr val="accent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、苏联解体：</a:t>
            </a:r>
            <a:endParaRPr lang="zh-CN" altLang="en-US" sz="2400" b="1" dirty="0">
              <a:solidFill>
                <a:schemeClr val="accent6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6870" name="矩形 676869"/>
          <p:cNvSpPr/>
          <p:nvPr/>
        </p:nvSpPr>
        <p:spPr>
          <a:xfrm>
            <a:off x="0" y="681530"/>
            <a:ext cx="2898417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）含义：</a:t>
            </a:r>
            <a:endParaRPr lang="zh-CN" altLang="en-US" sz="21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6871" name="矩形 676870"/>
          <p:cNvSpPr/>
          <p:nvPr/>
        </p:nvSpPr>
        <p:spPr>
          <a:xfrm>
            <a:off x="1064142" y="681530"/>
            <a:ext cx="8079858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苏联分裂成多个国家；社会主义制度被资本主义制度取代。</a:t>
            </a:r>
            <a:endParaRPr lang="zh-CN" altLang="en-US" sz="2100" b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76872" name="矩形 676871"/>
          <p:cNvSpPr/>
          <p:nvPr/>
        </p:nvSpPr>
        <p:spPr>
          <a:xfrm>
            <a:off x="0" y="1060050"/>
            <a:ext cx="2898417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）过程：</a:t>
            </a:r>
            <a:endParaRPr lang="zh-CN" altLang="en-US" sz="21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6875" name="矩形 676874"/>
          <p:cNvSpPr/>
          <p:nvPr/>
        </p:nvSpPr>
        <p:spPr>
          <a:xfrm>
            <a:off x="0" y="1437380"/>
            <a:ext cx="1818801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</a:rPr>
              <a:t>①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</a:rPr>
              <a:t>成为邦联</a:t>
            </a:r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</a:rPr>
              <a:t>：</a:t>
            </a:r>
            <a:endParaRPr lang="zh-CN" altLang="en-US" sz="2100" b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76876" name="矩形 676875"/>
          <p:cNvSpPr/>
          <p:nvPr/>
        </p:nvSpPr>
        <p:spPr>
          <a:xfrm>
            <a:off x="0" y="1815900"/>
            <a:ext cx="1790700" cy="4140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</a:rPr>
              <a:t>②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</a:rPr>
              <a:t>性质变化：</a:t>
            </a:r>
            <a:endParaRPr lang="zh-CN" altLang="en-US" sz="21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76877" name="矩形 676876"/>
          <p:cNvSpPr/>
          <p:nvPr/>
        </p:nvSpPr>
        <p:spPr>
          <a:xfrm>
            <a:off x="0" y="2193230"/>
            <a:ext cx="2142567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</a:rPr>
              <a:t>③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</a:rPr>
              <a:t>完全解体</a:t>
            </a:r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</a:rPr>
              <a:t>：</a:t>
            </a:r>
            <a:endParaRPr lang="zh-CN" altLang="en-US" sz="2100" b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76878" name="矩形 676877"/>
          <p:cNvSpPr/>
          <p:nvPr/>
        </p:nvSpPr>
        <p:spPr>
          <a:xfrm>
            <a:off x="1602164" y="1437380"/>
            <a:ext cx="7541836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1991</a:t>
            </a:r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年</a:t>
            </a:r>
            <a:r>
              <a:rPr lang="en-US" altLang="zh-CN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8</a:t>
            </a:r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月，公布</a:t>
            </a:r>
            <a:r>
              <a:rPr lang="en-US" altLang="zh-CN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《</a:t>
            </a:r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苏维埃主权共和国联盟条约</a:t>
            </a:r>
            <a:r>
              <a:rPr lang="en-US" altLang="zh-CN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》</a:t>
            </a:r>
            <a:endParaRPr lang="en-US" altLang="zh-CN" sz="2100" b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76879" name="矩形 676878"/>
          <p:cNvSpPr/>
          <p:nvPr/>
        </p:nvSpPr>
        <p:spPr>
          <a:xfrm>
            <a:off x="1547410" y="1815900"/>
            <a:ext cx="6857405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“</a:t>
            </a:r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八一九”事件后，苏联共产党被排挤出政权并瓦解</a:t>
            </a:r>
            <a:endParaRPr lang="zh-CN" altLang="en-US" sz="2100" b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76880" name="矩形 676879"/>
          <p:cNvSpPr/>
          <p:nvPr/>
        </p:nvSpPr>
        <p:spPr>
          <a:xfrm>
            <a:off x="1547410" y="2193230"/>
            <a:ext cx="7290680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1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1991</a:t>
            </a:r>
            <a:r>
              <a:rPr lang="zh-CN" altLang="en-US" sz="21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年</a:t>
            </a:r>
            <a:r>
              <a:rPr lang="en-US" altLang="zh-CN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12</a:t>
            </a:r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月，俄罗斯等</a:t>
            </a:r>
            <a:r>
              <a:rPr lang="en-US" altLang="zh-CN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11</a:t>
            </a:r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国签署了</a:t>
            </a:r>
            <a:r>
              <a:rPr lang="en-US" altLang="zh-CN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《</a:t>
            </a:r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阿拉木图宣言</a:t>
            </a:r>
            <a:r>
              <a:rPr lang="en-US" altLang="zh-CN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》</a:t>
            </a:r>
            <a:endParaRPr lang="en-US" altLang="zh-CN" sz="2100" b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76881" name="矩形 676880"/>
          <p:cNvSpPr/>
          <p:nvPr/>
        </p:nvSpPr>
        <p:spPr>
          <a:xfrm>
            <a:off x="0" y="2571750"/>
            <a:ext cx="2898417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）原因：</a:t>
            </a:r>
            <a:endParaRPr lang="zh-CN" altLang="en-US" sz="21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6885" name="矩形 676884"/>
          <p:cNvSpPr/>
          <p:nvPr/>
        </p:nvSpPr>
        <p:spPr>
          <a:xfrm>
            <a:off x="0" y="2950270"/>
            <a:ext cx="1818801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</a:rPr>
              <a:t>①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</a:rPr>
              <a:t>直接原因</a:t>
            </a:r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</a:rPr>
              <a:t>：</a:t>
            </a:r>
            <a:endParaRPr lang="zh-CN" altLang="en-US" sz="2100" b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76886" name="矩形 676885"/>
          <p:cNvSpPr/>
          <p:nvPr/>
        </p:nvSpPr>
        <p:spPr>
          <a:xfrm>
            <a:off x="0" y="3328790"/>
            <a:ext cx="1790700" cy="4140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</a:rPr>
              <a:t>②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</a:rPr>
              <a:t>外部原因：</a:t>
            </a:r>
            <a:endParaRPr lang="zh-CN" altLang="en-US" sz="21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76887" name="矩形 676886"/>
          <p:cNvSpPr/>
          <p:nvPr/>
        </p:nvSpPr>
        <p:spPr>
          <a:xfrm>
            <a:off x="0" y="3706121"/>
            <a:ext cx="2142567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</a:rPr>
              <a:t>③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</a:rPr>
              <a:t>根本原因</a:t>
            </a:r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</a:rPr>
              <a:t>：</a:t>
            </a:r>
            <a:endParaRPr lang="zh-CN" altLang="en-US" sz="2100" b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76888" name="矩形 676887"/>
          <p:cNvSpPr/>
          <p:nvPr/>
        </p:nvSpPr>
        <p:spPr>
          <a:xfrm>
            <a:off x="1547410" y="2950270"/>
            <a:ext cx="5669471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100" b="1" dirty="0">
                <a:latin typeface="Arial" panose="020B0604020202020204" pitchFamily="34" charset="0"/>
                <a:sym typeface="华文行楷" pitchFamily="2" charset="-122"/>
              </a:rPr>
              <a:t>戈尔巴乔夫改革背离了社会主义方向；</a:t>
            </a:r>
            <a:endParaRPr lang="zh-CN" altLang="en-US" sz="2100" b="1" dirty="0">
              <a:latin typeface="Arial" panose="020B0604020202020204" pitchFamily="34" charset="0"/>
              <a:sym typeface="华文行楷" pitchFamily="2" charset="-122"/>
            </a:endParaRPr>
          </a:p>
        </p:txBody>
      </p:sp>
      <p:sp>
        <p:nvSpPr>
          <p:cNvPr id="676889" name="矩形 676888"/>
          <p:cNvSpPr/>
          <p:nvPr/>
        </p:nvSpPr>
        <p:spPr>
          <a:xfrm>
            <a:off x="1547410" y="3381164"/>
            <a:ext cx="2862580" cy="3492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100" b="1" dirty="0">
                <a:latin typeface="Arial" panose="020B0604020202020204" pitchFamily="34" charset="0"/>
                <a:sym typeface="华文行楷" pitchFamily="2" charset="-122"/>
              </a:rPr>
              <a:t>西方国家的和平演变；</a:t>
            </a:r>
            <a:endParaRPr lang="zh-CN" altLang="en-US" sz="2100" b="1" dirty="0">
              <a:latin typeface="Arial" panose="020B0604020202020204" pitchFamily="34" charset="0"/>
              <a:sym typeface="华文行楷" pitchFamily="2" charset="-122"/>
            </a:endParaRPr>
          </a:p>
        </p:txBody>
      </p:sp>
      <p:sp>
        <p:nvSpPr>
          <p:cNvPr id="676890" name="矩形 676889"/>
          <p:cNvSpPr/>
          <p:nvPr/>
        </p:nvSpPr>
        <p:spPr>
          <a:xfrm>
            <a:off x="1547410" y="3706121"/>
            <a:ext cx="6912160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x-none" sz="2100" b="1" err="1">
                <a:latin typeface="Arial" panose="020B0604020202020204" pitchFamily="34" charset="0"/>
                <a:sym typeface="华文行楷" pitchFamily="2" charset="-122"/>
              </a:rPr>
              <a:t>高度集中的政治经济体制</a:t>
            </a:r>
            <a:r>
              <a:rPr lang="zh-CN" altLang="en-US" sz="2100" b="1" dirty="0">
                <a:latin typeface="Arial" panose="020B0604020202020204" pitchFamily="34" charset="0"/>
                <a:sym typeface="华文行楷" pitchFamily="2" charset="-122"/>
              </a:rPr>
              <a:t>的弊端长期得不到纠正；</a:t>
            </a:r>
            <a:endParaRPr lang="en-US" altLang="x-none" sz="2100" b="1">
              <a:latin typeface="Arial" panose="020B0604020202020204" pitchFamily="34" charset="0"/>
              <a:sym typeface="华文行楷" pitchFamily="2" charset="-122"/>
            </a:endParaRPr>
          </a:p>
        </p:txBody>
      </p:sp>
      <p:sp>
        <p:nvSpPr>
          <p:cNvPr id="676891" name="矩形 676890"/>
          <p:cNvSpPr/>
          <p:nvPr/>
        </p:nvSpPr>
        <p:spPr>
          <a:xfrm>
            <a:off x="0" y="4029886"/>
            <a:ext cx="2898417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）影响：</a:t>
            </a:r>
            <a:endParaRPr lang="zh-CN" altLang="en-US" sz="21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6893" name="文本框 676892"/>
          <p:cNvSpPr txBox="1"/>
          <p:nvPr/>
        </p:nvSpPr>
        <p:spPr>
          <a:xfrm>
            <a:off x="1495036" y="4753598"/>
            <a:ext cx="7019288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标志两极格局瓦解，推动世界朝多极化方向发展。</a:t>
            </a:r>
            <a:endParaRPr lang="zh-CN" altLang="en-US" sz="2100" b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76894" name="矩形 676893"/>
          <p:cNvSpPr/>
          <p:nvPr/>
        </p:nvSpPr>
        <p:spPr>
          <a:xfrm>
            <a:off x="0" y="4353652"/>
            <a:ext cx="1790700" cy="4140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</a:rPr>
              <a:t>①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</a:rPr>
              <a:t>国际共运：</a:t>
            </a:r>
            <a:endParaRPr lang="zh-CN" altLang="en-US" sz="21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76895" name="矩形 676894"/>
          <p:cNvSpPr/>
          <p:nvPr/>
        </p:nvSpPr>
        <p:spPr>
          <a:xfrm>
            <a:off x="1506939" y="4353652"/>
            <a:ext cx="7686040" cy="4140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1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社会主义运动遭遇严重挫折并陷入低潮；标志着苏联模式失败。</a:t>
            </a:r>
            <a:endParaRPr lang="zh-CN" altLang="en-US" sz="21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76896" name="矩形 676895"/>
          <p:cNvSpPr/>
          <p:nvPr/>
        </p:nvSpPr>
        <p:spPr>
          <a:xfrm>
            <a:off x="0" y="4753598"/>
            <a:ext cx="1790700" cy="4140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</a:rPr>
              <a:t>②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</a:rPr>
              <a:t>国际关系：</a:t>
            </a:r>
            <a:endParaRPr lang="zh-CN" altLang="en-US" sz="21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111644" name="TextBox 1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0"/>
            <a:ext cx="3457575" cy="296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1730" name="矩形 10"/>
          <p:cNvSpPr/>
          <p:nvPr/>
        </p:nvSpPr>
        <p:spPr>
          <a:xfrm>
            <a:off x="3924300" y="123825"/>
            <a:ext cx="50095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考点  从赫鲁晓夫改革到戈尔巴乔夫改革</a:t>
            </a:r>
            <a:endParaRPr lang="zh-CN" altLang="en-US" sz="2000" b="1" dirty="0">
              <a:solidFill>
                <a:schemeClr val="accent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0056" name="矩形 195594"/>
          <p:cNvSpPr/>
          <p:nvPr/>
        </p:nvSpPr>
        <p:spPr>
          <a:xfrm>
            <a:off x="-317" y="0"/>
            <a:ext cx="1409700" cy="5397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280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知识延伸</a:t>
            </a:r>
            <a:endParaRPr lang="zh-CN" altLang="en-US" sz="280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7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7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7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7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7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71" grpId="0"/>
      <p:bldP spid="676878" grpId="0"/>
      <p:bldP spid="676879" grpId="0"/>
      <p:bldP spid="676880" grpId="0"/>
      <p:bldP spid="676888" grpId="0"/>
      <p:bldP spid="676889" grpId="0"/>
      <p:bldP spid="676890" grpId="0"/>
      <p:bldP spid="676893" grpId="1"/>
      <p:bldP spid="6768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7892" name="文本框 677891"/>
          <p:cNvSpPr txBox="1"/>
          <p:nvPr/>
        </p:nvSpPr>
        <p:spPr>
          <a:xfrm>
            <a:off x="0" y="571535"/>
            <a:ext cx="9144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400" b="1" dirty="0">
                <a:solidFill>
                  <a:schemeClr val="accent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、比较苏联三次改革：</a:t>
            </a:r>
            <a:endParaRPr lang="zh-CN" altLang="en-US" sz="2400" b="1" dirty="0">
              <a:solidFill>
                <a:schemeClr val="accent6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678010" name="表格 678009"/>
          <p:cNvGraphicFramePr/>
          <p:nvPr/>
        </p:nvGraphicFramePr>
        <p:xfrm>
          <a:off x="0" y="1655069"/>
          <a:ext cx="9144000" cy="2917825"/>
        </p:xfrm>
        <a:graphic>
          <a:graphicData uri="http://schemas.openxmlformats.org/drawingml/2006/table">
            <a:tbl>
              <a:tblPr/>
              <a:tblGrid>
                <a:gridCol w="414020"/>
                <a:gridCol w="702310"/>
                <a:gridCol w="2591435"/>
                <a:gridCol w="2483485"/>
                <a:gridCol w="2952750"/>
              </a:tblGrid>
              <a:tr h="38862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 dirty="0"/>
                    </a:p>
                  </a:txBody>
                  <a:tcPr marL="68562" marR="68562" marT="34281" marB="3428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 dirty="0"/>
                    </a:p>
                  </a:txBody>
                  <a:tcPr marL="68562" marR="68562" marT="34281" marB="342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100" b="1" dirty="0">
                          <a:solidFill>
                            <a:srgbClr val="FF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赫鲁晓夫改革</a:t>
                      </a:r>
                      <a:endParaRPr lang="zh-CN" altLang="en-US" sz="2100" b="1" dirty="0"/>
                    </a:p>
                  </a:txBody>
                  <a:tcPr marL="68562" marR="68562" marT="34281" marB="342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100" b="1" dirty="0">
                          <a:solidFill>
                            <a:srgbClr val="FF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勃列日涅夫改革</a:t>
                      </a:r>
                      <a:endParaRPr lang="zh-CN" altLang="en-US" sz="2100" b="1" dirty="0">
                        <a:solidFill>
                          <a:srgbClr val="FF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62" marR="68562" marT="34281" marB="342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100" b="1" dirty="0">
                          <a:solidFill>
                            <a:srgbClr val="FF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戈尔巴乔夫改革</a:t>
                      </a:r>
                      <a:endParaRPr lang="zh-CN" altLang="en-US" sz="2100" b="1" dirty="0">
                        <a:solidFill>
                          <a:srgbClr val="FF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62" marR="68562" marT="34281" marB="342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 rowSpan="3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2100" b="1" dirty="0"/>
                    </a:p>
                    <a:p>
                      <a:pPr marL="0" lvl="0" indent="0">
                        <a:buNone/>
                      </a:pPr>
                      <a:r>
                        <a:rPr lang="zh-CN" altLang="en-US" sz="2100" b="1" dirty="0"/>
                        <a:t>异</a:t>
                      </a:r>
                      <a:endParaRPr lang="zh-CN" altLang="en-US" sz="2100" b="1" dirty="0"/>
                    </a:p>
                  </a:txBody>
                  <a:tcPr marL="68562" marR="68562" marT="34281" marB="3428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100" b="1" dirty="0"/>
                        <a:t>侧重</a:t>
                      </a:r>
                      <a:endParaRPr lang="zh-CN" altLang="en-US" sz="2100" b="1" dirty="0"/>
                    </a:p>
                  </a:txBody>
                  <a:tcPr marL="68562" marR="68562" marT="34281" marB="342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 dirty="0"/>
                    </a:p>
                  </a:txBody>
                  <a:tcPr marL="68562" marR="68562" marT="34281" marB="342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 dirty="0"/>
                    </a:p>
                  </a:txBody>
                  <a:tcPr marL="68562" marR="68562" marT="34281" marB="342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 dirty="0"/>
                    </a:p>
                  </a:txBody>
                  <a:tcPr marL="68562" marR="68562" marT="34281" marB="342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100" b="1" dirty="0"/>
                        <a:t>结果</a:t>
                      </a:r>
                      <a:endParaRPr lang="zh-CN" altLang="en-US" sz="2100" b="1" dirty="0"/>
                    </a:p>
                  </a:txBody>
                  <a:tcPr marL="68562" marR="68562" marT="34281" marB="342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 dirty="0"/>
                    </a:p>
                  </a:txBody>
                  <a:tcPr marL="68562" marR="68562" marT="34281" marB="342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 dirty="0"/>
                    </a:p>
                  </a:txBody>
                  <a:tcPr marL="68562" marR="68562" marT="34281" marB="342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805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100" b="1" dirty="0"/>
                        <a:t>败因</a:t>
                      </a:r>
                      <a:endParaRPr lang="zh-CN" altLang="en-US" sz="2100" b="1" dirty="0"/>
                    </a:p>
                  </a:txBody>
                  <a:tcPr marL="68562" marR="68562" marT="34281" marB="342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 dirty="0"/>
                    </a:p>
                  </a:txBody>
                  <a:tcPr marL="68562" marR="68562" marT="34281" marB="342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 dirty="0"/>
                    </a:p>
                  </a:txBody>
                  <a:tcPr marL="68562" marR="68562" marT="34281" marB="342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6160">
                <a:tc grid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2100" b="1" dirty="0"/>
                    </a:p>
                    <a:p>
                      <a:pPr marL="0" lvl="0" indent="0">
                        <a:buNone/>
                      </a:pPr>
                      <a:r>
                        <a:rPr lang="en-US" altLang="zh-CN" sz="2100" b="1" dirty="0"/>
                        <a:t>     </a:t>
                      </a:r>
                      <a:r>
                        <a:rPr lang="zh-CN" altLang="en-US" sz="2100" b="1" dirty="0"/>
                        <a:t>同</a:t>
                      </a:r>
                      <a:endParaRPr lang="zh-CN" altLang="en-US" sz="2100" b="1" dirty="0"/>
                    </a:p>
                  </a:txBody>
                  <a:tcPr marL="68562" marR="68562" marT="34281" marB="3428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 dirty="0"/>
                    </a:p>
                  </a:txBody>
                  <a:tcPr marL="68562" marR="68562" marT="34281" marB="342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77985" name="文本框 677984"/>
          <p:cNvSpPr txBox="1"/>
          <p:nvPr/>
        </p:nvSpPr>
        <p:spPr>
          <a:xfrm>
            <a:off x="1656919" y="2033589"/>
            <a:ext cx="1187934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</a:rPr>
              <a:t>农业</a:t>
            </a:r>
            <a:endParaRPr lang="zh-CN" altLang="en-US" sz="2100" b="1" dirty="0">
              <a:effectLst>
                <a:outerShdw blurRad="38100" dist="38100" dir="2700000">
                  <a:srgbClr val="C0C0C0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677986" name="文本框 677985"/>
          <p:cNvSpPr txBox="1"/>
          <p:nvPr/>
        </p:nvSpPr>
        <p:spPr>
          <a:xfrm>
            <a:off x="4194670" y="2033589"/>
            <a:ext cx="1092709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</a:rPr>
              <a:t>工业</a:t>
            </a:r>
            <a:endParaRPr lang="zh-CN" altLang="en-US" sz="2100" b="1" dirty="0">
              <a:effectLst>
                <a:outerShdw blurRad="38100" dist="38100" dir="2700000">
                  <a:srgbClr val="C0C0C0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677987" name="文本框 677986"/>
          <p:cNvSpPr txBox="1"/>
          <p:nvPr/>
        </p:nvSpPr>
        <p:spPr>
          <a:xfrm>
            <a:off x="6190829" y="2033589"/>
            <a:ext cx="2953171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</a:rPr>
              <a:t>前期经济，后期政治</a:t>
            </a:r>
            <a:endParaRPr lang="zh-CN" altLang="en-US" sz="2100" b="1" dirty="0">
              <a:effectLst>
                <a:outerShdw blurRad="38100" dist="38100" dir="2700000">
                  <a:srgbClr val="C0C0C0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677988" name="文本框 677987"/>
          <p:cNvSpPr txBox="1"/>
          <p:nvPr/>
        </p:nvSpPr>
        <p:spPr>
          <a:xfrm>
            <a:off x="2033058" y="2410919"/>
            <a:ext cx="3130550" cy="4140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</a:rPr>
              <a:t>取得一定成效，最后失败</a:t>
            </a:r>
            <a:endParaRPr lang="zh-CN" altLang="en-US" sz="2100" b="1" dirty="0">
              <a:effectLst>
                <a:outerShdw blurRad="38100" dist="38100" dir="2700000">
                  <a:srgbClr val="C0C0C0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677989" name="文本框 677988"/>
          <p:cNvSpPr txBox="1"/>
          <p:nvPr/>
        </p:nvSpPr>
        <p:spPr>
          <a:xfrm>
            <a:off x="7001433" y="2410919"/>
            <a:ext cx="1256973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</a:rPr>
              <a:t>失败</a:t>
            </a:r>
            <a:endParaRPr lang="zh-CN" altLang="en-US" sz="2100" b="1" dirty="0">
              <a:effectLst>
                <a:outerShdw blurRad="38100" dist="38100" dir="2700000">
                  <a:srgbClr val="C0C0C0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677990" name="文本框 677989"/>
          <p:cNvSpPr txBox="1"/>
          <p:nvPr/>
        </p:nvSpPr>
        <p:spPr>
          <a:xfrm>
            <a:off x="1116515" y="2951322"/>
            <a:ext cx="5129068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100" b="1" dirty="0">
                <a:latin typeface="宋体" panose="02010600030101010101" pitchFamily="2" charset="-122"/>
              </a:rPr>
              <a:t>未改变原有体制，对斯大林体制进行修补</a:t>
            </a:r>
            <a:endParaRPr lang="zh-CN" altLang="en-US" sz="2100" b="1" dirty="0">
              <a:latin typeface="宋体" panose="02010600030101010101" pitchFamily="2" charset="-122"/>
            </a:endParaRPr>
          </a:p>
        </p:txBody>
      </p:sp>
      <p:sp>
        <p:nvSpPr>
          <p:cNvPr id="677991" name="文本框 677990"/>
          <p:cNvSpPr txBox="1"/>
          <p:nvPr/>
        </p:nvSpPr>
        <p:spPr>
          <a:xfrm>
            <a:off x="6190829" y="2843003"/>
            <a:ext cx="2953171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</a:rPr>
              <a:t>虽然进行根本性变革，</a:t>
            </a:r>
            <a:b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</a:rPr>
            </a:br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</a:rPr>
              <a:t>但背离社会主义方向</a:t>
            </a:r>
            <a:endParaRPr lang="zh-CN" altLang="en-US" sz="2100" b="1" dirty="0">
              <a:effectLst>
                <a:outerShdw blurRad="38100" dist="38100" dir="2700000">
                  <a:srgbClr val="C0C0C0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677992" name="文本框 677991"/>
          <p:cNvSpPr txBox="1"/>
          <p:nvPr/>
        </p:nvSpPr>
        <p:spPr>
          <a:xfrm>
            <a:off x="1116515" y="3545289"/>
            <a:ext cx="986790" cy="10604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</a:rPr>
              <a:t>目的：</a:t>
            </a:r>
            <a:endParaRPr lang="zh-CN" altLang="en-US" sz="2100" b="1" dirty="0">
              <a:effectLst>
                <a:outerShdw blurRad="38100" dist="38100" dir="2700000">
                  <a:srgbClr val="C0C0C0"/>
                </a:outerShdw>
              </a:effectLst>
              <a:latin typeface="宋体" panose="02010600030101010101" pitchFamily="2" charset="-122"/>
            </a:endParaRPr>
          </a:p>
          <a:p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</a:rPr>
              <a:t>内容：</a:t>
            </a:r>
            <a:endParaRPr lang="zh-CN" altLang="en-US" sz="2100" b="1" dirty="0">
              <a:effectLst>
                <a:outerShdw blurRad="38100" dist="38100" dir="2700000">
                  <a:srgbClr val="C0C0C0"/>
                </a:outerShdw>
              </a:effectLst>
              <a:latin typeface="宋体" panose="02010600030101010101" pitchFamily="2" charset="-122"/>
            </a:endParaRPr>
          </a:p>
          <a:p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</a:rPr>
              <a:t>结果：</a:t>
            </a:r>
            <a:endParaRPr lang="zh-CN" altLang="en-US" sz="2100" b="1" dirty="0">
              <a:effectLst>
                <a:outerShdw blurRad="38100" dist="38100" dir="2700000">
                  <a:srgbClr val="C0C0C0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678005" name="矩形 678004"/>
          <p:cNvSpPr/>
          <p:nvPr/>
        </p:nvSpPr>
        <p:spPr>
          <a:xfrm>
            <a:off x="1871175" y="3545289"/>
            <a:ext cx="4212525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解决斯大林模式的弊端</a:t>
            </a:r>
            <a:endParaRPr lang="zh-CN" altLang="en-US" sz="2100" b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78006" name="矩形 678005"/>
          <p:cNvSpPr/>
          <p:nvPr/>
        </p:nvSpPr>
        <p:spPr>
          <a:xfrm>
            <a:off x="1871175" y="3869055"/>
            <a:ext cx="4860057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在农业、工业方面进行调整</a:t>
            </a:r>
            <a:endParaRPr lang="zh-CN" altLang="en-US" sz="2100" b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78007" name="矩形 678006"/>
          <p:cNvSpPr/>
          <p:nvPr/>
        </p:nvSpPr>
        <p:spPr>
          <a:xfrm>
            <a:off x="1871175" y="4192821"/>
            <a:ext cx="5832544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成效都不显著，可以说是失败的改革</a:t>
            </a:r>
            <a:endParaRPr lang="zh-CN" altLang="en-US" sz="2100" b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11644" name="TextBox 1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953" y="-36830"/>
            <a:ext cx="3457575" cy="296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1730" name="矩形 10"/>
          <p:cNvSpPr/>
          <p:nvPr/>
        </p:nvSpPr>
        <p:spPr>
          <a:xfrm>
            <a:off x="3823335" y="111125"/>
            <a:ext cx="50095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考点  从赫鲁晓夫改革到戈尔巴乔夫改革</a:t>
            </a:r>
            <a:endParaRPr lang="zh-CN" altLang="en-US" sz="2000" b="1" dirty="0">
              <a:solidFill>
                <a:schemeClr val="accent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0056" name="矩形 195594"/>
          <p:cNvSpPr/>
          <p:nvPr/>
        </p:nvSpPr>
        <p:spPr>
          <a:xfrm>
            <a:off x="-317" y="71120"/>
            <a:ext cx="1409700" cy="5397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280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知识延伸</a:t>
            </a:r>
            <a:endParaRPr lang="zh-CN" altLang="en-US" sz="280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67798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" fill="hold"/>
                                        <p:tgtEl>
                                          <p:spTgt spid="67798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" fill="hold"/>
                                        <p:tgtEl>
                                          <p:spTgt spid="67798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" fill="hold"/>
                                        <p:tgtEl>
                                          <p:spTgt spid="67798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" fill="hold"/>
                                        <p:tgtEl>
                                          <p:spTgt spid="67798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7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" fill="hold"/>
                                        <p:tgtEl>
                                          <p:spTgt spid="67799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7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7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7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985" grpId="0"/>
      <p:bldP spid="677986" grpId="0"/>
      <p:bldP spid="677987" grpId="0"/>
      <p:bldP spid="677988" grpId="0"/>
      <p:bldP spid="677989" grpId="0"/>
      <p:bldP spid="677990" grpId="0"/>
      <p:bldP spid="677991" grpId="0"/>
      <p:bldP spid="678005" grpId="0"/>
      <p:bldP spid="678006" grpId="0"/>
      <p:bldP spid="67800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79982" name="内容占位符 679981"/>
          <p:cNvGraphicFramePr/>
          <p:nvPr>
            <p:ph/>
          </p:nvPr>
        </p:nvGraphicFramePr>
        <p:xfrm>
          <a:off x="104775" y="899160"/>
          <a:ext cx="8933815" cy="4175760"/>
        </p:xfrm>
        <a:graphic>
          <a:graphicData uri="http://schemas.openxmlformats.org/drawingml/2006/table">
            <a:tbl>
              <a:tblPr/>
              <a:tblGrid>
                <a:gridCol w="1196975"/>
                <a:gridCol w="2321560"/>
                <a:gridCol w="2319655"/>
                <a:gridCol w="3095625"/>
              </a:tblGrid>
              <a:tr h="59563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800" b="1" dirty="0">
                        <a:ea typeface="黑体" panose="02010609060101010101" pitchFamily="2" charset="-122"/>
                      </a:endParaRPr>
                    </a:p>
                  </a:txBody>
                  <a:tcPr marL="68562" marR="68562" marT="34281" marB="3428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西方模式</a:t>
                      </a:r>
                      <a:endParaRPr lang="zh-CN" altLang="en-US" sz="1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marL="68562" marR="68562" marT="34281" marB="3428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斯大林模式</a:t>
                      </a:r>
                      <a:endParaRPr lang="zh-CN" altLang="en-US" sz="1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marL="68562" marR="68562" marT="34281" marB="3428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中国特色社会主义模式</a:t>
                      </a:r>
                      <a:endParaRPr lang="zh-CN" altLang="en-US" sz="1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marL="68562" marR="68562" marT="34281" marB="3428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22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所有制形式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marL="68562" marR="68562" marT="34281" marB="3428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生产资料私有制</a:t>
                      </a:r>
                      <a:endParaRPr lang="zh-CN" altLang="en-US" sz="1800" b="1" dirty="0"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marL="68562" marR="68562" marT="34281" marB="3428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生产资料公有制</a:t>
                      </a:r>
                      <a:endParaRPr lang="zh-CN" altLang="en-US" sz="1800" b="1" dirty="0"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marL="68562" marR="68562" marT="34281" marB="3428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以公有制为主体、多种所有制成分并存</a:t>
                      </a:r>
                      <a:endParaRPr lang="zh-CN" altLang="en-US" sz="1800" b="1" dirty="0"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marL="68562" marR="68562" marT="34281" marB="3428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22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工业化道路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marL="68562" marR="68562" marT="34281" marB="3428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先轻工业后重工业</a:t>
                      </a:r>
                      <a:endParaRPr lang="zh-CN" altLang="en-US" sz="1800" b="1" dirty="0"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marL="68562" marR="68562" marT="34281" marB="3428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优先发展重工业</a:t>
                      </a:r>
                      <a:endParaRPr lang="zh-CN" altLang="en-US" sz="1800" b="1" dirty="0"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marL="68562" marR="68562" marT="34281" marB="3428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农轻重工业协调发展</a:t>
                      </a:r>
                      <a:endParaRPr lang="zh-CN" altLang="en-US" sz="1800" b="1" dirty="0"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marL="68562" marR="68562" marT="34281" marB="3428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63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农业制度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marL="68562" marR="68562" marT="34281" marB="3428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资本主义大农场</a:t>
                      </a:r>
                      <a:endParaRPr lang="zh-CN" altLang="en-US" sz="1800" b="1" dirty="0"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marL="68562" marR="68562" marT="34281" marB="3428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集体化农庄</a:t>
                      </a:r>
                      <a:endParaRPr lang="zh-CN" altLang="en-US" sz="1800" b="1" dirty="0"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marL="68562" marR="68562" marT="34281" marB="3428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家庭联产承包责任制</a:t>
                      </a:r>
                      <a:endParaRPr lang="zh-CN" altLang="en-US" sz="1800" b="1" dirty="0"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marL="68562" marR="68562" marT="34281" marB="3428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22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经济体制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marL="68562" marR="68562" marT="34281" marB="3428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市场经济体制</a:t>
                      </a:r>
                      <a:endParaRPr lang="zh-CN" altLang="en-US" sz="1800" b="1" dirty="0"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marL="68562" marR="68562" marT="34281" marB="3428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高度集中的计划经济体制</a:t>
                      </a:r>
                      <a:endParaRPr lang="zh-CN" altLang="en-US" sz="1800" b="1" dirty="0"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marL="68562" marR="68562" marT="34281" marB="3428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社会主义市场经济体制</a:t>
                      </a:r>
                      <a:endParaRPr lang="zh-CN" altLang="en-US" sz="1800" b="1" dirty="0"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marL="68562" marR="68562" marT="34281" marB="3428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284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政治制度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marL="68562" marR="68562" marT="34281" marB="3428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君主立宪制、共和制等</a:t>
                      </a:r>
                      <a:endParaRPr lang="zh-CN" altLang="en-US" sz="1800" b="1" dirty="0"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marL="68562" marR="68562" marT="34281" marB="3428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高度集中的政</a:t>
                      </a:r>
                      <a:endParaRPr lang="zh-CN" altLang="en-US" sz="1800" b="1" dirty="0"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治体制（高度集权、一党专政等）</a:t>
                      </a:r>
                      <a:endParaRPr lang="zh-CN" altLang="en-US" sz="1800" b="1" dirty="0"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marL="68562" marR="68562" marT="34281" marB="3428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人民代表大会制度、政治协商制度、民族区域自治制度</a:t>
                      </a:r>
                      <a:endParaRPr lang="zh-CN" altLang="en-US" sz="1800" b="1" dirty="0"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marL="68562" marR="68562" marT="34281" marB="3428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9976" name="文本框 679975"/>
          <p:cNvSpPr txBox="1"/>
          <p:nvPr/>
        </p:nvSpPr>
        <p:spPr>
          <a:xfrm>
            <a:off x="104775" y="485175"/>
            <a:ext cx="9144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400" b="1" dirty="0">
                <a:solidFill>
                  <a:schemeClr val="accent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、世界现代史上三大发展模式的比较：</a:t>
            </a:r>
            <a:endParaRPr lang="zh-CN" altLang="en-US" sz="2400" b="1" dirty="0">
              <a:solidFill>
                <a:schemeClr val="accent6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11644" name="TextBox 1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0"/>
            <a:ext cx="3457575" cy="296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1730" name="矩形 10"/>
          <p:cNvSpPr/>
          <p:nvPr/>
        </p:nvSpPr>
        <p:spPr>
          <a:xfrm>
            <a:off x="3924300" y="123825"/>
            <a:ext cx="50095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考点  从赫鲁晓夫改革到戈尔巴乔夫改革</a:t>
            </a:r>
            <a:endParaRPr lang="zh-CN" altLang="en-US" sz="2000" b="1" dirty="0">
              <a:solidFill>
                <a:schemeClr val="accent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0056" name="矩形 195594"/>
          <p:cNvSpPr/>
          <p:nvPr/>
        </p:nvSpPr>
        <p:spPr>
          <a:xfrm>
            <a:off x="-9207" y="0"/>
            <a:ext cx="1409700" cy="5397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280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知识延伸</a:t>
            </a:r>
            <a:endParaRPr lang="zh-CN" altLang="en-US" sz="280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0050" name="标题 195585"/>
          <p:cNvSpPr>
            <a:spLocks noGrp="1" noRot="1"/>
          </p:cNvSpPr>
          <p:nvPr>
            <p:ph type="title"/>
          </p:nvPr>
        </p:nvSpPr>
        <p:spPr>
          <a:xfrm>
            <a:off x="900430" y="817245"/>
            <a:ext cx="6979920" cy="420370"/>
          </a:xfrm>
        </p:spPr>
        <p:txBody>
          <a:bodyPr anchor="t"/>
          <a:p>
            <a:r>
              <a:rPr lang="zh-CN" altLang="en-US" sz="2700" b="1" dirty="0">
                <a:solidFill>
                  <a:srgbClr val="FF0066"/>
                </a:solidFill>
              </a:rPr>
              <a:t>根据复习，自己梳理本专题内容知识结构：</a:t>
            </a:r>
            <a:endParaRPr lang="zh-CN" altLang="en-US" sz="2700" b="1" dirty="0">
              <a:solidFill>
                <a:srgbClr val="FF0066"/>
              </a:solidFill>
            </a:endParaRPr>
          </a:p>
        </p:txBody>
      </p:sp>
      <p:sp>
        <p:nvSpPr>
          <p:cNvPr id="130056" name="矩形 195594"/>
          <p:cNvSpPr/>
          <p:nvPr/>
        </p:nvSpPr>
        <p:spPr>
          <a:xfrm>
            <a:off x="179388" y="0"/>
            <a:ext cx="1409700" cy="5397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280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知识归纳</a:t>
            </a:r>
            <a:endParaRPr lang="zh-CN" altLang="en-US" sz="280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11644" name="TextBox 1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0"/>
            <a:ext cx="3457575" cy="296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1730" name="矩形 10"/>
          <p:cNvSpPr/>
          <p:nvPr/>
        </p:nvSpPr>
        <p:spPr>
          <a:xfrm>
            <a:off x="3924300" y="123825"/>
            <a:ext cx="50095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考点  从赫鲁晓夫改革到戈尔巴乔夫改革</a:t>
            </a:r>
            <a:endParaRPr lang="zh-CN" altLang="en-US" sz="2000" b="1" dirty="0">
              <a:solidFill>
                <a:schemeClr val="accent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2" name="对象 1"/>
          <p:cNvGraphicFramePr/>
          <p:nvPr/>
        </p:nvGraphicFramePr>
        <p:xfrm>
          <a:off x="650240" y="1373505"/>
          <a:ext cx="7566025" cy="328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2" imgW="5495925" imgH="1790700" progId="Paint.Picture">
                  <p:embed/>
                </p:oleObj>
              </mc:Choice>
              <mc:Fallback>
                <p:oleObj name="" r:id="rId2" imgW="5495925" imgH="1790700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0240" y="1373505"/>
                        <a:ext cx="7566025" cy="328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8482" name="矩形 191489"/>
          <p:cNvSpPr/>
          <p:nvPr/>
        </p:nvSpPr>
        <p:spPr>
          <a:xfrm>
            <a:off x="468313" y="1058863"/>
            <a:ext cx="7921625" cy="3415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       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(2013·</a:t>
            </a:r>
            <a:r>
              <a:rPr lang="zh-CN" altLang="zh-CN" sz="2400" b="1" dirty="0">
                <a:solidFill>
                  <a:srgbClr val="FF0000"/>
                </a:solidFill>
                <a:sym typeface="+mn-ea"/>
              </a:rPr>
              <a:t>全国新课标卷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Ⅰ)</a:t>
            </a:r>
            <a:r>
              <a:rPr lang="zh-CN" altLang="zh-CN" sz="2400" b="1" dirty="0">
                <a:sym typeface="+mn-ea"/>
              </a:rPr>
              <a:t>1952年，苏共领导人马林科夫在十九大的政治报告中指出：“今年谷物的总收获量达到80亿普特，而最主要的粮食作物小麦总收获量比1940年增加了48%。以前认为是最尖锐、最严重的问题</a:t>
            </a:r>
            <a:r>
              <a:rPr lang="en-US" altLang="zh-CN" sz="2400" b="1">
                <a:sym typeface="+mn-ea"/>
              </a:rPr>
              <a:t>——</a:t>
            </a:r>
            <a:r>
              <a:rPr lang="zh-CN" altLang="zh-CN" sz="2400" b="1" dirty="0">
                <a:sym typeface="+mn-ea"/>
              </a:rPr>
              <a:t>谷物问题，就这样顺利地解决了，彻底而永远地解决了。”这一论断</a:t>
            </a:r>
            <a:endParaRPr lang="zh-CN" altLang="zh-CN" sz="2400" b="1" dirty="0">
              <a:latin typeface="Arial" panose="020B0604020202020204" pitchFamily="34" charset="0"/>
            </a:endParaRPr>
          </a:p>
          <a:p>
            <a:r>
              <a:rPr lang="zh-CN" altLang="zh-CN" sz="2400" b="1" dirty="0">
                <a:sym typeface="+mn-ea"/>
              </a:rPr>
              <a:t>A.与实际情况完全相符</a:t>
            </a:r>
            <a:r>
              <a:rPr lang="en-US" altLang="zh-CN" sz="2400" b="1" dirty="0">
                <a:sym typeface="+mn-ea"/>
              </a:rPr>
              <a:t>           </a:t>
            </a:r>
            <a:r>
              <a:rPr lang="zh-CN" altLang="zh-CN" sz="2400" b="1" dirty="0">
                <a:sym typeface="+mn-ea"/>
              </a:rPr>
              <a:t>B.成为加快工业化的依据</a:t>
            </a:r>
            <a:endParaRPr lang="zh-CN" altLang="zh-CN" sz="2400" b="1" dirty="0">
              <a:latin typeface="Arial" panose="020B0604020202020204" pitchFamily="34" charset="0"/>
            </a:endParaRPr>
          </a:p>
          <a:p>
            <a:r>
              <a:rPr lang="zh-CN" altLang="zh-CN" sz="2400" b="1" dirty="0">
                <a:sym typeface="+mn-ea"/>
              </a:rPr>
              <a:t>C.是对农业改革的肯定</a:t>
            </a:r>
            <a:r>
              <a:rPr lang="en-US" altLang="zh-CN" sz="2400" b="1" dirty="0">
                <a:sym typeface="+mn-ea"/>
              </a:rPr>
              <a:t>           </a:t>
            </a:r>
            <a:r>
              <a:rPr lang="zh-CN" altLang="zh-CN" sz="2400" b="1" dirty="0">
                <a:sym typeface="+mn-ea"/>
              </a:rPr>
              <a:t>D.是对斯大林模式的维护</a:t>
            </a:r>
            <a:endParaRPr lang="zh-CN" altLang="zh-CN" sz="2400" b="1" dirty="0">
              <a:latin typeface="Arial" panose="020B0604020202020204" pitchFamily="34" charset="0"/>
            </a:endParaRPr>
          </a:p>
          <a:p>
            <a:endParaRPr lang="zh-CN" altLang="en-US" sz="2400" b="1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91491" name="矩形 191490"/>
          <p:cNvSpPr/>
          <p:nvPr/>
        </p:nvSpPr>
        <p:spPr>
          <a:xfrm>
            <a:off x="7740650" y="2716213"/>
            <a:ext cx="457200" cy="7000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8707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en-US" altLang="zh-CN" sz="360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endParaRPr lang="en-US" altLang="zh-CN" sz="360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48485" name="组合 191493"/>
          <p:cNvGrpSpPr/>
          <p:nvPr/>
        </p:nvGrpSpPr>
        <p:grpSpPr>
          <a:xfrm>
            <a:off x="179388" y="195263"/>
            <a:ext cx="2087562" cy="790575"/>
            <a:chOff x="3833" y="0"/>
            <a:chExt cx="1315" cy="498"/>
          </a:xfrm>
        </p:grpSpPr>
        <p:pic>
          <p:nvPicPr>
            <p:cNvPr id="148486" name="Picture 4" descr="2008040515440122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014" y="0"/>
              <a:ext cx="1134" cy="4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8487" name="Picture 6" descr="0U1052N9-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1758000">
              <a:off x="3833" y="45"/>
              <a:ext cx="489" cy="4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8488" name="矩形 191496"/>
            <p:cNvSpPr/>
            <p:nvPr/>
          </p:nvSpPr>
          <p:spPr>
            <a:xfrm>
              <a:off x="4150" y="169"/>
              <a:ext cx="758" cy="124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100000"/>
                </a:avLst>
              </a:prstTxWarp>
              <a:normAutofit/>
              <a:scene3d>
                <a:camera prst="legacyPerspectiveFront">
                  <a:rot lat="20520000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</a:sp3d>
            </a:bodyPr>
            <a:p>
              <a:pPr algn="ctr"/>
              <a:r>
                <a:rPr lang="zh-CN" altLang="en-US" sz="3600">
                  <a:gradFill rotWithShape="0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  <a:tileRect/>
                  </a:gradFill>
                  <a:latin typeface="宋体" panose="02010600030101010101" pitchFamily="2" charset="-122"/>
                  <a:ea typeface="宋体" panose="02010600030101010101" pitchFamily="2" charset="-122"/>
                </a:rPr>
                <a:t>真题解析</a:t>
              </a:r>
              <a:endParaRPr lang="zh-CN" altLang="en-US" sz="360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111644" name="TextBox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53" y="-36830"/>
            <a:ext cx="3457575" cy="296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1730" name="矩形 10"/>
          <p:cNvSpPr/>
          <p:nvPr/>
        </p:nvSpPr>
        <p:spPr>
          <a:xfrm>
            <a:off x="3823335" y="111125"/>
            <a:ext cx="50095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考点  从赫鲁晓夫改革到戈尔巴乔夫改革</a:t>
            </a:r>
            <a:endParaRPr lang="zh-CN" altLang="en-US" sz="2000" b="1" dirty="0">
              <a:solidFill>
                <a:schemeClr val="accent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0530" name="矩形 191489"/>
          <p:cNvSpPr/>
          <p:nvPr/>
        </p:nvSpPr>
        <p:spPr>
          <a:xfrm>
            <a:off x="468313" y="1058863"/>
            <a:ext cx="7921625" cy="3415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>
                <a:effectLst/>
                <a:latin typeface="Arial" panose="020B0604020202020204" pitchFamily="34" charset="0"/>
              </a:rPr>
              <a:t>（2017·新课标全国Ⅲ卷高考·34）1953年，苏共中央决定，改变集体农庄劳动报酬发放办法，由以前每年发放一次物质报酬改为按季度或按月发放，同时在一些集体农庄试行工资制度，农民可以像工人一样每月领取工资。这一措施旨在</a:t>
            </a:r>
            <a:endParaRPr sz="2400" b="1">
              <a:effectLst/>
              <a:latin typeface="Arial" panose="020B0604020202020204" pitchFamily="34" charset="0"/>
            </a:endParaRPr>
          </a:p>
          <a:p>
            <a:r>
              <a:rPr sz="2400" b="1">
                <a:effectLst/>
                <a:latin typeface="Arial" panose="020B0604020202020204" pitchFamily="34" charset="0"/>
              </a:rPr>
              <a:t>A．调动农民生产积极性               </a:t>
            </a:r>
            <a:endParaRPr sz="2400" b="1">
              <a:effectLst/>
              <a:latin typeface="Arial" panose="020B0604020202020204" pitchFamily="34" charset="0"/>
            </a:endParaRPr>
          </a:p>
          <a:p>
            <a:r>
              <a:rPr sz="2400" b="1">
                <a:effectLst/>
                <a:latin typeface="Arial" panose="020B0604020202020204" pitchFamily="34" charset="0"/>
              </a:rPr>
              <a:t>B．改变计划经济管理体制</a:t>
            </a:r>
            <a:endParaRPr sz="2400" b="1">
              <a:effectLst/>
              <a:latin typeface="Arial" panose="020B0604020202020204" pitchFamily="34" charset="0"/>
            </a:endParaRPr>
          </a:p>
          <a:p>
            <a:r>
              <a:rPr sz="2400" b="1">
                <a:effectLst/>
                <a:latin typeface="Arial" panose="020B0604020202020204" pitchFamily="34" charset="0"/>
              </a:rPr>
              <a:t>C．消除城乡之间的差别               </a:t>
            </a:r>
            <a:endParaRPr sz="2400" b="1">
              <a:effectLst/>
              <a:latin typeface="Arial" panose="020B0604020202020204" pitchFamily="34" charset="0"/>
            </a:endParaRPr>
          </a:p>
          <a:p>
            <a:r>
              <a:rPr sz="2400" b="1">
                <a:effectLst/>
                <a:latin typeface="Arial" panose="020B0604020202020204" pitchFamily="34" charset="0"/>
              </a:rPr>
              <a:t>D．推动农民走集体化道路</a:t>
            </a:r>
            <a:endParaRPr sz="2400" b="1">
              <a:effectLst/>
              <a:latin typeface="Arial" panose="020B0604020202020204" pitchFamily="34" charset="0"/>
            </a:endParaRPr>
          </a:p>
        </p:txBody>
      </p:sp>
      <p:sp>
        <p:nvSpPr>
          <p:cNvPr id="191491" name="矩形 191490"/>
          <p:cNvSpPr/>
          <p:nvPr/>
        </p:nvSpPr>
        <p:spPr>
          <a:xfrm>
            <a:off x="7740650" y="2716213"/>
            <a:ext cx="457200" cy="7000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8707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en-US" altLang="zh-CN" sz="360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endParaRPr lang="en-US" altLang="zh-CN" sz="360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50533" name="组合 191493"/>
          <p:cNvGrpSpPr/>
          <p:nvPr/>
        </p:nvGrpSpPr>
        <p:grpSpPr>
          <a:xfrm>
            <a:off x="179388" y="195263"/>
            <a:ext cx="2087562" cy="790575"/>
            <a:chOff x="3833" y="0"/>
            <a:chExt cx="1315" cy="498"/>
          </a:xfrm>
        </p:grpSpPr>
        <p:pic>
          <p:nvPicPr>
            <p:cNvPr id="150534" name="Picture 4" descr="2008040515440122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014" y="0"/>
              <a:ext cx="1134" cy="4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0535" name="Picture 6" descr="0U1052N9-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1758000">
              <a:off x="3833" y="45"/>
              <a:ext cx="489" cy="4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0536" name="矩形 191496"/>
            <p:cNvSpPr/>
            <p:nvPr/>
          </p:nvSpPr>
          <p:spPr>
            <a:xfrm>
              <a:off x="4150" y="169"/>
              <a:ext cx="758" cy="124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100000"/>
                </a:avLst>
              </a:prstTxWarp>
              <a:normAutofit/>
              <a:scene3d>
                <a:camera prst="legacyPerspectiveFront">
                  <a:rot lat="20520000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</a:sp3d>
            </a:bodyPr>
            <a:p>
              <a:pPr algn="ctr"/>
              <a:r>
                <a:rPr lang="zh-CN" altLang="en-US" sz="3600">
                  <a:gradFill rotWithShape="0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  <a:tileRect/>
                  </a:gradFill>
                  <a:latin typeface="宋体" panose="02010600030101010101" pitchFamily="2" charset="-122"/>
                  <a:ea typeface="宋体" panose="02010600030101010101" pitchFamily="2" charset="-122"/>
                </a:rPr>
                <a:t>真题解析</a:t>
              </a:r>
              <a:endParaRPr lang="zh-CN" altLang="en-US" sz="360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111644" name="TextBox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53" y="-36830"/>
            <a:ext cx="3457575" cy="296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1730" name="矩形 10"/>
          <p:cNvSpPr/>
          <p:nvPr/>
        </p:nvSpPr>
        <p:spPr>
          <a:xfrm>
            <a:off x="3823335" y="111125"/>
            <a:ext cx="50095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考点  从赫鲁晓夫改革到戈尔巴乔夫改革</a:t>
            </a:r>
            <a:endParaRPr lang="zh-CN" altLang="en-US" sz="2000" b="1" dirty="0">
              <a:solidFill>
                <a:schemeClr val="accent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803" name="TextBox 18"/>
          <p:cNvSpPr txBox="1"/>
          <p:nvPr/>
        </p:nvSpPr>
        <p:spPr>
          <a:xfrm>
            <a:off x="3521365" y="49247"/>
            <a:ext cx="5187950" cy="95313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zh-CN" altLang="en-US" sz="2800" b="1" dirty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专题七</a:t>
            </a:r>
            <a:endParaRPr lang="en-US" altLang="zh-CN" sz="2800" b="1" dirty="0">
              <a:solidFill>
                <a:srgbClr val="3333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l"/>
            <a:r>
              <a:rPr lang="zh-CN" altLang="en-US" sz="2800" b="1" dirty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苏联社会主义建设的经验和教训</a:t>
            </a:r>
            <a:endParaRPr lang="zh-CN" altLang="en-US" sz="2800" b="1" dirty="0">
              <a:solidFill>
                <a:srgbClr val="3333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52304" name="文本框 652303"/>
          <p:cNvSpPr txBox="1"/>
          <p:nvPr/>
        </p:nvSpPr>
        <p:spPr>
          <a:xfrm>
            <a:off x="12065" y="2038501"/>
            <a:ext cx="9144000" cy="2298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900" b="1">
                <a:latin typeface="宋体" panose="02010600030101010101" pitchFamily="2" charset="-122"/>
              </a:rPr>
              <a:t>1917  1918         1921         1925       1928          1932     1936     1939       1945      1953      1956      1964      1975     1985      1991</a:t>
            </a:r>
            <a:endParaRPr lang="en-US" altLang="zh-CN" sz="900" b="1">
              <a:latin typeface="宋体" panose="02010600030101010101" pitchFamily="2" charset="-122"/>
            </a:endParaRPr>
          </a:p>
        </p:txBody>
      </p:sp>
      <p:grpSp>
        <p:nvGrpSpPr>
          <p:cNvPr id="652311" name="组合 652310"/>
          <p:cNvGrpSpPr/>
          <p:nvPr/>
        </p:nvGrpSpPr>
        <p:grpSpPr>
          <a:xfrm>
            <a:off x="12065" y="1930182"/>
            <a:ext cx="9144000" cy="107128"/>
            <a:chOff x="0" y="1389"/>
            <a:chExt cx="7682" cy="90"/>
          </a:xfrm>
        </p:grpSpPr>
        <p:sp>
          <p:nvSpPr>
            <p:cNvPr id="652294" name="直接连接符 652293"/>
            <p:cNvSpPr/>
            <p:nvPr/>
          </p:nvSpPr>
          <p:spPr>
            <a:xfrm>
              <a:off x="0" y="1479"/>
              <a:ext cx="768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652295" name="直接连接符 652294"/>
            <p:cNvSpPr/>
            <p:nvPr/>
          </p:nvSpPr>
          <p:spPr>
            <a:xfrm flipV="1">
              <a:off x="122" y="1389"/>
              <a:ext cx="0" cy="9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52296" name="直接连接符 652295"/>
            <p:cNvSpPr/>
            <p:nvPr/>
          </p:nvSpPr>
          <p:spPr>
            <a:xfrm flipV="1">
              <a:off x="1754" y="1389"/>
              <a:ext cx="0" cy="9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52297" name="直接连接符 652296"/>
            <p:cNvSpPr/>
            <p:nvPr/>
          </p:nvSpPr>
          <p:spPr>
            <a:xfrm flipV="1">
              <a:off x="7198" y="1389"/>
              <a:ext cx="0" cy="9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52298" name="直接连接符 652297"/>
            <p:cNvSpPr/>
            <p:nvPr/>
          </p:nvSpPr>
          <p:spPr>
            <a:xfrm flipV="1">
              <a:off x="1119" y="1389"/>
              <a:ext cx="0" cy="9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52299" name="直接连接符 652298"/>
            <p:cNvSpPr/>
            <p:nvPr/>
          </p:nvSpPr>
          <p:spPr>
            <a:xfrm flipV="1">
              <a:off x="530" y="1389"/>
              <a:ext cx="0" cy="9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52300" name="直接连接符 652299"/>
            <p:cNvSpPr/>
            <p:nvPr/>
          </p:nvSpPr>
          <p:spPr>
            <a:xfrm flipV="1">
              <a:off x="2299" y="1389"/>
              <a:ext cx="0" cy="9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52301" name="直接连接符 652300"/>
            <p:cNvSpPr/>
            <p:nvPr/>
          </p:nvSpPr>
          <p:spPr>
            <a:xfrm flipV="1">
              <a:off x="3796" y="1389"/>
              <a:ext cx="0" cy="9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52302" name="直接连接符 652301"/>
            <p:cNvSpPr/>
            <p:nvPr/>
          </p:nvSpPr>
          <p:spPr>
            <a:xfrm flipV="1">
              <a:off x="5791" y="1389"/>
              <a:ext cx="0" cy="9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52303" name="直接连接符 652302"/>
            <p:cNvSpPr/>
            <p:nvPr/>
          </p:nvSpPr>
          <p:spPr>
            <a:xfrm flipV="1">
              <a:off x="6744" y="1389"/>
              <a:ext cx="0" cy="9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52305" name="直接连接符 652304"/>
            <p:cNvSpPr/>
            <p:nvPr/>
          </p:nvSpPr>
          <p:spPr>
            <a:xfrm flipV="1">
              <a:off x="2888" y="1389"/>
              <a:ext cx="0" cy="9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52306" name="直接连接符 652305"/>
            <p:cNvSpPr/>
            <p:nvPr/>
          </p:nvSpPr>
          <p:spPr>
            <a:xfrm flipV="1">
              <a:off x="3387" y="1389"/>
              <a:ext cx="0" cy="9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52307" name="直接连接符 652306"/>
            <p:cNvSpPr/>
            <p:nvPr/>
          </p:nvSpPr>
          <p:spPr>
            <a:xfrm flipV="1">
              <a:off x="4340" y="1389"/>
              <a:ext cx="0" cy="9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52308" name="直接连接符 652307"/>
            <p:cNvSpPr/>
            <p:nvPr/>
          </p:nvSpPr>
          <p:spPr>
            <a:xfrm flipV="1">
              <a:off x="5338" y="1389"/>
              <a:ext cx="0" cy="9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52309" name="直接连接符 652308"/>
            <p:cNvSpPr/>
            <p:nvPr/>
          </p:nvSpPr>
          <p:spPr>
            <a:xfrm flipV="1">
              <a:off x="6290" y="1389"/>
              <a:ext cx="0" cy="9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52310" name="直接连接符 652309"/>
            <p:cNvSpPr/>
            <p:nvPr/>
          </p:nvSpPr>
          <p:spPr>
            <a:xfrm flipV="1">
              <a:off x="4884" y="1389"/>
              <a:ext cx="0" cy="9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652312" name="文本框 652311"/>
          <p:cNvSpPr txBox="1"/>
          <p:nvPr/>
        </p:nvSpPr>
        <p:spPr>
          <a:xfrm>
            <a:off x="-37016" y="2308702"/>
            <a:ext cx="459740" cy="1349817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1800" b="1" dirty="0">
                <a:latin typeface="Arial" panose="020B0604020202020204" pitchFamily="34" charset="0"/>
              </a:rPr>
              <a:t>十月革命</a:t>
            </a:r>
            <a:endParaRPr lang="zh-CN" altLang="en-US" sz="1800" b="1">
              <a:latin typeface="Arial" panose="020B0604020202020204" pitchFamily="34" charset="0"/>
            </a:endParaRPr>
          </a:p>
        </p:txBody>
      </p:sp>
      <p:sp>
        <p:nvSpPr>
          <p:cNvPr id="652313" name="文本框 652312"/>
          <p:cNvSpPr txBox="1"/>
          <p:nvPr/>
        </p:nvSpPr>
        <p:spPr>
          <a:xfrm>
            <a:off x="431968" y="2308702"/>
            <a:ext cx="459740" cy="2482997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1800" b="1" dirty="0">
                <a:latin typeface="Arial" panose="020B0604020202020204" pitchFamily="34" charset="0"/>
              </a:rPr>
              <a:t>战时共产主义政策实施</a:t>
            </a:r>
            <a:endParaRPr lang="zh-CN" altLang="en-US" sz="1800" b="1">
              <a:latin typeface="Arial" panose="020B0604020202020204" pitchFamily="34" charset="0"/>
            </a:endParaRPr>
          </a:p>
        </p:txBody>
      </p:sp>
      <p:sp>
        <p:nvSpPr>
          <p:cNvPr id="652315" name="文本框 652314"/>
          <p:cNvSpPr txBox="1"/>
          <p:nvPr/>
        </p:nvSpPr>
        <p:spPr>
          <a:xfrm>
            <a:off x="479859" y="1174332"/>
            <a:ext cx="1674773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800" b="1" dirty="0">
                <a:latin typeface="Arial" panose="020B0604020202020204" pitchFamily="34" charset="0"/>
              </a:rPr>
              <a:t>列宁时代</a:t>
            </a:r>
            <a:endParaRPr lang="zh-CN" altLang="en-US" sz="1800" b="1" dirty="0">
              <a:latin typeface="Arial" panose="020B0604020202020204" pitchFamily="34" charset="0"/>
            </a:endParaRPr>
          </a:p>
        </p:txBody>
      </p:sp>
      <p:sp>
        <p:nvSpPr>
          <p:cNvPr id="652316" name="文本框 652315"/>
          <p:cNvSpPr txBox="1"/>
          <p:nvPr/>
        </p:nvSpPr>
        <p:spPr>
          <a:xfrm>
            <a:off x="3180684" y="1174332"/>
            <a:ext cx="167120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800" b="1" dirty="0">
                <a:latin typeface="Arial" panose="020B0604020202020204" pitchFamily="34" charset="0"/>
              </a:rPr>
              <a:t>斯大林时代</a:t>
            </a:r>
            <a:endParaRPr lang="zh-CN" altLang="en-US" sz="1800" b="1" dirty="0">
              <a:latin typeface="Arial" panose="020B0604020202020204" pitchFamily="34" charset="0"/>
            </a:endParaRPr>
          </a:p>
        </p:txBody>
      </p:sp>
      <p:sp>
        <p:nvSpPr>
          <p:cNvPr id="652319" name="文本框 652318"/>
          <p:cNvSpPr txBox="1"/>
          <p:nvPr/>
        </p:nvSpPr>
        <p:spPr>
          <a:xfrm>
            <a:off x="5933883" y="957695"/>
            <a:ext cx="864169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800" b="1" dirty="0">
                <a:latin typeface="Arial" panose="020B0604020202020204" pitchFamily="34" charset="0"/>
              </a:rPr>
              <a:t>赫鲁晓夫改革</a:t>
            </a:r>
            <a:endParaRPr lang="zh-CN" altLang="en-US" sz="1800" b="1" dirty="0">
              <a:latin typeface="Arial" panose="020B0604020202020204" pitchFamily="34" charset="0"/>
            </a:endParaRPr>
          </a:p>
        </p:txBody>
      </p:sp>
      <p:sp>
        <p:nvSpPr>
          <p:cNvPr id="652321" name="文本框 652320"/>
          <p:cNvSpPr txBox="1"/>
          <p:nvPr/>
        </p:nvSpPr>
        <p:spPr>
          <a:xfrm>
            <a:off x="6905180" y="1012449"/>
            <a:ext cx="1080806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800" b="1" dirty="0">
                <a:latin typeface="Arial" panose="020B0604020202020204" pitchFamily="34" charset="0"/>
              </a:rPr>
              <a:t>勃列日涅夫改革</a:t>
            </a:r>
            <a:endParaRPr lang="zh-CN" altLang="en-US" sz="1800" b="1" dirty="0">
              <a:latin typeface="Arial" panose="020B0604020202020204" pitchFamily="34" charset="0"/>
            </a:endParaRPr>
          </a:p>
        </p:txBody>
      </p:sp>
      <p:grpSp>
        <p:nvGrpSpPr>
          <p:cNvPr id="652324" name="组合 652323"/>
          <p:cNvGrpSpPr/>
          <p:nvPr/>
        </p:nvGrpSpPr>
        <p:grpSpPr>
          <a:xfrm>
            <a:off x="12065" y="1551662"/>
            <a:ext cx="8567888" cy="324956"/>
            <a:chOff x="0" y="935"/>
            <a:chExt cx="7198" cy="273"/>
          </a:xfrm>
        </p:grpSpPr>
        <p:sp>
          <p:nvSpPr>
            <p:cNvPr id="652314" name="左大括号 652313"/>
            <p:cNvSpPr/>
            <p:nvPr/>
          </p:nvSpPr>
          <p:spPr>
            <a:xfrm rot="5400000">
              <a:off x="763" y="171"/>
              <a:ext cx="227" cy="1754"/>
            </a:xfrm>
            <a:prstGeom prst="leftBrace">
              <a:avLst>
                <a:gd name="adj1" fmla="val 64390"/>
                <a:gd name="adj2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00"/>
            </a:p>
          </p:txBody>
        </p:sp>
        <p:sp>
          <p:nvSpPr>
            <p:cNvPr id="652317" name="左大括号 652316"/>
            <p:cNvSpPr/>
            <p:nvPr/>
          </p:nvSpPr>
          <p:spPr>
            <a:xfrm rot="5400000">
              <a:off x="3205" y="-516"/>
              <a:ext cx="227" cy="3130"/>
            </a:xfrm>
            <a:prstGeom prst="leftBrace">
              <a:avLst>
                <a:gd name="adj1" fmla="val 114904"/>
                <a:gd name="adj2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00"/>
            </a:p>
          </p:txBody>
        </p:sp>
        <p:sp>
          <p:nvSpPr>
            <p:cNvPr id="652318" name="左大括号 652317"/>
            <p:cNvSpPr/>
            <p:nvPr/>
          </p:nvSpPr>
          <p:spPr>
            <a:xfrm rot="5400000">
              <a:off x="5224" y="640"/>
              <a:ext cx="226" cy="907"/>
            </a:xfrm>
            <a:prstGeom prst="leftBrace">
              <a:avLst>
                <a:gd name="adj1" fmla="val 33443"/>
                <a:gd name="adj2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00"/>
            </a:p>
          </p:txBody>
        </p:sp>
        <p:sp>
          <p:nvSpPr>
            <p:cNvPr id="652320" name="左大括号 652319"/>
            <p:cNvSpPr/>
            <p:nvPr/>
          </p:nvSpPr>
          <p:spPr>
            <a:xfrm rot="5400000">
              <a:off x="6064" y="708"/>
              <a:ext cx="226" cy="772"/>
            </a:xfrm>
            <a:prstGeom prst="leftBrace">
              <a:avLst>
                <a:gd name="adj1" fmla="val 28466"/>
                <a:gd name="adj2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00"/>
            </a:p>
          </p:txBody>
        </p:sp>
        <p:sp>
          <p:nvSpPr>
            <p:cNvPr id="652322" name="左大括号 652321"/>
            <p:cNvSpPr/>
            <p:nvPr/>
          </p:nvSpPr>
          <p:spPr>
            <a:xfrm rot="5400000">
              <a:off x="6857" y="867"/>
              <a:ext cx="227" cy="454"/>
            </a:xfrm>
            <a:prstGeom prst="leftBrace">
              <a:avLst>
                <a:gd name="adj1" fmla="val 16666"/>
                <a:gd name="adj2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00"/>
            </a:p>
          </p:txBody>
        </p:sp>
      </p:grpSp>
      <p:sp>
        <p:nvSpPr>
          <p:cNvPr id="652323" name="文本框 652322"/>
          <p:cNvSpPr txBox="1"/>
          <p:nvPr/>
        </p:nvSpPr>
        <p:spPr>
          <a:xfrm>
            <a:off x="7877667" y="1012449"/>
            <a:ext cx="111651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800" b="1" dirty="0">
                <a:latin typeface="Arial" panose="020B0604020202020204" pitchFamily="34" charset="0"/>
              </a:rPr>
              <a:t>戈尔巴乔夫改革</a:t>
            </a:r>
            <a:endParaRPr lang="zh-CN" altLang="en-US" sz="1800" b="1">
              <a:latin typeface="Arial" panose="020B0604020202020204" pitchFamily="34" charset="0"/>
            </a:endParaRPr>
          </a:p>
        </p:txBody>
      </p:sp>
      <p:sp>
        <p:nvSpPr>
          <p:cNvPr id="652325" name="文本框 652324"/>
          <p:cNvSpPr txBox="1"/>
          <p:nvPr/>
        </p:nvSpPr>
        <p:spPr>
          <a:xfrm>
            <a:off x="1133063" y="2308702"/>
            <a:ext cx="459740" cy="188903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1800" b="1" dirty="0">
                <a:latin typeface="Arial" panose="020B0604020202020204" pitchFamily="34" charset="0"/>
              </a:rPr>
              <a:t>新经济政策实施</a:t>
            </a:r>
            <a:endParaRPr lang="zh-CN" altLang="en-US" sz="1800" b="1">
              <a:latin typeface="Arial" panose="020B0604020202020204" pitchFamily="34" charset="0"/>
            </a:endParaRPr>
          </a:p>
        </p:txBody>
      </p:sp>
      <p:sp>
        <p:nvSpPr>
          <p:cNvPr id="652326" name="文本框 652325"/>
          <p:cNvSpPr txBox="1"/>
          <p:nvPr/>
        </p:nvSpPr>
        <p:spPr>
          <a:xfrm>
            <a:off x="1835349" y="2308702"/>
            <a:ext cx="459740" cy="2861517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1800" b="1" dirty="0">
                <a:latin typeface="Arial" panose="020B0604020202020204" pitchFamily="34" charset="0"/>
              </a:rPr>
              <a:t>提出社会主义工业化方针</a:t>
            </a:r>
            <a:endParaRPr lang="zh-CN" altLang="en-US" sz="1800" b="1">
              <a:latin typeface="Arial" panose="020B0604020202020204" pitchFamily="34" charset="0"/>
            </a:endParaRPr>
          </a:p>
        </p:txBody>
      </p:sp>
      <p:sp>
        <p:nvSpPr>
          <p:cNvPr id="652327" name="文本框 652326"/>
          <p:cNvSpPr txBox="1"/>
          <p:nvPr/>
        </p:nvSpPr>
        <p:spPr>
          <a:xfrm>
            <a:off x="2538826" y="2308702"/>
            <a:ext cx="459740" cy="2482997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en-US" altLang="zh-CN" sz="1800" b="1" dirty="0">
                <a:latin typeface="Arial" panose="020B0604020202020204" pitchFamily="34" charset="0"/>
              </a:rPr>
              <a:t>“</a:t>
            </a:r>
            <a:r>
              <a:rPr lang="zh-CN" altLang="en-US" sz="1800" b="1" dirty="0">
                <a:latin typeface="Arial" panose="020B0604020202020204" pitchFamily="34" charset="0"/>
              </a:rPr>
              <a:t>一五”计划开始实施</a:t>
            </a:r>
            <a:endParaRPr lang="zh-CN" altLang="en-US" sz="1800" b="1">
              <a:latin typeface="Arial" panose="020B0604020202020204" pitchFamily="34" charset="0"/>
            </a:endParaRPr>
          </a:p>
        </p:txBody>
      </p:sp>
      <p:sp>
        <p:nvSpPr>
          <p:cNvPr id="652328" name="文本框 652327"/>
          <p:cNvSpPr txBox="1"/>
          <p:nvPr/>
        </p:nvSpPr>
        <p:spPr>
          <a:xfrm>
            <a:off x="3348240" y="2308702"/>
            <a:ext cx="459740" cy="188903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1800" b="1" dirty="0">
                <a:solidFill>
                  <a:srgbClr val="0000FF"/>
                </a:solidFill>
                <a:latin typeface="Arial" panose="020B0604020202020204" pitchFamily="34" charset="0"/>
              </a:rPr>
              <a:t>农业全盘集体化</a:t>
            </a:r>
            <a:endParaRPr lang="zh-CN" altLang="en-US" sz="18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52329" name="文本框 652328"/>
          <p:cNvSpPr txBox="1"/>
          <p:nvPr/>
        </p:nvSpPr>
        <p:spPr>
          <a:xfrm>
            <a:off x="3833889" y="2308702"/>
            <a:ext cx="459740" cy="226755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1800" b="1" dirty="0">
                <a:latin typeface="Arial" panose="020B0604020202020204" pitchFamily="34" charset="0"/>
              </a:rPr>
              <a:t>苏联新宪法颁布</a:t>
            </a:r>
            <a:endParaRPr lang="zh-CN" altLang="en-US" sz="1800" b="1">
              <a:latin typeface="Arial" panose="020B0604020202020204" pitchFamily="34" charset="0"/>
            </a:endParaRPr>
          </a:p>
        </p:txBody>
      </p:sp>
      <p:sp>
        <p:nvSpPr>
          <p:cNvPr id="652330" name="文本框 652329"/>
          <p:cNvSpPr txBox="1"/>
          <p:nvPr/>
        </p:nvSpPr>
        <p:spPr>
          <a:xfrm>
            <a:off x="4319537" y="2308702"/>
            <a:ext cx="459740" cy="1349817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1800" b="1" dirty="0">
                <a:solidFill>
                  <a:srgbClr val="0000FF"/>
                </a:solidFill>
                <a:latin typeface="Arial" panose="020B0604020202020204" pitchFamily="34" charset="0"/>
              </a:rPr>
              <a:t>二战爆发</a:t>
            </a:r>
            <a:endParaRPr lang="zh-CN" altLang="en-US" sz="18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52331" name="文本框 652330"/>
          <p:cNvSpPr txBox="1"/>
          <p:nvPr/>
        </p:nvSpPr>
        <p:spPr>
          <a:xfrm>
            <a:off x="4967068" y="2308702"/>
            <a:ext cx="459740" cy="1349817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1800" b="1" dirty="0">
                <a:solidFill>
                  <a:srgbClr val="0000FF"/>
                </a:solidFill>
                <a:latin typeface="Arial" panose="020B0604020202020204" pitchFamily="34" charset="0"/>
              </a:rPr>
              <a:t>二战结束</a:t>
            </a:r>
            <a:endParaRPr lang="zh-CN" altLang="en-US" sz="18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52332" name="文本框 652331"/>
          <p:cNvSpPr txBox="1"/>
          <p:nvPr/>
        </p:nvSpPr>
        <p:spPr>
          <a:xfrm>
            <a:off x="5561035" y="2308702"/>
            <a:ext cx="459740" cy="1349817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1800" b="1" dirty="0">
                <a:solidFill>
                  <a:srgbClr val="0000FF"/>
                </a:solidFill>
                <a:latin typeface="Arial" panose="020B0604020202020204" pitchFamily="34" charset="0"/>
              </a:rPr>
              <a:t>斯大林逝世</a:t>
            </a:r>
            <a:endParaRPr lang="zh-CN" altLang="en-US" sz="18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52333" name="文本框 652332"/>
          <p:cNvSpPr txBox="1"/>
          <p:nvPr/>
        </p:nvSpPr>
        <p:spPr>
          <a:xfrm>
            <a:off x="6100248" y="2308702"/>
            <a:ext cx="459740" cy="1673583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1800" b="1" dirty="0">
                <a:latin typeface="Arial" panose="020B0604020202020204" pitchFamily="34" charset="0"/>
              </a:rPr>
              <a:t>苏共“二十大”</a:t>
            </a:r>
            <a:endParaRPr lang="zh-CN" altLang="en-US" sz="1800" b="1">
              <a:latin typeface="Arial" panose="020B0604020202020204" pitchFamily="34" charset="0"/>
            </a:endParaRPr>
          </a:p>
        </p:txBody>
      </p:sp>
      <p:sp>
        <p:nvSpPr>
          <p:cNvPr id="652334" name="文本框 652333"/>
          <p:cNvSpPr txBox="1"/>
          <p:nvPr/>
        </p:nvSpPr>
        <p:spPr>
          <a:xfrm>
            <a:off x="6640651" y="2308702"/>
            <a:ext cx="459740" cy="1835466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1800" b="1" dirty="0">
                <a:latin typeface="Arial" panose="020B0604020202020204" pitchFamily="34" charset="0"/>
              </a:rPr>
              <a:t>赫鲁晓夫下台</a:t>
            </a:r>
            <a:endParaRPr lang="zh-CN" altLang="en-US" sz="1800" b="1">
              <a:latin typeface="Arial" panose="020B0604020202020204" pitchFamily="34" charset="0"/>
            </a:endParaRPr>
          </a:p>
        </p:txBody>
      </p:sp>
      <p:sp>
        <p:nvSpPr>
          <p:cNvPr id="652335" name="文本框 652334"/>
          <p:cNvSpPr txBox="1"/>
          <p:nvPr/>
        </p:nvSpPr>
        <p:spPr>
          <a:xfrm>
            <a:off x="7288183" y="2308702"/>
            <a:ext cx="459740" cy="1835466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1800" b="1" dirty="0">
                <a:solidFill>
                  <a:srgbClr val="0000FF"/>
                </a:solidFill>
                <a:latin typeface="Arial" panose="020B0604020202020204" pitchFamily="34" charset="0"/>
              </a:rPr>
              <a:t>苏联经济停滞</a:t>
            </a:r>
            <a:endParaRPr lang="zh-CN" altLang="en-US" sz="18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52336" name="文本框 652335"/>
          <p:cNvSpPr txBox="1"/>
          <p:nvPr/>
        </p:nvSpPr>
        <p:spPr>
          <a:xfrm>
            <a:off x="7827395" y="2308702"/>
            <a:ext cx="459740" cy="188903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1800" b="1" dirty="0">
                <a:latin typeface="Arial" panose="020B0604020202020204" pitchFamily="34" charset="0"/>
              </a:rPr>
              <a:t>戈尔巴乔夫上台</a:t>
            </a:r>
            <a:endParaRPr lang="zh-CN" altLang="en-US" sz="1800" b="1">
              <a:latin typeface="Arial" panose="020B0604020202020204" pitchFamily="34" charset="0"/>
            </a:endParaRPr>
          </a:p>
        </p:txBody>
      </p:sp>
      <p:sp>
        <p:nvSpPr>
          <p:cNvPr id="652337" name="文本框 652336"/>
          <p:cNvSpPr txBox="1"/>
          <p:nvPr/>
        </p:nvSpPr>
        <p:spPr>
          <a:xfrm>
            <a:off x="8368989" y="2308702"/>
            <a:ext cx="459740" cy="1349817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1800" b="1" dirty="0">
                <a:latin typeface="Arial" panose="020B0604020202020204" pitchFamily="34" charset="0"/>
              </a:rPr>
              <a:t>苏联解体</a:t>
            </a:r>
            <a:endParaRPr lang="zh-CN" altLang="en-US" sz="1800" b="1">
              <a:latin typeface="Arial" panose="020B0604020202020204" pitchFamily="34" charset="0"/>
            </a:endParaRPr>
          </a:p>
        </p:txBody>
      </p:sp>
      <p:sp>
        <p:nvSpPr>
          <p:cNvPr id="58414" name="矩形 154640"/>
          <p:cNvSpPr/>
          <p:nvPr/>
        </p:nvSpPr>
        <p:spPr>
          <a:xfrm>
            <a:off x="-317" y="256223"/>
            <a:ext cx="1409700" cy="5397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280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专题线索</a:t>
            </a:r>
            <a:endParaRPr lang="zh-CN" altLang="en-US" sz="280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3035" name="TextBox 1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0"/>
            <a:ext cx="3457575" cy="296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5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5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5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5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5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5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5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5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5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5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5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5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5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2312" grpId="0"/>
      <p:bldP spid="652313" grpId="0"/>
      <p:bldP spid="652315" grpId="0"/>
      <p:bldP spid="652316" grpId="0"/>
      <p:bldP spid="652319" grpId="0"/>
      <p:bldP spid="652321" grpId="0"/>
      <p:bldP spid="652323" grpId="0"/>
      <p:bldP spid="652325" grpId="0"/>
      <p:bldP spid="652326" grpId="0"/>
      <p:bldP spid="652327" grpId="0"/>
      <p:bldP spid="652329" grpId="0"/>
      <p:bldP spid="652333" grpId="0"/>
      <p:bldP spid="652334" grpId="0"/>
      <p:bldP spid="652336" grpId="0"/>
      <p:bldP spid="6523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矩形 2"/>
          <p:cNvSpPr/>
          <p:nvPr/>
        </p:nvSpPr>
        <p:spPr>
          <a:xfrm>
            <a:off x="339725" y="68263"/>
            <a:ext cx="776288" cy="469900"/>
          </a:xfrm>
          <a:prstGeom prst="rect">
            <a:avLst/>
          </a:prstGeom>
          <a:blipFill rotWithShape="1">
            <a:blip r:embed="rId1">
              <a:alphaModFix amt="35999"/>
            </a:blip>
            <a:stretch>
              <a:fillRect/>
            </a:stretch>
          </a:blipFill>
          <a:ln w="12700">
            <a:noFill/>
          </a:ln>
        </p:spPr>
        <p:txBody>
          <a:bodyPr lIns="91434" tIns="45717" rIns="91434" bIns="45717" anchor="ctr"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17784" name="表格 117783"/>
          <p:cNvGraphicFramePr/>
          <p:nvPr/>
        </p:nvGraphicFramePr>
        <p:xfrm>
          <a:off x="34925" y="1679575"/>
          <a:ext cx="9109075" cy="1016000"/>
        </p:xfrm>
        <a:graphic>
          <a:graphicData uri="http://schemas.openxmlformats.org/drawingml/2006/table">
            <a:tbl>
              <a:tblPr/>
              <a:tblGrid>
                <a:gridCol w="1439863"/>
                <a:gridCol w="7669212"/>
              </a:tblGrid>
              <a:tr h="10160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12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22350" lvl="2" indent="-35052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39850" lvl="3" indent="-31559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681480" lvl="4" indent="-339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44880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2000" b="1">
                          <a:solidFill>
                            <a:srgbClr val="FFCC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2018</a:t>
                      </a:r>
                      <a:r>
                        <a:rPr lang="zh-CN" altLang="en-US" sz="2000" b="1" dirty="0">
                          <a:solidFill>
                            <a:srgbClr val="FFCC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年高考大纲</a:t>
                      </a:r>
                      <a:endParaRPr lang="zh-CN" altLang="en-US" sz="2000" b="1" dirty="0">
                        <a:solidFill>
                          <a:srgbClr val="FFCC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89994" marR="89994" marT="46782" marB="46782" anchor="ctr" anchorCtr="1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12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22350" lvl="2" indent="-35052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39850" lvl="3" indent="-31559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681480" lvl="4" indent="-339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defTabSz="944880">
                        <a:spcBef>
                          <a:spcPct val="5000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 dirty="0">
                          <a:solidFill>
                            <a:schemeClr val="accent3"/>
                          </a:solidFill>
                          <a:latin typeface="宋体" panose="02010600030101010101" pitchFamily="2" charset="-122"/>
                          <a:sym typeface="+mn-ea"/>
                        </a:rPr>
                        <a:t>1.俄国十月革命与苏联社会主义建设</a:t>
                      </a:r>
                      <a:endParaRPr lang="zh-CN" altLang="en-US" sz="2400" b="1" dirty="0">
                        <a:solidFill>
                          <a:schemeClr val="accent3"/>
                        </a:solidFill>
                        <a:latin typeface="宋体" panose="02010600030101010101" pitchFamily="2" charset="-122"/>
                        <a:sym typeface="+mn-ea"/>
                      </a:endParaRPr>
                    </a:p>
                  </a:txBody>
                  <a:tcPr marL="91434" marR="91434" marT="45702" marB="45702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</a:tr>
            </a:tbl>
          </a:graphicData>
        </a:graphic>
      </p:graphicFrame>
      <p:sp>
        <p:nvSpPr>
          <p:cNvPr id="41999" name="矩形 154640"/>
          <p:cNvSpPr/>
          <p:nvPr/>
        </p:nvSpPr>
        <p:spPr>
          <a:xfrm>
            <a:off x="323850" y="700088"/>
            <a:ext cx="1409700" cy="5397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280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高考考纲</a:t>
            </a:r>
            <a:endParaRPr lang="zh-CN" altLang="en-US" sz="280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17786" name="表格 117785"/>
          <p:cNvGraphicFramePr/>
          <p:nvPr/>
        </p:nvGraphicFramePr>
        <p:xfrm>
          <a:off x="0" y="2695575"/>
          <a:ext cx="9144000" cy="2211705"/>
        </p:xfrm>
        <a:graphic>
          <a:graphicData uri="http://schemas.openxmlformats.org/drawingml/2006/table">
            <a:tbl>
              <a:tblPr/>
              <a:tblGrid>
                <a:gridCol w="1481455"/>
                <a:gridCol w="7662545"/>
              </a:tblGrid>
              <a:tr h="221170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12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22350" lvl="2" indent="-35052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39850" lvl="3" indent="-31559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681480" lvl="4" indent="-339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44880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solidFill>
                            <a:srgbClr val="FFCC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考纲解读</a:t>
                      </a:r>
                      <a:endParaRPr lang="zh-CN" altLang="en-US" sz="2000" b="1" dirty="0">
                        <a:solidFill>
                          <a:srgbClr val="FFCC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89994" marR="89994" marT="46782" marB="46782" anchor="ctr" anchorCtr="1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12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22350" lvl="2" indent="-35052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39850" lvl="3" indent="-31559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681480" lvl="4" indent="-339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>
                        <a:spcBef>
                          <a:spcPct val="50000"/>
                        </a:spcBef>
                      </a:pPr>
                      <a:r>
                        <a:rPr sz="2400" b="1" dirty="0">
                          <a:solidFill>
                            <a:schemeClr val="accent3"/>
                          </a:solidFill>
                          <a:latin typeface="宋体" panose="02010600030101010101" pitchFamily="2" charset="-122"/>
                          <a:sym typeface="+mn-ea"/>
                        </a:rPr>
                        <a:t>(1)俄国十月革命</a:t>
                      </a:r>
                      <a:endParaRPr sz="2400" b="1" dirty="0">
                        <a:solidFill>
                          <a:schemeClr val="accent3"/>
                        </a:solidFill>
                        <a:latin typeface="宋体" panose="02010600030101010101" pitchFamily="2" charset="-122"/>
                        <a:sym typeface="+mn-ea"/>
                      </a:endParaRPr>
                    </a:p>
                    <a:p>
                      <a:pPr>
                        <a:spcBef>
                          <a:spcPct val="50000"/>
                        </a:spcBef>
                      </a:pPr>
                      <a:r>
                        <a:rPr sz="2400" b="1" dirty="0">
                          <a:solidFill>
                            <a:schemeClr val="accent3"/>
                          </a:solidFill>
                          <a:latin typeface="宋体" panose="02010600030101010101" pitchFamily="2" charset="-122"/>
                          <a:sym typeface="+mn-ea"/>
                        </a:rPr>
                        <a:t>(2)战时共产主义政策和新经济政策</a:t>
                      </a:r>
                      <a:endParaRPr sz="2400" b="1" dirty="0">
                        <a:solidFill>
                          <a:schemeClr val="accent3"/>
                        </a:solidFill>
                        <a:latin typeface="宋体" panose="02010600030101010101" pitchFamily="2" charset="-122"/>
                        <a:sym typeface="+mn-ea"/>
                      </a:endParaRPr>
                    </a:p>
                    <a:p>
                      <a:pPr>
                        <a:spcBef>
                          <a:spcPct val="50000"/>
                        </a:spcBef>
                      </a:pPr>
                      <a:r>
                        <a:rPr sz="2400" b="1" dirty="0">
                          <a:solidFill>
                            <a:schemeClr val="accent3"/>
                          </a:solidFill>
                          <a:latin typeface="宋体" panose="02010600030101010101" pitchFamily="2" charset="-122"/>
                          <a:sym typeface="+mn-ea"/>
                        </a:rPr>
                        <a:t>(3)“斯大林模式”</a:t>
                      </a:r>
                      <a:endParaRPr sz="2400" b="1" dirty="0">
                        <a:solidFill>
                          <a:schemeClr val="accent3"/>
                        </a:solidFill>
                        <a:latin typeface="宋体" panose="02010600030101010101" pitchFamily="2" charset="-122"/>
                        <a:sym typeface="+mn-ea"/>
                      </a:endParaRPr>
                    </a:p>
                    <a:p>
                      <a:pPr>
                        <a:spcBef>
                          <a:spcPct val="50000"/>
                        </a:spcBef>
                      </a:pPr>
                      <a:r>
                        <a:rPr sz="2400" b="1" dirty="0">
                          <a:solidFill>
                            <a:schemeClr val="accent3"/>
                          </a:solidFill>
                          <a:latin typeface="宋体" panose="02010600030101010101" pitchFamily="2" charset="-122"/>
                          <a:sym typeface="+mn-ea"/>
                        </a:rPr>
                        <a:t>(4)从赫鲁晓夫改革到戈尔巴乔夫改革</a:t>
                      </a:r>
                      <a:endParaRPr sz="2400" b="1" dirty="0">
                        <a:solidFill>
                          <a:schemeClr val="accent3"/>
                        </a:solidFill>
                        <a:latin typeface="宋体" panose="02010600030101010101" pitchFamily="2" charset="-122"/>
                        <a:sym typeface="+mn-ea"/>
                      </a:endParaRPr>
                    </a:p>
                  </a:txBody>
                  <a:tcPr marL="91434" marR="91434" marT="45702" marB="45702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</a:tr>
            </a:tbl>
          </a:graphicData>
        </a:graphic>
      </p:graphicFrame>
      <p:pic>
        <p:nvPicPr>
          <p:cNvPr id="43035" name="TextBox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0"/>
            <a:ext cx="3457575" cy="296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803" name="TextBox 18"/>
          <p:cNvSpPr txBox="1"/>
          <p:nvPr/>
        </p:nvSpPr>
        <p:spPr>
          <a:xfrm>
            <a:off x="3357535" y="493112"/>
            <a:ext cx="5187950" cy="95313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zh-CN" altLang="en-US" sz="2800" b="1" dirty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专题七</a:t>
            </a:r>
            <a:endParaRPr lang="en-US" altLang="zh-CN" sz="2800" b="1" dirty="0">
              <a:solidFill>
                <a:srgbClr val="3333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l"/>
            <a:r>
              <a:rPr lang="zh-CN" altLang="en-US" sz="2800" b="1" dirty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苏联社会主义建设的经验和教训</a:t>
            </a:r>
            <a:endParaRPr lang="zh-CN" altLang="en-US" sz="2800" b="1" dirty="0">
              <a:solidFill>
                <a:srgbClr val="3333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7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17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339725" y="68263"/>
            <a:ext cx="776288" cy="469900"/>
          </a:xfrm>
          <a:prstGeom prst="rect">
            <a:avLst/>
          </a:prstGeom>
          <a:blipFill dpi="0" rotWithShape="1">
            <a:blip r:embed="rId1">
              <a:alphaModFix amt="3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sp>
        <p:nvSpPr>
          <p:cNvPr id="121880" name="TextBox 22"/>
          <p:cNvSpPr txBox="1"/>
          <p:nvPr/>
        </p:nvSpPr>
        <p:spPr>
          <a:xfrm>
            <a:off x="1677670" y="3122295"/>
            <a:ext cx="6322060" cy="95313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专题七</a:t>
            </a:r>
            <a:endParaRPr lang="zh-CN" altLang="en-US" sz="2800" b="1" dirty="0">
              <a:solidFill>
                <a:srgbClr val="3333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2800" b="1" dirty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第</a:t>
            </a:r>
            <a:r>
              <a:rPr lang="en-US" altLang="zh-CN" sz="2800" b="1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800" b="1" dirty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讲   从赫鲁晓夫到戈尔巴乔夫改革</a:t>
            </a:r>
            <a:endParaRPr lang="zh-CN" altLang="en-US" sz="2800" b="1" dirty="0">
              <a:solidFill>
                <a:srgbClr val="3333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116013" y="345440"/>
            <a:ext cx="7224367" cy="2190750"/>
            <a:chOff x="833759" y="1520183"/>
            <a:chExt cx="7224877" cy="2191431"/>
          </a:xfrm>
        </p:grpSpPr>
        <p:pic>
          <p:nvPicPr>
            <p:cNvPr id="33801" name="Picture 3" descr="C:\Users\Administrator\Desktop\43(304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3759" y="1520183"/>
              <a:ext cx="1794026" cy="219143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3802" name="矩形 17"/>
            <p:cNvSpPr/>
            <p:nvPr/>
          </p:nvSpPr>
          <p:spPr>
            <a:xfrm>
              <a:off x="840641" y="1523276"/>
              <a:ext cx="2232247" cy="2181878"/>
            </a:xfrm>
            <a:prstGeom prst="rect">
              <a:avLst/>
            </a:prstGeom>
            <a:noFill/>
            <a:ln w="25400" cap="flat" cmpd="sng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803" name="TextBox 18"/>
            <p:cNvSpPr txBox="1"/>
            <p:nvPr/>
          </p:nvSpPr>
          <p:spPr>
            <a:xfrm>
              <a:off x="2870320" y="2135406"/>
              <a:ext cx="5188316" cy="95343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none">
              <a:spAutoFit/>
            </a:bodyPr>
            <a:p>
              <a:pPr algn="l"/>
              <a:r>
                <a:rPr lang="zh-CN" altLang="en-US" sz="2800" b="1" dirty="0">
                  <a:solidFill>
                    <a:srgbClr val="3333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专题七</a:t>
              </a:r>
              <a:endParaRPr lang="en-US" altLang="zh-CN" sz="2800" b="1" dirty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pPr algn="l"/>
              <a:r>
                <a:rPr lang="zh-CN" altLang="en-US" sz="2800" b="1" dirty="0">
                  <a:solidFill>
                    <a:srgbClr val="3333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苏联社会主义建设的经验和教训</a:t>
              </a:r>
              <a:endParaRPr lang="zh-CN" altLang="en-US" sz="2800" b="1" dirty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187652" y="26856"/>
            <a:ext cx="3337773" cy="2117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noProof="1" dirty="0">
                <a:solidFill>
                  <a:srgbClr val="CC6600"/>
                </a:solidFill>
                <a:latin typeface="华文彩云" panose="02010800040101010101" pitchFamily="2" charset="-122"/>
                <a:ea typeface="华文彩云" panose="02010800040101010101" pitchFamily="2" charset="-122"/>
                <a:cs typeface="+mn-cs"/>
              </a:rPr>
              <a:t>高中历史一轮复习课程 </a:t>
            </a:r>
            <a:endParaRPr lang="zh-CN" altLang="en-US" sz="2400" b="1" noProof="1" dirty="0">
              <a:solidFill>
                <a:srgbClr val="CC6600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9725" y="68263"/>
            <a:ext cx="776288" cy="469900"/>
          </a:xfrm>
          <a:prstGeom prst="rect">
            <a:avLst/>
          </a:prstGeom>
          <a:blipFill dpi="0" rotWithShape="1">
            <a:blip r:embed="rId1">
              <a:alphaModFix amt="3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graphicFrame>
        <p:nvGraphicFramePr>
          <p:cNvPr id="36892" name="表格 36891"/>
          <p:cNvGraphicFramePr/>
          <p:nvPr/>
        </p:nvGraphicFramePr>
        <p:xfrm>
          <a:off x="0" y="2290763"/>
          <a:ext cx="9109075" cy="2157412"/>
        </p:xfrm>
        <a:graphic>
          <a:graphicData uri="http://schemas.openxmlformats.org/drawingml/2006/table">
            <a:tbl>
              <a:tblPr/>
              <a:tblGrid>
                <a:gridCol w="1476375"/>
                <a:gridCol w="7632700"/>
              </a:tblGrid>
              <a:tr h="60325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rgbClr val="FFCC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高考大纲</a:t>
                      </a:r>
                      <a:endParaRPr lang="zh-CN" altLang="en-US" sz="2400" b="1" dirty="0">
                        <a:solidFill>
                          <a:srgbClr val="FFCC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0000" marR="90000" marT="46786" marB="46786" anchor="ctr" anchorCtr="1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buNone/>
                      </a:pPr>
                      <a:r>
                        <a:rPr lang="zh-CN" altLang="en-US" b="1" dirty="0">
                          <a:solidFill>
                            <a:schemeClr val="accent3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从赫鲁晓夫改革到戈尔巴乔夫改革</a:t>
                      </a:r>
                      <a:endParaRPr lang="zh-CN" altLang="en-US" b="1" dirty="0">
                        <a:solidFill>
                          <a:schemeClr val="accent3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T="45706" marB="45706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00"/>
                    </a:solidFill>
                  </a:tcPr>
                </a:tc>
              </a:tr>
              <a:tr h="155416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rgbClr val="FFCC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考纲解读</a:t>
                      </a:r>
                      <a:endParaRPr lang="zh-CN" altLang="en-US" sz="2400" b="1" dirty="0">
                        <a:solidFill>
                          <a:srgbClr val="FFCC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0000" marR="90000" marT="46786" marB="46786" anchor="ctr" anchorCtr="1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b="1">
                          <a:solidFill>
                            <a:schemeClr val="accent3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1、赫鲁晓夫改革的背景、内容及评价；</a:t>
                      </a:r>
                      <a:endParaRPr b="1">
                        <a:solidFill>
                          <a:schemeClr val="accent3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b="1">
                          <a:solidFill>
                            <a:schemeClr val="accent3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2、勃列日涅夫、戈尔巴乔夫改革的背景、内容及评价；</a:t>
                      </a:r>
                      <a:endParaRPr b="1">
                        <a:solidFill>
                          <a:schemeClr val="accent3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b="1">
                          <a:solidFill>
                            <a:schemeClr val="accent3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3、苏联解体；</a:t>
                      </a:r>
                      <a:endParaRPr b="1">
                        <a:solidFill>
                          <a:schemeClr val="accent3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T="45706" marB="45706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00"/>
                    </a:solidFill>
                  </a:tcPr>
                </a:tc>
              </a:tr>
            </a:tbl>
          </a:graphicData>
        </a:graphic>
      </p:graphicFrame>
      <p:sp>
        <p:nvSpPr>
          <p:cNvPr id="36885" name="矩形 154640"/>
          <p:cNvSpPr/>
          <p:nvPr/>
        </p:nvSpPr>
        <p:spPr>
          <a:xfrm>
            <a:off x="179388" y="627063"/>
            <a:ext cx="1409700" cy="5397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280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高考考纲</a:t>
            </a:r>
            <a:endParaRPr lang="zh-CN" altLang="en-US" sz="280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1880" name="TextBox 22"/>
          <p:cNvSpPr txBox="1"/>
          <p:nvPr/>
        </p:nvSpPr>
        <p:spPr>
          <a:xfrm>
            <a:off x="1702435" y="993775"/>
            <a:ext cx="6322060" cy="95313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专题七</a:t>
            </a:r>
            <a:endParaRPr lang="en-US" altLang="zh-CN" sz="2800" b="1">
              <a:solidFill>
                <a:srgbClr val="3333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2800" b="1" dirty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第</a:t>
            </a:r>
            <a:r>
              <a:rPr lang="en-US" altLang="zh-CN" sz="2800" b="1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800" b="1" dirty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讲   从赫鲁晓夫到戈尔巴乔夫改革</a:t>
            </a:r>
            <a:endParaRPr lang="zh-CN" altLang="en-US" sz="2800" b="1" dirty="0">
              <a:solidFill>
                <a:srgbClr val="3333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11729" name="表格 111728"/>
          <p:cNvGraphicFramePr/>
          <p:nvPr/>
        </p:nvGraphicFramePr>
        <p:xfrm>
          <a:off x="323850" y="1001713"/>
          <a:ext cx="8610600" cy="3873500"/>
        </p:xfrm>
        <a:graphic>
          <a:graphicData uri="http://schemas.openxmlformats.org/drawingml/2006/table">
            <a:tbl>
              <a:tblPr/>
              <a:tblGrid>
                <a:gridCol w="1060450"/>
                <a:gridCol w="839788"/>
                <a:gridCol w="1357312"/>
                <a:gridCol w="1476375"/>
                <a:gridCol w="1347788"/>
                <a:gridCol w="1263650"/>
                <a:gridCol w="1265237"/>
              </a:tblGrid>
              <a:tr h="13430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zh-CN" sz="26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2018 </a:t>
                      </a:r>
                      <a:r>
                        <a:rPr lang="zh-CN" altLang="en-US" sz="26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年</a:t>
                      </a:r>
                      <a:endParaRPr lang="zh-CN" altLang="en-US" sz="2600" b="1">
                        <a:solidFill>
                          <a:srgbClr val="FF0000"/>
                        </a:solidFill>
                        <a:latin typeface="宋体" panose="02010600030101010101" pitchFamily="2" charset="-122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考纲</a:t>
                      </a:r>
                      <a:endParaRPr lang="zh-CN" altLang="en-US" sz="1800" b="1">
                        <a:solidFill>
                          <a:srgbClr val="FF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zh-CN" sz="26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2012 </a:t>
                      </a:r>
                      <a:r>
                        <a:rPr lang="zh-CN" altLang="en-US" sz="26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年</a:t>
                      </a:r>
                      <a:endParaRPr lang="zh-CN" altLang="en-US" sz="2600" b="1">
                        <a:solidFill>
                          <a:srgbClr val="FF0000"/>
                        </a:solidFill>
                        <a:latin typeface="宋体" panose="02010600030101010101" pitchFamily="2" charset="-122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（全国卷）</a:t>
                      </a:r>
                      <a:endParaRPr lang="zh-CN" altLang="en-US" sz="1800" b="1">
                        <a:solidFill>
                          <a:srgbClr val="FF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zh-CN" sz="26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2013 </a:t>
                      </a:r>
                      <a:r>
                        <a:rPr lang="zh-CN" altLang="en-US" sz="26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年</a:t>
                      </a:r>
                      <a:endParaRPr lang="zh-CN" altLang="en-US" sz="2600" b="1">
                        <a:solidFill>
                          <a:srgbClr val="FF0000"/>
                        </a:solidFill>
                        <a:latin typeface="宋体" panose="02010600030101010101" pitchFamily="2" charset="-122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（全国卷</a:t>
                      </a:r>
                      <a:r>
                        <a:rPr lang="en-US" altLang="zh-CN" sz="1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Ⅰ</a:t>
                      </a:r>
                      <a:r>
                        <a:rPr lang="zh-CN" altLang="en-US" sz="1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、</a:t>
                      </a:r>
                      <a:r>
                        <a:rPr lang="en-US" altLang="zh-CN" sz="1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Ⅱ</a:t>
                      </a:r>
                      <a:r>
                        <a:rPr lang="zh-CN" altLang="en-US" sz="1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）</a:t>
                      </a:r>
                      <a:endParaRPr lang="zh-CN" altLang="en-US" sz="1800" b="1">
                        <a:solidFill>
                          <a:srgbClr val="FF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zh-CN" sz="26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2014 </a:t>
                      </a:r>
                      <a:r>
                        <a:rPr lang="zh-CN" altLang="en-US" sz="26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年</a:t>
                      </a:r>
                      <a:endParaRPr lang="zh-CN" altLang="en-US" sz="2600" b="1">
                        <a:solidFill>
                          <a:srgbClr val="FF0000"/>
                        </a:solidFill>
                        <a:latin typeface="宋体" panose="02010600030101010101" pitchFamily="2" charset="-122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（全国卷</a:t>
                      </a:r>
                      <a:r>
                        <a:rPr lang="en-US" altLang="zh-CN" sz="1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Ⅰ</a:t>
                      </a:r>
                      <a:r>
                        <a:rPr lang="zh-CN" altLang="en-US" sz="1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、</a:t>
                      </a:r>
                      <a:r>
                        <a:rPr lang="en-US" altLang="zh-CN" sz="1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Ⅱ</a:t>
                      </a:r>
                      <a:r>
                        <a:rPr lang="zh-CN" altLang="en-US" sz="1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）</a:t>
                      </a:r>
                      <a:endParaRPr lang="zh-CN" altLang="en-US" sz="1800" b="1">
                        <a:solidFill>
                          <a:srgbClr val="FF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zh-CN" sz="26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2015 </a:t>
                      </a:r>
                      <a:r>
                        <a:rPr lang="zh-CN" altLang="en-US" sz="26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年</a:t>
                      </a:r>
                      <a:endParaRPr lang="zh-CN" altLang="en-US" sz="2600" b="1">
                        <a:solidFill>
                          <a:srgbClr val="FF0000"/>
                        </a:solidFill>
                        <a:latin typeface="宋体" panose="02010600030101010101" pitchFamily="2" charset="-122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（全国卷</a:t>
                      </a:r>
                      <a:r>
                        <a:rPr lang="en-US" altLang="zh-CN" sz="1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Ⅰ</a:t>
                      </a:r>
                      <a:r>
                        <a:rPr lang="zh-CN" altLang="en-US" sz="1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、</a:t>
                      </a:r>
                      <a:r>
                        <a:rPr lang="en-US" altLang="zh-CN" sz="1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Ⅱ</a:t>
                      </a:r>
                      <a:r>
                        <a:rPr lang="zh-CN" altLang="en-US" sz="1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）</a:t>
                      </a:r>
                      <a:endParaRPr lang="zh-CN" altLang="en-US" sz="1800" b="1">
                        <a:solidFill>
                          <a:srgbClr val="FF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zh-CN" sz="26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2016 </a:t>
                      </a:r>
                      <a:r>
                        <a:rPr lang="zh-CN" altLang="en-US" sz="26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年</a:t>
                      </a:r>
                      <a:endParaRPr lang="zh-CN" altLang="en-US" sz="2600" b="1">
                        <a:solidFill>
                          <a:srgbClr val="FF0000"/>
                        </a:solidFill>
                        <a:latin typeface="宋体" panose="02010600030101010101" pitchFamily="2" charset="-122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（全国卷</a:t>
                      </a:r>
                      <a:r>
                        <a:rPr lang="en-US" altLang="zh-CN" sz="1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Ⅰ</a:t>
                      </a:r>
                      <a:r>
                        <a:rPr lang="zh-CN" altLang="en-US" sz="1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、</a:t>
                      </a:r>
                      <a:r>
                        <a:rPr lang="en-US" altLang="zh-CN" sz="1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Ⅱ</a:t>
                      </a:r>
                      <a:r>
                        <a:rPr lang="zh-CN" altLang="en-US" sz="1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、 </a:t>
                      </a:r>
                      <a:r>
                        <a:rPr lang="en-US" altLang="zh-CN" sz="1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Ⅲ</a:t>
                      </a:r>
                      <a:r>
                        <a:rPr lang="zh-CN" altLang="en-US" sz="1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）</a:t>
                      </a:r>
                      <a:endParaRPr lang="zh-CN" altLang="en-US" sz="1800" b="1">
                        <a:solidFill>
                          <a:srgbClr val="FF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zh-CN" sz="1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2017 </a:t>
                      </a:r>
                      <a:r>
                        <a:rPr lang="zh-CN" altLang="en-US" sz="1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年</a:t>
                      </a:r>
                      <a:endParaRPr lang="zh-CN" altLang="en-US" sz="1800" b="1">
                        <a:solidFill>
                          <a:srgbClr val="FF0000"/>
                        </a:solidFill>
                        <a:latin typeface="宋体" panose="02010600030101010101" pitchFamily="2" charset="-122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（全国卷</a:t>
                      </a:r>
                      <a:r>
                        <a:rPr lang="en-US" altLang="zh-CN" sz="1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Ⅰ</a:t>
                      </a:r>
                      <a:r>
                        <a:rPr lang="zh-CN" altLang="en-US" sz="1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、</a:t>
                      </a:r>
                      <a:r>
                        <a:rPr lang="en-US" altLang="zh-CN" sz="1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Ⅱ</a:t>
                      </a:r>
                      <a:r>
                        <a:rPr lang="zh-CN" altLang="en-US" sz="1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、 </a:t>
                      </a:r>
                      <a:r>
                        <a:rPr lang="en-US" altLang="zh-CN" sz="1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Ⅲ</a:t>
                      </a:r>
                      <a:r>
                        <a:rPr lang="zh-CN" altLang="en-US" sz="1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）</a:t>
                      </a:r>
                      <a:endParaRPr lang="zh-CN" altLang="en-US" sz="1800" b="1">
                        <a:solidFill>
                          <a:srgbClr val="FF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04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sz="1800">
                          <a:latin typeface="宋体" panose="02010600030101010101" pitchFamily="2" charset="-122"/>
                        </a:rPr>
                        <a:t>（4）从赫鲁晓夫改革到戈尔巴乔夫改革</a:t>
                      </a:r>
                      <a:endParaRPr sz="1800">
                        <a:latin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800" b="1" dirty="0">
                        <a:solidFill>
                          <a:srgbClr val="3333FF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800" b="1" dirty="0">
                        <a:solidFill>
                          <a:srgbClr val="3333FF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800" b="1" dirty="0">
                        <a:latin typeface="宋体" panose="02010600030101010101" pitchFamily="2" charset="-122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1" dirty="0">
                          <a:latin typeface="宋体" panose="02010600030101010101" pitchFamily="2" charset="-122"/>
                        </a:rPr>
                        <a:t>（卷Ⅱ）35.赫鲁晓夫回忆录（史学理论）</a:t>
                      </a:r>
                      <a:endParaRPr lang="zh-CN" altLang="en-US" sz="1800" b="1" dirty="0">
                        <a:latin typeface="宋体" panose="02010600030101010101" pitchFamily="2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1" dirty="0">
                          <a:latin typeface="宋体" panose="02010600030101010101" pitchFamily="2" charset="-122"/>
                        </a:rPr>
                        <a:t>（卷Ⅲ）34.战后苏联改革</a:t>
                      </a:r>
                      <a:endParaRPr lang="zh-CN" altLang="en-US" sz="1800" b="1" dirty="0">
                        <a:latin typeface="宋体" panose="02010600030101010101" pitchFamily="2" charset="-122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1644" name="TextBox 1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0"/>
            <a:ext cx="3457575" cy="296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6" name="矩形 11275"/>
          <p:cNvSpPr/>
          <p:nvPr/>
        </p:nvSpPr>
        <p:spPr>
          <a:xfrm>
            <a:off x="381000" y="412750"/>
            <a:ext cx="1409700" cy="2984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 fontScale="40000"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 fontAlgn="base"/>
            <a:r>
              <a:rPr lang="zh-CN" altLang="en-US" sz="2800" strike="noStrike" noProof="1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考题统计</a:t>
            </a:r>
            <a:endParaRPr lang="zh-CN" altLang="en-US" sz="2800" strike="noStrike" noProof="1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1646" name="文本框 2"/>
          <p:cNvSpPr txBox="1"/>
          <p:nvPr/>
        </p:nvSpPr>
        <p:spPr>
          <a:xfrm>
            <a:off x="1619250" y="411163"/>
            <a:ext cx="5195888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六年内全国卷高</a:t>
            </a:r>
            <a:r>
              <a:rPr lang="zh-CN" altLang="en-US" sz="2800" b="1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考考过什么</a:t>
            </a:r>
            <a:endParaRPr lang="zh-CN" altLang="en-US" sz="2800" b="1">
              <a:solidFill>
                <a:srgbClr val="3333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1730" name="矩形 10"/>
          <p:cNvSpPr/>
          <p:nvPr/>
        </p:nvSpPr>
        <p:spPr>
          <a:xfrm>
            <a:off x="3924300" y="123825"/>
            <a:ext cx="50095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考点  从赫鲁晓夫改革到戈尔巴乔夫改革</a:t>
            </a:r>
            <a:endParaRPr lang="zh-CN" altLang="en-US" sz="2000" b="1" dirty="0">
              <a:solidFill>
                <a:schemeClr val="accent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0050" name="标题 195585"/>
          <p:cNvSpPr>
            <a:spLocks noGrp="1" noRot="1"/>
          </p:cNvSpPr>
          <p:nvPr>
            <p:ph type="title"/>
          </p:nvPr>
        </p:nvSpPr>
        <p:spPr>
          <a:xfrm>
            <a:off x="461963" y="804863"/>
            <a:ext cx="6351587" cy="420687"/>
          </a:xfrm>
        </p:spPr>
        <p:txBody>
          <a:bodyPr anchor="t"/>
          <a:p>
            <a:r>
              <a:rPr lang="zh-CN" altLang="en-US" sz="2700" b="1" dirty="0">
                <a:solidFill>
                  <a:srgbClr val="FF0066"/>
                </a:solidFill>
              </a:rPr>
              <a:t>阅读教材，自己梳理教材结构：</a:t>
            </a:r>
            <a:endParaRPr lang="zh-CN" altLang="en-US" sz="2700" b="1" dirty="0">
              <a:solidFill>
                <a:srgbClr val="FF0066"/>
              </a:solidFill>
            </a:endParaRPr>
          </a:p>
        </p:txBody>
      </p:sp>
      <p:sp>
        <p:nvSpPr>
          <p:cNvPr id="130056" name="矩形 195594"/>
          <p:cNvSpPr/>
          <p:nvPr/>
        </p:nvSpPr>
        <p:spPr>
          <a:xfrm>
            <a:off x="179388" y="0"/>
            <a:ext cx="1409700" cy="5397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280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知识梳理</a:t>
            </a:r>
            <a:endParaRPr lang="zh-CN" altLang="en-US" sz="280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11644" name="TextBox 1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0"/>
            <a:ext cx="3457575" cy="296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1730" name="矩形 10"/>
          <p:cNvSpPr/>
          <p:nvPr/>
        </p:nvSpPr>
        <p:spPr>
          <a:xfrm>
            <a:off x="3924300" y="123825"/>
            <a:ext cx="50095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考点  从赫鲁晓夫改革到戈尔巴乔夫改革</a:t>
            </a:r>
            <a:endParaRPr lang="zh-CN" altLang="en-US" sz="2000" b="1" dirty="0">
              <a:solidFill>
                <a:schemeClr val="accent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0725" name="文本框 670724"/>
          <p:cNvSpPr txBox="1"/>
          <p:nvPr/>
        </p:nvSpPr>
        <p:spPr>
          <a:xfrm>
            <a:off x="1008380" y="475384"/>
            <a:ext cx="6785986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accent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一、赫鲁晓夫改革（</a:t>
            </a:r>
            <a:r>
              <a:rPr lang="en-US" altLang="zh-CN" sz="2400" b="1" dirty="0">
                <a:solidFill>
                  <a:schemeClr val="accent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1953-1964</a:t>
            </a:r>
            <a:r>
              <a:rPr lang="zh-CN" altLang="en-US" sz="2400" b="1" dirty="0">
                <a:solidFill>
                  <a:schemeClr val="accent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）：</a:t>
            </a:r>
            <a:endParaRPr lang="zh-CN" altLang="en-US" sz="2400" b="1" dirty="0">
              <a:solidFill>
                <a:schemeClr val="accent6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0726" name="矩形 670725"/>
          <p:cNvSpPr/>
          <p:nvPr/>
        </p:nvSpPr>
        <p:spPr>
          <a:xfrm>
            <a:off x="0" y="736284"/>
            <a:ext cx="2898417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内容：</a:t>
            </a:r>
            <a:endParaRPr lang="zh-CN" altLang="en-US" sz="21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0728" name="矩形 670727"/>
          <p:cNvSpPr/>
          <p:nvPr/>
        </p:nvSpPr>
        <p:spPr>
          <a:xfrm>
            <a:off x="0" y="1113614"/>
            <a:ext cx="1695009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Wingdings" panose="05000000000000000000" pitchFamily="2" charset="2"/>
              </a:rPr>
              <a:t>（</a:t>
            </a:r>
            <a:r>
              <a:rPr lang="en-US" altLang="zh-CN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Wingdings" panose="05000000000000000000" pitchFamily="2" charset="2"/>
              </a:rPr>
              <a:t>1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Wingdings" panose="05000000000000000000" pitchFamily="2" charset="2"/>
              </a:rPr>
              <a:t>）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农业</a:t>
            </a:r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：</a:t>
            </a:r>
            <a:endParaRPr lang="zh-CN" altLang="en-US" sz="2100" b="1" dirty="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0729" name="矩形 670728"/>
          <p:cNvSpPr/>
          <p:nvPr/>
        </p:nvSpPr>
        <p:spPr>
          <a:xfrm>
            <a:off x="1331963" y="1113614"/>
            <a:ext cx="7812037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改变管理体制，扩大自主权；削减农业税；鼓励垦荒和种植玉米</a:t>
            </a:r>
            <a:endParaRPr lang="zh-CN" altLang="en-US" sz="2100" b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70730" name="矩形 670729"/>
          <p:cNvSpPr/>
          <p:nvPr/>
        </p:nvSpPr>
        <p:spPr>
          <a:xfrm>
            <a:off x="0" y="1437380"/>
            <a:ext cx="986790" cy="4140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1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结果：</a:t>
            </a:r>
            <a:endParaRPr lang="zh-CN" altLang="en-US" sz="21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0731" name="矩形 670730"/>
          <p:cNvSpPr/>
          <p:nvPr/>
        </p:nvSpPr>
        <p:spPr>
          <a:xfrm>
            <a:off x="737995" y="1437380"/>
            <a:ext cx="8406005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农业形势有好转，但未改变农业落后面貌。</a:t>
            </a:r>
            <a:endParaRPr lang="zh-CN" altLang="en-US" sz="2100" b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70732" name="矩形 670731"/>
          <p:cNvSpPr/>
          <p:nvPr/>
        </p:nvSpPr>
        <p:spPr>
          <a:xfrm>
            <a:off x="0" y="1762336"/>
            <a:ext cx="1657350" cy="4140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）工业</a:t>
            </a:r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：</a:t>
            </a:r>
            <a:endParaRPr lang="zh-CN" altLang="en-US" sz="2100" b="1" dirty="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0733" name="矩形 670732"/>
          <p:cNvSpPr/>
          <p:nvPr/>
        </p:nvSpPr>
        <p:spPr>
          <a:xfrm>
            <a:off x="1440281" y="1762336"/>
            <a:ext cx="5452833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改革工业管理体制，扩大地方权力。</a:t>
            </a:r>
            <a:endParaRPr lang="zh-CN" altLang="en-US" sz="2100" b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70734" name="矩形 670733"/>
          <p:cNvSpPr/>
          <p:nvPr/>
        </p:nvSpPr>
        <p:spPr>
          <a:xfrm>
            <a:off x="0" y="2086101"/>
            <a:ext cx="986790" cy="4140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1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结果：</a:t>
            </a:r>
            <a:endParaRPr lang="zh-CN" altLang="en-US" sz="21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0735" name="矩形 670734"/>
          <p:cNvSpPr/>
          <p:nvPr/>
        </p:nvSpPr>
        <p:spPr>
          <a:xfrm>
            <a:off x="792750" y="2086101"/>
            <a:ext cx="6425320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地方权有所扩大，但未获得独立经济地位。</a:t>
            </a:r>
            <a:endParaRPr lang="zh-CN" altLang="en-US" sz="2100" b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70736" name="矩形 670735"/>
          <p:cNvSpPr/>
          <p:nvPr/>
        </p:nvSpPr>
        <p:spPr>
          <a:xfrm>
            <a:off x="0" y="2409867"/>
            <a:ext cx="2087813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）政治：</a:t>
            </a:r>
            <a:endParaRPr lang="zh-CN" altLang="en-US" sz="21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0737" name="矩形 670736"/>
          <p:cNvSpPr/>
          <p:nvPr/>
        </p:nvSpPr>
        <p:spPr>
          <a:xfrm>
            <a:off x="1440281" y="2409867"/>
            <a:ext cx="7703719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对斯大林个人崇拜的批判（苏共二十大）；平反冤假错案。</a:t>
            </a:r>
            <a:endParaRPr lang="zh-CN" altLang="en-US" sz="2100" b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70738" name="矩形 670737"/>
          <p:cNvSpPr/>
          <p:nvPr/>
        </p:nvSpPr>
        <p:spPr>
          <a:xfrm>
            <a:off x="0" y="2733633"/>
            <a:ext cx="986790" cy="4140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1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结果：</a:t>
            </a:r>
            <a:endParaRPr lang="zh-CN" altLang="en-US" sz="21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0739" name="矩形 670738"/>
          <p:cNvSpPr/>
          <p:nvPr/>
        </p:nvSpPr>
        <p:spPr>
          <a:xfrm>
            <a:off x="737995" y="2733633"/>
            <a:ext cx="5131448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有突破，未找到根源，造成混乱。</a:t>
            </a:r>
            <a:endParaRPr lang="zh-CN" altLang="en-US" sz="2100" b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70740" name="矩形 670739"/>
          <p:cNvSpPr/>
          <p:nvPr/>
        </p:nvSpPr>
        <p:spPr>
          <a:xfrm>
            <a:off x="0" y="3057399"/>
            <a:ext cx="2142567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2.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评价：</a:t>
            </a:r>
            <a:endParaRPr lang="zh-CN" altLang="en-US" sz="21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0741" name="矩形 670740"/>
          <p:cNvSpPr/>
          <p:nvPr/>
        </p:nvSpPr>
        <p:spPr>
          <a:xfrm>
            <a:off x="0" y="3381164"/>
            <a:ext cx="2844853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Wingdings" panose="05000000000000000000" pitchFamily="2" charset="2"/>
              </a:rPr>
              <a:t>（</a:t>
            </a:r>
            <a:r>
              <a:rPr lang="en-US" altLang="zh-CN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Wingdings" panose="05000000000000000000" pitchFamily="2" charset="2"/>
              </a:rPr>
              <a:t>1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Wingdings" panose="05000000000000000000" pitchFamily="2" charset="2"/>
              </a:rPr>
              <a:t>）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积极作用</a:t>
            </a:r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：</a:t>
            </a:r>
            <a:endParaRPr lang="zh-CN" altLang="en-US" sz="2100" b="1" dirty="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0742" name="矩形 670741"/>
          <p:cNvSpPr/>
          <p:nvPr/>
        </p:nvSpPr>
        <p:spPr>
          <a:xfrm>
            <a:off x="0" y="3706121"/>
            <a:ext cx="9144000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冲击了斯大林模式；打开了苏联社会主义改革闸门，具有探索性和开创性。</a:t>
            </a:r>
            <a:endParaRPr lang="zh-CN" altLang="en-US" sz="2100" b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70743" name="矩形 670742"/>
          <p:cNvSpPr/>
          <p:nvPr/>
        </p:nvSpPr>
        <p:spPr>
          <a:xfrm>
            <a:off x="0" y="4029886"/>
            <a:ext cx="2844853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Wingdings" panose="05000000000000000000" pitchFamily="2" charset="2"/>
              </a:rPr>
              <a:t>（</a:t>
            </a:r>
            <a:r>
              <a:rPr lang="en-US" altLang="zh-CN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Wingdings" panose="05000000000000000000" pitchFamily="2" charset="2"/>
              </a:rPr>
              <a:t>2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Wingdings" panose="05000000000000000000" pitchFamily="2" charset="2"/>
              </a:rPr>
              <a:t>）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消极影响</a:t>
            </a:r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：</a:t>
            </a:r>
            <a:endParaRPr lang="zh-CN" altLang="en-US" sz="2100" b="1" dirty="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0744" name="矩形 670743"/>
          <p:cNvSpPr/>
          <p:nvPr/>
        </p:nvSpPr>
        <p:spPr>
          <a:xfrm>
            <a:off x="0" y="4353652"/>
            <a:ext cx="9144000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由于缺乏正确的理论指导、总体规划和的科学的试验，改革取得了一些成果，却未能从根本上打破斯大林模式的框架。</a:t>
            </a:r>
            <a:endParaRPr lang="zh-CN" altLang="en-US" sz="2100" b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70745" name="矩形 670744"/>
          <p:cNvSpPr/>
          <p:nvPr/>
        </p:nvSpPr>
        <p:spPr>
          <a:xfrm>
            <a:off x="1008197" y="3057399"/>
            <a:ext cx="5130258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取得一定成果，但最终失败。</a:t>
            </a:r>
            <a:endParaRPr lang="zh-CN" altLang="en-US" sz="2100" b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11644" name="TextBox 1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0"/>
            <a:ext cx="3457575" cy="296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1730" name="矩形 10"/>
          <p:cNvSpPr/>
          <p:nvPr/>
        </p:nvSpPr>
        <p:spPr>
          <a:xfrm>
            <a:off x="3924300" y="123825"/>
            <a:ext cx="50095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考点  从赫鲁晓夫改革到戈尔巴乔夫改革</a:t>
            </a:r>
            <a:endParaRPr lang="zh-CN" altLang="en-US" sz="2000" b="1" dirty="0">
              <a:solidFill>
                <a:schemeClr val="accent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0056" name="矩形 195594"/>
          <p:cNvSpPr/>
          <p:nvPr/>
        </p:nvSpPr>
        <p:spPr>
          <a:xfrm>
            <a:off x="53658" y="123825"/>
            <a:ext cx="1409700" cy="5397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280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知识梳理</a:t>
            </a:r>
            <a:endParaRPr lang="zh-CN" altLang="en-US" sz="280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7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7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7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7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29" grpId="0"/>
      <p:bldP spid="670731" grpId="0"/>
      <p:bldP spid="670733" grpId="0"/>
      <p:bldP spid="670735" grpId="0"/>
      <p:bldP spid="670737" grpId="0"/>
      <p:bldP spid="670739" grpId="0"/>
      <p:bldP spid="670742" grpId="0"/>
      <p:bldP spid="6707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44" name="文本框 675843"/>
          <p:cNvSpPr txBox="1"/>
          <p:nvPr/>
        </p:nvSpPr>
        <p:spPr>
          <a:xfrm>
            <a:off x="125730" y="652815"/>
            <a:ext cx="7892979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400" b="1" dirty="0">
                <a:solidFill>
                  <a:schemeClr val="accent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、如何理解赫鲁晓夫改革的摇摆不定：</a:t>
            </a:r>
            <a:endParaRPr lang="zh-CN" altLang="en-US" sz="2400" b="1" dirty="0">
              <a:solidFill>
                <a:schemeClr val="accent6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675850" name="组合 675849"/>
          <p:cNvGrpSpPr/>
          <p:nvPr/>
        </p:nvGrpSpPr>
        <p:grpSpPr>
          <a:xfrm>
            <a:off x="360666" y="1378209"/>
            <a:ext cx="8351250" cy="1621209"/>
            <a:chOff x="666" y="300"/>
            <a:chExt cx="7016" cy="1362"/>
          </a:xfrm>
        </p:grpSpPr>
        <p:pic>
          <p:nvPicPr>
            <p:cNvPr id="675845" name="Picture 4" descr="20076232214586055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66" y="346"/>
              <a:ext cx="2132" cy="131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75846" name="文本框 675845"/>
            <p:cNvSpPr txBox="1"/>
            <p:nvPr/>
          </p:nvSpPr>
          <p:spPr>
            <a:xfrm>
              <a:off x="2888" y="300"/>
              <a:ext cx="4794" cy="121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05000"/>
                </a:lnSpc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None/>
              </a:pPr>
              <a:r>
                <a:rPr lang="zh-CN" altLang="en-US" sz="2100" b="1" dirty="0">
                  <a:solidFill>
                    <a:srgbClr val="00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楷体_GB2312" pitchFamily="49" charset="-122"/>
                  <a:ea typeface="楷体_GB2312" pitchFamily="49" charset="-122"/>
                </a:rPr>
                <a:t>赫鲁晓夫的墓碑用</a:t>
              </a:r>
              <a:r>
                <a:rPr lang="en-US" altLang="zh-CN" sz="2100" b="1" dirty="0">
                  <a:solidFill>
                    <a:srgbClr val="00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楷体_GB2312" pitchFamily="49" charset="-122"/>
                  <a:ea typeface="楷体_GB2312" pitchFamily="49" charset="-122"/>
                </a:rPr>
                <a:t>7</a:t>
              </a:r>
              <a:r>
                <a:rPr lang="zh-CN" altLang="en-US" sz="2100" b="1" dirty="0">
                  <a:solidFill>
                    <a:srgbClr val="00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楷体_GB2312" pitchFamily="49" charset="-122"/>
                  <a:ea typeface="楷体_GB2312" pitchFamily="49" charset="-122"/>
                </a:rPr>
                <a:t>块</a:t>
              </a:r>
              <a:r>
                <a:rPr lang="zh-CN" altLang="en-US" sz="2100" b="1" dirty="0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楷体_GB2312" pitchFamily="49" charset="-122"/>
                  <a:ea typeface="楷体_GB2312" pitchFamily="49" charset="-122"/>
                </a:rPr>
                <a:t>黑白</a:t>
              </a:r>
              <a:r>
                <a:rPr lang="zh-CN" altLang="en-US" sz="2100" b="1" dirty="0">
                  <a:solidFill>
                    <a:srgbClr val="00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楷体_GB2312" pitchFamily="49" charset="-122"/>
                  <a:ea typeface="楷体_GB2312" pitchFamily="49" charset="-122"/>
                </a:rPr>
                <a:t>大理石相向衔接堆砌而成，代表了</a:t>
              </a:r>
              <a:r>
                <a:rPr lang="zh-CN" altLang="en-US" sz="2100" b="1" dirty="0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楷体_GB2312" pitchFamily="49" charset="-122"/>
                  <a:ea typeface="楷体_GB2312" pitchFamily="49" charset="-122"/>
                </a:rPr>
                <a:t>赫氏毁誉参半的一生</a:t>
              </a:r>
              <a:r>
                <a:rPr lang="en-US" altLang="zh-CN" sz="2100" b="1" dirty="0">
                  <a:solidFill>
                    <a:srgbClr val="00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楷体_GB2312" pitchFamily="49" charset="-122"/>
                  <a:ea typeface="楷体_GB2312" pitchFamily="49" charset="-122"/>
                </a:rPr>
                <a:t>-----</a:t>
              </a:r>
              <a:r>
                <a:rPr lang="zh-CN" altLang="en-US" sz="2100" b="1" dirty="0">
                  <a:solidFill>
                    <a:srgbClr val="00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楷体_GB2312" pitchFamily="49" charset="-122"/>
                  <a:ea typeface="楷体_GB2312" pitchFamily="49" charset="-122"/>
                </a:rPr>
                <a:t>赫鲁晓夫既是斯大林模式的</a:t>
              </a:r>
              <a:r>
                <a:rPr lang="zh-CN" altLang="en-US" sz="2100" b="1" dirty="0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楷体_GB2312" pitchFamily="49" charset="-122"/>
                  <a:ea typeface="楷体_GB2312" pitchFamily="49" charset="-122"/>
                </a:rPr>
                <a:t>掘墓人</a:t>
              </a:r>
              <a:r>
                <a:rPr lang="zh-CN" altLang="en-US" sz="2100" b="1" dirty="0">
                  <a:solidFill>
                    <a:srgbClr val="00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楷体_GB2312" pitchFamily="49" charset="-122"/>
                  <a:ea typeface="楷体_GB2312" pitchFamily="49" charset="-122"/>
                </a:rPr>
                <a:t>，但最终还是扮演了</a:t>
              </a:r>
              <a:r>
                <a:rPr lang="zh-CN" altLang="en-US" sz="2100" b="1" dirty="0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楷体_GB2312" pitchFamily="49" charset="-122"/>
                  <a:ea typeface="楷体_GB2312" pitchFamily="49" charset="-122"/>
                </a:rPr>
                <a:t>守墓人</a:t>
              </a:r>
              <a:r>
                <a:rPr lang="zh-CN" altLang="en-US" sz="2100" b="1" dirty="0">
                  <a:solidFill>
                    <a:srgbClr val="00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楷体_GB2312" pitchFamily="49" charset="-122"/>
                  <a:ea typeface="楷体_GB2312" pitchFamily="49" charset="-122"/>
                </a:rPr>
                <a:t>的角色。  </a:t>
              </a:r>
              <a:r>
                <a:rPr lang="en-US" altLang="zh-CN" sz="2100" b="1">
                  <a:solidFill>
                    <a:srgbClr val="00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楷体_GB2312" pitchFamily="49" charset="-122"/>
                </a:rPr>
                <a:t>——</a:t>
              </a:r>
              <a:r>
                <a:rPr lang="en-US" altLang="zh-CN" sz="2100" b="1" dirty="0">
                  <a:solidFill>
                    <a:srgbClr val="00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楷体_GB2312" pitchFamily="49" charset="-122"/>
                  <a:ea typeface="楷体_GB2312" pitchFamily="49" charset="-122"/>
                </a:rPr>
                <a:t>《</a:t>
              </a:r>
              <a:r>
                <a:rPr lang="zh-CN" altLang="en-US" sz="2100" b="1" dirty="0">
                  <a:solidFill>
                    <a:srgbClr val="00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楷体_GB2312" pitchFamily="49" charset="-122"/>
                  <a:ea typeface="楷体_GB2312" pitchFamily="49" charset="-122"/>
                </a:rPr>
                <a:t>俄国史</a:t>
              </a:r>
              <a:r>
                <a:rPr lang="en-US" altLang="zh-CN" sz="2100" b="1">
                  <a:solidFill>
                    <a:srgbClr val="00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楷体_GB2312" pitchFamily="49" charset="-122"/>
                  <a:ea typeface="楷体_GB2312" pitchFamily="49" charset="-122"/>
                </a:rPr>
                <a:t>》</a:t>
              </a:r>
              <a:endParaRPr lang="en-US" altLang="zh-CN" sz="2100" b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675847" name="矩形 675846"/>
          <p:cNvSpPr/>
          <p:nvPr/>
        </p:nvSpPr>
        <p:spPr>
          <a:xfrm>
            <a:off x="0" y="2944664"/>
            <a:ext cx="9144000" cy="16522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025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1.</a:t>
            </a:r>
            <a:r>
              <a:rPr lang="zh-CN" altLang="en-US" sz="2025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积极：（掘墓人）</a:t>
            </a:r>
            <a:endParaRPr lang="zh-CN" altLang="en-US" sz="2025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r>
              <a:rPr lang="en-US" altLang="zh-CN" sz="2025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2.</a:t>
            </a:r>
            <a:r>
              <a:rPr lang="zh-CN" altLang="en-US" sz="2025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弊端</a:t>
            </a:r>
            <a:r>
              <a:rPr lang="en-US" altLang="zh-CN" sz="2025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sym typeface="Wingdings" panose="05000000000000000000" pitchFamily="2" charset="2"/>
              </a:rPr>
              <a:t>:(</a:t>
            </a:r>
            <a:r>
              <a:rPr lang="zh-CN" altLang="en-US" sz="2025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sym typeface="Wingdings" panose="05000000000000000000" pitchFamily="2" charset="2"/>
              </a:rPr>
              <a:t>改革失败的原因</a:t>
            </a:r>
            <a:r>
              <a:rPr lang="en-US" altLang="zh-CN" sz="2025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sym typeface="Wingdings" panose="05000000000000000000" pitchFamily="2" charset="2"/>
              </a:rPr>
              <a:t>)</a:t>
            </a:r>
            <a:r>
              <a:rPr lang="zh-CN" altLang="en-US" sz="2025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sym typeface="Wingdings" panose="05000000000000000000" pitchFamily="2" charset="2"/>
              </a:rPr>
              <a:t>（守墓人）</a:t>
            </a:r>
            <a:endParaRPr lang="zh-CN" altLang="en-US" sz="2025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r>
              <a:rPr lang="en-US" altLang="zh-CN" sz="2025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①</a:t>
            </a:r>
            <a:r>
              <a:rPr lang="zh-CN" altLang="en-US" sz="2025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没有突破斯大林模式</a:t>
            </a:r>
            <a:r>
              <a:rPr lang="en-US" altLang="zh-CN" sz="2025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–</a:t>
            </a:r>
            <a:r>
              <a:rPr lang="zh-CN" altLang="en-US" sz="2025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根本原因</a:t>
            </a:r>
            <a:r>
              <a:rPr lang="zh-CN" altLang="en-US" sz="2025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；</a:t>
            </a:r>
            <a:r>
              <a:rPr lang="en-US" altLang="zh-CN" sz="2025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②</a:t>
            </a:r>
            <a:r>
              <a:rPr lang="zh-CN" altLang="en-US" sz="2025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思想上犯“左”倾错误，脱离实际、急于求成；</a:t>
            </a:r>
            <a:r>
              <a:rPr lang="en-US" altLang="zh-CN" sz="2025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③</a:t>
            </a:r>
            <a:r>
              <a:rPr lang="zh-CN" altLang="en-US" sz="2025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缺乏正确的理论指导，没有进行总体规划和科学实验；</a:t>
            </a:r>
            <a:r>
              <a:rPr lang="en-US" altLang="zh-CN" sz="2025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④</a:t>
            </a:r>
            <a:r>
              <a:rPr lang="zh-CN" altLang="en-US" sz="2025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赫氏独断专行</a:t>
            </a:r>
            <a:endParaRPr lang="zh-CN" altLang="en-US" sz="2025" b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11644" name="TextBox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18" y="-11430"/>
            <a:ext cx="3457575" cy="296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1730" name="矩形 10"/>
          <p:cNvSpPr/>
          <p:nvPr/>
        </p:nvSpPr>
        <p:spPr>
          <a:xfrm>
            <a:off x="3702050" y="285750"/>
            <a:ext cx="50095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考点  从赫鲁晓夫改革到戈尔巴乔夫改革</a:t>
            </a:r>
            <a:endParaRPr lang="zh-CN" altLang="en-US" sz="2000" b="1" dirty="0">
              <a:solidFill>
                <a:schemeClr val="accent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0056" name="矩形 195594"/>
          <p:cNvSpPr/>
          <p:nvPr/>
        </p:nvSpPr>
        <p:spPr>
          <a:xfrm>
            <a:off x="53658" y="123825"/>
            <a:ext cx="1409700" cy="5397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280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知识延伸</a:t>
            </a:r>
            <a:endParaRPr lang="zh-CN" altLang="en-US" sz="280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47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微笑PPT - 小A">
  <a:themeElements>
    <a:clrScheme name="微笑PPT - 小A 1">
      <a:dk1>
        <a:srgbClr val="000000"/>
      </a:dk1>
      <a:lt1>
        <a:srgbClr val="FFFFFF"/>
      </a:lt1>
      <a:dk2>
        <a:srgbClr val="FFFFFF"/>
      </a:dk2>
      <a:lt2>
        <a:srgbClr val="B2B2B2"/>
      </a:lt2>
      <a:accent1>
        <a:srgbClr val="E20000"/>
      </a:accent1>
      <a:accent2>
        <a:srgbClr val="CC0000"/>
      </a:accent2>
      <a:accent3>
        <a:srgbClr val="FFFFFF"/>
      </a:accent3>
      <a:accent4>
        <a:srgbClr val="000000"/>
      </a:accent4>
      <a:accent5>
        <a:srgbClr val="EEAAAA"/>
      </a:accent5>
      <a:accent6>
        <a:srgbClr val="B90000"/>
      </a:accent6>
      <a:hlink>
        <a:srgbClr val="800000"/>
      </a:hlink>
      <a:folHlink>
        <a:srgbClr val="FFCC00"/>
      </a:folHlink>
    </a:clrScheme>
    <a:fontScheme name="微笑PPT - 小A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微笑PPT - 小A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主管人员">
  <a:themeElements>
    <a:clrScheme name="主管人员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主管人员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主管人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主管人员">
  <a:themeElements>
    <a:clrScheme name="主管人员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主管人员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主管人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诗情画意">
  <a:themeElements>
    <a:clrScheme name="">
      <a:dk1>
        <a:srgbClr val="007A77"/>
      </a:dk1>
      <a:lt1>
        <a:srgbClr val="FFFFFF"/>
      </a:lt1>
      <a:dk2>
        <a:srgbClr val="003399"/>
      </a:dk2>
      <a:lt2>
        <a:srgbClr val="C0C0C0"/>
      </a:lt2>
      <a:accent1>
        <a:srgbClr val="EBF7FF"/>
      </a:accent1>
      <a:accent2>
        <a:srgbClr val="3366FF"/>
      </a:accent2>
      <a:accent3>
        <a:srgbClr val="FFFFFF"/>
      </a:accent3>
      <a:accent4>
        <a:srgbClr val="006866"/>
      </a:accent4>
      <a:accent5>
        <a:srgbClr val="F3FAFF"/>
      </a:accent5>
      <a:accent6>
        <a:srgbClr val="2D5BE5"/>
      </a:accent6>
      <a:hlink>
        <a:srgbClr val="DC5900"/>
      </a:hlink>
      <a:folHlink>
        <a:srgbClr val="7979A5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7A77"/>
        </a:dk1>
        <a:lt1>
          <a:srgbClr val="FFFFFF"/>
        </a:lt1>
        <a:dk2>
          <a:srgbClr val="003399"/>
        </a:dk2>
        <a:lt2>
          <a:srgbClr val="C0C0C0"/>
        </a:lt2>
        <a:accent1>
          <a:srgbClr val="EBF7FF"/>
        </a:accent1>
        <a:accent2>
          <a:srgbClr val="3366FF"/>
        </a:accent2>
        <a:accent3>
          <a:srgbClr val="FFFFFF"/>
        </a:accent3>
        <a:accent4>
          <a:srgbClr val="006866"/>
        </a:accent4>
        <a:accent5>
          <a:srgbClr val="F3FAFF"/>
        </a:accent5>
        <a:accent6>
          <a:srgbClr val="2D5BE5"/>
        </a:accent6>
        <a:hlink>
          <a:srgbClr val="DC5900"/>
        </a:hlink>
        <a:folHlink>
          <a:srgbClr val="7979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FBE"/>
        </a:dk1>
        <a:lt1>
          <a:srgbClr val="FFFFDD"/>
        </a:lt1>
        <a:dk2>
          <a:srgbClr val="2C5884"/>
        </a:dk2>
        <a:lt2>
          <a:srgbClr val="C0C0C0"/>
        </a:lt2>
        <a:accent1>
          <a:srgbClr val="E9F7FF"/>
        </a:accent1>
        <a:accent2>
          <a:srgbClr val="F89400"/>
        </a:accent2>
        <a:accent3>
          <a:srgbClr val="FFFFEB"/>
        </a:accent3>
        <a:accent4>
          <a:srgbClr val="0051A3"/>
        </a:accent4>
        <a:accent5>
          <a:srgbClr val="F2FAFF"/>
        </a:accent5>
        <a:accent6>
          <a:srgbClr val="DE8400"/>
        </a:accent6>
        <a:hlink>
          <a:srgbClr val="B20048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D5D8B"/>
        </a:dk1>
        <a:lt1>
          <a:srgbClr val="DAEADE"/>
        </a:lt1>
        <a:dk2>
          <a:srgbClr val="A25269"/>
        </a:dk2>
        <a:lt2>
          <a:srgbClr val="C0C0C0"/>
        </a:lt2>
        <a:accent1>
          <a:srgbClr val="FFFFDD"/>
        </a:accent1>
        <a:accent2>
          <a:srgbClr val="3399FF"/>
        </a:accent2>
        <a:accent3>
          <a:srgbClr val="E9F2EB"/>
        </a:accent3>
        <a:accent4>
          <a:srgbClr val="4F4F77"/>
        </a:accent4>
        <a:accent5>
          <a:srgbClr val="FFFFEB"/>
        </a:accent5>
        <a:accent6>
          <a:srgbClr val="2D89E5"/>
        </a:accent6>
        <a:hlink>
          <a:srgbClr val="336699"/>
        </a:hlink>
        <a:folHlink>
          <a:srgbClr val="F0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6666"/>
        </a:dk1>
        <a:lt1>
          <a:srgbClr val="CCECFF"/>
        </a:lt1>
        <a:dk2>
          <a:srgbClr val="336699"/>
        </a:dk2>
        <a:lt2>
          <a:srgbClr val="C0C0C0"/>
        </a:lt2>
        <a:accent1>
          <a:srgbClr val="FFFFCC"/>
        </a:accent1>
        <a:accent2>
          <a:srgbClr val="FF6600"/>
        </a:accent2>
        <a:accent3>
          <a:srgbClr val="E2F4FF"/>
        </a:accent3>
        <a:accent4>
          <a:srgbClr val="005757"/>
        </a:accent4>
        <a:accent5>
          <a:srgbClr val="FFFFE2"/>
        </a:accent5>
        <a:accent6>
          <a:srgbClr val="E55B00"/>
        </a:accent6>
        <a:hlink>
          <a:srgbClr val="0066FF"/>
        </a:hlink>
        <a:folHlink>
          <a:srgbClr val="BE54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CC"/>
        </a:dk1>
        <a:lt1>
          <a:srgbClr val="FFE9E9"/>
        </a:lt1>
        <a:dk2>
          <a:srgbClr val="000000"/>
        </a:dk2>
        <a:lt2>
          <a:srgbClr val="C0C0C0"/>
        </a:lt2>
        <a:accent1>
          <a:srgbClr val="D5E5DB"/>
        </a:accent1>
        <a:accent2>
          <a:srgbClr val="3366FF"/>
        </a:accent2>
        <a:accent3>
          <a:srgbClr val="FFF2F2"/>
        </a:accent3>
        <a:accent4>
          <a:srgbClr val="002AAF"/>
        </a:accent4>
        <a:accent5>
          <a:srgbClr val="E6EFEA"/>
        </a:accent5>
        <a:accent6>
          <a:srgbClr val="2D5BE5"/>
        </a:accent6>
        <a:hlink>
          <a:srgbClr val="FF990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4E9E0"/>
        </a:lt1>
        <a:dk2>
          <a:srgbClr val="DC5900"/>
        </a:dk2>
        <a:lt2>
          <a:srgbClr val="C0C0C0"/>
        </a:lt2>
        <a:accent1>
          <a:srgbClr val="E4E4E4"/>
        </a:accent1>
        <a:accent2>
          <a:srgbClr val="3399FF"/>
        </a:accent2>
        <a:accent3>
          <a:srgbClr val="F8F2ED"/>
        </a:accent3>
        <a:accent4>
          <a:srgbClr val="2A5783"/>
        </a:accent4>
        <a:accent5>
          <a:srgbClr val="EFEFEF"/>
        </a:accent5>
        <a:accent6>
          <a:srgbClr val="2D89E5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CC3300"/>
        </a:dk1>
        <a:lt1>
          <a:srgbClr val="E5E5FF"/>
        </a:lt1>
        <a:dk2>
          <a:srgbClr val="565680"/>
        </a:dk2>
        <a:lt2>
          <a:srgbClr val="C0C0C0"/>
        </a:lt2>
        <a:accent1>
          <a:srgbClr val="E6E4EC"/>
        </a:accent1>
        <a:accent2>
          <a:srgbClr val="0066CC"/>
        </a:accent2>
        <a:accent3>
          <a:srgbClr val="EFEFFF"/>
        </a:accent3>
        <a:accent4>
          <a:srgbClr val="AF2A00"/>
        </a:accent4>
        <a:accent5>
          <a:srgbClr val="F0EFF4"/>
        </a:accent5>
        <a:accent6>
          <a:srgbClr val="005BB7"/>
        </a:accent6>
        <a:hlink>
          <a:srgbClr val="008080"/>
        </a:hlink>
        <a:folHlink>
          <a:srgbClr val="7B7B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99"/>
        </a:dk1>
        <a:lt1>
          <a:srgbClr val="FFE2C5"/>
        </a:lt1>
        <a:dk2>
          <a:srgbClr val="007D7A"/>
        </a:dk2>
        <a:lt2>
          <a:srgbClr val="C0C0C0"/>
        </a:lt2>
        <a:accent1>
          <a:srgbClr val="EAEAEA"/>
        </a:accent1>
        <a:accent2>
          <a:srgbClr val="B26EB4"/>
        </a:accent2>
        <a:accent3>
          <a:srgbClr val="FFEEDE"/>
        </a:accent3>
        <a:accent4>
          <a:srgbClr val="000083"/>
        </a:accent4>
        <a:accent5>
          <a:srgbClr val="F2F2F2"/>
        </a:accent5>
        <a:accent6>
          <a:srgbClr val="9F62A1"/>
        </a:accent6>
        <a:hlink>
          <a:srgbClr val="CC3300"/>
        </a:hlink>
        <a:folHlink>
          <a:srgbClr val="00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ptdesign.blogbus.com">
  <a:themeElements>
    <a:clrScheme name="pptdesign.blogbus.com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6AF"/>
      </a:accent1>
      <a:accent2>
        <a:srgbClr val="F7B103"/>
      </a:accent2>
      <a:accent3>
        <a:srgbClr val="FFFFFF"/>
      </a:accent3>
      <a:accent4>
        <a:srgbClr val="000000"/>
      </a:accent4>
      <a:accent5>
        <a:srgbClr val="F6F0D4"/>
      </a:accent5>
      <a:accent6>
        <a:srgbClr val="E0A002"/>
      </a:accent6>
      <a:hlink>
        <a:srgbClr val="54401C"/>
      </a:hlink>
      <a:folHlink>
        <a:srgbClr val="513103"/>
      </a:folHlink>
    </a:clrScheme>
    <a:fontScheme name="pptdesign.blogbus.com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pptdesign.blogbus.c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design.blogbus.co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design.blogbus.co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design.blogbus.co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design.blogbus.co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design.blogbus.co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6AF"/>
        </a:accent1>
        <a:accent2>
          <a:srgbClr val="F7B103"/>
        </a:accent2>
        <a:accent3>
          <a:srgbClr val="FFFFFF"/>
        </a:accent3>
        <a:accent4>
          <a:srgbClr val="000000"/>
        </a:accent4>
        <a:accent5>
          <a:srgbClr val="F6F0D4"/>
        </a:accent5>
        <a:accent6>
          <a:srgbClr val="E0A002"/>
        </a:accent6>
        <a:hlink>
          <a:srgbClr val="54401C"/>
        </a:hlink>
        <a:folHlink>
          <a:srgbClr val="5131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3254</Words>
  <Application>WPS 演示</Application>
  <PresentationFormat>自定义</PresentationFormat>
  <Paragraphs>419</Paragraphs>
  <Slides>17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5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40" baseType="lpstr">
      <vt:lpstr>Arial</vt:lpstr>
      <vt:lpstr>宋体</vt:lpstr>
      <vt:lpstr>Wingdings</vt:lpstr>
      <vt:lpstr>Palatino Linotype</vt:lpstr>
      <vt:lpstr>黑体</vt:lpstr>
      <vt:lpstr>幼圆</vt:lpstr>
      <vt:lpstr>Courier New</vt:lpstr>
      <vt:lpstr>Calibri</vt:lpstr>
      <vt:lpstr>隶书</vt:lpstr>
      <vt:lpstr>Times New Roman</vt:lpstr>
      <vt:lpstr>楷体_GB2312</vt:lpstr>
      <vt:lpstr>楷体</vt:lpstr>
      <vt:lpstr>微软雅黑</vt:lpstr>
      <vt:lpstr>Arial Unicode MS</vt:lpstr>
      <vt:lpstr>华文彩云</vt:lpstr>
      <vt:lpstr>华文行楷</vt:lpstr>
      <vt:lpstr>新宋体</vt:lpstr>
      <vt:lpstr>微笑PPT - 小A</vt:lpstr>
      <vt:lpstr>4_主管人员</vt:lpstr>
      <vt:lpstr>5_主管人员</vt:lpstr>
      <vt:lpstr>诗情画意</vt:lpstr>
      <vt:lpstr>pptdesign.blogbus.com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阅读两节教材，自己梳理教材结构：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根据复习，自己梳理本专题内容知识结构：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jzxpc</dc:creator>
  <cp:lastModifiedBy>马贞林</cp:lastModifiedBy>
  <cp:revision>1688</cp:revision>
  <dcterms:created xsi:type="dcterms:W3CDTF">2008-04-24T16:47:00Z</dcterms:created>
  <dcterms:modified xsi:type="dcterms:W3CDTF">2018-04-06T11:48:22Z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