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57" r:id="rId4"/>
    <p:sldId id="261" r:id="rId5"/>
    <p:sldId id="262" r:id="rId6"/>
    <p:sldId id="263" r:id="rId7"/>
    <p:sldId id="258" r:id="rId8"/>
    <p:sldId id="264" r:id="rId9"/>
    <p:sldId id="265" r:id="rId10"/>
    <p:sldId id="267" r:id="rId11"/>
    <p:sldId id="266" r:id="rId12"/>
    <p:sldId id="259" r:id="rId1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8002" name="文本框 128001"/>
          <p:cNvSpPr txBox="1"/>
          <p:nvPr/>
        </p:nvSpPr>
        <p:spPr>
          <a:xfrm>
            <a:off x="1883410" y="380683"/>
            <a:ext cx="8424863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3600" b="1" dirty="0">
                <a:latin typeface="宋体" panose="02010600030101010101" pitchFamily="2" charset="-122"/>
              </a:rPr>
              <a:t>20</a:t>
            </a:r>
            <a:r>
              <a:rPr lang="zh-CN" altLang="en-US" sz="3600" b="1" dirty="0">
                <a:latin typeface="宋体" panose="02010600030101010101" pitchFamily="2" charset="-122"/>
              </a:rPr>
              <a:t>世纪以来中国重大思想理论成果　</a:t>
            </a:r>
            <a:endParaRPr lang="zh-CN" altLang="en-US" sz="3600" b="1" dirty="0">
              <a:latin typeface="宋体" panose="02010600030101010101" pitchFamily="2" charset="-122"/>
            </a:endParaRPr>
          </a:p>
        </p:txBody>
      </p:sp>
      <p:sp>
        <p:nvSpPr>
          <p:cNvPr id="128003" name="文本框 128002"/>
          <p:cNvSpPr txBox="1"/>
          <p:nvPr/>
        </p:nvSpPr>
        <p:spPr>
          <a:xfrm>
            <a:off x="8459470" y="1969770"/>
            <a:ext cx="3183890" cy="10763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辛亥革命和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中华民国成立         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128004" name="下箭头 128003"/>
          <p:cNvSpPr/>
          <p:nvPr/>
        </p:nvSpPr>
        <p:spPr>
          <a:xfrm>
            <a:off x="9409430" y="3046730"/>
            <a:ext cx="214630" cy="441325"/>
          </a:xfrm>
          <a:prstGeom prst="downArrow">
            <a:avLst>
              <a:gd name="adj1" fmla="val 50000"/>
              <a:gd name="adj2" fmla="val 58888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28005" name="文本框 128004"/>
          <p:cNvSpPr txBox="1"/>
          <p:nvPr/>
        </p:nvSpPr>
        <p:spPr>
          <a:xfrm>
            <a:off x="8037830" y="3471545"/>
            <a:ext cx="3605530" cy="10763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新中国成立和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社会主义制度建立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128006" name="下箭头 128005"/>
          <p:cNvSpPr/>
          <p:nvPr/>
        </p:nvSpPr>
        <p:spPr>
          <a:xfrm>
            <a:off x="9409430" y="4547870"/>
            <a:ext cx="214313" cy="544513"/>
          </a:xfrm>
          <a:prstGeom prst="downArrow">
            <a:avLst>
              <a:gd name="adj1" fmla="val 50000"/>
              <a:gd name="adj2" fmla="val 63518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28007" name="文本框 128006"/>
          <p:cNvSpPr txBox="1"/>
          <p:nvPr/>
        </p:nvSpPr>
        <p:spPr>
          <a:xfrm>
            <a:off x="8037830" y="5182235"/>
            <a:ext cx="3897630" cy="10763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改革开放和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社会主义现代化建设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128008" name="文本框 128007"/>
          <p:cNvSpPr txBox="1"/>
          <p:nvPr/>
        </p:nvSpPr>
        <p:spPr>
          <a:xfrm>
            <a:off x="8329930" y="1269365"/>
            <a:ext cx="3208655" cy="58356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三次历史巨变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128009" name="文本框 128008"/>
          <p:cNvSpPr txBox="1"/>
          <p:nvPr/>
        </p:nvSpPr>
        <p:spPr>
          <a:xfrm>
            <a:off x="800100" y="2277745"/>
            <a:ext cx="2042795" cy="58356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孙中山         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128010" name="文本框 128009"/>
          <p:cNvSpPr txBox="1"/>
          <p:nvPr/>
        </p:nvSpPr>
        <p:spPr>
          <a:xfrm>
            <a:off x="871855" y="3681095"/>
            <a:ext cx="2045335" cy="58356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毛泽东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128011" name="文本框 128010"/>
          <p:cNvSpPr txBox="1"/>
          <p:nvPr/>
        </p:nvSpPr>
        <p:spPr>
          <a:xfrm>
            <a:off x="871855" y="4868545"/>
            <a:ext cx="2039620" cy="58356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邓小平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128012" name="文本框 128011"/>
          <p:cNvSpPr txBox="1"/>
          <p:nvPr/>
        </p:nvSpPr>
        <p:spPr>
          <a:xfrm>
            <a:off x="511175" y="1269365"/>
            <a:ext cx="3320415" cy="58356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三位伟人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128013" name="文本框 128012"/>
          <p:cNvSpPr txBox="1"/>
          <p:nvPr/>
        </p:nvSpPr>
        <p:spPr>
          <a:xfrm>
            <a:off x="4275455" y="2216150"/>
            <a:ext cx="2440940" cy="58356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三民主义         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128014" name="文本框 128013"/>
          <p:cNvSpPr txBox="1"/>
          <p:nvPr/>
        </p:nvSpPr>
        <p:spPr>
          <a:xfrm>
            <a:off x="4077970" y="3594100"/>
            <a:ext cx="2639695" cy="58356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毛泽东思想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128015" name="文本框 128014"/>
          <p:cNvSpPr txBox="1"/>
          <p:nvPr/>
        </p:nvSpPr>
        <p:spPr>
          <a:xfrm>
            <a:off x="4138930" y="4710430"/>
            <a:ext cx="2653030" cy="58356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邓小平理论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128016" name="文本框 128015"/>
          <p:cNvSpPr txBox="1"/>
          <p:nvPr/>
        </p:nvSpPr>
        <p:spPr>
          <a:xfrm>
            <a:off x="4275455" y="1269365"/>
            <a:ext cx="3121660" cy="58356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三个理论成果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128017" name="文本框 128016"/>
          <p:cNvSpPr txBox="1"/>
          <p:nvPr/>
        </p:nvSpPr>
        <p:spPr>
          <a:xfrm>
            <a:off x="3990975" y="5457825"/>
            <a:ext cx="2948940" cy="107632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en-US" altLang="zh-CN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“</a:t>
            </a:r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三个代表”重要思想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128018" name="文本框 128017"/>
          <p:cNvSpPr txBox="1"/>
          <p:nvPr/>
        </p:nvSpPr>
        <p:spPr>
          <a:xfrm>
            <a:off x="871855" y="5519420"/>
            <a:ext cx="2039620" cy="58356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</a:rPr>
              <a:t>江泽民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128019" name="左大括号 128018"/>
          <p:cNvSpPr/>
          <p:nvPr/>
        </p:nvSpPr>
        <p:spPr>
          <a:xfrm>
            <a:off x="547370" y="4964430"/>
            <a:ext cx="252730" cy="1008380"/>
          </a:xfrm>
          <a:prstGeom prst="leftBrace">
            <a:avLst>
              <a:gd name="adj1" fmla="val 58796"/>
              <a:gd name="adj2" fmla="val 50000"/>
            </a:avLst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p>
            <a:endParaRPr lang="zh-CN" altLang="en-US" sz="3200" b="1"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128020" name="直接连接符 128019"/>
          <p:cNvSpPr/>
          <p:nvPr/>
        </p:nvSpPr>
        <p:spPr>
          <a:xfrm flipV="1">
            <a:off x="3075305" y="5180965"/>
            <a:ext cx="756285" cy="127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8021" name="直接连接符 128020"/>
          <p:cNvSpPr/>
          <p:nvPr/>
        </p:nvSpPr>
        <p:spPr>
          <a:xfrm>
            <a:off x="2966085" y="3972560"/>
            <a:ext cx="865188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8022" name="直接连接符 128021"/>
          <p:cNvSpPr/>
          <p:nvPr/>
        </p:nvSpPr>
        <p:spPr>
          <a:xfrm>
            <a:off x="2911475" y="2507615"/>
            <a:ext cx="1152525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8023" name="直接连接符 128022"/>
          <p:cNvSpPr/>
          <p:nvPr/>
        </p:nvSpPr>
        <p:spPr>
          <a:xfrm>
            <a:off x="6939915" y="2569210"/>
            <a:ext cx="10795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8024" name="直接连接符 128023"/>
          <p:cNvSpPr/>
          <p:nvPr/>
        </p:nvSpPr>
        <p:spPr>
          <a:xfrm>
            <a:off x="6867525" y="3886835"/>
            <a:ext cx="1008063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8025" name="直接连接符 128024"/>
          <p:cNvSpPr/>
          <p:nvPr/>
        </p:nvSpPr>
        <p:spPr>
          <a:xfrm>
            <a:off x="6867525" y="5181600"/>
            <a:ext cx="935038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8026" name="直接连接符 128025"/>
          <p:cNvSpPr/>
          <p:nvPr/>
        </p:nvSpPr>
        <p:spPr>
          <a:xfrm>
            <a:off x="7107555" y="5811520"/>
            <a:ext cx="865188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8027" name="五角星 128026"/>
          <p:cNvSpPr/>
          <p:nvPr/>
        </p:nvSpPr>
        <p:spPr>
          <a:xfrm>
            <a:off x="1752600" y="297180"/>
            <a:ext cx="838200" cy="609600"/>
          </a:xfrm>
          <a:prstGeom prst="star5">
            <a:avLst/>
          </a:prstGeom>
          <a:solidFill>
            <a:srgbClr val="FF0000"/>
          </a:solidFill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" name="直接连接符 1"/>
          <p:cNvSpPr/>
          <p:nvPr/>
        </p:nvSpPr>
        <p:spPr>
          <a:xfrm flipV="1">
            <a:off x="2966085" y="5810885"/>
            <a:ext cx="915670" cy="63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8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8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8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8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8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8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8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28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28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28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28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28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8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28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28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28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28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28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128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128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128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3" grpId="0" bldLvl="0" animBg="1"/>
      <p:bldP spid="128005" grpId="0" bldLvl="0" animBg="1"/>
      <p:bldP spid="128007" grpId="0" bldLvl="0" animBg="1"/>
      <p:bldP spid="128009" grpId="0" bldLvl="0" animBg="1"/>
      <p:bldP spid="128010" grpId="0" bldLvl="0" animBg="1"/>
      <p:bldP spid="128011" grpId="0" bldLvl="0" animBg="1"/>
      <p:bldP spid="128013" grpId="0" bldLvl="0" animBg="1"/>
      <p:bldP spid="128014" grpId="0" bldLvl="0" animBg="1"/>
      <p:bldP spid="128015" grpId="0" bldLvl="0" animBg="1"/>
      <p:bldP spid="128017" grpId="0" bldLvl="0" animBg="1"/>
      <p:bldP spid="128018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3" name="矩形 20482"/>
          <p:cNvSpPr/>
          <p:nvPr/>
        </p:nvSpPr>
        <p:spPr>
          <a:xfrm>
            <a:off x="608965" y="447040"/>
            <a:ext cx="820991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200" b="1">
                <a:solidFill>
                  <a:srgbClr val="0000CC"/>
                </a:solidFill>
                <a:latin typeface="Arial" panose="020B0604020202020204" pitchFamily="34" charset="0"/>
                <a:ea typeface="黑体" panose="02010600030101010101" pitchFamily="2" charset="-122"/>
              </a:rPr>
              <a:t>比较新三民主义与中共民主革命纲领的异同？</a:t>
            </a:r>
            <a:endParaRPr lang="zh-CN" altLang="en-US" sz="3200" b="1">
              <a:solidFill>
                <a:srgbClr val="0000CC"/>
              </a:solidFill>
              <a:latin typeface="Arial" panose="020B0604020202020204" pitchFamily="34" charset="0"/>
              <a:ea typeface="黑体" panose="02010600030101010101" pitchFamily="2" charset="-122"/>
            </a:endParaRPr>
          </a:p>
        </p:txBody>
      </p:sp>
      <p:sp>
        <p:nvSpPr>
          <p:cNvPr id="20484" name="矩形 20483"/>
          <p:cNvSpPr/>
          <p:nvPr/>
        </p:nvSpPr>
        <p:spPr>
          <a:xfrm>
            <a:off x="538480" y="1302385"/>
            <a:ext cx="10944225" cy="66103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lvl="1" indent="-28575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800" b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lvl="2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 b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lvl="3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lvl="4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90000"/>
              </a:lnSpc>
              <a:buNone/>
            </a:pPr>
            <a:r>
              <a:rPr lang="zh-CN" altLang="en-US" b="1">
                <a:solidFill>
                  <a:srgbClr val="FF3300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同：</a:t>
            </a:r>
            <a:r>
              <a:rPr lang="zh-CN" altLang="en-US" b="1">
                <a:solidFill>
                  <a:srgbClr val="000000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若干基本原则一致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     </a:t>
            </a:r>
            <a:r>
              <a:rPr lang="zh-CN" altLang="en-US" b="1">
                <a:solidFill>
                  <a:srgbClr val="000000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反帝反封建</a:t>
            </a:r>
            <a:r>
              <a:rPr lang="zh-CN" altLang="en-US">
                <a:latin typeface="楷体_GB2312" panose="02010609030101010101" pitchFamily="1" charset="-122"/>
                <a:ea typeface="楷体_GB2312" panose="02010609030101010101" pitchFamily="1" charset="-122"/>
              </a:rPr>
              <a:t>                 </a:t>
            </a:r>
            <a:endParaRPr lang="zh-CN" altLang="en-US">
              <a:latin typeface="楷体_GB2312" panose="02010609030101010101" pitchFamily="1" charset="-122"/>
              <a:ea typeface="楷体_GB2312" panose="02010609030101010101" pitchFamily="1" charset="-122"/>
            </a:endParaRPr>
          </a:p>
        </p:txBody>
      </p:sp>
      <p:sp>
        <p:nvSpPr>
          <p:cNvPr id="20485" name="矩形 20484"/>
          <p:cNvSpPr/>
          <p:nvPr/>
        </p:nvSpPr>
        <p:spPr>
          <a:xfrm>
            <a:off x="539115" y="2071370"/>
            <a:ext cx="11250930" cy="40309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0" hangingPunct="0"/>
            <a:r>
              <a:rPr lang="zh-CN" altLang="en-US" sz="3200" b="1">
                <a:solidFill>
                  <a:srgbClr val="FF33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异：</a:t>
            </a:r>
            <a:endParaRPr lang="zh-CN" altLang="en-US" sz="3200" b="1">
              <a:solidFill>
                <a:srgbClr val="FF3300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0030101010101" pitchFamily="2" charset="-122"/>
              <a:ea typeface="黑体" panose="02010600030101010101" pitchFamily="2" charset="-122"/>
            </a:endParaRPr>
          </a:p>
          <a:p>
            <a:r>
              <a:rPr lang="zh-CN" altLang="en-US" sz="3200" b="1">
                <a:solidFill>
                  <a:srgbClr val="000000"/>
                </a:solidFill>
                <a:latin typeface="Arial" panose="020B0604020202020204" pitchFamily="34" charset="0"/>
              </a:rPr>
              <a:t>（</a:t>
            </a:r>
            <a:r>
              <a:rPr lang="en-US" altLang="zh-CN" sz="3200" b="1">
                <a:solidFill>
                  <a:srgbClr val="000000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1</a:t>
            </a:r>
            <a:r>
              <a:rPr lang="zh-CN" altLang="en-US" sz="3200" b="1">
                <a:solidFill>
                  <a:srgbClr val="000000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）中共的民主革命纲领中有彻底实现人民权利和彻底的土地革命纲领 ，而新三民主义没有彻底的土地革命纲领。</a:t>
            </a:r>
            <a:endParaRPr lang="zh-CN" altLang="en-US" sz="3200">
              <a:solidFill>
                <a:srgbClr val="66FF33"/>
              </a:solidFill>
              <a:latin typeface="Arial" panose="020B0604020202020204" pitchFamily="34" charset="0"/>
            </a:endParaRPr>
          </a:p>
          <a:p>
            <a:endParaRPr lang="zh-CN" altLang="en-US" sz="3200" b="1">
              <a:solidFill>
                <a:srgbClr val="000000"/>
              </a:solidFill>
              <a:latin typeface="黑体" panose="02010600030101010101" pitchFamily="2" charset="-122"/>
              <a:ea typeface="黑体" panose="02010600030101010101" pitchFamily="2" charset="-122"/>
            </a:endParaRPr>
          </a:p>
          <a:p>
            <a:r>
              <a:rPr lang="zh-CN" altLang="en-US" sz="3200" b="1">
                <a:solidFill>
                  <a:srgbClr val="000000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（</a:t>
            </a:r>
            <a:r>
              <a:rPr lang="en-US" altLang="zh-CN" sz="3200" b="1">
                <a:solidFill>
                  <a:srgbClr val="000000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2</a:t>
            </a:r>
            <a:r>
              <a:rPr lang="zh-CN" altLang="en-US" sz="3200" b="1">
                <a:solidFill>
                  <a:srgbClr val="000000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）在民主革命阶段之后，中共领导的革命还有一个社会主义革命阶段；而新三民主义仅限发展资本主义。</a:t>
            </a:r>
            <a:endParaRPr lang="zh-CN" altLang="en-US" sz="3200" b="1">
              <a:solidFill>
                <a:srgbClr val="000000"/>
              </a:solidFill>
              <a:latin typeface="黑体" panose="02010600030101010101" pitchFamily="2" charset="-122"/>
              <a:ea typeface="黑体" panose="02010600030101010101" pitchFamily="2" charset="-122"/>
            </a:endParaRPr>
          </a:p>
          <a:p>
            <a:pPr eaLnBrk="0" hangingPunct="0"/>
            <a:endParaRPr lang="zh-CN" altLang="en-US" sz="3200" b="1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0030101010101" pitchFamily="2" charset="-122"/>
              <a:ea typeface="黑体" panose="02010600030101010101" pitchFamily="2" charset="-122"/>
            </a:endParaRPr>
          </a:p>
          <a:p>
            <a:pPr eaLnBrk="0" hangingPunct="0"/>
            <a:r>
              <a:rPr lang="zh-CN" altLang="en-US" sz="3200" b="1">
                <a:effectLst>
                  <a:outerShdw blurRad="38100" dist="38100" dir="2700000">
                    <a:srgbClr val="C0C0C0"/>
                  </a:outerShdw>
                </a:effectLst>
                <a:latin typeface="楷体_GB2312" panose="02010609030101010101" pitchFamily="1" charset="-122"/>
                <a:ea typeface="楷体_GB2312" panose="02010609030101010101" pitchFamily="1" charset="-122"/>
              </a:rPr>
              <a:t>          </a:t>
            </a:r>
            <a:endParaRPr lang="zh-CN" altLang="en-US" sz="3200" b="1">
              <a:effectLst>
                <a:outerShdw blurRad="38100" dist="38100" dir="2700000">
                  <a:srgbClr val="C0C0C0"/>
                </a:outerShdw>
              </a:effectLst>
              <a:latin typeface="楷体_GB2312" panose="02010609030101010101" pitchFamily="1" charset="-122"/>
              <a:ea typeface="楷体_GB2312" panose="02010609030101010101" pitchFamily="1" charset="-122"/>
            </a:endParaRPr>
          </a:p>
        </p:txBody>
      </p:sp>
      <p:sp>
        <p:nvSpPr>
          <p:cNvPr id="20486" name="文本框 20485"/>
          <p:cNvSpPr txBox="1"/>
          <p:nvPr/>
        </p:nvSpPr>
        <p:spPr>
          <a:xfrm>
            <a:off x="827088" y="5354955"/>
            <a:ext cx="7991475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3333FF"/>
                </a:solidFill>
                <a:latin typeface="Arial" panose="020B0604020202020204" pitchFamily="34" charset="0"/>
                <a:ea typeface="黑体" panose="02010600030101010101" pitchFamily="2" charset="-122"/>
              </a:rPr>
              <a:t>为什么会造成这种差异？</a:t>
            </a:r>
            <a:endParaRPr lang="zh-CN" altLang="en-US" sz="3200" b="1">
              <a:solidFill>
                <a:srgbClr val="3333FF"/>
              </a:solidFill>
              <a:latin typeface="Arial" panose="020B0604020202020204" pitchFamily="34" charset="0"/>
              <a:ea typeface="黑体" panose="02010600030101010101" pitchFamily="2" charset="-122"/>
            </a:endParaRPr>
          </a:p>
        </p:txBody>
      </p:sp>
      <p:sp>
        <p:nvSpPr>
          <p:cNvPr id="20487" name="文本框 20486"/>
          <p:cNvSpPr txBox="1"/>
          <p:nvPr/>
        </p:nvSpPr>
        <p:spPr>
          <a:xfrm>
            <a:off x="6191885" y="5354955"/>
            <a:ext cx="446405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</a:pPr>
            <a:r>
              <a:rPr lang="zh-CN" altLang="en-US" sz="3200" b="1">
                <a:solidFill>
                  <a:srgbClr val="FF3300"/>
                </a:solidFill>
                <a:latin typeface="Arial" panose="020B0604020202020204" pitchFamily="34" charset="0"/>
                <a:ea typeface="楷体_GB2312" panose="02010609030101010101" pitchFamily="1" charset="-122"/>
              </a:rPr>
              <a:t>根源：阶级立场不同</a:t>
            </a:r>
            <a:endParaRPr lang="zh-CN" altLang="en-US" sz="3200" b="1">
              <a:solidFill>
                <a:srgbClr val="FF3300"/>
              </a:solidFill>
              <a:latin typeface="Arial" panose="020B0604020202020204" pitchFamily="34" charset="0"/>
              <a:ea typeface="楷体_GB2312" panose="02010609030101010101" pitchFamily="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6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6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487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485" grpId="0"/>
      <p:bldP spid="20487" grpId="0" bldLvl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8" name="矩形 21507"/>
          <p:cNvSpPr/>
          <p:nvPr/>
        </p:nvSpPr>
        <p:spPr>
          <a:xfrm>
            <a:off x="889635" y="4149725"/>
            <a:ext cx="1078738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4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黑体" panose="02010600030101010101" pitchFamily="2" charset="-122"/>
              </a:rPr>
              <a:t>局限性：</a:t>
            </a:r>
            <a:endParaRPr lang="zh-CN" altLang="en-US" sz="4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黑体" panose="02010600030101010101" pitchFamily="2" charset="-122"/>
            </a:endParaRPr>
          </a:p>
          <a:p>
            <a:r>
              <a:rPr lang="zh-CN" altLang="en-US" sz="4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黑体" panose="02010600030101010101" pitchFamily="2" charset="-122"/>
              </a:rPr>
              <a:t>    新三民主义在理论上仍然没有超出资产阶级民主主义的范畴。</a:t>
            </a:r>
            <a:endParaRPr lang="zh-CN" altLang="en-US" sz="4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黑体" panose="02010600030101010101" pitchFamily="2" charset="-122"/>
            </a:endParaRPr>
          </a:p>
        </p:txBody>
      </p:sp>
      <p:sp>
        <p:nvSpPr>
          <p:cNvPr id="21506" name="矩形 21505"/>
          <p:cNvSpPr/>
          <p:nvPr/>
        </p:nvSpPr>
        <p:spPr>
          <a:xfrm>
            <a:off x="889000" y="345282"/>
            <a:ext cx="2716213" cy="64516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r>
              <a:rPr lang="zh-CN" altLang="en-US" sz="3600" b="1">
                <a:solidFill>
                  <a:schemeClr val="tx2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评价</a:t>
            </a:r>
            <a:endParaRPr lang="zh-CN" altLang="en-US" sz="3600" b="1">
              <a:solidFill>
                <a:schemeClr val="tx2"/>
              </a:solidFill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sp>
        <p:nvSpPr>
          <p:cNvPr id="21507" name="矩形 21506"/>
          <p:cNvSpPr/>
          <p:nvPr/>
        </p:nvSpPr>
        <p:spPr>
          <a:xfrm>
            <a:off x="889000" y="1494155"/>
            <a:ext cx="1057529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pPr eaLnBrk="0" hangingPunct="0"/>
            <a:r>
              <a:rPr lang="zh-CN" altLang="en-US" sz="4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进步性：</a:t>
            </a:r>
            <a:endParaRPr lang="zh-CN" altLang="en-US" sz="4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0030101010101" pitchFamily="2" charset="-122"/>
              <a:ea typeface="黑体" panose="02010600030101010101" pitchFamily="2" charset="-122"/>
            </a:endParaRPr>
          </a:p>
          <a:p>
            <a:pPr eaLnBrk="0" hangingPunct="0"/>
            <a:r>
              <a:rPr lang="zh-CN" altLang="en-US" sz="4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  是第一次国共合作的政治基础和大革命时期的旗帜，推动国民大革命发展。</a:t>
            </a:r>
            <a:endParaRPr lang="zh-CN" altLang="en-US" sz="4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3262" name="图片 53261"/>
          <p:cNvPicPr>
            <a:picLocks noChangeAspect="1"/>
          </p:cNvPicPr>
          <p:nvPr/>
        </p:nvPicPr>
        <p:blipFill>
          <a:blip r:embed="rId1">
            <a:lum contrast="42000"/>
          </a:blip>
          <a:stretch>
            <a:fillRect/>
          </a:stretch>
        </p:blipFill>
        <p:spPr>
          <a:xfrm>
            <a:off x="2429510" y="1672590"/>
            <a:ext cx="7169785" cy="215773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3266" name="图片 5326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1455" y="4804410"/>
            <a:ext cx="1728470" cy="72263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39436" name="表格 139435"/>
          <p:cNvGraphicFramePr/>
          <p:nvPr/>
        </p:nvGraphicFramePr>
        <p:xfrm>
          <a:off x="165100" y="248285"/>
          <a:ext cx="11861165" cy="6506210"/>
        </p:xfrm>
        <a:graphic>
          <a:graphicData uri="http://schemas.openxmlformats.org/drawingml/2006/table">
            <a:tbl>
              <a:tblPr/>
              <a:tblGrid>
                <a:gridCol w="2092960"/>
                <a:gridCol w="2229485"/>
                <a:gridCol w="6301740"/>
                <a:gridCol w="1236980"/>
              </a:tblGrid>
              <a:tr h="93408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内容</a:t>
                      </a:r>
                      <a:endParaRPr lang="zh-CN" altLang="en-US" sz="3200" b="1" dirty="0">
                        <a:latin typeface="黑体" panose="02010600030101010101" pitchFamily="2" charset="-122"/>
                        <a:ea typeface="黑体" panose="02010600030101010101" pitchFamily="2" charset="-122"/>
                      </a:endParaRPr>
                    </a:p>
                  </a:txBody>
                  <a:tcPr>
                    <a:lnL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十六字纲领</a:t>
                      </a:r>
                      <a:endParaRPr lang="zh-CN" altLang="en-US" sz="3200" b="1" dirty="0">
                        <a:latin typeface="黑体" panose="02010600030101010101" pitchFamily="2" charset="-122"/>
                        <a:ea typeface="黑体" panose="02010600030101010101" pitchFamily="2" charset="-122"/>
                      </a:endParaRPr>
                    </a:p>
                  </a:txBody>
                  <a:tcPr>
                    <a:lnL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 </a:t>
                      </a:r>
                      <a:r>
                        <a:rPr lang="zh-CN" altLang="zh-CN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具体主张</a:t>
                      </a:r>
                      <a:endParaRPr lang="zh-CN" altLang="zh-CN" sz="3200" b="1" dirty="0">
                        <a:latin typeface="黑体" panose="02010600030101010101" pitchFamily="2" charset="-122"/>
                        <a:ea typeface="黑体" panose="02010600030101010101" pitchFamily="2" charset="-122"/>
                      </a:endParaRPr>
                    </a:p>
                  </a:txBody>
                  <a:tcPr>
                    <a:lnL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地位</a:t>
                      </a:r>
                      <a:endParaRPr lang="zh-CN" altLang="en-US" sz="3200" b="1" dirty="0">
                        <a:latin typeface="黑体" panose="02010600030101010101" pitchFamily="2" charset="-122"/>
                        <a:ea typeface="黑体" panose="02010600030101010101" pitchFamily="2" charset="-122"/>
                      </a:endParaRPr>
                    </a:p>
                  </a:txBody>
                  <a:tcPr>
                    <a:lnL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6563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3200" b="1" dirty="0">
                        <a:ea typeface="华文中宋" panose="02010600040101010101" pitchFamily="2" charset="-122"/>
                      </a:endParaRPr>
                    </a:p>
                  </a:txBody>
                  <a:tcPr>
                    <a:lnL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3200" dirty="0"/>
                    </a:p>
                  </a:txBody>
                  <a:tcPr>
                    <a:lnL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3200" dirty="0"/>
                    </a:p>
                  </a:txBody>
                  <a:tcPr>
                    <a:lnL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3200" dirty="0"/>
                    </a:p>
                  </a:txBody>
                  <a:tcPr>
                    <a:lnL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659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3200" b="1" dirty="0">
                        <a:ea typeface="华文中宋" panose="02010600040101010101" pitchFamily="2" charset="-122"/>
                      </a:endParaRPr>
                    </a:p>
                  </a:txBody>
                  <a:tcPr>
                    <a:lnL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3200" dirty="0"/>
                    </a:p>
                  </a:txBody>
                  <a:tcPr>
                    <a:lnL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3200" b="1" dirty="0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>
                    <a:lnL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3200" dirty="0"/>
                    </a:p>
                  </a:txBody>
                  <a:tcPr>
                    <a:lnL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99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3200" b="1" dirty="0">
                        <a:ea typeface="华文中宋" panose="02010600040101010101" pitchFamily="2" charset="-122"/>
                      </a:endParaRPr>
                    </a:p>
                  </a:txBody>
                  <a:tcPr>
                    <a:lnL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3200" dirty="0"/>
                    </a:p>
                  </a:txBody>
                  <a:tcPr>
                    <a:lnL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3200" dirty="0"/>
                    </a:p>
                  </a:txBody>
                  <a:tcPr>
                    <a:lnL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3200" dirty="0"/>
                    </a:p>
                  </a:txBody>
                  <a:tcPr>
                    <a:lnL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9293" name="文本框 139292"/>
          <p:cNvSpPr txBox="1"/>
          <p:nvPr/>
        </p:nvSpPr>
        <p:spPr>
          <a:xfrm>
            <a:off x="2533650" y="1383665"/>
            <a:ext cx="2098040" cy="11684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驱除</a:t>
            </a:r>
            <a:r>
              <a:rPr lang="zh-CN" altLang="en-US" sz="2800" b="1" u="sng" dirty="0">
                <a:solidFill>
                  <a:schemeClr val="tx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鞑虏</a:t>
            </a:r>
            <a:r>
              <a:rPr lang="zh-CN" altLang="en-US" sz="2800" b="1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</a:t>
            </a:r>
            <a:endParaRPr lang="zh-CN" altLang="en-US" sz="2800" b="1" dirty="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恢复中华</a:t>
            </a:r>
            <a:endParaRPr lang="zh-CN" altLang="en-US" sz="2800" b="1" dirty="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9294" name="文本框 139293"/>
          <p:cNvSpPr txBox="1"/>
          <p:nvPr/>
        </p:nvSpPr>
        <p:spPr>
          <a:xfrm>
            <a:off x="2533650" y="3733800"/>
            <a:ext cx="18288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创立民国</a:t>
            </a:r>
            <a:endParaRPr lang="zh-CN" altLang="en-US" sz="2800" b="1" dirty="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9295" name="文本框 139294"/>
          <p:cNvSpPr txBox="1"/>
          <p:nvPr/>
        </p:nvSpPr>
        <p:spPr>
          <a:xfrm>
            <a:off x="2533650" y="5474335"/>
            <a:ext cx="18288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平均地权</a:t>
            </a:r>
            <a:endParaRPr lang="zh-CN" altLang="en-US" sz="2800" b="1" dirty="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9296" name="文本框 139295"/>
          <p:cNvSpPr txBox="1"/>
          <p:nvPr/>
        </p:nvSpPr>
        <p:spPr>
          <a:xfrm>
            <a:off x="4631690" y="1353820"/>
            <a:ext cx="6143625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800" b="1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用革命手段</a:t>
            </a:r>
            <a:r>
              <a:rPr lang="zh-CN" altLang="en-US" sz="2800" b="1" dirty="0">
                <a:solidFill>
                  <a:schemeClr val="tx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推翻清王朝</a:t>
            </a:r>
            <a:r>
              <a:rPr lang="zh-CN" altLang="en-US" sz="2800" b="1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统治</a:t>
            </a:r>
            <a:r>
              <a:rPr lang="en-US" altLang="zh-CN" sz="2800" b="1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,</a:t>
            </a:r>
            <a:r>
              <a:rPr lang="zh-CN" altLang="en-US" sz="2800" b="1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实现民族独立</a:t>
            </a:r>
            <a:endParaRPr lang="zh-CN" altLang="en-US" sz="2800" b="1" dirty="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9297" name="文本框 139296"/>
          <p:cNvSpPr txBox="1"/>
          <p:nvPr/>
        </p:nvSpPr>
        <p:spPr>
          <a:xfrm>
            <a:off x="4631690" y="3329940"/>
            <a:ext cx="59588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800" b="1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推翻封建帝制；建立资产阶级共和国</a:t>
            </a:r>
            <a:endParaRPr lang="zh-CN" altLang="en-US" sz="2800" b="1" dirty="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9298" name="文本框 139297"/>
          <p:cNvSpPr txBox="1"/>
          <p:nvPr/>
        </p:nvSpPr>
        <p:spPr>
          <a:xfrm>
            <a:off x="4539615" y="5182870"/>
            <a:ext cx="623570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b="1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“</a:t>
            </a:r>
            <a:r>
              <a:rPr lang="zh-CN" altLang="en-US" sz="2800" b="1" dirty="0">
                <a:solidFill>
                  <a:srgbClr val="0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核定地价”；“涨价归公”；国民共享</a:t>
            </a:r>
            <a:endParaRPr lang="zh-CN" altLang="en-US" sz="2800" b="1" dirty="0">
              <a:solidFill>
                <a:srgbClr val="0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9299" name="文本框 139298"/>
          <p:cNvSpPr txBox="1"/>
          <p:nvPr/>
        </p:nvSpPr>
        <p:spPr>
          <a:xfrm>
            <a:off x="11165840" y="1600200"/>
            <a:ext cx="65405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华文中宋" panose="02010600040101010101" pitchFamily="2" charset="-122"/>
              </a:rPr>
              <a:t>前提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华文中宋" panose="02010600040101010101" pitchFamily="2" charset="-122"/>
            </a:endParaRPr>
          </a:p>
        </p:txBody>
      </p:sp>
      <p:sp>
        <p:nvSpPr>
          <p:cNvPr id="139300" name="文本框 139299"/>
          <p:cNvSpPr txBox="1"/>
          <p:nvPr/>
        </p:nvSpPr>
        <p:spPr>
          <a:xfrm>
            <a:off x="10959465" y="5272405"/>
            <a:ext cx="10668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  <a:scene3d>
              <a:camera prst="orthographicFront"/>
              <a:lightRig rig="threePt" dir="t"/>
            </a:scene3d>
          </a:bodyPr>
          <a:p>
            <a:pPr lvl="0" algn="l"/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华文中宋" panose="02010600040101010101" pitchFamily="2" charset="-122"/>
                <a:sym typeface="+mn-ea"/>
              </a:rPr>
              <a:t>补充发展</a:t>
            </a:r>
            <a:endParaRPr lang="zh-CN" altLang="en-US" sz="3200" b="1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华文中宋" panose="02010600040101010101" pitchFamily="2" charset="-122"/>
              <a:sym typeface="+mn-ea"/>
            </a:endParaRPr>
          </a:p>
        </p:txBody>
      </p:sp>
      <p:sp>
        <p:nvSpPr>
          <p:cNvPr id="139301" name="文本框 139300"/>
          <p:cNvSpPr txBox="1"/>
          <p:nvPr/>
        </p:nvSpPr>
        <p:spPr>
          <a:xfrm>
            <a:off x="11165840" y="3519805"/>
            <a:ext cx="54102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pPr lvl="0" algn="l"/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华文中宋" panose="02010600040101010101" pitchFamily="2" charset="-122"/>
                <a:sym typeface="+mn-ea"/>
              </a:rPr>
              <a:t>核心</a:t>
            </a:r>
            <a:endParaRPr lang="zh-CN" altLang="en-US" sz="3200" b="1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华文中宋" panose="02010600040101010101" pitchFamily="2" charset="-122"/>
              <a:sym typeface="+mn-ea"/>
            </a:endParaRPr>
          </a:p>
        </p:txBody>
      </p:sp>
      <p:sp>
        <p:nvSpPr>
          <p:cNvPr id="139385" name="文本框 139384"/>
          <p:cNvSpPr txBox="1"/>
          <p:nvPr/>
        </p:nvSpPr>
        <p:spPr>
          <a:xfrm>
            <a:off x="246380" y="2286000"/>
            <a:ext cx="1925955" cy="5835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民族革命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39386" name="文本框 139385"/>
          <p:cNvSpPr txBox="1"/>
          <p:nvPr/>
        </p:nvSpPr>
        <p:spPr>
          <a:xfrm>
            <a:off x="277495" y="4255770"/>
            <a:ext cx="1895475" cy="5835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政治革命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39387" name="文本框 139386"/>
          <p:cNvSpPr txBox="1"/>
          <p:nvPr/>
        </p:nvSpPr>
        <p:spPr>
          <a:xfrm>
            <a:off x="277495" y="5996305"/>
            <a:ext cx="1894840" cy="5835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社会革命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39413" name="矩形 139412"/>
          <p:cNvSpPr/>
          <p:nvPr/>
        </p:nvSpPr>
        <p:spPr>
          <a:xfrm>
            <a:off x="277495" y="1600200"/>
            <a:ext cx="1895475" cy="5835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华文中宋" panose="02010600040101010101" pitchFamily="2" charset="-122"/>
              </a:rPr>
              <a:t>民族主义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华文中宋" panose="02010600040101010101" pitchFamily="2" charset="-122"/>
            </a:endParaRPr>
          </a:p>
        </p:txBody>
      </p:sp>
      <p:sp>
        <p:nvSpPr>
          <p:cNvPr id="139415" name="矩形 139414"/>
          <p:cNvSpPr/>
          <p:nvPr/>
        </p:nvSpPr>
        <p:spPr>
          <a:xfrm>
            <a:off x="277495" y="3519805"/>
            <a:ext cx="1895475" cy="5835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华文中宋" panose="02010600040101010101" pitchFamily="2" charset="-122"/>
              </a:rPr>
              <a:t>民权主义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华文中宋" panose="02010600040101010101" pitchFamily="2" charset="-122"/>
            </a:endParaRPr>
          </a:p>
        </p:txBody>
      </p:sp>
      <p:sp>
        <p:nvSpPr>
          <p:cNvPr id="139417" name="矩形 139416"/>
          <p:cNvSpPr/>
          <p:nvPr/>
        </p:nvSpPr>
        <p:spPr>
          <a:xfrm>
            <a:off x="277495" y="5272405"/>
            <a:ext cx="1895475" cy="5835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华文中宋" panose="02010600040101010101" pitchFamily="2" charset="-122"/>
              </a:rPr>
              <a:t>民生主义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华文中宋" panose="0201060004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631690" y="2259965"/>
            <a:ext cx="61436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FF0000"/>
                </a:solidFill>
              </a:rPr>
              <a:t>实质反满，没有明确的反帝要求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539615" y="4012565"/>
            <a:ext cx="33972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FF0000"/>
                </a:solidFill>
              </a:rPr>
              <a:t>实质反君主专制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593590" y="6136005"/>
            <a:ext cx="60356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FF0000"/>
                </a:solidFill>
              </a:rPr>
              <a:t>实质反封建土地制度，并不彻底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/>
        </p:nvSpPr>
        <p:spPr>
          <a:xfrm>
            <a:off x="642620" y="2026920"/>
            <a:ext cx="11177270" cy="382905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scene3d>
              <a:camera prst="orthographicFront"/>
              <a:lightRig rig="threePt" dir="t"/>
            </a:scene3d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/>
            </a:pPr>
            <a:r>
              <a:rPr kumimoji="0" lang="en-US" altLang="zh-CN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kumimoji="0" lang="en-US" altLang="zh-CN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Arial" panose="020B0604020202020204"/>
                <a:ea typeface="黑体" panose="02010600030101010101" pitchFamily="2" charset="-122"/>
                <a:cs typeface="+mn-cs"/>
              </a:rPr>
              <a:t>“</a:t>
            </a:r>
            <a:r>
              <a:rPr kumimoji="0" lang="zh-CN" altLang="en-US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黑体" panose="02010600030101010101" pitchFamily="2" charset="-122"/>
                <a:ea typeface="黑体" panose="02010600030101010101" pitchFamily="2" charset="-122"/>
                <a:cs typeface="+mn-cs"/>
              </a:rPr>
              <a:t>民权主义，就是政治革命的根本。将来民族革命实行以后，现在的恶劣政治固然可以一扫而尽，却是还有那</a:t>
            </a:r>
            <a:r>
              <a:rPr kumimoji="0" lang="zh-CN" altLang="en-US" sz="3600" b="1" i="0" u="none" strike="noStrike" kern="0" cap="none" spc="0" normalizeH="0" baseline="0" noProof="0" smtClean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黑体" panose="02010600030101010101" pitchFamily="2" charset="-122"/>
                <a:ea typeface="黑体" panose="02010600030101010101" pitchFamily="2" charset="-122"/>
                <a:cs typeface="+mn-cs"/>
              </a:rPr>
              <a:t>恶劣政治的根本</a:t>
            </a:r>
            <a:r>
              <a:rPr kumimoji="0" lang="zh-CN" altLang="en-US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黑体" panose="02010600030101010101" pitchFamily="2" charset="-122"/>
                <a:ea typeface="黑体" panose="02010600030101010101" pitchFamily="2" charset="-122"/>
                <a:cs typeface="+mn-cs"/>
              </a:rPr>
              <a:t>，不可不去。</a:t>
            </a:r>
            <a:r>
              <a:rPr kumimoji="0" lang="zh-CN" altLang="en-US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Arial" panose="020B0604020202020204"/>
                <a:ea typeface="黑体" panose="02010600030101010101" pitchFamily="2" charset="-122"/>
                <a:cs typeface="+mn-cs"/>
              </a:rPr>
              <a:t>”</a:t>
            </a:r>
            <a:endParaRPr kumimoji="0" lang="zh-CN" altLang="en-US" sz="3600" b="1" i="0" u="none" strike="noStrike" kern="0" cap="none" spc="0" normalizeH="0" baseline="0" noProof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Arial" panose="020B0604020202020204"/>
              <a:ea typeface="黑体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/>
            </a:pPr>
            <a:r>
              <a:rPr kumimoji="0" lang="zh-CN" altLang="en-US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黑体" panose="02010600030101010101" pitchFamily="2" charset="-122"/>
                <a:ea typeface="黑体" panose="02010600030101010101" pitchFamily="2" charset="-122"/>
                <a:cs typeface="+mn-cs"/>
              </a:rPr>
              <a:t>      </a:t>
            </a:r>
            <a:endParaRPr kumimoji="0" lang="zh-CN" altLang="en-US" sz="3600" b="1" i="0" u="none" strike="noStrike" kern="0" cap="none" spc="0" normalizeH="0" baseline="0" noProof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黑体" panose="02010600030101010101" pitchFamily="2" charset="-122"/>
              <a:ea typeface="黑体" panose="02010600030101010101" pitchFamily="2" charset="-122"/>
              <a:cs typeface="+mn-cs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/>
            </a:pPr>
            <a:r>
              <a:rPr kumimoji="0" lang="en-US" altLang="zh-CN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Arial" panose="020B0604020202020204"/>
                <a:ea typeface="黑体" panose="02010600030101010101" pitchFamily="2" charset="-122"/>
                <a:cs typeface="+mn-cs"/>
              </a:rPr>
              <a:t>——</a:t>
            </a:r>
            <a:r>
              <a:rPr kumimoji="0" lang="zh-CN" altLang="en-US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黑体" panose="02010600030101010101" pitchFamily="2" charset="-122"/>
                <a:ea typeface="黑体" panose="02010600030101010101" pitchFamily="2" charset="-122"/>
                <a:cs typeface="+mn-cs"/>
              </a:rPr>
              <a:t>孙中山在</a:t>
            </a:r>
            <a:r>
              <a:rPr kumimoji="0" lang="en-US" altLang="zh-CN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黑体" panose="02010600030101010101" pitchFamily="2" charset="-122"/>
                <a:ea typeface="黑体" panose="02010600030101010101" pitchFamily="2" charset="-122"/>
                <a:cs typeface="+mn-cs"/>
              </a:rPr>
              <a:t>《</a:t>
            </a:r>
            <a:r>
              <a:rPr kumimoji="0" lang="zh-CN" altLang="en-US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黑体" panose="02010600030101010101" pitchFamily="2" charset="-122"/>
                <a:ea typeface="黑体" panose="02010600030101010101" pitchFamily="2" charset="-122"/>
                <a:cs typeface="+mn-cs"/>
              </a:rPr>
              <a:t>民报</a:t>
            </a:r>
            <a:r>
              <a:rPr kumimoji="0" lang="en-US" altLang="zh-CN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黑体" panose="02010600030101010101" pitchFamily="2" charset="-122"/>
                <a:ea typeface="黑体" panose="02010600030101010101" pitchFamily="2" charset="-122"/>
                <a:cs typeface="+mn-cs"/>
              </a:rPr>
              <a:t>》</a:t>
            </a:r>
            <a:r>
              <a:rPr kumimoji="0" lang="zh-CN" altLang="en-US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黑体" panose="02010600030101010101" pitchFamily="2" charset="-122"/>
                <a:ea typeface="黑体" panose="02010600030101010101" pitchFamily="2" charset="-122"/>
                <a:cs typeface="+mn-cs"/>
              </a:rPr>
              <a:t>创刊周年庆祝大会的演说</a:t>
            </a:r>
            <a:endParaRPr kumimoji="0" lang="zh-CN" altLang="en-US" sz="3600" b="1" i="0" u="none" strike="noStrike" kern="0" cap="none" spc="0" normalizeH="0" baseline="0" noProof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黑体" panose="02010600030101010101" pitchFamily="2" charset="-122"/>
              <a:ea typeface="黑体" panose="02010600030101010101" pitchFamily="2" charset="-122"/>
              <a:cs typeface="+mn-cs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/>
            </a:pPr>
            <a:r>
              <a:rPr kumimoji="0" lang="zh-CN" altLang="en-US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黑体" panose="02010600030101010101" pitchFamily="2" charset="-122"/>
                <a:ea typeface="黑体" panose="02010600030101010101" pitchFamily="2" charset="-122"/>
                <a:cs typeface="+mn-cs"/>
              </a:rPr>
              <a:t>            </a:t>
            </a:r>
            <a:r>
              <a:rPr kumimoji="0" lang="en-US" altLang="zh-CN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黑体" panose="02010600030101010101" pitchFamily="2" charset="-122"/>
                <a:ea typeface="黑体" panose="02010600030101010101" pitchFamily="2" charset="-122"/>
                <a:cs typeface="+mn-cs"/>
              </a:rPr>
              <a:t>1906</a:t>
            </a:r>
            <a:r>
              <a:rPr kumimoji="0" lang="zh-CN" altLang="en-US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黑体" panose="02010600030101010101" pitchFamily="2" charset="-122"/>
                <a:ea typeface="黑体" panose="02010600030101010101" pitchFamily="2" charset="-122"/>
                <a:cs typeface="+mn-cs"/>
              </a:rPr>
              <a:t>年</a:t>
            </a:r>
            <a:r>
              <a:rPr kumimoji="0" lang="en-US" altLang="zh-CN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黑体" panose="02010600030101010101" pitchFamily="2" charset="-122"/>
                <a:ea typeface="黑体" panose="02010600030101010101" pitchFamily="2" charset="-122"/>
                <a:cs typeface="+mn-cs"/>
              </a:rPr>
              <a:t>12</a:t>
            </a:r>
            <a:r>
              <a:rPr kumimoji="0" lang="zh-CN" altLang="en-US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黑体" panose="02010600030101010101" pitchFamily="2" charset="-122"/>
                <a:ea typeface="黑体" panose="02010600030101010101" pitchFamily="2" charset="-122"/>
                <a:cs typeface="+mn-cs"/>
              </a:rPr>
              <a:t>月</a:t>
            </a:r>
            <a:r>
              <a:rPr kumimoji="0" lang="en-US" altLang="zh-CN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黑体" panose="02010600030101010101" pitchFamily="2" charset="-122"/>
                <a:ea typeface="黑体" panose="02010600030101010101" pitchFamily="2" charset="-122"/>
                <a:cs typeface="+mn-cs"/>
              </a:rPr>
              <a:t>2</a:t>
            </a:r>
            <a:r>
              <a:rPr kumimoji="0" lang="zh-CN" altLang="en-US" sz="3600" b="1" i="0" u="none" strike="noStrike" kern="0" cap="none" spc="0" normalizeH="0" baseline="0" noProof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黑体" panose="02010600030101010101" pitchFamily="2" charset="-122"/>
                <a:ea typeface="黑体" panose="02010600030101010101" pitchFamily="2" charset="-122"/>
                <a:cs typeface="+mn-cs"/>
              </a:rPr>
              <a:t>日</a:t>
            </a:r>
            <a:endParaRPr kumimoji="0" lang="zh-CN" altLang="en-US" sz="3600" b="1" i="0" u="none" strike="noStrike" kern="0" cap="none" spc="0" normalizeH="0" baseline="0" noProof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黑体" panose="02010600030101010101" pitchFamily="2" charset="-122"/>
              <a:ea typeface="黑体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/>
            </a:pPr>
            <a:endParaRPr kumimoji="0" lang="zh-CN" altLang="en-US" sz="3600" b="1" i="0" u="none" strike="noStrike" kern="0" cap="none" spc="0" normalizeH="0" baseline="0" noProof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黑体" panose="02010600030101010101" pitchFamily="2" charset="-122"/>
              <a:ea typeface="黑体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/>
            </a:pPr>
            <a:endParaRPr kumimoji="0" lang="en-US" altLang="zh-CN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0030101010101" pitchFamily="2" charset="-122"/>
              <a:ea typeface="黑体" panose="02010600030101010101" pitchFamily="2" charset="-122"/>
              <a:cs typeface="+mn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5085" y="2213610"/>
            <a:ext cx="11981180" cy="356171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Overflow="overflow" horzOverflow="overflow" vert="horz" wrap="square" lIns="91440" tIns="45720" rIns="91440" bIns="45720" numCol="1" spcCol="0" rtlCol="0" fromWordArt="0" anchor="t" anchorCtr="0" forceAA="0" compatLnSpc="1">
            <a:noAutofit/>
            <a:scene3d>
              <a:camera prst="orthographicFront"/>
              <a:lightRig rig="threePt" dir="t"/>
            </a:scene3d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9pPr>
          </a:lstStyle>
          <a:p>
            <a:pPr lvl="0" algn="l">
              <a:buNone/>
              <a:defRPr/>
            </a:pPr>
            <a:r>
              <a:rPr lang="en-US" altLang="zh-CN" sz="3600" b="1" kern="0" noProof="0" smtClean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sym typeface="+mn-ea"/>
              </a:rPr>
              <a:t> “统计上，英国财富多于前代不止数千倍，人民的贫穷甚于前代也不止数千倍，并且富者极少，贫者极多 。……所以倡导民生主义，就是因贫富不均，……闻得有人说，民生主义是……夺富人之田为己有；这真是前车可鉴，将来中国要到这步田地，才去讲民生主义，已经迟了。</a:t>
            </a:r>
            <a:endParaRPr lang="en-US" altLang="zh-CN" sz="3600" b="1" kern="0" noProof="0" smtClean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9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9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6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39296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9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9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9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39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39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39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39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39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39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39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93" grpId="0"/>
      <p:bldP spid="139294" grpId="0"/>
      <p:bldP spid="139295" grpId="0"/>
      <p:bldP spid="139296" grpId="0" build="p"/>
      <p:bldP spid="139297" grpId="0"/>
      <p:bldP spid="139298" grpId="0"/>
      <p:bldP spid="139299" grpId="0"/>
      <p:bldP spid="139300" grpId="0"/>
      <p:bldP spid="139301" grpId="0"/>
      <p:bldP spid="139385" grpId="0" bldLvl="0" animBg="1"/>
      <p:bldP spid="139386" grpId="0" bldLvl="0" animBg="1"/>
      <p:bldP spid="139387" grpId="0" bldLvl="0" animBg="1"/>
      <p:bldP spid="139413" grpId="0" bldLvl="0" animBg="1"/>
      <p:bldP spid="139415" grpId="0" bldLvl="0" animBg="1"/>
      <p:bldP spid="139417" grpId="0" bldLvl="0" animBg="1"/>
      <p:bldP spid="2" grpId="0"/>
      <p:bldP spid="3" grpId="0"/>
      <p:bldP spid="4" grpId="0"/>
      <p:bldP spid="78851" grpId="0" bldLvl="0" animBg="1"/>
      <p:bldP spid="78851" grpId="1" bldLvl="0" animBg="1"/>
      <p:bldP spid="5" grpId="0" bldLvl="0" animBg="1"/>
      <p:bldP spid="5" grpId="1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2" name="文本框 7171"/>
          <p:cNvSpPr txBox="1"/>
          <p:nvPr/>
        </p:nvSpPr>
        <p:spPr>
          <a:xfrm>
            <a:off x="106680" y="191135"/>
            <a:ext cx="50419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3600" dirty="0">
                <a:effectLst>
                  <a:outerShdw blurRad="38100" dist="38100" dir="2700000">
                    <a:srgbClr val="C0C0C0"/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三民主义的评价：</a:t>
            </a:r>
            <a:endParaRPr lang="zh-CN" altLang="en-US" sz="3600" dirty="0">
              <a:effectLst>
                <a:outerShdw blurRad="38100" dist="38100" dir="2700000">
                  <a:srgbClr val="C0C0C0"/>
                </a:outerShdw>
              </a:effectLst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sp>
        <p:nvSpPr>
          <p:cNvPr id="7173" name="文本框 7172"/>
          <p:cNvSpPr txBox="1"/>
          <p:nvPr/>
        </p:nvSpPr>
        <p:spPr>
          <a:xfrm>
            <a:off x="238760" y="1024890"/>
            <a:ext cx="305625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0030101010101" pitchFamily="2" charset="-122"/>
              </a:rPr>
              <a:t>(1)</a:t>
            </a:r>
            <a:r>
              <a:rPr lang="zh-CN" altLang="en-US" sz="3200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0030101010101" pitchFamily="2" charset="-122"/>
              </a:rPr>
              <a:t>性质：</a:t>
            </a:r>
            <a:endParaRPr lang="zh-CN" altLang="en-US" sz="3200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黑体" panose="02010600030101010101" pitchFamily="2" charset="-122"/>
            </a:endParaRPr>
          </a:p>
        </p:txBody>
      </p:sp>
      <p:sp>
        <p:nvSpPr>
          <p:cNvPr id="7174" name="文本框 7173"/>
          <p:cNvSpPr txBox="1"/>
          <p:nvPr/>
        </p:nvSpPr>
        <p:spPr>
          <a:xfrm>
            <a:off x="238760" y="1820545"/>
            <a:ext cx="305625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0030101010101" pitchFamily="2" charset="-122"/>
              </a:rPr>
              <a:t>(2)</a:t>
            </a:r>
            <a:r>
              <a:rPr lang="zh-CN" altLang="en-US" sz="3200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0030101010101" pitchFamily="2" charset="-122"/>
              </a:rPr>
              <a:t>进步性：</a:t>
            </a:r>
            <a:endParaRPr lang="zh-CN" altLang="en-US" sz="3200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黑体" panose="02010600030101010101" pitchFamily="2" charset="-122"/>
            </a:endParaRPr>
          </a:p>
        </p:txBody>
      </p:sp>
      <p:sp>
        <p:nvSpPr>
          <p:cNvPr id="7175" name="文本框 7174"/>
          <p:cNvSpPr txBox="1"/>
          <p:nvPr/>
        </p:nvSpPr>
        <p:spPr>
          <a:xfrm>
            <a:off x="238760" y="4164965"/>
            <a:ext cx="305625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0030101010101" pitchFamily="2" charset="-122"/>
              </a:rPr>
              <a:t>(3)</a:t>
            </a:r>
            <a:r>
              <a:rPr lang="zh-CN" altLang="en-US" sz="3200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0030101010101" pitchFamily="2" charset="-122"/>
              </a:rPr>
              <a:t>局限性：</a:t>
            </a:r>
            <a:endParaRPr lang="zh-CN" altLang="en-US" sz="3200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黑体" panose="02010600030101010101" pitchFamily="2" charset="-122"/>
            </a:endParaRPr>
          </a:p>
        </p:txBody>
      </p:sp>
      <p:sp>
        <p:nvSpPr>
          <p:cNvPr id="7176" name="文本框 7175"/>
          <p:cNvSpPr txBox="1"/>
          <p:nvPr/>
        </p:nvSpPr>
        <p:spPr>
          <a:xfrm>
            <a:off x="2159635" y="1024890"/>
            <a:ext cx="615251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3200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0030101010101" pitchFamily="2" charset="-122"/>
              </a:rPr>
              <a:t>中国近代资产阶级民主革命纲领</a:t>
            </a:r>
            <a:endParaRPr lang="zh-CN" altLang="en-US" sz="3200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0030101010101" pitchFamily="2" charset="-122"/>
            </a:endParaRPr>
          </a:p>
        </p:txBody>
      </p:sp>
      <p:sp>
        <p:nvSpPr>
          <p:cNvPr id="7177" name="文本框 7176"/>
          <p:cNvSpPr txBox="1"/>
          <p:nvPr/>
        </p:nvSpPr>
        <p:spPr>
          <a:xfrm>
            <a:off x="838200" y="2404110"/>
            <a:ext cx="1132967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dirty="0">
                <a:effectLst>
                  <a:outerShdw blurRad="38100" dist="38100" dir="2700000">
                    <a:srgbClr val="C0C0C0"/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①</a:t>
            </a:r>
            <a:r>
              <a:rPr lang="zh-CN" altLang="en-US" sz="3200" dirty="0">
                <a:effectLst>
                  <a:outerShdw blurRad="38100" dist="38100" dir="2700000">
                    <a:srgbClr val="C0C0C0"/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代表时代前进的方向：</a:t>
            </a:r>
            <a:endParaRPr lang="zh-CN" altLang="en-US" sz="3200" dirty="0">
              <a:effectLst>
                <a:outerShdw blurRad="38100" dist="38100" dir="2700000">
                  <a:srgbClr val="C0C0C0"/>
                </a:outerShdw>
              </a:effectLst>
              <a:latin typeface="黑体" panose="02010600030101010101" pitchFamily="2" charset="-122"/>
              <a:ea typeface="黑体" panose="02010600030101010101" pitchFamily="2" charset="-122"/>
            </a:endParaRPr>
          </a:p>
          <a:p>
            <a:r>
              <a:rPr lang="zh-CN" altLang="en-US" sz="3200" dirty="0">
                <a:effectLst>
                  <a:outerShdw blurRad="38100" dist="38100" dir="2700000">
                    <a:srgbClr val="C0C0C0"/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            民主政治和发展资本主义；民族独立和国家富强</a:t>
            </a:r>
            <a:endParaRPr lang="zh-CN" altLang="en-US" sz="3200" dirty="0">
              <a:effectLst>
                <a:outerShdw blurRad="38100" dist="38100" dir="2700000">
                  <a:srgbClr val="C0C0C0"/>
                </a:outerShdw>
              </a:effectLst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sp>
        <p:nvSpPr>
          <p:cNvPr id="7178" name="文本框 7177"/>
          <p:cNvSpPr txBox="1"/>
          <p:nvPr/>
        </p:nvSpPr>
        <p:spPr>
          <a:xfrm>
            <a:off x="838200" y="3480435"/>
            <a:ext cx="1222438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0030101010101" pitchFamily="2" charset="-122"/>
              </a:rPr>
              <a:t>②</a:t>
            </a:r>
            <a:r>
              <a:rPr lang="zh-CN" altLang="en-US" sz="3200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0030101010101" pitchFamily="2" charset="-122"/>
              </a:rPr>
              <a:t>是辛亥革命的指导思想和理论旗帜</a:t>
            </a:r>
            <a:r>
              <a:rPr lang="en-US" altLang="zh-CN" sz="3200">
                <a:effectLst>
                  <a:outerShdw blurRad="38100" dist="38100" dir="2700000">
                    <a:srgbClr val="C0C0C0"/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,</a:t>
            </a:r>
            <a:r>
              <a:rPr lang="zh-CN" altLang="en-US" sz="3200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0030101010101" pitchFamily="2" charset="-122"/>
              </a:rPr>
              <a:t>发挥了巨大作用</a:t>
            </a:r>
            <a:endParaRPr lang="zh-CN" altLang="en-US" sz="3200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0030101010101" pitchFamily="2" charset="-122"/>
            </a:endParaRPr>
          </a:p>
        </p:txBody>
      </p:sp>
      <p:sp>
        <p:nvSpPr>
          <p:cNvPr id="7179" name="文本框 7178"/>
          <p:cNvSpPr txBox="1"/>
          <p:nvPr/>
        </p:nvSpPr>
        <p:spPr>
          <a:xfrm>
            <a:off x="838200" y="4855845"/>
            <a:ext cx="76276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dirty="0">
                <a:effectLst>
                  <a:outerShdw blurRad="38100" dist="38100" dir="2700000">
                    <a:srgbClr val="C0C0C0"/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①</a:t>
            </a:r>
            <a:r>
              <a:rPr lang="zh-CN" altLang="en-US" sz="3200" dirty="0">
                <a:effectLst>
                  <a:outerShdw blurRad="38100" dist="38100" dir="2700000">
                    <a:srgbClr val="C0C0C0"/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没有明确的反帝要求；</a:t>
            </a:r>
            <a:endParaRPr lang="zh-CN" altLang="en-US" sz="3200" dirty="0">
              <a:effectLst>
                <a:outerShdw blurRad="38100" dist="38100" dir="2700000">
                  <a:srgbClr val="C0C0C0"/>
                </a:outerShdw>
              </a:effectLst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sp>
        <p:nvSpPr>
          <p:cNvPr id="7180" name="文本框 7179"/>
          <p:cNvSpPr txBox="1"/>
          <p:nvPr/>
        </p:nvSpPr>
        <p:spPr>
          <a:xfrm>
            <a:off x="838200" y="5439410"/>
            <a:ext cx="1177734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0030101010101" pitchFamily="2" charset="-122"/>
              </a:rPr>
              <a:t>②</a:t>
            </a:r>
            <a:r>
              <a:rPr lang="zh-CN" altLang="en-US" sz="3200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0030101010101" pitchFamily="2" charset="-122"/>
              </a:rPr>
              <a:t>没有彻底的反封建土地纲领，尤其是没有满足农民</a:t>
            </a:r>
            <a:endParaRPr lang="zh-CN" altLang="en-US" sz="3200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0030101010101" pitchFamily="2" charset="-122"/>
            </a:endParaRPr>
          </a:p>
          <a:p>
            <a:r>
              <a:rPr lang="zh-CN" altLang="en-US" sz="3200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0030101010101" pitchFamily="2" charset="-122"/>
              </a:rPr>
              <a:t>    的土地要求</a:t>
            </a:r>
            <a:endParaRPr lang="zh-CN" altLang="en-US" sz="3200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0030101010101" pitchFamily="2" charset="-122"/>
            </a:endParaRPr>
          </a:p>
        </p:txBody>
      </p:sp>
    </p:spTree>
  </p:cSld>
  <p:clrMapOvr>
    <a:masterClrMapping/>
  </p:clrMapOvr>
  <p:transition spd="med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7" grpId="0"/>
      <p:bldP spid="7178" grpId="0"/>
      <p:bldP spid="7179" grpId="0"/>
      <p:bldP spid="718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直接连接符 14337"/>
          <p:cNvSpPr/>
          <p:nvPr/>
        </p:nvSpPr>
        <p:spPr>
          <a:xfrm>
            <a:off x="3181350" y="584200"/>
            <a:ext cx="635" cy="5886450"/>
          </a:xfrm>
          <a:prstGeom prst="line">
            <a:avLst/>
          </a:prstGeom>
          <a:ln w="5715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39" name="直接连接符 14338"/>
          <p:cNvSpPr/>
          <p:nvPr/>
        </p:nvSpPr>
        <p:spPr>
          <a:xfrm flipV="1">
            <a:off x="4024630" y="1419225"/>
            <a:ext cx="1713865" cy="635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0" name="文本框 14339"/>
          <p:cNvSpPr txBox="1"/>
          <p:nvPr/>
        </p:nvSpPr>
        <p:spPr>
          <a:xfrm>
            <a:off x="901700" y="1158240"/>
            <a:ext cx="218630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3200" b="1">
                <a:latin typeface="Verdana" panose="020B0604030504040204" pitchFamily="2" charset="0"/>
              </a:rPr>
              <a:t>1911</a:t>
            </a:r>
            <a:endParaRPr lang="en-US" altLang="zh-CN" sz="3200" b="1">
              <a:latin typeface="Verdana" panose="020B0604030504040204" pitchFamily="2" charset="0"/>
            </a:endParaRPr>
          </a:p>
        </p:txBody>
      </p:sp>
      <p:sp>
        <p:nvSpPr>
          <p:cNvPr id="14341" name="文本框 14340"/>
          <p:cNvSpPr txBox="1"/>
          <p:nvPr/>
        </p:nvSpPr>
        <p:spPr>
          <a:xfrm>
            <a:off x="6111240" y="1158240"/>
            <a:ext cx="200088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Verdana" panose="020B0604030504040204" pitchFamily="2" charset="0"/>
                <a:ea typeface="华文中宋" panose="02010600040101010101" pitchFamily="2" charset="-122"/>
              </a:rPr>
              <a:t>辛亥革命</a:t>
            </a:r>
            <a:endParaRPr lang="zh-CN" altLang="en-US" sz="3200" b="1">
              <a:solidFill>
                <a:srgbClr val="FF0000"/>
              </a:solidFill>
              <a:latin typeface="Verdana" panose="020B0604030504040204" pitchFamily="2" charset="0"/>
              <a:ea typeface="华文中宋" panose="02010600040101010101" pitchFamily="2" charset="-122"/>
            </a:endParaRPr>
          </a:p>
        </p:txBody>
      </p:sp>
      <p:sp>
        <p:nvSpPr>
          <p:cNvPr id="14344" name="直接连接符 14343"/>
          <p:cNvSpPr/>
          <p:nvPr/>
        </p:nvSpPr>
        <p:spPr>
          <a:xfrm>
            <a:off x="3957955" y="4346575"/>
            <a:ext cx="1400810" cy="635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5" name="文本框 14344"/>
          <p:cNvSpPr txBox="1"/>
          <p:nvPr/>
        </p:nvSpPr>
        <p:spPr>
          <a:xfrm>
            <a:off x="1063625" y="3688715"/>
            <a:ext cx="186182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3200" b="1">
                <a:latin typeface="Verdana" panose="020B0604030504040204" pitchFamily="2" charset="0"/>
              </a:rPr>
              <a:t>1913</a:t>
            </a:r>
            <a:r>
              <a:rPr lang="zh-CN" altLang="en-US" sz="3200" b="1">
                <a:latin typeface="Verdana" panose="020B0604030504040204" pitchFamily="2" charset="0"/>
              </a:rPr>
              <a:t>　　　　　</a:t>
            </a:r>
            <a:r>
              <a:rPr lang="en-US" altLang="zh-CN" sz="3200" b="1">
                <a:latin typeface="Verdana" panose="020B0604030504040204" pitchFamily="2" charset="0"/>
              </a:rPr>
              <a:t>--1922</a:t>
            </a:r>
            <a:endParaRPr lang="en-US" altLang="zh-CN" sz="3200" b="1">
              <a:latin typeface="Verdana" panose="020B0604030504040204" pitchFamily="2" charset="0"/>
            </a:endParaRPr>
          </a:p>
        </p:txBody>
      </p:sp>
      <p:sp>
        <p:nvSpPr>
          <p:cNvPr id="14346" name="文本框 14345"/>
          <p:cNvSpPr txBox="1"/>
          <p:nvPr/>
        </p:nvSpPr>
        <p:spPr>
          <a:xfrm>
            <a:off x="3349625" y="1257935"/>
            <a:ext cx="675005" cy="3898900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Verdana" panose="020B0604030504040204" pitchFamily="2" charset="0"/>
                <a:ea typeface="黑体" panose="02010600030101010101" pitchFamily="2" charset="-122"/>
              </a:rPr>
              <a:t>维护民主共和的斗争</a:t>
            </a:r>
            <a:endParaRPr lang="zh-CN" altLang="en-US" sz="3200" b="1">
              <a:solidFill>
                <a:srgbClr val="FF0000"/>
              </a:solidFill>
              <a:latin typeface="Verdana" panose="020B0604030504040204" pitchFamily="2" charset="0"/>
              <a:ea typeface="黑体" panose="02010600030101010101" pitchFamily="2" charset="-122"/>
            </a:endParaRPr>
          </a:p>
        </p:txBody>
      </p:sp>
      <p:sp>
        <p:nvSpPr>
          <p:cNvPr id="14347" name="左大括号 14346"/>
          <p:cNvSpPr/>
          <p:nvPr/>
        </p:nvSpPr>
        <p:spPr>
          <a:xfrm>
            <a:off x="5358765" y="2109470"/>
            <a:ext cx="624840" cy="4474845"/>
          </a:xfrm>
          <a:prstGeom prst="leftBrace">
            <a:avLst>
              <a:gd name="adj1" fmla="val 78937"/>
              <a:gd name="adj2" fmla="val 50000"/>
            </a:avLst>
          </a:prstGeom>
          <a:noFill/>
          <a:ln w="349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 sz="3200"/>
          </a:p>
        </p:txBody>
      </p:sp>
      <p:sp>
        <p:nvSpPr>
          <p:cNvPr id="14348" name="文本框 14347"/>
          <p:cNvSpPr txBox="1"/>
          <p:nvPr/>
        </p:nvSpPr>
        <p:spPr>
          <a:xfrm>
            <a:off x="6111240" y="2309495"/>
            <a:ext cx="249428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Verdana" panose="020B0604030504040204" pitchFamily="2" charset="0"/>
                <a:ea typeface="华文中宋" panose="02010600040101010101" pitchFamily="2" charset="-122"/>
              </a:rPr>
              <a:t>“</a:t>
            </a:r>
            <a:r>
              <a:rPr lang="zh-CN" altLang="en-US" sz="3200" b="1">
                <a:solidFill>
                  <a:srgbClr val="FF0000"/>
                </a:solidFill>
                <a:latin typeface="Verdana" panose="020B0604030504040204" pitchFamily="2" charset="0"/>
                <a:ea typeface="华文中宋" panose="02010600040101010101" pitchFamily="2" charset="-122"/>
              </a:rPr>
              <a:t>二次革命”</a:t>
            </a:r>
            <a:endParaRPr lang="zh-CN" altLang="en-US" sz="3200" b="1">
              <a:solidFill>
                <a:srgbClr val="FF0000"/>
              </a:solidFill>
              <a:latin typeface="Verdana" panose="020B0604030504040204" pitchFamily="2" charset="0"/>
              <a:ea typeface="华文中宋" panose="02010600040101010101" pitchFamily="2" charset="-122"/>
            </a:endParaRPr>
          </a:p>
        </p:txBody>
      </p:sp>
      <p:sp>
        <p:nvSpPr>
          <p:cNvPr id="14349" name="文本框 14348"/>
          <p:cNvSpPr txBox="1"/>
          <p:nvPr/>
        </p:nvSpPr>
        <p:spPr>
          <a:xfrm>
            <a:off x="6227445" y="3686810"/>
            <a:ext cx="202946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Verdana" panose="020B0604030504040204" pitchFamily="2" charset="0"/>
                <a:ea typeface="华文中宋" panose="02010600040101010101" pitchFamily="2" charset="-122"/>
              </a:rPr>
              <a:t>护国运动</a:t>
            </a:r>
            <a:endParaRPr lang="zh-CN" altLang="en-US" sz="3200" b="1">
              <a:solidFill>
                <a:srgbClr val="FF0000"/>
              </a:solidFill>
              <a:latin typeface="Verdana" panose="020B0604030504040204" pitchFamily="2" charset="0"/>
              <a:ea typeface="华文中宋" panose="02010600040101010101" pitchFamily="2" charset="-122"/>
            </a:endParaRPr>
          </a:p>
        </p:txBody>
      </p:sp>
      <p:sp>
        <p:nvSpPr>
          <p:cNvPr id="14350" name="文本框 14349"/>
          <p:cNvSpPr txBox="1"/>
          <p:nvPr/>
        </p:nvSpPr>
        <p:spPr>
          <a:xfrm>
            <a:off x="6130925" y="4923790"/>
            <a:ext cx="247459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Verdana" panose="020B0604030504040204" pitchFamily="2" charset="0"/>
                <a:ea typeface="华文中宋" panose="02010600040101010101" pitchFamily="2" charset="-122"/>
              </a:rPr>
              <a:t>反段祺瑞的“护法运动”</a:t>
            </a:r>
            <a:endParaRPr lang="zh-CN" altLang="en-US" sz="3200" b="1">
              <a:solidFill>
                <a:srgbClr val="FF0000"/>
              </a:solidFill>
              <a:latin typeface="Verdana" panose="020B0604030504040204" pitchFamily="2" charset="0"/>
              <a:ea typeface="华文中宋" panose="02010600040101010101" pitchFamily="2" charset="-122"/>
            </a:endParaRPr>
          </a:p>
        </p:txBody>
      </p:sp>
      <p:sp>
        <p:nvSpPr>
          <p:cNvPr id="14351" name="右大括号 14350"/>
          <p:cNvSpPr/>
          <p:nvPr/>
        </p:nvSpPr>
        <p:spPr>
          <a:xfrm>
            <a:off x="8605520" y="2060575"/>
            <a:ext cx="619760" cy="4474845"/>
          </a:xfrm>
          <a:prstGeom prst="rightBrace">
            <a:avLst>
              <a:gd name="adj1" fmla="val 79373"/>
              <a:gd name="adj2" fmla="val 50000"/>
            </a:avLst>
          </a:prstGeom>
          <a:noFill/>
          <a:ln w="349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 sz="3200"/>
          </a:p>
        </p:txBody>
      </p:sp>
      <p:sp>
        <p:nvSpPr>
          <p:cNvPr id="14352" name="矩形 14351"/>
          <p:cNvSpPr/>
          <p:nvPr/>
        </p:nvSpPr>
        <p:spPr>
          <a:xfrm>
            <a:off x="9553575" y="3832225"/>
            <a:ext cx="1828165" cy="9309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200" b="1">
                <a:ln w="1905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8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失败</a:t>
            </a:r>
            <a:endParaRPr lang="zh-CN" altLang="en-US" sz="3200" b="1">
              <a:ln w="1905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80008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4353" name="右大括号 14352"/>
          <p:cNvSpPr/>
          <p:nvPr/>
        </p:nvSpPr>
        <p:spPr>
          <a:xfrm>
            <a:off x="8112125" y="2060575"/>
            <a:ext cx="144463" cy="1081088"/>
          </a:xfrm>
          <a:prstGeom prst="rightBrace">
            <a:avLst>
              <a:gd name="adj1" fmla="val 62362"/>
              <a:gd name="adj2" fmla="val 50000"/>
            </a:avLst>
          </a:prstGeom>
          <a:noFill/>
          <a:ln w="9525" cap="flat" cmpd="sng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1" grpId="0"/>
      <p:bldP spid="14345" grpId="0"/>
      <p:bldP spid="14346" grpId="0"/>
      <p:bldP spid="14348" grpId="0"/>
      <p:bldP spid="14349" grpId="0"/>
      <p:bldP spid="143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矩形 17409"/>
          <p:cNvSpPr/>
          <p:nvPr/>
        </p:nvSpPr>
        <p:spPr>
          <a:xfrm>
            <a:off x="471805" y="502920"/>
            <a:ext cx="11247755" cy="4030980"/>
          </a:xfrm>
          <a:prstGeom prst="rect">
            <a:avLst/>
          </a:prstGeom>
          <a:noFill/>
          <a:ln w="57150" cap="flat" cmpd="sng">
            <a:solidFill>
              <a:srgbClr val="99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　 “中华民国就像是我的孩子，</a:t>
            </a:r>
            <a:r>
              <a:rPr lang="zh-CN" altLang="en-US" sz="3200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他现在有淹死的危险</a:t>
            </a:r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。我要设法使他不沉下去</a:t>
            </a:r>
            <a:r>
              <a:rPr lang="en-US" altLang="zh-CN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,</a:t>
            </a:r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而我们在河中被急流冲走。我向英国和美国求救，他们站在河岸上嘲笑我。这时候，</a:t>
            </a:r>
            <a:r>
              <a:rPr lang="zh-CN" altLang="en-US" sz="3200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漂来苏俄这根稻草</a:t>
            </a:r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。因为要淹死了，我只好抓住它。英国和美国在岸上向我大喊，千万不要抓住那根稻草，但是</a:t>
            </a:r>
            <a:r>
              <a:rPr lang="zh-CN" altLang="en-US" sz="3200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他们不帮助我</a:t>
            </a:r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．他们自已只顾着嘲笑，却又叫我不要抓苏俄国这根稻草．我只知道那是一根稻草，但是总比什么都没有好．</a:t>
            </a:r>
            <a:endParaRPr lang="zh-CN" altLang="en-US" sz="32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r"/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                                 </a:t>
            </a:r>
            <a:r>
              <a:rPr lang="en-US" altLang="zh-CN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——</a:t>
            </a:r>
            <a:r>
              <a:rPr lang="en-US" altLang="zh-CN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1922</a:t>
            </a:r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年孙中山谈话录</a:t>
            </a:r>
            <a:endParaRPr lang="zh-CN" altLang="en-US" sz="32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89940" y="4645660"/>
            <a:ext cx="6191250" cy="5835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  <a:sym typeface="+mn-ea"/>
              </a:rPr>
              <a:t>孙中山维护民主共和斗争的失败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89940" y="5349240"/>
            <a:ext cx="2926080" cy="5835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  <a:sym typeface="+mn-ea"/>
              </a:rPr>
              <a:t>俄国十月革命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89940" y="6093460"/>
            <a:ext cx="5863590" cy="5835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Overflow="overflow" horzOverflow="overflow" vert="horz" wrap="square" numCol="1" spcCol="0" rtlCol="0" fromWordArt="0" anchor="t" anchorCtr="0" forceAA="0" compatLnSpc="1">
            <a:spAutoFit/>
            <a:scene3d>
              <a:camera prst="orthographicFront"/>
              <a:lightRig rig="threePt" dir="t"/>
            </a:scene3d>
          </a:bodyPr>
          <a:p>
            <a:pPr lvl="0" algn="l"/>
            <a:r>
              <a:rPr lang="zh-CN" altLang="en-US" sz="32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仿宋" panose="02010600040101010101" charset="-122"/>
                <a:ea typeface="华文仿宋" panose="02010600040101010101" charset="-122"/>
                <a:sym typeface="+mn-ea"/>
              </a:rPr>
              <a:t>共产国际和中国共产党的帮助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仿宋" panose="02010600040101010101" charset="-122"/>
              <a:ea typeface="华文仿宋" panose="02010600040101010101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44034" name="组合 44033"/>
          <p:cNvGrpSpPr/>
          <p:nvPr/>
        </p:nvGrpSpPr>
        <p:grpSpPr>
          <a:xfrm>
            <a:off x="9753600" y="5791200"/>
            <a:ext cx="914400" cy="1066800"/>
            <a:chOff x="1824" y="384"/>
            <a:chExt cx="2976" cy="3348"/>
          </a:xfrm>
        </p:grpSpPr>
        <p:pic>
          <p:nvPicPr>
            <p:cNvPr id="44035" name="图片 44034" descr="zgf_001"/>
            <p:cNvPicPr>
              <a:picLocks noChangeAspect="1"/>
            </p:cNvPicPr>
            <p:nvPr/>
          </p:nvPicPr>
          <p:blipFill>
            <a:blip r:embed="rId1">
              <a:lum bright="17999" contrast="6000"/>
            </a:blip>
            <a:srcRect l="45161"/>
            <a:stretch>
              <a:fillRect/>
            </a:stretch>
          </p:blipFill>
          <p:spPr>
            <a:xfrm>
              <a:off x="2352" y="384"/>
              <a:ext cx="2448" cy="334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44036" name="矩形 44035"/>
            <p:cNvSpPr/>
            <p:nvPr/>
          </p:nvSpPr>
          <p:spPr>
            <a:xfrm>
              <a:off x="1824" y="912"/>
              <a:ext cx="1488" cy="1680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aphicFrame>
        <p:nvGraphicFramePr>
          <p:cNvPr id="44107" name="表格 44106"/>
          <p:cNvGraphicFramePr/>
          <p:nvPr/>
        </p:nvGraphicFramePr>
        <p:xfrm>
          <a:off x="243205" y="758190"/>
          <a:ext cx="11829415" cy="5746750"/>
        </p:xfrm>
        <a:graphic>
          <a:graphicData uri="http://schemas.openxmlformats.org/drawingml/2006/table">
            <a:tbl>
              <a:tblPr/>
              <a:tblGrid>
                <a:gridCol w="1263015"/>
                <a:gridCol w="4340225"/>
                <a:gridCol w="6226175"/>
              </a:tblGrid>
              <a:tr h="68643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3200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ea typeface="华文中宋" panose="0201060004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3200" b="1" dirty="0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旧三民主义</a:t>
                      </a:r>
                      <a:endParaRPr lang="zh-CN" altLang="en-US" sz="3200" b="1" dirty="0">
                        <a:solidFill>
                          <a:srgbClr val="CC0000"/>
                        </a:solidFill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3200" b="1" dirty="0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新三民主义</a:t>
                      </a:r>
                      <a:endParaRPr lang="zh-CN" altLang="en-US" sz="3200" b="1" dirty="0">
                        <a:solidFill>
                          <a:srgbClr val="CC0000"/>
                        </a:solidFill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731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3200" b="1" dirty="0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民族</a:t>
                      </a:r>
                      <a:endParaRPr lang="zh-CN" altLang="en-US" sz="3200" b="1" dirty="0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  <a:p>
                      <a:pPr marL="0" lvl="0" indent="0" eaLnBrk="0" hangingPunc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3200" b="1" dirty="0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主义</a:t>
                      </a:r>
                      <a:endParaRPr lang="zh-CN" altLang="en-US" sz="3200" b="1" dirty="0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推翻清王朝统治</a:t>
                      </a:r>
                      <a:endParaRPr lang="zh-CN" altLang="en-US" sz="3200" b="1" dirty="0">
                        <a:latin typeface="黑体" panose="02010600030101010101" pitchFamily="2" charset="-122"/>
                        <a:ea typeface="黑体" panose="02010600030101010101" pitchFamily="2" charset="-122"/>
                      </a:endParaRPr>
                    </a:p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实现民族独立自主</a:t>
                      </a:r>
                      <a:endParaRPr lang="zh-CN" altLang="en-US" sz="3200" b="1" dirty="0">
                        <a:latin typeface="黑体" panose="02010600030101010101" pitchFamily="2" charset="-122"/>
                        <a:ea typeface="黑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</a:pP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反对</a:t>
                      </a:r>
                      <a:r>
                        <a:rPr lang="zh-CN" altLang="en-US" sz="3200" b="1" u="sng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            </a:t>
                      </a: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， 国内各民族一律平等</a:t>
                      </a:r>
                      <a:endParaRPr lang="zh-CN" altLang="en-US" sz="3200" b="1" dirty="0">
                        <a:latin typeface="黑体" panose="02010600030101010101" pitchFamily="2" charset="-122"/>
                        <a:ea typeface="黑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en-US" altLang="zh-CN" sz="3200" b="1" dirty="0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3200" b="1" dirty="0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民权</a:t>
                      </a:r>
                      <a:endParaRPr lang="zh-CN" altLang="en-US" sz="3200" b="1" dirty="0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  <a:p>
                      <a:pPr marL="0" lvl="0" indent="0" eaLnBrk="0" hangingPunc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3200" b="1" dirty="0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主义</a:t>
                      </a:r>
                      <a:endParaRPr lang="zh-CN" altLang="en-US" sz="3200" b="1" dirty="0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推翻封建帝制，</a:t>
                      </a:r>
                      <a:endParaRPr lang="zh-CN" altLang="en-US" sz="3200" b="1" dirty="0">
                        <a:latin typeface="黑体" panose="02010600030101010101" pitchFamily="2" charset="-122"/>
                        <a:ea typeface="黑体" panose="02010600030101010101" pitchFamily="2" charset="-122"/>
                      </a:endParaRPr>
                    </a:p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建立资产阶级共和国</a:t>
                      </a:r>
                      <a:endParaRPr lang="zh-CN" altLang="en-US" sz="3200" b="1" dirty="0">
                        <a:solidFill>
                          <a:srgbClr val="006600"/>
                        </a:solidFill>
                        <a:latin typeface="黑体" panose="02010600030101010101" pitchFamily="2" charset="-122"/>
                        <a:ea typeface="黑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</a:pPr>
                      <a:r>
                        <a:rPr lang="en-US" altLang="zh-CN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 </a:t>
                      </a: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主张</a:t>
                      </a:r>
                      <a:r>
                        <a:rPr lang="zh-CN" altLang="en-US" sz="3200" b="1" u="sng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           </a:t>
                      </a: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的民权，并为一般人所共有</a:t>
                      </a:r>
                      <a:endParaRPr lang="zh-CN" altLang="en-US" sz="3200" b="1" dirty="0">
                        <a:latin typeface="黑体" panose="02010600030101010101" pitchFamily="2" charset="-122"/>
                        <a:ea typeface="黑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en-US" altLang="zh-CN" sz="3200" b="1" dirty="0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3200" b="1" dirty="0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民生</a:t>
                      </a:r>
                      <a:endParaRPr lang="zh-CN" altLang="en-US" sz="3200" b="1" dirty="0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  <a:p>
                      <a:pPr marL="0" lvl="0" indent="0" eaLnBrk="0" hangingPunc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3200" b="1" dirty="0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主义</a:t>
                      </a:r>
                      <a:endParaRPr lang="zh-CN" altLang="en-US" sz="3200" b="1" dirty="0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en-US" altLang="zh-CN" sz="3200" b="1" dirty="0">
                        <a:latin typeface="黑体" panose="02010600030101010101" pitchFamily="2" charset="-122"/>
                        <a:ea typeface="黑体" panose="02010600030101010101" pitchFamily="2" charset="-122"/>
                      </a:endParaRPr>
                    </a:p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en-US" altLang="zh-CN" sz="3200" b="1" dirty="0">
                        <a:latin typeface="黑体" panose="02010600030101010101" pitchFamily="2" charset="-122"/>
                        <a:ea typeface="黑体" panose="02010600030101010101" pitchFamily="2" charset="-122"/>
                      </a:endParaRPr>
                    </a:p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  </a:t>
                      </a: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平均地权</a:t>
                      </a:r>
                      <a:endParaRPr lang="zh-CN" altLang="en-US" sz="3200" b="1" dirty="0">
                        <a:latin typeface="黑体" panose="02010600030101010101" pitchFamily="2" charset="-122"/>
                        <a:ea typeface="黑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提出平均地权</a:t>
                      </a:r>
                      <a:r>
                        <a:rPr lang="zh-CN" altLang="en-US" sz="3200" b="1" u="sng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         </a:t>
                      </a: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。</a:t>
                      </a:r>
                      <a:endParaRPr lang="zh-CN" altLang="en-US" sz="3200" b="1" dirty="0">
                        <a:latin typeface="黑体" panose="02010600030101010101" pitchFamily="2" charset="-122"/>
                        <a:ea typeface="黑体" panose="02010600030101010101" pitchFamily="2" charset="-122"/>
                      </a:endParaRPr>
                    </a:p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承认</a:t>
                      </a:r>
                      <a:r>
                        <a:rPr lang="zh-CN" altLang="en-US" sz="3200" b="1" u="sng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             </a:t>
                      </a: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，</a:t>
                      </a:r>
                      <a:endParaRPr lang="zh-CN" altLang="en-US" sz="3200" b="1" dirty="0">
                        <a:latin typeface="黑体" panose="02010600030101010101" pitchFamily="2" charset="-122"/>
                        <a:ea typeface="黑体" panose="02010600030101010101" pitchFamily="2" charset="-122"/>
                      </a:endParaRPr>
                    </a:p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改善</a:t>
                      </a:r>
                      <a:r>
                        <a:rPr lang="zh-CN" altLang="en-US" sz="3200" b="1" u="sng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           </a:t>
                      </a:r>
                      <a:r>
                        <a:rPr lang="zh-CN" altLang="en-US" sz="3200" b="1" dirty="0">
                          <a:latin typeface="黑体" panose="02010600030101010101" pitchFamily="2" charset="-122"/>
                          <a:ea typeface="黑体" panose="02010600030101010101" pitchFamily="2" charset="-122"/>
                        </a:rPr>
                        <a:t>的生活。</a:t>
                      </a:r>
                      <a:endParaRPr lang="zh-CN" altLang="en-US" sz="3200" b="1" dirty="0">
                        <a:latin typeface="黑体" panose="02010600030101010101" pitchFamily="2" charset="-122"/>
                        <a:ea typeface="黑体" panose="02010600030101010101" pitchFamily="2" charset="-122"/>
                      </a:endParaRPr>
                    </a:p>
                  </a:txBody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059" name="文本框 44058"/>
          <p:cNvSpPr txBox="1"/>
          <p:nvPr/>
        </p:nvSpPr>
        <p:spPr>
          <a:xfrm>
            <a:off x="3200400" y="0"/>
            <a:ext cx="59436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600" dirty="0">
                <a:solidFill>
                  <a:srgbClr val="000099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细黑" panose="02010600040101010101" pitchFamily="2" charset="-122"/>
                <a:ea typeface="华文细黑" panose="02010600040101010101" pitchFamily="2" charset="-122"/>
              </a:rPr>
              <a:t>旧三民主义 </a:t>
            </a:r>
            <a:r>
              <a:rPr lang="en-US" altLang="zh-CN" sz="3600">
                <a:solidFill>
                  <a:srgbClr val="CC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细黑" panose="02010600040101010101" pitchFamily="2" charset="-122"/>
                <a:ea typeface="华文细黑" panose="02010600040101010101" pitchFamily="2" charset="-122"/>
              </a:rPr>
              <a:t>VS </a:t>
            </a:r>
            <a:r>
              <a:rPr lang="zh-CN" altLang="en-US" sz="3600" dirty="0">
                <a:solidFill>
                  <a:srgbClr val="000099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细黑" panose="02010600040101010101" pitchFamily="2" charset="-122"/>
                <a:ea typeface="华文细黑" panose="02010600040101010101" pitchFamily="2" charset="-122"/>
              </a:rPr>
              <a:t>新三民主义</a:t>
            </a:r>
            <a:endParaRPr lang="zh-CN" altLang="en-US" sz="3600" dirty="0">
              <a:solidFill>
                <a:srgbClr val="000099"/>
              </a:solidFill>
              <a:effectLst>
                <a:outerShdw blurRad="38100" dist="38100" dir="2700000">
                  <a:srgbClr val="C0C0C0"/>
                </a:outerShdw>
              </a:effectLst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44060" name="矩形 44059"/>
          <p:cNvSpPr/>
          <p:nvPr/>
        </p:nvSpPr>
        <p:spPr>
          <a:xfrm>
            <a:off x="6934200" y="1504315"/>
            <a:ext cx="23622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dirty="0">
                <a:solidFill>
                  <a:srgbClr val="CC0000"/>
                </a:solidFill>
                <a:latin typeface="Times New Roman" panose="02020603050405020304" pitchFamily="18" charset="0"/>
                <a:ea typeface="黑体" panose="02010600030101010101" pitchFamily="2" charset="-122"/>
              </a:rPr>
              <a:t>帝国主义侵略</a:t>
            </a:r>
            <a:endParaRPr lang="zh-CN" altLang="en-US" sz="2800" dirty="0">
              <a:latin typeface="Times New Roman" panose="02020603050405020304" pitchFamily="18" charset="0"/>
              <a:ea typeface="黑体" panose="02010600030101010101" pitchFamily="2" charset="-122"/>
            </a:endParaRPr>
          </a:p>
        </p:txBody>
      </p:sp>
      <p:sp>
        <p:nvSpPr>
          <p:cNvPr id="44061" name="文本框 44060"/>
          <p:cNvSpPr txBox="1"/>
          <p:nvPr/>
        </p:nvSpPr>
        <p:spPr>
          <a:xfrm>
            <a:off x="7550785" y="2787650"/>
            <a:ext cx="18288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CC0000"/>
                </a:solidFill>
                <a:latin typeface="Arial" panose="020B0604020202020204" pitchFamily="34" charset="0"/>
                <a:ea typeface="黑体" panose="02010600030101010101" pitchFamily="2" charset="-122"/>
              </a:rPr>
              <a:t>普遍平等</a:t>
            </a:r>
            <a:endParaRPr lang="zh-CN" altLang="en-US" sz="2800">
              <a:solidFill>
                <a:srgbClr val="CC0000"/>
              </a:solidFill>
              <a:latin typeface="Arial" panose="020B0604020202020204" pitchFamily="34" charset="0"/>
              <a:ea typeface="黑体" panose="02010600030101010101" pitchFamily="2" charset="-122"/>
            </a:endParaRPr>
          </a:p>
        </p:txBody>
      </p:sp>
      <p:sp>
        <p:nvSpPr>
          <p:cNvPr id="44062" name="矩形 44061"/>
          <p:cNvSpPr/>
          <p:nvPr/>
        </p:nvSpPr>
        <p:spPr>
          <a:xfrm>
            <a:off x="8681720" y="4475798"/>
            <a:ext cx="1905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dirty="0">
                <a:solidFill>
                  <a:srgbClr val="CC0000"/>
                </a:solidFill>
                <a:latin typeface="Times New Roman" panose="02020603050405020304" pitchFamily="18" charset="0"/>
                <a:ea typeface="黑体" panose="02010600030101010101" pitchFamily="2" charset="-122"/>
              </a:rPr>
              <a:t>节制资本</a:t>
            </a:r>
            <a:endParaRPr lang="zh-CN" altLang="en-US" sz="2800" dirty="0">
              <a:solidFill>
                <a:srgbClr val="CC0000"/>
              </a:solidFill>
              <a:latin typeface="Times New Roman" panose="02020603050405020304" pitchFamily="18" charset="0"/>
              <a:ea typeface="黑体" panose="02010600030101010101" pitchFamily="2" charset="-122"/>
            </a:endParaRPr>
          </a:p>
        </p:txBody>
      </p:sp>
      <p:sp>
        <p:nvSpPr>
          <p:cNvPr id="44063" name="矩形 44062"/>
          <p:cNvSpPr/>
          <p:nvPr/>
        </p:nvSpPr>
        <p:spPr>
          <a:xfrm>
            <a:off x="6799580" y="4915218"/>
            <a:ext cx="247459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dirty="0">
                <a:solidFill>
                  <a:srgbClr val="CC0000"/>
                </a:solidFill>
                <a:latin typeface="Times New Roman" panose="02020603050405020304" pitchFamily="18" charset="0"/>
                <a:ea typeface="黑体" panose="02010600030101010101" pitchFamily="2" charset="-122"/>
              </a:rPr>
              <a:t>“</a:t>
            </a:r>
            <a:r>
              <a:rPr lang="zh-CN" altLang="en-US" sz="2800" dirty="0">
                <a:solidFill>
                  <a:srgbClr val="CC0000"/>
                </a:solidFill>
                <a:latin typeface="Times New Roman" panose="02020603050405020304" pitchFamily="18" charset="0"/>
                <a:ea typeface="黑体" panose="02010600030101010101" pitchFamily="2" charset="-122"/>
              </a:rPr>
              <a:t>耕者有其田”</a:t>
            </a:r>
            <a:endParaRPr lang="zh-CN" altLang="en-US" sz="2800" dirty="0">
              <a:solidFill>
                <a:srgbClr val="CC0000"/>
              </a:solidFill>
              <a:latin typeface="Times New Roman" panose="02020603050405020304" pitchFamily="18" charset="0"/>
              <a:ea typeface="黑体" panose="02010600030101010101" pitchFamily="2" charset="-122"/>
            </a:endParaRPr>
          </a:p>
        </p:txBody>
      </p:sp>
      <p:sp>
        <p:nvSpPr>
          <p:cNvPr id="44064" name="文本框 44063"/>
          <p:cNvSpPr txBox="1"/>
          <p:nvPr/>
        </p:nvSpPr>
        <p:spPr>
          <a:xfrm>
            <a:off x="6817995" y="5437188"/>
            <a:ext cx="2438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CC0000"/>
                </a:solidFill>
                <a:latin typeface="Arial" panose="020B0604020202020204" pitchFamily="34" charset="0"/>
                <a:ea typeface="黑体" panose="02010600030101010101" pitchFamily="2" charset="-122"/>
              </a:rPr>
              <a:t>工人和农民</a:t>
            </a:r>
            <a:endParaRPr lang="zh-CN" altLang="en-US" sz="2800">
              <a:solidFill>
                <a:srgbClr val="CC0000"/>
              </a:solidFill>
              <a:latin typeface="Arial" panose="020B0604020202020204" pitchFamily="34" charset="0"/>
              <a:ea typeface="黑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4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0" grpId="0"/>
      <p:bldP spid="44061" grpId="0"/>
      <p:bldP spid="44062" grpId="0"/>
      <p:bldP spid="44063" grpId="0"/>
      <p:bldP spid="440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文本框 18433"/>
          <p:cNvSpPr txBox="1"/>
          <p:nvPr/>
        </p:nvSpPr>
        <p:spPr>
          <a:xfrm>
            <a:off x="1524000" y="312738"/>
            <a:ext cx="78486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4800" b="1">
                <a:solidFill>
                  <a:schemeClr val="tx2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        </a:t>
            </a:r>
            <a:r>
              <a:rPr lang="zh-CN" altLang="en-US" sz="4800" b="1">
                <a:solidFill>
                  <a:schemeClr val="tx2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怎样才能实现？</a:t>
            </a:r>
            <a:endParaRPr lang="zh-CN" altLang="en-US" sz="4800" b="1">
              <a:solidFill>
                <a:schemeClr val="tx2"/>
              </a:solidFill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sp>
        <p:nvSpPr>
          <p:cNvPr id="18436" name="文本框 18435"/>
          <p:cNvSpPr txBox="1"/>
          <p:nvPr/>
        </p:nvSpPr>
        <p:spPr>
          <a:xfrm>
            <a:off x="9071610" y="1894205"/>
            <a:ext cx="1108710" cy="64452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threePt" dir="t"/>
            </a:scene3d>
          </a:bodyPr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联俄</a:t>
            </a:r>
            <a:endParaRPr lang="zh-CN" altLang="en-US" sz="36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grpSp>
        <p:nvGrpSpPr>
          <p:cNvPr id="18440" name="组合 18439"/>
          <p:cNvGrpSpPr/>
          <p:nvPr/>
        </p:nvGrpSpPr>
        <p:grpSpPr>
          <a:xfrm>
            <a:off x="1339942" y="998858"/>
            <a:ext cx="6732157" cy="5386070"/>
            <a:chOff x="-118" y="-34"/>
            <a:chExt cx="4316" cy="3393"/>
          </a:xfrm>
        </p:grpSpPr>
        <p:sp>
          <p:nvSpPr>
            <p:cNvPr id="18441" name="矩形 18440"/>
            <p:cNvSpPr/>
            <p:nvPr/>
          </p:nvSpPr>
          <p:spPr>
            <a:xfrm>
              <a:off x="-118" y="-34"/>
              <a:ext cx="528" cy="339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eaVert" wrap="none" anchor="ctr">
              <a:scene3d>
                <a:camera prst="orthographicFront"/>
                <a:lightRig rig="threePt" dir="t"/>
              </a:scene3d>
            </a:bodyPr>
            <a:p>
              <a:pPr algn="ctr">
                <a:spcBef>
                  <a:spcPct val="20000"/>
                </a:spcBef>
              </a:pPr>
              <a:r>
                <a:rPr lang="zh-CN" altLang="en-US" sz="36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黑体" panose="02010600030101010101" pitchFamily="2" charset="-122"/>
                  <a:ea typeface="黑体" panose="02010600030101010101" pitchFamily="2" charset="-122"/>
                </a:rPr>
                <a:t>新 三 民 主 义</a:t>
              </a:r>
              <a:endParaRPr lang="zh-CN" altLang="en-US" sz="3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endParaRPr>
            </a:p>
          </p:txBody>
        </p:sp>
        <p:sp>
          <p:nvSpPr>
            <p:cNvPr id="18442" name="燕尾形箭头 18441"/>
            <p:cNvSpPr/>
            <p:nvPr/>
          </p:nvSpPr>
          <p:spPr>
            <a:xfrm>
              <a:off x="576" y="399"/>
              <a:ext cx="1025" cy="819"/>
            </a:xfrm>
            <a:prstGeom prst="notchedRightArrow">
              <a:avLst>
                <a:gd name="adj1" fmla="val 50000"/>
                <a:gd name="adj2" fmla="val 31328"/>
              </a:avLst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 anchor="ctr">
              <a:scene3d>
                <a:camera prst="orthographicFront"/>
                <a:lightRig rig="threePt" dir="t"/>
              </a:scene3d>
            </a:bodyPr>
            <a:p>
              <a:pPr algn="ctr">
                <a:spcBef>
                  <a:spcPct val="20000"/>
                </a:spcBef>
              </a:pPr>
              <a:r>
                <a:rPr lang="zh-CN" altLang="en-US" sz="36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黑体" panose="02010600030101010101" pitchFamily="2" charset="-122"/>
                  <a:ea typeface="黑体" panose="02010600030101010101" pitchFamily="2" charset="-122"/>
                </a:rPr>
                <a:t>民族</a:t>
              </a:r>
              <a:endParaRPr lang="zh-CN" altLang="en-US" sz="3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endParaRPr>
            </a:p>
          </p:txBody>
        </p:sp>
        <p:sp>
          <p:nvSpPr>
            <p:cNvPr id="18443" name="燕尾形箭头 18442"/>
            <p:cNvSpPr/>
            <p:nvPr/>
          </p:nvSpPr>
          <p:spPr>
            <a:xfrm>
              <a:off x="528" y="1277"/>
              <a:ext cx="1119" cy="707"/>
            </a:xfrm>
            <a:prstGeom prst="notchedRightArrow">
              <a:avLst>
                <a:gd name="adj1" fmla="val 50000"/>
                <a:gd name="adj2" fmla="val 39568"/>
              </a:avLst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 anchor="ctr">
              <a:scene3d>
                <a:camera prst="orthographicFront"/>
                <a:lightRig rig="threePt" dir="t"/>
              </a:scene3d>
            </a:bodyPr>
            <a:p>
              <a:pPr algn="ctr">
                <a:spcBef>
                  <a:spcPct val="20000"/>
                </a:spcBef>
              </a:pPr>
              <a:r>
                <a:rPr lang="zh-CN" altLang="en-US" sz="36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黑体" panose="02010600030101010101" pitchFamily="2" charset="-122"/>
                  <a:ea typeface="黑体" panose="02010600030101010101" pitchFamily="2" charset="-122"/>
                </a:rPr>
                <a:t>民权</a:t>
              </a:r>
              <a:endParaRPr lang="zh-CN" altLang="en-US" sz="3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endParaRPr>
            </a:p>
          </p:txBody>
        </p:sp>
        <p:sp>
          <p:nvSpPr>
            <p:cNvPr id="18444" name="燕尾形箭头 18443"/>
            <p:cNvSpPr/>
            <p:nvPr/>
          </p:nvSpPr>
          <p:spPr>
            <a:xfrm>
              <a:off x="528" y="2161"/>
              <a:ext cx="1121" cy="779"/>
            </a:xfrm>
            <a:prstGeom prst="notchedRightArrow">
              <a:avLst>
                <a:gd name="adj1" fmla="val 50000"/>
                <a:gd name="adj2" fmla="val 35975"/>
              </a:avLst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 anchor="ctr">
              <a:scene3d>
                <a:camera prst="orthographicFront"/>
                <a:lightRig rig="threePt" dir="t"/>
              </a:scene3d>
            </a:bodyPr>
            <a:p>
              <a:pPr algn="ctr">
                <a:spcBef>
                  <a:spcPct val="20000"/>
                </a:spcBef>
              </a:pPr>
              <a:r>
                <a:rPr lang="zh-CN" altLang="en-US" sz="36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黑体" panose="02010600030101010101" pitchFamily="2" charset="-122"/>
                  <a:ea typeface="黑体" panose="02010600030101010101" pitchFamily="2" charset="-122"/>
                </a:rPr>
                <a:t>民生</a:t>
              </a:r>
              <a:endParaRPr lang="zh-CN" altLang="en-US" sz="3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endParaRPr>
            </a:p>
          </p:txBody>
        </p:sp>
        <p:sp>
          <p:nvSpPr>
            <p:cNvPr id="18448" name="文本框 18447"/>
            <p:cNvSpPr txBox="1"/>
            <p:nvPr/>
          </p:nvSpPr>
          <p:spPr>
            <a:xfrm>
              <a:off x="1853" y="399"/>
              <a:ext cx="2157" cy="755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>
              <a:spAutoFit/>
              <a:scene3d>
                <a:camera prst="orthographicFront"/>
                <a:lightRig rig="threePt" dir="t"/>
              </a:scene3d>
            </a:bodyPr>
            <a:p>
              <a:pPr>
                <a:spcBef>
                  <a:spcPct val="50000"/>
                </a:spcBef>
              </a:pPr>
              <a:r>
                <a:rPr lang="zh-CN" altLang="en-US" sz="36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黑体" panose="02010600030101010101" pitchFamily="2" charset="-122"/>
                  <a:ea typeface="黑体" panose="02010600030101010101" pitchFamily="2" charset="-122"/>
                </a:rPr>
                <a:t>反对帝国主义侵略</a:t>
              </a:r>
              <a:endParaRPr lang="zh-CN" altLang="en-US" sz="3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endParaRPr>
            </a:p>
          </p:txBody>
        </p:sp>
        <p:sp>
          <p:nvSpPr>
            <p:cNvPr id="18449" name="文本框 18448"/>
            <p:cNvSpPr txBox="1"/>
            <p:nvPr/>
          </p:nvSpPr>
          <p:spPr>
            <a:xfrm>
              <a:off x="1798" y="1277"/>
              <a:ext cx="2351" cy="755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>
              <a:spAutoFit/>
              <a:scene3d>
                <a:camera prst="orthographicFront"/>
                <a:lightRig rig="threePt" dir="t"/>
              </a:scene3d>
            </a:bodyPr>
            <a:p>
              <a:pPr>
                <a:spcBef>
                  <a:spcPct val="50000"/>
                </a:spcBef>
              </a:pPr>
              <a:r>
                <a:rPr lang="zh-CN" altLang="en-US" sz="36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黑体" panose="02010600030101010101" pitchFamily="2" charset="-122"/>
                  <a:ea typeface="黑体" panose="02010600030101010101" pitchFamily="2" charset="-122"/>
                </a:rPr>
                <a:t>普遍的民权</a:t>
              </a:r>
              <a:r>
                <a:rPr lang="en-US" altLang="zh-CN" sz="36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黑体" panose="02010600030101010101" pitchFamily="2" charset="-122"/>
                  <a:ea typeface="黑体" panose="02010600030101010101" pitchFamily="2" charset="-122"/>
                </a:rPr>
                <a:t>,</a:t>
              </a:r>
              <a:r>
                <a:rPr lang="zh-CN" altLang="en-US" sz="36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黑体" panose="02010600030101010101" pitchFamily="2" charset="-122"/>
                  <a:ea typeface="黑体" panose="02010600030101010101" pitchFamily="2" charset="-122"/>
                </a:rPr>
                <a:t>建立各革命阶级联盟</a:t>
              </a:r>
              <a:endParaRPr lang="zh-CN" altLang="en-US" sz="3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endParaRPr>
            </a:p>
          </p:txBody>
        </p:sp>
        <p:sp>
          <p:nvSpPr>
            <p:cNvPr id="18450" name="文本框 18449"/>
            <p:cNvSpPr txBox="1"/>
            <p:nvPr/>
          </p:nvSpPr>
          <p:spPr>
            <a:xfrm>
              <a:off x="1749" y="2254"/>
              <a:ext cx="2449" cy="930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>
              <a:spAutoFit/>
              <a:scene3d>
                <a:camera prst="orthographicFront"/>
                <a:lightRig rig="threePt" dir="t"/>
              </a:scene3d>
            </a:bodyPr>
            <a:p>
              <a:pPr>
                <a:spcBef>
                  <a:spcPct val="50000"/>
                </a:spcBef>
              </a:pPr>
              <a:r>
                <a:rPr lang="zh-CN" altLang="en-US" sz="36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黑体" panose="02010600030101010101" pitchFamily="2" charset="-122"/>
                  <a:ea typeface="黑体" panose="02010600030101010101" pitchFamily="2" charset="-122"/>
                </a:rPr>
                <a:t>耕者有其田</a:t>
              </a:r>
              <a:endParaRPr lang="zh-CN" altLang="en-US" sz="3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endParaRPr>
            </a:p>
            <a:p>
              <a:pPr>
                <a:spcBef>
                  <a:spcPct val="50000"/>
                </a:spcBef>
              </a:pPr>
              <a:r>
                <a:rPr lang="zh-CN" altLang="en-US" sz="36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黑体" panose="02010600030101010101" pitchFamily="2" charset="-122"/>
                  <a:ea typeface="黑体" panose="02010600030101010101" pitchFamily="2" charset="-122"/>
                </a:rPr>
                <a:t>节制资本</a:t>
              </a:r>
              <a:endParaRPr lang="zh-CN" altLang="en-US" sz="3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endParaRPr>
            </a:p>
          </p:txBody>
        </p:sp>
      </p:grpSp>
      <p:sp>
        <p:nvSpPr>
          <p:cNvPr id="3" name="矩形 2"/>
          <p:cNvSpPr/>
          <p:nvPr/>
        </p:nvSpPr>
        <p:spPr>
          <a:xfrm>
            <a:off x="10622496" y="998538"/>
            <a:ext cx="954366" cy="523875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eaVert" wrap="none" anchor="ctr">
            <a:scene3d>
              <a:camera prst="orthographicFront"/>
              <a:lightRig rig="threePt" dir="t"/>
            </a:scene3d>
          </a:bodyPr>
          <a:p>
            <a:pPr algn="ctr"/>
            <a:r>
              <a:rPr lang="en-US" altLang="zh-CN" sz="3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 </a:t>
            </a:r>
            <a:r>
              <a:rPr lang="zh-CN" altLang="en-US" sz="3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三  大  政  策</a:t>
            </a:r>
            <a:endParaRPr lang="zh-CN" altLang="en-US" sz="36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096699" y="4498975"/>
            <a:ext cx="1225706" cy="11985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threePt" dir="t"/>
            </a:scene3d>
          </a:bodyPr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扶助农工</a:t>
            </a:r>
            <a:endParaRPr lang="zh-CN" altLang="en-US" sz="36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082664" y="3295650"/>
            <a:ext cx="1168007" cy="64452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threePt" dir="t"/>
            </a:scene3d>
          </a:bodyPr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联共</a:t>
            </a:r>
            <a:endParaRPr lang="zh-CN" altLang="en-US" sz="36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sp>
        <p:nvSpPr>
          <p:cNvPr id="6" name="右箭头 5"/>
          <p:cNvSpPr/>
          <p:nvPr/>
        </p:nvSpPr>
        <p:spPr>
          <a:xfrm>
            <a:off x="8306071" y="1844946"/>
            <a:ext cx="606768" cy="744494"/>
          </a:xfrm>
          <a:prstGeom prst="rightArrow">
            <a:avLst>
              <a:gd name="adj1" fmla="val 50000"/>
              <a:gd name="adj2" fmla="val 25000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threePt" dir="t"/>
            </a:scene3d>
          </a:bodyPr>
          <a:p>
            <a:endParaRPr lang="zh-CN" altLang="en-US" sz="36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右箭头 6"/>
          <p:cNvSpPr/>
          <p:nvPr/>
        </p:nvSpPr>
        <p:spPr>
          <a:xfrm>
            <a:off x="8276435" y="3246626"/>
            <a:ext cx="636404" cy="744494"/>
          </a:xfrm>
          <a:prstGeom prst="rightArrow">
            <a:avLst>
              <a:gd name="adj1" fmla="val 50000"/>
              <a:gd name="adj2" fmla="val 25000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threePt" dir="t"/>
            </a:scene3d>
          </a:bodyPr>
          <a:p>
            <a:endParaRPr lang="zh-CN" altLang="en-US" sz="36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右箭头 7"/>
          <p:cNvSpPr/>
          <p:nvPr/>
        </p:nvSpPr>
        <p:spPr>
          <a:xfrm>
            <a:off x="8168807" y="4734025"/>
            <a:ext cx="669160" cy="727032"/>
          </a:xfrm>
          <a:prstGeom prst="rightArrow">
            <a:avLst>
              <a:gd name="adj1" fmla="val 50000"/>
              <a:gd name="adj2" fmla="val 25000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threePt" dir="t"/>
            </a:scene3d>
          </a:bodyPr>
          <a:p>
            <a:endParaRPr lang="zh-CN" altLang="en-US" sz="36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95325" y="570865"/>
            <a:ext cx="2112010" cy="11988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60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指导目标（纲领）</a:t>
            </a:r>
            <a:endParaRPr lang="zh-CN" altLang="en-US" sz="360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464675" y="570865"/>
            <a:ext cx="2112010" cy="11988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60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实现方式（手段）</a:t>
            </a:r>
            <a:endParaRPr lang="zh-CN" altLang="en-US" sz="360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8436" grpId="0" bldLvl="0" animBg="1"/>
      <p:bldP spid="7" grpId="0" animBg="1"/>
      <p:bldP spid="5" grpId="0" bldLvl="0" animBg="1"/>
      <p:bldP spid="8" grpId="0" animBg="1"/>
      <p:bldP spid="4" grpId="0" bldLvl="0" animBg="1"/>
      <p:bldP spid="3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矩形 21505"/>
          <p:cNvSpPr/>
          <p:nvPr/>
        </p:nvSpPr>
        <p:spPr>
          <a:xfrm>
            <a:off x="889000" y="345282"/>
            <a:ext cx="2716213" cy="64516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p>
            <a:r>
              <a:rPr lang="zh-CN" altLang="en-US" sz="3600" b="1">
                <a:solidFill>
                  <a:schemeClr val="tx2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评价</a:t>
            </a:r>
            <a:endParaRPr lang="zh-CN" altLang="en-US" sz="3600" b="1">
              <a:solidFill>
                <a:schemeClr val="tx2"/>
              </a:solidFill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sp>
        <p:nvSpPr>
          <p:cNvPr id="21507" name="矩形 21506"/>
          <p:cNvSpPr/>
          <p:nvPr/>
        </p:nvSpPr>
        <p:spPr>
          <a:xfrm>
            <a:off x="889000" y="1494155"/>
            <a:ext cx="1057529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p>
            <a:pPr eaLnBrk="0" hangingPunct="0"/>
            <a:r>
              <a:rPr lang="zh-CN" altLang="en-US" sz="4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进步性：</a:t>
            </a:r>
            <a:endParaRPr lang="zh-CN" altLang="en-US" sz="4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0030101010101" pitchFamily="2" charset="-122"/>
              <a:ea typeface="黑体" panose="02010600030101010101" pitchFamily="2" charset="-122"/>
            </a:endParaRPr>
          </a:p>
          <a:p>
            <a:pPr eaLnBrk="0" hangingPunct="0"/>
            <a:r>
              <a:rPr lang="zh-CN" altLang="en-US" sz="4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pitchFamily="2" charset="-122"/>
                <a:ea typeface="黑体" panose="02010600030101010101" pitchFamily="2" charset="-122"/>
              </a:rPr>
              <a:t>  是第一次国共合作的政治基础和大革命时期的旗帜，推动国民大革命发展。</a:t>
            </a:r>
            <a:endParaRPr lang="zh-CN" altLang="en-US" sz="40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1600</Words>
  <Application>WPS 演示</Application>
  <PresentationFormat>宽屏</PresentationFormat>
  <Paragraphs>231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7" baseType="lpstr">
      <vt:lpstr>Arial</vt:lpstr>
      <vt:lpstr>宋体</vt:lpstr>
      <vt:lpstr>Wingdings</vt:lpstr>
      <vt:lpstr>华文仿宋</vt:lpstr>
      <vt:lpstr>黑体</vt:lpstr>
      <vt:lpstr>华文中宋</vt:lpstr>
      <vt:lpstr>Arial</vt:lpstr>
      <vt:lpstr>Times New Roman</vt:lpstr>
      <vt:lpstr>Verdana</vt:lpstr>
      <vt:lpstr>华文细黑</vt:lpstr>
      <vt:lpstr>楷体_GB2312</vt:lpstr>
      <vt:lpstr>Calibri</vt:lpstr>
      <vt:lpstr>微软雅黑</vt:lpstr>
      <vt:lpstr>Arial Unicode MS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chestnut</cp:lastModifiedBy>
  <cp:revision>4</cp:revision>
  <dcterms:created xsi:type="dcterms:W3CDTF">2018-04-11T04:29:00Z</dcterms:created>
  <dcterms:modified xsi:type="dcterms:W3CDTF">2018-04-11T11:52:29Z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2052-10.1.0.7223</vt:lpwstr>
  </property>
</Properties>
</file>