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2"/>
    <p:sldId id="262" r:id="rId3"/>
    <p:sldId id="259" r:id="rId4"/>
    <p:sldId id="307" r:id="rId5"/>
    <p:sldId id="257" r:id="rId6"/>
    <p:sldId id="436" r:id="rId7"/>
    <p:sldId id="437" r:id="rId8"/>
    <p:sldId id="438" r:id="rId9"/>
    <p:sldId id="321" r:id="rId10"/>
    <p:sldId id="266" r:id="rId11"/>
    <p:sldId id="441" r:id="rId12"/>
    <p:sldId id="442" r:id="rId13"/>
    <p:sldId id="331" r:id="rId14"/>
    <p:sldId id="396" r:id="rId15"/>
    <p:sldId id="332" r:id="rId16"/>
    <p:sldId id="333" r:id="rId17"/>
    <p:sldId id="334" r:id="rId18"/>
    <p:sldId id="440" r:id="rId19"/>
    <p:sldId id="335" r:id="rId20"/>
    <p:sldId id="336" r:id="rId21"/>
    <p:sldId id="337" r:id="rId22"/>
    <p:sldId id="338" r:id="rId23"/>
    <p:sldId id="443" r:id="rId24"/>
    <p:sldId id="339" r:id="rId25"/>
    <p:sldId id="340" r:id="rId26"/>
    <p:sldId id="353" r:id="rId27"/>
    <p:sldId id="354" r:id="rId28"/>
    <p:sldId id="355" r:id="rId29"/>
    <p:sldId id="356" r:id="rId30"/>
    <p:sldId id="444" r:id="rId31"/>
    <p:sldId id="360" r:id="rId32"/>
    <p:sldId id="361" r:id="rId33"/>
    <p:sldId id="362" r:id="rId34"/>
    <p:sldId id="363" r:id="rId35"/>
    <p:sldId id="445" r:id="rId36"/>
    <p:sldId id="364" r:id="rId37"/>
    <p:sldId id="365" r:id="rId38"/>
    <p:sldId id="366" r:id="rId39"/>
    <p:sldId id="367" r:id="rId40"/>
    <p:sldId id="446" r:id="rId41"/>
    <p:sldId id="368" r:id="rId42"/>
    <p:sldId id="369" r:id="rId43"/>
    <p:sldId id="370" r:id="rId44"/>
    <p:sldId id="371" r:id="rId45"/>
    <p:sldId id="450" r:id="rId46"/>
    <p:sldId id="451" r:id="rId47"/>
    <p:sldId id="447" r:id="rId48"/>
    <p:sldId id="372" r:id="rId49"/>
    <p:sldId id="373" r:id="rId50"/>
    <p:sldId id="374" r:id="rId51"/>
    <p:sldId id="375" r:id="rId52"/>
    <p:sldId id="388" r:id="rId53"/>
    <p:sldId id="277" r:id="rId54"/>
    <p:sldId id="397" r:id="rId55"/>
    <p:sldId id="398" r:id="rId56"/>
    <p:sldId id="399" r:id="rId57"/>
    <p:sldId id="400" r:id="rId58"/>
    <p:sldId id="401" r:id="rId59"/>
    <p:sldId id="402" r:id="rId60"/>
    <p:sldId id="403" r:id="rId61"/>
    <p:sldId id="404" r:id="rId62"/>
    <p:sldId id="408" r:id="rId63"/>
    <p:sldId id="409" r:id="rId64"/>
    <p:sldId id="448" r:id="rId65"/>
    <p:sldId id="449" r:id="rId66"/>
    <p:sldId id="418" r:id="rId67"/>
    <p:sldId id="419" r:id="rId68"/>
    <p:sldId id="420" r:id="rId69"/>
    <p:sldId id="421" r:id="rId70"/>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2281" autoAdjust="0"/>
    <p:restoredTop sz="94660"/>
  </p:normalViewPr>
  <p:slideViewPr>
    <p:cSldViewPr snapToGrid="0">
      <p:cViewPr varScale="1">
        <p:scale>
          <a:sx n="70" d="100"/>
          <a:sy n="70" d="100"/>
        </p:scale>
        <p:origin x="-276"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2017/10/23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2017/10/23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2017/10/23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2017/10/23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2017/10/23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pPr/>
              <a:t>2017/10/23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2017/10/23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pPr/>
              <a:t>2017/10/23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2017/10/23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2017/10/23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pPr/>
              <a:t>2017/10/23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Office_Word_97_-_2003___1.doc"/><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Office_Word_97_-_2003___2.doc"/><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Office_Word_97_-_2003___3.doc"/><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Office_Word_97_-_2003___4.doc"/><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Office_Word_97_-_2003___5.doc"/><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Office_Word_97_-_2003___6.doc"/><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Microsoft_Office_Word_97_-_2003___7.doc"/><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Microsoft_Office_Word_97_-_2003___8.doc"/><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Microsoft_Office_Word_97_-_2003___9.doc"/><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Microsoft_Office_Word_97_-_2003___10.doc"/><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Microsoft_Office_Word_97_-_2003___11.doc"/><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46.xml.rels><?xml version="1.0" encoding="UTF-8" standalone="yes"?>
<Relationships xmlns="http://schemas.openxmlformats.org/package/2006/relationships"><Relationship Id="rId3" Type="http://schemas.openxmlformats.org/officeDocument/2006/relationships/oleObject" Target="../embeddings/Microsoft_Office_Word_97_-_2003___12.doc"/><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Microsoft_Office_Word_97_-_2003___13.doc"/><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Microsoft_Office_Word_97_-_2003___14.doc"/><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4"/>
          <p:cNvSpPr txBox="1"/>
          <p:nvPr/>
        </p:nvSpPr>
        <p:spPr>
          <a:xfrm>
            <a:off x="288991" y="1815152"/>
            <a:ext cx="615553" cy="3002508"/>
          </a:xfrm>
          <a:prstGeom prst="rect">
            <a:avLst/>
          </a:prstGeom>
          <a:noFill/>
        </p:spPr>
        <p:txBody>
          <a:bodyPr vert="eaVert" wrap="square" rtlCol="0">
            <a:spAutoFit/>
          </a:bodyPr>
          <a:lstStyle/>
          <a:p>
            <a:r>
              <a:rPr lang="zh-CN" altLang="zh-CN" sz="2800" b="1" dirty="0">
                <a:latin typeface="华文中宋" pitchFamily="2" charset="-122"/>
                <a:ea typeface="华文中宋" pitchFamily="2" charset="-122"/>
              </a:rPr>
              <a:t>世界文化遗产</a:t>
            </a:r>
          </a:p>
        </p:txBody>
      </p:sp>
      <p:sp>
        <p:nvSpPr>
          <p:cNvPr id="5" name="左大括号 4"/>
          <p:cNvSpPr/>
          <p:nvPr/>
        </p:nvSpPr>
        <p:spPr>
          <a:xfrm>
            <a:off x="1053134" y="860031"/>
            <a:ext cx="445770" cy="503745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华文中宋" pitchFamily="2" charset="-122"/>
              <a:ea typeface="华文中宋" pitchFamily="2" charset="-122"/>
            </a:endParaRPr>
          </a:p>
        </p:txBody>
      </p:sp>
      <p:grpSp>
        <p:nvGrpSpPr>
          <p:cNvPr id="41" name="组合 40"/>
          <p:cNvGrpSpPr/>
          <p:nvPr/>
        </p:nvGrpSpPr>
        <p:grpSpPr>
          <a:xfrm>
            <a:off x="1333804" y="1927466"/>
            <a:ext cx="2646680" cy="1132205"/>
            <a:chOff x="1333804" y="1927466"/>
            <a:chExt cx="2646680" cy="1132205"/>
          </a:xfrm>
        </p:grpSpPr>
        <p:sp>
          <p:nvSpPr>
            <p:cNvPr id="7" name="文本框 24"/>
            <p:cNvSpPr txBox="1"/>
            <p:nvPr/>
          </p:nvSpPr>
          <p:spPr>
            <a:xfrm>
              <a:off x="1333804" y="2009381"/>
              <a:ext cx="2446655" cy="822960"/>
            </a:xfrm>
            <a:prstGeom prst="rect">
              <a:avLst/>
            </a:prstGeom>
            <a:noFill/>
          </p:spPr>
          <p:txBody>
            <a:bodyPr wrap="square" rtlCol="0">
              <a:spAutoFit/>
            </a:bodyPr>
            <a:lstStyle/>
            <a:p>
              <a:r>
                <a:rPr lang="zh-CN" altLang="en-US" sz="2400" b="1" dirty="0">
                  <a:latin typeface="华文中宋" pitchFamily="2" charset="-122"/>
                  <a:ea typeface="华文中宋" pitchFamily="2" charset="-122"/>
                </a:rPr>
                <a:t>保护世界文化遗产的重要文献</a:t>
              </a:r>
            </a:p>
          </p:txBody>
        </p:sp>
        <p:sp>
          <p:nvSpPr>
            <p:cNvPr id="8" name="左大括号 7"/>
            <p:cNvSpPr/>
            <p:nvPr/>
          </p:nvSpPr>
          <p:spPr>
            <a:xfrm>
              <a:off x="3653459" y="1927466"/>
              <a:ext cx="327025" cy="113220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华文中宋" pitchFamily="2" charset="-122"/>
                <a:ea typeface="华文中宋" pitchFamily="2" charset="-122"/>
              </a:endParaRPr>
            </a:p>
          </p:txBody>
        </p:sp>
      </p:grpSp>
      <p:grpSp>
        <p:nvGrpSpPr>
          <p:cNvPr id="11" name="组合 10"/>
          <p:cNvGrpSpPr/>
          <p:nvPr/>
        </p:nvGrpSpPr>
        <p:grpSpPr>
          <a:xfrm>
            <a:off x="6495719" y="567931"/>
            <a:ext cx="4929678" cy="1056005"/>
            <a:chOff x="12156" y="3622"/>
            <a:chExt cx="6507" cy="1047"/>
          </a:xfrm>
        </p:grpSpPr>
        <p:sp>
          <p:nvSpPr>
            <p:cNvPr id="12" name="文本框 30"/>
            <p:cNvSpPr txBox="1"/>
            <p:nvPr/>
          </p:nvSpPr>
          <p:spPr>
            <a:xfrm>
              <a:off x="12813" y="3912"/>
              <a:ext cx="5850" cy="393"/>
            </a:xfrm>
            <a:prstGeom prst="rect">
              <a:avLst/>
            </a:prstGeom>
            <a:noFill/>
            <a:ln w="12700" cmpd="sng">
              <a:solidFill>
                <a:schemeClr val="tx1"/>
              </a:solidFill>
              <a:prstDash val="solid"/>
            </a:ln>
          </p:spPr>
          <p:txBody>
            <a:bodyPr wrap="square" rtlCol="0">
              <a:spAutoFit/>
            </a:bodyPr>
            <a:lstStyle/>
            <a:p>
              <a:r>
                <a:rPr lang="zh-CN" altLang="en-US" sz="2000" b="1" dirty="0">
                  <a:latin typeface="华文中宋" pitchFamily="2" charset="-122"/>
                  <a:ea typeface="华文中宋" pitchFamily="2" charset="-122"/>
                </a:rPr>
                <a:t>必修</a:t>
              </a:r>
              <a:r>
                <a:rPr lang="en-US" altLang="zh-CN" sz="2000" b="1" dirty="0">
                  <a:latin typeface="华文中宋" pitchFamily="2" charset="-122"/>
                  <a:ea typeface="华文中宋" pitchFamily="2" charset="-122"/>
                </a:rPr>
                <a:t>2.8.3“</a:t>
              </a:r>
              <a:r>
                <a:rPr lang="zh-CN" altLang="en-US" sz="2000" b="1" dirty="0">
                  <a:latin typeface="华文中宋" pitchFamily="2" charset="-122"/>
                  <a:ea typeface="华文中宋" pitchFamily="2" charset="-122"/>
                </a:rPr>
                <a:t>世界面临的问题与挑战</a:t>
              </a:r>
              <a:r>
                <a:rPr lang="en-US" altLang="zh-CN" sz="2000" b="1" dirty="0">
                  <a:latin typeface="华文中宋" pitchFamily="2" charset="-122"/>
                  <a:ea typeface="华文中宋" pitchFamily="2" charset="-122"/>
                </a:rPr>
                <a:t>”</a:t>
              </a:r>
              <a:endParaRPr lang="zh-CN" altLang="en-US" sz="2000" b="1" dirty="0">
                <a:latin typeface="华文中宋" pitchFamily="2" charset="-122"/>
                <a:ea typeface="华文中宋" pitchFamily="2" charset="-122"/>
              </a:endParaRPr>
            </a:p>
          </p:txBody>
        </p:sp>
        <p:grpSp>
          <p:nvGrpSpPr>
            <p:cNvPr id="13" name="组合 12"/>
            <p:cNvGrpSpPr/>
            <p:nvPr/>
          </p:nvGrpSpPr>
          <p:grpSpPr>
            <a:xfrm>
              <a:off x="12156" y="3622"/>
              <a:ext cx="586" cy="1047"/>
              <a:chOff x="12929" y="5937"/>
              <a:chExt cx="1439" cy="1194"/>
            </a:xfrm>
          </p:grpSpPr>
          <p:cxnSp>
            <p:nvCxnSpPr>
              <p:cNvPr id="14" name="直接连接符 13"/>
              <p:cNvCxnSpPr/>
              <p:nvPr/>
            </p:nvCxnSpPr>
            <p:spPr>
              <a:xfrm flipV="1">
                <a:off x="13620" y="6525"/>
                <a:ext cx="749" cy="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2929" y="5937"/>
                <a:ext cx="691" cy="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2929" y="7125"/>
                <a:ext cx="691" cy="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3620" y="5937"/>
                <a:ext cx="0" cy="11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4" name="组合 43"/>
          <p:cNvGrpSpPr/>
          <p:nvPr/>
        </p:nvGrpSpPr>
        <p:grpSpPr>
          <a:xfrm>
            <a:off x="8141639" y="1964296"/>
            <a:ext cx="2128520" cy="1095375"/>
            <a:chOff x="8141639" y="1964296"/>
            <a:chExt cx="2128520" cy="1095375"/>
          </a:xfrm>
        </p:grpSpPr>
        <p:sp>
          <p:nvSpPr>
            <p:cNvPr id="18" name="文本框 37"/>
            <p:cNvSpPr txBox="1"/>
            <p:nvPr/>
          </p:nvSpPr>
          <p:spPr>
            <a:xfrm>
              <a:off x="8574709" y="2264651"/>
              <a:ext cx="1695450" cy="457200"/>
            </a:xfrm>
            <a:prstGeom prst="rect">
              <a:avLst/>
            </a:prstGeom>
            <a:noFill/>
          </p:spPr>
          <p:txBody>
            <a:bodyPr wrap="square" rtlCol="0">
              <a:spAutoFit/>
            </a:bodyPr>
            <a:lstStyle/>
            <a:p>
              <a:r>
                <a:rPr lang="zh-CN" altLang="en-US" sz="2400" b="1" dirty="0">
                  <a:latin typeface="华文中宋" pitchFamily="2" charset="-122"/>
                  <a:ea typeface="华文中宋" pitchFamily="2" charset="-122"/>
                </a:rPr>
                <a:t>主要内容</a:t>
              </a:r>
            </a:p>
          </p:txBody>
        </p:sp>
        <p:sp>
          <p:nvSpPr>
            <p:cNvPr id="27" name="右大括号 26"/>
            <p:cNvSpPr/>
            <p:nvPr/>
          </p:nvSpPr>
          <p:spPr>
            <a:xfrm>
              <a:off x="8141639" y="1964296"/>
              <a:ext cx="299085" cy="1095375"/>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华文中宋" pitchFamily="2" charset="-122"/>
                <a:ea typeface="华文中宋" pitchFamily="2" charset="-122"/>
              </a:endParaRPr>
            </a:p>
          </p:txBody>
        </p:sp>
      </p:grpSp>
      <p:grpSp>
        <p:nvGrpSpPr>
          <p:cNvPr id="43" name="组合 42"/>
          <p:cNvGrpSpPr/>
          <p:nvPr/>
        </p:nvGrpSpPr>
        <p:grpSpPr>
          <a:xfrm>
            <a:off x="3980484" y="1856346"/>
            <a:ext cx="4246880" cy="1358265"/>
            <a:chOff x="3980484" y="1856346"/>
            <a:chExt cx="4246880" cy="1358265"/>
          </a:xfrm>
        </p:grpSpPr>
        <p:sp>
          <p:nvSpPr>
            <p:cNvPr id="9" name="文本框 26"/>
            <p:cNvSpPr txBox="1"/>
            <p:nvPr/>
          </p:nvSpPr>
          <p:spPr>
            <a:xfrm>
              <a:off x="3980484" y="1856346"/>
              <a:ext cx="2740025" cy="457200"/>
            </a:xfrm>
            <a:prstGeom prst="rect">
              <a:avLst/>
            </a:prstGeom>
            <a:noFill/>
          </p:spPr>
          <p:txBody>
            <a:bodyPr wrap="square" rtlCol="0">
              <a:spAutoFit/>
            </a:bodyPr>
            <a:lstStyle/>
            <a:p>
              <a:r>
                <a:rPr lang="zh-CN" altLang="en-US" sz="2400" b="1" dirty="0">
                  <a:latin typeface="华文中宋" pitchFamily="2" charset="-122"/>
                  <a:ea typeface="华文中宋" pitchFamily="2" charset="-122"/>
                </a:rPr>
                <a:t>《世界遗产公约》</a:t>
              </a:r>
            </a:p>
          </p:txBody>
        </p:sp>
        <p:sp>
          <p:nvSpPr>
            <p:cNvPr id="22" name="文本框 40"/>
            <p:cNvSpPr txBox="1"/>
            <p:nvPr/>
          </p:nvSpPr>
          <p:spPr>
            <a:xfrm>
              <a:off x="4022394" y="2349741"/>
              <a:ext cx="2428240" cy="457200"/>
            </a:xfrm>
            <a:prstGeom prst="rect">
              <a:avLst/>
            </a:prstGeom>
            <a:noFill/>
          </p:spPr>
          <p:txBody>
            <a:bodyPr wrap="square" rtlCol="0">
              <a:spAutoFit/>
            </a:bodyPr>
            <a:lstStyle/>
            <a:p>
              <a:r>
                <a:rPr lang="zh-CN" altLang="en-US" sz="2400" b="1" dirty="0">
                  <a:latin typeface="华文中宋" pitchFamily="2" charset="-122"/>
                  <a:ea typeface="华文中宋" pitchFamily="2" charset="-122"/>
                </a:rPr>
                <a:t>《世界遗产名录》</a:t>
              </a:r>
            </a:p>
          </p:txBody>
        </p:sp>
        <p:sp>
          <p:nvSpPr>
            <p:cNvPr id="28" name="文本框 65"/>
            <p:cNvSpPr txBox="1"/>
            <p:nvPr/>
          </p:nvSpPr>
          <p:spPr>
            <a:xfrm>
              <a:off x="4022394" y="2757411"/>
              <a:ext cx="4204970" cy="457200"/>
            </a:xfrm>
            <a:prstGeom prst="rect">
              <a:avLst/>
            </a:prstGeom>
            <a:noFill/>
          </p:spPr>
          <p:txBody>
            <a:bodyPr wrap="square" rtlCol="0">
              <a:spAutoFit/>
            </a:bodyPr>
            <a:lstStyle/>
            <a:p>
              <a:r>
                <a:rPr lang="zh-CN" altLang="en-US" sz="2400" b="1">
                  <a:latin typeface="华文中宋" pitchFamily="2" charset="-122"/>
                  <a:ea typeface="华文中宋" pitchFamily="2" charset="-122"/>
                </a:rPr>
                <a:t>《保护非物质文化遗产公约》</a:t>
              </a:r>
            </a:p>
          </p:txBody>
        </p:sp>
      </p:grpSp>
      <p:grpSp>
        <p:nvGrpSpPr>
          <p:cNvPr id="39" name="组合 38"/>
          <p:cNvGrpSpPr/>
          <p:nvPr/>
        </p:nvGrpSpPr>
        <p:grpSpPr>
          <a:xfrm>
            <a:off x="1453184" y="526021"/>
            <a:ext cx="3012440" cy="1188085"/>
            <a:chOff x="1453184" y="526021"/>
            <a:chExt cx="3012440" cy="1188085"/>
          </a:xfrm>
        </p:grpSpPr>
        <p:sp>
          <p:nvSpPr>
            <p:cNvPr id="6" name="文本框 6"/>
            <p:cNvSpPr txBox="1"/>
            <p:nvPr/>
          </p:nvSpPr>
          <p:spPr>
            <a:xfrm>
              <a:off x="1453184" y="680326"/>
              <a:ext cx="2966720" cy="822960"/>
            </a:xfrm>
            <a:prstGeom prst="rect">
              <a:avLst/>
            </a:prstGeom>
            <a:noFill/>
          </p:spPr>
          <p:txBody>
            <a:bodyPr wrap="square" rtlCol="0">
              <a:spAutoFit/>
            </a:bodyPr>
            <a:lstStyle/>
            <a:p>
              <a:r>
                <a:rPr lang="zh-CN" altLang="en-US" sz="2400" b="1" dirty="0">
                  <a:latin typeface="华文中宋" pitchFamily="2" charset="-122"/>
                  <a:ea typeface="华文中宋" pitchFamily="2" charset="-122"/>
                </a:rPr>
                <a:t>联合国教科文组织</a:t>
              </a:r>
            </a:p>
            <a:p>
              <a:r>
                <a:rPr lang="zh-CN" altLang="en-US" sz="2400" b="1" dirty="0">
                  <a:latin typeface="华文中宋" pitchFamily="2" charset="-122"/>
                  <a:ea typeface="华文中宋" pitchFamily="2" charset="-122"/>
                </a:rPr>
                <a:t>保护世界文化遗产</a:t>
              </a:r>
            </a:p>
          </p:txBody>
        </p:sp>
        <p:sp>
          <p:nvSpPr>
            <p:cNvPr id="2" name="左大括号 1"/>
            <p:cNvSpPr/>
            <p:nvPr/>
          </p:nvSpPr>
          <p:spPr>
            <a:xfrm>
              <a:off x="4166539" y="526021"/>
              <a:ext cx="299085" cy="118808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华文中宋" pitchFamily="2" charset="-122"/>
                <a:ea typeface="华文中宋" pitchFamily="2" charset="-122"/>
              </a:endParaRPr>
            </a:p>
          </p:txBody>
        </p:sp>
      </p:grpSp>
      <p:grpSp>
        <p:nvGrpSpPr>
          <p:cNvPr id="40" name="组合 39"/>
          <p:cNvGrpSpPr/>
          <p:nvPr/>
        </p:nvGrpSpPr>
        <p:grpSpPr>
          <a:xfrm>
            <a:off x="4448479" y="526021"/>
            <a:ext cx="1724025" cy="1188085"/>
            <a:chOff x="4448479" y="526021"/>
            <a:chExt cx="1724025" cy="1188085"/>
          </a:xfrm>
        </p:grpSpPr>
        <p:sp>
          <p:nvSpPr>
            <p:cNvPr id="3" name="文本框 26"/>
            <p:cNvSpPr txBox="1"/>
            <p:nvPr/>
          </p:nvSpPr>
          <p:spPr>
            <a:xfrm>
              <a:off x="4448479" y="526021"/>
              <a:ext cx="1644015" cy="457200"/>
            </a:xfrm>
            <a:prstGeom prst="rect">
              <a:avLst/>
            </a:prstGeom>
            <a:noFill/>
          </p:spPr>
          <p:txBody>
            <a:bodyPr wrap="square" rtlCol="0">
              <a:spAutoFit/>
            </a:bodyPr>
            <a:lstStyle/>
            <a:p>
              <a:r>
                <a:rPr lang="zh-CN" altLang="en-US" sz="2400" b="1" dirty="0">
                  <a:latin typeface="华文中宋" pitchFamily="2" charset="-122"/>
                  <a:ea typeface="华文中宋" pitchFamily="2" charset="-122"/>
                </a:rPr>
                <a:t>重大举措</a:t>
              </a:r>
            </a:p>
          </p:txBody>
        </p:sp>
        <p:sp>
          <p:nvSpPr>
            <p:cNvPr id="30" name="文本框 26"/>
            <p:cNvSpPr txBox="1"/>
            <p:nvPr/>
          </p:nvSpPr>
          <p:spPr>
            <a:xfrm>
              <a:off x="4528489" y="1256906"/>
              <a:ext cx="1644015" cy="457200"/>
            </a:xfrm>
            <a:prstGeom prst="rect">
              <a:avLst/>
            </a:prstGeom>
            <a:noFill/>
          </p:spPr>
          <p:txBody>
            <a:bodyPr wrap="square" rtlCol="0">
              <a:spAutoFit/>
            </a:bodyPr>
            <a:lstStyle/>
            <a:p>
              <a:r>
                <a:rPr lang="zh-CN" altLang="en-US" sz="2400" b="1" dirty="0">
                  <a:latin typeface="华文中宋" pitchFamily="2" charset="-122"/>
                  <a:ea typeface="华文中宋" pitchFamily="2" charset="-122"/>
                </a:rPr>
                <a:t>意义</a:t>
              </a:r>
            </a:p>
          </p:txBody>
        </p:sp>
      </p:grpSp>
      <p:grpSp>
        <p:nvGrpSpPr>
          <p:cNvPr id="45" name="组合 44"/>
          <p:cNvGrpSpPr/>
          <p:nvPr/>
        </p:nvGrpSpPr>
        <p:grpSpPr>
          <a:xfrm>
            <a:off x="1333804" y="3363836"/>
            <a:ext cx="2319655" cy="1479550"/>
            <a:chOff x="1333804" y="3363836"/>
            <a:chExt cx="2319655" cy="1479550"/>
          </a:xfrm>
        </p:grpSpPr>
        <p:sp>
          <p:nvSpPr>
            <p:cNvPr id="31" name="文本框 57"/>
            <p:cNvSpPr txBox="1"/>
            <p:nvPr/>
          </p:nvSpPr>
          <p:spPr>
            <a:xfrm>
              <a:off x="1333804" y="3875011"/>
              <a:ext cx="2290445" cy="457200"/>
            </a:xfrm>
            <a:prstGeom prst="rect">
              <a:avLst/>
            </a:prstGeom>
            <a:noFill/>
          </p:spPr>
          <p:txBody>
            <a:bodyPr wrap="square" rtlCol="0">
              <a:spAutoFit/>
            </a:bodyPr>
            <a:lstStyle/>
            <a:p>
              <a:r>
                <a:rPr lang="zh-CN" altLang="en-US" sz="2400" b="1" dirty="0">
                  <a:latin typeface="华文中宋" pitchFamily="2" charset="-122"/>
                  <a:ea typeface="华文中宋" pitchFamily="2" charset="-122"/>
                </a:rPr>
                <a:t>世界文化遗产</a:t>
              </a:r>
              <a:endParaRPr lang="en-US" altLang="zh-CN" sz="2400" b="1" dirty="0">
                <a:latin typeface="华文中宋" pitchFamily="2" charset="-122"/>
                <a:ea typeface="华文中宋" pitchFamily="2" charset="-122"/>
              </a:endParaRPr>
            </a:p>
          </p:txBody>
        </p:sp>
        <p:sp>
          <p:nvSpPr>
            <p:cNvPr id="34" name="左大括号 33"/>
            <p:cNvSpPr/>
            <p:nvPr/>
          </p:nvSpPr>
          <p:spPr>
            <a:xfrm>
              <a:off x="3431209" y="3363836"/>
              <a:ext cx="222250" cy="147955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华文中宋" pitchFamily="2" charset="-122"/>
                <a:ea typeface="华文中宋" pitchFamily="2" charset="-122"/>
              </a:endParaRPr>
            </a:p>
          </p:txBody>
        </p:sp>
      </p:grpSp>
      <p:grpSp>
        <p:nvGrpSpPr>
          <p:cNvPr id="46" name="组合 45"/>
          <p:cNvGrpSpPr/>
          <p:nvPr/>
        </p:nvGrpSpPr>
        <p:grpSpPr>
          <a:xfrm>
            <a:off x="3624249" y="3230486"/>
            <a:ext cx="1456690" cy="1668780"/>
            <a:chOff x="3624249" y="3230486"/>
            <a:chExt cx="1456690" cy="1668780"/>
          </a:xfrm>
        </p:grpSpPr>
        <p:sp>
          <p:nvSpPr>
            <p:cNvPr id="32" name="文本框 31"/>
            <p:cNvSpPr txBox="1"/>
            <p:nvPr/>
          </p:nvSpPr>
          <p:spPr>
            <a:xfrm>
              <a:off x="3650919" y="3647681"/>
              <a:ext cx="1407160" cy="457200"/>
            </a:xfrm>
            <a:prstGeom prst="rect">
              <a:avLst/>
            </a:prstGeom>
            <a:noFill/>
          </p:spPr>
          <p:txBody>
            <a:bodyPr wrap="none" rtlCol="0">
              <a:spAutoFit/>
            </a:bodyPr>
            <a:lstStyle/>
            <a:p>
              <a:pPr algn="l"/>
              <a:r>
                <a:rPr lang="zh-CN" altLang="en-US" sz="2400" b="1" dirty="0">
                  <a:latin typeface="华文中宋" pitchFamily="2" charset="-122"/>
                  <a:ea typeface="华文中宋" pitchFamily="2" charset="-122"/>
                  <a:sym typeface="+mn-ea"/>
                </a:rPr>
                <a:t>登录标准</a:t>
              </a:r>
              <a:endParaRPr lang="en-US" altLang="zh-CN" sz="2400" b="1" dirty="0">
                <a:latin typeface="华文中宋" pitchFamily="2" charset="-122"/>
                <a:ea typeface="华文中宋" pitchFamily="2" charset="-122"/>
              </a:endParaRPr>
            </a:p>
          </p:txBody>
        </p:sp>
        <p:sp>
          <p:nvSpPr>
            <p:cNvPr id="33" name="文本框 32"/>
            <p:cNvSpPr txBox="1"/>
            <p:nvPr/>
          </p:nvSpPr>
          <p:spPr>
            <a:xfrm>
              <a:off x="3624249" y="3230486"/>
              <a:ext cx="1407160" cy="457200"/>
            </a:xfrm>
            <a:prstGeom prst="rect">
              <a:avLst/>
            </a:prstGeom>
            <a:noFill/>
          </p:spPr>
          <p:txBody>
            <a:bodyPr wrap="none" rtlCol="0">
              <a:spAutoFit/>
            </a:bodyPr>
            <a:lstStyle/>
            <a:p>
              <a:pPr algn="l"/>
              <a:r>
                <a:rPr lang="zh-CN" altLang="en-US" sz="2400" b="1" dirty="0">
                  <a:latin typeface="华文中宋" pitchFamily="2" charset="-122"/>
                  <a:ea typeface="华文中宋" pitchFamily="2" charset="-122"/>
                  <a:sym typeface="+mn-ea"/>
                </a:rPr>
                <a:t>重要原则</a:t>
              </a:r>
              <a:endParaRPr lang="zh-CN" altLang="en-US" sz="2400" b="1" dirty="0">
                <a:latin typeface="华文中宋" pitchFamily="2" charset="-122"/>
                <a:ea typeface="华文中宋" pitchFamily="2" charset="-122"/>
              </a:endParaRPr>
            </a:p>
          </p:txBody>
        </p:sp>
        <p:sp>
          <p:nvSpPr>
            <p:cNvPr id="35" name="文本框 34"/>
            <p:cNvSpPr txBox="1"/>
            <p:nvPr/>
          </p:nvSpPr>
          <p:spPr>
            <a:xfrm>
              <a:off x="3637584" y="4024871"/>
              <a:ext cx="1407160" cy="457200"/>
            </a:xfrm>
            <a:prstGeom prst="rect">
              <a:avLst/>
            </a:prstGeom>
            <a:noFill/>
          </p:spPr>
          <p:txBody>
            <a:bodyPr wrap="none" rtlCol="0">
              <a:spAutoFit/>
            </a:bodyPr>
            <a:lstStyle/>
            <a:p>
              <a:pPr algn="l"/>
              <a:r>
                <a:rPr lang="zh-CN" altLang="en-US" sz="2400" b="1">
                  <a:latin typeface="华文中宋" pitchFamily="2" charset="-122"/>
                  <a:ea typeface="华文中宋" pitchFamily="2" charset="-122"/>
                </a:rPr>
                <a:t>主要价值</a:t>
              </a:r>
            </a:p>
          </p:txBody>
        </p:sp>
        <p:sp>
          <p:nvSpPr>
            <p:cNvPr id="36" name="文本框 35"/>
            <p:cNvSpPr txBox="1"/>
            <p:nvPr/>
          </p:nvSpPr>
          <p:spPr>
            <a:xfrm>
              <a:off x="3673779" y="4442066"/>
              <a:ext cx="1407160" cy="457200"/>
            </a:xfrm>
            <a:prstGeom prst="rect">
              <a:avLst/>
            </a:prstGeom>
            <a:noFill/>
          </p:spPr>
          <p:txBody>
            <a:bodyPr wrap="none" rtlCol="0">
              <a:spAutoFit/>
            </a:bodyPr>
            <a:lstStyle/>
            <a:p>
              <a:pPr algn="l"/>
              <a:r>
                <a:rPr lang="zh-CN" altLang="en-US" sz="2400" b="1">
                  <a:latin typeface="华文中宋" pitchFamily="2" charset="-122"/>
                  <a:ea typeface="华文中宋" pitchFamily="2" charset="-122"/>
                </a:rPr>
                <a:t>保护原则</a:t>
              </a:r>
            </a:p>
          </p:txBody>
        </p:sp>
      </p:grpSp>
      <p:sp>
        <p:nvSpPr>
          <p:cNvPr id="37" name="文本框 57"/>
          <p:cNvSpPr txBox="1"/>
          <p:nvPr/>
        </p:nvSpPr>
        <p:spPr>
          <a:xfrm>
            <a:off x="1453184" y="5002136"/>
            <a:ext cx="5372735" cy="457200"/>
          </a:xfrm>
          <a:prstGeom prst="rect">
            <a:avLst/>
          </a:prstGeom>
          <a:noFill/>
        </p:spPr>
        <p:txBody>
          <a:bodyPr wrap="square" rtlCol="0">
            <a:spAutoFit/>
          </a:bodyPr>
          <a:lstStyle/>
          <a:p>
            <a:r>
              <a:rPr lang="zh-CN" altLang="en-US" sz="2400" b="1" dirty="0">
                <a:latin typeface="华文中宋" pitchFamily="2" charset="-122"/>
                <a:ea typeface="华文中宋" pitchFamily="2" charset="-122"/>
              </a:rPr>
              <a:t>保护世界文化遗产的重大意义</a:t>
            </a:r>
          </a:p>
        </p:txBody>
      </p:sp>
      <p:sp>
        <p:nvSpPr>
          <p:cNvPr id="38" name="文本框 57"/>
          <p:cNvSpPr txBox="1"/>
          <p:nvPr/>
        </p:nvSpPr>
        <p:spPr>
          <a:xfrm>
            <a:off x="1498904" y="5570461"/>
            <a:ext cx="6316345" cy="457200"/>
          </a:xfrm>
          <a:prstGeom prst="rect">
            <a:avLst/>
          </a:prstGeom>
          <a:noFill/>
        </p:spPr>
        <p:txBody>
          <a:bodyPr wrap="square" rtlCol="0">
            <a:spAutoFit/>
          </a:bodyPr>
          <a:lstStyle/>
          <a:p>
            <a:r>
              <a:rPr lang="zh-CN" altLang="en-US" sz="2400" b="1" dirty="0">
                <a:latin typeface="华文中宋" pitchFamily="2" charset="-122"/>
                <a:ea typeface="华文中宋" pitchFamily="2" charset="-122"/>
              </a:rPr>
              <a:t>文化自然环境与保护世界文化遗产的关系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文本框 3"/>
          <p:cNvSpPr txBox="1">
            <a:spLocks noChangeArrowheads="1"/>
          </p:cNvSpPr>
          <p:nvPr/>
        </p:nvSpPr>
        <p:spPr bwMode="auto">
          <a:xfrm>
            <a:off x="24845" y="40958"/>
            <a:ext cx="615553" cy="6031459"/>
          </a:xfrm>
          <a:prstGeom prst="rect">
            <a:avLst/>
          </a:prstGeom>
          <a:noFill/>
          <a:ln w="9525">
            <a:noFill/>
            <a:miter lim="800000"/>
          </a:ln>
        </p:spPr>
        <p:txBody>
          <a:bodyPr vert="eaVert" wrap="none">
            <a:spAutoFit/>
          </a:bodyPr>
          <a:lstStyle/>
          <a:p>
            <a:r>
              <a:rPr lang="zh-CN" altLang="en-US" sz="2800" b="1">
                <a:latin typeface="华文中宋" pitchFamily="2" charset="-122"/>
                <a:ea typeface="华文中宋" pitchFamily="2" charset="-122"/>
                <a:cs typeface="楷体_GB2312" panose="02010609030101010101" charset="-122"/>
              </a:rPr>
              <a:t>       世界建筑的奇迹万里长城</a:t>
            </a:r>
          </a:p>
        </p:txBody>
      </p:sp>
      <p:grpSp>
        <p:nvGrpSpPr>
          <p:cNvPr id="55" name="组合 54"/>
          <p:cNvGrpSpPr/>
          <p:nvPr/>
        </p:nvGrpSpPr>
        <p:grpSpPr>
          <a:xfrm>
            <a:off x="3226435" y="149543"/>
            <a:ext cx="1393825" cy="1473200"/>
            <a:chOff x="3226435" y="149543"/>
            <a:chExt cx="1393825" cy="1473200"/>
          </a:xfrm>
        </p:grpSpPr>
        <p:sp>
          <p:nvSpPr>
            <p:cNvPr id="13315" name="文本框 7"/>
            <p:cNvSpPr txBox="1">
              <a:spLocks noChangeArrowheads="1"/>
            </p:cNvSpPr>
            <p:nvPr/>
          </p:nvSpPr>
          <p:spPr bwMode="auto">
            <a:xfrm>
              <a:off x="3251835" y="149543"/>
              <a:ext cx="1368425" cy="457200"/>
            </a:xfrm>
            <a:prstGeom prst="rect">
              <a:avLst/>
            </a:prstGeom>
            <a:noFill/>
            <a:ln w="9525">
              <a:noFill/>
              <a:miter lim="800000"/>
            </a:ln>
          </p:spPr>
          <p:txBody>
            <a:bodyPr>
              <a:spAutoFit/>
            </a:bodyPr>
            <a:lstStyle/>
            <a:p>
              <a:r>
                <a:rPr lang="zh-CN" altLang="en-US" sz="2400" b="1" dirty="0">
                  <a:latin typeface="华文中宋" pitchFamily="2" charset="-122"/>
                  <a:ea typeface="华文中宋" pitchFamily="2" charset="-122"/>
                  <a:cs typeface="楷体_GB2312" panose="02010609030101010101" charset="-122"/>
                </a:rPr>
                <a:t>秦长城</a:t>
              </a:r>
            </a:p>
          </p:txBody>
        </p:sp>
        <p:sp>
          <p:nvSpPr>
            <p:cNvPr id="13316" name="文本框 8"/>
            <p:cNvSpPr txBox="1">
              <a:spLocks noChangeArrowheads="1"/>
            </p:cNvSpPr>
            <p:nvPr/>
          </p:nvSpPr>
          <p:spPr bwMode="auto">
            <a:xfrm>
              <a:off x="3226435" y="633730"/>
              <a:ext cx="1304622" cy="457200"/>
            </a:xfrm>
            <a:prstGeom prst="rect">
              <a:avLst/>
            </a:prstGeom>
            <a:noFill/>
            <a:ln w="9525">
              <a:noFill/>
              <a:miter lim="800000"/>
            </a:ln>
          </p:spPr>
          <p:txBody>
            <a:bodyPr wrap="square">
              <a:spAutoFit/>
            </a:bodyPr>
            <a:lstStyle/>
            <a:p>
              <a:r>
                <a:rPr lang="zh-CN" altLang="en-US" sz="2400" b="1" dirty="0">
                  <a:latin typeface="华文中宋" pitchFamily="2" charset="-122"/>
                  <a:ea typeface="华文中宋" pitchFamily="2" charset="-122"/>
                  <a:cs typeface="楷体_GB2312" panose="02010609030101010101" charset="-122"/>
                </a:rPr>
                <a:t>汉长城</a:t>
              </a:r>
            </a:p>
          </p:txBody>
        </p:sp>
        <p:sp>
          <p:nvSpPr>
            <p:cNvPr id="13317" name="文本框 9"/>
            <p:cNvSpPr txBox="1">
              <a:spLocks noChangeArrowheads="1"/>
            </p:cNvSpPr>
            <p:nvPr/>
          </p:nvSpPr>
          <p:spPr bwMode="auto">
            <a:xfrm>
              <a:off x="3251835" y="1165543"/>
              <a:ext cx="1292869" cy="457200"/>
            </a:xfrm>
            <a:prstGeom prst="rect">
              <a:avLst/>
            </a:prstGeom>
            <a:noFill/>
            <a:ln w="9525">
              <a:noFill/>
              <a:miter lim="800000"/>
            </a:ln>
          </p:spPr>
          <p:txBody>
            <a:bodyPr wrap="square">
              <a:spAutoFit/>
            </a:bodyPr>
            <a:lstStyle/>
            <a:p>
              <a:r>
                <a:rPr lang="zh-CN" altLang="en-US" sz="2400" b="1" dirty="0">
                  <a:latin typeface="华文中宋" pitchFamily="2" charset="-122"/>
                  <a:ea typeface="华文中宋" pitchFamily="2" charset="-122"/>
                  <a:cs typeface="楷体_GB2312" panose="02010609030101010101" charset="-122"/>
                </a:rPr>
                <a:t>明长城</a:t>
              </a:r>
            </a:p>
          </p:txBody>
        </p:sp>
      </p:grpSp>
      <p:grpSp>
        <p:nvGrpSpPr>
          <p:cNvPr id="54" name="组合 53"/>
          <p:cNvGrpSpPr/>
          <p:nvPr/>
        </p:nvGrpSpPr>
        <p:grpSpPr>
          <a:xfrm>
            <a:off x="1218248" y="236855"/>
            <a:ext cx="1949450" cy="1216025"/>
            <a:chOff x="1218248" y="236855"/>
            <a:chExt cx="1949450" cy="1216025"/>
          </a:xfrm>
        </p:grpSpPr>
        <p:sp>
          <p:nvSpPr>
            <p:cNvPr id="13314" name="文本框 6"/>
            <p:cNvSpPr txBox="1">
              <a:spLocks noChangeArrowheads="1"/>
            </p:cNvSpPr>
            <p:nvPr/>
          </p:nvSpPr>
          <p:spPr bwMode="auto">
            <a:xfrm>
              <a:off x="1218248" y="743268"/>
              <a:ext cx="1949450" cy="457200"/>
            </a:xfrm>
            <a:prstGeom prst="rect">
              <a:avLst/>
            </a:prstGeom>
            <a:noFill/>
            <a:ln w="9525">
              <a:noFill/>
              <a:miter lim="800000"/>
            </a:ln>
          </p:spPr>
          <p:txBody>
            <a:bodyPr>
              <a:spAutoFit/>
            </a:bodyPr>
            <a:lstStyle/>
            <a:p>
              <a:r>
                <a:rPr lang="zh-CN" altLang="en-US" sz="2400" b="1" dirty="0">
                  <a:latin typeface="华文中宋" pitchFamily="2" charset="-122"/>
                  <a:ea typeface="华文中宋" pitchFamily="2" charset="-122"/>
                  <a:cs typeface="楷体_GB2312" panose="02010609030101010101" charset="-122"/>
                </a:rPr>
                <a:t>建造历史</a:t>
              </a:r>
            </a:p>
          </p:txBody>
        </p:sp>
        <p:sp>
          <p:nvSpPr>
            <p:cNvPr id="11" name="左大括号 10"/>
            <p:cNvSpPr/>
            <p:nvPr/>
          </p:nvSpPr>
          <p:spPr>
            <a:xfrm>
              <a:off x="2813685" y="236855"/>
              <a:ext cx="327025" cy="121602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b="1">
                <a:latin typeface="华文中宋" pitchFamily="2" charset="-122"/>
                <a:ea typeface="华文中宋" pitchFamily="2" charset="-122"/>
              </a:endParaRPr>
            </a:p>
          </p:txBody>
        </p:sp>
      </p:grpSp>
      <p:grpSp>
        <p:nvGrpSpPr>
          <p:cNvPr id="56" name="组合 55"/>
          <p:cNvGrpSpPr/>
          <p:nvPr/>
        </p:nvGrpSpPr>
        <p:grpSpPr>
          <a:xfrm>
            <a:off x="4311015" y="85725"/>
            <a:ext cx="7368540" cy="1631216"/>
            <a:chOff x="4311015" y="85725"/>
            <a:chExt cx="7368540" cy="1631216"/>
          </a:xfrm>
        </p:grpSpPr>
        <p:grpSp>
          <p:nvGrpSpPr>
            <p:cNvPr id="8" name="组合 7"/>
            <p:cNvGrpSpPr/>
            <p:nvPr/>
          </p:nvGrpSpPr>
          <p:grpSpPr>
            <a:xfrm>
              <a:off x="4311015" y="382905"/>
              <a:ext cx="1056005" cy="1018540"/>
              <a:chOff x="7273" y="625"/>
              <a:chExt cx="1663" cy="1604"/>
            </a:xfrm>
          </p:grpSpPr>
          <p:cxnSp>
            <p:nvCxnSpPr>
              <p:cNvPr id="13" name="直接连接符 12"/>
              <p:cNvCxnSpPr/>
              <p:nvPr/>
            </p:nvCxnSpPr>
            <p:spPr>
              <a:xfrm>
                <a:off x="7278" y="635"/>
                <a:ext cx="9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273" y="2193"/>
                <a:ext cx="9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8266" y="625"/>
                <a:ext cx="23" cy="160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244" y="1425"/>
                <a:ext cx="692" cy="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26" name="文本框 21"/>
            <p:cNvSpPr txBox="1">
              <a:spLocks noChangeArrowheads="1"/>
            </p:cNvSpPr>
            <p:nvPr/>
          </p:nvSpPr>
          <p:spPr bwMode="auto">
            <a:xfrm>
              <a:off x="5367020" y="85725"/>
              <a:ext cx="6312535" cy="1631216"/>
            </a:xfrm>
            <a:prstGeom prst="rect">
              <a:avLst/>
            </a:prstGeom>
            <a:noFill/>
            <a:ln w="12700">
              <a:solidFill>
                <a:schemeClr val="tx1"/>
              </a:solidFill>
              <a:miter lim="800000"/>
            </a:ln>
          </p:spPr>
          <p:txBody>
            <a:bodyPr wrap="square">
              <a:spAutoFit/>
            </a:bodyPr>
            <a:lstStyle/>
            <a:p>
              <a:r>
                <a:rPr lang="zh-CN" altLang="en-US" sz="2000" b="1" dirty="0">
                  <a:latin typeface="华文中宋" pitchFamily="2" charset="-122"/>
                  <a:ea typeface="华文中宋" pitchFamily="2" charset="-122"/>
                </a:rPr>
                <a:t>必修</a:t>
              </a:r>
              <a:r>
                <a:rPr lang="en-US" altLang="zh-CN" sz="2000" b="1" dirty="0">
                  <a:latin typeface="华文中宋" pitchFamily="2" charset="-122"/>
                  <a:ea typeface="华文中宋" pitchFamily="2" charset="-122"/>
                </a:rPr>
                <a:t>1.1.2 “</a:t>
              </a:r>
              <a:r>
                <a:rPr lang="zh-CN" altLang="en-US" sz="2000" b="1" dirty="0">
                  <a:latin typeface="华文中宋" pitchFamily="2" charset="-122"/>
                  <a:ea typeface="华文中宋" pitchFamily="2" charset="-122"/>
                </a:rPr>
                <a:t>六王毕，四海一</a:t>
              </a:r>
              <a:r>
                <a:rPr lang="en-US" altLang="zh-CN" sz="2000" b="1" dirty="0">
                  <a:latin typeface="华文中宋" pitchFamily="2" charset="-122"/>
                  <a:ea typeface="华文中宋" pitchFamily="2" charset="-122"/>
                </a:rPr>
                <a:t>” </a:t>
              </a:r>
            </a:p>
            <a:p>
              <a:r>
                <a:rPr lang="zh-CN" altLang="en-US" sz="2000" b="1" dirty="0">
                  <a:latin typeface="华文中宋" pitchFamily="2" charset="-122"/>
                  <a:ea typeface="华文中宋" pitchFamily="2" charset="-122"/>
                </a:rPr>
                <a:t>必修</a:t>
              </a:r>
              <a:r>
                <a:rPr lang="en-US" altLang="zh-CN" sz="2000" b="1" dirty="0">
                  <a:latin typeface="华文中宋" pitchFamily="2" charset="-122"/>
                  <a:ea typeface="华文中宋" pitchFamily="2" charset="-122"/>
                </a:rPr>
                <a:t>1.1.4“</a:t>
              </a:r>
              <a:r>
                <a:rPr lang="zh-CN" altLang="en-US" sz="2000" b="1" dirty="0">
                  <a:latin typeface="华文中宋" pitchFamily="2" charset="-122"/>
                  <a:ea typeface="华文中宋" pitchFamily="2" charset="-122"/>
                </a:rPr>
                <a:t>专制时代晚期的政治形态</a:t>
              </a:r>
              <a:r>
                <a:rPr lang="en-US" altLang="zh-CN" sz="2000" b="1" dirty="0">
                  <a:latin typeface="华文中宋" pitchFamily="2" charset="-122"/>
                  <a:ea typeface="华文中宋" pitchFamily="2" charset="-122"/>
                </a:rPr>
                <a:t>”</a:t>
              </a:r>
            </a:p>
            <a:p>
              <a:r>
                <a:rPr lang="zh-CN" altLang="en-US" sz="2000" b="1" dirty="0">
                  <a:latin typeface="华文中宋" pitchFamily="2" charset="-122"/>
                  <a:ea typeface="华文中宋" pitchFamily="2" charset="-122"/>
                </a:rPr>
                <a:t>必修</a:t>
              </a:r>
              <a:r>
                <a:rPr lang="en-US" altLang="zh-CN" sz="2000" b="1" dirty="0">
                  <a:latin typeface="华文中宋" pitchFamily="2" charset="-122"/>
                  <a:ea typeface="华文中宋" pitchFamily="2" charset="-122"/>
                </a:rPr>
                <a:t>2</a:t>
              </a:r>
              <a:r>
                <a:rPr lang="en-US" altLang="zh-CN" b="1" dirty="0">
                  <a:latin typeface="华文中宋" pitchFamily="2" charset="-122"/>
                  <a:ea typeface="华文中宋" pitchFamily="2" charset="-122"/>
                </a:rPr>
                <a:t>. </a:t>
              </a:r>
              <a:r>
                <a:rPr lang="en-US" altLang="zh-CN" sz="2000" b="1" dirty="0">
                  <a:latin typeface="华文中宋" pitchFamily="2" charset="-122"/>
                  <a:ea typeface="华文中宋" pitchFamily="2" charset="-122"/>
                </a:rPr>
                <a:t>1.2 “</a:t>
              </a:r>
              <a:r>
                <a:rPr lang="zh-CN" altLang="en-US" sz="2000" b="1" dirty="0">
                  <a:latin typeface="华文中宋" pitchFamily="2" charset="-122"/>
                  <a:ea typeface="华文中宋" pitchFamily="2" charset="-122"/>
                </a:rPr>
                <a:t>丝绸之路</a:t>
              </a:r>
              <a:r>
                <a:rPr lang="zh-CN" altLang="en-US" sz="2000" b="1" dirty="0" smtClean="0">
                  <a:latin typeface="华文中宋" pitchFamily="2" charset="-122"/>
                  <a:ea typeface="华文中宋" pitchFamily="2" charset="-122"/>
                </a:rPr>
                <a:t>”</a:t>
              </a:r>
              <a:endParaRPr lang="en-US" altLang="zh-CN" sz="2000" b="1" dirty="0">
                <a:latin typeface="华文中宋" pitchFamily="2" charset="-122"/>
                <a:ea typeface="华文中宋" pitchFamily="2" charset="-122"/>
              </a:endParaRPr>
            </a:p>
            <a:p>
              <a:r>
                <a:rPr lang="zh-CN" altLang="en-US" sz="2000" b="1" dirty="0">
                  <a:latin typeface="华文中宋" pitchFamily="2" charset="-122"/>
                  <a:ea typeface="华文中宋" pitchFamily="2" charset="-122"/>
                  <a:sym typeface="+mn-ea"/>
                </a:rPr>
                <a:t>选修</a:t>
              </a:r>
              <a:r>
                <a:rPr lang="en-US" altLang="zh-CN" sz="2000" b="1" dirty="0">
                  <a:latin typeface="华文中宋" pitchFamily="2" charset="-122"/>
                  <a:ea typeface="华文中宋" pitchFamily="2" charset="-122"/>
                  <a:sym typeface="+mn-ea"/>
                </a:rPr>
                <a:t>4.1.1“</a:t>
              </a:r>
              <a:r>
                <a:rPr lang="zh-CN" altLang="en-US" sz="2000" b="1" dirty="0">
                  <a:latin typeface="华文中宋" pitchFamily="2" charset="-122"/>
                  <a:ea typeface="华文中宋" pitchFamily="2" charset="-122"/>
                  <a:sym typeface="+mn-ea"/>
                </a:rPr>
                <a:t>巩固统一的主要措施”“秦始皇的暴政</a:t>
              </a:r>
              <a:r>
                <a:rPr lang="en-US" altLang="zh-CN" sz="2000" b="1" dirty="0">
                  <a:latin typeface="华文中宋" pitchFamily="2" charset="-122"/>
                  <a:ea typeface="华文中宋" pitchFamily="2" charset="-122"/>
                  <a:sym typeface="+mn-ea"/>
                </a:rPr>
                <a:t>”</a:t>
              </a:r>
            </a:p>
            <a:p>
              <a:r>
                <a:rPr lang="zh-CN" altLang="en-US" sz="2000" b="1" dirty="0">
                  <a:latin typeface="华文中宋" pitchFamily="2" charset="-122"/>
                  <a:ea typeface="华文中宋" pitchFamily="2" charset="-122"/>
                </a:rPr>
                <a:t>选修</a:t>
              </a:r>
              <a:r>
                <a:rPr lang="en-US" altLang="zh-CN" sz="2000" b="1" dirty="0">
                  <a:latin typeface="华文中宋" pitchFamily="2" charset="-122"/>
                  <a:ea typeface="华文中宋" pitchFamily="2" charset="-122"/>
                </a:rPr>
                <a:t>6.5.8“</a:t>
              </a:r>
              <a:r>
                <a:rPr lang="zh-CN" altLang="en-US" sz="2000" b="1" dirty="0">
                  <a:latin typeface="华文中宋" pitchFamily="2" charset="-122"/>
                  <a:ea typeface="华文中宋" pitchFamily="2" charset="-122"/>
                </a:rPr>
                <a:t>古色古香的平遥古城</a:t>
              </a:r>
              <a:r>
                <a:rPr lang="en-US" altLang="zh-CN" sz="2000" b="1" dirty="0">
                  <a:latin typeface="华文中宋" pitchFamily="2" charset="-122"/>
                  <a:ea typeface="华文中宋" pitchFamily="2" charset="-122"/>
                </a:rPr>
                <a:t>”</a:t>
              </a:r>
            </a:p>
          </p:txBody>
        </p:sp>
      </p:grpSp>
      <p:grpSp>
        <p:nvGrpSpPr>
          <p:cNvPr id="13331" name="组合 44"/>
          <p:cNvGrpSpPr/>
          <p:nvPr/>
        </p:nvGrpSpPr>
        <p:grpSpPr bwMode="auto">
          <a:xfrm>
            <a:off x="3643905" y="3970655"/>
            <a:ext cx="5140512" cy="396240"/>
            <a:chOff x="12243" y="4942"/>
            <a:chExt cx="5511" cy="626"/>
          </a:xfrm>
        </p:grpSpPr>
        <p:cxnSp>
          <p:nvCxnSpPr>
            <p:cNvPr id="46" name="直接连接符 45"/>
            <p:cNvCxnSpPr/>
            <p:nvPr/>
          </p:nvCxnSpPr>
          <p:spPr>
            <a:xfrm>
              <a:off x="12243" y="5279"/>
              <a:ext cx="479" cy="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361" name="文本框 46"/>
            <p:cNvSpPr txBox="1">
              <a:spLocks noChangeArrowheads="1"/>
            </p:cNvSpPr>
            <p:nvPr/>
          </p:nvSpPr>
          <p:spPr bwMode="auto">
            <a:xfrm>
              <a:off x="12760" y="4942"/>
              <a:ext cx="4994" cy="626"/>
            </a:xfrm>
            <a:prstGeom prst="rect">
              <a:avLst/>
            </a:prstGeom>
            <a:noFill/>
            <a:ln w="12700">
              <a:solidFill>
                <a:schemeClr val="tx1"/>
              </a:solidFill>
              <a:miter lim="800000"/>
            </a:ln>
          </p:spPr>
          <p:txBody>
            <a:bodyPr>
              <a:spAutoFit/>
            </a:bodyPr>
            <a:lstStyle/>
            <a:p>
              <a:r>
                <a:rPr lang="zh-CN" altLang="en-US" sz="2000" b="1" dirty="0">
                  <a:latin typeface="华文中宋" pitchFamily="2" charset="-122"/>
                  <a:ea typeface="华文中宋" pitchFamily="2" charset="-122"/>
                </a:rPr>
                <a:t>必修</a:t>
              </a:r>
              <a:r>
                <a:rPr lang="en-US" altLang="zh-CN" sz="2000" b="1" dirty="0">
                  <a:latin typeface="华文中宋" pitchFamily="2" charset="-122"/>
                  <a:ea typeface="华文中宋" pitchFamily="2" charset="-122"/>
                </a:rPr>
                <a:t>3.2.3“</a:t>
              </a:r>
              <a:r>
                <a:rPr lang="zh-CN" altLang="en-US" sz="2000" b="1" dirty="0">
                  <a:latin typeface="华文中宋" pitchFamily="2" charset="-122"/>
                  <a:ea typeface="华文中宋" pitchFamily="2" charset="-122"/>
                </a:rPr>
                <a:t>书法艺术</a:t>
              </a:r>
              <a:r>
                <a:rPr lang="en-US" altLang="zh-CN" sz="2000" b="1" dirty="0">
                  <a:latin typeface="华文中宋" pitchFamily="2" charset="-122"/>
                  <a:ea typeface="华文中宋" pitchFamily="2" charset="-122"/>
                </a:rPr>
                <a:t>”</a:t>
              </a:r>
              <a:r>
                <a:rPr lang="zh-CN" altLang="en-US" sz="2000" b="1" dirty="0">
                  <a:latin typeface="华文中宋" pitchFamily="2" charset="-122"/>
                  <a:ea typeface="华文中宋" pitchFamily="2" charset="-122"/>
                </a:rPr>
                <a:t>、“画中有诗”</a:t>
              </a:r>
            </a:p>
          </p:txBody>
        </p:sp>
      </p:grpSp>
      <p:grpSp>
        <p:nvGrpSpPr>
          <p:cNvPr id="57" name="组合 56"/>
          <p:cNvGrpSpPr/>
          <p:nvPr/>
        </p:nvGrpSpPr>
        <p:grpSpPr>
          <a:xfrm>
            <a:off x="1218248" y="2075815"/>
            <a:ext cx="1586547" cy="1063625"/>
            <a:chOff x="1218248" y="2075815"/>
            <a:chExt cx="1586547" cy="1063625"/>
          </a:xfrm>
        </p:grpSpPr>
        <p:sp>
          <p:nvSpPr>
            <p:cNvPr id="13328" name="文本框 24"/>
            <p:cNvSpPr txBox="1">
              <a:spLocks noChangeArrowheads="1"/>
            </p:cNvSpPr>
            <p:nvPr/>
          </p:nvSpPr>
          <p:spPr bwMode="auto">
            <a:xfrm>
              <a:off x="1218248" y="2365058"/>
              <a:ext cx="1454150" cy="457200"/>
            </a:xfrm>
            <a:prstGeom prst="rect">
              <a:avLst/>
            </a:prstGeom>
            <a:noFill/>
            <a:ln w="9525">
              <a:noFill/>
              <a:miter lim="800000"/>
            </a:ln>
          </p:spPr>
          <p:txBody>
            <a:bodyPr>
              <a:spAutoFit/>
            </a:bodyPr>
            <a:lstStyle/>
            <a:p>
              <a:r>
                <a:rPr lang="zh-CN" altLang="en-US" sz="2400" b="1" dirty="0">
                  <a:latin typeface="华文中宋" pitchFamily="2" charset="-122"/>
                  <a:ea typeface="华文中宋" pitchFamily="2" charset="-122"/>
                </a:rPr>
                <a:t>建筑特色</a:t>
              </a:r>
            </a:p>
          </p:txBody>
        </p:sp>
        <p:sp>
          <p:nvSpPr>
            <p:cNvPr id="2" name="左大括号 10"/>
            <p:cNvSpPr/>
            <p:nvPr/>
          </p:nvSpPr>
          <p:spPr>
            <a:xfrm>
              <a:off x="2684780" y="2075815"/>
              <a:ext cx="120015" cy="106362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b="1">
                <a:latin typeface="华文中宋" pitchFamily="2" charset="-122"/>
                <a:ea typeface="华文中宋" pitchFamily="2" charset="-122"/>
              </a:endParaRPr>
            </a:p>
          </p:txBody>
        </p:sp>
      </p:grpSp>
      <p:grpSp>
        <p:nvGrpSpPr>
          <p:cNvPr id="58" name="组合 57"/>
          <p:cNvGrpSpPr/>
          <p:nvPr/>
        </p:nvGrpSpPr>
        <p:grpSpPr>
          <a:xfrm>
            <a:off x="2821305" y="1930400"/>
            <a:ext cx="1207135" cy="1322705"/>
            <a:chOff x="2821305" y="1930400"/>
            <a:chExt cx="1207135" cy="1322705"/>
          </a:xfrm>
        </p:grpSpPr>
        <p:sp>
          <p:nvSpPr>
            <p:cNvPr id="13337" name="文本框 26"/>
            <p:cNvSpPr txBox="1">
              <a:spLocks noChangeArrowheads="1"/>
            </p:cNvSpPr>
            <p:nvPr/>
          </p:nvSpPr>
          <p:spPr bwMode="auto">
            <a:xfrm>
              <a:off x="2835275" y="1930400"/>
              <a:ext cx="1193165" cy="457200"/>
            </a:xfrm>
            <a:prstGeom prst="rect">
              <a:avLst/>
            </a:prstGeom>
            <a:noFill/>
            <a:ln w="9525">
              <a:noFill/>
              <a:miter lim="800000"/>
            </a:ln>
          </p:spPr>
          <p:txBody>
            <a:bodyPr wrap="square">
              <a:spAutoFit/>
            </a:bodyPr>
            <a:lstStyle/>
            <a:p>
              <a:r>
                <a:rPr lang="zh-CN" altLang="en-US" sz="2400" b="1">
                  <a:latin typeface="华文中宋" pitchFamily="2" charset="-122"/>
                  <a:ea typeface="华文中宋" pitchFamily="2" charset="-122"/>
                  <a:cs typeface="楷体_GB2312" panose="02010609030101010101" charset="-122"/>
                </a:rPr>
                <a:t>风格</a:t>
              </a:r>
            </a:p>
          </p:txBody>
        </p:sp>
        <p:sp>
          <p:nvSpPr>
            <p:cNvPr id="13338" name="文本框 26"/>
            <p:cNvSpPr txBox="1">
              <a:spLocks noChangeArrowheads="1"/>
            </p:cNvSpPr>
            <p:nvPr/>
          </p:nvSpPr>
          <p:spPr bwMode="auto">
            <a:xfrm>
              <a:off x="2821305" y="2346325"/>
              <a:ext cx="891540" cy="457200"/>
            </a:xfrm>
            <a:prstGeom prst="rect">
              <a:avLst/>
            </a:prstGeom>
            <a:noFill/>
            <a:ln w="9525">
              <a:noFill/>
              <a:miter lim="800000"/>
            </a:ln>
          </p:spPr>
          <p:txBody>
            <a:bodyPr wrap="square">
              <a:spAutoFit/>
            </a:bodyPr>
            <a:lstStyle/>
            <a:p>
              <a:r>
                <a:rPr lang="zh-CN" altLang="en-US" sz="2400" b="1">
                  <a:latin typeface="华文中宋" pitchFamily="2" charset="-122"/>
                  <a:ea typeface="华文中宋" pitchFamily="2" charset="-122"/>
                  <a:cs typeface="楷体_GB2312" panose="02010609030101010101" charset="-122"/>
                </a:rPr>
                <a:t>结构</a:t>
              </a:r>
            </a:p>
          </p:txBody>
        </p:sp>
        <p:sp>
          <p:nvSpPr>
            <p:cNvPr id="13343" name="文本框 26"/>
            <p:cNvSpPr txBox="1">
              <a:spLocks noChangeArrowheads="1"/>
            </p:cNvSpPr>
            <p:nvPr/>
          </p:nvSpPr>
          <p:spPr bwMode="auto">
            <a:xfrm>
              <a:off x="2901950" y="2795905"/>
              <a:ext cx="1045845" cy="457200"/>
            </a:xfrm>
            <a:prstGeom prst="rect">
              <a:avLst/>
            </a:prstGeom>
            <a:noFill/>
            <a:ln w="9525">
              <a:noFill/>
              <a:miter lim="800000"/>
            </a:ln>
          </p:spPr>
          <p:txBody>
            <a:bodyPr wrap="square">
              <a:spAutoFit/>
            </a:bodyPr>
            <a:lstStyle/>
            <a:p>
              <a:r>
                <a:rPr lang="zh-CN" altLang="en-US" sz="2400" b="1">
                  <a:latin typeface="华文中宋" pitchFamily="2" charset="-122"/>
                  <a:ea typeface="华文中宋" pitchFamily="2" charset="-122"/>
                  <a:cs typeface="楷体_GB2312" panose="02010609030101010101" charset="-122"/>
                </a:rPr>
                <a:t>规模</a:t>
              </a:r>
            </a:p>
          </p:txBody>
        </p:sp>
      </p:grpSp>
      <p:grpSp>
        <p:nvGrpSpPr>
          <p:cNvPr id="59" name="组合 58"/>
          <p:cNvGrpSpPr/>
          <p:nvPr/>
        </p:nvGrpSpPr>
        <p:grpSpPr>
          <a:xfrm>
            <a:off x="1155065" y="3401060"/>
            <a:ext cx="2411413" cy="1359535"/>
            <a:chOff x="1155065" y="3401060"/>
            <a:chExt cx="2411413" cy="1359535"/>
          </a:xfrm>
        </p:grpSpPr>
        <p:sp>
          <p:nvSpPr>
            <p:cNvPr id="13333" name="文本框 57"/>
            <p:cNvSpPr txBox="1">
              <a:spLocks noChangeArrowheads="1"/>
            </p:cNvSpPr>
            <p:nvPr/>
          </p:nvSpPr>
          <p:spPr bwMode="auto">
            <a:xfrm>
              <a:off x="1155065" y="3793808"/>
              <a:ext cx="2411413" cy="457200"/>
            </a:xfrm>
            <a:prstGeom prst="rect">
              <a:avLst/>
            </a:prstGeom>
            <a:noFill/>
            <a:ln w="9525">
              <a:noFill/>
              <a:miter lim="800000"/>
            </a:ln>
          </p:spPr>
          <p:txBody>
            <a:bodyPr>
              <a:spAutoFit/>
            </a:bodyPr>
            <a:lstStyle/>
            <a:p>
              <a:r>
                <a:rPr lang="zh-CN" altLang="en-US" sz="2400" b="1">
                  <a:latin typeface="华文中宋" pitchFamily="2" charset="-122"/>
                  <a:ea typeface="华文中宋" pitchFamily="2" charset="-122"/>
                  <a:cs typeface="楷体_GB2312" panose="02010609030101010101" charset="-122"/>
                </a:rPr>
                <a:t>文化内涵</a:t>
              </a:r>
            </a:p>
          </p:txBody>
        </p:sp>
        <p:sp>
          <p:nvSpPr>
            <p:cNvPr id="6" name="左大括号 27"/>
            <p:cNvSpPr/>
            <p:nvPr/>
          </p:nvSpPr>
          <p:spPr>
            <a:xfrm>
              <a:off x="2647950" y="3401060"/>
              <a:ext cx="118110" cy="135953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b="1">
                <a:latin typeface="华文中宋" pitchFamily="2" charset="-122"/>
                <a:ea typeface="华文中宋" pitchFamily="2" charset="-122"/>
              </a:endParaRPr>
            </a:p>
          </p:txBody>
        </p:sp>
      </p:grpSp>
      <p:grpSp>
        <p:nvGrpSpPr>
          <p:cNvPr id="13351" name="组合 43"/>
          <p:cNvGrpSpPr/>
          <p:nvPr/>
        </p:nvGrpSpPr>
        <p:grpSpPr bwMode="auto">
          <a:xfrm>
            <a:off x="3657918" y="3141469"/>
            <a:ext cx="4746403" cy="707853"/>
            <a:chOff x="12142" y="4744"/>
            <a:chExt cx="7474" cy="1113"/>
          </a:xfrm>
        </p:grpSpPr>
        <p:cxnSp>
          <p:nvCxnSpPr>
            <p:cNvPr id="39" name="直接连接符 38"/>
            <p:cNvCxnSpPr/>
            <p:nvPr/>
          </p:nvCxnSpPr>
          <p:spPr>
            <a:xfrm>
              <a:off x="12142" y="5249"/>
              <a:ext cx="690" cy="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353" name="文本框 39"/>
            <p:cNvSpPr txBox="1">
              <a:spLocks noChangeArrowheads="1"/>
            </p:cNvSpPr>
            <p:nvPr/>
          </p:nvSpPr>
          <p:spPr bwMode="auto">
            <a:xfrm>
              <a:off x="12879" y="4744"/>
              <a:ext cx="6737" cy="1113"/>
            </a:xfrm>
            <a:prstGeom prst="rect">
              <a:avLst/>
            </a:prstGeom>
            <a:noFill/>
            <a:ln w="12700">
              <a:solidFill>
                <a:schemeClr val="tx1"/>
              </a:solidFill>
              <a:miter lim="800000"/>
            </a:ln>
          </p:spPr>
          <p:txBody>
            <a:bodyPr wrap="square">
              <a:spAutoFit/>
            </a:bodyPr>
            <a:lstStyle/>
            <a:p>
              <a:r>
                <a:rPr lang="zh-CN" altLang="zh-CN" sz="2000" b="1" dirty="0">
                  <a:latin typeface="华文中宋" pitchFamily="2" charset="-122"/>
                  <a:ea typeface="华文中宋" pitchFamily="2" charset="-122"/>
                </a:rPr>
                <a:t>选修</a:t>
              </a:r>
              <a:r>
                <a:rPr lang="en-US" altLang="zh-CN" sz="2000" b="1" dirty="0">
                  <a:latin typeface="华文中宋" pitchFamily="2" charset="-122"/>
                  <a:ea typeface="华文中宋" pitchFamily="2" charset="-122"/>
                </a:rPr>
                <a:t>6.5.8“</a:t>
              </a:r>
              <a:r>
                <a:rPr lang="zh-CN" altLang="en-US" sz="2000" b="1" dirty="0">
                  <a:latin typeface="华文中宋" pitchFamily="2" charset="-122"/>
                  <a:ea typeface="华文中宋" pitchFamily="2" charset="-122"/>
                </a:rPr>
                <a:t>平遥的古民居建筑</a:t>
              </a:r>
              <a:r>
                <a:rPr lang="en-US" altLang="zh-CN" sz="2000" b="1" dirty="0">
                  <a:latin typeface="华文中宋" pitchFamily="2" charset="-122"/>
                  <a:ea typeface="华文中宋" pitchFamily="2" charset="-122"/>
                </a:rPr>
                <a:t>”</a:t>
              </a:r>
            </a:p>
            <a:p>
              <a:r>
                <a:rPr lang="zh-CN" altLang="en-US" sz="2000" b="1" dirty="0">
                  <a:latin typeface="华文中宋" pitchFamily="2" charset="-122"/>
                  <a:ea typeface="华文中宋" pitchFamily="2" charset="-122"/>
                </a:rPr>
                <a:t>选修</a:t>
              </a:r>
              <a:r>
                <a:rPr lang="en-US" altLang="zh-CN" sz="2000" b="1" dirty="0">
                  <a:latin typeface="华文中宋" pitchFamily="2" charset="-122"/>
                  <a:ea typeface="华文中宋" pitchFamily="2" charset="-122"/>
                </a:rPr>
                <a:t>6</a:t>
              </a:r>
              <a:r>
                <a:rPr lang="en-US" altLang="zh-CN" sz="2000" b="1" dirty="0">
                  <a:latin typeface="华文中宋" pitchFamily="2" charset="-122"/>
                  <a:ea typeface="华文中宋" pitchFamily="2" charset="-122"/>
                  <a:sym typeface="+mn-ea"/>
                </a:rPr>
                <a:t>.</a:t>
              </a:r>
              <a:r>
                <a:rPr lang="en-US" altLang="zh-CN" sz="2000" b="1" dirty="0">
                  <a:latin typeface="华文中宋" pitchFamily="2" charset="-122"/>
                  <a:ea typeface="华文中宋" pitchFamily="2" charset="-122"/>
                </a:rPr>
                <a:t>5.9</a:t>
              </a:r>
              <a:r>
                <a:rPr lang="zh-CN" altLang="en-US" sz="2000" b="1" dirty="0">
                  <a:latin typeface="华文中宋" pitchFamily="2" charset="-122"/>
                  <a:ea typeface="华文中宋" pitchFamily="2" charset="-122"/>
                </a:rPr>
                <a:t>“徽派三雕”</a:t>
              </a:r>
            </a:p>
          </p:txBody>
        </p:sp>
      </p:grpSp>
      <p:sp>
        <p:nvSpPr>
          <p:cNvPr id="7" name="左大括号 5"/>
          <p:cNvSpPr/>
          <p:nvPr/>
        </p:nvSpPr>
        <p:spPr>
          <a:xfrm>
            <a:off x="892175" y="743585"/>
            <a:ext cx="446405" cy="591439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b="1">
              <a:latin typeface="华文中宋" pitchFamily="2" charset="-122"/>
              <a:ea typeface="华文中宋" pitchFamily="2" charset="-122"/>
            </a:endParaRPr>
          </a:p>
        </p:txBody>
      </p:sp>
      <p:grpSp>
        <p:nvGrpSpPr>
          <p:cNvPr id="63" name="组合 62"/>
          <p:cNvGrpSpPr/>
          <p:nvPr/>
        </p:nvGrpSpPr>
        <p:grpSpPr>
          <a:xfrm>
            <a:off x="3757295" y="2181860"/>
            <a:ext cx="5363210" cy="795020"/>
            <a:chOff x="12156" y="3622"/>
            <a:chExt cx="8446" cy="1047"/>
          </a:xfrm>
        </p:grpSpPr>
        <p:sp>
          <p:nvSpPr>
            <p:cNvPr id="31" name="文本框 30"/>
            <p:cNvSpPr txBox="1"/>
            <p:nvPr/>
          </p:nvSpPr>
          <p:spPr>
            <a:xfrm>
              <a:off x="12813" y="3690"/>
              <a:ext cx="7789" cy="932"/>
            </a:xfrm>
            <a:prstGeom prst="rect">
              <a:avLst/>
            </a:prstGeom>
            <a:noFill/>
            <a:ln w="12700" cmpd="sng">
              <a:solidFill>
                <a:schemeClr val="tx1"/>
              </a:solidFill>
              <a:prstDash val="solid"/>
            </a:ln>
          </p:spPr>
          <p:txBody>
            <a:bodyPr wrap="square" rtlCol="0">
              <a:spAutoFit/>
            </a:bodyPr>
            <a:lstStyle/>
            <a:p>
              <a:r>
                <a:rPr lang="zh-CN" altLang="en-US" sz="2000" b="1" dirty="0">
                  <a:latin typeface="华文中宋" pitchFamily="2" charset="-122"/>
                  <a:ea typeface="华文中宋" pitchFamily="2" charset="-122"/>
                </a:rPr>
                <a:t>必修</a:t>
              </a:r>
              <a:r>
                <a:rPr lang="en-US" altLang="zh-CN" sz="2000" b="1" dirty="0">
                  <a:latin typeface="华文中宋" pitchFamily="2" charset="-122"/>
                  <a:ea typeface="华文中宋" pitchFamily="2" charset="-122"/>
                </a:rPr>
                <a:t>1.1.2“</a:t>
              </a:r>
              <a:r>
                <a:rPr lang="zh-CN" altLang="en-US" sz="2000" b="1" dirty="0">
                  <a:latin typeface="华文中宋" pitchFamily="2" charset="-122"/>
                  <a:ea typeface="华文中宋" pitchFamily="2" charset="-122"/>
                </a:rPr>
                <a:t>走向</a:t>
              </a:r>
              <a:r>
                <a:rPr lang="en-US" altLang="zh-CN" sz="2000" b="1" dirty="0">
                  <a:latin typeface="华文中宋" pitchFamily="2" charset="-122"/>
                  <a:ea typeface="华文中宋" pitchFamily="2" charset="-122"/>
                </a:rPr>
                <a:t>‘</a:t>
              </a:r>
              <a:r>
                <a:rPr lang="zh-CN" altLang="en-US" sz="2000" b="1" dirty="0">
                  <a:latin typeface="华文中宋" pitchFamily="2" charset="-122"/>
                  <a:ea typeface="华文中宋" pitchFamily="2" charset="-122"/>
                </a:rPr>
                <a:t>大一统</a:t>
              </a:r>
              <a:r>
                <a:rPr lang="en-US" altLang="zh-CN" sz="2000" b="1" dirty="0">
                  <a:latin typeface="华文中宋" pitchFamily="2" charset="-122"/>
                  <a:ea typeface="华文中宋" pitchFamily="2" charset="-122"/>
                </a:rPr>
                <a:t>’</a:t>
              </a:r>
              <a:r>
                <a:rPr lang="zh-CN" altLang="en-US" sz="2000" b="1" dirty="0">
                  <a:latin typeface="华文中宋" pitchFamily="2" charset="-122"/>
                  <a:ea typeface="华文中宋" pitchFamily="2" charset="-122"/>
                </a:rPr>
                <a:t>的秦汉政治</a:t>
              </a:r>
              <a:r>
                <a:rPr lang="en-US" altLang="zh-CN" sz="2000" b="1" dirty="0">
                  <a:latin typeface="华文中宋" pitchFamily="2" charset="-122"/>
                  <a:ea typeface="华文中宋" pitchFamily="2" charset="-122"/>
                </a:rPr>
                <a:t>”</a:t>
              </a:r>
            </a:p>
            <a:p>
              <a:r>
                <a:rPr lang="zh-CN" altLang="en-US" sz="2000" b="1" dirty="0">
                  <a:latin typeface="华文中宋" pitchFamily="2" charset="-122"/>
                  <a:ea typeface="华文中宋" pitchFamily="2" charset="-122"/>
                </a:rPr>
                <a:t>必修</a:t>
              </a:r>
              <a:r>
                <a:rPr lang="en-US" altLang="zh-CN" sz="2000" b="1" dirty="0">
                  <a:latin typeface="华文中宋" pitchFamily="2" charset="-122"/>
                  <a:ea typeface="华文中宋" pitchFamily="2" charset="-122"/>
                </a:rPr>
                <a:t>1.2.3“</a:t>
              </a:r>
              <a:r>
                <a:rPr lang="zh-CN" altLang="en-US" sz="2000" b="1" dirty="0">
                  <a:latin typeface="华文中宋" pitchFamily="2" charset="-122"/>
                  <a:ea typeface="华文中宋" pitchFamily="2" charset="-122"/>
                </a:rPr>
                <a:t>伟大抗日战争</a:t>
              </a:r>
              <a:r>
                <a:rPr lang="en-US" altLang="zh-CN" sz="2000" b="1" dirty="0">
                  <a:latin typeface="华文中宋" pitchFamily="2" charset="-122"/>
                  <a:ea typeface="华文中宋" pitchFamily="2" charset="-122"/>
                </a:rPr>
                <a:t>”</a:t>
              </a:r>
            </a:p>
          </p:txBody>
        </p:sp>
        <p:grpSp>
          <p:nvGrpSpPr>
            <p:cNvPr id="37" name="组合 36"/>
            <p:cNvGrpSpPr/>
            <p:nvPr/>
          </p:nvGrpSpPr>
          <p:grpSpPr>
            <a:xfrm>
              <a:off x="12156" y="3622"/>
              <a:ext cx="586" cy="1047"/>
              <a:chOff x="12929" y="5937"/>
              <a:chExt cx="1439" cy="1194"/>
            </a:xfrm>
          </p:grpSpPr>
          <p:cxnSp>
            <p:nvCxnSpPr>
              <p:cNvPr id="30" name="直接连接符 29"/>
              <p:cNvCxnSpPr/>
              <p:nvPr/>
            </p:nvCxnSpPr>
            <p:spPr>
              <a:xfrm flipV="1">
                <a:off x="13620" y="6525"/>
                <a:ext cx="749" cy="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2929" y="5937"/>
                <a:ext cx="691" cy="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2929" y="7125"/>
                <a:ext cx="691" cy="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3620" y="5937"/>
                <a:ext cx="0" cy="11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 name="文本框 26"/>
          <p:cNvSpPr txBox="1">
            <a:spLocks noChangeArrowheads="1"/>
          </p:cNvSpPr>
          <p:nvPr/>
        </p:nvSpPr>
        <p:spPr bwMode="auto">
          <a:xfrm>
            <a:off x="2807335" y="3940175"/>
            <a:ext cx="1003300" cy="457200"/>
          </a:xfrm>
          <a:prstGeom prst="rect">
            <a:avLst/>
          </a:prstGeom>
          <a:noFill/>
          <a:ln w="9525">
            <a:noFill/>
            <a:miter lim="800000"/>
          </a:ln>
        </p:spPr>
        <p:txBody>
          <a:bodyPr wrap="square">
            <a:spAutoFit/>
          </a:bodyPr>
          <a:lstStyle/>
          <a:p>
            <a:r>
              <a:rPr lang="zh-CN" altLang="en-US" sz="2400" b="1" dirty="0">
                <a:latin typeface="华文中宋" pitchFamily="2" charset="-122"/>
                <a:ea typeface="华文中宋" pitchFamily="2" charset="-122"/>
                <a:cs typeface="楷体_GB2312" panose="02010609030101010101" charset="-122"/>
              </a:rPr>
              <a:t>装饰</a:t>
            </a:r>
          </a:p>
        </p:txBody>
      </p:sp>
      <p:sp>
        <p:nvSpPr>
          <p:cNvPr id="10" name="文本框 26"/>
          <p:cNvSpPr txBox="1">
            <a:spLocks noChangeArrowheads="1"/>
          </p:cNvSpPr>
          <p:nvPr/>
        </p:nvSpPr>
        <p:spPr bwMode="auto">
          <a:xfrm>
            <a:off x="2782253" y="3290570"/>
            <a:ext cx="1741487" cy="457200"/>
          </a:xfrm>
          <a:prstGeom prst="rect">
            <a:avLst/>
          </a:prstGeom>
          <a:noFill/>
          <a:ln w="9525">
            <a:noFill/>
            <a:miter lim="800000"/>
          </a:ln>
        </p:spPr>
        <p:txBody>
          <a:bodyPr wrap="square">
            <a:spAutoFit/>
          </a:bodyPr>
          <a:lstStyle/>
          <a:p>
            <a:r>
              <a:rPr lang="zh-CN" altLang="en-US" sz="2400" b="1" dirty="0">
                <a:latin typeface="华文中宋" pitchFamily="2" charset="-122"/>
                <a:ea typeface="华文中宋" pitchFamily="2" charset="-122"/>
                <a:cs typeface="楷体_GB2312" panose="02010609030101010101" charset="-122"/>
              </a:rPr>
              <a:t>建筑</a:t>
            </a:r>
          </a:p>
        </p:txBody>
      </p:sp>
      <p:sp>
        <p:nvSpPr>
          <p:cNvPr id="12" name="文本框 26"/>
          <p:cNvSpPr txBox="1">
            <a:spLocks noChangeArrowheads="1"/>
          </p:cNvSpPr>
          <p:nvPr/>
        </p:nvSpPr>
        <p:spPr bwMode="auto">
          <a:xfrm>
            <a:off x="2765743" y="4439285"/>
            <a:ext cx="1741487" cy="457200"/>
          </a:xfrm>
          <a:prstGeom prst="rect">
            <a:avLst/>
          </a:prstGeom>
          <a:noFill/>
          <a:ln w="9525">
            <a:noFill/>
            <a:miter lim="800000"/>
          </a:ln>
        </p:spPr>
        <p:txBody>
          <a:bodyPr>
            <a:spAutoFit/>
          </a:bodyPr>
          <a:lstStyle/>
          <a:p>
            <a:r>
              <a:rPr lang="zh-CN" altLang="en-US" sz="2400" b="1" dirty="0">
                <a:latin typeface="华文中宋" pitchFamily="2" charset="-122"/>
                <a:ea typeface="华文中宋" pitchFamily="2" charset="-122"/>
                <a:cs typeface="楷体_GB2312" panose="02010609030101010101" charset="-122"/>
              </a:rPr>
              <a:t>文学</a:t>
            </a:r>
          </a:p>
        </p:txBody>
      </p:sp>
      <p:grpSp>
        <p:nvGrpSpPr>
          <p:cNvPr id="22" name="组合 44"/>
          <p:cNvGrpSpPr/>
          <p:nvPr/>
        </p:nvGrpSpPr>
        <p:grpSpPr bwMode="auto">
          <a:xfrm>
            <a:off x="3639698" y="4469769"/>
            <a:ext cx="5167752" cy="399899"/>
            <a:chOff x="12361" y="4942"/>
            <a:chExt cx="5513" cy="632"/>
          </a:xfrm>
        </p:grpSpPr>
        <p:cxnSp>
          <p:nvCxnSpPr>
            <p:cNvPr id="23" name="直接连接符 22"/>
            <p:cNvCxnSpPr/>
            <p:nvPr/>
          </p:nvCxnSpPr>
          <p:spPr>
            <a:xfrm flipV="1">
              <a:off x="12361" y="5259"/>
              <a:ext cx="473"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文本框 46"/>
            <p:cNvSpPr txBox="1">
              <a:spLocks noChangeArrowheads="1"/>
            </p:cNvSpPr>
            <p:nvPr/>
          </p:nvSpPr>
          <p:spPr bwMode="auto">
            <a:xfrm>
              <a:off x="12880" y="4942"/>
              <a:ext cx="4994" cy="632"/>
            </a:xfrm>
            <a:prstGeom prst="rect">
              <a:avLst/>
            </a:prstGeom>
            <a:noFill/>
            <a:ln w="12700">
              <a:solidFill>
                <a:schemeClr val="tx1"/>
              </a:solidFill>
              <a:miter lim="800000"/>
            </a:ln>
          </p:spPr>
          <p:txBody>
            <a:bodyPr>
              <a:spAutoFit/>
            </a:bodyPr>
            <a:lstStyle/>
            <a:p>
              <a:r>
                <a:rPr lang="zh-CN" altLang="en-US" sz="2000" b="1" dirty="0">
                  <a:latin typeface="华文中宋" pitchFamily="2" charset="-122"/>
                  <a:ea typeface="华文中宋" pitchFamily="2" charset="-122"/>
                  <a:sym typeface="+mn-ea"/>
                </a:rPr>
                <a:t>必修</a:t>
              </a:r>
              <a:r>
                <a:rPr lang="en-US" altLang="zh-CN" sz="2000" b="1" dirty="0">
                  <a:latin typeface="华文中宋" pitchFamily="2" charset="-122"/>
                  <a:ea typeface="华文中宋" pitchFamily="2" charset="-122"/>
                  <a:sym typeface="+mn-ea"/>
                </a:rPr>
                <a:t>3.2.3“</a:t>
              </a:r>
              <a:r>
                <a:rPr lang="zh-CN" altLang="en-US" sz="2000" b="1" dirty="0">
                  <a:latin typeface="华文中宋" pitchFamily="2" charset="-122"/>
                  <a:ea typeface="华文中宋" pitchFamily="2" charset="-122"/>
                  <a:sym typeface="+mn-ea"/>
                </a:rPr>
                <a:t>古典文学的时代特色”</a:t>
              </a:r>
              <a:endParaRPr lang="zh-CN" altLang="en-US" sz="2000" b="1" dirty="0">
                <a:latin typeface="华文中宋" pitchFamily="2" charset="-122"/>
                <a:ea typeface="华文中宋" pitchFamily="2" charset="-122"/>
              </a:endParaRPr>
            </a:p>
          </p:txBody>
        </p:sp>
      </p:grpSp>
      <p:grpSp>
        <p:nvGrpSpPr>
          <p:cNvPr id="60" name="组合 59"/>
          <p:cNvGrpSpPr/>
          <p:nvPr/>
        </p:nvGrpSpPr>
        <p:grpSpPr>
          <a:xfrm>
            <a:off x="1064260" y="5122545"/>
            <a:ext cx="2585085" cy="1694815"/>
            <a:chOff x="1064260" y="5122545"/>
            <a:chExt cx="2585085" cy="1694815"/>
          </a:xfrm>
        </p:grpSpPr>
        <p:sp>
          <p:nvSpPr>
            <p:cNvPr id="14337" name="文本框 57"/>
            <p:cNvSpPr txBox="1">
              <a:spLocks noChangeArrowheads="1"/>
            </p:cNvSpPr>
            <p:nvPr/>
          </p:nvSpPr>
          <p:spPr bwMode="auto">
            <a:xfrm>
              <a:off x="1064260" y="5441633"/>
              <a:ext cx="2543175" cy="822960"/>
            </a:xfrm>
            <a:prstGeom prst="rect">
              <a:avLst/>
            </a:prstGeom>
            <a:noFill/>
            <a:ln w="9525">
              <a:noFill/>
              <a:miter lim="800000"/>
            </a:ln>
          </p:spPr>
          <p:txBody>
            <a:bodyPr>
              <a:spAutoFit/>
            </a:bodyPr>
            <a:lstStyle/>
            <a:p>
              <a:r>
                <a:rPr lang="zh-CN" altLang="en-US" sz="2400" b="1">
                  <a:latin typeface="华文中宋" pitchFamily="2" charset="-122"/>
                  <a:ea typeface="华文中宋" pitchFamily="2" charset="-122"/>
                  <a:cs typeface="楷体_GB2312" panose="02010609030101010101" charset="-122"/>
                </a:rPr>
                <a:t>在中国历史发展中的作用和影响</a:t>
              </a:r>
            </a:p>
          </p:txBody>
        </p:sp>
        <p:sp>
          <p:nvSpPr>
            <p:cNvPr id="32" name="左大括号 31"/>
            <p:cNvSpPr/>
            <p:nvPr/>
          </p:nvSpPr>
          <p:spPr>
            <a:xfrm>
              <a:off x="3393440" y="5122545"/>
              <a:ext cx="255905" cy="1694815"/>
            </a:xfrm>
            <a:prstGeom prst="leftBrace">
              <a:avLst>
                <a:gd name="adj1" fmla="val 8333"/>
                <a:gd name="adj2" fmla="val 50026"/>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b="1">
                <a:latin typeface="华文中宋" pitchFamily="2" charset="-122"/>
                <a:ea typeface="华文中宋" pitchFamily="2" charset="-122"/>
              </a:endParaRPr>
            </a:p>
          </p:txBody>
        </p:sp>
      </p:grpSp>
      <p:grpSp>
        <p:nvGrpSpPr>
          <p:cNvPr id="61" name="组合 60"/>
          <p:cNvGrpSpPr/>
          <p:nvPr/>
        </p:nvGrpSpPr>
        <p:grpSpPr>
          <a:xfrm>
            <a:off x="3589029" y="5017453"/>
            <a:ext cx="1765926" cy="1833911"/>
            <a:chOff x="3589029" y="5017453"/>
            <a:chExt cx="1765926" cy="1833911"/>
          </a:xfrm>
        </p:grpSpPr>
        <p:sp>
          <p:nvSpPr>
            <p:cNvPr id="14339" name="Text Box 6"/>
            <p:cNvSpPr txBox="1">
              <a:spLocks noChangeArrowheads="1"/>
            </p:cNvSpPr>
            <p:nvPr/>
          </p:nvSpPr>
          <p:spPr bwMode="auto">
            <a:xfrm>
              <a:off x="3607435" y="5017453"/>
              <a:ext cx="1409700" cy="457200"/>
            </a:xfrm>
            <a:prstGeom prst="rect">
              <a:avLst/>
            </a:prstGeom>
            <a:noFill/>
            <a:ln w="9525">
              <a:noFill/>
              <a:miter lim="800000"/>
            </a:ln>
          </p:spPr>
          <p:txBody>
            <a:bodyPr wrap="none">
              <a:spAutoFit/>
            </a:bodyPr>
            <a:lstStyle/>
            <a:p>
              <a:r>
                <a:rPr lang="zh-CN" altLang="en-US" sz="2400" b="1" dirty="0">
                  <a:latin typeface="华文中宋" pitchFamily="2" charset="-122"/>
                  <a:ea typeface="华文中宋" pitchFamily="2" charset="-122"/>
                  <a:cs typeface="楷体_GB2312" panose="02010609030101010101" charset="-122"/>
                </a:rPr>
                <a:t>防御作用</a:t>
              </a:r>
            </a:p>
          </p:txBody>
        </p:sp>
        <p:sp>
          <p:nvSpPr>
            <p:cNvPr id="14340" name="Text Box 7"/>
            <p:cNvSpPr txBox="1">
              <a:spLocks noChangeArrowheads="1"/>
            </p:cNvSpPr>
            <p:nvPr/>
          </p:nvSpPr>
          <p:spPr bwMode="auto">
            <a:xfrm>
              <a:off x="3589029" y="6075381"/>
              <a:ext cx="1407160" cy="457200"/>
            </a:xfrm>
            <a:prstGeom prst="rect">
              <a:avLst/>
            </a:prstGeom>
            <a:noFill/>
            <a:ln w="9525">
              <a:noFill/>
              <a:miter lim="800000"/>
            </a:ln>
          </p:spPr>
          <p:txBody>
            <a:bodyPr wrap="none">
              <a:spAutoFit/>
            </a:bodyPr>
            <a:lstStyle/>
            <a:p>
              <a:r>
                <a:rPr lang="zh-CN" altLang="en-US" sz="2400" b="1" dirty="0">
                  <a:latin typeface="华文中宋" pitchFamily="2" charset="-122"/>
                  <a:ea typeface="华文中宋" pitchFamily="2" charset="-122"/>
                  <a:cs typeface="楷体_GB2312" panose="02010609030101010101" charset="-122"/>
                </a:rPr>
                <a:t>中外交流</a:t>
              </a:r>
            </a:p>
          </p:txBody>
        </p:sp>
        <p:sp>
          <p:nvSpPr>
            <p:cNvPr id="14341" name="Text Box 8"/>
            <p:cNvSpPr txBox="1">
              <a:spLocks noChangeArrowheads="1"/>
            </p:cNvSpPr>
            <p:nvPr/>
          </p:nvSpPr>
          <p:spPr bwMode="auto">
            <a:xfrm>
              <a:off x="3613785" y="5362893"/>
              <a:ext cx="1409700" cy="457200"/>
            </a:xfrm>
            <a:prstGeom prst="rect">
              <a:avLst/>
            </a:prstGeom>
            <a:noFill/>
            <a:ln w="9525">
              <a:noFill/>
              <a:miter lim="800000"/>
            </a:ln>
          </p:spPr>
          <p:txBody>
            <a:bodyPr wrap="none">
              <a:spAutoFit/>
            </a:bodyPr>
            <a:lstStyle/>
            <a:p>
              <a:r>
                <a:rPr lang="zh-CN" altLang="en-US" sz="2400" b="1">
                  <a:latin typeface="华文中宋" pitchFamily="2" charset="-122"/>
                  <a:ea typeface="华文中宋" pitchFamily="2" charset="-122"/>
                  <a:cs typeface="楷体_GB2312" panose="02010609030101010101" charset="-122"/>
                </a:rPr>
                <a:t>边疆开发</a:t>
              </a:r>
            </a:p>
          </p:txBody>
        </p:sp>
        <p:sp>
          <p:nvSpPr>
            <p:cNvPr id="14342" name="Text Box 9"/>
            <p:cNvSpPr txBox="1">
              <a:spLocks noChangeArrowheads="1"/>
            </p:cNvSpPr>
            <p:nvPr/>
          </p:nvSpPr>
          <p:spPr bwMode="auto">
            <a:xfrm>
              <a:off x="3607435" y="5715649"/>
              <a:ext cx="1407160" cy="457200"/>
            </a:xfrm>
            <a:prstGeom prst="rect">
              <a:avLst/>
            </a:prstGeom>
            <a:noFill/>
            <a:ln w="9525">
              <a:noFill/>
              <a:miter lim="800000"/>
            </a:ln>
          </p:spPr>
          <p:txBody>
            <a:bodyPr wrap="none">
              <a:spAutoFit/>
            </a:bodyPr>
            <a:lstStyle/>
            <a:p>
              <a:r>
                <a:rPr lang="zh-CN" altLang="en-US" sz="2400" b="1" dirty="0">
                  <a:latin typeface="华文中宋" pitchFamily="2" charset="-122"/>
                  <a:ea typeface="华文中宋" pitchFamily="2" charset="-122"/>
                  <a:cs typeface="楷体_GB2312" panose="02010609030101010101" charset="-122"/>
                </a:rPr>
                <a:t>民族融合</a:t>
              </a:r>
            </a:p>
          </p:txBody>
        </p:sp>
        <p:sp>
          <p:nvSpPr>
            <p:cNvPr id="33" name="文本框 26"/>
            <p:cNvSpPr txBox="1">
              <a:spLocks noChangeArrowheads="1"/>
            </p:cNvSpPr>
            <p:nvPr/>
          </p:nvSpPr>
          <p:spPr bwMode="auto">
            <a:xfrm>
              <a:off x="3613468" y="6394164"/>
              <a:ext cx="1741487" cy="457200"/>
            </a:xfrm>
            <a:prstGeom prst="rect">
              <a:avLst/>
            </a:prstGeom>
            <a:noFill/>
            <a:ln w="9525">
              <a:noFill/>
              <a:miter lim="800000"/>
            </a:ln>
          </p:spPr>
          <p:txBody>
            <a:bodyPr>
              <a:spAutoFit/>
            </a:bodyPr>
            <a:lstStyle/>
            <a:p>
              <a:r>
                <a:rPr lang="zh-CN" altLang="en-US" sz="2400" b="1" dirty="0">
                  <a:latin typeface="华文中宋" pitchFamily="2" charset="-122"/>
                  <a:ea typeface="华文中宋" pitchFamily="2" charset="-122"/>
                  <a:cs typeface="楷体_GB2312" panose="02010609030101010101" charset="-122"/>
                </a:rPr>
                <a:t>民族精神</a:t>
              </a:r>
            </a:p>
          </p:txBody>
        </p:sp>
      </p:grpSp>
      <p:grpSp>
        <p:nvGrpSpPr>
          <p:cNvPr id="38" name="组合 37"/>
          <p:cNvGrpSpPr/>
          <p:nvPr/>
        </p:nvGrpSpPr>
        <p:grpSpPr>
          <a:xfrm>
            <a:off x="5168900" y="4910795"/>
            <a:ext cx="6886575" cy="1920306"/>
            <a:chOff x="7304" y="4664"/>
            <a:chExt cx="10845" cy="3411"/>
          </a:xfrm>
        </p:grpSpPr>
        <p:cxnSp>
          <p:nvCxnSpPr>
            <p:cNvPr id="40" name="直接连接符 39"/>
            <p:cNvCxnSpPr/>
            <p:nvPr/>
          </p:nvCxnSpPr>
          <p:spPr>
            <a:xfrm>
              <a:off x="7307" y="5115"/>
              <a:ext cx="53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7304" y="7950"/>
              <a:ext cx="53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7836" y="5122"/>
              <a:ext cx="23" cy="28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7832" y="6528"/>
              <a:ext cx="376" cy="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文本框 21"/>
            <p:cNvSpPr txBox="1">
              <a:spLocks noChangeArrowheads="1"/>
            </p:cNvSpPr>
            <p:nvPr/>
          </p:nvSpPr>
          <p:spPr bwMode="auto">
            <a:xfrm>
              <a:off x="8208" y="4664"/>
              <a:ext cx="9941" cy="3411"/>
            </a:xfrm>
            <a:prstGeom prst="rect">
              <a:avLst/>
            </a:prstGeom>
            <a:noFill/>
            <a:ln w="12700">
              <a:solidFill>
                <a:schemeClr val="tx1"/>
              </a:solidFill>
              <a:miter lim="800000"/>
            </a:ln>
          </p:spPr>
          <p:txBody>
            <a:bodyPr wrap="square">
              <a:spAutoFit/>
            </a:bodyPr>
            <a:lstStyle/>
            <a:p>
              <a:r>
                <a:rPr lang="zh-CN" altLang="en-US" sz="2000" b="1" dirty="0">
                  <a:latin typeface="华文中宋" pitchFamily="2" charset="-122"/>
                  <a:ea typeface="华文中宋" pitchFamily="2" charset="-122"/>
                </a:rPr>
                <a:t>必修</a:t>
              </a:r>
              <a:r>
                <a:rPr lang="en-US" altLang="zh-CN" sz="2000" b="1" dirty="0">
                  <a:latin typeface="华文中宋" pitchFamily="2" charset="-122"/>
                  <a:ea typeface="华文中宋" pitchFamily="2" charset="-122"/>
                </a:rPr>
                <a:t>1.1“</a:t>
              </a:r>
              <a:r>
                <a:rPr lang="zh-CN" altLang="en-US" sz="2000" b="1" dirty="0">
                  <a:latin typeface="华文中宋" pitchFamily="2" charset="-122"/>
                  <a:ea typeface="华文中宋" pitchFamily="2" charset="-122"/>
                </a:rPr>
                <a:t>中国古代政治制度</a:t>
              </a:r>
              <a:r>
                <a:rPr lang="en-US" altLang="zh-CN" sz="2000" b="1" dirty="0">
                  <a:latin typeface="华文中宋" pitchFamily="2" charset="-122"/>
                  <a:ea typeface="华文中宋" pitchFamily="2" charset="-122"/>
                </a:rPr>
                <a:t>”</a:t>
              </a:r>
            </a:p>
            <a:p>
              <a:r>
                <a:rPr lang="zh-CN" altLang="en-US" sz="2000" b="1" dirty="0">
                  <a:latin typeface="华文中宋" pitchFamily="2" charset="-122"/>
                  <a:ea typeface="华文中宋" pitchFamily="2" charset="-122"/>
                </a:rPr>
                <a:t>必修</a:t>
              </a:r>
              <a:r>
                <a:rPr lang="en-US" altLang="zh-CN" sz="2000" b="1" dirty="0">
                  <a:latin typeface="华文中宋" pitchFamily="2" charset="-122"/>
                  <a:ea typeface="华文中宋" pitchFamily="2" charset="-122"/>
                </a:rPr>
                <a:t>1.2</a:t>
              </a:r>
              <a:r>
                <a:rPr lang="en-US" altLang="zh-CN" sz="2000" b="1" dirty="0">
                  <a:latin typeface="华文中宋" pitchFamily="2" charset="-122"/>
                  <a:ea typeface="华文中宋" pitchFamily="2" charset="-122"/>
                  <a:sym typeface="+mn-ea"/>
                </a:rPr>
                <a:t>“</a:t>
              </a:r>
              <a:r>
                <a:rPr lang="zh-CN" altLang="en-US" sz="2000" b="1" dirty="0">
                  <a:latin typeface="华文中宋" pitchFamily="2" charset="-122"/>
                  <a:ea typeface="华文中宋" pitchFamily="2" charset="-122"/>
                  <a:sym typeface="+mn-ea"/>
                </a:rPr>
                <a:t>近代中国维护国家主权的斗争</a:t>
              </a:r>
              <a:r>
                <a:rPr lang="en-US" altLang="zh-CN" sz="2000" b="1" dirty="0">
                  <a:latin typeface="华文中宋" pitchFamily="2" charset="-122"/>
                  <a:ea typeface="华文中宋" pitchFamily="2" charset="-122"/>
                  <a:sym typeface="+mn-ea"/>
                </a:rPr>
                <a:t>”</a:t>
              </a:r>
              <a:endParaRPr lang="zh-CN" altLang="en-US" sz="2000" b="1" dirty="0">
                <a:latin typeface="华文中宋" pitchFamily="2" charset="-122"/>
                <a:ea typeface="华文中宋" pitchFamily="2" charset="-122"/>
              </a:endParaRPr>
            </a:p>
            <a:p>
              <a:r>
                <a:rPr lang="zh-CN" altLang="en-US" sz="2000" b="1" dirty="0">
                  <a:latin typeface="华文中宋" pitchFamily="2" charset="-122"/>
                  <a:ea typeface="华文中宋" pitchFamily="2" charset="-122"/>
                </a:rPr>
                <a:t>必修</a:t>
              </a:r>
              <a:r>
                <a:rPr lang="en-US" altLang="zh-CN" sz="2000" b="1" dirty="0">
                  <a:latin typeface="华文中宋" pitchFamily="2" charset="-122"/>
                  <a:ea typeface="华文中宋" pitchFamily="2" charset="-122"/>
                </a:rPr>
                <a:t>2.1“</a:t>
              </a:r>
              <a:r>
                <a:rPr lang="zh-CN" altLang="en-US" sz="2000" b="1" dirty="0">
                  <a:latin typeface="华文中宋" pitchFamily="2" charset="-122"/>
                  <a:ea typeface="华文中宋" pitchFamily="2" charset="-122"/>
                </a:rPr>
                <a:t>古代中国经济的基本结构与特点</a:t>
              </a:r>
              <a:r>
                <a:rPr lang="en-US" altLang="zh-CN" sz="2000" b="1" dirty="0">
                  <a:latin typeface="华文中宋" pitchFamily="2" charset="-122"/>
                  <a:ea typeface="华文中宋" pitchFamily="2" charset="-122"/>
                </a:rPr>
                <a:t>”</a:t>
              </a:r>
            </a:p>
            <a:p>
              <a:r>
                <a:rPr lang="zh-CN" altLang="en-US" sz="2000" b="1" dirty="0">
                  <a:latin typeface="华文中宋" pitchFamily="2" charset="-122"/>
                  <a:ea typeface="华文中宋" pitchFamily="2" charset="-122"/>
                  <a:sym typeface="+mn-ea"/>
                </a:rPr>
                <a:t>必修</a:t>
              </a:r>
              <a:r>
                <a:rPr lang="en-US" altLang="zh-CN" sz="2000" b="1" dirty="0">
                  <a:latin typeface="华文中宋" pitchFamily="2" charset="-122"/>
                  <a:ea typeface="华文中宋" pitchFamily="2" charset="-122"/>
                  <a:sym typeface="+mn-ea"/>
                </a:rPr>
                <a:t>3.1“</a:t>
              </a:r>
              <a:r>
                <a:rPr lang="zh-CN" altLang="en-US" sz="2000" b="1" dirty="0">
                  <a:latin typeface="华文中宋" pitchFamily="2" charset="-122"/>
                  <a:ea typeface="华文中宋" pitchFamily="2" charset="-122"/>
                  <a:sym typeface="+mn-ea"/>
                </a:rPr>
                <a:t>中国传统文化主流思想的演变</a:t>
              </a:r>
              <a:r>
                <a:rPr lang="en-US" altLang="zh-CN" sz="2000" b="1" dirty="0">
                  <a:latin typeface="华文中宋" pitchFamily="2" charset="-122"/>
                  <a:ea typeface="华文中宋" pitchFamily="2" charset="-122"/>
                  <a:sym typeface="+mn-ea"/>
                </a:rPr>
                <a:t>”</a:t>
              </a:r>
            </a:p>
            <a:p>
              <a:r>
                <a:rPr lang="zh-CN" altLang="en-US" sz="2000" b="1" dirty="0">
                  <a:latin typeface="华文中宋" pitchFamily="2" charset="-122"/>
                  <a:ea typeface="华文中宋" pitchFamily="2" charset="-122"/>
                  <a:sym typeface="+mn-ea"/>
                </a:rPr>
                <a:t>选修</a:t>
              </a:r>
              <a:r>
                <a:rPr lang="en-US" altLang="zh-CN" sz="2000" b="1" dirty="0">
                  <a:latin typeface="华文中宋" pitchFamily="2" charset="-122"/>
                  <a:ea typeface="华文中宋" pitchFamily="2" charset="-122"/>
                  <a:sym typeface="+mn-ea"/>
                </a:rPr>
                <a:t>4.1“</a:t>
              </a:r>
              <a:r>
                <a:rPr lang="zh-CN" altLang="en-US" sz="2000" b="1" dirty="0">
                  <a:latin typeface="华文中宋" pitchFamily="2" charset="-122"/>
                  <a:ea typeface="华文中宋" pitchFamily="2" charset="-122"/>
                  <a:sym typeface="+mn-ea"/>
                </a:rPr>
                <a:t>中国古代的政治家</a:t>
              </a:r>
              <a:r>
                <a:rPr lang="en-US" altLang="zh-CN" sz="2000" b="1" dirty="0">
                  <a:latin typeface="华文中宋" pitchFamily="2" charset="-122"/>
                  <a:ea typeface="华文中宋" pitchFamily="2" charset="-122"/>
                  <a:sym typeface="+mn-ea"/>
                </a:rPr>
                <a:t>”</a:t>
              </a:r>
            </a:p>
            <a:p>
              <a:r>
                <a:rPr lang="zh-CN" altLang="en-US" sz="2000" b="1" dirty="0">
                  <a:latin typeface="华文中宋" pitchFamily="2" charset="-122"/>
                  <a:ea typeface="华文中宋" pitchFamily="2" charset="-122"/>
                </a:rPr>
                <a:t>选修</a:t>
              </a:r>
              <a:r>
                <a:rPr lang="en-US" altLang="zh-CN" sz="2000" b="1" dirty="0">
                  <a:latin typeface="华文中宋" pitchFamily="2" charset="-122"/>
                  <a:ea typeface="华文中宋" pitchFamily="2" charset="-122"/>
                </a:rPr>
                <a:t>6.5“</a:t>
              </a:r>
              <a:r>
                <a:rPr lang="zh-CN" altLang="en-US" sz="2000" b="1" dirty="0">
                  <a:latin typeface="华文中宋" pitchFamily="2" charset="-122"/>
                  <a:ea typeface="华文中宋" pitchFamily="2" charset="-122"/>
                </a:rPr>
                <a:t>中国的世界文化遗产代表</a:t>
              </a:r>
              <a:r>
                <a:rPr lang="en-US" altLang="zh-CN" sz="2000" b="1" dirty="0">
                  <a:latin typeface="华文中宋" pitchFamily="2" charset="-122"/>
                  <a:ea typeface="华文中宋" pitchFamily="2" charset="-122"/>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3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3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4294967295"/>
          </p:nvPr>
        </p:nvSpPr>
        <p:spPr>
          <a:xfrm>
            <a:off x="321734" y="1016000"/>
            <a:ext cx="11535833" cy="3925888"/>
          </a:xfrm>
        </p:spPr>
        <p:txBody>
          <a:bodyPr>
            <a:normAutofit/>
          </a:bodyPr>
          <a:lstStyle/>
          <a:p>
            <a:pPr marL="358775" indent="-358775" algn="just">
              <a:buNone/>
            </a:pPr>
            <a:r>
              <a:rPr lang="zh-CN" altLang="en-US" sz="3600" b="1" dirty="0" smtClean="0">
                <a:solidFill>
                  <a:srgbClr val="FF0000"/>
                </a:solidFill>
                <a:latin typeface="华文中宋" pitchFamily="2" charset="-122"/>
                <a:ea typeface="华文中宋" pitchFamily="2" charset="-122"/>
                <a:cs typeface="Times New Roman" pitchFamily="18" charset="0"/>
              </a:rPr>
              <a:t>★结合时代背景考查长城修建的缘由</a:t>
            </a:r>
          </a:p>
          <a:p>
            <a:pPr marL="358775" indent="-358775" algn="just" eaLnBrk="1">
              <a:buFontTx/>
              <a:buNone/>
            </a:pPr>
            <a:r>
              <a:rPr lang="zh-CN" altLang="en-US" sz="3600" b="1" dirty="0" smtClean="0">
                <a:latin typeface="华文中宋" pitchFamily="2" charset="-122"/>
                <a:ea typeface="华文中宋" pitchFamily="2" charset="-122"/>
                <a:cs typeface="Times New Roman" pitchFamily="18" charset="0"/>
              </a:rPr>
              <a:t>	春秋战国时期，王室衰微，诸侯争霸，互相兼并，周边少数民族借机纷纷内进中原，为了抵御邻国的进攻，许多诸侯国就在边境上修建长城。为了抵御北方游牧民族的袭扰，秦、赵、燕三国，也在北方边境修建长城。</a:t>
            </a:r>
            <a:endParaRPr lang="en-US" altLang="zh-CN" sz="3600" b="1" dirty="0" smtClean="0">
              <a:latin typeface="华文中宋" pitchFamily="2" charset="-122"/>
              <a:ea typeface="华文中宋" pitchFamily="2" charset="-122"/>
              <a:cs typeface="Times New Roman" pitchFamily="18" charset="0"/>
            </a:endParaRPr>
          </a:p>
          <a:p>
            <a:pPr marL="358775" indent="-358775" algn="just" eaLnBrk="1">
              <a:buFontTx/>
              <a:buNone/>
            </a:pPr>
            <a:r>
              <a:rPr lang="en-US" altLang="zh-CN" sz="3600" b="1" dirty="0" smtClean="0">
                <a:latin typeface="华文中宋" pitchFamily="2" charset="-122"/>
                <a:ea typeface="华文中宋" pitchFamily="2" charset="-122"/>
                <a:cs typeface="Times New Roman" pitchFamily="18" charset="0"/>
              </a:rPr>
              <a:t> </a:t>
            </a:r>
            <a:r>
              <a:rPr lang="zh-CN" altLang="en-US" sz="3600" b="1" dirty="0" smtClean="0">
                <a:latin typeface="华文中宋" pitchFamily="2" charset="-122"/>
                <a:ea typeface="华文中宋" pitchFamily="2" charset="-122"/>
                <a:cs typeface="Times New Roman" pitchFamily="18" charset="0"/>
              </a:rPr>
              <a:t>   注意联系时代特征分析。</a:t>
            </a:r>
          </a:p>
        </p:txBody>
      </p:sp>
      <p:graphicFrame>
        <p:nvGraphicFramePr>
          <p:cNvPr id="16386" name="Object 3"/>
          <p:cNvGraphicFramePr>
            <a:graphicFrameLocks/>
          </p:cNvGraphicFramePr>
          <p:nvPr/>
        </p:nvGraphicFramePr>
        <p:xfrm>
          <a:off x="239184" y="1827213"/>
          <a:ext cx="11478683" cy="196850"/>
        </p:xfrm>
        <a:graphic>
          <a:graphicData uri="http://schemas.openxmlformats.org/presentationml/2006/ole">
            <p:oleObj spid="_x0000_s218114" name="文档" r:id="rId3" imgW="8611785" imgH="197629" progId="Word.Document.8">
              <p:embed/>
            </p:oleObj>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body" idx="4294967295"/>
          </p:nvPr>
        </p:nvSpPr>
        <p:spPr>
          <a:xfrm>
            <a:off x="334434" y="1535113"/>
            <a:ext cx="11535833" cy="2830512"/>
          </a:xfrm>
        </p:spPr>
        <p:txBody>
          <a:bodyPr>
            <a:normAutofit/>
          </a:bodyPr>
          <a:lstStyle/>
          <a:p>
            <a:pPr marL="271463" indent="-271463" algn="just">
              <a:buNone/>
            </a:pPr>
            <a:r>
              <a:rPr lang="zh-CN" altLang="en-US" sz="3600" b="1" dirty="0" smtClean="0">
                <a:solidFill>
                  <a:srgbClr val="FF0000"/>
                </a:solidFill>
                <a:latin typeface="华文中宋" pitchFamily="2" charset="-122"/>
                <a:ea typeface="华文中宋" pitchFamily="2" charset="-122"/>
                <a:cs typeface="Times New Roman" pitchFamily="18" charset="0"/>
              </a:rPr>
              <a:t>★透过建筑看文化，</a:t>
            </a:r>
            <a:r>
              <a:rPr lang="zh-CN" altLang="en-US" sz="3600" b="1" dirty="0" smtClean="0">
                <a:solidFill>
                  <a:srgbClr val="FF0000"/>
                </a:solidFill>
                <a:latin typeface="华文中宋" pitchFamily="2" charset="-122"/>
                <a:ea typeface="华文中宋" pitchFamily="2" charset="-122"/>
              </a:rPr>
              <a:t>直接考查长城的文化内涵</a:t>
            </a:r>
          </a:p>
          <a:p>
            <a:pPr marL="271463" indent="-271463" algn="just" eaLnBrk="1">
              <a:buFontTx/>
              <a:buNone/>
            </a:pPr>
            <a:r>
              <a:rPr lang="zh-CN" altLang="en-US" sz="3600" b="1" dirty="0" smtClean="0">
                <a:latin typeface="华文中宋" pitchFamily="2" charset="-122"/>
                <a:ea typeface="华文中宋" pitchFamily="2" charset="-122"/>
              </a:rPr>
              <a:t>	  长</a:t>
            </a:r>
            <a:r>
              <a:rPr lang="zh-CN" altLang="en-US" sz="3600" b="1" dirty="0" smtClean="0">
                <a:latin typeface="华文中宋" pitchFamily="2" charset="-122"/>
                <a:ea typeface="华文中宋" pitchFamily="2" charset="-122"/>
                <a:cs typeface="Times New Roman" pitchFamily="18" charset="0"/>
              </a:rPr>
              <a:t>城既是防御性的军事工程，同时也是伟大的艺术作品。长城蕴含着伟大的中华民族精神，长城是中华民族的脊梁；长城也保障了丝绸之路的安全畅通，促进了中西经济文化交流。</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body" idx="4294967295"/>
          </p:nvPr>
        </p:nvSpPr>
        <p:spPr>
          <a:xfrm>
            <a:off x="755374" y="1866901"/>
            <a:ext cx="10754139" cy="2282825"/>
          </a:xfrm>
        </p:spPr>
        <p:txBody>
          <a:bodyPr>
            <a:normAutofit/>
          </a:bodyPr>
          <a:lstStyle/>
          <a:p>
            <a:pPr marL="0" indent="0" eaLnBrk="1">
              <a:buFontTx/>
              <a:buNone/>
            </a:pPr>
            <a:r>
              <a:rPr lang="zh-CN" altLang="en-US" sz="3600" b="1" dirty="0" smtClean="0">
                <a:latin typeface="华文中宋" pitchFamily="2" charset="-122"/>
                <a:ea typeface="华文中宋" pitchFamily="2" charset="-122"/>
                <a:cs typeface="Times New Roman" pitchFamily="18" charset="0"/>
              </a:rPr>
              <a:t>     长城是中华民族的象征，</a:t>
            </a:r>
            <a:r>
              <a:rPr lang="zh-CN" altLang="en-US" sz="3600" b="1" dirty="0" smtClean="0">
                <a:latin typeface="华文中宋" pitchFamily="2" charset="-122"/>
                <a:ea typeface="华文中宋" pitchFamily="2" charset="-122"/>
              </a:rPr>
              <a:t>也是民族的脊梁</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长城悠久的历史和所穿越的广阔空间</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复杂完备的防御体系</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丰富的文化内涵都显示了中华民族勤劳勇敢</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热爱和平</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富有智慧和创造力的伟大民族个性</a:t>
            </a:r>
            <a:r>
              <a:rPr lang="zh-CN" altLang="en-US" sz="3600" b="1" dirty="0" smtClean="0">
                <a:latin typeface="华文中宋" pitchFamily="2" charset="-122"/>
                <a:ea typeface="华文中宋" pitchFamily="2" charset="-122"/>
                <a:cs typeface="Times New Roman" pitchFamily="18" charset="0"/>
              </a:rPr>
              <a:t>。</a:t>
            </a:r>
          </a:p>
        </p:txBody>
      </p:sp>
      <p:graphicFrame>
        <p:nvGraphicFramePr>
          <p:cNvPr id="4098" name="Object 3"/>
          <p:cNvGraphicFramePr>
            <a:graphicFrameLocks/>
          </p:cNvGraphicFramePr>
          <p:nvPr/>
        </p:nvGraphicFramePr>
        <p:xfrm>
          <a:off x="239184" y="1647825"/>
          <a:ext cx="11478683" cy="196850"/>
        </p:xfrm>
        <a:graphic>
          <a:graphicData uri="http://schemas.openxmlformats.org/presentationml/2006/ole">
            <p:oleObj spid="_x0000_s70658" name="文档" r:id="rId3" imgW="8611785" imgH="197629" progId="Word.Document.8">
              <p:embed/>
            </p:oleObj>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文本框 4"/>
          <p:cNvSpPr txBox="1">
            <a:spLocks noChangeArrowheads="1"/>
          </p:cNvSpPr>
          <p:nvPr/>
        </p:nvSpPr>
        <p:spPr bwMode="auto">
          <a:xfrm>
            <a:off x="-2778" y="2054225"/>
            <a:ext cx="615553" cy="3824124"/>
          </a:xfrm>
          <a:prstGeom prst="rect">
            <a:avLst/>
          </a:prstGeom>
          <a:noFill/>
          <a:ln w="9525">
            <a:noFill/>
            <a:miter lim="800000"/>
          </a:ln>
        </p:spPr>
        <p:txBody>
          <a:bodyPr vert="eaVert" wrap="none">
            <a:spAutoFit/>
          </a:bodyPr>
          <a:lstStyle/>
          <a:p>
            <a:r>
              <a:rPr lang="zh-CN" altLang="en-US" sz="2800" b="1">
                <a:latin typeface="华文中宋" pitchFamily="2" charset="-122"/>
                <a:ea typeface="华文中宋" pitchFamily="2" charset="-122"/>
                <a:cs typeface="楷体_GB2312" panose="02010609030101010101" charset="-122"/>
              </a:rPr>
              <a:t>秦始皇陵及兵马俑</a:t>
            </a:r>
          </a:p>
        </p:txBody>
      </p:sp>
      <p:sp>
        <p:nvSpPr>
          <p:cNvPr id="6" name="左大括号 5"/>
          <p:cNvSpPr/>
          <p:nvPr/>
        </p:nvSpPr>
        <p:spPr>
          <a:xfrm>
            <a:off x="747395" y="1609725"/>
            <a:ext cx="444500" cy="336867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b="1">
              <a:latin typeface="华文中宋" pitchFamily="2" charset="-122"/>
              <a:ea typeface="华文中宋" pitchFamily="2" charset="-122"/>
            </a:endParaRPr>
          </a:p>
        </p:txBody>
      </p:sp>
      <p:grpSp>
        <p:nvGrpSpPr>
          <p:cNvPr id="56" name="组合 55"/>
          <p:cNvGrpSpPr/>
          <p:nvPr/>
        </p:nvGrpSpPr>
        <p:grpSpPr>
          <a:xfrm>
            <a:off x="2821940" y="1765300"/>
            <a:ext cx="2447925" cy="787400"/>
            <a:chOff x="2821940" y="1765300"/>
            <a:chExt cx="2447925" cy="787400"/>
          </a:xfrm>
        </p:grpSpPr>
        <p:sp>
          <p:nvSpPr>
            <p:cNvPr id="17412" name="文本框 24"/>
            <p:cNvSpPr txBox="1">
              <a:spLocks noChangeArrowheads="1"/>
            </p:cNvSpPr>
            <p:nvPr/>
          </p:nvSpPr>
          <p:spPr bwMode="auto">
            <a:xfrm>
              <a:off x="2821940" y="1892300"/>
              <a:ext cx="2447925" cy="457200"/>
            </a:xfrm>
            <a:prstGeom prst="rect">
              <a:avLst/>
            </a:prstGeom>
            <a:noFill/>
            <a:ln w="9525">
              <a:noFill/>
              <a:miter lim="800000"/>
            </a:ln>
          </p:spPr>
          <p:txBody>
            <a:bodyPr>
              <a:spAutoFit/>
            </a:bodyPr>
            <a:lstStyle/>
            <a:p>
              <a:r>
                <a:rPr lang="zh-CN" altLang="en-US" sz="2400" b="1" dirty="0">
                  <a:latin typeface="华文中宋" pitchFamily="2" charset="-122"/>
                  <a:ea typeface="华文中宋" pitchFamily="2" charset="-122"/>
                  <a:cs typeface="楷体_GB2312" panose="02010609030101010101" charset="-122"/>
                </a:rPr>
                <a:t>历史文化内涵</a:t>
              </a:r>
            </a:p>
          </p:txBody>
        </p:sp>
        <p:sp>
          <p:nvSpPr>
            <p:cNvPr id="26" name="左大括号 25"/>
            <p:cNvSpPr/>
            <p:nvPr/>
          </p:nvSpPr>
          <p:spPr>
            <a:xfrm>
              <a:off x="4937760" y="1765300"/>
              <a:ext cx="149860" cy="787400"/>
            </a:xfrm>
            <a:prstGeom prst="leftBrace">
              <a:avLst>
                <a:gd name="adj1" fmla="val 8333"/>
                <a:gd name="adj2" fmla="val 53548"/>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b="1">
                <a:latin typeface="华文中宋" pitchFamily="2" charset="-122"/>
                <a:ea typeface="华文中宋" pitchFamily="2" charset="-122"/>
              </a:endParaRPr>
            </a:p>
          </p:txBody>
        </p:sp>
      </p:grpSp>
      <p:grpSp>
        <p:nvGrpSpPr>
          <p:cNvPr id="57" name="组合 56"/>
          <p:cNvGrpSpPr/>
          <p:nvPr/>
        </p:nvGrpSpPr>
        <p:grpSpPr>
          <a:xfrm>
            <a:off x="5106035" y="1609725"/>
            <a:ext cx="2761615" cy="1071245"/>
            <a:chOff x="5106035" y="1609725"/>
            <a:chExt cx="2761615" cy="1071245"/>
          </a:xfrm>
        </p:grpSpPr>
        <p:sp>
          <p:nvSpPr>
            <p:cNvPr id="17414" name="文本框 26"/>
            <p:cNvSpPr txBox="1">
              <a:spLocks noChangeArrowheads="1"/>
            </p:cNvSpPr>
            <p:nvPr/>
          </p:nvSpPr>
          <p:spPr bwMode="auto">
            <a:xfrm>
              <a:off x="5127625" y="1609725"/>
              <a:ext cx="2740025" cy="457200"/>
            </a:xfrm>
            <a:prstGeom prst="rect">
              <a:avLst/>
            </a:prstGeom>
            <a:noFill/>
            <a:ln w="9525">
              <a:noFill/>
              <a:miter lim="800000"/>
            </a:ln>
          </p:spPr>
          <p:txBody>
            <a:bodyPr>
              <a:spAutoFit/>
            </a:bodyPr>
            <a:lstStyle/>
            <a:p>
              <a:r>
                <a:rPr lang="zh-CN" altLang="en-US" sz="2400" b="1" dirty="0">
                  <a:latin typeface="华文中宋" pitchFamily="2" charset="-122"/>
                  <a:ea typeface="华文中宋" pitchFamily="2" charset="-122"/>
                  <a:cs typeface="楷体_GB2312" panose="02010609030101010101" charset="-122"/>
                </a:rPr>
                <a:t>建制特点</a:t>
              </a:r>
            </a:p>
          </p:txBody>
        </p:sp>
        <p:sp>
          <p:nvSpPr>
            <p:cNvPr id="17416" name="文本框 40"/>
            <p:cNvSpPr txBox="1">
              <a:spLocks noChangeArrowheads="1"/>
            </p:cNvSpPr>
            <p:nvPr/>
          </p:nvSpPr>
          <p:spPr bwMode="auto">
            <a:xfrm>
              <a:off x="5106035" y="2223770"/>
              <a:ext cx="1635125" cy="457200"/>
            </a:xfrm>
            <a:prstGeom prst="rect">
              <a:avLst/>
            </a:prstGeom>
            <a:noFill/>
            <a:ln w="9525">
              <a:noFill/>
              <a:miter lim="800000"/>
            </a:ln>
          </p:spPr>
          <p:txBody>
            <a:bodyPr>
              <a:spAutoFit/>
            </a:bodyPr>
            <a:lstStyle/>
            <a:p>
              <a:r>
                <a:rPr lang="zh-CN" altLang="en-US" sz="2400" b="1" dirty="0">
                  <a:latin typeface="华文中宋" pitchFamily="2" charset="-122"/>
                  <a:ea typeface="华文中宋" pitchFamily="2" charset="-122"/>
                  <a:cs typeface="楷体_GB2312" panose="02010609030101010101" charset="-122"/>
                </a:rPr>
                <a:t>历史地位</a:t>
              </a:r>
            </a:p>
          </p:txBody>
        </p:sp>
      </p:grpSp>
      <p:sp>
        <p:nvSpPr>
          <p:cNvPr id="17418" name="文本框 60"/>
          <p:cNvSpPr txBox="1">
            <a:spLocks noChangeArrowheads="1"/>
          </p:cNvSpPr>
          <p:nvPr/>
        </p:nvSpPr>
        <p:spPr bwMode="auto">
          <a:xfrm>
            <a:off x="6615430" y="5297170"/>
            <a:ext cx="5154295" cy="1005840"/>
          </a:xfrm>
          <a:prstGeom prst="rect">
            <a:avLst/>
          </a:prstGeom>
          <a:noFill/>
          <a:ln w="12700">
            <a:solidFill>
              <a:schemeClr val="tx1"/>
            </a:solidFill>
            <a:miter lim="800000"/>
          </a:ln>
        </p:spPr>
        <p:txBody>
          <a:bodyPr wrap="square">
            <a:spAutoFit/>
          </a:bodyPr>
          <a:lstStyle/>
          <a:p>
            <a:r>
              <a:rPr lang="zh-CN" altLang="en-US" sz="2000" b="1" dirty="0">
                <a:latin typeface="华文中宋" pitchFamily="2" charset="-122"/>
                <a:ea typeface="华文中宋" pitchFamily="2" charset="-122"/>
              </a:rPr>
              <a:t>必修</a:t>
            </a:r>
            <a:r>
              <a:rPr lang="en-US" altLang="zh-CN" sz="2000" b="1" dirty="0">
                <a:latin typeface="华文中宋" pitchFamily="2" charset="-122"/>
                <a:ea typeface="华文中宋" pitchFamily="2" charset="-122"/>
              </a:rPr>
              <a:t>2.1.2“</a:t>
            </a:r>
            <a:r>
              <a:rPr lang="zh-CN" altLang="en-US" sz="2000" b="1" dirty="0">
                <a:latin typeface="华文中宋" pitchFamily="2" charset="-122"/>
                <a:ea typeface="华文中宋" pitchFamily="2" charset="-122"/>
              </a:rPr>
              <a:t>先进的冶金技术</a:t>
            </a:r>
            <a:r>
              <a:rPr lang="en-US" altLang="zh-CN" sz="2000" b="1" dirty="0">
                <a:latin typeface="华文中宋" pitchFamily="2" charset="-122"/>
                <a:ea typeface="华文中宋" pitchFamily="2" charset="-122"/>
              </a:rPr>
              <a:t>”</a:t>
            </a:r>
            <a:endParaRPr lang="zh-CN" altLang="en-US" sz="2000" b="1" dirty="0">
              <a:latin typeface="华文中宋" pitchFamily="2" charset="-122"/>
              <a:ea typeface="华文中宋" pitchFamily="2" charset="-122"/>
            </a:endParaRPr>
          </a:p>
          <a:p>
            <a:r>
              <a:rPr lang="zh-CN" altLang="en-US" sz="2000" b="1" dirty="0">
                <a:latin typeface="华文中宋" pitchFamily="2" charset="-122"/>
                <a:ea typeface="华文中宋" pitchFamily="2" charset="-122"/>
              </a:rPr>
              <a:t>         “陶瓷业的成就”</a:t>
            </a:r>
          </a:p>
          <a:p>
            <a:r>
              <a:rPr lang="zh-CN" altLang="en-US" sz="2000" b="1" dirty="0">
                <a:latin typeface="华文中宋" pitchFamily="2" charset="-122"/>
                <a:ea typeface="华文中宋" pitchFamily="2" charset="-122"/>
                <a:sym typeface="+mn-ea"/>
              </a:rPr>
              <a:t>选修</a:t>
            </a:r>
            <a:r>
              <a:rPr lang="en-US" altLang="zh-CN" sz="2000" b="1" dirty="0">
                <a:latin typeface="华文中宋" pitchFamily="2" charset="-122"/>
                <a:ea typeface="华文中宋" pitchFamily="2" charset="-122"/>
                <a:sym typeface="+mn-ea"/>
              </a:rPr>
              <a:t>6.2.1“</a:t>
            </a:r>
            <a:r>
              <a:rPr lang="zh-CN" altLang="en-US" sz="2000" b="1" dirty="0">
                <a:latin typeface="华文中宋" pitchFamily="2" charset="-122"/>
                <a:ea typeface="华文中宋" pitchFamily="2" charset="-122"/>
                <a:sym typeface="+mn-ea"/>
              </a:rPr>
              <a:t>古埃及金字塔建筑成就的意义</a:t>
            </a:r>
          </a:p>
        </p:txBody>
      </p:sp>
      <p:grpSp>
        <p:nvGrpSpPr>
          <p:cNvPr id="55" name="组合 54"/>
          <p:cNvGrpSpPr/>
          <p:nvPr/>
        </p:nvGrpSpPr>
        <p:grpSpPr>
          <a:xfrm>
            <a:off x="4644390" y="561975"/>
            <a:ext cx="1170305" cy="993775"/>
            <a:chOff x="4644390" y="561975"/>
            <a:chExt cx="1170305" cy="993775"/>
          </a:xfrm>
        </p:grpSpPr>
        <p:sp>
          <p:nvSpPr>
            <p:cNvPr id="17422" name="文本框 26"/>
            <p:cNvSpPr txBox="1">
              <a:spLocks noChangeArrowheads="1"/>
            </p:cNvSpPr>
            <p:nvPr/>
          </p:nvSpPr>
          <p:spPr bwMode="auto">
            <a:xfrm>
              <a:off x="4657090" y="561975"/>
              <a:ext cx="1157605" cy="457200"/>
            </a:xfrm>
            <a:prstGeom prst="rect">
              <a:avLst/>
            </a:prstGeom>
            <a:noFill/>
            <a:ln w="9525">
              <a:noFill/>
              <a:miter lim="800000"/>
            </a:ln>
          </p:spPr>
          <p:txBody>
            <a:bodyPr>
              <a:spAutoFit/>
            </a:bodyPr>
            <a:lstStyle/>
            <a:p>
              <a:r>
                <a:rPr lang="zh-CN" altLang="en-US" sz="2400" b="1" dirty="0">
                  <a:latin typeface="华文中宋" pitchFamily="2" charset="-122"/>
                  <a:ea typeface="华文中宋" pitchFamily="2" charset="-122"/>
                  <a:cs typeface="楷体_GB2312" panose="02010609030101010101" charset="-122"/>
                </a:rPr>
                <a:t>内城</a:t>
              </a:r>
            </a:p>
          </p:txBody>
        </p:sp>
        <p:sp>
          <p:nvSpPr>
            <p:cNvPr id="17423" name="文本框 26"/>
            <p:cNvSpPr txBox="1">
              <a:spLocks noChangeArrowheads="1"/>
            </p:cNvSpPr>
            <p:nvPr/>
          </p:nvSpPr>
          <p:spPr bwMode="auto">
            <a:xfrm>
              <a:off x="4644390" y="1098550"/>
              <a:ext cx="1157605" cy="457200"/>
            </a:xfrm>
            <a:prstGeom prst="rect">
              <a:avLst/>
            </a:prstGeom>
            <a:noFill/>
            <a:ln w="9525">
              <a:noFill/>
              <a:miter lim="800000"/>
            </a:ln>
          </p:spPr>
          <p:txBody>
            <a:bodyPr>
              <a:spAutoFit/>
            </a:bodyPr>
            <a:lstStyle/>
            <a:p>
              <a:r>
                <a:rPr lang="zh-CN" altLang="en-US" sz="2400" b="1" dirty="0">
                  <a:latin typeface="华文中宋" pitchFamily="2" charset="-122"/>
                  <a:ea typeface="华文中宋" pitchFamily="2" charset="-122"/>
                  <a:cs typeface="楷体_GB2312" panose="02010609030101010101" charset="-122"/>
                </a:rPr>
                <a:t>外城</a:t>
              </a:r>
            </a:p>
          </p:txBody>
        </p:sp>
      </p:grpSp>
      <p:grpSp>
        <p:nvGrpSpPr>
          <p:cNvPr id="58" name="组合 57"/>
          <p:cNvGrpSpPr/>
          <p:nvPr/>
        </p:nvGrpSpPr>
        <p:grpSpPr>
          <a:xfrm>
            <a:off x="1196975" y="3970655"/>
            <a:ext cx="2447925" cy="1822450"/>
            <a:chOff x="1196975" y="3970655"/>
            <a:chExt cx="2447925" cy="1822450"/>
          </a:xfrm>
        </p:grpSpPr>
        <p:sp>
          <p:nvSpPr>
            <p:cNvPr id="17420" name="文本框 24"/>
            <p:cNvSpPr txBox="1">
              <a:spLocks noChangeArrowheads="1"/>
            </p:cNvSpPr>
            <p:nvPr/>
          </p:nvSpPr>
          <p:spPr bwMode="auto">
            <a:xfrm>
              <a:off x="1196975" y="4616450"/>
              <a:ext cx="2447925" cy="457200"/>
            </a:xfrm>
            <a:prstGeom prst="rect">
              <a:avLst/>
            </a:prstGeom>
            <a:noFill/>
            <a:ln w="9525">
              <a:noFill/>
              <a:miter lim="800000"/>
            </a:ln>
          </p:spPr>
          <p:txBody>
            <a:bodyPr>
              <a:spAutoFit/>
            </a:bodyPr>
            <a:lstStyle/>
            <a:p>
              <a:r>
                <a:rPr lang="zh-CN" altLang="en-US" sz="2400" b="1" dirty="0">
                  <a:latin typeface="华文中宋" pitchFamily="2" charset="-122"/>
                  <a:ea typeface="华文中宋" pitchFamily="2" charset="-122"/>
                  <a:cs typeface="楷体_GB2312" panose="02010609030101010101" charset="-122"/>
                </a:rPr>
                <a:t>兵马俑</a:t>
              </a:r>
            </a:p>
          </p:txBody>
        </p:sp>
        <p:sp>
          <p:nvSpPr>
            <p:cNvPr id="8" name="左大括号 25"/>
            <p:cNvSpPr/>
            <p:nvPr/>
          </p:nvSpPr>
          <p:spPr>
            <a:xfrm>
              <a:off x="2437130" y="3970655"/>
              <a:ext cx="327025" cy="182245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b="1">
                <a:latin typeface="华文中宋" pitchFamily="2" charset="-122"/>
                <a:ea typeface="华文中宋" pitchFamily="2" charset="-122"/>
              </a:endParaRPr>
            </a:p>
          </p:txBody>
        </p:sp>
      </p:grpSp>
      <p:grpSp>
        <p:nvGrpSpPr>
          <p:cNvPr id="60" name="组合 59"/>
          <p:cNvGrpSpPr/>
          <p:nvPr/>
        </p:nvGrpSpPr>
        <p:grpSpPr>
          <a:xfrm>
            <a:off x="4319270" y="3259455"/>
            <a:ext cx="1320800" cy="1755775"/>
            <a:chOff x="4319270" y="3259455"/>
            <a:chExt cx="1320800" cy="1755775"/>
          </a:xfrm>
        </p:grpSpPr>
        <p:sp>
          <p:nvSpPr>
            <p:cNvPr id="17419" name="文本框 65"/>
            <p:cNvSpPr txBox="1">
              <a:spLocks noChangeArrowheads="1"/>
            </p:cNvSpPr>
            <p:nvPr/>
          </p:nvSpPr>
          <p:spPr bwMode="auto">
            <a:xfrm>
              <a:off x="4333875" y="3259455"/>
              <a:ext cx="1249045" cy="457200"/>
            </a:xfrm>
            <a:prstGeom prst="rect">
              <a:avLst/>
            </a:prstGeom>
            <a:noFill/>
            <a:ln w="9525">
              <a:noFill/>
              <a:miter lim="800000"/>
            </a:ln>
          </p:spPr>
          <p:txBody>
            <a:bodyPr>
              <a:spAutoFit/>
            </a:bodyPr>
            <a:lstStyle/>
            <a:p>
              <a:r>
                <a:rPr lang="zh-CN" altLang="en-US" sz="2400" b="1">
                  <a:latin typeface="华文中宋" pitchFamily="2" charset="-122"/>
                  <a:ea typeface="华文中宋" pitchFamily="2" charset="-122"/>
                  <a:cs typeface="楷体_GB2312" panose="02010609030101010101" charset="-122"/>
                </a:rPr>
                <a:t>一号坑</a:t>
              </a:r>
            </a:p>
          </p:txBody>
        </p:sp>
        <p:sp>
          <p:nvSpPr>
            <p:cNvPr id="17425" name="文本框 65"/>
            <p:cNvSpPr txBox="1">
              <a:spLocks noChangeArrowheads="1"/>
            </p:cNvSpPr>
            <p:nvPr/>
          </p:nvSpPr>
          <p:spPr bwMode="auto">
            <a:xfrm>
              <a:off x="4330700" y="3703955"/>
              <a:ext cx="1249045" cy="457200"/>
            </a:xfrm>
            <a:prstGeom prst="rect">
              <a:avLst/>
            </a:prstGeom>
            <a:noFill/>
            <a:ln w="9525">
              <a:noFill/>
              <a:miter lim="800000"/>
            </a:ln>
          </p:spPr>
          <p:txBody>
            <a:bodyPr>
              <a:spAutoFit/>
            </a:bodyPr>
            <a:lstStyle/>
            <a:p>
              <a:r>
                <a:rPr lang="zh-CN" altLang="en-US" sz="2400" b="1">
                  <a:latin typeface="华文中宋" pitchFamily="2" charset="-122"/>
                  <a:ea typeface="华文中宋" pitchFamily="2" charset="-122"/>
                  <a:cs typeface="楷体_GB2312" panose="02010609030101010101" charset="-122"/>
                </a:rPr>
                <a:t>二号坑</a:t>
              </a:r>
            </a:p>
          </p:txBody>
        </p:sp>
        <p:sp>
          <p:nvSpPr>
            <p:cNvPr id="17426" name="文本框 65"/>
            <p:cNvSpPr txBox="1">
              <a:spLocks noChangeArrowheads="1"/>
            </p:cNvSpPr>
            <p:nvPr/>
          </p:nvSpPr>
          <p:spPr bwMode="auto">
            <a:xfrm>
              <a:off x="4330700" y="4133850"/>
              <a:ext cx="1249045" cy="457200"/>
            </a:xfrm>
            <a:prstGeom prst="rect">
              <a:avLst/>
            </a:prstGeom>
            <a:noFill/>
            <a:ln w="9525">
              <a:noFill/>
              <a:miter lim="800000"/>
            </a:ln>
          </p:spPr>
          <p:txBody>
            <a:bodyPr>
              <a:spAutoFit/>
            </a:bodyPr>
            <a:lstStyle/>
            <a:p>
              <a:r>
                <a:rPr lang="zh-CN" altLang="en-US" sz="2400" b="1">
                  <a:latin typeface="华文中宋" pitchFamily="2" charset="-122"/>
                  <a:ea typeface="华文中宋" pitchFamily="2" charset="-122"/>
                  <a:cs typeface="楷体_GB2312" panose="02010609030101010101" charset="-122"/>
                </a:rPr>
                <a:t>三号坑</a:t>
              </a:r>
            </a:p>
          </p:txBody>
        </p:sp>
        <p:sp>
          <p:nvSpPr>
            <p:cNvPr id="17427" name="文本框 65"/>
            <p:cNvSpPr txBox="1">
              <a:spLocks noChangeArrowheads="1"/>
            </p:cNvSpPr>
            <p:nvPr/>
          </p:nvSpPr>
          <p:spPr bwMode="auto">
            <a:xfrm>
              <a:off x="4319270" y="4558030"/>
              <a:ext cx="1249680" cy="457200"/>
            </a:xfrm>
            <a:prstGeom prst="rect">
              <a:avLst/>
            </a:prstGeom>
            <a:noFill/>
            <a:ln w="9525">
              <a:noFill/>
              <a:miter lim="800000"/>
            </a:ln>
          </p:spPr>
          <p:txBody>
            <a:bodyPr>
              <a:spAutoFit/>
            </a:bodyPr>
            <a:lstStyle/>
            <a:p>
              <a:r>
                <a:rPr lang="zh-CN" altLang="en-US" sz="2400" b="1">
                  <a:latin typeface="华文中宋" pitchFamily="2" charset="-122"/>
                  <a:ea typeface="华文中宋" pitchFamily="2" charset="-122"/>
                  <a:cs typeface="楷体_GB2312" panose="02010609030101010101" charset="-122"/>
                </a:rPr>
                <a:t>四号坑</a:t>
              </a:r>
            </a:p>
          </p:txBody>
        </p:sp>
        <p:sp>
          <p:nvSpPr>
            <p:cNvPr id="65" name="右大括号 64"/>
            <p:cNvSpPr/>
            <p:nvPr/>
          </p:nvSpPr>
          <p:spPr>
            <a:xfrm>
              <a:off x="5514340" y="3353435"/>
              <a:ext cx="125730" cy="1553845"/>
            </a:xfrm>
            <a:prstGeom prst="rightBrace">
              <a:avLst>
                <a:gd name="adj1" fmla="val 8333"/>
                <a:gd name="adj2" fmla="val 5097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b="1">
                <a:latin typeface="华文中宋" pitchFamily="2" charset="-122"/>
                <a:ea typeface="华文中宋" pitchFamily="2" charset="-122"/>
              </a:endParaRPr>
            </a:p>
          </p:txBody>
        </p:sp>
      </p:grpSp>
      <p:sp>
        <p:nvSpPr>
          <p:cNvPr id="17430" name="文本框 21"/>
          <p:cNvSpPr txBox="1">
            <a:spLocks noChangeArrowheads="1"/>
          </p:cNvSpPr>
          <p:nvPr/>
        </p:nvSpPr>
        <p:spPr bwMode="auto">
          <a:xfrm>
            <a:off x="7127240" y="137160"/>
            <a:ext cx="4064000" cy="409575"/>
          </a:xfrm>
          <a:prstGeom prst="rect">
            <a:avLst/>
          </a:prstGeom>
          <a:noFill/>
          <a:ln w="12700">
            <a:solidFill>
              <a:schemeClr val="tx1"/>
            </a:solidFill>
            <a:miter lim="800000"/>
          </a:ln>
        </p:spPr>
        <p:txBody>
          <a:bodyPr>
            <a:spAutoFit/>
          </a:bodyPr>
          <a:lstStyle/>
          <a:p>
            <a:r>
              <a:rPr lang="zh-CN" altLang="en-US" sz="2000" b="1" dirty="0">
                <a:latin typeface="华文中宋" pitchFamily="2" charset="-122"/>
                <a:ea typeface="华文中宋" pitchFamily="2" charset="-122"/>
              </a:rPr>
              <a:t>必修</a:t>
            </a:r>
            <a:r>
              <a:rPr lang="en-US" altLang="zh-CN" sz="2000" b="1" dirty="0">
                <a:latin typeface="华文中宋" pitchFamily="2" charset="-122"/>
                <a:ea typeface="华文中宋" pitchFamily="2" charset="-122"/>
              </a:rPr>
              <a:t>1.1.2 “</a:t>
            </a:r>
            <a:r>
              <a:rPr lang="zh-CN" altLang="en-US" sz="2000" b="1" dirty="0">
                <a:latin typeface="华文中宋" pitchFamily="2" charset="-122"/>
                <a:ea typeface="华文中宋" pitchFamily="2" charset="-122"/>
              </a:rPr>
              <a:t>六王毕，四海一</a:t>
            </a:r>
            <a:r>
              <a:rPr lang="en-US" altLang="zh-CN" sz="2000" b="1" dirty="0">
                <a:latin typeface="华文中宋" pitchFamily="2" charset="-122"/>
                <a:ea typeface="华文中宋" pitchFamily="2" charset="-122"/>
              </a:rPr>
              <a:t>”</a:t>
            </a:r>
          </a:p>
        </p:txBody>
      </p:sp>
      <p:sp>
        <p:nvSpPr>
          <p:cNvPr id="17431" name="文本框 21"/>
          <p:cNvSpPr txBox="1">
            <a:spLocks noChangeArrowheads="1"/>
          </p:cNvSpPr>
          <p:nvPr/>
        </p:nvSpPr>
        <p:spPr bwMode="auto">
          <a:xfrm>
            <a:off x="7174865" y="751205"/>
            <a:ext cx="4064000" cy="409575"/>
          </a:xfrm>
          <a:prstGeom prst="rect">
            <a:avLst/>
          </a:prstGeom>
          <a:noFill/>
          <a:ln w="12700">
            <a:solidFill>
              <a:schemeClr val="tx1"/>
            </a:solidFill>
            <a:miter lim="800000"/>
          </a:ln>
        </p:spPr>
        <p:txBody>
          <a:bodyPr>
            <a:spAutoFit/>
          </a:bodyPr>
          <a:lstStyle/>
          <a:p>
            <a:r>
              <a:rPr lang="zh-CN" altLang="en-US" sz="2000" b="1" dirty="0">
                <a:latin typeface="华文中宋" pitchFamily="2" charset="-122"/>
                <a:ea typeface="华文中宋" pitchFamily="2" charset="-122"/>
              </a:rPr>
              <a:t>选修</a:t>
            </a:r>
            <a:r>
              <a:rPr lang="en-US" altLang="zh-CN" sz="2000" b="1" dirty="0">
                <a:latin typeface="华文中宋" pitchFamily="2" charset="-122"/>
                <a:ea typeface="华文中宋" pitchFamily="2" charset="-122"/>
              </a:rPr>
              <a:t>4.1.1 “</a:t>
            </a:r>
            <a:r>
              <a:rPr lang="zh-CN" altLang="en-US" sz="2000" b="1" dirty="0">
                <a:latin typeface="华文中宋" pitchFamily="2" charset="-122"/>
                <a:ea typeface="华文中宋" pitchFamily="2" charset="-122"/>
              </a:rPr>
              <a:t>秦统一六国</a:t>
            </a:r>
            <a:r>
              <a:rPr lang="en-US" altLang="zh-CN" sz="2000" b="1" dirty="0">
                <a:latin typeface="华文中宋" pitchFamily="2" charset="-122"/>
                <a:ea typeface="华文中宋" pitchFamily="2" charset="-122"/>
              </a:rPr>
              <a:t>”</a:t>
            </a:r>
          </a:p>
        </p:txBody>
      </p:sp>
      <p:grpSp>
        <p:nvGrpSpPr>
          <p:cNvPr id="63" name="组合 62"/>
          <p:cNvGrpSpPr/>
          <p:nvPr/>
        </p:nvGrpSpPr>
        <p:grpSpPr>
          <a:xfrm>
            <a:off x="4586605" y="5145405"/>
            <a:ext cx="1974850" cy="1225550"/>
            <a:chOff x="4586605" y="5145405"/>
            <a:chExt cx="1974850" cy="1225550"/>
          </a:xfrm>
        </p:grpSpPr>
        <p:grpSp>
          <p:nvGrpSpPr>
            <p:cNvPr id="17" name="组合 36"/>
            <p:cNvGrpSpPr/>
            <p:nvPr/>
          </p:nvGrpSpPr>
          <p:grpSpPr bwMode="auto">
            <a:xfrm>
              <a:off x="6189980" y="5327650"/>
              <a:ext cx="371475" cy="948055"/>
              <a:chOff x="12929" y="5937"/>
              <a:chExt cx="1439" cy="1194"/>
            </a:xfrm>
          </p:grpSpPr>
          <p:cxnSp>
            <p:nvCxnSpPr>
              <p:cNvPr id="3" name="直接连接符 29"/>
              <p:cNvCxnSpPr/>
              <p:nvPr/>
            </p:nvCxnSpPr>
            <p:spPr>
              <a:xfrm flipV="1">
                <a:off x="13618" y="6525"/>
                <a:ext cx="750" cy="1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直接连接符 33"/>
              <p:cNvCxnSpPr/>
              <p:nvPr/>
            </p:nvCxnSpPr>
            <p:spPr>
              <a:xfrm>
                <a:off x="12929" y="5937"/>
                <a:ext cx="689" cy="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接连接符 34"/>
              <p:cNvCxnSpPr/>
              <p:nvPr/>
            </p:nvCxnSpPr>
            <p:spPr>
              <a:xfrm>
                <a:off x="12929" y="7127"/>
                <a:ext cx="689" cy="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35"/>
              <p:cNvCxnSpPr/>
              <p:nvPr/>
            </p:nvCxnSpPr>
            <p:spPr>
              <a:xfrm>
                <a:off x="13618" y="5937"/>
                <a:ext cx="0" cy="11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432" name="文本框 65"/>
            <p:cNvSpPr txBox="1">
              <a:spLocks noChangeArrowheads="1"/>
            </p:cNvSpPr>
            <p:nvPr/>
          </p:nvSpPr>
          <p:spPr bwMode="auto">
            <a:xfrm>
              <a:off x="4660900" y="5145405"/>
              <a:ext cx="1743075" cy="457200"/>
            </a:xfrm>
            <a:prstGeom prst="rect">
              <a:avLst/>
            </a:prstGeom>
            <a:noFill/>
            <a:ln w="9525">
              <a:noFill/>
              <a:miter lim="800000"/>
            </a:ln>
          </p:spPr>
          <p:txBody>
            <a:bodyPr>
              <a:spAutoFit/>
            </a:bodyPr>
            <a:lstStyle/>
            <a:p>
              <a:r>
                <a:rPr lang="zh-CN" altLang="en-US" sz="2400" b="1" dirty="0">
                  <a:latin typeface="华文中宋" pitchFamily="2" charset="-122"/>
                  <a:ea typeface="华文中宋" pitchFamily="2" charset="-122"/>
                  <a:cs typeface="楷体_GB2312" panose="02010609030101010101" charset="-122"/>
                </a:rPr>
                <a:t>高超技术</a:t>
              </a:r>
            </a:p>
          </p:txBody>
        </p:sp>
        <p:sp>
          <p:nvSpPr>
            <p:cNvPr id="17433" name="文本框 65"/>
            <p:cNvSpPr txBox="1">
              <a:spLocks noChangeArrowheads="1"/>
            </p:cNvSpPr>
            <p:nvPr/>
          </p:nvSpPr>
          <p:spPr bwMode="auto">
            <a:xfrm>
              <a:off x="4586605" y="5913755"/>
              <a:ext cx="1743075" cy="457200"/>
            </a:xfrm>
            <a:prstGeom prst="rect">
              <a:avLst/>
            </a:prstGeom>
            <a:noFill/>
            <a:ln w="9525">
              <a:noFill/>
              <a:miter lim="800000"/>
            </a:ln>
          </p:spPr>
          <p:txBody>
            <a:bodyPr>
              <a:spAutoFit/>
            </a:bodyPr>
            <a:lstStyle/>
            <a:p>
              <a:r>
                <a:rPr lang="zh-CN" altLang="en-US" sz="2400" b="1" dirty="0">
                  <a:latin typeface="华文中宋" pitchFamily="2" charset="-122"/>
                  <a:ea typeface="华文中宋" pitchFamily="2" charset="-122"/>
                  <a:cs typeface="楷体_GB2312" panose="02010609030101010101" charset="-122"/>
                </a:rPr>
                <a:t>艺术价值</a:t>
              </a:r>
            </a:p>
          </p:txBody>
        </p:sp>
      </p:grpSp>
      <p:grpSp>
        <p:nvGrpSpPr>
          <p:cNvPr id="19" name="组合 62"/>
          <p:cNvGrpSpPr/>
          <p:nvPr/>
        </p:nvGrpSpPr>
        <p:grpSpPr bwMode="auto">
          <a:xfrm>
            <a:off x="6633845" y="1670050"/>
            <a:ext cx="4305300" cy="1019175"/>
            <a:chOff x="12156" y="3372"/>
            <a:chExt cx="5229" cy="1603"/>
          </a:xfrm>
        </p:grpSpPr>
        <p:sp>
          <p:nvSpPr>
            <p:cNvPr id="17439" name="文本框 30"/>
            <p:cNvSpPr txBox="1">
              <a:spLocks noChangeArrowheads="1"/>
            </p:cNvSpPr>
            <p:nvPr/>
          </p:nvSpPr>
          <p:spPr bwMode="auto">
            <a:xfrm>
              <a:off x="12813" y="3372"/>
              <a:ext cx="4572" cy="1603"/>
            </a:xfrm>
            <a:prstGeom prst="rect">
              <a:avLst/>
            </a:prstGeom>
            <a:noFill/>
            <a:ln w="12700">
              <a:solidFill>
                <a:schemeClr val="tx1"/>
              </a:solidFill>
              <a:miter lim="800000"/>
            </a:ln>
          </p:spPr>
          <p:txBody>
            <a:bodyPr>
              <a:spAutoFit/>
            </a:bodyPr>
            <a:lstStyle/>
            <a:p>
              <a:r>
                <a:rPr lang="zh-CN" altLang="en-US" sz="2000" b="1" dirty="0">
                  <a:latin typeface="华文中宋" pitchFamily="2" charset="-122"/>
                  <a:ea typeface="华文中宋" pitchFamily="2" charset="-122"/>
                </a:rPr>
                <a:t>必修</a:t>
              </a:r>
              <a:r>
                <a:rPr lang="en-US" altLang="zh-CN" sz="2000" b="1" dirty="0">
                  <a:latin typeface="华文中宋" pitchFamily="2" charset="-122"/>
                  <a:ea typeface="华文中宋" pitchFamily="2" charset="-122"/>
                </a:rPr>
                <a:t>1.1.2“</a:t>
              </a:r>
              <a:r>
                <a:rPr lang="zh-CN" altLang="en-US" sz="2000" b="1" dirty="0">
                  <a:latin typeface="华文中宋" pitchFamily="2" charset="-122"/>
                  <a:ea typeface="华文中宋" pitchFamily="2" charset="-122"/>
                </a:rPr>
                <a:t>百官公卿</a:t>
              </a:r>
              <a:r>
                <a:rPr lang="en-US" altLang="zh-CN" sz="2000" b="1" dirty="0">
                  <a:latin typeface="华文中宋" pitchFamily="2" charset="-122"/>
                  <a:ea typeface="华文中宋" pitchFamily="2" charset="-122"/>
                </a:rPr>
                <a:t>”</a:t>
              </a:r>
            </a:p>
            <a:p>
              <a:r>
                <a:rPr lang="zh-CN" altLang="en-US" sz="2000" b="1" dirty="0">
                  <a:latin typeface="华文中宋" pitchFamily="2" charset="-122"/>
                  <a:ea typeface="华文中宋" pitchFamily="2" charset="-122"/>
                </a:rPr>
                <a:t>选修</a:t>
              </a:r>
              <a:r>
                <a:rPr lang="en-US" altLang="zh-CN" sz="2000" b="1" dirty="0">
                  <a:latin typeface="华文中宋" pitchFamily="2" charset="-122"/>
                  <a:ea typeface="华文中宋" pitchFamily="2" charset="-122"/>
                </a:rPr>
                <a:t>4.1.1“</a:t>
              </a:r>
              <a:r>
                <a:rPr lang="zh-CN" altLang="en-US" sz="2000" b="1" dirty="0">
                  <a:latin typeface="华文中宋" pitchFamily="2" charset="-122"/>
                  <a:ea typeface="华文中宋" pitchFamily="2" charset="-122"/>
                </a:rPr>
                <a:t>秦始皇的暴政</a:t>
              </a:r>
              <a:r>
                <a:rPr lang="en-US" altLang="zh-CN" sz="2000" b="1" dirty="0">
                  <a:latin typeface="华文中宋" pitchFamily="2" charset="-122"/>
                  <a:ea typeface="华文中宋" pitchFamily="2" charset="-122"/>
                </a:rPr>
                <a:t>”</a:t>
              </a:r>
            </a:p>
            <a:p>
              <a:r>
                <a:rPr lang="zh-CN" altLang="en-US" sz="2000" b="1" dirty="0">
                  <a:latin typeface="华文中宋" pitchFamily="2" charset="-122"/>
                  <a:ea typeface="华文中宋" pitchFamily="2" charset="-122"/>
                </a:rPr>
                <a:t>选修</a:t>
              </a:r>
              <a:r>
                <a:rPr lang="en-US" altLang="zh-CN" sz="2000" b="1" dirty="0">
                  <a:latin typeface="华文中宋" pitchFamily="2" charset="-122"/>
                  <a:ea typeface="华文中宋" pitchFamily="2" charset="-122"/>
                </a:rPr>
                <a:t>6.2.1“</a:t>
              </a:r>
              <a:r>
                <a:rPr lang="zh-CN" altLang="en-US" sz="2000" b="1" dirty="0">
                  <a:latin typeface="华文中宋" pitchFamily="2" charset="-122"/>
                  <a:ea typeface="华文中宋" pitchFamily="2" charset="-122"/>
                </a:rPr>
                <a:t>金字塔的来源”</a:t>
              </a:r>
            </a:p>
          </p:txBody>
        </p:sp>
        <p:grpSp>
          <p:nvGrpSpPr>
            <p:cNvPr id="24" name="组合 36"/>
            <p:cNvGrpSpPr/>
            <p:nvPr/>
          </p:nvGrpSpPr>
          <p:grpSpPr bwMode="auto">
            <a:xfrm>
              <a:off x="12156" y="3622"/>
              <a:ext cx="586" cy="1047"/>
              <a:chOff x="12929" y="5937"/>
              <a:chExt cx="1439" cy="1194"/>
            </a:xfrm>
          </p:grpSpPr>
          <p:cxnSp>
            <p:nvCxnSpPr>
              <p:cNvPr id="30" name="直接连接符 29"/>
              <p:cNvCxnSpPr/>
              <p:nvPr/>
            </p:nvCxnSpPr>
            <p:spPr>
              <a:xfrm flipV="1">
                <a:off x="13611" y="6523"/>
                <a:ext cx="748" cy="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2924" y="5934"/>
                <a:ext cx="687" cy="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2924" y="7124"/>
                <a:ext cx="687" cy="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3611" y="5934"/>
                <a:ext cx="0" cy="119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3" name="组合 52"/>
          <p:cNvGrpSpPr/>
          <p:nvPr/>
        </p:nvGrpSpPr>
        <p:grpSpPr>
          <a:xfrm>
            <a:off x="1187450" y="1019175"/>
            <a:ext cx="1978831" cy="1219200"/>
            <a:chOff x="1187450" y="1019175"/>
            <a:chExt cx="1978831" cy="1219200"/>
          </a:xfrm>
        </p:grpSpPr>
        <p:sp>
          <p:nvSpPr>
            <p:cNvPr id="17411" name="文本框 6"/>
            <p:cNvSpPr txBox="1">
              <a:spLocks noChangeArrowheads="1"/>
            </p:cNvSpPr>
            <p:nvPr/>
          </p:nvSpPr>
          <p:spPr bwMode="auto">
            <a:xfrm>
              <a:off x="1187450" y="1400175"/>
              <a:ext cx="1978831" cy="457200"/>
            </a:xfrm>
            <a:prstGeom prst="rect">
              <a:avLst/>
            </a:prstGeom>
            <a:noFill/>
            <a:ln w="9525">
              <a:noFill/>
              <a:miter lim="800000"/>
            </a:ln>
          </p:spPr>
          <p:txBody>
            <a:bodyPr wrap="square">
              <a:spAutoFit/>
            </a:bodyPr>
            <a:lstStyle/>
            <a:p>
              <a:r>
                <a:rPr lang="zh-CN" altLang="en-US" sz="2400" b="1" dirty="0" smtClean="0">
                  <a:latin typeface="华文中宋" pitchFamily="2" charset="-122"/>
                  <a:ea typeface="华文中宋" pitchFamily="2" charset="-122"/>
                  <a:cs typeface="楷体_GB2312" panose="02010609030101010101" charset="-122"/>
                </a:rPr>
                <a:t>秦始皇陵</a:t>
              </a:r>
              <a:endParaRPr lang="zh-CN" altLang="en-US" sz="2400" b="1" dirty="0">
                <a:latin typeface="华文中宋" pitchFamily="2" charset="-122"/>
                <a:ea typeface="华文中宋" pitchFamily="2" charset="-122"/>
                <a:cs typeface="楷体_GB2312" panose="02010609030101010101" charset="-122"/>
              </a:endParaRPr>
            </a:p>
          </p:txBody>
        </p:sp>
        <p:sp>
          <p:nvSpPr>
            <p:cNvPr id="9" name="左大括号 25"/>
            <p:cNvSpPr/>
            <p:nvPr/>
          </p:nvSpPr>
          <p:spPr>
            <a:xfrm>
              <a:off x="2660650" y="1019175"/>
              <a:ext cx="76200" cy="12192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b="1">
                <a:latin typeface="华文中宋" pitchFamily="2" charset="-122"/>
                <a:ea typeface="华文中宋" pitchFamily="2" charset="-122"/>
              </a:endParaRPr>
            </a:p>
          </p:txBody>
        </p:sp>
      </p:grpSp>
      <p:grpSp>
        <p:nvGrpSpPr>
          <p:cNvPr id="54" name="组合 53"/>
          <p:cNvGrpSpPr/>
          <p:nvPr/>
        </p:nvGrpSpPr>
        <p:grpSpPr>
          <a:xfrm>
            <a:off x="2912110" y="751205"/>
            <a:ext cx="1732280" cy="648335"/>
            <a:chOff x="2912110" y="751205"/>
            <a:chExt cx="1732280" cy="648335"/>
          </a:xfrm>
        </p:grpSpPr>
        <p:sp>
          <p:nvSpPr>
            <p:cNvPr id="2" name="左大括号 25"/>
            <p:cNvSpPr/>
            <p:nvPr/>
          </p:nvSpPr>
          <p:spPr>
            <a:xfrm>
              <a:off x="4451350" y="751205"/>
              <a:ext cx="193040" cy="64833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b="1">
                <a:latin typeface="华文中宋" pitchFamily="2" charset="-122"/>
                <a:ea typeface="华文中宋" pitchFamily="2" charset="-122"/>
              </a:endParaRPr>
            </a:p>
          </p:txBody>
        </p:sp>
        <p:sp>
          <p:nvSpPr>
            <p:cNvPr id="17436" name="Text Box 44"/>
            <p:cNvSpPr txBox="1">
              <a:spLocks noChangeArrowheads="1"/>
            </p:cNvSpPr>
            <p:nvPr/>
          </p:nvSpPr>
          <p:spPr bwMode="auto">
            <a:xfrm>
              <a:off x="2912110" y="919480"/>
              <a:ext cx="1407160" cy="457200"/>
            </a:xfrm>
            <a:prstGeom prst="rect">
              <a:avLst/>
            </a:prstGeom>
            <a:noFill/>
            <a:ln w="9525">
              <a:noFill/>
              <a:miter lim="800000"/>
            </a:ln>
          </p:spPr>
          <p:txBody>
            <a:bodyPr wrap="none">
              <a:spAutoFit/>
            </a:bodyPr>
            <a:lstStyle/>
            <a:p>
              <a:r>
                <a:rPr lang="zh-CN" altLang="en-US" sz="2400" b="1" dirty="0">
                  <a:latin typeface="华文中宋" pitchFamily="2" charset="-122"/>
                  <a:ea typeface="华文中宋" pitchFamily="2" charset="-122"/>
                </a:rPr>
                <a:t>布局结构</a:t>
              </a:r>
            </a:p>
          </p:txBody>
        </p:sp>
      </p:grpSp>
      <p:grpSp>
        <p:nvGrpSpPr>
          <p:cNvPr id="59" name="组合 58"/>
          <p:cNvGrpSpPr/>
          <p:nvPr/>
        </p:nvGrpSpPr>
        <p:grpSpPr>
          <a:xfrm>
            <a:off x="2876550" y="3470275"/>
            <a:ext cx="1435100" cy="1437005"/>
            <a:chOff x="2876550" y="3470275"/>
            <a:chExt cx="1435100" cy="1437005"/>
          </a:xfrm>
        </p:grpSpPr>
        <p:sp>
          <p:nvSpPr>
            <p:cNvPr id="17429" name="文本框 65"/>
            <p:cNvSpPr txBox="1">
              <a:spLocks noChangeArrowheads="1"/>
            </p:cNvSpPr>
            <p:nvPr/>
          </p:nvSpPr>
          <p:spPr bwMode="auto">
            <a:xfrm>
              <a:off x="2876550" y="3735705"/>
              <a:ext cx="1249680" cy="830997"/>
            </a:xfrm>
            <a:prstGeom prst="rect">
              <a:avLst/>
            </a:prstGeom>
            <a:noFill/>
            <a:ln w="9525">
              <a:noFill/>
              <a:miter lim="800000"/>
            </a:ln>
          </p:spPr>
          <p:txBody>
            <a:bodyPr>
              <a:spAutoFit/>
            </a:bodyPr>
            <a:lstStyle/>
            <a:p>
              <a:r>
                <a:rPr lang="zh-CN" altLang="en-US" sz="2400" b="1" dirty="0">
                  <a:latin typeface="华文中宋" pitchFamily="2" charset="-122"/>
                  <a:ea typeface="华文中宋" pitchFamily="2" charset="-122"/>
                  <a:cs typeface="楷体_GB2312" panose="02010609030101010101" charset="-122"/>
                </a:rPr>
                <a:t>军阵编列体系</a:t>
              </a:r>
            </a:p>
          </p:txBody>
        </p:sp>
        <p:sp>
          <p:nvSpPr>
            <p:cNvPr id="10" name="左大括号 25"/>
            <p:cNvSpPr/>
            <p:nvPr/>
          </p:nvSpPr>
          <p:spPr>
            <a:xfrm>
              <a:off x="4145280" y="3470275"/>
              <a:ext cx="166370" cy="143700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b="1">
                <a:latin typeface="华文中宋" pitchFamily="2" charset="-122"/>
                <a:ea typeface="华文中宋" pitchFamily="2" charset="-122"/>
              </a:endParaRPr>
            </a:p>
          </p:txBody>
        </p:sp>
      </p:grpSp>
      <p:grpSp>
        <p:nvGrpSpPr>
          <p:cNvPr id="62" name="组合 61"/>
          <p:cNvGrpSpPr/>
          <p:nvPr/>
        </p:nvGrpSpPr>
        <p:grpSpPr>
          <a:xfrm>
            <a:off x="2781300" y="5323205"/>
            <a:ext cx="2082800" cy="918845"/>
            <a:chOff x="2781300" y="5323205"/>
            <a:chExt cx="2082800" cy="918845"/>
          </a:xfrm>
        </p:grpSpPr>
        <p:sp>
          <p:nvSpPr>
            <p:cNvPr id="17417" name="文本框 57"/>
            <p:cNvSpPr txBox="1">
              <a:spLocks noChangeArrowheads="1"/>
            </p:cNvSpPr>
            <p:nvPr/>
          </p:nvSpPr>
          <p:spPr bwMode="auto">
            <a:xfrm>
              <a:off x="2781300" y="5488305"/>
              <a:ext cx="2082800" cy="457200"/>
            </a:xfrm>
            <a:prstGeom prst="rect">
              <a:avLst/>
            </a:prstGeom>
            <a:noFill/>
            <a:ln w="9525">
              <a:noFill/>
              <a:miter lim="800000"/>
            </a:ln>
          </p:spPr>
          <p:txBody>
            <a:bodyPr>
              <a:spAutoFit/>
            </a:bodyPr>
            <a:lstStyle/>
            <a:p>
              <a:r>
                <a:rPr lang="zh-CN" altLang="en-US" sz="2400" b="1" dirty="0">
                  <a:latin typeface="华文中宋" pitchFamily="2" charset="-122"/>
                  <a:ea typeface="华文中宋" pitchFamily="2" charset="-122"/>
                  <a:cs typeface="楷体_GB2312" panose="02010609030101010101" charset="-122"/>
                </a:rPr>
                <a:t>雕塑艺术</a:t>
              </a:r>
            </a:p>
          </p:txBody>
        </p:sp>
        <p:sp>
          <p:nvSpPr>
            <p:cNvPr id="11" name="左大括号 25"/>
            <p:cNvSpPr/>
            <p:nvPr/>
          </p:nvSpPr>
          <p:spPr>
            <a:xfrm>
              <a:off x="4265930" y="5323205"/>
              <a:ext cx="327025" cy="91884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b="1">
                <a:latin typeface="华文中宋" pitchFamily="2" charset="-122"/>
                <a:ea typeface="华文中宋" pitchFamily="2" charset="-122"/>
              </a:endParaRPr>
            </a:p>
          </p:txBody>
        </p:sp>
      </p:grpSp>
      <p:grpSp>
        <p:nvGrpSpPr>
          <p:cNvPr id="61" name="组合 60"/>
          <p:cNvGrpSpPr/>
          <p:nvPr/>
        </p:nvGrpSpPr>
        <p:grpSpPr>
          <a:xfrm>
            <a:off x="5716905" y="3573780"/>
            <a:ext cx="954405" cy="1044575"/>
            <a:chOff x="5716905" y="3573780"/>
            <a:chExt cx="954405" cy="1044575"/>
          </a:xfrm>
        </p:grpSpPr>
        <p:sp>
          <p:nvSpPr>
            <p:cNvPr id="12" name="文本框 65"/>
            <p:cNvSpPr txBox="1">
              <a:spLocks noChangeArrowheads="1"/>
            </p:cNvSpPr>
            <p:nvPr/>
          </p:nvSpPr>
          <p:spPr bwMode="auto">
            <a:xfrm>
              <a:off x="5716905" y="3573780"/>
              <a:ext cx="939800" cy="457200"/>
            </a:xfrm>
            <a:prstGeom prst="rect">
              <a:avLst/>
            </a:prstGeom>
            <a:noFill/>
            <a:ln w="9525">
              <a:noFill/>
              <a:miter lim="800000"/>
            </a:ln>
          </p:spPr>
          <p:txBody>
            <a:bodyPr wrap="square">
              <a:spAutoFit/>
            </a:bodyPr>
            <a:lstStyle/>
            <a:p>
              <a:r>
                <a:rPr lang="zh-CN" altLang="en-US" sz="2400" b="1">
                  <a:latin typeface="华文中宋" pitchFamily="2" charset="-122"/>
                  <a:ea typeface="华文中宋" pitchFamily="2" charset="-122"/>
                  <a:cs typeface="楷体_GB2312" panose="02010609030101010101" charset="-122"/>
                </a:rPr>
                <a:t>布局</a:t>
              </a:r>
            </a:p>
          </p:txBody>
        </p:sp>
        <p:sp>
          <p:nvSpPr>
            <p:cNvPr id="13" name="文本框 65"/>
            <p:cNvSpPr txBox="1">
              <a:spLocks noChangeArrowheads="1"/>
            </p:cNvSpPr>
            <p:nvPr/>
          </p:nvSpPr>
          <p:spPr bwMode="auto">
            <a:xfrm>
              <a:off x="5731510" y="4161155"/>
              <a:ext cx="939800" cy="457200"/>
            </a:xfrm>
            <a:prstGeom prst="rect">
              <a:avLst/>
            </a:prstGeom>
            <a:noFill/>
            <a:ln w="9525">
              <a:noFill/>
              <a:miter lim="800000"/>
            </a:ln>
          </p:spPr>
          <p:txBody>
            <a:bodyPr wrap="square">
              <a:spAutoFit/>
            </a:bodyPr>
            <a:lstStyle/>
            <a:p>
              <a:r>
                <a:rPr lang="zh-CN" altLang="en-US" sz="2400" b="1">
                  <a:latin typeface="华文中宋" pitchFamily="2" charset="-122"/>
                  <a:ea typeface="华文中宋" pitchFamily="2" charset="-122"/>
                  <a:cs typeface="楷体_GB2312" panose="02010609030101010101" charset="-122"/>
                </a:rPr>
                <a:t>阵容</a:t>
              </a:r>
            </a:p>
          </p:txBody>
        </p:sp>
        <p:sp>
          <p:nvSpPr>
            <p:cNvPr id="15" name="右大括号 14"/>
            <p:cNvSpPr/>
            <p:nvPr/>
          </p:nvSpPr>
          <p:spPr>
            <a:xfrm>
              <a:off x="6517005" y="3735705"/>
              <a:ext cx="139700" cy="641350"/>
            </a:xfrm>
            <a:prstGeom prst="rightBrace">
              <a:avLst>
                <a:gd name="adj1" fmla="val 8333"/>
                <a:gd name="adj2" fmla="val 5097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b="1">
                <a:latin typeface="华文中宋" pitchFamily="2" charset="-122"/>
                <a:ea typeface="华文中宋" pitchFamily="2" charset="-122"/>
              </a:endParaRPr>
            </a:p>
          </p:txBody>
        </p:sp>
      </p:grpSp>
      <p:sp>
        <p:nvSpPr>
          <p:cNvPr id="16" name="文本框 65"/>
          <p:cNvSpPr txBox="1">
            <a:spLocks noChangeArrowheads="1"/>
          </p:cNvSpPr>
          <p:nvPr/>
        </p:nvSpPr>
        <p:spPr bwMode="auto">
          <a:xfrm>
            <a:off x="6722745" y="3587750"/>
            <a:ext cx="1509395" cy="822960"/>
          </a:xfrm>
          <a:prstGeom prst="rect">
            <a:avLst/>
          </a:prstGeom>
          <a:noFill/>
          <a:ln w="9525">
            <a:noFill/>
            <a:miter lim="800000"/>
          </a:ln>
        </p:spPr>
        <p:txBody>
          <a:bodyPr wrap="square">
            <a:spAutoFit/>
          </a:bodyPr>
          <a:lstStyle/>
          <a:p>
            <a:r>
              <a:rPr lang="zh-CN" altLang="en-US" sz="2400" b="1">
                <a:latin typeface="华文中宋" pitchFamily="2" charset="-122"/>
                <a:ea typeface="华文中宋" pitchFamily="2" charset="-122"/>
                <a:cs typeface="楷体_GB2312" panose="02010609030101010101" charset="-122"/>
              </a:rPr>
              <a:t>反映的历史状况</a:t>
            </a:r>
          </a:p>
        </p:txBody>
      </p:sp>
      <p:grpSp>
        <p:nvGrpSpPr>
          <p:cNvPr id="25" name="组合 62"/>
          <p:cNvGrpSpPr/>
          <p:nvPr/>
        </p:nvGrpSpPr>
        <p:grpSpPr bwMode="auto">
          <a:xfrm>
            <a:off x="8052435" y="3731895"/>
            <a:ext cx="4072255" cy="701040"/>
            <a:chOff x="12156" y="3581"/>
            <a:chExt cx="4946" cy="1102"/>
          </a:xfrm>
        </p:grpSpPr>
        <p:sp>
          <p:nvSpPr>
            <p:cNvPr id="18" name="文本框 30"/>
            <p:cNvSpPr txBox="1">
              <a:spLocks noChangeArrowheads="1"/>
            </p:cNvSpPr>
            <p:nvPr/>
          </p:nvSpPr>
          <p:spPr bwMode="auto">
            <a:xfrm>
              <a:off x="12738" y="3581"/>
              <a:ext cx="4364" cy="1102"/>
            </a:xfrm>
            <a:prstGeom prst="rect">
              <a:avLst/>
            </a:prstGeom>
            <a:noFill/>
            <a:ln w="12700">
              <a:solidFill>
                <a:schemeClr val="tx1"/>
              </a:solidFill>
              <a:miter lim="800000"/>
            </a:ln>
          </p:spPr>
          <p:txBody>
            <a:bodyPr wrap="square">
              <a:spAutoFit/>
            </a:bodyPr>
            <a:lstStyle/>
            <a:p>
              <a:r>
                <a:rPr lang="zh-CN" altLang="en-US" sz="2000" b="1" dirty="0">
                  <a:latin typeface="华文中宋" pitchFamily="2" charset="-122"/>
                  <a:ea typeface="华文中宋" pitchFamily="2" charset="-122"/>
                </a:rPr>
                <a:t>必修</a:t>
              </a:r>
              <a:r>
                <a:rPr lang="en-US" altLang="zh-CN" sz="2000" b="1" dirty="0">
                  <a:latin typeface="华文中宋" pitchFamily="2" charset="-122"/>
                  <a:ea typeface="华文中宋" pitchFamily="2" charset="-122"/>
                </a:rPr>
                <a:t>1.1.2</a:t>
              </a:r>
              <a:r>
                <a:rPr lang="en-US" altLang="zh-CN" sz="2000" b="1" dirty="0">
                  <a:latin typeface="华文中宋" pitchFamily="2" charset="-122"/>
                  <a:ea typeface="华文中宋" pitchFamily="2" charset="-122"/>
                  <a:sym typeface="+mn-ea"/>
                </a:rPr>
                <a:t>“</a:t>
              </a:r>
              <a:r>
                <a:rPr lang="zh-CN" altLang="en-US" sz="2000" b="1" dirty="0">
                  <a:latin typeface="华文中宋" pitchFamily="2" charset="-122"/>
                  <a:ea typeface="华文中宋" pitchFamily="2" charset="-122"/>
                  <a:sym typeface="+mn-ea"/>
                </a:rPr>
                <a:t>六王毕，四海一</a:t>
              </a:r>
              <a:r>
                <a:rPr lang="en-US" altLang="zh-CN" sz="2000" b="1" dirty="0">
                  <a:latin typeface="华文中宋" pitchFamily="2" charset="-122"/>
                  <a:ea typeface="华文中宋" pitchFamily="2" charset="-122"/>
                  <a:sym typeface="+mn-ea"/>
                </a:rPr>
                <a:t>”</a:t>
              </a:r>
              <a:endParaRPr lang="en-US" altLang="zh-CN" sz="2000" b="1" dirty="0">
                <a:latin typeface="华文中宋" pitchFamily="2" charset="-122"/>
                <a:ea typeface="华文中宋" pitchFamily="2" charset="-122"/>
              </a:endParaRPr>
            </a:p>
            <a:p>
              <a:r>
                <a:rPr lang="zh-CN" altLang="en-US" sz="2000" b="1" dirty="0">
                  <a:latin typeface="华文中宋" pitchFamily="2" charset="-122"/>
                  <a:ea typeface="华文中宋" pitchFamily="2" charset="-122"/>
                </a:rPr>
                <a:t>选修</a:t>
              </a:r>
              <a:r>
                <a:rPr lang="en-US" altLang="zh-CN" sz="2000" b="1" dirty="0">
                  <a:latin typeface="华文中宋" pitchFamily="2" charset="-122"/>
                  <a:ea typeface="华文中宋" pitchFamily="2" charset="-122"/>
                </a:rPr>
                <a:t>4.1.1“</a:t>
              </a:r>
              <a:r>
                <a:rPr lang="zh-CN" altLang="en-US" sz="2000" b="1" dirty="0">
                  <a:latin typeface="华文中宋" pitchFamily="2" charset="-122"/>
                  <a:ea typeface="华文中宋" pitchFamily="2" charset="-122"/>
                </a:rPr>
                <a:t>秦统一六国</a:t>
              </a:r>
              <a:r>
                <a:rPr lang="en-US" altLang="zh-CN" sz="2000" b="1" dirty="0">
                  <a:latin typeface="华文中宋" pitchFamily="2" charset="-122"/>
                  <a:ea typeface="华文中宋" pitchFamily="2" charset="-122"/>
                </a:rPr>
                <a:t>”</a:t>
              </a:r>
              <a:endParaRPr lang="zh-CN" altLang="en-US" sz="2000" b="1" dirty="0">
                <a:latin typeface="华文中宋" pitchFamily="2" charset="-122"/>
                <a:ea typeface="华文中宋" pitchFamily="2" charset="-122"/>
              </a:endParaRPr>
            </a:p>
          </p:txBody>
        </p:sp>
        <p:grpSp>
          <p:nvGrpSpPr>
            <p:cNvPr id="27" name="组合 36"/>
            <p:cNvGrpSpPr/>
            <p:nvPr/>
          </p:nvGrpSpPr>
          <p:grpSpPr bwMode="auto">
            <a:xfrm>
              <a:off x="12156" y="3622"/>
              <a:ext cx="586" cy="1047"/>
              <a:chOff x="12929" y="5937"/>
              <a:chExt cx="1439" cy="1194"/>
            </a:xfrm>
          </p:grpSpPr>
          <p:cxnSp>
            <p:nvCxnSpPr>
              <p:cNvPr id="20" name="直接连接符 19"/>
              <p:cNvCxnSpPr/>
              <p:nvPr/>
            </p:nvCxnSpPr>
            <p:spPr>
              <a:xfrm flipV="1">
                <a:off x="13611" y="6523"/>
                <a:ext cx="748" cy="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2924" y="5934"/>
                <a:ext cx="687" cy="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2924" y="7124"/>
                <a:ext cx="687" cy="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3611" y="5934"/>
                <a:ext cx="0" cy="119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7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8" grpId="0" animBg="1"/>
      <p:bldP spid="17430" grpId="0" animBg="1"/>
      <p:bldP spid="17431"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body" idx="4294967295"/>
          </p:nvPr>
        </p:nvSpPr>
        <p:spPr>
          <a:xfrm>
            <a:off x="159024" y="152334"/>
            <a:ext cx="11535833" cy="2908918"/>
          </a:xfrm>
        </p:spPr>
        <p:txBody>
          <a:bodyPr>
            <a:normAutofit/>
          </a:bodyPr>
          <a:lstStyle/>
          <a:p>
            <a:pPr marL="446088" indent="-446088" algn="just">
              <a:buNone/>
            </a:pPr>
            <a:r>
              <a:rPr lang="en-US" altLang="zh-CN" sz="3600" b="1" dirty="0" smtClean="0">
                <a:solidFill>
                  <a:srgbClr val="FF0000"/>
                </a:solidFill>
                <a:latin typeface="华文中宋" pitchFamily="2" charset="-122"/>
                <a:ea typeface="华文中宋" pitchFamily="2" charset="-122"/>
                <a:cs typeface="Times New Roman" pitchFamily="18" charset="0"/>
              </a:rPr>
              <a:t>1</a:t>
            </a:r>
            <a:r>
              <a:rPr lang="zh-CN" altLang="en-US" sz="3600" b="1" dirty="0" smtClean="0">
                <a:solidFill>
                  <a:srgbClr val="FF0000"/>
                </a:solidFill>
                <a:latin typeface="华文中宋" pitchFamily="2" charset="-122"/>
                <a:ea typeface="华文中宋" pitchFamily="2" charset="-122"/>
                <a:cs typeface="Times New Roman" pitchFamily="18" charset="0"/>
              </a:rPr>
              <a:t>、</a:t>
            </a:r>
            <a:r>
              <a:rPr lang="zh-CN" altLang="en-US" sz="3600" b="1" dirty="0" smtClean="0">
                <a:solidFill>
                  <a:srgbClr val="FF0000"/>
                </a:solidFill>
                <a:latin typeface="华文中宋" pitchFamily="2" charset="-122"/>
                <a:ea typeface="华文中宋" pitchFamily="2" charset="-122"/>
              </a:rPr>
              <a:t>秦始皇陵的结构布局和历史文化内涵</a:t>
            </a:r>
            <a:endParaRPr lang="en-US" altLang="zh-CN" sz="3600" b="1" dirty="0" smtClean="0">
              <a:solidFill>
                <a:srgbClr val="FF0000"/>
              </a:solidFill>
              <a:latin typeface="华文中宋" pitchFamily="2" charset="-122"/>
              <a:ea typeface="华文中宋" pitchFamily="2" charset="-122"/>
              <a:cs typeface="Times New Roman" pitchFamily="18" charset="0"/>
            </a:endParaRPr>
          </a:p>
          <a:p>
            <a:pPr marL="446088" indent="-446088" algn="just" eaLnBrk="1">
              <a:buFontTx/>
              <a:buNone/>
            </a:pPr>
            <a:r>
              <a:rPr lang="en-US" altLang="zh-CN" sz="3600" b="1" dirty="0" smtClean="0">
                <a:latin typeface="华文中宋" pitchFamily="2" charset="-122"/>
                <a:ea typeface="华文中宋" pitchFamily="2" charset="-122"/>
                <a:cs typeface="Times New Roman" pitchFamily="18" charset="0"/>
              </a:rPr>
              <a:t> (1)</a:t>
            </a:r>
            <a:r>
              <a:rPr lang="zh-CN" altLang="en-US" sz="3600" b="1" dirty="0" smtClean="0">
                <a:latin typeface="华文中宋" pitchFamily="2" charset="-122"/>
                <a:ea typeface="华文中宋" pitchFamily="2" charset="-122"/>
              </a:rPr>
              <a:t>建</a:t>
            </a:r>
            <a:r>
              <a:rPr lang="zh-CN" altLang="en-US" sz="3600" b="1" dirty="0" smtClean="0">
                <a:latin typeface="华文中宋" pitchFamily="2" charset="-122"/>
                <a:ea typeface="华文中宋" pitchFamily="2" charset="-122"/>
                <a:cs typeface="Times New Roman" pitchFamily="18" charset="0"/>
              </a:rPr>
              <a:t>制布局：按照“</a:t>
            </a:r>
            <a:r>
              <a:rPr lang="zh-CN" altLang="en-US" sz="3600" b="1" u="sng" dirty="0" smtClean="0">
                <a:latin typeface="华文中宋" pitchFamily="2" charset="-122"/>
                <a:ea typeface="华文中宋" pitchFamily="2" charset="-122"/>
                <a:cs typeface="Times New Roman" pitchFamily="18" charset="0"/>
              </a:rPr>
              <a:t>            </a:t>
            </a:r>
            <a:r>
              <a:rPr lang="zh-CN" altLang="en-US" sz="3600" b="1" dirty="0" smtClean="0">
                <a:latin typeface="华文中宋" pitchFamily="2" charset="-122"/>
                <a:ea typeface="华文中宋" pitchFamily="2" charset="-122"/>
                <a:cs typeface="Times New Roman" pitchFamily="18" charset="0"/>
              </a:rPr>
              <a:t>”的原则，模仿都城的建制布局，宏伟壮观。</a:t>
            </a:r>
            <a:endParaRPr lang="en-US" altLang="zh-CN" sz="3600" b="1" dirty="0" smtClean="0">
              <a:latin typeface="华文中宋" pitchFamily="2" charset="-122"/>
              <a:ea typeface="华文中宋" pitchFamily="2" charset="-122"/>
              <a:cs typeface="Times New Roman" pitchFamily="18" charset="0"/>
            </a:endParaRPr>
          </a:p>
          <a:p>
            <a:pPr marL="446088" indent="-446088" algn="just" eaLnBrk="1">
              <a:buFontTx/>
              <a:buNone/>
            </a:pPr>
            <a:r>
              <a:rPr lang="en-US" altLang="zh-CN" sz="3600" b="1" dirty="0" smtClean="0">
                <a:latin typeface="华文中宋" pitchFamily="2" charset="-122"/>
                <a:ea typeface="华文中宋" pitchFamily="2" charset="-122"/>
                <a:cs typeface="Times New Roman" pitchFamily="18" charset="0"/>
              </a:rPr>
              <a:t> (2)</a:t>
            </a:r>
            <a:r>
              <a:rPr lang="zh-CN" altLang="en-US" sz="3600" b="1" dirty="0" smtClean="0">
                <a:latin typeface="华文中宋" pitchFamily="2" charset="-122"/>
                <a:ea typeface="华文中宋" pitchFamily="2" charset="-122"/>
                <a:cs typeface="Times New Roman" pitchFamily="18" charset="0"/>
              </a:rPr>
              <a:t>文化内涵：开创以陵寝、地宫和陪葬墓等为基本格局的帝王陵寝制度，历代皇帝，延绵不断。</a:t>
            </a:r>
          </a:p>
        </p:txBody>
      </p:sp>
      <p:sp>
        <p:nvSpPr>
          <p:cNvPr id="5" name="矩形 4"/>
          <p:cNvSpPr/>
          <p:nvPr/>
        </p:nvSpPr>
        <p:spPr>
          <a:xfrm>
            <a:off x="304799" y="3387373"/>
            <a:ext cx="11522765" cy="3046988"/>
          </a:xfrm>
          <a:prstGeom prst="rect">
            <a:avLst/>
          </a:prstGeom>
        </p:spPr>
        <p:txBody>
          <a:bodyPr wrap="square">
            <a:spAutoFit/>
          </a:bodyPr>
          <a:lstStyle/>
          <a:p>
            <a:pPr marL="446088" indent="-446088" algn="just"/>
            <a:r>
              <a:rPr lang="zh-CN" altLang="en-US" sz="3200" b="1" dirty="0" smtClean="0">
                <a:latin typeface="华文中宋" pitchFamily="2" charset="-122"/>
                <a:ea typeface="华文中宋" pitchFamily="2" charset="-122"/>
                <a:cs typeface="Times New Roman" pitchFamily="18" charset="0"/>
              </a:rPr>
              <a:t>     材料　</a:t>
            </a:r>
            <a:r>
              <a:rPr lang="zh-CN" altLang="en-US" sz="3200" b="1" dirty="0" smtClean="0">
                <a:latin typeface="华文中宋" pitchFamily="2" charset="-122"/>
                <a:ea typeface="华文中宋" pitchFamily="2" charset="-122"/>
              </a:rPr>
              <a:t>穿三泉，下铜而致椁</a:t>
            </a:r>
            <a:r>
              <a:rPr lang="zh-CN" altLang="en-US" sz="3200" b="1" dirty="0" smtClean="0">
                <a:latin typeface="华文中宋" pitchFamily="2" charset="-122"/>
                <a:ea typeface="华文中宋" pitchFamily="2" charset="-122"/>
                <a:cs typeface="Times New Roman" pitchFamily="18" charset="0"/>
              </a:rPr>
              <a:t>，</a:t>
            </a:r>
            <a:r>
              <a:rPr lang="zh-CN" altLang="en-US" sz="3200" b="1" dirty="0" smtClean="0">
                <a:latin typeface="华文中宋" pitchFamily="2" charset="-122"/>
                <a:ea typeface="华文中宋" pitchFamily="2" charset="-122"/>
              </a:rPr>
              <a:t>宫观百官奇器珍怪徙藏满之</a:t>
            </a:r>
            <a:r>
              <a:rPr lang="zh-CN" altLang="en-US" sz="3200" b="1" dirty="0" smtClean="0">
                <a:latin typeface="华文中宋" pitchFamily="2" charset="-122"/>
                <a:ea typeface="华文中宋" pitchFamily="2" charset="-122"/>
                <a:cs typeface="Times New Roman" pitchFamily="18" charset="0"/>
              </a:rPr>
              <a:t>。</a:t>
            </a:r>
            <a:r>
              <a:rPr lang="zh-CN" altLang="en-US" sz="3200" b="1" dirty="0" smtClean="0">
                <a:latin typeface="华文中宋" pitchFamily="2" charset="-122"/>
                <a:ea typeface="华文中宋" pitchFamily="2" charset="-122"/>
              </a:rPr>
              <a:t>令匠作机弩矢</a:t>
            </a:r>
            <a:r>
              <a:rPr lang="zh-CN" altLang="en-US" sz="3200" b="1" dirty="0" smtClean="0">
                <a:latin typeface="华文中宋" pitchFamily="2" charset="-122"/>
                <a:ea typeface="华文中宋" pitchFamily="2" charset="-122"/>
                <a:cs typeface="Times New Roman" pitchFamily="18" charset="0"/>
              </a:rPr>
              <a:t>，</a:t>
            </a:r>
            <a:r>
              <a:rPr lang="zh-CN" altLang="en-US" sz="3200" b="1" dirty="0" smtClean="0">
                <a:latin typeface="华文中宋" pitchFamily="2" charset="-122"/>
                <a:ea typeface="华文中宋" pitchFamily="2" charset="-122"/>
              </a:rPr>
              <a:t>①</a:t>
            </a:r>
            <a:r>
              <a:rPr lang="zh-CN" altLang="en-US" sz="3200" b="1" u="sng" dirty="0" smtClean="0">
                <a:latin typeface="华文中宋" pitchFamily="2" charset="-122"/>
                <a:ea typeface="华文中宋" pitchFamily="2" charset="-122"/>
              </a:rPr>
              <a:t>有所穿进者辄射之</a:t>
            </a:r>
            <a:r>
              <a:rPr lang="zh-CN" altLang="en-US" sz="3200" b="1" dirty="0" smtClean="0">
                <a:latin typeface="华文中宋" pitchFamily="2" charset="-122"/>
                <a:ea typeface="华文中宋" pitchFamily="2" charset="-122"/>
                <a:cs typeface="Times New Roman" pitchFamily="18" charset="0"/>
              </a:rPr>
              <a:t>。</a:t>
            </a:r>
            <a:r>
              <a:rPr lang="zh-CN" altLang="en-US" sz="3200" b="1" dirty="0" smtClean="0">
                <a:latin typeface="华文中宋" pitchFamily="2" charset="-122"/>
                <a:ea typeface="华文中宋" pitchFamily="2" charset="-122"/>
              </a:rPr>
              <a:t>以②</a:t>
            </a:r>
            <a:r>
              <a:rPr lang="zh-CN" altLang="en-US" sz="3200" b="1" u="sng" dirty="0" smtClean="0">
                <a:latin typeface="华文中宋" pitchFamily="2" charset="-122"/>
                <a:ea typeface="华文中宋" pitchFamily="2" charset="-122"/>
              </a:rPr>
              <a:t>水银为百川江河大海</a:t>
            </a:r>
            <a:r>
              <a:rPr lang="zh-CN" altLang="en-US" sz="3200" b="1" dirty="0" smtClean="0">
                <a:latin typeface="华文中宋" pitchFamily="2" charset="-122"/>
                <a:ea typeface="华文中宋" pitchFamily="2" charset="-122"/>
                <a:cs typeface="Times New Roman" pitchFamily="18" charset="0"/>
              </a:rPr>
              <a:t>，</a:t>
            </a:r>
            <a:r>
              <a:rPr lang="zh-CN" altLang="en-US" sz="3200" b="1" dirty="0" smtClean="0">
                <a:latin typeface="华文中宋" pitchFamily="2" charset="-122"/>
                <a:ea typeface="华文中宋" pitchFamily="2" charset="-122"/>
              </a:rPr>
              <a:t>机相灌输</a:t>
            </a:r>
            <a:r>
              <a:rPr lang="zh-CN" altLang="en-US" sz="3200" b="1" dirty="0" smtClean="0">
                <a:latin typeface="华文中宋" pitchFamily="2" charset="-122"/>
                <a:ea typeface="华文中宋" pitchFamily="2" charset="-122"/>
                <a:cs typeface="Times New Roman" pitchFamily="18" charset="0"/>
              </a:rPr>
              <a:t>，</a:t>
            </a:r>
            <a:r>
              <a:rPr lang="zh-CN" altLang="en-US" sz="3200" b="1" dirty="0" smtClean="0">
                <a:latin typeface="华文中宋" pitchFamily="2" charset="-122"/>
                <a:ea typeface="华文中宋" pitchFamily="2" charset="-122"/>
              </a:rPr>
              <a:t>上具天文</a:t>
            </a:r>
            <a:r>
              <a:rPr lang="zh-CN" altLang="en-US" sz="3200" b="1" dirty="0" smtClean="0">
                <a:latin typeface="华文中宋" pitchFamily="2" charset="-122"/>
                <a:ea typeface="华文中宋" pitchFamily="2" charset="-122"/>
                <a:cs typeface="Times New Roman" pitchFamily="18" charset="0"/>
              </a:rPr>
              <a:t>，</a:t>
            </a:r>
            <a:r>
              <a:rPr lang="zh-CN" altLang="en-US" sz="3200" b="1" dirty="0" smtClean="0">
                <a:latin typeface="华文中宋" pitchFamily="2" charset="-122"/>
                <a:ea typeface="华文中宋" pitchFamily="2" charset="-122"/>
              </a:rPr>
              <a:t>下具地理</a:t>
            </a:r>
            <a:r>
              <a:rPr lang="zh-CN" altLang="en-US" sz="3200" b="1" dirty="0" smtClean="0">
                <a:latin typeface="华文中宋" pitchFamily="2" charset="-122"/>
                <a:ea typeface="华文中宋" pitchFamily="2" charset="-122"/>
                <a:cs typeface="Times New Roman" pitchFamily="18" charset="0"/>
              </a:rPr>
              <a:t>。</a:t>
            </a:r>
            <a:r>
              <a:rPr lang="zh-CN" altLang="en-US" sz="3200" b="1" dirty="0" smtClean="0">
                <a:latin typeface="华文中宋" pitchFamily="2" charset="-122"/>
                <a:ea typeface="华文中宋" pitchFamily="2" charset="-122"/>
              </a:rPr>
              <a:t>以人鱼膏为烛</a:t>
            </a:r>
            <a:r>
              <a:rPr lang="zh-CN" altLang="en-US" sz="3200" b="1" dirty="0" smtClean="0">
                <a:latin typeface="华文中宋" pitchFamily="2" charset="-122"/>
                <a:ea typeface="华文中宋" pitchFamily="2" charset="-122"/>
                <a:cs typeface="Times New Roman" pitchFamily="18" charset="0"/>
              </a:rPr>
              <a:t>，</a:t>
            </a:r>
            <a:r>
              <a:rPr lang="zh-CN" altLang="en-US" sz="3200" b="1" dirty="0" smtClean="0">
                <a:latin typeface="华文中宋" pitchFamily="2" charset="-122"/>
                <a:ea typeface="华文中宋" pitchFamily="2" charset="-122"/>
              </a:rPr>
              <a:t>度不灭者久之</a:t>
            </a:r>
            <a:r>
              <a:rPr lang="zh-CN" altLang="en-US" sz="3200" b="1" dirty="0" smtClean="0">
                <a:latin typeface="华文中宋" pitchFamily="2" charset="-122"/>
                <a:ea typeface="华文中宋" pitchFamily="2" charset="-122"/>
                <a:cs typeface="Times New Roman" pitchFamily="18" charset="0"/>
              </a:rPr>
              <a:t>。                      </a:t>
            </a:r>
            <a:r>
              <a:rPr lang="en-US" altLang="zh-CN" sz="3200" b="1" dirty="0" smtClean="0">
                <a:latin typeface="华文中宋" pitchFamily="2" charset="-122"/>
                <a:ea typeface="华文中宋" pitchFamily="2" charset="-122"/>
                <a:cs typeface="Times New Roman" pitchFamily="18" charset="0"/>
              </a:rPr>
              <a:t>——《</a:t>
            </a:r>
            <a:r>
              <a:rPr lang="zh-CN" altLang="en-US" sz="3200" b="1" dirty="0" smtClean="0">
                <a:latin typeface="华文中宋" pitchFamily="2" charset="-122"/>
                <a:ea typeface="华文中宋" pitchFamily="2" charset="-122"/>
              </a:rPr>
              <a:t>史</a:t>
            </a:r>
            <a:r>
              <a:rPr lang="zh-CN" altLang="en-US" sz="3200" b="1" dirty="0" smtClean="0">
                <a:latin typeface="华文中宋" pitchFamily="2" charset="-122"/>
                <a:ea typeface="华文中宋" pitchFamily="2" charset="-122"/>
                <a:cs typeface="Times New Roman" pitchFamily="18" charset="0"/>
              </a:rPr>
              <a:t>记</a:t>
            </a:r>
            <a:r>
              <a:rPr lang="en-US" altLang="zh-CN" sz="3200" b="1" dirty="0" smtClean="0">
                <a:latin typeface="华文中宋" pitchFamily="2" charset="-122"/>
                <a:ea typeface="华文中宋" pitchFamily="2" charset="-122"/>
                <a:cs typeface="Times New Roman" pitchFamily="18" charset="0"/>
              </a:rPr>
              <a:t>·</a:t>
            </a:r>
            <a:r>
              <a:rPr lang="zh-CN" altLang="en-US" sz="3200" b="1" dirty="0" smtClean="0">
                <a:latin typeface="华文中宋" pitchFamily="2" charset="-122"/>
                <a:ea typeface="华文中宋" pitchFamily="2" charset="-122"/>
                <a:cs typeface="Times New Roman" pitchFamily="18" charset="0"/>
              </a:rPr>
              <a:t>秦始皇本纪</a:t>
            </a:r>
            <a:r>
              <a:rPr lang="en-US" altLang="zh-CN" sz="3200" b="1" dirty="0" smtClean="0">
                <a:latin typeface="华文中宋" pitchFamily="2" charset="-122"/>
                <a:ea typeface="华文中宋" pitchFamily="2" charset="-122"/>
                <a:cs typeface="Times New Roman" pitchFamily="18" charset="0"/>
              </a:rPr>
              <a:t>》</a:t>
            </a:r>
            <a:endParaRPr lang="en-US" altLang="zh-CN" sz="3200" b="1" dirty="0" smtClean="0">
              <a:latin typeface="华文中宋" pitchFamily="2" charset="-122"/>
              <a:ea typeface="华文中宋" pitchFamily="2" charset="-122"/>
            </a:endParaRPr>
          </a:p>
          <a:p>
            <a:pPr marL="446088" indent="-446088" algn="just"/>
            <a:r>
              <a:rPr lang="en-US" altLang="zh-CN" sz="3200" b="1" dirty="0" smtClean="0">
                <a:latin typeface="华文中宋" pitchFamily="2" charset="-122"/>
                <a:ea typeface="华文中宋" pitchFamily="2" charset="-122"/>
              </a:rPr>
              <a:t>	【</a:t>
            </a:r>
            <a:r>
              <a:rPr lang="zh-CN" altLang="en-US" sz="3200" b="1" dirty="0" smtClean="0">
                <a:latin typeface="华文中宋" pitchFamily="2" charset="-122"/>
                <a:ea typeface="华文中宋" pitchFamily="2" charset="-122"/>
              </a:rPr>
              <a:t>注</a:t>
            </a:r>
            <a:r>
              <a:rPr lang="en-US" altLang="zh-CN" sz="3200" b="1" dirty="0" smtClean="0">
                <a:latin typeface="华文中宋" pitchFamily="2" charset="-122"/>
                <a:ea typeface="华文中宋" pitchFamily="2" charset="-122"/>
              </a:rPr>
              <a:t>】</a:t>
            </a:r>
            <a:r>
              <a:rPr lang="en-US" altLang="zh-CN" sz="3200" b="1" dirty="0" smtClean="0">
                <a:latin typeface="华文中宋" pitchFamily="2" charset="-122"/>
                <a:ea typeface="华文中宋" pitchFamily="2" charset="-122"/>
                <a:cs typeface="Times New Roman" pitchFamily="18" charset="0"/>
              </a:rPr>
              <a:t>①</a:t>
            </a:r>
            <a:r>
              <a:rPr lang="zh-CN" altLang="en-US" sz="3200" b="1" dirty="0" smtClean="0">
                <a:latin typeface="华文中宋" pitchFamily="2" charset="-122"/>
                <a:ea typeface="华文中宋" pitchFamily="2" charset="-122"/>
              </a:rPr>
              <a:t>秦</a:t>
            </a:r>
            <a:r>
              <a:rPr lang="zh-CN" altLang="en-US" sz="3200" b="1" dirty="0" smtClean="0">
                <a:latin typeface="华文中宋" pitchFamily="2" charset="-122"/>
                <a:ea typeface="华文中宋" pitchFamily="2" charset="-122"/>
                <a:cs typeface="Times New Roman" pitchFamily="18" charset="0"/>
              </a:rPr>
              <a:t>始皇陵布局精细。②模仿江河百川。材料显示秦始皇陵遵循“事死如生”原则。</a:t>
            </a:r>
            <a:endParaRPr lang="zh-CN" altLang="en-US" sz="3200" b="1" dirty="0" smtClean="0">
              <a:latin typeface="华文中宋" pitchFamily="2" charset="-122"/>
              <a:ea typeface="华文中宋"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body" idx="4294967295"/>
          </p:nvPr>
        </p:nvSpPr>
        <p:spPr>
          <a:xfrm>
            <a:off x="0" y="193675"/>
            <a:ext cx="12048067" cy="6664325"/>
          </a:xfrm>
        </p:spPr>
        <p:txBody>
          <a:bodyPr>
            <a:normAutofit/>
          </a:bodyPr>
          <a:lstStyle/>
          <a:p>
            <a:pPr marL="358775" indent="-358775" algn="just" eaLnBrk="1">
              <a:buFontTx/>
              <a:buNone/>
            </a:pPr>
            <a:r>
              <a:rPr lang="en-US" altLang="zh-CN" sz="3200" b="1" dirty="0" smtClean="0">
                <a:solidFill>
                  <a:srgbClr val="FF0000"/>
                </a:solidFill>
                <a:latin typeface="华文中宋" pitchFamily="2" charset="-122"/>
                <a:ea typeface="华文中宋" pitchFamily="2" charset="-122"/>
                <a:cs typeface="Courier New" pitchFamily="49" charset="0"/>
              </a:rPr>
              <a:t>2</a:t>
            </a:r>
            <a:r>
              <a:rPr lang="zh-CN" altLang="en-US" sz="3200" b="1" dirty="0" smtClean="0">
                <a:solidFill>
                  <a:srgbClr val="FF0000"/>
                </a:solidFill>
                <a:latin typeface="华文中宋" pitchFamily="2" charset="-122"/>
                <a:ea typeface="华文中宋" pitchFamily="2" charset="-122"/>
                <a:cs typeface="Times New Roman" pitchFamily="18" charset="0"/>
              </a:rPr>
              <a:t>．秦陵兵马俑的布局、</a:t>
            </a:r>
            <a:r>
              <a:rPr lang="zh-CN" altLang="en-US" sz="3200" b="1" dirty="0" smtClean="0">
                <a:solidFill>
                  <a:srgbClr val="FF0000"/>
                </a:solidFill>
                <a:latin typeface="华文中宋" pitchFamily="2" charset="-122"/>
                <a:ea typeface="华文中宋" pitchFamily="2" charset="-122"/>
              </a:rPr>
              <a:t>阵容及其所反映的历史状况</a:t>
            </a:r>
            <a:endParaRPr lang="en-US" altLang="zh-CN" sz="3200" b="1" dirty="0" smtClean="0">
              <a:solidFill>
                <a:srgbClr val="FF0000"/>
              </a:solidFill>
              <a:latin typeface="华文中宋" pitchFamily="2" charset="-122"/>
              <a:ea typeface="华文中宋" pitchFamily="2" charset="-122"/>
              <a:cs typeface="Times New Roman" pitchFamily="18" charset="0"/>
            </a:endParaRPr>
          </a:p>
          <a:p>
            <a:pPr marL="358775" indent="-358775" algn="just" eaLnBrk="1">
              <a:buFontTx/>
              <a:buNone/>
            </a:pPr>
            <a:r>
              <a:rPr lang="en-US" altLang="zh-CN" sz="3200" b="1" dirty="0" smtClean="0">
                <a:latin typeface="华文中宋" pitchFamily="2" charset="-122"/>
                <a:ea typeface="华文中宋" pitchFamily="2" charset="-122"/>
                <a:cs typeface="Times New Roman" pitchFamily="18" charset="0"/>
              </a:rPr>
              <a:t>(1)</a:t>
            </a:r>
            <a:r>
              <a:rPr lang="zh-CN" altLang="en-US" sz="3200" b="1" dirty="0" smtClean="0">
                <a:latin typeface="华文中宋" pitchFamily="2" charset="-122"/>
                <a:ea typeface="华文中宋" pitchFamily="2" charset="-122"/>
              </a:rPr>
              <a:t>兵</a:t>
            </a:r>
            <a:r>
              <a:rPr lang="zh-CN" altLang="en-US" sz="3200" b="1" dirty="0" smtClean="0">
                <a:latin typeface="华文中宋" pitchFamily="2" charset="-122"/>
                <a:ea typeface="华文中宋" pitchFamily="2" charset="-122"/>
                <a:cs typeface="Times New Roman" pitchFamily="18" charset="0"/>
              </a:rPr>
              <a:t>马俑的布局与阵容</a:t>
            </a:r>
            <a:endParaRPr lang="en-US" altLang="zh-CN" sz="3200" b="1" dirty="0" smtClean="0">
              <a:latin typeface="华文中宋" pitchFamily="2" charset="-122"/>
              <a:ea typeface="华文中宋" pitchFamily="2" charset="-122"/>
              <a:cs typeface="Times New Roman" pitchFamily="18" charset="0"/>
            </a:endParaRPr>
          </a:p>
          <a:p>
            <a:pPr marL="358775" indent="-358775" algn="just" eaLnBrk="1">
              <a:buFontTx/>
              <a:buNone/>
            </a:pPr>
            <a:r>
              <a:rPr lang="zh-CN" altLang="en-US" sz="3200" b="1" dirty="0" smtClean="0">
                <a:latin typeface="华文中宋" pitchFamily="2" charset="-122"/>
                <a:ea typeface="华文中宋" pitchFamily="2" charset="-122"/>
                <a:cs typeface="Times New Roman" pitchFamily="18" charset="0"/>
              </a:rPr>
              <a:t>   ①三个兵马俑坑大小不等，形状各异。陶俑、陶马共约八千余件，在坑内编排有序，体现严密的组织。</a:t>
            </a:r>
            <a:endParaRPr lang="en-US" altLang="zh-CN" sz="3200" b="1" dirty="0" smtClean="0">
              <a:latin typeface="华文中宋" pitchFamily="2" charset="-122"/>
              <a:ea typeface="华文中宋" pitchFamily="2" charset="-122"/>
              <a:cs typeface="Times New Roman" pitchFamily="18" charset="0"/>
            </a:endParaRPr>
          </a:p>
          <a:p>
            <a:pPr marL="358775" indent="-358775" algn="just" eaLnBrk="1">
              <a:buFontTx/>
              <a:buNone/>
            </a:pPr>
            <a:r>
              <a:rPr lang="zh-CN" altLang="en-US" sz="3200" b="1" dirty="0" smtClean="0">
                <a:latin typeface="华文中宋" pitchFamily="2" charset="-122"/>
                <a:ea typeface="华文中宋" pitchFamily="2" charset="-122"/>
                <a:cs typeface="Times New Roman" pitchFamily="18" charset="0"/>
              </a:rPr>
              <a:t>	②一号坑有步兵和车兵组成矩形方阵，面积最大；二号坑分四个不同方阵，兵种、兵器、战斗位置各异，是兵马俑坑的精华；三号坑最小，成“凹”字形结构，是兵马俑的指挥部。</a:t>
            </a:r>
            <a:endParaRPr lang="en-US" altLang="zh-CN" sz="3200" b="1" dirty="0" smtClean="0">
              <a:latin typeface="华文中宋" pitchFamily="2" charset="-122"/>
              <a:ea typeface="华文中宋" pitchFamily="2" charset="-122"/>
              <a:cs typeface="Times New Roman" pitchFamily="18" charset="0"/>
            </a:endParaRPr>
          </a:p>
          <a:p>
            <a:pPr marL="358775" indent="-358775" algn="just" eaLnBrk="1">
              <a:buFontTx/>
              <a:buNone/>
            </a:pPr>
            <a:r>
              <a:rPr lang="en-US" altLang="zh-CN" sz="3200" b="1" dirty="0" smtClean="0">
                <a:latin typeface="华文中宋" pitchFamily="2" charset="-122"/>
                <a:ea typeface="华文中宋" pitchFamily="2" charset="-122"/>
                <a:cs typeface="Times New Roman" pitchFamily="18" charset="0"/>
              </a:rPr>
              <a:t>(2)</a:t>
            </a:r>
            <a:r>
              <a:rPr lang="zh-CN" altLang="en-US" sz="3200" b="1" dirty="0" smtClean="0">
                <a:latin typeface="华文中宋" pitchFamily="2" charset="-122"/>
                <a:ea typeface="华文中宋" pitchFamily="2" charset="-122"/>
                <a:cs typeface="Times New Roman" pitchFamily="18" charset="0"/>
              </a:rPr>
              <a:t>兵马俑反映的历史状况</a:t>
            </a:r>
            <a:endParaRPr lang="en-US" altLang="zh-CN" sz="3200" b="1" dirty="0" smtClean="0">
              <a:latin typeface="华文中宋" pitchFamily="2" charset="-122"/>
              <a:ea typeface="华文中宋" pitchFamily="2" charset="-122"/>
              <a:cs typeface="Times New Roman" pitchFamily="18" charset="0"/>
            </a:endParaRPr>
          </a:p>
          <a:p>
            <a:pPr marL="358775" indent="-358775" algn="just" eaLnBrk="1">
              <a:buFontTx/>
              <a:buNone/>
            </a:pPr>
            <a:r>
              <a:rPr lang="zh-CN" altLang="en-US" sz="3200" b="1" dirty="0" smtClean="0">
                <a:latin typeface="华文中宋" pitchFamily="2" charset="-122"/>
                <a:ea typeface="华文中宋" pitchFamily="2" charset="-122"/>
                <a:cs typeface="Times New Roman" pitchFamily="18" charset="0"/>
              </a:rPr>
              <a:t>	 ①展现秦军完整的军阵编列体系：一号坑为右军，二号坑为左军，未建成的四号坑为中军，三号坑为指挥部。</a:t>
            </a:r>
            <a:endParaRPr lang="en-US" altLang="zh-CN" sz="3200" b="1" dirty="0" smtClean="0">
              <a:latin typeface="华文中宋" pitchFamily="2" charset="-122"/>
              <a:ea typeface="华文中宋" pitchFamily="2" charset="-122"/>
              <a:cs typeface="Times New Roman" pitchFamily="18" charset="0"/>
            </a:endParaRPr>
          </a:p>
          <a:p>
            <a:pPr marL="358775" indent="-358775" algn="just" eaLnBrk="1">
              <a:buFontTx/>
              <a:buNone/>
            </a:pPr>
            <a:r>
              <a:rPr lang="zh-CN" altLang="en-US" sz="3200" b="1" dirty="0" smtClean="0">
                <a:latin typeface="华文中宋" pitchFamily="2" charset="-122"/>
                <a:ea typeface="华文中宋" pitchFamily="2" charset="-122"/>
                <a:cs typeface="Times New Roman" pitchFamily="18" charset="0"/>
              </a:rPr>
              <a:t>	②这支规模宏大的地下兵团</a:t>
            </a:r>
            <a:r>
              <a:rPr lang="en-US" altLang="zh-CN" sz="3200" b="1" dirty="0" smtClean="0">
                <a:latin typeface="华文中宋" pitchFamily="2" charset="-122"/>
                <a:ea typeface="华文中宋" pitchFamily="2" charset="-122"/>
                <a:cs typeface="Times New Roman" pitchFamily="18" charset="0"/>
              </a:rPr>
              <a:t>——</a:t>
            </a:r>
            <a:r>
              <a:rPr lang="zh-CN" altLang="en-US" sz="3200" b="1" dirty="0" smtClean="0">
                <a:latin typeface="华文中宋" pitchFamily="2" charset="-122"/>
                <a:ea typeface="华文中宋" pitchFamily="2" charset="-122"/>
                <a:cs typeface="Times New Roman" pitchFamily="18" charset="0"/>
              </a:rPr>
              <a:t>兵马俑军阵，生动展现了秦军威武雄壮的豪迈气势。</a:t>
            </a:r>
          </a:p>
        </p:txBody>
      </p:sp>
      <p:graphicFrame>
        <p:nvGraphicFramePr>
          <p:cNvPr id="6146" name="Object 3"/>
          <p:cNvGraphicFramePr>
            <a:graphicFrameLocks/>
          </p:cNvGraphicFramePr>
          <p:nvPr/>
        </p:nvGraphicFramePr>
        <p:xfrm>
          <a:off x="239184" y="1647825"/>
          <a:ext cx="11478683" cy="196850"/>
        </p:xfrm>
        <a:graphic>
          <a:graphicData uri="http://schemas.openxmlformats.org/presentationml/2006/ole">
            <p:oleObj spid="_x0000_s72706" name="文档" r:id="rId3" imgW="8611785" imgH="197629" progId="Word.Document.8">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body" idx="4294967295"/>
          </p:nvPr>
        </p:nvSpPr>
        <p:spPr>
          <a:xfrm>
            <a:off x="0" y="0"/>
            <a:ext cx="12192000" cy="6262688"/>
          </a:xfrm>
        </p:spPr>
        <p:txBody>
          <a:bodyPr>
            <a:noAutofit/>
          </a:bodyPr>
          <a:lstStyle/>
          <a:p>
            <a:pPr marL="358775" indent="-358775" algn="just" eaLnBrk="1">
              <a:lnSpc>
                <a:spcPct val="100000"/>
              </a:lnSpc>
              <a:buFontTx/>
              <a:buNone/>
            </a:pPr>
            <a:r>
              <a:rPr lang="en-US" altLang="zh-CN" sz="3200" b="1" dirty="0" smtClean="0">
                <a:solidFill>
                  <a:srgbClr val="FF0000"/>
                </a:solidFill>
                <a:latin typeface="华文中宋" pitchFamily="2" charset="-122"/>
                <a:ea typeface="华文中宋" pitchFamily="2" charset="-122"/>
                <a:cs typeface="Courier New" pitchFamily="49" charset="0"/>
              </a:rPr>
              <a:t>3</a:t>
            </a:r>
            <a:r>
              <a:rPr lang="zh-CN" altLang="en-US" sz="3200" b="1" dirty="0" smtClean="0">
                <a:solidFill>
                  <a:srgbClr val="FF0000"/>
                </a:solidFill>
                <a:latin typeface="华文中宋" pitchFamily="2" charset="-122"/>
                <a:ea typeface="华文中宋" pitchFamily="2" charset="-122"/>
                <a:cs typeface="Times New Roman" pitchFamily="18" charset="0"/>
              </a:rPr>
              <a:t>．秦陵兵马俑所体现的高超技术和艺术震撼力</a:t>
            </a:r>
            <a:endParaRPr lang="en-US" altLang="zh-CN" sz="3200" b="1" dirty="0" smtClean="0">
              <a:solidFill>
                <a:srgbClr val="FF0000"/>
              </a:solidFill>
              <a:latin typeface="华文中宋" pitchFamily="2" charset="-122"/>
              <a:ea typeface="华文中宋" pitchFamily="2" charset="-122"/>
              <a:cs typeface="Times New Roman" pitchFamily="18" charset="0"/>
            </a:endParaRPr>
          </a:p>
          <a:p>
            <a:pPr marL="358775" indent="-358775" algn="just" eaLnBrk="1">
              <a:lnSpc>
                <a:spcPct val="100000"/>
              </a:lnSpc>
              <a:buFontTx/>
              <a:buNone/>
            </a:pPr>
            <a:r>
              <a:rPr lang="en-US" altLang="zh-CN" sz="3200" b="1" dirty="0" smtClean="0">
                <a:latin typeface="华文中宋" pitchFamily="2" charset="-122"/>
                <a:ea typeface="华文中宋" pitchFamily="2" charset="-122"/>
                <a:cs typeface="Times New Roman" pitchFamily="18" charset="0"/>
              </a:rPr>
              <a:t>(1)</a:t>
            </a:r>
            <a:r>
              <a:rPr lang="zh-CN" altLang="en-US" sz="3200" b="1" dirty="0" smtClean="0">
                <a:latin typeface="华文中宋" pitchFamily="2" charset="-122"/>
                <a:ea typeface="华文中宋" pitchFamily="2" charset="-122"/>
              </a:rPr>
              <a:t>技</a:t>
            </a:r>
            <a:r>
              <a:rPr lang="zh-CN" altLang="en-US" sz="3200" b="1" dirty="0" smtClean="0">
                <a:latin typeface="华文中宋" pitchFamily="2" charset="-122"/>
                <a:ea typeface="华文中宋" pitchFamily="2" charset="-122"/>
                <a:cs typeface="Times New Roman" pitchFamily="18" charset="0"/>
              </a:rPr>
              <a:t>术高超：兵马俑的制作，成功把握了整体效果，比例匀称，神态逼真，生动传神。</a:t>
            </a:r>
            <a:endParaRPr lang="en-US" altLang="zh-CN" sz="3200" b="1" dirty="0" smtClean="0">
              <a:latin typeface="华文中宋" pitchFamily="2" charset="-122"/>
              <a:ea typeface="华文中宋" pitchFamily="2" charset="-122"/>
              <a:cs typeface="Times New Roman" pitchFamily="18" charset="0"/>
            </a:endParaRPr>
          </a:p>
          <a:p>
            <a:pPr marL="358775" indent="-358775" algn="just" eaLnBrk="1">
              <a:lnSpc>
                <a:spcPct val="100000"/>
              </a:lnSpc>
              <a:buFontTx/>
              <a:buNone/>
            </a:pPr>
            <a:r>
              <a:rPr lang="zh-CN" altLang="en-US" sz="3200" b="1" dirty="0" smtClean="0">
                <a:latin typeface="华文中宋" pitchFamily="2" charset="-122"/>
                <a:ea typeface="华文中宋" pitchFamily="2" charset="-122"/>
                <a:cs typeface="Times New Roman" pitchFamily="18" charset="0"/>
              </a:rPr>
              <a:t>	①武士俑：头梳各式发髻，身披各式铠甲或短袍，手持兵器，个个神采奕奕，面部表情丰富。</a:t>
            </a:r>
            <a:endParaRPr lang="en-US" altLang="zh-CN" sz="3200" b="1" dirty="0" smtClean="0">
              <a:latin typeface="华文中宋" pitchFamily="2" charset="-122"/>
              <a:ea typeface="华文中宋" pitchFamily="2" charset="-122"/>
              <a:cs typeface="Times New Roman" pitchFamily="18" charset="0"/>
            </a:endParaRPr>
          </a:p>
          <a:p>
            <a:pPr marL="358775" indent="-358775" algn="just" eaLnBrk="1">
              <a:lnSpc>
                <a:spcPct val="100000"/>
              </a:lnSpc>
              <a:buFontTx/>
              <a:buNone/>
            </a:pPr>
            <a:r>
              <a:rPr lang="zh-CN" altLang="en-US" sz="3200" b="1" dirty="0" smtClean="0">
                <a:latin typeface="华文中宋" pitchFamily="2" charset="-122"/>
                <a:ea typeface="华文中宋" pitchFamily="2" charset="-122"/>
                <a:cs typeface="Times New Roman" pitchFamily="18" charset="0"/>
              </a:rPr>
              <a:t>	②陶马俑：昂首竖耳，双目圆睁，大有嘶鸣腾跃之势。</a:t>
            </a:r>
            <a:endParaRPr lang="en-US" altLang="zh-CN" sz="3200" b="1" dirty="0" smtClean="0">
              <a:latin typeface="华文中宋" pitchFamily="2" charset="-122"/>
              <a:ea typeface="华文中宋" pitchFamily="2" charset="-122"/>
              <a:cs typeface="Times New Roman" pitchFamily="18" charset="0"/>
            </a:endParaRPr>
          </a:p>
          <a:p>
            <a:pPr marL="358775" indent="-358775" algn="just" eaLnBrk="1">
              <a:lnSpc>
                <a:spcPct val="100000"/>
              </a:lnSpc>
              <a:buFontTx/>
              <a:buNone/>
            </a:pPr>
            <a:r>
              <a:rPr lang="en-US" altLang="zh-CN" sz="3200" b="1" dirty="0" smtClean="0">
                <a:latin typeface="华文中宋" pitchFamily="2" charset="-122"/>
                <a:ea typeface="华文中宋" pitchFamily="2" charset="-122"/>
                <a:cs typeface="Times New Roman" pitchFamily="18" charset="0"/>
              </a:rPr>
              <a:t>(2)</a:t>
            </a:r>
            <a:r>
              <a:rPr lang="zh-CN" altLang="en-US" sz="3200" b="1" dirty="0" smtClean="0">
                <a:latin typeface="华文中宋" pitchFamily="2" charset="-122"/>
                <a:ea typeface="华文中宋" pitchFamily="2" charset="-122"/>
                <a:cs typeface="Times New Roman" pitchFamily="18" charset="0"/>
              </a:rPr>
              <a:t>秦兵马俑的艺术震撼力和历史文化价值：秦兵马俑的大型艺术群塑用高度概括和细腻写实的艺术手法，生动地再现了两千多年前秦军扫灭六国的磅礴气势和威武雄壮的军阵场面，是我国雕塑艺术史上的一支奇葩。</a:t>
            </a:r>
            <a:endParaRPr lang="en-US" altLang="zh-CN" sz="3200" b="1" dirty="0" smtClean="0">
              <a:latin typeface="华文中宋" pitchFamily="2" charset="-122"/>
              <a:ea typeface="华文中宋" pitchFamily="2" charset="-122"/>
              <a:cs typeface="Times New Roman" pitchFamily="18" charset="0"/>
            </a:endParaRPr>
          </a:p>
          <a:p>
            <a:pPr marL="358775" indent="-358775" algn="just" eaLnBrk="1">
              <a:lnSpc>
                <a:spcPct val="100000"/>
              </a:lnSpc>
              <a:buFontTx/>
              <a:buNone/>
            </a:pPr>
            <a:r>
              <a:rPr lang="zh-CN" altLang="en-US" sz="3200" b="1" dirty="0" smtClean="0">
                <a:latin typeface="华文中宋" pitchFamily="2" charset="-122"/>
                <a:ea typeface="华文中宋" pitchFamily="2" charset="-122"/>
              </a:rPr>
              <a:t>         秦始皇陵兵马俑为我们研究秦朝政治</a:t>
            </a:r>
            <a:r>
              <a:rPr lang="zh-CN" altLang="en-US" sz="3200" b="1" dirty="0" smtClean="0">
                <a:latin typeface="华文中宋" pitchFamily="2" charset="-122"/>
                <a:ea typeface="华文中宋" pitchFamily="2" charset="-122"/>
                <a:cs typeface="Times New Roman" pitchFamily="18" charset="0"/>
              </a:rPr>
              <a:t>、</a:t>
            </a:r>
            <a:r>
              <a:rPr lang="zh-CN" altLang="en-US" sz="3200" b="1" dirty="0" smtClean="0">
                <a:latin typeface="华文中宋" pitchFamily="2" charset="-122"/>
                <a:ea typeface="华文中宋" pitchFamily="2" charset="-122"/>
              </a:rPr>
              <a:t>经济</a:t>
            </a:r>
            <a:r>
              <a:rPr lang="zh-CN" altLang="en-US" sz="3200" b="1" dirty="0" smtClean="0">
                <a:latin typeface="华文中宋" pitchFamily="2" charset="-122"/>
                <a:ea typeface="华文中宋" pitchFamily="2" charset="-122"/>
                <a:cs typeface="Times New Roman" pitchFamily="18" charset="0"/>
              </a:rPr>
              <a:t>、</a:t>
            </a:r>
            <a:r>
              <a:rPr lang="zh-CN" altLang="en-US" sz="3200" b="1" dirty="0" smtClean="0">
                <a:latin typeface="华文中宋" pitchFamily="2" charset="-122"/>
                <a:ea typeface="华文中宋" pitchFamily="2" charset="-122"/>
              </a:rPr>
              <a:t>军事制度</a:t>
            </a:r>
            <a:r>
              <a:rPr lang="zh-CN" altLang="en-US" sz="3200" b="1" dirty="0" smtClean="0">
                <a:latin typeface="华文中宋" pitchFamily="2" charset="-122"/>
                <a:ea typeface="华文中宋" pitchFamily="2" charset="-122"/>
                <a:cs typeface="Times New Roman" pitchFamily="18" charset="0"/>
              </a:rPr>
              <a:t>、</a:t>
            </a:r>
            <a:r>
              <a:rPr lang="zh-CN" altLang="en-US" sz="3200" b="1" dirty="0" smtClean="0">
                <a:latin typeface="华文中宋" pitchFamily="2" charset="-122"/>
                <a:ea typeface="华文中宋" pitchFamily="2" charset="-122"/>
              </a:rPr>
              <a:t>文化艺术及科学技术等</a:t>
            </a:r>
            <a:r>
              <a:rPr lang="zh-CN" altLang="en-US" sz="3200" b="1" dirty="0" smtClean="0">
                <a:latin typeface="华文中宋" pitchFamily="2" charset="-122"/>
                <a:ea typeface="华文中宋" pitchFamily="2" charset="-122"/>
                <a:cs typeface="Times New Roman" pitchFamily="18" charset="0"/>
              </a:rPr>
              <a:t>，</a:t>
            </a:r>
            <a:r>
              <a:rPr lang="zh-CN" altLang="en-US" sz="3200" b="1" dirty="0" smtClean="0">
                <a:latin typeface="华文中宋" pitchFamily="2" charset="-122"/>
                <a:ea typeface="华文中宋" pitchFamily="2" charset="-122"/>
              </a:rPr>
              <a:t>提供了极为重要的实物资料</a:t>
            </a:r>
            <a:r>
              <a:rPr lang="zh-CN" altLang="en-US" sz="3200" b="1" dirty="0" smtClean="0">
                <a:latin typeface="华文中宋" pitchFamily="2" charset="-122"/>
                <a:ea typeface="华文中宋" pitchFamily="2" charset="-122"/>
                <a:cs typeface="Times New Roman" pitchFamily="18" charset="0"/>
              </a:rPr>
              <a:t>。</a:t>
            </a:r>
          </a:p>
        </p:txBody>
      </p:sp>
      <p:graphicFrame>
        <p:nvGraphicFramePr>
          <p:cNvPr id="7170" name="Object 3"/>
          <p:cNvGraphicFramePr>
            <a:graphicFrameLocks/>
          </p:cNvGraphicFramePr>
          <p:nvPr/>
        </p:nvGraphicFramePr>
        <p:xfrm>
          <a:off x="239184" y="1793875"/>
          <a:ext cx="11478683" cy="196850"/>
        </p:xfrm>
        <a:graphic>
          <a:graphicData uri="http://schemas.openxmlformats.org/presentationml/2006/ole">
            <p:oleObj spid="_x0000_s73730" name="文档" r:id="rId3" imgW="8611785" imgH="197629" progId="Word.Document.8">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文本框 4"/>
          <p:cNvSpPr txBox="1">
            <a:spLocks noChangeArrowheads="1"/>
          </p:cNvSpPr>
          <p:nvPr/>
        </p:nvSpPr>
        <p:spPr bwMode="auto">
          <a:xfrm>
            <a:off x="298847" y="971550"/>
            <a:ext cx="615553" cy="4757071"/>
          </a:xfrm>
          <a:prstGeom prst="rect">
            <a:avLst/>
          </a:prstGeom>
          <a:noFill/>
          <a:ln w="9525">
            <a:noFill/>
            <a:miter lim="800000"/>
          </a:ln>
        </p:spPr>
        <p:txBody>
          <a:bodyPr vert="eaVert" wrap="none">
            <a:spAutoFit/>
          </a:bodyPr>
          <a:lstStyle/>
          <a:p>
            <a:r>
              <a:rPr lang="zh-CN" altLang="en-US" sz="2800" b="1" dirty="0">
                <a:latin typeface="华文中宋" pitchFamily="2" charset="-122"/>
                <a:ea typeface="华文中宋" pitchFamily="2" charset="-122"/>
                <a:cs typeface="楷体_GB2312" panose="02010609030101010101" charset="-122"/>
              </a:rPr>
              <a:t>世界屋脊上的布达拉宫</a:t>
            </a:r>
          </a:p>
        </p:txBody>
      </p:sp>
      <p:sp>
        <p:nvSpPr>
          <p:cNvPr id="6" name="左大括号 5"/>
          <p:cNvSpPr/>
          <p:nvPr/>
        </p:nvSpPr>
        <p:spPr>
          <a:xfrm>
            <a:off x="1012825" y="1050925"/>
            <a:ext cx="444500" cy="36195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b="1">
              <a:latin typeface="华文中宋" pitchFamily="2" charset="-122"/>
              <a:ea typeface="华文中宋" pitchFamily="2" charset="-122"/>
            </a:endParaRPr>
          </a:p>
        </p:txBody>
      </p:sp>
      <p:sp>
        <p:nvSpPr>
          <p:cNvPr id="18437" name="文本框 24"/>
          <p:cNvSpPr txBox="1">
            <a:spLocks noChangeArrowheads="1"/>
          </p:cNvSpPr>
          <p:nvPr/>
        </p:nvSpPr>
        <p:spPr bwMode="auto">
          <a:xfrm>
            <a:off x="1638935" y="4164330"/>
            <a:ext cx="2711450" cy="830997"/>
          </a:xfrm>
          <a:prstGeom prst="rect">
            <a:avLst/>
          </a:prstGeom>
          <a:noFill/>
          <a:ln w="9525">
            <a:noFill/>
            <a:miter lim="800000"/>
          </a:ln>
        </p:spPr>
        <p:txBody>
          <a:bodyPr>
            <a:spAutoFit/>
          </a:bodyPr>
          <a:lstStyle/>
          <a:p>
            <a:r>
              <a:rPr lang="zh-CN" altLang="en-US" sz="2400" b="1" dirty="0">
                <a:latin typeface="华文中宋" pitchFamily="2" charset="-122"/>
                <a:ea typeface="华文中宋" pitchFamily="2" charset="-122"/>
                <a:cs typeface="楷体_GB2312" panose="02010609030101010101" charset="-122"/>
              </a:rPr>
              <a:t>藏汉人民民族团结的精神文化内涵</a:t>
            </a:r>
          </a:p>
        </p:txBody>
      </p:sp>
      <p:grpSp>
        <p:nvGrpSpPr>
          <p:cNvPr id="21" name="组合 20"/>
          <p:cNvGrpSpPr/>
          <p:nvPr/>
        </p:nvGrpSpPr>
        <p:grpSpPr>
          <a:xfrm>
            <a:off x="1428750" y="592138"/>
            <a:ext cx="3132138" cy="793750"/>
            <a:chOff x="1428750" y="592138"/>
            <a:chExt cx="3132138" cy="793750"/>
          </a:xfrm>
        </p:grpSpPr>
        <p:sp>
          <p:nvSpPr>
            <p:cNvPr id="18435" name="文本框 6"/>
            <p:cNvSpPr txBox="1">
              <a:spLocks noChangeArrowheads="1"/>
            </p:cNvSpPr>
            <p:nvPr/>
          </p:nvSpPr>
          <p:spPr bwMode="auto">
            <a:xfrm>
              <a:off x="1428750" y="744538"/>
              <a:ext cx="3132138" cy="457200"/>
            </a:xfrm>
            <a:prstGeom prst="rect">
              <a:avLst/>
            </a:prstGeom>
            <a:noFill/>
            <a:ln w="9525">
              <a:noFill/>
              <a:miter lim="800000"/>
            </a:ln>
          </p:spPr>
          <p:txBody>
            <a:bodyPr>
              <a:spAutoFit/>
            </a:bodyPr>
            <a:lstStyle/>
            <a:p>
              <a:r>
                <a:rPr lang="zh-CN" altLang="en-US" sz="2400" b="1" dirty="0">
                  <a:latin typeface="华文中宋" pitchFamily="2" charset="-122"/>
                  <a:ea typeface="华文中宋" pitchFamily="2" charset="-122"/>
                  <a:cs typeface="楷体_GB2312" panose="02010609030101010101" charset="-122"/>
                </a:rPr>
                <a:t>布达拉宫建筑特色</a:t>
              </a:r>
            </a:p>
          </p:txBody>
        </p:sp>
        <p:sp>
          <p:nvSpPr>
            <p:cNvPr id="2" name="左大括号 25"/>
            <p:cNvSpPr/>
            <p:nvPr/>
          </p:nvSpPr>
          <p:spPr>
            <a:xfrm>
              <a:off x="4116388" y="592138"/>
              <a:ext cx="327025" cy="79375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b="1">
                <a:latin typeface="华文中宋" pitchFamily="2" charset="-122"/>
                <a:ea typeface="华文中宋" pitchFamily="2" charset="-122"/>
              </a:endParaRPr>
            </a:p>
          </p:txBody>
        </p:sp>
      </p:grpSp>
      <p:grpSp>
        <p:nvGrpSpPr>
          <p:cNvPr id="22" name="组合 21"/>
          <p:cNvGrpSpPr/>
          <p:nvPr/>
        </p:nvGrpSpPr>
        <p:grpSpPr>
          <a:xfrm>
            <a:off x="4495800" y="368300"/>
            <a:ext cx="1601788" cy="1211263"/>
            <a:chOff x="4495800" y="368300"/>
            <a:chExt cx="1601788" cy="1211263"/>
          </a:xfrm>
        </p:grpSpPr>
        <p:sp>
          <p:nvSpPr>
            <p:cNvPr id="18439" name="文本框 26"/>
            <p:cNvSpPr txBox="1">
              <a:spLocks noChangeArrowheads="1"/>
            </p:cNvSpPr>
            <p:nvPr/>
          </p:nvSpPr>
          <p:spPr bwMode="auto">
            <a:xfrm>
              <a:off x="4495800" y="368300"/>
              <a:ext cx="1601788" cy="457200"/>
            </a:xfrm>
            <a:prstGeom prst="rect">
              <a:avLst/>
            </a:prstGeom>
            <a:noFill/>
            <a:ln w="9525">
              <a:noFill/>
              <a:miter lim="800000"/>
            </a:ln>
          </p:spPr>
          <p:txBody>
            <a:bodyPr>
              <a:spAutoFit/>
            </a:bodyPr>
            <a:lstStyle/>
            <a:p>
              <a:r>
                <a:rPr lang="zh-CN" altLang="en-US" sz="2400" b="1">
                  <a:latin typeface="华文中宋" pitchFamily="2" charset="-122"/>
                  <a:ea typeface="华文中宋" pitchFamily="2" charset="-122"/>
                  <a:cs typeface="楷体_GB2312" panose="02010609030101010101" charset="-122"/>
                </a:rPr>
                <a:t>布局结构</a:t>
              </a:r>
            </a:p>
          </p:txBody>
        </p:sp>
        <p:sp>
          <p:nvSpPr>
            <p:cNvPr id="18440" name="文本框 26"/>
            <p:cNvSpPr txBox="1">
              <a:spLocks noChangeArrowheads="1"/>
            </p:cNvSpPr>
            <p:nvPr/>
          </p:nvSpPr>
          <p:spPr bwMode="auto">
            <a:xfrm>
              <a:off x="4540250" y="1122363"/>
              <a:ext cx="1435100" cy="457200"/>
            </a:xfrm>
            <a:prstGeom prst="rect">
              <a:avLst/>
            </a:prstGeom>
            <a:noFill/>
            <a:ln w="9525">
              <a:noFill/>
              <a:miter lim="800000"/>
            </a:ln>
          </p:spPr>
          <p:txBody>
            <a:bodyPr>
              <a:spAutoFit/>
            </a:bodyPr>
            <a:lstStyle/>
            <a:p>
              <a:r>
                <a:rPr lang="zh-CN" altLang="en-US" sz="2400" b="1">
                  <a:latin typeface="华文中宋" pitchFamily="2" charset="-122"/>
                  <a:ea typeface="华文中宋" pitchFamily="2" charset="-122"/>
                  <a:cs typeface="楷体_GB2312" panose="02010609030101010101" charset="-122"/>
                </a:rPr>
                <a:t>建筑特色</a:t>
              </a:r>
            </a:p>
          </p:txBody>
        </p:sp>
      </p:grpSp>
      <p:grpSp>
        <p:nvGrpSpPr>
          <p:cNvPr id="23" name="组合 22"/>
          <p:cNvGrpSpPr/>
          <p:nvPr/>
        </p:nvGrpSpPr>
        <p:grpSpPr>
          <a:xfrm>
            <a:off x="1492250" y="2184400"/>
            <a:ext cx="2459038" cy="1357313"/>
            <a:chOff x="1492250" y="2184400"/>
            <a:chExt cx="2459038" cy="1357313"/>
          </a:xfrm>
        </p:grpSpPr>
        <p:sp>
          <p:nvSpPr>
            <p:cNvPr id="18436" name="文本框 24"/>
            <p:cNvSpPr txBox="1">
              <a:spLocks noChangeArrowheads="1"/>
            </p:cNvSpPr>
            <p:nvPr/>
          </p:nvSpPr>
          <p:spPr bwMode="auto">
            <a:xfrm>
              <a:off x="1492250" y="2184400"/>
              <a:ext cx="2447925" cy="457200"/>
            </a:xfrm>
            <a:prstGeom prst="rect">
              <a:avLst/>
            </a:prstGeom>
            <a:noFill/>
            <a:ln w="9525">
              <a:noFill/>
              <a:miter lim="800000"/>
            </a:ln>
          </p:spPr>
          <p:txBody>
            <a:bodyPr>
              <a:spAutoFit/>
            </a:bodyPr>
            <a:lstStyle/>
            <a:p>
              <a:r>
                <a:rPr lang="zh-CN" altLang="en-US" sz="2400" b="1" dirty="0">
                  <a:latin typeface="华文中宋" pitchFamily="2" charset="-122"/>
                  <a:ea typeface="华文中宋" pitchFamily="2" charset="-122"/>
                  <a:cs typeface="楷体_GB2312" panose="02010609030101010101" charset="-122"/>
                </a:rPr>
                <a:t>布达拉宫</a:t>
              </a:r>
            </a:p>
          </p:txBody>
        </p:sp>
        <p:sp>
          <p:nvSpPr>
            <p:cNvPr id="18441" name="文本框 24"/>
            <p:cNvSpPr txBox="1">
              <a:spLocks noChangeArrowheads="1"/>
            </p:cNvSpPr>
            <p:nvPr/>
          </p:nvSpPr>
          <p:spPr bwMode="auto">
            <a:xfrm>
              <a:off x="1503363" y="3084513"/>
              <a:ext cx="2447925" cy="457200"/>
            </a:xfrm>
            <a:prstGeom prst="rect">
              <a:avLst/>
            </a:prstGeom>
            <a:noFill/>
            <a:ln w="9525">
              <a:noFill/>
              <a:miter lim="800000"/>
            </a:ln>
          </p:spPr>
          <p:txBody>
            <a:bodyPr>
              <a:spAutoFit/>
            </a:bodyPr>
            <a:lstStyle/>
            <a:p>
              <a:r>
                <a:rPr lang="zh-CN" altLang="en-US" sz="2400" b="1" dirty="0">
                  <a:latin typeface="华文中宋" pitchFamily="2" charset="-122"/>
                  <a:ea typeface="华文中宋" pitchFamily="2" charset="-122"/>
                  <a:cs typeface="楷体_GB2312" panose="02010609030101010101" charset="-122"/>
                </a:rPr>
                <a:t>大昭寺</a:t>
              </a:r>
            </a:p>
          </p:txBody>
        </p:sp>
        <p:sp>
          <p:nvSpPr>
            <p:cNvPr id="65" name="右大括号 64"/>
            <p:cNvSpPr/>
            <p:nvPr/>
          </p:nvSpPr>
          <p:spPr>
            <a:xfrm>
              <a:off x="2980055" y="2345055"/>
              <a:ext cx="106045" cy="1156970"/>
            </a:xfrm>
            <a:prstGeom prst="rightBrace">
              <a:avLst>
                <a:gd name="adj1" fmla="val 8333"/>
                <a:gd name="adj2" fmla="val 50013"/>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b="1">
                <a:latin typeface="华文中宋" pitchFamily="2" charset="-122"/>
                <a:ea typeface="华文中宋" pitchFamily="2" charset="-122"/>
              </a:endParaRPr>
            </a:p>
          </p:txBody>
        </p:sp>
      </p:grpSp>
      <p:sp>
        <p:nvSpPr>
          <p:cNvPr id="18443" name="文本框 65"/>
          <p:cNvSpPr txBox="1">
            <a:spLocks noChangeArrowheads="1"/>
          </p:cNvSpPr>
          <p:nvPr/>
        </p:nvSpPr>
        <p:spPr bwMode="auto">
          <a:xfrm>
            <a:off x="3215958" y="2511743"/>
            <a:ext cx="2536825" cy="822960"/>
          </a:xfrm>
          <a:prstGeom prst="rect">
            <a:avLst/>
          </a:prstGeom>
          <a:noFill/>
          <a:ln w="9525">
            <a:noFill/>
            <a:miter lim="800000"/>
          </a:ln>
        </p:spPr>
        <p:txBody>
          <a:bodyPr>
            <a:spAutoFit/>
          </a:bodyPr>
          <a:lstStyle/>
          <a:p>
            <a:r>
              <a:rPr lang="zh-CN" altLang="en-US" sz="2400" b="1" dirty="0">
                <a:latin typeface="华文中宋" pitchFamily="2" charset="-122"/>
                <a:ea typeface="华文中宋" pitchFamily="2" charset="-122"/>
                <a:cs typeface="楷体_GB2312" panose="02010609030101010101" charset="-122"/>
              </a:rPr>
              <a:t>汉藏合璧风格的</a:t>
            </a:r>
          </a:p>
          <a:p>
            <a:r>
              <a:rPr lang="zh-CN" altLang="en-US" sz="2400" b="1" dirty="0">
                <a:latin typeface="华文中宋" pitchFamily="2" charset="-122"/>
                <a:ea typeface="华文中宋" pitchFamily="2" charset="-122"/>
                <a:cs typeface="楷体_GB2312" panose="02010609030101010101" charset="-122"/>
              </a:rPr>
              <a:t>表现及其成因</a:t>
            </a:r>
          </a:p>
        </p:txBody>
      </p:sp>
      <p:grpSp>
        <p:nvGrpSpPr>
          <p:cNvPr id="25" name="组合 24"/>
          <p:cNvGrpSpPr/>
          <p:nvPr/>
        </p:nvGrpSpPr>
        <p:grpSpPr>
          <a:xfrm>
            <a:off x="5984875" y="915035"/>
            <a:ext cx="5744819" cy="3679190"/>
            <a:chOff x="5984875" y="915035"/>
            <a:chExt cx="5744819" cy="3679190"/>
          </a:xfrm>
        </p:grpSpPr>
        <p:grpSp>
          <p:nvGrpSpPr>
            <p:cNvPr id="24" name="组合 23"/>
            <p:cNvGrpSpPr/>
            <p:nvPr/>
          </p:nvGrpSpPr>
          <p:grpSpPr>
            <a:xfrm>
              <a:off x="5984875" y="915035"/>
              <a:ext cx="5744819" cy="3679190"/>
              <a:chOff x="5984875" y="915035"/>
              <a:chExt cx="5744819" cy="3679190"/>
            </a:xfrm>
          </p:grpSpPr>
          <p:grpSp>
            <p:nvGrpSpPr>
              <p:cNvPr id="4" name="组合 43"/>
              <p:cNvGrpSpPr/>
              <p:nvPr/>
            </p:nvGrpSpPr>
            <p:grpSpPr bwMode="auto">
              <a:xfrm>
                <a:off x="6396038" y="1724399"/>
                <a:ext cx="5333656" cy="1939139"/>
                <a:chOff x="12143" y="4039"/>
                <a:chExt cx="8400" cy="3049"/>
              </a:xfrm>
            </p:grpSpPr>
            <p:cxnSp>
              <p:nvCxnSpPr>
                <p:cNvPr id="39" name="直接连接符 38"/>
                <p:cNvCxnSpPr/>
                <p:nvPr/>
              </p:nvCxnSpPr>
              <p:spPr>
                <a:xfrm>
                  <a:off x="12143" y="5252"/>
                  <a:ext cx="690" cy="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450" name="文本框 39"/>
                <p:cNvSpPr txBox="1">
                  <a:spLocks noChangeArrowheads="1"/>
                </p:cNvSpPr>
                <p:nvPr/>
              </p:nvSpPr>
              <p:spPr bwMode="auto">
                <a:xfrm>
                  <a:off x="12881" y="4039"/>
                  <a:ext cx="7662" cy="3049"/>
                </a:xfrm>
                <a:prstGeom prst="rect">
                  <a:avLst/>
                </a:prstGeom>
                <a:noFill/>
                <a:ln w="12700">
                  <a:solidFill>
                    <a:schemeClr val="tx1"/>
                  </a:solidFill>
                  <a:miter lim="800000"/>
                </a:ln>
              </p:spPr>
              <p:txBody>
                <a:bodyPr wrap="square">
                  <a:spAutoFit/>
                </a:bodyPr>
                <a:lstStyle/>
                <a:p>
                  <a:r>
                    <a:rPr lang="zh-CN" altLang="en-US" sz="2000" b="1" dirty="0">
                      <a:latin typeface="华文中宋" pitchFamily="2" charset="-122"/>
                      <a:ea typeface="华文中宋" pitchFamily="2" charset="-122"/>
                    </a:rPr>
                    <a:t>必修</a:t>
                  </a:r>
                  <a:r>
                    <a:rPr lang="en-US" altLang="zh-CN" sz="2000" b="1" dirty="0" smtClean="0">
                      <a:latin typeface="华文中宋" pitchFamily="2" charset="-122"/>
                      <a:ea typeface="华文中宋" pitchFamily="2" charset="-122"/>
                    </a:rPr>
                    <a:t>1.1.3</a:t>
                  </a:r>
                  <a:r>
                    <a:rPr lang="zh-CN" altLang="en-US" sz="2000" b="1" dirty="0" smtClean="0">
                      <a:latin typeface="华文中宋" pitchFamily="2" charset="-122"/>
                      <a:ea typeface="华文中宋" pitchFamily="2" charset="-122"/>
                    </a:rPr>
                    <a:t>“</a:t>
                  </a:r>
                  <a:r>
                    <a:rPr lang="zh-CN" altLang="en-US" sz="2000" b="1" dirty="0">
                      <a:latin typeface="华文中宋" pitchFamily="2" charset="-122"/>
                      <a:ea typeface="华文中宋" pitchFamily="2" charset="-122"/>
                    </a:rPr>
                    <a:t>元代行省的设置”</a:t>
                  </a:r>
                </a:p>
                <a:p>
                  <a:r>
                    <a:rPr lang="zh-CN" altLang="en-US" sz="2000" b="1" dirty="0">
                      <a:latin typeface="华文中宋" pitchFamily="2" charset="-122"/>
                      <a:ea typeface="华文中宋" pitchFamily="2" charset="-122"/>
                    </a:rPr>
                    <a:t>必修</a:t>
                  </a:r>
                  <a:r>
                    <a:rPr lang="en-US" altLang="zh-CN" sz="2000" b="1" dirty="0" smtClean="0">
                      <a:latin typeface="华文中宋" pitchFamily="2" charset="-122"/>
                      <a:ea typeface="华文中宋" pitchFamily="2" charset="-122"/>
                    </a:rPr>
                    <a:t>1.1.4</a:t>
                  </a:r>
                  <a:r>
                    <a:rPr lang="zh-CN" altLang="en-US" sz="2000" b="1" dirty="0" smtClean="0">
                      <a:latin typeface="华文中宋" pitchFamily="2" charset="-122"/>
                      <a:ea typeface="华文中宋" pitchFamily="2" charset="-122"/>
                    </a:rPr>
                    <a:t>“清朝</a:t>
                  </a:r>
                  <a:r>
                    <a:rPr lang="zh-CN" altLang="en-US" sz="2000" b="1" dirty="0">
                      <a:latin typeface="华文中宋" pitchFamily="2" charset="-122"/>
                      <a:ea typeface="华文中宋" pitchFamily="2" charset="-122"/>
                    </a:rPr>
                    <a:t>的边疆政策”</a:t>
                  </a:r>
                </a:p>
                <a:p>
                  <a:r>
                    <a:rPr lang="zh-CN" altLang="en-US" sz="2000" b="1" dirty="0">
                      <a:latin typeface="华文中宋" pitchFamily="2" charset="-122"/>
                      <a:ea typeface="华文中宋" pitchFamily="2" charset="-122"/>
                    </a:rPr>
                    <a:t>必修</a:t>
                  </a:r>
                  <a:r>
                    <a:rPr lang="en-US" altLang="zh-CN" sz="2000" b="1" dirty="0">
                      <a:latin typeface="华文中宋" pitchFamily="2" charset="-122"/>
                      <a:ea typeface="华文中宋" pitchFamily="2" charset="-122"/>
                    </a:rPr>
                    <a:t>1.4.1“</a:t>
                  </a:r>
                  <a:r>
                    <a:rPr lang="zh-CN" altLang="en-US" sz="2000" b="1" dirty="0">
                      <a:latin typeface="华文中宋" pitchFamily="2" charset="-122"/>
                      <a:ea typeface="华文中宋" pitchFamily="2" charset="-122"/>
                    </a:rPr>
                    <a:t>民族区域自治制度的确立</a:t>
                  </a:r>
                  <a:r>
                    <a:rPr lang="zh-CN" altLang="en-US" sz="2000" b="1" dirty="0" smtClean="0">
                      <a:latin typeface="华文中宋" pitchFamily="2" charset="-122"/>
                      <a:ea typeface="华文中宋" pitchFamily="2" charset="-122"/>
                    </a:rPr>
                    <a:t>”</a:t>
                  </a:r>
                  <a:endParaRPr lang="en-US" altLang="zh-CN" sz="2000" b="1" dirty="0" smtClean="0">
                    <a:latin typeface="华文中宋" pitchFamily="2" charset="-122"/>
                    <a:ea typeface="华文中宋" pitchFamily="2" charset="-122"/>
                  </a:endParaRPr>
                </a:p>
                <a:p>
                  <a:r>
                    <a:rPr lang="zh-CN" altLang="en-US" sz="2000" b="1" dirty="0" smtClean="0">
                      <a:latin typeface="华文中宋" pitchFamily="2" charset="-122"/>
                      <a:ea typeface="华文中宋" pitchFamily="2" charset="-122"/>
                    </a:rPr>
                    <a:t>必修</a:t>
                  </a:r>
                  <a:r>
                    <a:rPr lang="en-US" altLang="zh-CN" sz="2000" b="1" dirty="0" smtClean="0">
                      <a:latin typeface="华文中宋" pitchFamily="2" charset="-122"/>
                      <a:ea typeface="华文中宋" pitchFamily="2" charset="-122"/>
                    </a:rPr>
                    <a:t>2.4.2</a:t>
                  </a:r>
                  <a:r>
                    <a:rPr lang="zh-CN" altLang="en-US" sz="2000" b="1" dirty="0" smtClean="0">
                      <a:latin typeface="华文中宋" pitchFamily="2" charset="-122"/>
                      <a:ea typeface="华文中宋" pitchFamily="2" charset="-122"/>
                    </a:rPr>
                    <a:t>“</a:t>
                  </a:r>
                  <a:r>
                    <a:rPr lang="zh-CN" altLang="zh-CN" sz="2000" b="1" dirty="0" smtClean="0">
                      <a:latin typeface="华文中宋" pitchFamily="2" charset="-122"/>
                      <a:ea typeface="华文中宋" pitchFamily="2" charset="-122"/>
                    </a:rPr>
                    <a:t>交通和通信工具的进步</a:t>
                  </a:r>
                  <a:r>
                    <a:rPr lang="zh-CN" altLang="en-US" sz="2000" b="1" dirty="0" smtClean="0">
                      <a:latin typeface="华文中宋" pitchFamily="2" charset="-122"/>
                      <a:ea typeface="华文中宋" pitchFamily="2" charset="-122"/>
                    </a:rPr>
                    <a:t>”</a:t>
                  </a:r>
                  <a:endParaRPr lang="zh-CN" altLang="en-US" sz="2000" b="1" dirty="0">
                    <a:latin typeface="华文中宋" pitchFamily="2" charset="-122"/>
                    <a:ea typeface="华文中宋" pitchFamily="2" charset="-122"/>
                  </a:endParaRPr>
                </a:p>
                <a:p>
                  <a:r>
                    <a:rPr lang="zh-CN" altLang="en-US" sz="2000" b="1" dirty="0">
                      <a:latin typeface="华文中宋" pitchFamily="2" charset="-122"/>
                      <a:ea typeface="华文中宋" pitchFamily="2" charset="-122"/>
                      <a:sym typeface="+mn-ea"/>
                    </a:rPr>
                    <a:t>选修</a:t>
                  </a:r>
                  <a:r>
                    <a:rPr lang="en-US" altLang="zh-CN" sz="2000" b="1" dirty="0" smtClean="0">
                      <a:latin typeface="华文中宋" pitchFamily="2" charset="-122"/>
                      <a:ea typeface="华文中宋" pitchFamily="2" charset="-122"/>
                      <a:sym typeface="+mn-ea"/>
                    </a:rPr>
                    <a:t>4.1.2</a:t>
                  </a:r>
                  <a:r>
                    <a:rPr lang="zh-CN" altLang="en-US" sz="2000" b="1" dirty="0" smtClean="0">
                      <a:latin typeface="华文中宋" pitchFamily="2" charset="-122"/>
                      <a:ea typeface="华文中宋" pitchFamily="2" charset="-122"/>
                      <a:sym typeface="+mn-ea"/>
                    </a:rPr>
                    <a:t>“</a:t>
                  </a:r>
                  <a:r>
                    <a:rPr lang="zh-CN" altLang="en-US" sz="2000" b="1" dirty="0">
                      <a:latin typeface="华文中宋" pitchFamily="2" charset="-122"/>
                      <a:ea typeface="华文中宋" pitchFamily="2" charset="-122"/>
                      <a:sym typeface="+mn-ea"/>
                    </a:rPr>
                    <a:t>唐代促进民族团结和发展”</a:t>
                  </a:r>
                  <a:endParaRPr lang="zh-CN" altLang="en-US" sz="2000" b="1" dirty="0">
                    <a:latin typeface="华文中宋" pitchFamily="2" charset="-122"/>
                    <a:ea typeface="华文中宋" pitchFamily="2" charset="-122"/>
                  </a:endParaRPr>
                </a:p>
                <a:p>
                  <a:r>
                    <a:rPr lang="zh-CN" altLang="en-US" sz="2000" b="1" dirty="0">
                      <a:latin typeface="华文中宋" pitchFamily="2" charset="-122"/>
                      <a:ea typeface="华文中宋" pitchFamily="2" charset="-122"/>
                      <a:sym typeface="+mn-ea"/>
                    </a:rPr>
                    <a:t>选修</a:t>
                  </a:r>
                  <a:r>
                    <a:rPr lang="en-US" altLang="zh-CN" sz="2000" b="1" dirty="0" smtClean="0">
                      <a:latin typeface="华文中宋" pitchFamily="2" charset="-122"/>
                      <a:ea typeface="华文中宋" pitchFamily="2" charset="-122"/>
                      <a:sym typeface="+mn-ea"/>
                    </a:rPr>
                    <a:t>4.1.3“</a:t>
                  </a:r>
                  <a:r>
                    <a:rPr lang="zh-CN" altLang="en-US" sz="2000" b="1" dirty="0">
                      <a:latin typeface="华文中宋" pitchFamily="2" charset="-122"/>
                      <a:ea typeface="华文中宋" pitchFamily="2" charset="-122"/>
                      <a:sym typeface="+mn-ea"/>
                    </a:rPr>
                    <a:t>清朝巩固统一多民族国家”</a:t>
                  </a:r>
                  <a:endParaRPr lang="zh-CN" altLang="en-US" sz="2000" b="1" dirty="0">
                    <a:latin typeface="华文中宋" pitchFamily="2" charset="-122"/>
                    <a:ea typeface="华文中宋" pitchFamily="2" charset="-122"/>
                  </a:endParaRPr>
                </a:p>
              </p:txBody>
            </p:sp>
          </p:grpSp>
          <p:grpSp>
            <p:nvGrpSpPr>
              <p:cNvPr id="5" name="组合 3"/>
              <p:cNvGrpSpPr/>
              <p:nvPr/>
            </p:nvGrpSpPr>
            <p:grpSpPr>
              <a:xfrm>
                <a:off x="5984875" y="915035"/>
                <a:ext cx="250190" cy="3679190"/>
                <a:chOff x="9425" y="1441"/>
                <a:chExt cx="394" cy="5794"/>
              </a:xfrm>
            </p:grpSpPr>
            <p:cxnSp>
              <p:nvCxnSpPr>
                <p:cNvPr id="36" name="直接连接符 35"/>
                <p:cNvCxnSpPr/>
                <p:nvPr/>
              </p:nvCxnSpPr>
              <p:spPr>
                <a:xfrm>
                  <a:off x="9796" y="1441"/>
                  <a:ext cx="22" cy="57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9425" y="1445"/>
                  <a:ext cx="358" cy="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直接连接符 33"/>
                <p:cNvCxnSpPr/>
                <p:nvPr/>
              </p:nvCxnSpPr>
              <p:spPr>
                <a:xfrm>
                  <a:off x="9463" y="7202"/>
                  <a:ext cx="357" cy="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0" name="直接连接符 29"/>
            <p:cNvCxnSpPr/>
            <p:nvPr/>
          </p:nvCxnSpPr>
          <p:spPr>
            <a:xfrm flipV="1">
              <a:off x="6234113" y="2487613"/>
              <a:ext cx="182562" cy="63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body" idx="4294967295"/>
          </p:nvPr>
        </p:nvSpPr>
        <p:spPr>
          <a:xfrm>
            <a:off x="238539" y="299900"/>
            <a:ext cx="11535833" cy="3925887"/>
          </a:xfrm>
        </p:spPr>
        <p:txBody>
          <a:bodyPr>
            <a:normAutofit/>
          </a:bodyPr>
          <a:lstStyle/>
          <a:p>
            <a:pPr marL="446088" indent="-446088" algn="just">
              <a:buNone/>
            </a:pPr>
            <a:r>
              <a:rPr lang="zh-CN" altLang="en-US" sz="3600" b="1" dirty="0" smtClean="0">
                <a:latin typeface="华文中宋" pitchFamily="2" charset="-122"/>
                <a:ea typeface="华文中宋" pitchFamily="2" charset="-122"/>
                <a:cs typeface="Times New Roman" pitchFamily="18" charset="0"/>
              </a:rPr>
              <a:t>★世界屋脊上的布达拉宫</a:t>
            </a:r>
            <a:endParaRPr lang="zh-CN" altLang="en-US" sz="3600" b="1" dirty="0" smtClean="0">
              <a:latin typeface="华文中宋" pitchFamily="2" charset="-122"/>
              <a:ea typeface="华文中宋" pitchFamily="2" charset="-122"/>
              <a:cs typeface="Courier New" pitchFamily="49" charset="0"/>
            </a:endParaRPr>
          </a:p>
          <a:p>
            <a:pPr marL="446088" indent="-446088" algn="just" eaLnBrk="1">
              <a:buFontTx/>
              <a:buNone/>
            </a:pPr>
            <a:r>
              <a:rPr lang="en-US" altLang="zh-CN" sz="3600" b="1" dirty="0" smtClean="0">
                <a:solidFill>
                  <a:srgbClr val="FF0000"/>
                </a:solidFill>
                <a:latin typeface="华文中宋" pitchFamily="2" charset="-122"/>
                <a:ea typeface="华文中宋" pitchFamily="2" charset="-122"/>
                <a:cs typeface="Courier New" pitchFamily="49" charset="0"/>
              </a:rPr>
              <a:t>1</a:t>
            </a:r>
            <a:r>
              <a:rPr lang="zh-CN" altLang="en-US" sz="3600" b="1" dirty="0" smtClean="0">
                <a:solidFill>
                  <a:srgbClr val="FF0000"/>
                </a:solidFill>
                <a:latin typeface="华文中宋" pitchFamily="2" charset="-122"/>
                <a:ea typeface="华文中宋" pitchFamily="2" charset="-122"/>
                <a:cs typeface="Times New Roman" pitchFamily="18" charset="0"/>
              </a:rPr>
              <a:t>．</a:t>
            </a:r>
            <a:r>
              <a:rPr lang="zh-CN" altLang="en-US" sz="3600" b="1" dirty="0" smtClean="0">
                <a:solidFill>
                  <a:srgbClr val="FF0000"/>
                </a:solidFill>
                <a:latin typeface="华文中宋" pitchFamily="2" charset="-122"/>
                <a:ea typeface="华文中宋" pitchFamily="2" charset="-122"/>
              </a:rPr>
              <a:t>布达拉宫的建筑特色</a:t>
            </a:r>
            <a:endParaRPr lang="en-US" altLang="zh-CN" sz="3600" b="1" dirty="0" smtClean="0">
              <a:solidFill>
                <a:srgbClr val="FF0000"/>
              </a:solidFill>
              <a:latin typeface="华文中宋" pitchFamily="2" charset="-122"/>
              <a:ea typeface="华文中宋" pitchFamily="2" charset="-122"/>
            </a:endParaRPr>
          </a:p>
          <a:p>
            <a:pPr marL="446088" indent="-446088" algn="just" eaLnBrk="1">
              <a:buFontTx/>
              <a:buNone/>
            </a:pPr>
            <a:r>
              <a:rPr lang="zh-CN" altLang="en-US" sz="3600" b="1" dirty="0" smtClean="0">
                <a:latin typeface="华文中宋" pitchFamily="2" charset="-122"/>
                <a:ea typeface="华文中宋" pitchFamily="2" charset="-122"/>
              </a:rPr>
              <a:t>	采</a:t>
            </a:r>
            <a:r>
              <a:rPr lang="zh-CN" altLang="en-US" sz="3600" b="1" dirty="0" smtClean="0">
                <a:latin typeface="华文中宋" pitchFamily="2" charset="-122"/>
                <a:ea typeface="华文中宋" pitchFamily="2" charset="-122"/>
                <a:cs typeface="Times New Roman" pitchFamily="18" charset="0"/>
              </a:rPr>
              <a:t>用藏族的</a:t>
            </a:r>
            <a:r>
              <a:rPr lang="zh-CN" altLang="en-US" sz="3600" b="1" u="sng" dirty="0" smtClean="0">
                <a:latin typeface="华文中宋" pitchFamily="2" charset="-122"/>
                <a:ea typeface="华文中宋" pitchFamily="2" charset="-122"/>
                <a:cs typeface="Times New Roman" pitchFamily="18" charset="0"/>
              </a:rPr>
              <a:t>             </a:t>
            </a:r>
            <a:r>
              <a:rPr lang="zh-CN" altLang="en-US" sz="3600" b="1" dirty="0" smtClean="0">
                <a:latin typeface="华文中宋" pitchFamily="2" charset="-122"/>
                <a:ea typeface="华文中宋" pitchFamily="2" charset="-122"/>
                <a:cs typeface="Times New Roman" pitchFamily="18" charset="0"/>
              </a:rPr>
              <a:t>建筑形式，木石混石结构。宫墙全部采用花岗石砌筑，墙上开有藏式黑边方窗。墙基深入岩层，部分墙体的夹层还浇注铁汁，以增强抗震能力。用经幢、宝瓶、摩羯鱼及金翅鸟做脊饰的点缀。柱头檐部的装饰色彩艳丽、对比强烈。</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文本框 4"/>
          <p:cNvSpPr txBox="1">
            <a:spLocks noChangeArrowheads="1"/>
          </p:cNvSpPr>
          <p:nvPr/>
        </p:nvSpPr>
        <p:spPr bwMode="auto">
          <a:xfrm>
            <a:off x="262335" y="1495425"/>
            <a:ext cx="615553" cy="3824124"/>
          </a:xfrm>
          <a:prstGeom prst="rect">
            <a:avLst/>
          </a:prstGeom>
          <a:noFill/>
          <a:ln w="9525">
            <a:noFill/>
            <a:miter lim="800000"/>
          </a:ln>
        </p:spPr>
        <p:txBody>
          <a:bodyPr vert="eaVert" wrap="none">
            <a:spAutoFit/>
          </a:bodyPr>
          <a:lstStyle/>
          <a:p>
            <a:r>
              <a:rPr lang="zh-CN" altLang="en-US" sz="2800" b="1">
                <a:latin typeface="华文中宋" pitchFamily="2" charset="-122"/>
                <a:ea typeface="华文中宋" pitchFamily="2" charset="-122"/>
                <a:cs typeface="楷体_GB2312" panose="02010609030101010101" charset="-122"/>
              </a:rPr>
              <a:t>雄伟的埃及金字塔</a:t>
            </a:r>
          </a:p>
        </p:txBody>
      </p:sp>
      <p:sp>
        <p:nvSpPr>
          <p:cNvPr id="6" name="左大括号 5"/>
          <p:cNvSpPr/>
          <p:nvPr/>
        </p:nvSpPr>
        <p:spPr>
          <a:xfrm>
            <a:off x="1012825" y="1050925"/>
            <a:ext cx="444500" cy="437832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b="1">
              <a:latin typeface="华文中宋" pitchFamily="2" charset="-122"/>
              <a:ea typeface="华文中宋" pitchFamily="2" charset="-122"/>
            </a:endParaRPr>
          </a:p>
        </p:txBody>
      </p:sp>
      <p:sp>
        <p:nvSpPr>
          <p:cNvPr id="16387" name="文本框 6"/>
          <p:cNvSpPr txBox="1">
            <a:spLocks noChangeArrowheads="1"/>
          </p:cNvSpPr>
          <p:nvPr/>
        </p:nvSpPr>
        <p:spPr bwMode="auto">
          <a:xfrm>
            <a:off x="1421130" y="1038225"/>
            <a:ext cx="3253105" cy="457200"/>
          </a:xfrm>
          <a:prstGeom prst="rect">
            <a:avLst/>
          </a:prstGeom>
          <a:noFill/>
          <a:ln w="9525">
            <a:noFill/>
            <a:miter lim="800000"/>
          </a:ln>
        </p:spPr>
        <p:txBody>
          <a:bodyPr wrap="square">
            <a:spAutoFit/>
          </a:bodyPr>
          <a:lstStyle/>
          <a:p>
            <a:r>
              <a:rPr lang="zh-CN" altLang="en-US" sz="2400" b="1" dirty="0">
                <a:latin typeface="华文中宋" pitchFamily="2" charset="-122"/>
                <a:ea typeface="华文中宋" pitchFamily="2" charset="-122"/>
                <a:cs typeface="楷体_GB2312" panose="02010609030101010101" charset="-122"/>
              </a:rPr>
              <a:t>埃及金字塔的概念</a:t>
            </a:r>
          </a:p>
        </p:txBody>
      </p:sp>
      <p:grpSp>
        <p:nvGrpSpPr>
          <p:cNvPr id="25" name="组合 24"/>
          <p:cNvGrpSpPr/>
          <p:nvPr/>
        </p:nvGrpSpPr>
        <p:grpSpPr>
          <a:xfrm>
            <a:off x="1420813" y="2211070"/>
            <a:ext cx="2448242" cy="2435225"/>
            <a:chOff x="1420813" y="2211070"/>
            <a:chExt cx="2448242" cy="2435225"/>
          </a:xfrm>
        </p:grpSpPr>
        <p:sp>
          <p:nvSpPr>
            <p:cNvPr id="16388" name="文本框 24"/>
            <p:cNvSpPr txBox="1">
              <a:spLocks noChangeArrowheads="1"/>
            </p:cNvSpPr>
            <p:nvPr/>
          </p:nvSpPr>
          <p:spPr bwMode="auto">
            <a:xfrm>
              <a:off x="1420813" y="3087688"/>
              <a:ext cx="2447925" cy="457200"/>
            </a:xfrm>
            <a:prstGeom prst="rect">
              <a:avLst/>
            </a:prstGeom>
            <a:noFill/>
            <a:ln w="9525">
              <a:noFill/>
              <a:miter lim="800000"/>
            </a:ln>
          </p:spPr>
          <p:txBody>
            <a:bodyPr>
              <a:spAutoFit/>
            </a:bodyPr>
            <a:lstStyle/>
            <a:p>
              <a:r>
                <a:rPr lang="zh-CN" altLang="en-US" sz="2400" b="1" dirty="0">
                  <a:latin typeface="华文中宋" pitchFamily="2" charset="-122"/>
                  <a:ea typeface="华文中宋" pitchFamily="2" charset="-122"/>
                  <a:cs typeface="楷体_GB2312" panose="02010609030101010101" charset="-122"/>
                </a:rPr>
                <a:t>吉萨金字塔群</a:t>
              </a:r>
            </a:p>
          </p:txBody>
        </p:sp>
        <p:sp>
          <p:nvSpPr>
            <p:cNvPr id="26" name="左大括号 25"/>
            <p:cNvSpPr/>
            <p:nvPr/>
          </p:nvSpPr>
          <p:spPr>
            <a:xfrm>
              <a:off x="3542030" y="2211070"/>
              <a:ext cx="327025" cy="243522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b="1">
                <a:latin typeface="华文中宋" pitchFamily="2" charset="-122"/>
                <a:ea typeface="华文中宋" pitchFamily="2" charset="-122"/>
              </a:endParaRPr>
            </a:p>
          </p:txBody>
        </p:sp>
      </p:grpSp>
      <p:sp>
        <p:nvSpPr>
          <p:cNvPr id="16392" name="文本框 57"/>
          <p:cNvSpPr txBox="1">
            <a:spLocks noChangeArrowheads="1"/>
          </p:cNvSpPr>
          <p:nvPr/>
        </p:nvSpPr>
        <p:spPr bwMode="auto">
          <a:xfrm>
            <a:off x="1528763" y="5087938"/>
            <a:ext cx="3568700" cy="457200"/>
          </a:xfrm>
          <a:prstGeom prst="rect">
            <a:avLst/>
          </a:prstGeom>
          <a:noFill/>
          <a:ln w="9525">
            <a:noFill/>
            <a:miter lim="800000"/>
          </a:ln>
        </p:spPr>
        <p:txBody>
          <a:bodyPr>
            <a:spAutoFit/>
          </a:bodyPr>
          <a:lstStyle/>
          <a:p>
            <a:r>
              <a:rPr lang="zh-CN" altLang="en-US" sz="2400" b="1">
                <a:latin typeface="华文中宋" pitchFamily="2" charset="-122"/>
                <a:ea typeface="华文中宋" pitchFamily="2" charset="-122"/>
                <a:cs typeface="楷体_GB2312" panose="02010609030101010101" charset="-122"/>
              </a:rPr>
              <a:t>古埃及金字塔成就的意义</a:t>
            </a:r>
          </a:p>
        </p:txBody>
      </p:sp>
      <p:sp>
        <p:nvSpPr>
          <p:cNvPr id="16394" name="文本框 65"/>
          <p:cNvSpPr txBox="1">
            <a:spLocks noChangeArrowheads="1"/>
          </p:cNvSpPr>
          <p:nvPr/>
        </p:nvSpPr>
        <p:spPr bwMode="auto">
          <a:xfrm>
            <a:off x="3992563" y="4318000"/>
            <a:ext cx="3282950" cy="457200"/>
          </a:xfrm>
          <a:prstGeom prst="rect">
            <a:avLst/>
          </a:prstGeom>
          <a:noFill/>
          <a:ln w="9525">
            <a:noFill/>
            <a:miter lim="800000"/>
          </a:ln>
        </p:spPr>
        <p:txBody>
          <a:bodyPr>
            <a:spAutoFit/>
          </a:bodyPr>
          <a:lstStyle/>
          <a:p>
            <a:r>
              <a:rPr lang="zh-CN" altLang="en-US" sz="2400" b="1" dirty="0">
                <a:latin typeface="华文中宋" pitchFamily="2" charset="-122"/>
                <a:ea typeface="华文中宋" pitchFamily="2" charset="-122"/>
                <a:cs typeface="楷体_GB2312" panose="02010609030101010101" charset="-122"/>
              </a:rPr>
              <a:t>狮身人面像</a:t>
            </a:r>
            <a:r>
              <a:rPr lang="zh-CN" altLang="en-US" sz="2400" b="1" dirty="0">
                <a:latin typeface="华文中宋" pitchFamily="2" charset="-122"/>
                <a:ea typeface="华文中宋" pitchFamily="2" charset="-122"/>
              </a:rPr>
              <a:t>艺术成就</a:t>
            </a:r>
          </a:p>
        </p:txBody>
      </p:sp>
      <p:grpSp>
        <p:nvGrpSpPr>
          <p:cNvPr id="27" name="组合 26"/>
          <p:cNvGrpSpPr/>
          <p:nvPr/>
        </p:nvGrpSpPr>
        <p:grpSpPr>
          <a:xfrm>
            <a:off x="3940175" y="2724468"/>
            <a:ext cx="3883025" cy="1364615"/>
            <a:chOff x="3940175" y="2724468"/>
            <a:chExt cx="3883025" cy="1364615"/>
          </a:xfrm>
        </p:grpSpPr>
        <p:sp>
          <p:nvSpPr>
            <p:cNvPr id="16390" name="文本框 26"/>
            <p:cNvSpPr txBox="1">
              <a:spLocks noChangeArrowheads="1"/>
            </p:cNvSpPr>
            <p:nvPr/>
          </p:nvSpPr>
          <p:spPr bwMode="auto">
            <a:xfrm>
              <a:off x="3940175" y="2971165"/>
              <a:ext cx="1938655" cy="822960"/>
            </a:xfrm>
            <a:prstGeom prst="rect">
              <a:avLst/>
            </a:prstGeom>
            <a:noFill/>
            <a:ln w="9525">
              <a:noFill/>
              <a:miter lim="800000"/>
            </a:ln>
          </p:spPr>
          <p:txBody>
            <a:bodyPr wrap="square">
              <a:spAutoFit/>
            </a:bodyPr>
            <a:lstStyle/>
            <a:p>
              <a:r>
                <a:rPr lang="zh-CN" altLang="en-US" sz="2400" b="1" dirty="0">
                  <a:latin typeface="华文中宋" pitchFamily="2" charset="-122"/>
                  <a:ea typeface="华文中宋" pitchFamily="2" charset="-122"/>
                  <a:cs typeface="楷体_GB2312" panose="02010609030101010101" charset="-122"/>
                </a:rPr>
                <a:t>胡夫金字塔</a:t>
              </a:r>
            </a:p>
            <a:p>
              <a:r>
                <a:rPr lang="zh-CN" altLang="en-US" sz="2400" b="1" dirty="0">
                  <a:latin typeface="华文中宋" pitchFamily="2" charset="-122"/>
                  <a:ea typeface="华文中宋" pitchFamily="2" charset="-122"/>
                </a:rPr>
                <a:t>建筑成就</a:t>
              </a:r>
            </a:p>
          </p:txBody>
        </p:sp>
        <p:sp>
          <p:nvSpPr>
            <p:cNvPr id="28" name="左大括号 27"/>
            <p:cNvSpPr/>
            <p:nvPr/>
          </p:nvSpPr>
          <p:spPr>
            <a:xfrm>
              <a:off x="5670550" y="2851150"/>
              <a:ext cx="121285" cy="105854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b="1">
                <a:latin typeface="华文中宋" pitchFamily="2" charset="-122"/>
                <a:ea typeface="华文中宋" pitchFamily="2" charset="-122"/>
              </a:endParaRPr>
            </a:p>
          </p:txBody>
        </p:sp>
        <p:sp>
          <p:nvSpPr>
            <p:cNvPr id="16396" name="文本框 26"/>
            <p:cNvSpPr txBox="1">
              <a:spLocks noChangeArrowheads="1"/>
            </p:cNvSpPr>
            <p:nvPr/>
          </p:nvSpPr>
          <p:spPr bwMode="auto">
            <a:xfrm>
              <a:off x="5878513" y="3174683"/>
              <a:ext cx="1944687" cy="457200"/>
            </a:xfrm>
            <a:prstGeom prst="rect">
              <a:avLst/>
            </a:prstGeom>
            <a:noFill/>
            <a:ln w="9525">
              <a:noFill/>
              <a:miter lim="800000"/>
            </a:ln>
          </p:spPr>
          <p:txBody>
            <a:bodyPr>
              <a:spAutoFit/>
            </a:bodyPr>
            <a:lstStyle/>
            <a:p>
              <a:r>
                <a:rPr lang="zh-CN" altLang="zh-CN" sz="2400" b="1">
                  <a:latin typeface="华文中宋" pitchFamily="2" charset="-122"/>
                  <a:ea typeface="华文中宋" pitchFamily="2" charset="-122"/>
                  <a:cs typeface="楷体_GB2312" panose="02010609030101010101" charset="-122"/>
                </a:rPr>
                <a:t>规模宏伟</a:t>
              </a:r>
            </a:p>
          </p:txBody>
        </p:sp>
        <p:sp>
          <p:nvSpPr>
            <p:cNvPr id="16397" name="文本框 26"/>
            <p:cNvSpPr txBox="1">
              <a:spLocks noChangeArrowheads="1"/>
            </p:cNvSpPr>
            <p:nvPr/>
          </p:nvSpPr>
          <p:spPr bwMode="auto">
            <a:xfrm>
              <a:off x="5878513" y="3631883"/>
              <a:ext cx="1692275" cy="457200"/>
            </a:xfrm>
            <a:prstGeom prst="rect">
              <a:avLst/>
            </a:prstGeom>
            <a:noFill/>
            <a:ln w="9525">
              <a:noFill/>
              <a:miter lim="800000"/>
            </a:ln>
          </p:spPr>
          <p:txBody>
            <a:bodyPr>
              <a:spAutoFit/>
            </a:bodyPr>
            <a:lstStyle/>
            <a:p>
              <a:r>
                <a:rPr lang="zh-CN" altLang="en-US" sz="2400" b="1">
                  <a:latin typeface="华文中宋" pitchFamily="2" charset="-122"/>
                  <a:ea typeface="华文中宋" pitchFamily="2" charset="-122"/>
                  <a:cs typeface="楷体_GB2312" panose="02010609030101010101" charset="-122"/>
                </a:rPr>
                <a:t>构造复杂</a:t>
              </a:r>
              <a:endParaRPr lang="zh-CN" altLang="en-US" sz="2400" b="1">
                <a:latin typeface="华文中宋" pitchFamily="2" charset="-122"/>
                <a:ea typeface="华文中宋" pitchFamily="2" charset="-122"/>
              </a:endParaRPr>
            </a:p>
          </p:txBody>
        </p:sp>
        <p:sp>
          <p:nvSpPr>
            <p:cNvPr id="2" name="文本框 26"/>
            <p:cNvSpPr txBox="1">
              <a:spLocks noChangeArrowheads="1"/>
            </p:cNvSpPr>
            <p:nvPr/>
          </p:nvSpPr>
          <p:spPr bwMode="auto">
            <a:xfrm>
              <a:off x="5878513" y="2724468"/>
              <a:ext cx="1944687" cy="457200"/>
            </a:xfrm>
            <a:prstGeom prst="rect">
              <a:avLst/>
            </a:prstGeom>
            <a:noFill/>
            <a:ln w="9525">
              <a:noFill/>
              <a:miter lim="800000"/>
            </a:ln>
          </p:spPr>
          <p:txBody>
            <a:bodyPr>
              <a:spAutoFit/>
            </a:bodyPr>
            <a:lstStyle/>
            <a:p>
              <a:r>
                <a:rPr lang="zh-CN" altLang="zh-CN" sz="2400" b="1">
                  <a:latin typeface="华文中宋" pitchFamily="2" charset="-122"/>
                  <a:ea typeface="华文中宋" pitchFamily="2" charset="-122"/>
                  <a:cs typeface="楷体_GB2312" panose="02010609030101010101" charset="-122"/>
                </a:rPr>
                <a:t>历史悠久</a:t>
              </a:r>
            </a:p>
          </p:txBody>
        </p:sp>
      </p:grpSp>
      <p:grpSp>
        <p:nvGrpSpPr>
          <p:cNvPr id="63" name="组合 62"/>
          <p:cNvGrpSpPr/>
          <p:nvPr/>
        </p:nvGrpSpPr>
        <p:grpSpPr>
          <a:xfrm>
            <a:off x="7406005" y="3023235"/>
            <a:ext cx="4539615" cy="795020"/>
            <a:chOff x="12156" y="3622"/>
            <a:chExt cx="7149" cy="1047"/>
          </a:xfrm>
        </p:grpSpPr>
        <p:sp>
          <p:nvSpPr>
            <p:cNvPr id="31" name="文本框 30"/>
            <p:cNvSpPr txBox="1"/>
            <p:nvPr/>
          </p:nvSpPr>
          <p:spPr>
            <a:xfrm>
              <a:off x="12813" y="3834"/>
              <a:ext cx="6492" cy="522"/>
            </a:xfrm>
            <a:prstGeom prst="rect">
              <a:avLst/>
            </a:prstGeom>
            <a:noFill/>
            <a:ln w="12700" cmpd="sng">
              <a:solidFill>
                <a:schemeClr val="tx1"/>
              </a:solidFill>
              <a:prstDash val="solid"/>
            </a:ln>
          </p:spPr>
          <p:txBody>
            <a:bodyPr wrap="square" rtlCol="0">
              <a:spAutoFit/>
            </a:bodyPr>
            <a:lstStyle/>
            <a:p>
              <a:r>
                <a:rPr lang="zh-CN" altLang="en-US" sz="2000" b="1" dirty="0">
                  <a:latin typeface="华文中宋" pitchFamily="2" charset="-122"/>
                  <a:ea typeface="华文中宋" pitchFamily="2" charset="-122"/>
                  <a:sym typeface="+mn-ea"/>
                </a:rPr>
                <a:t>选修</a:t>
              </a:r>
              <a:r>
                <a:rPr lang="en-US" altLang="zh-CN" sz="2000" b="1" dirty="0">
                  <a:latin typeface="华文中宋" pitchFamily="2" charset="-122"/>
                  <a:ea typeface="华文中宋" pitchFamily="2" charset="-122"/>
                  <a:sym typeface="+mn-ea"/>
                </a:rPr>
                <a:t>6.5.2“</a:t>
              </a:r>
              <a:r>
                <a:rPr lang="zh-CN" altLang="en-US" sz="2000" b="1" dirty="0">
                  <a:latin typeface="华文中宋" pitchFamily="2" charset="-122"/>
                  <a:ea typeface="华文中宋" pitchFamily="2" charset="-122"/>
                  <a:sym typeface="+mn-ea"/>
                </a:rPr>
                <a:t>‘事死如生’的陵园</a:t>
              </a:r>
              <a:r>
                <a:rPr lang="en-US" altLang="zh-CN" sz="2000" b="1" dirty="0">
                  <a:latin typeface="华文中宋" pitchFamily="2" charset="-122"/>
                  <a:ea typeface="华文中宋" pitchFamily="2" charset="-122"/>
                  <a:sym typeface="+mn-ea"/>
                </a:rPr>
                <a:t>”</a:t>
              </a:r>
              <a:endParaRPr lang="zh-CN" altLang="en-US" sz="2000" b="1" dirty="0">
                <a:latin typeface="华文中宋" pitchFamily="2" charset="-122"/>
                <a:ea typeface="华文中宋" pitchFamily="2" charset="-122"/>
              </a:endParaRPr>
            </a:p>
          </p:txBody>
        </p:sp>
        <p:grpSp>
          <p:nvGrpSpPr>
            <p:cNvPr id="37" name="组合 36"/>
            <p:cNvGrpSpPr/>
            <p:nvPr/>
          </p:nvGrpSpPr>
          <p:grpSpPr>
            <a:xfrm>
              <a:off x="12156" y="3622"/>
              <a:ext cx="586" cy="1047"/>
              <a:chOff x="12929" y="5937"/>
              <a:chExt cx="1439" cy="1194"/>
            </a:xfrm>
          </p:grpSpPr>
          <p:cxnSp>
            <p:nvCxnSpPr>
              <p:cNvPr id="30" name="直接连接符 29"/>
              <p:cNvCxnSpPr/>
              <p:nvPr/>
            </p:nvCxnSpPr>
            <p:spPr>
              <a:xfrm flipV="1">
                <a:off x="13620" y="6525"/>
                <a:ext cx="749" cy="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2929" y="5937"/>
                <a:ext cx="691" cy="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2929" y="7125"/>
                <a:ext cx="691" cy="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3620" y="5937"/>
                <a:ext cx="0" cy="11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 name="文本框 6"/>
          <p:cNvSpPr txBox="1">
            <a:spLocks noChangeArrowheads="1"/>
          </p:cNvSpPr>
          <p:nvPr/>
        </p:nvSpPr>
        <p:spPr bwMode="auto">
          <a:xfrm>
            <a:off x="3940175" y="2211070"/>
            <a:ext cx="4245610" cy="457200"/>
          </a:xfrm>
          <a:prstGeom prst="rect">
            <a:avLst/>
          </a:prstGeom>
          <a:noFill/>
          <a:ln w="9525">
            <a:noFill/>
            <a:miter lim="800000"/>
          </a:ln>
        </p:spPr>
        <p:txBody>
          <a:bodyPr wrap="square">
            <a:spAutoFit/>
          </a:bodyPr>
          <a:lstStyle/>
          <a:p>
            <a:r>
              <a:rPr lang="zh-CN" altLang="en-US" sz="2400" b="1" dirty="0">
                <a:latin typeface="华文中宋" pitchFamily="2" charset="-122"/>
                <a:ea typeface="华文中宋" pitchFamily="2" charset="-122"/>
                <a:cs typeface="楷体_GB2312" panose="02010609030101010101" charset="-122"/>
              </a:rPr>
              <a:t>规模、组成、布局及其特点</a:t>
            </a:r>
          </a:p>
        </p:txBody>
      </p:sp>
      <p:grpSp>
        <p:nvGrpSpPr>
          <p:cNvPr id="12313" name="组合 44"/>
          <p:cNvGrpSpPr/>
          <p:nvPr/>
        </p:nvGrpSpPr>
        <p:grpSpPr bwMode="auto">
          <a:xfrm>
            <a:off x="5347653" y="5023830"/>
            <a:ext cx="5445599" cy="707735"/>
            <a:chOff x="12142" y="4765"/>
            <a:chExt cx="8575" cy="1118"/>
          </a:xfrm>
        </p:grpSpPr>
        <p:cxnSp>
          <p:nvCxnSpPr>
            <p:cNvPr id="46" name="直接连接符 45"/>
            <p:cNvCxnSpPr/>
            <p:nvPr/>
          </p:nvCxnSpPr>
          <p:spPr>
            <a:xfrm>
              <a:off x="12142" y="5250"/>
              <a:ext cx="690" cy="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331" name="文本框 46"/>
            <p:cNvSpPr txBox="1">
              <a:spLocks noChangeArrowheads="1"/>
            </p:cNvSpPr>
            <p:nvPr/>
          </p:nvSpPr>
          <p:spPr bwMode="auto">
            <a:xfrm>
              <a:off x="12841" y="4765"/>
              <a:ext cx="7876" cy="1118"/>
            </a:xfrm>
            <a:prstGeom prst="rect">
              <a:avLst/>
            </a:prstGeom>
            <a:noFill/>
            <a:ln w="12700">
              <a:solidFill>
                <a:schemeClr val="tx1"/>
              </a:solidFill>
              <a:miter lim="800000"/>
            </a:ln>
          </p:spPr>
          <p:txBody>
            <a:bodyPr wrap="square">
              <a:spAutoFit/>
            </a:bodyPr>
            <a:lstStyle/>
            <a:p>
              <a:r>
                <a:rPr lang="zh-CN" altLang="en-US" sz="2000" b="1">
                  <a:latin typeface="华文中宋" pitchFamily="2" charset="-122"/>
                  <a:ea typeface="华文中宋" pitchFamily="2" charset="-122"/>
                </a:rPr>
                <a:t>选修</a:t>
              </a:r>
              <a:r>
                <a:rPr lang="en-US" altLang="zh-CN" sz="2000" b="1">
                  <a:latin typeface="华文中宋" pitchFamily="2" charset="-122"/>
                  <a:ea typeface="华文中宋" pitchFamily="2" charset="-122"/>
                </a:rPr>
                <a:t>6.5.1“</a:t>
              </a:r>
              <a:r>
                <a:rPr lang="zh-CN" altLang="en-US" sz="2000" b="1">
                  <a:latin typeface="华文中宋" pitchFamily="2" charset="-122"/>
                  <a:ea typeface="华文中宋" pitchFamily="2" charset="-122"/>
                </a:rPr>
                <a:t>世界建筑的奇迹万里长城</a:t>
              </a:r>
              <a:r>
                <a:rPr lang="en-US" altLang="zh-CN" sz="2000" b="1">
                  <a:latin typeface="华文中宋" pitchFamily="2" charset="-122"/>
                  <a:ea typeface="华文中宋" pitchFamily="2" charset="-122"/>
                </a:rPr>
                <a:t>”</a:t>
              </a:r>
            </a:p>
            <a:p>
              <a:r>
                <a:rPr lang="zh-CN" altLang="en-US" sz="2000" b="1">
                  <a:latin typeface="华文中宋" pitchFamily="2" charset="-122"/>
                  <a:ea typeface="华文中宋" pitchFamily="2" charset="-122"/>
                  <a:sym typeface="+mn-ea"/>
                </a:rPr>
                <a:t>选修</a:t>
              </a:r>
              <a:r>
                <a:rPr lang="en-US" altLang="zh-CN" sz="2000" b="1">
                  <a:latin typeface="华文中宋" pitchFamily="2" charset="-122"/>
                  <a:ea typeface="华文中宋" pitchFamily="2" charset="-122"/>
                  <a:sym typeface="+mn-ea"/>
                </a:rPr>
                <a:t>6.5.2“</a:t>
              </a:r>
              <a:r>
                <a:rPr lang="zh-CN" altLang="en-US" sz="2000" b="1">
                  <a:latin typeface="华文中宋" pitchFamily="2" charset="-122"/>
                  <a:ea typeface="华文中宋" pitchFamily="2" charset="-122"/>
                  <a:sym typeface="+mn-ea"/>
                </a:rPr>
                <a:t>秦始皇陵及兵马俑</a:t>
              </a:r>
              <a:r>
                <a:rPr lang="en-US" altLang="zh-CN" sz="2000" b="1">
                  <a:latin typeface="华文中宋" pitchFamily="2" charset="-122"/>
                  <a:ea typeface="华文中宋" pitchFamily="2" charset="-122"/>
                  <a:sym typeface="+mn-ea"/>
                </a:rPr>
                <a:t>”</a:t>
              </a:r>
              <a:endParaRPr lang="en-US" altLang="zh-CN" sz="2000" b="1">
                <a:latin typeface="华文中宋" pitchFamily="2" charset="-122"/>
                <a:ea typeface="华文中宋"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9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92" grpId="0"/>
      <p:bldP spid="16394"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body" idx="4294967295"/>
          </p:nvPr>
        </p:nvSpPr>
        <p:spPr>
          <a:xfrm>
            <a:off x="0" y="131764"/>
            <a:ext cx="12156018" cy="6116637"/>
          </a:xfrm>
        </p:spPr>
        <p:txBody>
          <a:bodyPr>
            <a:noAutofit/>
          </a:bodyPr>
          <a:lstStyle/>
          <a:p>
            <a:pPr marL="446088" indent="-446088" algn="just" eaLnBrk="1">
              <a:buFontTx/>
              <a:buNone/>
            </a:pPr>
            <a:r>
              <a:rPr lang="en-US" altLang="zh-CN" sz="3600" b="1" dirty="0" smtClean="0">
                <a:solidFill>
                  <a:srgbClr val="FF0000"/>
                </a:solidFill>
                <a:latin typeface="华文中宋" pitchFamily="2" charset="-122"/>
                <a:ea typeface="华文中宋" pitchFamily="2" charset="-122"/>
                <a:cs typeface="Courier New" pitchFamily="49" charset="0"/>
              </a:rPr>
              <a:t>2</a:t>
            </a:r>
            <a:r>
              <a:rPr lang="zh-CN" altLang="en-US" sz="3600" b="1" dirty="0" smtClean="0">
                <a:solidFill>
                  <a:srgbClr val="FF0000"/>
                </a:solidFill>
                <a:latin typeface="华文中宋" pitchFamily="2" charset="-122"/>
                <a:ea typeface="华文中宋" pitchFamily="2" charset="-122"/>
                <a:cs typeface="Times New Roman" pitchFamily="18" charset="0"/>
              </a:rPr>
              <a:t>．布达拉宫、</a:t>
            </a:r>
            <a:r>
              <a:rPr lang="zh-CN" altLang="en-US" sz="3600" b="1" dirty="0" smtClean="0">
                <a:solidFill>
                  <a:srgbClr val="FF0000"/>
                </a:solidFill>
                <a:latin typeface="华文中宋" pitchFamily="2" charset="-122"/>
                <a:ea typeface="华文中宋" pitchFamily="2" charset="-122"/>
              </a:rPr>
              <a:t>大昭寺等建筑的藏汉合璧风格</a:t>
            </a:r>
            <a:endParaRPr lang="en-US" altLang="zh-CN" sz="3600" b="1" dirty="0" smtClean="0">
              <a:solidFill>
                <a:srgbClr val="FF0000"/>
              </a:solidFill>
              <a:latin typeface="华文中宋" pitchFamily="2" charset="-122"/>
              <a:ea typeface="华文中宋" pitchFamily="2" charset="-122"/>
              <a:cs typeface="Times New Roman" pitchFamily="18" charset="0"/>
            </a:endParaRPr>
          </a:p>
          <a:p>
            <a:pPr marL="446088" indent="-446088" algn="just" eaLnBrk="1">
              <a:buFontTx/>
              <a:buNone/>
            </a:pPr>
            <a:r>
              <a:rPr lang="en-US" altLang="zh-CN" sz="3600" b="1" dirty="0" smtClean="0">
                <a:latin typeface="华文中宋" pitchFamily="2" charset="-122"/>
                <a:ea typeface="华文中宋" pitchFamily="2" charset="-122"/>
                <a:cs typeface="Times New Roman" pitchFamily="18" charset="0"/>
              </a:rPr>
              <a:t>	(1)</a:t>
            </a:r>
            <a:r>
              <a:rPr lang="zh-CN" altLang="en-US" sz="3600" b="1" dirty="0" smtClean="0">
                <a:latin typeface="华文中宋" pitchFamily="2" charset="-122"/>
                <a:ea typeface="华文中宋" pitchFamily="2" charset="-122"/>
              </a:rPr>
              <a:t>布</a:t>
            </a:r>
            <a:r>
              <a:rPr lang="zh-CN" altLang="en-US" sz="3600" b="1" dirty="0" smtClean="0">
                <a:latin typeface="华文中宋" pitchFamily="2" charset="-122"/>
                <a:ea typeface="华文中宋" pitchFamily="2" charset="-122"/>
                <a:cs typeface="Times New Roman" pitchFamily="18" charset="0"/>
              </a:rPr>
              <a:t>达拉宫中体现的汉族建筑风格：殿顶</a:t>
            </a:r>
            <a:r>
              <a:rPr lang="zh-CN" altLang="en-US" sz="3600" b="1" u="sng" dirty="0" smtClean="0">
                <a:latin typeface="华文中宋" pitchFamily="2" charset="-122"/>
                <a:ea typeface="华文中宋" pitchFamily="2" charset="-122"/>
                <a:cs typeface="Times New Roman" pitchFamily="18" charset="0"/>
              </a:rPr>
              <a:t>                 </a:t>
            </a:r>
            <a:r>
              <a:rPr lang="zh-CN" altLang="en-US" sz="3600" b="1" dirty="0" smtClean="0">
                <a:latin typeface="华文中宋" pitchFamily="2" charset="-122"/>
                <a:ea typeface="华文中宋" pitchFamily="2" charset="-122"/>
                <a:cs typeface="Times New Roman" pitchFamily="18" charset="0"/>
              </a:rPr>
              <a:t>，殿内的木结构多采用中原殿堂的梁架、斗拱、藻井等形式，具有汉族的建筑特色。</a:t>
            </a:r>
            <a:endParaRPr lang="en-US" altLang="zh-CN" sz="3600" b="1" dirty="0" smtClean="0">
              <a:latin typeface="华文中宋" pitchFamily="2" charset="-122"/>
              <a:ea typeface="华文中宋" pitchFamily="2" charset="-122"/>
              <a:cs typeface="Times New Roman" pitchFamily="18" charset="0"/>
            </a:endParaRPr>
          </a:p>
          <a:p>
            <a:pPr marL="446088" indent="-446088" algn="just" eaLnBrk="1">
              <a:buFontTx/>
              <a:buNone/>
            </a:pPr>
            <a:r>
              <a:rPr lang="en-US" altLang="zh-CN" sz="3600" b="1" dirty="0" smtClean="0">
                <a:latin typeface="华文中宋" pitchFamily="2" charset="-122"/>
                <a:ea typeface="华文中宋" pitchFamily="2" charset="-122"/>
                <a:cs typeface="Times New Roman" pitchFamily="18" charset="0"/>
              </a:rPr>
              <a:t>	(2)</a:t>
            </a:r>
            <a:r>
              <a:rPr lang="zh-CN" altLang="en-US" sz="3600" b="1" dirty="0" smtClean="0">
                <a:latin typeface="华文中宋" pitchFamily="2" charset="-122"/>
                <a:ea typeface="华文中宋" pitchFamily="2" charset="-122"/>
                <a:cs typeface="Times New Roman" pitchFamily="18" charset="0"/>
              </a:rPr>
              <a:t>大昭寺建筑风格：汉、藏、尼泊尔和印度建筑艺术的合璧之作。 </a:t>
            </a:r>
            <a:endParaRPr lang="en-US" altLang="zh-CN" sz="3600" b="1" dirty="0" smtClean="0">
              <a:latin typeface="华文中宋" pitchFamily="2" charset="-122"/>
              <a:ea typeface="华文中宋" pitchFamily="2" charset="-122"/>
              <a:cs typeface="Times New Roman" pitchFamily="18" charset="0"/>
            </a:endParaRPr>
          </a:p>
          <a:p>
            <a:pPr marL="446088" indent="-446088" algn="just" eaLnBrk="1">
              <a:buFontTx/>
              <a:buNone/>
            </a:pPr>
            <a:r>
              <a:rPr lang="zh-CN" altLang="en-US" sz="3600" b="1" dirty="0" smtClean="0">
                <a:latin typeface="华文中宋" pitchFamily="2" charset="-122"/>
                <a:ea typeface="华文中宋" pitchFamily="2" charset="-122"/>
                <a:cs typeface="Times New Roman" pitchFamily="18" charset="0"/>
              </a:rPr>
              <a:t>	①经堂大殿殿顶覆盖鎏金铜瓦，殿内的梁架、斗拱和藻井等，均采用汉族建筑风格。</a:t>
            </a:r>
            <a:endParaRPr lang="en-US" altLang="zh-CN" sz="3600" b="1" dirty="0" smtClean="0">
              <a:latin typeface="华文中宋" pitchFamily="2" charset="-122"/>
              <a:ea typeface="华文中宋" pitchFamily="2" charset="-122"/>
              <a:cs typeface="Times New Roman" pitchFamily="18" charset="0"/>
            </a:endParaRPr>
          </a:p>
          <a:p>
            <a:pPr marL="446088" indent="-446088" algn="just" eaLnBrk="1">
              <a:buFontTx/>
              <a:buNone/>
            </a:pPr>
            <a:r>
              <a:rPr lang="zh-CN" altLang="en-US" sz="3600" b="1" dirty="0" smtClean="0">
                <a:latin typeface="华文中宋" pitchFamily="2" charset="-122"/>
                <a:ea typeface="华文中宋" pitchFamily="2" charset="-122"/>
                <a:cs typeface="Times New Roman" pitchFamily="18" charset="0"/>
              </a:rPr>
              <a:t>	②白石砌墙、里边藏式方窗的碉楼式建筑，则呈现藏族样式。</a:t>
            </a:r>
            <a:endParaRPr lang="en-US" altLang="zh-CN" sz="3600" b="1" dirty="0" smtClean="0">
              <a:latin typeface="华文中宋" pitchFamily="2" charset="-122"/>
              <a:ea typeface="华文中宋" pitchFamily="2" charset="-122"/>
              <a:cs typeface="Times New Roman" pitchFamily="18" charset="0"/>
            </a:endParaRPr>
          </a:p>
          <a:p>
            <a:pPr marL="446088" indent="-446088" algn="just" eaLnBrk="1">
              <a:buFontTx/>
              <a:buNone/>
            </a:pPr>
            <a:r>
              <a:rPr lang="zh-CN" altLang="en-US" sz="3600" b="1" dirty="0" smtClean="0">
                <a:latin typeface="华文中宋" pitchFamily="2" charset="-122"/>
                <a:ea typeface="华文中宋" pitchFamily="2" charset="-122"/>
                <a:cs typeface="Times New Roman" pitchFamily="18" charset="0"/>
              </a:rPr>
              <a:t>	③屋檐下排列成行的木雕伏兽和人面狮身，又富有尼泊尔和印度的艺术特色。</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body" idx="4294967295"/>
          </p:nvPr>
        </p:nvSpPr>
        <p:spPr>
          <a:xfrm>
            <a:off x="239185" y="2386013"/>
            <a:ext cx="11535833" cy="1187450"/>
          </a:xfrm>
        </p:spPr>
        <p:txBody>
          <a:bodyPr>
            <a:noAutofit/>
          </a:bodyPr>
          <a:lstStyle/>
          <a:p>
            <a:pPr marL="0" indent="0" eaLnBrk="1">
              <a:buFontTx/>
              <a:buNone/>
            </a:pPr>
            <a:r>
              <a:rPr lang="zh-CN" altLang="en-US" sz="4400" b="1" dirty="0" smtClean="0">
                <a:latin typeface="华文中宋" pitchFamily="2" charset="-122"/>
                <a:ea typeface="华文中宋" pitchFamily="2" charset="-122"/>
                <a:cs typeface="Times New Roman" pitchFamily="18" charset="0"/>
              </a:rPr>
              <a:t>     布达拉宫、</a:t>
            </a:r>
            <a:r>
              <a:rPr lang="zh-CN" altLang="en-US" sz="4400" b="1" dirty="0" smtClean="0">
                <a:latin typeface="华文中宋" pitchFamily="2" charset="-122"/>
                <a:ea typeface="华文中宋" pitchFamily="2" charset="-122"/>
              </a:rPr>
              <a:t>大昭寺所藏文物</a:t>
            </a:r>
            <a:r>
              <a:rPr lang="zh-CN" altLang="en-US" sz="4400" b="1" dirty="0" smtClean="0">
                <a:latin typeface="华文中宋" pitchFamily="2" charset="-122"/>
                <a:ea typeface="华文中宋" pitchFamily="2" charset="-122"/>
                <a:cs typeface="Times New Roman" pitchFamily="18" charset="0"/>
              </a:rPr>
              <a:t>，</a:t>
            </a:r>
            <a:r>
              <a:rPr lang="zh-CN" altLang="en-US" sz="4400" b="1" dirty="0" smtClean="0">
                <a:latin typeface="华文中宋" pitchFamily="2" charset="-122"/>
                <a:ea typeface="华文中宋" pitchFamily="2" charset="-122"/>
              </a:rPr>
              <a:t>证明西藏历来是中国领土不可分割的一个部分</a:t>
            </a:r>
            <a:r>
              <a:rPr lang="zh-CN" altLang="en-US" sz="4400" b="1" dirty="0" smtClean="0">
                <a:latin typeface="华文中宋" pitchFamily="2" charset="-122"/>
                <a:ea typeface="华文中宋" pitchFamily="2" charset="-122"/>
                <a:cs typeface="Times New Roman" pitchFamily="18" charset="0"/>
              </a:rPr>
              <a:t>。</a:t>
            </a:r>
          </a:p>
        </p:txBody>
      </p:sp>
      <p:graphicFrame>
        <p:nvGraphicFramePr>
          <p:cNvPr id="10242" name="Object 3"/>
          <p:cNvGraphicFramePr>
            <a:graphicFrameLocks/>
          </p:cNvGraphicFramePr>
          <p:nvPr/>
        </p:nvGraphicFramePr>
        <p:xfrm>
          <a:off x="239184" y="1647825"/>
          <a:ext cx="11478683" cy="196850"/>
        </p:xfrm>
        <a:graphic>
          <a:graphicData uri="http://schemas.openxmlformats.org/presentationml/2006/ole">
            <p:oleObj spid="_x0000_s76802" name="文档" r:id="rId3" imgW="8611785" imgH="197629" progId="Word.Document.8">
              <p:embed/>
            </p:oleObj>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body" idx="4294967295"/>
          </p:nvPr>
        </p:nvSpPr>
        <p:spPr>
          <a:xfrm>
            <a:off x="341612" y="1205604"/>
            <a:ext cx="11535833" cy="2282825"/>
          </a:xfrm>
        </p:spPr>
        <p:txBody>
          <a:bodyPr>
            <a:normAutofit/>
          </a:bodyPr>
          <a:lstStyle/>
          <a:p>
            <a:pPr marL="446088" indent="-446088" algn="just" eaLnBrk="1">
              <a:buFontTx/>
              <a:buNone/>
            </a:pPr>
            <a:r>
              <a:rPr lang="en-US" altLang="zh-CN" sz="3600" b="1" dirty="0" smtClean="0">
                <a:solidFill>
                  <a:srgbClr val="FF0000"/>
                </a:solidFill>
                <a:latin typeface="华文中宋" pitchFamily="2" charset="-122"/>
                <a:ea typeface="华文中宋" pitchFamily="2" charset="-122"/>
                <a:cs typeface="Courier New" pitchFamily="49" charset="0"/>
              </a:rPr>
              <a:t>3</a:t>
            </a:r>
            <a:r>
              <a:rPr lang="zh-CN" altLang="en-US" sz="3600" b="1" dirty="0" smtClean="0">
                <a:solidFill>
                  <a:srgbClr val="FF0000"/>
                </a:solidFill>
                <a:latin typeface="华文中宋" pitchFamily="2" charset="-122"/>
                <a:ea typeface="华文中宋" pitchFamily="2" charset="-122"/>
                <a:cs typeface="Times New Roman" pitchFamily="18" charset="0"/>
              </a:rPr>
              <a:t>．藏汉人民民族团结的精神文化内涵</a:t>
            </a:r>
            <a:endParaRPr lang="en-US" altLang="zh-CN" sz="3600" b="1" dirty="0" smtClean="0">
              <a:solidFill>
                <a:srgbClr val="FF0000"/>
              </a:solidFill>
              <a:latin typeface="华文中宋" pitchFamily="2" charset="-122"/>
              <a:ea typeface="华文中宋" pitchFamily="2" charset="-122"/>
              <a:cs typeface="Times New Roman" pitchFamily="18" charset="0"/>
            </a:endParaRPr>
          </a:p>
          <a:p>
            <a:pPr marL="446088" indent="-446088" algn="just" eaLnBrk="1">
              <a:buFontTx/>
              <a:buNone/>
            </a:pPr>
            <a:r>
              <a:rPr lang="zh-CN" altLang="en-US" sz="3600" b="1" dirty="0" smtClean="0">
                <a:latin typeface="华文中宋" pitchFamily="2" charset="-122"/>
                <a:ea typeface="华文中宋" pitchFamily="2" charset="-122"/>
                <a:cs typeface="Times New Roman" pitchFamily="18" charset="0"/>
              </a:rPr>
              <a:t>	大昭寺内的珍贵文物：释迦牟尼鎏金铜像、</a:t>
            </a:r>
            <a:r>
              <a:rPr lang="en-US" altLang="zh-CN" sz="3600" b="1" dirty="0" smtClean="0">
                <a:latin typeface="华文中宋" pitchFamily="2" charset="-122"/>
                <a:ea typeface="华文中宋" pitchFamily="2" charset="-122"/>
                <a:cs typeface="Times New Roman" pitchFamily="18" charset="0"/>
              </a:rPr>
              <a:t>	《</a:t>
            </a:r>
            <a:r>
              <a:rPr lang="en-US" altLang="zh-CN" sz="3600" b="1" u="sng" dirty="0" smtClean="0">
                <a:latin typeface="华文中宋" pitchFamily="2" charset="-122"/>
                <a:ea typeface="华文中宋" pitchFamily="2" charset="-122"/>
                <a:cs typeface="Times New Roman" pitchFamily="18" charset="0"/>
              </a:rPr>
              <a:t>                              </a:t>
            </a:r>
            <a:r>
              <a:rPr lang="en-US" altLang="zh-CN"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cs typeface="Times New Roman" pitchFamily="18" charset="0"/>
              </a:rPr>
              <a:t>等壁画、唐蕃会盟碑是汉藏两族人民友好团结的历史见证。</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body" idx="4294967295"/>
          </p:nvPr>
        </p:nvSpPr>
        <p:spPr>
          <a:xfrm>
            <a:off x="361490" y="939732"/>
            <a:ext cx="11535833" cy="2830512"/>
          </a:xfrm>
        </p:spPr>
        <p:txBody>
          <a:bodyPr>
            <a:noAutofit/>
          </a:bodyPr>
          <a:lstStyle/>
          <a:p>
            <a:pPr marL="271463" indent="-271463" algn="just">
              <a:buNone/>
            </a:pPr>
            <a:r>
              <a:rPr lang="zh-CN" altLang="en-US" sz="3600" b="1" dirty="0" smtClean="0">
                <a:solidFill>
                  <a:srgbClr val="FF0000"/>
                </a:solidFill>
                <a:latin typeface="华文中宋" pitchFamily="2" charset="-122"/>
                <a:ea typeface="华文中宋" pitchFamily="2" charset="-122"/>
                <a:cs typeface="Times New Roman" pitchFamily="18" charset="0"/>
              </a:rPr>
              <a:t>★从民族团结和国家统一的视角考查布达拉宫的历史价值</a:t>
            </a:r>
          </a:p>
          <a:p>
            <a:pPr marL="271463" indent="-271463" algn="just" eaLnBrk="1">
              <a:buFontTx/>
              <a:buNone/>
            </a:pPr>
            <a:r>
              <a:rPr lang="zh-CN" altLang="en-US" sz="3600" b="1" dirty="0" smtClean="0">
                <a:latin typeface="华文中宋" pitchFamily="2" charset="-122"/>
                <a:ea typeface="华文中宋" pitchFamily="2" charset="-122"/>
                <a:cs typeface="Times New Roman" pitchFamily="18" charset="0"/>
              </a:rPr>
              <a:t>	布达拉宫建筑分为白宫、红宫和僧舍三大部分。白宫是历代达赖从事政治、宗教活动和生活起居的地方。布达拉宫和大昭寺珍藏了大量文物，是藏汉人民友好团结的佐证。</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1" name="Rectangle 2"/>
          <p:cNvSpPr>
            <a:spLocks noGrp="1" noChangeArrowheads="1"/>
          </p:cNvSpPr>
          <p:nvPr>
            <p:ph type="body" idx="4294967295"/>
          </p:nvPr>
        </p:nvSpPr>
        <p:spPr>
          <a:xfrm>
            <a:off x="341612" y="193676"/>
            <a:ext cx="11535833" cy="4895160"/>
          </a:xfrm>
        </p:spPr>
        <p:txBody>
          <a:bodyPr/>
          <a:lstStyle/>
          <a:p>
            <a:pPr marL="358775" indent="-358775" algn="just" eaLnBrk="1">
              <a:buFontTx/>
              <a:buNone/>
            </a:pPr>
            <a:r>
              <a:rPr lang="en-US" altLang="zh-CN" dirty="0" smtClean="0">
                <a:ea typeface="楷体_GB2312" pitchFamily="49" charset="-122"/>
                <a:cs typeface="Times New Roman" pitchFamily="18" charset="0"/>
              </a:rPr>
              <a:t>1</a:t>
            </a:r>
            <a:r>
              <a:rPr lang="zh-CN" altLang="en-US" dirty="0" smtClean="0">
                <a:ea typeface="楷体_GB2312" pitchFamily="49" charset="-122"/>
                <a:cs typeface="Times New Roman" pitchFamily="18" charset="0"/>
              </a:rPr>
              <a:t>．</a:t>
            </a:r>
            <a:r>
              <a:rPr lang="zh-CN" altLang="en-US" dirty="0" smtClean="0">
                <a:ea typeface="黑体" pitchFamily="49" charset="-122"/>
              </a:rPr>
              <a:t>世界建筑的奇迹</a:t>
            </a:r>
            <a:r>
              <a:rPr lang="en-US" altLang="zh-CN" dirty="0" smtClean="0">
                <a:latin typeface="Courier New" pitchFamily="49" charset="0"/>
                <a:ea typeface="黑体" pitchFamily="49" charset="-122"/>
              </a:rPr>
              <a:t>——</a:t>
            </a:r>
            <a:r>
              <a:rPr lang="zh-CN" altLang="en-US" dirty="0" smtClean="0">
                <a:ea typeface="黑体" pitchFamily="49" charset="-122"/>
              </a:rPr>
              <a:t>万里长城</a:t>
            </a:r>
          </a:p>
          <a:p>
            <a:pPr marL="358775" indent="-358775" algn="just" eaLnBrk="1">
              <a:buFontTx/>
              <a:buNone/>
            </a:pPr>
            <a:r>
              <a:rPr lang="zh-CN" altLang="en-US" dirty="0" smtClean="0">
                <a:ea typeface="黑体" pitchFamily="49" charset="-122"/>
              </a:rPr>
              <a:t>	材料一</a:t>
            </a:r>
          </a:p>
          <a:p>
            <a:pPr marL="358775" indent="-358775" algn="just" eaLnBrk="1">
              <a:buFontTx/>
              <a:buNone/>
            </a:pPr>
            <a:endParaRPr lang="zh-CN" altLang="en-US" dirty="0" smtClean="0">
              <a:ea typeface="黑体" pitchFamily="49" charset="-122"/>
            </a:endParaRPr>
          </a:p>
          <a:p>
            <a:pPr marL="358775" indent="-358775" algn="just" eaLnBrk="1">
              <a:buFontTx/>
              <a:buNone/>
            </a:pPr>
            <a:endParaRPr lang="zh-CN" altLang="en-US" dirty="0" smtClean="0">
              <a:ea typeface="黑体" pitchFamily="49" charset="-122"/>
            </a:endParaRPr>
          </a:p>
          <a:p>
            <a:pPr marL="358775" indent="-358775" algn="just" eaLnBrk="1">
              <a:buFontTx/>
              <a:buNone/>
            </a:pPr>
            <a:endParaRPr lang="zh-CN" altLang="en-US" dirty="0" smtClean="0">
              <a:ea typeface="黑体" pitchFamily="49" charset="-122"/>
            </a:endParaRPr>
          </a:p>
          <a:p>
            <a:pPr marL="358775" indent="-358775" algn="just" eaLnBrk="1">
              <a:buFontTx/>
              <a:buNone/>
            </a:pPr>
            <a:r>
              <a:rPr lang="zh-CN" altLang="en-US" dirty="0" smtClean="0">
                <a:ea typeface="黑体" pitchFamily="49" charset="-122"/>
              </a:rPr>
              <a:t>	材料二　</a:t>
            </a:r>
            <a:r>
              <a:rPr lang="zh-CN" altLang="en-US" dirty="0" smtClean="0">
                <a:ea typeface="楷体_GB2312" pitchFamily="49" charset="-122"/>
              </a:rPr>
              <a:t>我看见一段段长城得以修复</a:t>
            </a:r>
            <a:r>
              <a:rPr lang="zh-CN" altLang="en-US" dirty="0" smtClean="0">
                <a:cs typeface="Times New Roman" pitchFamily="18" charset="0"/>
              </a:rPr>
              <a:t>。</a:t>
            </a:r>
            <a:r>
              <a:rPr lang="zh-CN" altLang="en-US" dirty="0" smtClean="0">
                <a:ea typeface="楷体_GB2312" pitchFamily="49" charset="-122"/>
              </a:rPr>
              <a:t>可是简单的</a:t>
            </a:r>
            <a:r>
              <a:rPr lang="zh-CN" altLang="en-US" dirty="0" smtClean="0">
                <a:cs typeface="Times New Roman" pitchFamily="18" charset="0"/>
              </a:rPr>
              <a:t>、</a:t>
            </a:r>
            <a:r>
              <a:rPr lang="zh-CN" altLang="en-US" dirty="0" smtClean="0">
                <a:ea typeface="楷体_GB2312" pitchFamily="49" charset="-122"/>
              </a:rPr>
              <a:t>粗暴的修复</a:t>
            </a:r>
            <a:r>
              <a:rPr lang="zh-CN" altLang="en-US" dirty="0" smtClean="0">
                <a:cs typeface="Times New Roman" pitchFamily="18" charset="0"/>
              </a:rPr>
              <a:t>，</a:t>
            </a:r>
            <a:r>
              <a:rPr lang="zh-CN" altLang="en-US" dirty="0" smtClean="0">
                <a:ea typeface="楷体_GB2312" pitchFamily="49" charset="-122"/>
              </a:rPr>
              <a:t>惟一的作用就是让长城失却了历史</a:t>
            </a:r>
            <a:r>
              <a:rPr lang="zh-CN" altLang="en-US" dirty="0" smtClean="0">
                <a:cs typeface="Times New Roman" pitchFamily="18" charset="0"/>
              </a:rPr>
              <a:t>，</a:t>
            </a:r>
            <a:r>
              <a:rPr lang="zh-CN" altLang="en-US" dirty="0" smtClean="0">
                <a:ea typeface="楷体_GB2312" pitchFamily="49" charset="-122"/>
              </a:rPr>
              <a:t>同时失却了灵魂！我就只喜欢拍那些真实的</a:t>
            </a:r>
            <a:r>
              <a:rPr lang="zh-CN" altLang="en-US" dirty="0" smtClean="0">
                <a:cs typeface="Times New Roman" pitchFamily="18" charset="0"/>
              </a:rPr>
              <a:t>、</a:t>
            </a:r>
            <a:r>
              <a:rPr lang="zh-CN" altLang="en-US" dirty="0" smtClean="0">
                <a:ea typeface="楷体_GB2312" pitchFamily="49" charset="-122"/>
              </a:rPr>
              <a:t>残缺的</a:t>
            </a:r>
            <a:r>
              <a:rPr lang="zh-CN" altLang="en-US" dirty="0" smtClean="0">
                <a:cs typeface="Times New Roman" pitchFamily="18" charset="0"/>
              </a:rPr>
              <a:t>、</a:t>
            </a:r>
            <a:r>
              <a:rPr lang="zh-CN" altLang="en-US" dirty="0" smtClean="0">
                <a:ea typeface="楷体_GB2312" pitchFamily="49" charset="-122"/>
              </a:rPr>
              <a:t>与自然环境融为一体的长城</a:t>
            </a:r>
            <a:r>
              <a:rPr lang="zh-CN" altLang="en-US" dirty="0" smtClean="0">
                <a:cs typeface="Times New Roman" pitchFamily="18" charset="0"/>
              </a:rPr>
              <a:t>。</a:t>
            </a:r>
            <a:r>
              <a:rPr lang="zh-CN" altLang="en-US" dirty="0" smtClean="0">
                <a:ea typeface="楷体_GB2312" pitchFamily="49" charset="-122"/>
              </a:rPr>
              <a:t>因为</a:t>
            </a:r>
            <a:r>
              <a:rPr lang="zh-CN" altLang="en-US" dirty="0" smtClean="0">
                <a:cs typeface="Times New Roman" pitchFamily="18" charset="0"/>
              </a:rPr>
              <a:t>，</a:t>
            </a:r>
            <a:r>
              <a:rPr lang="zh-CN" altLang="en-US" dirty="0" smtClean="0">
                <a:ea typeface="楷体_GB2312" pitchFamily="49" charset="-122"/>
              </a:rPr>
              <a:t>那是历史</a:t>
            </a:r>
            <a:r>
              <a:rPr lang="zh-CN" altLang="en-US" dirty="0" smtClean="0">
                <a:cs typeface="Times New Roman" pitchFamily="18" charset="0"/>
              </a:rPr>
              <a:t>，</a:t>
            </a:r>
            <a:r>
              <a:rPr lang="zh-CN" altLang="en-US" dirty="0" smtClean="0">
                <a:ea typeface="楷体_GB2312" pitchFamily="49" charset="-122"/>
              </a:rPr>
              <a:t>那是美的语言</a:t>
            </a:r>
            <a:r>
              <a:rPr lang="zh-CN" altLang="en-US" dirty="0" smtClean="0">
                <a:cs typeface="Times New Roman" pitchFamily="18" charset="0"/>
              </a:rPr>
              <a:t>，</a:t>
            </a:r>
            <a:r>
              <a:rPr lang="zh-CN" altLang="en-US" dirty="0" smtClean="0">
                <a:ea typeface="楷体_GB2312" pitchFamily="49" charset="-122"/>
              </a:rPr>
              <a:t>那是先辈们留给我们的财富</a:t>
            </a:r>
            <a:r>
              <a:rPr lang="zh-CN" altLang="en-US" dirty="0" smtClean="0">
                <a:cs typeface="Times New Roman" pitchFamily="18" charset="0"/>
              </a:rPr>
              <a:t>。</a:t>
            </a:r>
          </a:p>
          <a:p>
            <a:pPr marL="358775" indent="-358775" algn="r" eaLnBrk="1">
              <a:buFontTx/>
              <a:buNone/>
            </a:pPr>
            <a:r>
              <a:rPr lang="en-US" altLang="zh-CN" dirty="0" smtClean="0">
                <a:latin typeface="Courier New" pitchFamily="49" charset="0"/>
                <a:cs typeface="Times New Roman" pitchFamily="18" charset="0"/>
              </a:rPr>
              <a:t>——</a:t>
            </a:r>
            <a:r>
              <a:rPr lang="zh-CN" altLang="en-US" dirty="0" smtClean="0">
                <a:latin typeface="宋体" charset="-122"/>
                <a:ea typeface="方正书宋_GBK" pitchFamily="65" charset="-122"/>
              </a:rPr>
              <a:t>陈</a:t>
            </a:r>
            <a:r>
              <a:rPr lang="zh-CN" altLang="en-US" dirty="0" smtClean="0">
                <a:cs typeface="Times New Roman" pitchFamily="18" charset="0"/>
              </a:rPr>
              <a:t>长芬</a:t>
            </a:r>
            <a:r>
              <a:rPr lang="en-US" altLang="zh-CN" dirty="0" smtClean="0">
                <a:cs typeface="Times New Roman" pitchFamily="18" charset="0"/>
              </a:rPr>
              <a:t>《</a:t>
            </a:r>
            <a:r>
              <a:rPr lang="zh-CN" altLang="en-US" dirty="0" smtClean="0">
                <a:cs typeface="Times New Roman" pitchFamily="18" charset="0"/>
              </a:rPr>
              <a:t>仰望长城</a:t>
            </a:r>
            <a:r>
              <a:rPr lang="en-US" altLang="zh-CN" dirty="0" smtClean="0">
                <a:cs typeface="Times New Roman" pitchFamily="18" charset="0"/>
              </a:rPr>
              <a:t>》</a:t>
            </a:r>
            <a:endParaRPr lang="zh-CN" altLang="en-US" dirty="0" smtClean="0">
              <a:cs typeface="Times New Roman" pitchFamily="18" charset="0"/>
            </a:endParaRPr>
          </a:p>
        </p:txBody>
      </p:sp>
      <p:pic>
        <p:nvPicPr>
          <p:cNvPr id="12292" name="Picture 4" descr="L77"/>
          <p:cNvPicPr>
            <a:picLocks noChangeAspect="1" noChangeArrowheads="1"/>
          </p:cNvPicPr>
          <p:nvPr/>
        </p:nvPicPr>
        <p:blipFill>
          <a:blip r:embed="rId2"/>
          <a:srcRect/>
          <a:stretch>
            <a:fillRect/>
          </a:stretch>
        </p:blipFill>
        <p:spPr bwMode="auto">
          <a:xfrm>
            <a:off x="6136586" y="404606"/>
            <a:ext cx="3805767" cy="2187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0082" name="Rectangle 2"/>
          <p:cNvSpPr>
            <a:spLocks noGrp="1" noChangeArrowheads="1"/>
          </p:cNvSpPr>
          <p:nvPr>
            <p:ph type="body" idx="4294967295"/>
          </p:nvPr>
        </p:nvSpPr>
        <p:spPr>
          <a:xfrm>
            <a:off x="321734" y="836613"/>
            <a:ext cx="11535833" cy="3378200"/>
          </a:xfrm>
        </p:spPr>
        <p:txBody>
          <a:bodyPr/>
          <a:lstStyle/>
          <a:p>
            <a:pPr marL="0" indent="0" algn="just" eaLnBrk="1">
              <a:buFontTx/>
              <a:buNone/>
            </a:pPr>
            <a:r>
              <a:rPr lang="zh-CN" altLang="en-US" dirty="0" smtClean="0">
                <a:ea typeface="黑体" pitchFamily="49" charset="-122"/>
                <a:cs typeface="Times New Roman" pitchFamily="18" charset="0"/>
              </a:rPr>
              <a:t>思考　</a:t>
            </a:r>
            <a:r>
              <a:rPr lang="en-US" altLang="zh-CN" dirty="0" smtClean="0">
                <a:ea typeface="黑体" pitchFamily="49" charset="-122"/>
                <a:cs typeface="Times New Roman" pitchFamily="18" charset="0"/>
              </a:rPr>
              <a:t>(1)</a:t>
            </a:r>
            <a:r>
              <a:rPr lang="zh-CN" altLang="en-US" dirty="0" smtClean="0">
                <a:ea typeface="黑体" pitchFamily="49" charset="-122"/>
                <a:cs typeface="Times New Roman" pitchFamily="18" charset="0"/>
              </a:rPr>
              <a:t>材料一图片中的长城建筑材料为流沙、碎石、芦苇、红柳，判断此段长城最有可能修建在什么地方？请说出理由。</a:t>
            </a:r>
          </a:p>
          <a:p>
            <a:pPr marL="0" indent="0" algn="just" eaLnBrk="1">
              <a:buFontTx/>
              <a:buNone/>
            </a:pPr>
            <a:r>
              <a:rPr lang="en-US" altLang="zh-CN" dirty="0" smtClean="0">
                <a:ea typeface="黑体" pitchFamily="49" charset="-122"/>
                <a:cs typeface="Times New Roman" pitchFamily="18" charset="0"/>
              </a:rPr>
              <a:t>(2)</a:t>
            </a:r>
            <a:r>
              <a:rPr lang="zh-CN" altLang="en-US" dirty="0" smtClean="0">
                <a:ea typeface="黑体" pitchFamily="49" charset="-122"/>
                <a:cs typeface="Times New Roman" pitchFamily="18" charset="0"/>
              </a:rPr>
              <a:t>据材料二，指出保护长城应该遵循的重要原则及其原因。</a:t>
            </a:r>
            <a:endParaRPr lang="zh-CN" altLang="en-US" dirty="0" smtClean="0">
              <a:solidFill>
                <a:srgbClr val="FF0000"/>
              </a:solidFill>
              <a:ea typeface="黑体" pitchFamily="49" charset="-122"/>
              <a:cs typeface="Times New Roman" pitchFamily="18" charset="0"/>
            </a:endParaRPr>
          </a:p>
          <a:p>
            <a:pPr marL="0" indent="0" algn="just" eaLnBrk="1">
              <a:buFontTx/>
              <a:buNone/>
            </a:pPr>
            <a:r>
              <a:rPr lang="zh-CN" altLang="en-US" dirty="0" smtClean="0">
                <a:solidFill>
                  <a:srgbClr val="FF0000"/>
                </a:solidFill>
                <a:ea typeface="黑体" pitchFamily="49" charset="-122"/>
                <a:cs typeface="Times New Roman" pitchFamily="18" charset="0"/>
              </a:rPr>
              <a:t>答案　</a:t>
            </a:r>
            <a:r>
              <a:rPr lang="en-US" altLang="zh-CN" dirty="0" smtClean="0">
                <a:solidFill>
                  <a:srgbClr val="FF0000"/>
                </a:solidFill>
                <a:ea typeface="黑体" pitchFamily="49" charset="-122"/>
                <a:cs typeface="Times New Roman" pitchFamily="18" charset="0"/>
              </a:rPr>
              <a:t>(1)</a:t>
            </a:r>
            <a:r>
              <a:rPr lang="zh-CN" altLang="en-US" dirty="0" smtClean="0">
                <a:solidFill>
                  <a:srgbClr val="FF0000"/>
                </a:solidFill>
                <a:ea typeface="方正书宋_GBK" pitchFamily="65" charset="-122"/>
                <a:cs typeface="Times New Roman" pitchFamily="18" charset="0"/>
              </a:rPr>
              <a:t>在河西地区某些地段修建的，由于当地没有黄土和石材，墙体就用流沙、碎石、红柳或芦苇垒筑而成。</a:t>
            </a:r>
          </a:p>
          <a:p>
            <a:pPr marL="0" indent="0" algn="just" eaLnBrk="1">
              <a:buFontTx/>
              <a:buNone/>
            </a:pPr>
            <a:r>
              <a:rPr lang="en-US" altLang="zh-CN" dirty="0" smtClean="0">
                <a:solidFill>
                  <a:srgbClr val="FF0000"/>
                </a:solidFill>
                <a:ea typeface="方正书宋_GBK" pitchFamily="65" charset="-122"/>
                <a:cs typeface="Times New Roman" pitchFamily="18" charset="0"/>
              </a:rPr>
              <a:t>(2)</a:t>
            </a:r>
            <a:r>
              <a:rPr lang="zh-CN" altLang="en-US" dirty="0" smtClean="0">
                <a:solidFill>
                  <a:srgbClr val="FF0000"/>
                </a:solidFill>
                <a:ea typeface="方正书宋_GBK" pitchFamily="65" charset="-122"/>
                <a:cs typeface="Times New Roman" pitchFamily="18" charset="0"/>
              </a:rPr>
              <a:t>原则：真实性；原因：尊重历史。</a:t>
            </a:r>
          </a:p>
        </p:txBody>
      </p:sp>
      <p:graphicFrame>
        <p:nvGraphicFramePr>
          <p:cNvPr id="13314" name="Object 3"/>
          <p:cNvGraphicFramePr>
            <a:graphicFrameLocks/>
          </p:cNvGraphicFramePr>
          <p:nvPr/>
        </p:nvGraphicFramePr>
        <p:xfrm>
          <a:off x="239184" y="1647825"/>
          <a:ext cx="11478683" cy="196850"/>
        </p:xfrm>
        <a:graphic>
          <a:graphicData uri="http://schemas.openxmlformats.org/presentationml/2006/ole">
            <p:oleObj spid="_x0000_s79874" name="文档" r:id="rId3" imgW="8611785" imgH="197629" progId="Word.Document.8">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70082">
                                            <p:txEl>
                                              <p:pRg st="2" end="2"/>
                                            </p:txEl>
                                          </p:spTgt>
                                        </p:tgtEl>
                                        <p:attrNameLst>
                                          <p:attrName>style.visibility</p:attrName>
                                        </p:attrNameLst>
                                      </p:cBhvr>
                                      <p:to>
                                        <p:strVal val="visible"/>
                                      </p:to>
                                    </p:set>
                                    <p:animEffect transition="in" filter="blinds(horizontal)">
                                      <p:cBhvr>
                                        <p:cTn id="7" dur="500"/>
                                        <p:tgtEl>
                                          <p:spTgt spid="1070082">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70082">
                                            <p:txEl>
                                              <p:pRg st="3" end="3"/>
                                            </p:txEl>
                                          </p:spTgt>
                                        </p:tgtEl>
                                        <p:attrNameLst>
                                          <p:attrName>style.visibility</p:attrName>
                                        </p:attrNameLst>
                                      </p:cBhvr>
                                      <p:to>
                                        <p:strVal val="visible"/>
                                      </p:to>
                                    </p:set>
                                    <p:animEffect transition="in" filter="blinds(horizontal)">
                                      <p:cBhvr>
                                        <p:cTn id="10" dur="500"/>
                                        <p:tgtEl>
                                          <p:spTgt spid="10700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Rectangle 3"/>
          <p:cNvSpPr>
            <a:spLocks noGrp="1" noChangeArrowheads="1"/>
          </p:cNvSpPr>
          <p:nvPr>
            <p:ph type="body" idx="4294967295"/>
          </p:nvPr>
        </p:nvSpPr>
        <p:spPr>
          <a:xfrm>
            <a:off x="178906" y="334343"/>
            <a:ext cx="11535833" cy="4473575"/>
          </a:xfrm>
        </p:spPr>
        <p:txBody>
          <a:bodyPr>
            <a:noAutofit/>
          </a:bodyPr>
          <a:lstStyle/>
          <a:p>
            <a:pPr marL="446088" indent="-446088" algn="just">
              <a:buNone/>
            </a:pPr>
            <a:r>
              <a:rPr lang="zh-CN" altLang="en-US" sz="3600" b="1" dirty="0" smtClean="0">
                <a:latin typeface="华文中宋" pitchFamily="2" charset="-122"/>
                <a:ea typeface="华文中宋" pitchFamily="2" charset="-122"/>
                <a:cs typeface="Times New Roman" pitchFamily="18" charset="0"/>
              </a:rPr>
              <a:t>     ★阅读材料，回答问题。</a:t>
            </a:r>
          </a:p>
          <a:p>
            <a:pPr marL="446088" indent="-446088" algn="just" eaLnBrk="1">
              <a:buFontTx/>
              <a:buNone/>
            </a:pPr>
            <a:r>
              <a:rPr lang="zh-CN" altLang="en-US" sz="3600" b="1" dirty="0" smtClean="0">
                <a:latin typeface="华文中宋" pitchFamily="2" charset="-122"/>
                <a:ea typeface="华文中宋" pitchFamily="2" charset="-122"/>
                <a:cs typeface="Times New Roman" pitchFamily="18" charset="0"/>
              </a:rPr>
              <a:t>	材料一   这批陶器塑像据估计约为六到	七千个，个个不同。</a:t>
            </a:r>
            <a:r>
              <a:rPr lang="zh-CN" altLang="en-US" sz="3600" b="1" dirty="0" smtClean="0">
                <a:latin typeface="华文中宋" pitchFamily="2" charset="-122"/>
                <a:ea typeface="华文中宋" pitchFamily="2" charset="-122"/>
              </a:rPr>
              <a:t>从脸上的表情</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还	可以看出各人的年龄和性格</a:t>
            </a:r>
            <a:r>
              <a:rPr lang="zh-CN" altLang="en-US" sz="3600" b="1" dirty="0" smtClean="0">
                <a:latin typeface="华文中宋" pitchFamily="2" charset="-122"/>
                <a:ea typeface="华文中宋" pitchFamily="2" charset="-122"/>
                <a:cs typeface="Times New Roman" pitchFamily="18" charset="0"/>
              </a:rPr>
              <a:t>。</a:t>
            </a:r>
            <a:r>
              <a:rPr lang="en-US" altLang="zh-CN"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他们所着靴鞋的鞋底有圆钉</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所穿的甲</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铁	片以皮带穿贯</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都根据实物丝毫不苟的模制</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步兵和骑兵的制服也不同</a:t>
            </a:r>
            <a:r>
              <a:rPr lang="zh-CN" altLang="en-US" sz="3600" b="1" dirty="0" smtClean="0">
                <a:latin typeface="华文中宋" pitchFamily="2" charset="-122"/>
                <a:ea typeface="华文中宋" pitchFamily="2" charset="-122"/>
                <a:cs typeface="Times New Roman" pitchFamily="18" charset="0"/>
              </a:rPr>
              <a:t>。</a:t>
            </a:r>
          </a:p>
          <a:p>
            <a:pPr marL="446088" indent="-446088" algn="r" eaLnBrk="1">
              <a:buFontTx/>
              <a:buNone/>
            </a:pPr>
            <a:r>
              <a:rPr lang="en-US" altLang="zh-CN"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黄</a:t>
            </a:r>
            <a:r>
              <a:rPr lang="zh-CN" altLang="en-US" sz="3600" b="1" dirty="0" smtClean="0">
                <a:latin typeface="华文中宋" pitchFamily="2" charset="-122"/>
                <a:ea typeface="华文中宋" pitchFamily="2" charset="-122"/>
                <a:cs typeface="Times New Roman" pitchFamily="18" charset="0"/>
              </a:rPr>
              <a:t>仁宇</a:t>
            </a:r>
            <a:r>
              <a:rPr lang="en-US" altLang="zh-CN"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cs typeface="Times New Roman" pitchFamily="18" charset="0"/>
              </a:rPr>
              <a:t>赫逊河畔谈中国历史</a:t>
            </a:r>
            <a:r>
              <a:rPr lang="en-US" altLang="zh-CN" sz="3600" b="1" dirty="0" smtClean="0">
                <a:latin typeface="华文中宋" pitchFamily="2" charset="-122"/>
                <a:ea typeface="华文中宋" pitchFamily="2" charset="-122"/>
                <a:cs typeface="Times New Roman" pitchFamily="18" charset="0"/>
              </a:rPr>
              <a:t>》</a:t>
            </a:r>
            <a:endParaRPr lang="zh-CN" altLang="en-US" sz="3600" b="1" dirty="0" smtClean="0">
              <a:latin typeface="华文中宋" pitchFamily="2" charset="-122"/>
              <a:ea typeface="华文中宋" pitchFamily="2" charset="-122"/>
              <a:cs typeface="Times New Roman" pitchFamily="18" charset="0"/>
            </a:endParaRPr>
          </a:p>
        </p:txBody>
      </p:sp>
      <p:pic>
        <p:nvPicPr>
          <p:cNvPr id="69635" name="Picture 4" descr="L78AA"/>
          <p:cNvPicPr>
            <a:picLocks noChangeAspect="1" noChangeArrowheads="1"/>
          </p:cNvPicPr>
          <p:nvPr/>
        </p:nvPicPr>
        <p:blipFill>
          <a:blip r:embed="rId2"/>
          <a:srcRect/>
          <a:stretch>
            <a:fillRect/>
          </a:stretch>
        </p:blipFill>
        <p:spPr bwMode="auto">
          <a:xfrm>
            <a:off x="1197390" y="4000777"/>
            <a:ext cx="3460751" cy="2378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8" name="Rectangle 3"/>
          <p:cNvSpPr>
            <a:spLocks noGrp="1" noChangeArrowheads="1"/>
          </p:cNvSpPr>
          <p:nvPr>
            <p:ph type="body" idx="4294967295"/>
          </p:nvPr>
        </p:nvSpPr>
        <p:spPr>
          <a:xfrm>
            <a:off x="321734" y="515592"/>
            <a:ext cx="11535833" cy="2883591"/>
          </a:xfrm>
        </p:spPr>
        <p:txBody>
          <a:bodyPr>
            <a:noAutofit/>
          </a:bodyPr>
          <a:lstStyle/>
          <a:p>
            <a:pPr marL="0" indent="0" algn="just" eaLnBrk="1">
              <a:buFontTx/>
              <a:buNone/>
            </a:pPr>
            <a:r>
              <a:rPr lang="zh-CN" altLang="en-US" sz="3600" b="1" dirty="0" smtClean="0">
                <a:latin typeface="华文中宋" pitchFamily="2" charset="-122"/>
                <a:ea typeface="华文中宋" pitchFamily="2" charset="-122"/>
                <a:cs typeface="Times New Roman" pitchFamily="18" charset="0"/>
              </a:rPr>
              <a:t>材料二　并且这几千个塑像带着战车和兵器构成战斗队形，</a:t>
            </a:r>
            <a:r>
              <a:rPr lang="zh-CN" altLang="en-US" sz="3600" b="1" dirty="0" smtClean="0">
                <a:latin typeface="华文中宋" pitchFamily="2" charset="-122"/>
                <a:ea typeface="华文中宋" pitchFamily="2" charset="-122"/>
              </a:rPr>
              <a:t>又能大概一致保存艺术和技术上的同一标准</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这些地方</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也使我们对秦始皇的为人</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另有超过以往历史评价的感想</a:t>
            </a:r>
            <a:r>
              <a:rPr lang="zh-CN" altLang="en-US" sz="3600" b="1" dirty="0" smtClean="0">
                <a:latin typeface="华文中宋" pitchFamily="2" charset="-122"/>
                <a:ea typeface="华文中宋" pitchFamily="2" charset="-122"/>
                <a:cs typeface="Times New Roman" pitchFamily="18" charset="0"/>
              </a:rPr>
              <a:t>。           </a:t>
            </a:r>
            <a:r>
              <a:rPr lang="en-US" altLang="zh-CN"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黄</a:t>
            </a:r>
            <a:r>
              <a:rPr lang="zh-CN" altLang="en-US" sz="3600" b="1" dirty="0" smtClean="0">
                <a:latin typeface="华文中宋" pitchFamily="2" charset="-122"/>
                <a:ea typeface="华文中宋" pitchFamily="2" charset="-122"/>
                <a:cs typeface="Times New Roman" pitchFamily="18" charset="0"/>
              </a:rPr>
              <a:t>仁宇</a:t>
            </a:r>
            <a:r>
              <a:rPr lang="en-US" altLang="zh-CN"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cs typeface="Times New Roman" pitchFamily="18" charset="0"/>
              </a:rPr>
              <a:t>赫逊河畔谈中国历史</a:t>
            </a:r>
            <a:r>
              <a:rPr lang="en-US" altLang="zh-CN" sz="3600" b="1" dirty="0" smtClean="0">
                <a:latin typeface="华文中宋" pitchFamily="2" charset="-122"/>
                <a:ea typeface="华文中宋" pitchFamily="2" charset="-122"/>
                <a:cs typeface="Times New Roman" pitchFamily="18" charset="0"/>
              </a:rPr>
              <a:t>》</a:t>
            </a:r>
            <a:endParaRPr lang="zh-CN" altLang="en-US" sz="3600" b="1" dirty="0" smtClean="0">
              <a:latin typeface="华文中宋" pitchFamily="2" charset="-122"/>
              <a:ea typeface="华文中宋" pitchFamily="2" charset="-122"/>
              <a:cs typeface="Times New Roman" pitchFamily="18" charset="0"/>
            </a:endParaRPr>
          </a:p>
        </p:txBody>
      </p:sp>
      <p:pic>
        <p:nvPicPr>
          <p:cNvPr id="70659" name="Picture 4" descr="L79"/>
          <p:cNvPicPr>
            <a:picLocks noChangeAspect="1" noChangeArrowheads="1"/>
          </p:cNvPicPr>
          <p:nvPr/>
        </p:nvPicPr>
        <p:blipFill>
          <a:blip r:embed="rId2"/>
          <a:srcRect/>
          <a:stretch>
            <a:fillRect/>
          </a:stretch>
        </p:blipFill>
        <p:spPr bwMode="auto">
          <a:xfrm>
            <a:off x="2603499" y="2806286"/>
            <a:ext cx="6182691" cy="363678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Rectangle 3"/>
          <p:cNvSpPr>
            <a:spLocks noGrp="1" noChangeArrowheads="1"/>
          </p:cNvSpPr>
          <p:nvPr>
            <p:ph type="body" idx="4294967295"/>
          </p:nvPr>
        </p:nvSpPr>
        <p:spPr>
          <a:xfrm>
            <a:off x="242221" y="339658"/>
            <a:ext cx="11535833" cy="3925887"/>
          </a:xfrm>
        </p:spPr>
        <p:txBody>
          <a:bodyPr>
            <a:normAutofit/>
          </a:bodyPr>
          <a:lstStyle/>
          <a:p>
            <a:pPr marL="0" indent="0" algn="just" eaLnBrk="1">
              <a:buFontTx/>
              <a:buNone/>
            </a:pPr>
            <a:r>
              <a:rPr lang="en-US" altLang="zh-CN" sz="3600" b="1" dirty="0" smtClean="0">
                <a:latin typeface="华文中宋" pitchFamily="2" charset="-122"/>
                <a:ea typeface="华文中宋" pitchFamily="2" charset="-122"/>
                <a:cs typeface="Times New Roman" pitchFamily="18" charset="0"/>
              </a:rPr>
              <a:t>(1)</a:t>
            </a:r>
            <a:r>
              <a:rPr lang="zh-CN" altLang="en-US" sz="3600" b="1" dirty="0" smtClean="0">
                <a:latin typeface="华文中宋" pitchFamily="2" charset="-122"/>
                <a:ea typeface="华文中宋" pitchFamily="2" charset="-122"/>
                <a:cs typeface="Times New Roman" pitchFamily="18" charset="0"/>
              </a:rPr>
              <a:t>兵马俑坑是对秦军当年雄姿的再现，据材料二，结合相关知识指出兵马俑坑内展现的秦军的军事布局。</a:t>
            </a:r>
          </a:p>
          <a:p>
            <a:pPr marL="0" indent="0" algn="just" eaLnBrk="1">
              <a:buFontTx/>
              <a:buNone/>
            </a:pPr>
            <a:r>
              <a:rPr lang="en-US" altLang="zh-CN" sz="3600" b="1" dirty="0" smtClean="0">
                <a:latin typeface="华文中宋" pitchFamily="2" charset="-122"/>
                <a:ea typeface="华文中宋" pitchFamily="2" charset="-122"/>
                <a:cs typeface="Times New Roman" pitchFamily="18" charset="0"/>
              </a:rPr>
              <a:t>(2)</a:t>
            </a:r>
            <a:r>
              <a:rPr lang="zh-CN" altLang="en-US" sz="3600" b="1" dirty="0" smtClean="0">
                <a:latin typeface="华文中宋" pitchFamily="2" charset="-122"/>
                <a:ea typeface="华文中宋" pitchFamily="2" charset="-122"/>
                <a:cs typeface="Times New Roman" pitchFamily="18" charset="0"/>
              </a:rPr>
              <a:t>材料二中“这些地方”是指什么？也正是“这些地方”让我们对秦始皇的为人有所改观，体现在哪里？</a:t>
            </a:r>
          </a:p>
          <a:p>
            <a:pPr marL="0" indent="0" algn="just" eaLnBrk="1">
              <a:buFontTx/>
              <a:buNone/>
            </a:pPr>
            <a:r>
              <a:rPr lang="en-US" altLang="zh-CN" sz="3600" b="1" dirty="0" smtClean="0">
                <a:latin typeface="华文中宋" pitchFamily="2" charset="-122"/>
                <a:ea typeface="华文中宋" pitchFamily="2" charset="-122"/>
                <a:cs typeface="Times New Roman" pitchFamily="18" charset="0"/>
              </a:rPr>
              <a:t>(3)</a:t>
            </a:r>
            <a:r>
              <a:rPr lang="zh-CN" altLang="en-US" sz="3600" b="1" dirty="0" smtClean="0">
                <a:latin typeface="华文中宋" pitchFamily="2" charset="-122"/>
                <a:ea typeface="华文中宋" pitchFamily="2" charset="-122"/>
                <a:cs typeface="Times New Roman" pitchFamily="18" charset="0"/>
              </a:rPr>
              <a:t>据材料一、二，谈谈你对秦俑的历史和艺术价值的认识。从史料来看，材料一、二的文字材料与图片反映的内容分别具有什么价值？</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Rectangle 3"/>
          <p:cNvSpPr>
            <a:spLocks noGrp="1" noChangeArrowheads="1"/>
          </p:cNvSpPr>
          <p:nvPr>
            <p:ph type="body" idx="4294967295"/>
          </p:nvPr>
        </p:nvSpPr>
        <p:spPr>
          <a:xfrm>
            <a:off x="321734" y="836613"/>
            <a:ext cx="11535833" cy="5021262"/>
          </a:xfrm>
        </p:spPr>
        <p:txBody>
          <a:bodyPr>
            <a:normAutofit/>
          </a:bodyPr>
          <a:lstStyle/>
          <a:p>
            <a:pPr marL="0" indent="0" algn="just" eaLnBrk="1">
              <a:buFontTx/>
              <a:buNone/>
            </a:pPr>
            <a:r>
              <a:rPr lang="en-US" altLang="zh-CN" sz="3600" b="1" dirty="0" smtClean="0">
                <a:solidFill>
                  <a:srgbClr val="FF0000"/>
                </a:solidFill>
                <a:latin typeface="华文中宋" pitchFamily="2" charset="-122"/>
                <a:ea typeface="华文中宋" pitchFamily="2" charset="-122"/>
                <a:cs typeface="Times New Roman" pitchFamily="18" charset="0"/>
              </a:rPr>
              <a:t>(1)</a:t>
            </a:r>
            <a:r>
              <a:rPr lang="zh-CN" altLang="en-US" sz="3600" b="1" dirty="0" smtClean="0">
                <a:solidFill>
                  <a:srgbClr val="FF0000"/>
                </a:solidFill>
                <a:latin typeface="华文中宋" pitchFamily="2" charset="-122"/>
                <a:ea typeface="华文中宋" pitchFamily="2" charset="-122"/>
                <a:cs typeface="Times New Roman" pitchFamily="18" charset="0"/>
              </a:rPr>
              <a:t>一号坑：右军；二号坑：左军；三号坑：指挥部；四号坑：中军。</a:t>
            </a:r>
          </a:p>
          <a:p>
            <a:pPr marL="0" indent="0" algn="just" eaLnBrk="1">
              <a:buFontTx/>
              <a:buNone/>
            </a:pPr>
            <a:r>
              <a:rPr lang="en-US" altLang="zh-CN" sz="3600" b="1" dirty="0" smtClean="0">
                <a:solidFill>
                  <a:srgbClr val="FF0000"/>
                </a:solidFill>
                <a:latin typeface="华文中宋" pitchFamily="2" charset="-122"/>
                <a:ea typeface="华文中宋" pitchFamily="2" charset="-122"/>
                <a:cs typeface="Times New Roman" pitchFamily="18" charset="0"/>
              </a:rPr>
              <a:t>(2)</a:t>
            </a:r>
            <a:r>
              <a:rPr lang="zh-CN" altLang="en-US" sz="3600" b="1" dirty="0" smtClean="0">
                <a:solidFill>
                  <a:srgbClr val="FF0000"/>
                </a:solidFill>
                <a:latin typeface="华文中宋" pitchFamily="2" charset="-122"/>
                <a:ea typeface="华文中宋" pitchFamily="2" charset="-122"/>
                <a:cs typeface="Times New Roman" pitchFamily="18" charset="0"/>
              </a:rPr>
              <a:t>指兵马俑的“艺术价值”；体现在：比例匀称、神态逼真、色彩绚丽、个性鲜明，高度概括和细腻写实的艺术手法，是雕塑艺术史上的奇葩。</a:t>
            </a:r>
          </a:p>
          <a:p>
            <a:pPr marL="0" indent="0" algn="just" eaLnBrk="1">
              <a:buFontTx/>
              <a:buNone/>
            </a:pPr>
            <a:r>
              <a:rPr lang="en-US" altLang="zh-CN" sz="3600" b="1" dirty="0" smtClean="0">
                <a:solidFill>
                  <a:srgbClr val="FF0000"/>
                </a:solidFill>
                <a:latin typeface="华文中宋" pitchFamily="2" charset="-122"/>
                <a:ea typeface="华文中宋" pitchFamily="2" charset="-122"/>
                <a:cs typeface="Times New Roman" pitchFamily="18" charset="0"/>
              </a:rPr>
              <a:t>(3)</a:t>
            </a:r>
            <a:r>
              <a:rPr lang="zh-CN" altLang="en-US" sz="3600" b="1" dirty="0" smtClean="0">
                <a:solidFill>
                  <a:srgbClr val="FF0000"/>
                </a:solidFill>
                <a:latin typeface="华文中宋" pitchFamily="2" charset="-122"/>
                <a:ea typeface="华文中宋" pitchFamily="2" charset="-122"/>
                <a:cs typeface="Times New Roman" pitchFamily="18" charset="0"/>
              </a:rPr>
              <a:t>历史价值：是秦大规模统一六国战争的真实反映，是两千多年前那个尚武威猛的民族形象的反映，也是古代军阵和兵器的反映。艺术价值：是世界文化艺术史上的瑰宝。文字叙述有文献价值、图片中的内容是实物价值。</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0" y="937743"/>
            <a:ext cx="615553" cy="5223546"/>
          </a:xfrm>
          <a:prstGeom prst="rect">
            <a:avLst/>
          </a:prstGeom>
          <a:noFill/>
        </p:spPr>
        <p:txBody>
          <a:bodyPr vert="eaVert" wrap="none" rtlCol="0">
            <a:spAutoFit/>
          </a:bodyPr>
          <a:lstStyle/>
          <a:p>
            <a:r>
              <a:rPr lang="zh-CN" altLang="en-US" sz="2800" b="1" dirty="0">
                <a:latin typeface="华文中宋" pitchFamily="2" charset="-122"/>
                <a:ea typeface="华文中宋" pitchFamily="2" charset="-122"/>
              </a:rPr>
              <a:t>雅典卫城和奥林匹亚遗址</a:t>
            </a:r>
          </a:p>
        </p:txBody>
      </p:sp>
      <p:sp>
        <p:nvSpPr>
          <p:cNvPr id="6" name="左大括号 5"/>
          <p:cNvSpPr/>
          <p:nvPr/>
        </p:nvSpPr>
        <p:spPr>
          <a:xfrm>
            <a:off x="591185" y="1732915"/>
            <a:ext cx="280035" cy="334962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华文中宋" pitchFamily="2" charset="-122"/>
              <a:ea typeface="华文中宋" pitchFamily="2" charset="-122"/>
            </a:endParaRPr>
          </a:p>
        </p:txBody>
      </p:sp>
      <p:grpSp>
        <p:nvGrpSpPr>
          <p:cNvPr id="32" name="组合 31"/>
          <p:cNvGrpSpPr/>
          <p:nvPr/>
        </p:nvGrpSpPr>
        <p:grpSpPr>
          <a:xfrm>
            <a:off x="844550" y="2774315"/>
            <a:ext cx="2446655" cy="1012190"/>
            <a:chOff x="844550" y="2774315"/>
            <a:chExt cx="2446655" cy="1012190"/>
          </a:xfrm>
        </p:grpSpPr>
        <p:sp>
          <p:nvSpPr>
            <p:cNvPr id="25" name="文本框 24"/>
            <p:cNvSpPr txBox="1"/>
            <p:nvPr/>
          </p:nvSpPr>
          <p:spPr>
            <a:xfrm>
              <a:off x="844550" y="3051810"/>
              <a:ext cx="2446655" cy="457200"/>
            </a:xfrm>
            <a:prstGeom prst="rect">
              <a:avLst/>
            </a:prstGeom>
            <a:noFill/>
          </p:spPr>
          <p:txBody>
            <a:bodyPr wrap="square" rtlCol="0">
              <a:spAutoFit/>
            </a:bodyPr>
            <a:lstStyle/>
            <a:p>
              <a:r>
                <a:rPr lang="zh-CN" altLang="en-US" sz="2400" b="1" dirty="0">
                  <a:latin typeface="华文中宋" pitchFamily="2" charset="-122"/>
                  <a:ea typeface="华文中宋" pitchFamily="2" charset="-122"/>
                </a:rPr>
                <a:t>帕特农神庙</a:t>
              </a:r>
            </a:p>
          </p:txBody>
        </p:sp>
        <p:sp>
          <p:nvSpPr>
            <p:cNvPr id="26" name="左大括号 25"/>
            <p:cNvSpPr/>
            <p:nvPr/>
          </p:nvSpPr>
          <p:spPr>
            <a:xfrm>
              <a:off x="2537460" y="2774315"/>
              <a:ext cx="262890" cy="1012190"/>
            </a:xfrm>
            <a:prstGeom prst="leftBrace">
              <a:avLst>
                <a:gd name="adj1" fmla="val 8333"/>
                <a:gd name="adj2" fmla="val 50018"/>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华文中宋" pitchFamily="2" charset="-122"/>
                <a:ea typeface="华文中宋" pitchFamily="2" charset="-122"/>
              </a:endParaRPr>
            </a:p>
          </p:txBody>
        </p:sp>
      </p:grpSp>
      <p:sp>
        <p:nvSpPr>
          <p:cNvPr id="27" name="文本框 26"/>
          <p:cNvSpPr txBox="1"/>
          <p:nvPr/>
        </p:nvSpPr>
        <p:spPr>
          <a:xfrm>
            <a:off x="2869565" y="2695575"/>
            <a:ext cx="2740025" cy="457200"/>
          </a:xfrm>
          <a:prstGeom prst="rect">
            <a:avLst/>
          </a:prstGeom>
          <a:noFill/>
        </p:spPr>
        <p:txBody>
          <a:bodyPr wrap="square" rtlCol="0">
            <a:spAutoFit/>
          </a:bodyPr>
          <a:lstStyle/>
          <a:p>
            <a:r>
              <a:rPr lang="zh-CN" altLang="en-US" sz="2400" b="1" dirty="0">
                <a:latin typeface="华文中宋" pitchFamily="2" charset="-122"/>
                <a:ea typeface="华文中宋" pitchFamily="2" charset="-122"/>
              </a:rPr>
              <a:t>建筑艺术成就</a:t>
            </a:r>
          </a:p>
        </p:txBody>
      </p:sp>
      <p:grpSp>
        <p:nvGrpSpPr>
          <p:cNvPr id="39" name="组合 38"/>
          <p:cNvGrpSpPr/>
          <p:nvPr/>
        </p:nvGrpSpPr>
        <p:grpSpPr>
          <a:xfrm>
            <a:off x="6708140" y="1732915"/>
            <a:ext cx="5314315" cy="3416300"/>
            <a:chOff x="6708140" y="1732915"/>
            <a:chExt cx="5314315" cy="3416300"/>
          </a:xfrm>
        </p:grpSpPr>
        <p:sp>
          <p:nvSpPr>
            <p:cNvPr id="31" name="文本框 30"/>
            <p:cNvSpPr txBox="1"/>
            <p:nvPr/>
          </p:nvSpPr>
          <p:spPr>
            <a:xfrm>
              <a:off x="7049770" y="2205525"/>
              <a:ext cx="4972685" cy="2246769"/>
            </a:xfrm>
            <a:prstGeom prst="rect">
              <a:avLst/>
            </a:prstGeom>
            <a:noFill/>
            <a:ln w="12700" cmpd="sng">
              <a:solidFill>
                <a:schemeClr val="tx1"/>
              </a:solidFill>
              <a:prstDash val="solid"/>
            </a:ln>
          </p:spPr>
          <p:txBody>
            <a:bodyPr wrap="square" rtlCol="0">
              <a:spAutoFit/>
            </a:bodyPr>
            <a:lstStyle/>
            <a:p>
              <a:r>
                <a:rPr lang="zh-CN" altLang="en-US" sz="2000" b="1" dirty="0">
                  <a:latin typeface="华文中宋" pitchFamily="2" charset="-122"/>
                  <a:ea typeface="华文中宋" pitchFamily="2" charset="-122"/>
                </a:rPr>
                <a:t>必修</a:t>
              </a:r>
              <a:r>
                <a:rPr lang="en-US" altLang="zh-CN" sz="2000" b="1" dirty="0">
                  <a:latin typeface="华文中宋" pitchFamily="2" charset="-122"/>
                  <a:ea typeface="华文中宋" pitchFamily="2" charset="-122"/>
                </a:rPr>
                <a:t>1.6.1“</a:t>
              </a:r>
              <a:r>
                <a:rPr lang="zh-CN" altLang="en-US" sz="2000" b="1" dirty="0">
                  <a:latin typeface="华文中宋" pitchFamily="2" charset="-122"/>
                  <a:ea typeface="华文中宋" pitchFamily="2" charset="-122"/>
                </a:rPr>
                <a:t>民主政治的摇篮</a:t>
              </a:r>
              <a:r>
                <a:rPr lang="en-US" altLang="zh-CN" sz="2000" b="1" dirty="0">
                  <a:latin typeface="华文中宋" pitchFamily="2" charset="-122"/>
                  <a:ea typeface="华文中宋" pitchFamily="2" charset="-122"/>
                </a:rPr>
                <a:t>——</a:t>
              </a:r>
              <a:r>
                <a:rPr lang="zh-CN" altLang="en-US" sz="2000" b="1" dirty="0">
                  <a:latin typeface="华文中宋" pitchFamily="2" charset="-122"/>
                  <a:ea typeface="华文中宋" pitchFamily="2" charset="-122"/>
                </a:rPr>
                <a:t>古希腊</a:t>
              </a:r>
              <a:r>
                <a:rPr lang="en-US" altLang="zh-CN" sz="2000" b="1" dirty="0">
                  <a:latin typeface="华文中宋" pitchFamily="2" charset="-122"/>
                  <a:ea typeface="华文中宋" pitchFamily="2" charset="-122"/>
                </a:rPr>
                <a:t>”</a:t>
              </a:r>
            </a:p>
            <a:p>
              <a:r>
                <a:rPr lang="zh-CN" altLang="en-US" sz="2000" b="1" dirty="0">
                  <a:latin typeface="华文中宋" pitchFamily="2" charset="-122"/>
                  <a:ea typeface="华文中宋" pitchFamily="2" charset="-122"/>
                </a:rPr>
                <a:t>必修</a:t>
              </a:r>
              <a:r>
                <a:rPr lang="en-US" altLang="zh-CN" sz="2000" b="1" dirty="0">
                  <a:latin typeface="华文中宋" pitchFamily="2" charset="-122"/>
                  <a:ea typeface="华文中宋" pitchFamily="2" charset="-122"/>
                </a:rPr>
                <a:t>1.6.2“</a:t>
              </a:r>
              <a:r>
                <a:rPr lang="zh-CN" altLang="en-US" sz="2000" b="1" dirty="0">
                  <a:latin typeface="华文中宋" pitchFamily="2" charset="-122"/>
                  <a:ea typeface="华文中宋" pitchFamily="2" charset="-122"/>
                </a:rPr>
                <a:t>卓尔不群的雅典</a:t>
              </a:r>
              <a:r>
                <a:rPr lang="en-US" altLang="zh-CN" sz="2000" b="1" dirty="0">
                  <a:latin typeface="华文中宋" pitchFamily="2" charset="-122"/>
                  <a:ea typeface="华文中宋" pitchFamily="2" charset="-122"/>
                </a:rPr>
                <a:t>”</a:t>
              </a:r>
            </a:p>
            <a:p>
              <a:r>
                <a:rPr lang="zh-CN" altLang="en-US" sz="2000" b="1" dirty="0">
                  <a:latin typeface="华文中宋" pitchFamily="2" charset="-122"/>
                  <a:ea typeface="华文中宋" pitchFamily="2" charset="-122"/>
                  <a:sym typeface="+mn-ea"/>
                </a:rPr>
                <a:t>必修</a:t>
              </a:r>
              <a:r>
                <a:rPr lang="en-US" sz="2000" b="1" dirty="0">
                  <a:latin typeface="华文中宋" pitchFamily="2" charset="-122"/>
                  <a:ea typeface="华文中宋" pitchFamily="2" charset="-122"/>
                  <a:sym typeface="+mn-ea"/>
                </a:rPr>
                <a:t>3.6“</a:t>
              </a:r>
              <a:r>
                <a:rPr lang="zh-CN" altLang="en-US" sz="2000" b="1" dirty="0">
                  <a:latin typeface="华文中宋" pitchFamily="2" charset="-122"/>
                  <a:ea typeface="华文中宋" pitchFamily="2" charset="-122"/>
                  <a:sym typeface="+mn-ea"/>
                </a:rPr>
                <a:t>西方人文精神的起源与发展</a:t>
              </a:r>
              <a:r>
                <a:rPr lang="en-US" altLang="zh-CN" sz="2000" b="1" dirty="0" smtClean="0">
                  <a:latin typeface="华文中宋" pitchFamily="2" charset="-122"/>
                  <a:ea typeface="华文中宋" pitchFamily="2" charset="-122"/>
                  <a:sym typeface="+mn-ea"/>
                </a:rPr>
                <a:t>”</a:t>
              </a:r>
            </a:p>
            <a:p>
              <a:r>
                <a:rPr lang="zh-CN" altLang="en-US" sz="2000" b="1" dirty="0" smtClean="0">
                  <a:latin typeface="华文中宋" pitchFamily="2" charset="-122"/>
                  <a:ea typeface="华文中宋" pitchFamily="2" charset="-122"/>
                  <a:sym typeface="+mn-ea"/>
                </a:rPr>
                <a:t>选修</a:t>
              </a:r>
              <a:r>
                <a:rPr lang="en-US" altLang="zh-CN" sz="2000" b="1" dirty="0">
                  <a:latin typeface="华文中宋" pitchFamily="2" charset="-122"/>
                  <a:ea typeface="华文中宋" pitchFamily="2" charset="-122"/>
                  <a:sym typeface="+mn-ea"/>
                </a:rPr>
                <a:t>6.4.1“</a:t>
              </a:r>
              <a:r>
                <a:rPr lang="zh-CN" altLang="en-US" sz="2000" b="1" dirty="0">
                  <a:latin typeface="华文中宋" pitchFamily="2" charset="-122"/>
                  <a:ea typeface="华文中宋" pitchFamily="2" charset="-122"/>
                  <a:sym typeface="+mn-ea"/>
                </a:rPr>
                <a:t>佛罗伦萨的文化遗产</a:t>
              </a:r>
              <a:r>
                <a:rPr lang="en-US" altLang="zh-CN" sz="2000" b="1" dirty="0">
                  <a:latin typeface="华文中宋" pitchFamily="2" charset="-122"/>
                  <a:ea typeface="华文中宋" pitchFamily="2" charset="-122"/>
                  <a:sym typeface="+mn-ea"/>
                </a:rPr>
                <a:t>”</a:t>
              </a:r>
              <a:endParaRPr lang="en-US" altLang="zh-CN" sz="2000" b="1" dirty="0">
                <a:latin typeface="华文中宋" pitchFamily="2" charset="-122"/>
                <a:ea typeface="华文中宋" pitchFamily="2" charset="-122"/>
              </a:endParaRPr>
            </a:p>
            <a:p>
              <a:r>
                <a:rPr lang="zh-CN" altLang="en-US" sz="2000" b="1" dirty="0">
                  <a:latin typeface="华文中宋" pitchFamily="2" charset="-122"/>
                  <a:ea typeface="华文中宋" pitchFamily="2" charset="-122"/>
                  <a:sym typeface="+mn-ea"/>
                </a:rPr>
                <a:t>选修</a:t>
              </a:r>
              <a:r>
                <a:rPr lang="en-US" sz="2000" b="1" dirty="0">
                  <a:latin typeface="华文中宋" pitchFamily="2" charset="-122"/>
                  <a:ea typeface="华文中宋" pitchFamily="2" charset="-122"/>
                  <a:sym typeface="+mn-ea"/>
                </a:rPr>
                <a:t>6.4.2“</a:t>
              </a:r>
              <a:r>
                <a:rPr lang="zh-CN" altLang="en-US" sz="2000" b="1" dirty="0">
                  <a:latin typeface="华文中宋" pitchFamily="2" charset="-122"/>
                  <a:ea typeface="华文中宋" pitchFamily="2" charset="-122"/>
                  <a:sym typeface="+mn-ea"/>
                </a:rPr>
                <a:t>罗马文艺复兴时期的文化遗产</a:t>
              </a:r>
              <a:r>
                <a:rPr lang="en-US" altLang="zh-CN" sz="2000" b="1" dirty="0" smtClean="0">
                  <a:latin typeface="华文中宋" pitchFamily="2" charset="-122"/>
                  <a:ea typeface="华文中宋" pitchFamily="2" charset="-122"/>
                  <a:sym typeface="+mn-ea"/>
                </a:rPr>
                <a:t>”</a:t>
              </a:r>
            </a:p>
            <a:p>
              <a:r>
                <a:rPr lang="zh-CN" altLang="en-US" sz="2000" b="1" dirty="0" smtClean="0">
                  <a:latin typeface="华文中宋" pitchFamily="2" charset="-122"/>
                  <a:ea typeface="华文中宋" pitchFamily="2" charset="-122"/>
                  <a:sym typeface="+mn-ea"/>
                </a:rPr>
                <a:t>选修</a:t>
              </a:r>
              <a:r>
                <a:rPr lang="en-US" altLang="zh-CN" sz="2000" b="1" dirty="0" smtClean="0">
                  <a:latin typeface="华文中宋" pitchFamily="2" charset="-122"/>
                  <a:ea typeface="华文中宋" pitchFamily="2" charset="-122"/>
                  <a:sym typeface="+mn-ea"/>
                </a:rPr>
                <a:t>6.5.2</a:t>
              </a:r>
              <a:r>
                <a:rPr lang="zh-CN" altLang="en-US" sz="2000" b="1" dirty="0" smtClean="0">
                  <a:latin typeface="华文中宋" pitchFamily="2" charset="-122"/>
                  <a:ea typeface="华文中宋" pitchFamily="2" charset="-122"/>
                  <a:sym typeface="+mn-ea"/>
                </a:rPr>
                <a:t>“秦始皇陵及兵马俑”</a:t>
              </a:r>
              <a:endParaRPr lang="en-US" altLang="zh-CN" sz="2000" b="1" dirty="0" smtClean="0">
                <a:latin typeface="华文中宋" pitchFamily="2" charset="-122"/>
                <a:ea typeface="华文中宋" pitchFamily="2" charset="-122"/>
                <a:sym typeface="+mn-ea"/>
              </a:endParaRPr>
            </a:p>
            <a:p>
              <a:r>
                <a:rPr lang="zh-CN" altLang="en-US" sz="2000" b="1" dirty="0" smtClean="0">
                  <a:latin typeface="华文中宋" pitchFamily="2" charset="-122"/>
                  <a:ea typeface="华文中宋" pitchFamily="2" charset="-122"/>
                </a:rPr>
                <a:t>选修</a:t>
              </a:r>
              <a:r>
                <a:rPr lang="en-US" altLang="zh-CN" sz="2000" b="1" dirty="0" smtClean="0">
                  <a:latin typeface="华文中宋" pitchFamily="2" charset="-122"/>
                  <a:ea typeface="华文中宋" pitchFamily="2" charset="-122"/>
                </a:rPr>
                <a:t>6.5.8</a:t>
              </a:r>
              <a:r>
                <a:rPr lang="zh-CN" altLang="en-US" sz="2000" b="1" dirty="0" smtClean="0">
                  <a:latin typeface="华文中宋" pitchFamily="2" charset="-122"/>
                  <a:ea typeface="华文中宋" pitchFamily="2" charset="-122"/>
                </a:rPr>
                <a:t>“古色古香的平遥古城”</a:t>
              </a:r>
              <a:endParaRPr lang="en-US" altLang="zh-CN" sz="2000" b="1" dirty="0">
                <a:latin typeface="华文中宋" pitchFamily="2" charset="-122"/>
                <a:ea typeface="华文中宋" pitchFamily="2" charset="-122"/>
              </a:endParaRPr>
            </a:p>
          </p:txBody>
        </p:sp>
        <p:grpSp>
          <p:nvGrpSpPr>
            <p:cNvPr id="13" name="组合 12"/>
            <p:cNvGrpSpPr/>
            <p:nvPr/>
          </p:nvGrpSpPr>
          <p:grpSpPr>
            <a:xfrm>
              <a:off x="6708140" y="1732915"/>
              <a:ext cx="340995" cy="3416300"/>
              <a:chOff x="11782" y="2288"/>
              <a:chExt cx="537" cy="5380"/>
            </a:xfrm>
          </p:grpSpPr>
          <p:cxnSp>
            <p:nvCxnSpPr>
              <p:cNvPr id="30" name="直接连接符 29"/>
              <p:cNvCxnSpPr/>
              <p:nvPr/>
            </p:nvCxnSpPr>
            <p:spPr>
              <a:xfrm flipV="1">
                <a:off x="12049" y="4821"/>
                <a:ext cx="271" cy="1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11782" y="2288"/>
                <a:ext cx="267" cy="5380"/>
                <a:chOff x="12788" y="2362"/>
                <a:chExt cx="267" cy="5380"/>
              </a:xfrm>
            </p:grpSpPr>
            <p:cxnSp>
              <p:nvCxnSpPr>
                <p:cNvPr id="34" name="直接连接符 33"/>
                <p:cNvCxnSpPr/>
                <p:nvPr/>
              </p:nvCxnSpPr>
              <p:spPr>
                <a:xfrm>
                  <a:off x="12788" y="2376"/>
                  <a:ext cx="250" cy="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2788" y="7700"/>
                  <a:ext cx="250" cy="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3055" y="2362"/>
                  <a:ext cx="0" cy="53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38" name="文本框 37"/>
          <p:cNvSpPr txBox="1"/>
          <p:nvPr/>
        </p:nvSpPr>
        <p:spPr>
          <a:xfrm>
            <a:off x="5302250" y="1353820"/>
            <a:ext cx="1695450" cy="457200"/>
          </a:xfrm>
          <a:prstGeom prst="rect">
            <a:avLst/>
          </a:prstGeom>
          <a:noFill/>
        </p:spPr>
        <p:txBody>
          <a:bodyPr wrap="square" rtlCol="0">
            <a:spAutoFit/>
          </a:bodyPr>
          <a:lstStyle/>
          <a:p>
            <a:r>
              <a:rPr lang="zh-CN" altLang="en-US" sz="2400" b="1" dirty="0">
                <a:latin typeface="华文中宋" pitchFamily="2" charset="-122"/>
                <a:ea typeface="华文中宋" pitchFamily="2" charset="-122"/>
              </a:rPr>
              <a:t>建筑特色</a:t>
            </a:r>
          </a:p>
        </p:txBody>
      </p:sp>
      <p:sp>
        <p:nvSpPr>
          <p:cNvPr id="41" name="文本框 40"/>
          <p:cNvSpPr txBox="1"/>
          <p:nvPr/>
        </p:nvSpPr>
        <p:spPr>
          <a:xfrm>
            <a:off x="2869565" y="3442335"/>
            <a:ext cx="2428240" cy="457200"/>
          </a:xfrm>
          <a:prstGeom prst="rect">
            <a:avLst/>
          </a:prstGeom>
          <a:noFill/>
        </p:spPr>
        <p:txBody>
          <a:bodyPr wrap="square" rtlCol="0">
            <a:spAutoFit/>
          </a:bodyPr>
          <a:lstStyle/>
          <a:p>
            <a:r>
              <a:rPr lang="zh-CN" altLang="en-US" sz="2400" b="1" dirty="0">
                <a:latin typeface="华文中宋" pitchFamily="2" charset="-122"/>
                <a:ea typeface="华文中宋" pitchFamily="2" charset="-122"/>
              </a:rPr>
              <a:t>人文精神内涵</a:t>
            </a:r>
          </a:p>
        </p:txBody>
      </p:sp>
      <p:sp>
        <p:nvSpPr>
          <p:cNvPr id="67" name="文本框 66"/>
          <p:cNvSpPr txBox="1"/>
          <p:nvPr/>
        </p:nvSpPr>
        <p:spPr>
          <a:xfrm>
            <a:off x="5288915" y="1784350"/>
            <a:ext cx="1695450" cy="457200"/>
          </a:xfrm>
          <a:prstGeom prst="rect">
            <a:avLst/>
          </a:prstGeom>
          <a:noFill/>
        </p:spPr>
        <p:txBody>
          <a:bodyPr wrap="square" rtlCol="0">
            <a:spAutoFit/>
          </a:bodyPr>
          <a:lstStyle/>
          <a:p>
            <a:r>
              <a:rPr lang="zh-CN" altLang="en-US" sz="2400" b="1" dirty="0">
                <a:latin typeface="华文中宋" pitchFamily="2" charset="-122"/>
                <a:ea typeface="华文中宋" pitchFamily="2" charset="-122"/>
              </a:rPr>
              <a:t>历史价值</a:t>
            </a:r>
          </a:p>
        </p:txBody>
      </p:sp>
      <p:grpSp>
        <p:nvGrpSpPr>
          <p:cNvPr id="29" name="组合 28"/>
          <p:cNvGrpSpPr/>
          <p:nvPr/>
        </p:nvGrpSpPr>
        <p:grpSpPr>
          <a:xfrm>
            <a:off x="2689860" y="1028700"/>
            <a:ext cx="2596515" cy="1553845"/>
            <a:chOff x="2689860" y="1028700"/>
            <a:chExt cx="2596515" cy="1553845"/>
          </a:xfrm>
        </p:grpSpPr>
        <p:sp>
          <p:nvSpPr>
            <p:cNvPr id="65" name="右大括号 64"/>
            <p:cNvSpPr/>
            <p:nvPr/>
          </p:nvSpPr>
          <p:spPr>
            <a:xfrm>
              <a:off x="4987290" y="1028700"/>
              <a:ext cx="299085" cy="1553845"/>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华文中宋" pitchFamily="2" charset="-122"/>
                <a:ea typeface="华文中宋" pitchFamily="2" charset="-122"/>
              </a:endParaRPr>
            </a:p>
          </p:txBody>
        </p:sp>
        <p:sp>
          <p:nvSpPr>
            <p:cNvPr id="100" name="文本框 99"/>
            <p:cNvSpPr txBox="1"/>
            <p:nvPr/>
          </p:nvSpPr>
          <p:spPr>
            <a:xfrm>
              <a:off x="2689860" y="1993900"/>
              <a:ext cx="1901190" cy="457200"/>
            </a:xfrm>
            <a:prstGeom prst="rect">
              <a:avLst/>
            </a:prstGeom>
            <a:noFill/>
            <a:ln w="9525">
              <a:noFill/>
            </a:ln>
          </p:spPr>
          <p:txBody>
            <a:bodyPr wrap="square">
              <a:spAutoFit/>
            </a:bodyPr>
            <a:lstStyle/>
            <a:p>
              <a:pPr marL="0" indent="0"/>
              <a:r>
                <a:rPr lang="zh-CN" altLang="en-US" sz="2400" b="1">
                  <a:solidFill>
                    <a:srgbClr val="000000"/>
                  </a:solidFill>
                  <a:latin typeface="华文中宋" pitchFamily="2" charset="-122"/>
                  <a:ea typeface="华文中宋" pitchFamily="2" charset="-122"/>
                  <a:cs typeface="宋体" panose="02010600030101010101" pitchFamily="2" charset="-122"/>
                </a:rPr>
                <a:t>帕特农神庙</a:t>
              </a:r>
            </a:p>
          </p:txBody>
        </p:sp>
        <p:sp>
          <p:nvSpPr>
            <p:cNvPr id="2" name="文本框 1"/>
            <p:cNvSpPr txBox="1"/>
            <p:nvPr/>
          </p:nvSpPr>
          <p:spPr>
            <a:xfrm>
              <a:off x="2755900" y="1051560"/>
              <a:ext cx="795020" cy="457200"/>
            </a:xfrm>
            <a:prstGeom prst="rect">
              <a:avLst/>
            </a:prstGeom>
            <a:noFill/>
          </p:spPr>
          <p:txBody>
            <a:bodyPr wrap="none" rtlCol="0">
              <a:spAutoFit/>
            </a:bodyPr>
            <a:lstStyle/>
            <a:p>
              <a:pPr algn="l"/>
              <a:r>
                <a:rPr lang="zh-CN" altLang="en-US" sz="2400" b="1">
                  <a:solidFill>
                    <a:srgbClr val="000000"/>
                  </a:solidFill>
                  <a:latin typeface="华文中宋" pitchFamily="2" charset="-122"/>
                  <a:ea typeface="华文中宋" pitchFamily="2" charset="-122"/>
                  <a:cs typeface="宋体" panose="02010600030101010101" pitchFamily="2" charset="-122"/>
                  <a:sym typeface="+mn-ea"/>
                </a:rPr>
                <a:t>山门</a:t>
              </a:r>
              <a:endParaRPr lang="zh-CN" altLang="en-US" sz="2400" b="1">
                <a:solidFill>
                  <a:srgbClr val="000000"/>
                </a:solidFill>
                <a:latin typeface="华文中宋" pitchFamily="2" charset="-122"/>
                <a:ea typeface="华文中宋" pitchFamily="2" charset="-122"/>
                <a:cs typeface="宋体" panose="02010600030101010101" pitchFamily="2" charset="-122"/>
              </a:endParaRPr>
            </a:p>
          </p:txBody>
        </p:sp>
        <p:sp>
          <p:nvSpPr>
            <p:cNvPr id="3" name="文本框 2"/>
            <p:cNvSpPr txBox="1"/>
            <p:nvPr/>
          </p:nvSpPr>
          <p:spPr>
            <a:xfrm>
              <a:off x="2722880" y="1536700"/>
              <a:ext cx="2325370" cy="457200"/>
            </a:xfrm>
            <a:prstGeom prst="rect">
              <a:avLst/>
            </a:prstGeom>
            <a:noFill/>
          </p:spPr>
          <p:txBody>
            <a:bodyPr wrap="none" rtlCol="0">
              <a:spAutoFit/>
            </a:bodyPr>
            <a:lstStyle/>
            <a:p>
              <a:pPr algn="l"/>
              <a:r>
                <a:rPr lang="zh-CN" altLang="en-US" sz="2400" b="1">
                  <a:solidFill>
                    <a:srgbClr val="000000"/>
                  </a:solidFill>
                  <a:latin typeface="华文中宋" pitchFamily="2" charset="-122"/>
                  <a:ea typeface="华文中宋" pitchFamily="2" charset="-122"/>
                  <a:cs typeface="宋体" panose="02010600030101010101" pitchFamily="2" charset="-122"/>
                  <a:sym typeface="+mn-ea"/>
                </a:rPr>
                <a:t>伊瑞克提翁神庙</a:t>
              </a:r>
              <a:endParaRPr lang="zh-CN" altLang="en-US" sz="2400" b="1">
                <a:solidFill>
                  <a:srgbClr val="000000"/>
                </a:solidFill>
                <a:latin typeface="华文中宋" pitchFamily="2" charset="-122"/>
                <a:ea typeface="华文中宋" pitchFamily="2" charset="-122"/>
                <a:cs typeface="宋体" panose="02010600030101010101" pitchFamily="2" charset="-122"/>
              </a:endParaRPr>
            </a:p>
          </p:txBody>
        </p:sp>
      </p:grpSp>
      <p:grpSp>
        <p:nvGrpSpPr>
          <p:cNvPr id="28" name="组合 27"/>
          <p:cNvGrpSpPr/>
          <p:nvPr/>
        </p:nvGrpSpPr>
        <p:grpSpPr>
          <a:xfrm>
            <a:off x="924560" y="1134110"/>
            <a:ext cx="1832288" cy="1261745"/>
            <a:chOff x="924560" y="1134110"/>
            <a:chExt cx="1832288" cy="1261745"/>
          </a:xfrm>
        </p:grpSpPr>
        <p:sp>
          <p:nvSpPr>
            <p:cNvPr id="7" name="文本框 6"/>
            <p:cNvSpPr txBox="1"/>
            <p:nvPr/>
          </p:nvSpPr>
          <p:spPr>
            <a:xfrm>
              <a:off x="924560" y="1540510"/>
              <a:ext cx="1832288" cy="457200"/>
            </a:xfrm>
            <a:prstGeom prst="rect">
              <a:avLst/>
            </a:prstGeom>
            <a:noFill/>
          </p:spPr>
          <p:txBody>
            <a:bodyPr wrap="square" rtlCol="0">
              <a:spAutoFit/>
            </a:bodyPr>
            <a:lstStyle/>
            <a:p>
              <a:r>
                <a:rPr lang="zh-CN" altLang="en-US" sz="2400" b="1" dirty="0">
                  <a:latin typeface="华文中宋" pitchFamily="2" charset="-122"/>
                  <a:ea typeface="华文中宋" pitchFamily="2" charset="-122"/>
                </a:rPr>
                <a:t>雅典卫城</a:t>
              </a:r>
            </a:p>
          </p:txBody>
        </p:sp>
        <p:sp>
          <p:nvSpPr>
            <p:cNvPr id="4" name="左大括号 3"/>
            <p:cNvSpPr/>
            <p:nvPr/>
          </p:nvSpPr>
          <p:spPr>
            <a:xfrm>
              <a:off x="2546350" y="1134110"/>
              <a:ext cx="143510" cy="126174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华文中宋" pitchFamily="2" charset="-122"/>
                <a:ea typeface="华文中宋" pitchFamily="2" charset="-122"/>
              </a:endParaRPr>
            </a:p>
          </p:txBody>
        </p:sp>
      </p:grpSp>
      <p:grpSp>
        <p:nvGrpSpPr>
          <p:cNvPr id="33" name="组合 32"/>
          <p:cNvGrpSpPr/>
          <p:nvPr/>
        </p:nvGrpSpPr>
        <p:grpSpPr>
          <a:xfrm>
            <a:off x="819785" y="4347845"/>
            <a:ext cx="3244850" cy="1012190"/>
            <a:chOff x="819785" y="4347845"/>
            <a:chExt cx="3244850" cy="1012190"/>
          </a:xfrm>
        </p:grpSpPr>
        <p:sp>
          <p:nvSpPr>
            <p:cNvPr id="58" name="文本框 57"/>
            <p:cNvSpPr txBox="1"/>
            <p:nvPr/>
          </p:nvSpPr>
          <p:spPr>
            <a:xfrm>
              <a:off x="819785" y="4625340"/>
              <a:ext cx="3244850" cy="457200"/>
            </a:xfrm>
            <a:prstGeom prst="rect">
              <a:avLst/>
            </a:prstGeom>
            <a:noFill/>
          </p:spPr>
          <p:txBody>
            <a:bodyPr wrap="square" rtlCol="0">
              <a:spAutoFit/>
            </a:bodyPr>
            <a:lstStyle/>
            <a:p>
              <a:r>
                <a:rPr lang="zh-CN" altLang="en-US" sz="2400" b="1">
                  <a:latin typeface="华文中宋" pitchFamily="2" charset="-122"/>
                  <a:ea typeface="华文中宋" pitchFamily="2" charset="-122"/>
                </a:rPr>
                <a:t>奥林匹亚遗址</a:t>
              </a:r>
            </a:p>
          </p:txBody>
        </p:sp>
        <p:sp>
          <p:nvSpPr>
            <p:cNvPr id="8" name="左大括号 7"/>
            <p:cNvSpPr/>
            <p:nvPr/>
          </p:nvSpPr>
          <p:spPr>
            <a:xfrm>
              <a:off x="2869565" y="4347845"/>
              <a:ext cx="262890" cy="1012190"/>
            </a:xfrm>
            <a:prstGeom prst="leftBrace">
              <a:avLst>
                <a:gd name="adj1" fmla="val 8333"/>
                <a:gd name="adj2" fmla="val 50018"/>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华文中宋" pitchFamily="2" charset="-122"/>
                <a:ea typeface="华文中宋" pitchFamily="2" charset="-122"/>
              </a:endParaRPr>
            </a:p>
          </p:txBody>
        </p:sp>
      </p:grpSp>
      <p:grpSp>
        <p:nvGrpSpPr>
          <p:cNvPr id="37" name="组合 36"/>
          <p:cNvGrpSpPr/>
          <p:nvPr/>
        </p:nvGrpSpPr>
        <p:grpSpPr>
          <a:xfrm>
            <a:off x="3181350" y="4347845"/>
            <a:ext cx="3566160" cy="1092200"/>
            <a:chOff x="3181350" y="4347845"/>
            <a:chExt cx="3566160" cy="1092200"/>
          </a:xfrm>
        </p:grpSpPr>
        <p:sp>
          <p:nvSpPr>
            <p:cNvPr id="9" name="文本框 8"/>
            <p:cNvSpPr txBox="1"/>
            <p:nvPr/>
          </p:nvSpPr>
          <p:spPr>
            <a:xfrm>
              <a:off x="3181350" y="4347845"/>
              <a:ext cx="3566160" cy="457200"/>
            </a:xfrm>
            <a:prstGeom prst="rect">
              <a:avLst/>
            </a:prstGeom>
            <a:noFill/>
          </p:spPr>
          <p:txBody>
            <a:bodyPr wrap="square" rtlCol="0">
              <a:spAutoFit/>
            </a:bodyPr>
            <a:lstStyle/>
            <a:p>
              <a:r>
                <a:rPr lang="zh-CN" altLang="en-US" sz="2400" b="1">
                  <a:latin typeface="华文中宋" pitchFamily="2" charset="-122"/>
                  <a:ea typeface="华文中宋" pitchFamily="2" charset="-122"/>
                </a:rPr>
                <a:t>古希腊时期的主要功能</a:t>
              </a:r>
            </a:p>
          </p:txBody>
        </p:sp>
        <p:sp>
          <p:nvSpPr>
            <p:cNvPr id="10" name="文本框 9"/>
            <p:cNvSpPr txBox="1"/>
            <p:nvPr/>
          </p:nvSpPr>
          <p:spPr>
            <a:xfrm>
              <a:off x="3181350" y="4982845"/>
              <a:ext cx="2428240" cy="457200"/>
            </a:xfrm>
            <a:prstGeom prst="rect">
              <a:avLst/>
            </a:prstGeom>
            <a:noFill/>
          </p:spPr>
          <p:txBody>
            <a:bodyPr wrap="square" rtlCol="0">
              <a:spAutoFit/>
            </a:bodyPr>
            <a:lstStyle/>
            <a:p>
              <a:r>
                <a:rPr lang="zh-CN" altLang="en-US" sz="2400" b="1">
                  <a:latin typeface="华文中宋" pitchFamily="2" charset="-122"/>
                  <a:ea typeface="华文中宋" pitchFamily="2" charset="-122"/>
                </a:rPr>
                <a:t>历史地位</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8" grpId="0"/>
      <p:bldP spid="41" grpId="0"/>
      <p:bldP spid="6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6"/>
          <p:cNvSpPr txBox="1">
            <a:spLocks noChangeArrowheads="1"/>
          </p:cNvSpPr>
          <p:nvPr/>
        </p:nvSpPr>
        <p:spPr bwMode="auto">
          <a:xfrm>
            <a:off x="-56515" y="1893570"/>
            <a:ext cx="548005" cy="1981835"/>
          </a:xfrm>
          <a:prstGeom prst="rect">
            <a:avLst/>
          </a:prstGeom>
          <a:noFill/>
          <a:ln w="9525">
            <a:noFill/>
            <a:miter lim="800000"/>
          </a:ln>
        </p:spPr>
        <p:txBody>
          <a:bodyPr vert="eaVert"/>
          <a:lstStyle/>
          <a:p>
            <a:r>
              <a:rPr lang="zh-CN" altLang="en-US" sz="2800" b="1">
                <a:latin typeface="华文中宋" pitchFamily="2" charset="-122"/>
                <a:ea typeface="华文中宋" pitchFamily="2" charset="-122"/>
                <a:cs typeface="Times New Roman" panose="02020603050405020304" pitchFamily="18" charset="0"/>
              </a:rPr>
              <a:t>明清故宫</a:t>
            </a:r>
          </a:p>
        </p:txBody>
      </p:sp>
      <p:grpSp>
        <p:nvGrpSpPr>
          <p:cNvPr id="9" name="组合 58"/>
          <p:cNvGrpSpPr/>
          <p:nvPr/>
        </p:nvGrpSpPr>
        <p:grpSpPr bwMode="auto">
          <a:xfrm>
            <a:off x="4147185" y="2844165"/>
            <a:ext cx="5742305" cy="1015377"/>
            <a:chOff x="12143" y="4942"/>
            <a:chExt cx="15231" cy="1597"/>
          </a:xfrm>
        </p:grpSpPr>
        <p:cxnSp>
          <p:nvCxnSpPr>
            <p:cNvPr id="2" name="直接连接符 59"/>
            <p:cNvCxnSpPr/>
            <p:nvPr/>
          </p:nvCxnSpPr>
          <p:spPr>
            <a:xfrm>
              <a:off x="12143" y="5660"/>
              <a:ext cx="691" cy="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330" name="文本框 60"/>
            <p:cNvSpPr txBox="1">
              <a:spLocks noChangeArrowheads="1"/>
            </p:cNvSpPr>
            <p:nvPr/>
          </p:nvSpPr>
          <p:spPr bwMode="auto">
            <a:xfrm>
              <a:off x="12914" y="4942"/>
              <a:ext cx="14460" cy="1597"/>
            </a:xfrm>
            <a:prstGeom prst="rect">
              <a:avLst/>
            </a:prstGeom>
            <a:noFill/>
            <a:ln w="12700">
              <a:solidFill>
                <a:schemeClr val="tx1"/>
              </a:solidFill>
              <a:miter lim="800000"/>
            </a:ln>
          </p:spPr>
          <p:txBody>
            <a:bodyPr wrap="square">
              <a:spAutoFit/>
            </a:bodyPr>
            <a:lstStyle/>
            <a:p>
              <a:r>
                <a:rPr lang="zh-CN" altLang="en-US" sz="2000" b="1" dirty="0">
                  <a:latin typeface="华文中宋" pitchFamily="2" charset="-122"/>
                  <a:ea typeface="华文中宋" pitchFamily="2" charset="-122"/>
                </a:rPr>
                <a:t>必修</a:t>
              </a:r>
              <a:r>
                <a:rPr lang="en-US" altLang="zh-CN" sz="2000" b="1" dirty="0" smtClean="0">
                  <a:latin typeface="华文中宋" pitchFamily="2" charset="-122"/>
                  <a:ea typeface="华文中宋" pitchFamily="2" charset="-122"/>
                </a:rPr>
                <a:t>1.</a:t>
              </a:r>
              <a:r>
                <a:rPr lang="en-US" altLang="zh-CN" sz="2000" b="1" dirty="0" smtClean="0">
                  <a:latin typeface="华文中宋" pitchFamily="2" charset="-122"/>
                  <a:ea typeface="华文中宋" pitchFamily="2" charset="-122"/>
                  <a:sym typeface="+mn-ea"/>
                </a:rPr>
                <a:t>1.4“</a:t>
              </a:r>
              <a:r>
                <a:rPr lang="zh-CN" altLang="en-US" sz="2000" b="1" dirty="0" smtClean="0">
                  <a:latin typeface="华文中宋" pitchFamily="2" charset="-122"/>
                  <a:ea typeface="华文中宋" pitchFamily="2" charset="-122"/>
                  <a:sym typeface="+mn-ea"/>
                </a:rPr>
                <a:t>专制时代晚期的政治形态</a:t>
              </a:r>
              <a:r>
                <a:rPr lang="en-US" altLang="zh-CN" sz="2000" b="1" dirty="0" smtClean="0">
                  <a:latin typeface="华文中宋" pitchFamily="2" charset="-122"/>
                  <a:ea typeface="华文中宋" pitchFamily="2" charset="-122"/>
                </a:rPr>
                <a:t>”</a:t>
              </a:r>
              <a:endParaRPr lang="en-US" altLang="zh-CN" sz="2000" b="1" dirty="0">
                <a:latin typeface="华文中宋" pitchFamily="2" charset="-122"/>
                <a:ea typeface="华文中宋" pitchFamily="2" charset="-122"/>
              </a:endParaRPr>
            </a:p>
            <a:p>
              <a:r>
                <a:rPr lang="zh-CN" altLang="en-US" sz="2000" b="1" dirty="0">
                  <a:latin typeface="华文中宋" pitchFamily="2" charset="-122"/>
                  <a:ea typeface="华文中宋" pitchFamily="2" charset="-122"/>
                  <a:sym typeface="+mn-ea"/>
                </a:rPr>
                <a:t>必修</a:t>
              </a:r>
              <a:r>
                <a:rPr lang="en-US" altLang="zh-CN" sz="2000" b="1" dirty="0" smtClean="0">
                  <a:latin typeface="华文中宋" pitchFamily="2" charset="-122"/>
                  <a:ea typeface="华文中宋" pitchFamily="2" charset="-122"/>
                  <a:sym typeface="+mn-ea"/>
                </a:rPr>
                <a:t>3.1.2“</a:t>
              </a:r>
              <a:r>
                <a:rPr lang="zh-CN" altLang="en-US" sz="2000" b="1" dirty="0">
                  <a:latin typeface="华文中宋" pitchFamily="2" charset="-122"/>
                  <a:ea typeface="华文中宋" pitchFamily="2" charset="-122"/>
                  <a:sym typeface="+mn-ea"/>
                </a:rPr>
                <a:t>科举制的文化影响</a:t>
              </a:r>
              <a:r>
                <a:rPr lang="en-US" altLang="zh-CN" sz="2000" b="1" dirty="0">
                  <a:latin typeface="华文中宋" pitchFamily="2" charset="-122"/>
                  <a:ea typeface="华文中宋" pitchFamily="2" charset="-122"/>
                  <a:sym typeface="+mn-ea"/>
                </a:rPr>
                <a:t>”</a:t>
              </a:r>
            </a:p>
            <a:p>
              <a:r>
                <a:rPr lang="zh-CN" altLang="en-US" sz="2000" b="1" dirty="0">
                  <a:latin typeface="华文中宋" pitchFamily="2" charset="-122"/>
                  <a:ea typeface="华文中宋" pitchFamily="2" charset="-122"/>
                  <a:sym typeface="+mn-ea"/>
                </a:rPr>
                <a:t>选修</a:t>
              </a:r>
              <a:r>
                <a:rPr lang="en-US" altLang="zh-CN" sz="2000" b="1" dirty="0" smtClean="0">
                  <a:latin typeface="华文中宋" pitchFamily="2" charset="-122"/>
                  <a:ea typeface="华文中宋" pitchFamily="2" charset="-122"/>
                  <a:sym typeface="+mn-ea"/>
                </a:rPr>
                <a:t>4.1.3“</a:t>
              </a:r>
              <a:r>
                <a:rPr lang="zh-CN" altLang="en-US" sz="2000" b="1" dirty="0">
                  <a:latin typeface="华文中宋" pitchFamily="2" charset="-122"/>
                  <a:ea typeface="华文中宋" pitchFamily="2" charset="-122"/>
                  <a:sym typeface="+mn-ea"/>
                </a:rPr>
                <a:t>统一多民族国家的捍卫者康熙帝</a:t>
              </a:r>
              <a:r>
                <a:rPr lang="en-US" altLang="zh-CN" sz="2000" b="1" dirty="0">
                  <a:latin typeface="华文中宋" pitchFamily="2" charset="-122"/>
                  <a:ea typeface="华文中宋" pitchFamily="2" charset="-122"/>
                  <a:sym typeface="+mn-ea"/>
                </a:rPr>
                <a:t>”</a:t>
              </a:r>
            </a:p>
          </p:txBody>
        </p:sp>
      </p:grpSp>
      <p:sp>
        <p:nvSpPr>
          <p:cNvPr id="13321" name="Rectangle 313"/>
          <p:cNvSpPr>
            <a:spLocks noChangeArrowheads="1"/>
          </p:cNvSpPr>
          <p:nvPr/>
        </p:nvSpPr>
        <p:spPr bwMode="auto">
          <a:xfrm>
            <a:off x="812165" y="4696876"/>
            <a:ext cx="6218369" cy="461665"/>
          </a:xfrm>
          <a:prstGeom prst="rect">
            <a:avLst/>
          </a:prstGeom>
          <a:noFill/>
          <a:ln w="9525" algn="ctr">
            <a:noFill/>
            <a:miter lim="800000"/>
          </a:ln>
        </p:spPr>
        <p:txBody>
          <a:bodyPr wrap="none" anchor="ctr">
            <a:spAutoFit/>
          </a:bodyPr>
          <a:lstStyle/>
          <a:p>
            <a:r>
              <a:rPr lang="zh-CN" altLang="en-US" sz="2400" b="1" dirty="0">
                <a:latin typeface="华文中宋" pitchFamily="2" charset="-122"/>
                <a:ea typeface="华文中宋" pitchFamily="2" charset="-122"/>
              </a:rPr>
              <a:t>北京故宫所体现的宫殿建筑技艺和建筑风格 </a:t>
            </a:r>
          </a:p>
        </p:txBody>
      </p:sp>
      <p:sp>
        <p:nvSpPr>
          <p:cNvPr id="26" name="左大括号 25"/>
          <p:cNvSpPr/>
          <p:nvPr/>
        </p:nvSpPr>
        <p:spPr>
          <a:xfrm>
            <a:off x="491490" y="489585"/>
            <a:ext cx="327025" cy="4481830"/>
          </a:xfrm>
          <a:prstGeom prst="leftBrace">
            <a:avLst>
              <a:gd name="adj1" fmla="val 41165"/>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z="2400" b="1">
              <a:latin typeface="华文中宋" pitchFamily="2" charset="-122"/>
              <a:ea typeface="华文中宋" pitchFamily="2" charset="-122"/>
            </a:endParaRPr>
          </a:p>
        </p:txBody>
      </p:sp>
      <p:grpSp>
        <p:nvGrpSpPr>
          <p:cNvPr id="25" name="组合 24"/>
          <p:cNvGrpSpPr/>
          <p:nvPr/>
        </p:nvGrpSpPr>
        <p:grpSpPr>
          <a:xfrm>
            <a:off x="586740" y="488950"/>
            <a:ext cx="1189990" cy="1701800"/>
            <a:chOff x="586740" y="488950"/>
            <a:chExt cx="1189990" cy="1701800"/>
          </a:xfrm>
        </p:grpSpPr>
        <p:sp>
          <p:nvSpPr>
            <p:cNvPr id="13316" name="Rectangle 11"/>
            <p:cNvSpPr>
              <a:spLocks noChangeArrowheads="1"/>
            </p:cNvSpPr>
            <p:nvPr/>
          </p:nvSpPr>
          <p:spPr bwMode="auto">
            <a:xfrm>
              <a:off x="586740" y="1129665"/>
              <a:ext cx="1122045" cy="457200"/>
            </a:xfrm>
            <a:prstGeom prst="rect">
              <a:avLst/>
            </a:prstGeom>
            <a:noFill/>
            <a:ln w="9525">
              <a:noFill/>
              <a:miter lim="800000"/>
            </a:ln>
          </p:spPr>
          <p:txBody>
            <a:bodyPr wrap="square" anchor="ctr">
              <a:spAutoFit/>
            </a:bodyPr>
            <a:lstStyle/>
            <a:p>
              <a:pPr defTabSz="-635">
                <a:tabLst>
                  <a:tab pos="4000500" algn="l"/>
                </a:tabLst>
              </a:pPr>
              <a:r>
                <a:rPr lang="zh-CN" altLang="en-US" sz="2400" b="1" dirty="0">
                  <a:latin typeface="华文中宋" pitchFamily="2" charset="-122"/>
                  <a:ea typeface="华文中宋" pitchFamily="2" charset="-122"/>
                  <a:cs typeface="Times New Roman" panose="02020603050405020304" pitchFamily="18" charset="0"/>
                </a:rPr>
                <a:t> 概况</a:t>
              </a:r>
            </a:p>
          </p:txBody>
        </p:sp>
        <p:sp>
          <p:nvSpPr>
            <p:cNvPr id="4" name="左大括号 25"/>
            <p:cNvSpPr/>
            <p:nvPr/>
          </p:nvSpPr>
          <p:spPr>
            <a:xfrm>
              <a:off x="1616710" y="488950"/>
              <a:ext cx="160020" cy="17018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z="2400" b="1">
                <a:latin typeface="华文中宋" pitchFamily="2" charset="-122"/>
                <a:ea typeface="华文中宋" pitchFamily="2" charset="-122"/>
              </a:endParaRPr>
            </a:p>
          </p:txBody>
        </p:sp>
      </p:grpSp>
      <p:grpSp>
        <p:nvGrpSpPr>
          <p:cNvPr id="27" name="组合 26"/>
          <p:cNvGrpSpPr/>
          <p:nvPr/>
        </p:nvGrpSpPr>
        <p:grpSpPr>
          <a:xfrm>
            <a:off x="1760855" y="292100"/>
            <a:ext cx="10034270" cy="1997075"/>
            <a:chOff x="1760855" y="292100"/>
            <a:chExt cx="10034270" cy="1997075"/>
          </a:xfrm>
        </p:grpSpPr>
        <p:sp>
          <p:nvSpPr>
            <p:cNvPr id="5" name="文本框 4"/>
            <p:cNvSpPr txBox="1"/>
            <p:nvPr/>
          </p:nvSpPr>
          <p:spPr>
            <a:xfrm>
              <a:off x="1760855" y="292100"/>
              <a:ext cx="1788795" cy="457200"/>
            </a:xfrm>
            <a:prstGeom prst="rect">
              <a:avLst/>
            </a:prstGeom>
            <a:noFill/>
          </p:spPr>
          <p:txBody>
            <a:bodyPr wrap="square" rtlCol="0">
              <a:spAutoFit/>
            </a:bodyPr>
            <a:lstStyle/>
            <a:p>
              <a:r>
                <a:rPr lang="zh-CN" altLang="en-US" sz="2400" b="1" dirty="0">
                  <a:latin typeface="华文中宋" pitchFamily="2" charset="-122"/>
                  <a:ea typeface="华文中宋" pitchFamily="2" charset="-122"/>
                </a:rPr>
                <a:t>布局结构</a:t>
              </a:r>
            </a:p>
          </p:txBody>
        </p:sp>
        <p:sp>
          <p:nvSpPr>
            <p:cNvPr id="6" name="文本框 5"/>
            <p:cNvSpPr txBox="1"/>
            <p:nvPr/>
          </p:nvSpPr>
          <p:spPr>
            <a:xfrm>
              <a:off x="1806575" y="716338"/>
              <a:ext cx="9988550" cy="822960"/>
            </a:xfrm>
            <a:prstGeom prst="rect">
              <a:avLst/>
            </a:prstGeom>
            <a:noFill/>
          </p:spPr>
          <p:txBody>
            <a:bodyPr wrap="square" rtlCol="0">
              <a:spAutoFit/>
            </a:bodyPr>
            <a:lstStyle/>
            <a:p>
              <a:r>
                <a:rPr lang="zh-CN" altLang="en-US" sz="2400" b="1" dirty="0">
                  <a:latin typeface="华文中宋" pitchFamily="2" charset="-122"/>
                  <a:ea typeface="华文中宋" pitchFamily="2" charset="-122"/>
                </a:rPr>
                <a:t>主要特点：中轴布局，左右对称；</a:t>
              </a:r>
            </a:p>
            <a:p>
              <a:r>
                <a:rPr lang="zh-CN" altLang="en-US" sz="2400" b="1" dirty="0">
                  <a:latin typeface="华文中宋" pitchFamily="2" charset="-122"/>
                  <a:ea typeface="华文中宋" pitchFamily="2" charset="-122"/>
                </a:rPr>
                <a:t>          坐北朝南，前朝后寝。</a:t>
              </a:r>
            </a:p>
          </p:txBody>
        </p:sp>
        <p:sp>
          <p:nvSpPr>
            <p:cNvPr id="7" name="文本框 6"/>
            <p:cNvSpPr txBox="1"/>
            <p:nvPr/>
          </p:nvSpPr>
          <p:spPr>
            <a:xfrm>
              <a:off x="1837690" y="1831975"/>
              <a:ext cx="6835775" cy="457200"/>
            </a:xfrm>
            <a:prstGeom prst="rect">
              <a:avLst/>
            </a:prstGeom>
            <a:noFill/>
          </p:spPr>
          <p:txBody>
            <a:bodyPr wrap="square" rtlCol="0">
              <a:spAutoFit/>
            </a:bodyPr>
            <a:lstStyle/>
            <a:p>
              <a:r>
                <a:rPr lang="zh-CN" altLang="en-US" sz="2400" b="1">
                  <a:latin typeface="华文中宋" pitchFamily="2" charset="-122"/>
                  <a:ea typeface="华文中宋" pitchFamily="2" charset="-122"/>
                </a:rPr>
                <a:t>文化内涵：</a:t>
              </a:r>
              <a:r>
                <a:rPr lang="zh-CN" altLang="en-US" sz="2400" b="1">
                  <a:latin typeface="华文中宋" pitchFamily="2" charset="-122"/>
                  <a:ea typeface="华文中宋" pitchFamily="2" charset="-122"/>
                  <a:sym typeface="+mn-ea"/>
                </a:rPr>
                <a:t>儒家思想为主的传统礼制</a:t>
              </a:r>
              <a:endParaRPr lang="zh-CN" altLang="en-US" sz="2400" b="1">
                <a:latin typeface="华文中宋" pitchFamily="2" charset="-122"/>
                <a:ea typeface="华文中宋" pitchFamily="2" charset="-122"/>
              </a:endParaRPr>
            </a:p>
          </p:txBody>
        </p:sp>
      </p:grpSp>
      <p:grpSp>
        <p:nvGrpSpPr>
          <p:cNvPr id="30" name="组合 29"/>
          <p:cNvGrpSpPr/>
          <p:nvPr/>
        </p:nvGrpSpPr>
        <p:grpSpPr>
          <a:xfrm>
            <a:off x="586740" y="2592705"/>
            <a:ext cx="1607820" cy="1325880"/>
            <a:chOff x="586740" y="2592705"/>
            <a:chExt cx="1607820" cy="1325880"/>
          </a:xfrm>
        </p:grpSpPr>
        <p:sp>
          <p:nvSpPr>
            <p:cNvPr id="3" name="左大括号 25"/>
            <p:cNvSpPr/>
            <p:nvPr/>
          </p:nvSpPr>
          <p:spPr>
            <a:xfrm>
              <a:off x="2118360" y="2592705"/>
              <a:ext cx="76200" cy="132588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z="2400" b="1">
                <a:latin typeface="华文中宋" pitchFamily="2" charset="-122"/>
                <a:ea typeface="华文中宋" pitchFamily="2" charset="-122"/>
              </a:endParaRPr>
            </a:p>
          </p:txBody>
        </p:sp>
        <p:sp>
          <p:nvSpPr>
            <p:cNvPr id="8" name="Rectangle 11"/>
            <p:cNvSpPr>
              <a:spLocks noChangeArrowheads="1"/>
            </p:cNvSpPr>
            <p:nvPr/>
          </p:nvSpPr>
          <p:spPr bwMode="auto">
            <a:xfrm>
              <a:off x="586740" y="2844165"/>
              <a:ext cx="1358265" cy="822960"/>
            </a:xfrm>
            <a:prstGeom prst="rect">
              <a:avLst/>
            </a:prstGeom>
            <a:noFill/>
            <a:ln w="9525">
              <a:noFill/>
              <a:miter lim="800000"/>
            </a:ln>
          </p:spPr>
          <p:txBody>
            <a:bodyPr wrap="square" anchor="ctr">
              <a:spAutoFit/>
            </a:bodyPr>
            <a:lstStyle/>
            <a:p>
              <a:pPr defTabSz="-635">
                <a:tabLst>
                  <a:tab pos="4000500" algn="l"/>
                </a:tabLst>
              </a:pPr>
              <a:r>
                <a:rPr lang="zh-CN" altLang="en-US" sz="2400" b="1" dirty="0">
                  <a:latin typeface="华文中宋" pitchFamily="2" charset="-122"/>
                  <a:ea typeface="华文中宋" pitchFamily="2" charset="-122"/>
                  <a:cs typeface="Times New Roman" panose="02020603050405020304" pitchFamily="18" charset="0"/>
                </a:rPr>
                <a:t> 三大殿</a:t>
              </a:r>
            </a:p>
            <a:p>
              <a:pPr defTabSz="-635">
                <a:tabLst>
                  <a:tab pos="4000500" algn="l"/>
                </a:tabLst>
              </a:pPr>
              <a:r>
                <a:rPr lang="zh-CN" altLang="en-US" sz="2400" b="1" dirty="0">
                  <a:latin typeface="华文中宋" pitchFamily="2" charset="-122"/>
                  <a:ea typeface="华文中宋" pitchFamily="2" charset="-122"/>
                  <a:cs typeface="Times New Roman" panose="02020603050405020304" pitchFamily="18" charset="0"/>
                </a:rPr>
                <a:t> 和内廷</a:t>
              </a:r>
            </a:p>
          </p:txBody>
        </p:sp>
      </p:grpSp>
      <p:grpSp>
        <p:nvGrpSpPr>
          <p:cNvPr id="14" name="组合 58"/>
          <p:cNvGrpSpPr/>
          <p:nvPr/>
        </p:nvGrpSpPr>
        <p:grpSpPr bwMode="auto">
          <a:xfrm>
            <a:off x="6850380" y="1706017"/>
            <a:ext cx="5221605" cy="701040"/>
            <a:chOff x="12143" y="4744"/>
            <a:chExt cx="13850" cy="1102"/>
          </a:xfrm>
        </p:grpSpPr>
        <p:cxnSp>
          <p:nvCxnSpPr>
            <p:cNvPr id="10" name="直接连接符 59"/>
            <p:cNvCxnSpPr/>
            <p:nvPr/>
          </p:nvCxnSpPr>
          <p:spPr>
            <a:xfrm>
              <a:off x="12143" y="5252"/>
              <a:ext cx="691" cy="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本框 60"/>
            <p:cNvSpPr txBox="1">
              <a:spLocks noChangeArrowheads="1"/>
            </p:cNvSpPr>
            <p:nvPr/>
          </p:nvSpPr>
          <p:spPr bwMode="auto">
            <a:xfrm>
              <a:off x="12914" y="4744"/>
              <a:ext cx="13079" cy="1102"/>
            </a:xfrm>
            <a:prstGeom prst="rect">
              <a:avLst/>
            </a:prstGeom>
            <a:noFill/>
            <a:ln w="12700">
              <a:solidFill>
                <a:schemeClr val="tx1"/>
              </a:solidFill>
              <a:miter lim="800000"/>
            </a:ln>
          </p:spPr>
          <p:txBody>
            <a:bodyPr wrap="square">
              <a:spAutoFit/>
            </a:bodyPr>
            <a:lstStyle/>
            <a:p>
              <a:r>
                <a:rPr lang="zh-CN" altLang="en-US" sz="2000" b="1" dirty="0">
                  <a:latin typeface="华文中宋" pitchFamily="2" charset="-122"/>
                  <a:ea typeface="华文中宋" pitchFamily="2" charset="-122"/>
                </a:rPr>
                <a:t>必修</a:t>
              </a:r>
              <a:r>
                <a:rPr lang="en-US" altLang="zh-CN" sz="2000" b="1" dirty="0" smtClean="0">
                  <a:latin typeface="华文中宋" pitchFamily="2" charset="-122"/>
                  <a:ea typeface="华文中宋" pitchFamily="2" charset="-122"/>
                </a:rPr>
                <a:t>1.1.</a:t>
              </a:r>
              <a:r>
                <a:rPr lang="en-US" altLang="zh-CN" sz="2000" b="1" dirty="0" smtClean="0">
                  <a:latin typeface="华文中宋" pitchFamily="2" charset="-122"/>
                  <a:ea typeface="华文中宋" pitchFamily="2" charset="-122"/>
                  <a:sym typeface="+mn-ea"/>
                </a:rPr>
                <a:t>2</a:t>
              </a:r>
              <a:r>
                <a:rPr lang="en-US" altLang="zh-CN" sz="2000" b="1" dirty="0" smtClean="0">
                  <a:latin typeface="华文中宋" pitchFamily="2" charset="-122"/>
                  <a:ea typeface="华文中宋" pitchFamily="2" charset="-122"/>
                </a:rPr>
                <a:t>“</a:t>
              </a:r>
              <a:r>
                <a:rPr lang="zh-CN" altLang="en-US" sz="2000" b="1" dirty="0">
                  <a:latin typeface="华文中宋" pitchFamily="2" charset="-122"/>
                  <a:ea typeface="华文中宋" pitchFamily="2" charset="-122"/>
                </a:rPr>
                <a:t>皇帝制度</a:t>
              </a:r>
              <a:r>
                <a:rPr lang="en-US" altLang="zh-CN" sz="2000" b="1" dirty="0">
                  <a:latin typeface="华文中宋" pitchFamily="2" charset="-122"/>
                  <a:ea typeface="华文中宋" pitchFamily="2" charset="-122"/>
                </a:rPr>
                <a:t>”</a:t>
              </a:r>
            </a:p>
            <a:p>
              <a:r>
                <a:rPr lang="zh-CN" altLang="en-US" sz="2000" b="1" dirty="0">
                  <a:latin typeface="华文中宋" pitchFamily="2" charset="-122"/>
                  <a:ea typeface="华文中宋" pitchFamily="2" charset="-122"/>
                  <a:sym typeface="+mn-ea"/>
                </a:rPr>
                <a:t>必修</a:t>
              </a:r>
              <a:r>
                <a:rPr lang="en-US" altLang="zh-CN" sz="2000" b="1" dirty="0" smtClean="0">
                  <a:latin typeface="华文中宋" pitchFamily="2" charset="-122"/>
                  <a:ea typeface="华文中宋" pitchFamily="2" charset="-122"/>
                  <a:sym typeface="+mn-ea"/>
                </a:rPr>
                <a:t>3.1“</a:t>
              </a:r>
              <a:r>
                <a:rPr lang="zh-CN" altLang="en-US" sz="2000" b="1" dirty="0">
                  <a:latin typeface="华文中宋" pitchFamily="2" charset="-122"/>
                  <a:ea typeface="华文中宋" pitchFamily="2" charset="-122"/>
                  <a:sym typeface="+mn-ea"/>
                </a:rPr>
                <a:t>中国传统文化主流思想的演变</a:t>
              </a:r>
              <a:r>
                <a:rPr lang="en-US" altLang="zh-CN" sz="2000" b="1" dirty="0">
                  <a:latin typeface="华文中宋" pitchFamily="2" charset="-122"/>
                  <a:ea typeface="华文中宋" pitchFamily="2" charset="-122"/>
                  <a:sym typeface="+mn-ea"/>
                </a:rPr>
                <a:t>”</a:t>
              </a:r>
            </a:p>
          </p:txBody>
        </p:sp>
      </p:grpSp>
      <p:grpSp>
        <p:nvGrpSpPr>
          <p:cNvPr id="31" name="组合 30"/>
          <p:cNvGrpSpPr/>
          <p:nvPr/>
        </p:nvGrpSpPr>
        <p:grpSpPr>
          <a:xfrm>
            <a:off x="2346325" y="2592070"/>
            <a:ext cx="1788795" cy="1326515"/>
            <a:chOff x="2346325" y="2592070"/>
            <a:chExt cx="1788795" cy="1326515"/>
          </a:xfrm>
        </p:grpSpPr>
        <p:sp>
          <p:nvSpPr>
            <p:cNvPr id="12" name="文本框 11"/>
            <p:cNvSpPr txBox="1"/>
            <p:nvPr/>
          </p:nvSpPr>
          <p:spPr>
            <a:xfrm>
              <a:off x="2346325" y="2592070"/>
              <a:ext cx="1788795" cy="457200"/>
            </a:xfrm>
            <a:prstGeom prst="rect">
              <a:avLst/>
            </a:prstGeom>
            <a:noFill/>
          </p:spPr>
          <p:txBody>
            <a:bodyPr wrap="square" rtlCol="0">
              <a:spAutoFit/>
            </a:bodyPr>
            <a:lstStyle/>
            <a:p>
              <a:r>
                <a:rPr lang="zh-CN" altLang="en-US" sz="2400" b="1" dirty="0">
                  <a:latin typeface="华文中宋" pitchFamily="2" charset="-122"/>
                  <a:ea typeface="华文中宋" pitchFamily="2" charset="-122"/>
                </a:rPr>
                <a:t>建筑地位</a:t>
              </a:r>
            </a:p>
          </p:txBody>
        </p:sp>
        <p:sp>
          <p:nvSpPr>
            <p:cNvPr id="13" name="文本框 12"/>
            <p:cNvSpPr txBox="1"/>
            <p:nvPr/>
          </p:nvSpPr>
          <p:spPr>
            <a:xfrm>
              <a:off x="2346325" y="3461385"/>
              <a:ext cx="1788795" cy="457200"/>
            </a:xfrm>
            <a:prstGeom prst="rect">
              <a:avLst/>
            </a:prstGeom>
            <a:noFill/>
          </p:spPr>
          <p:txBody>
            <a:bodyPr wrap="square" rtlCol="0">
              <a:spAutoFit/>
            </a:bodyPr>
            <a:lstStyle/>
            <a:p>
              <a:r>
                <a:rPr lang="zh-CN" altLang="en-US" sz="2400" b="1" dirty="0">
                  <a:latin typeface="华文中宋" pitchFamily="2" charset="-122"/>
                  <a:ea typeface="华文中宋" pitchFamily="2" charset="-122"/>
                </a:rPr>
                <a:t>建筑特色</a:t>
              </a:r>
            </a:p>
          </p:txBody>
        </p:sp>
      </p:grpSp>
      <p:grpSp>
        <p:nvGrpSpPr>
          <p:cNvPr id="32" name="组合 31"/>
          <p:cNvGrpSpPr/>
          <p:nvPr/>
        </p:nvGrpSpPr>
        <p:grpSpPr>
          <a:xfrm>
            <a:off x="6751241" y="4003718"/>
            <a:ext cx="4870916" cy="1938992"/>
            <a:chOff x="6751241" y="4003718"/>
            <a:chExt cx="4870916" cy="1938992"/>
          </a:xfrm>
        </p:grpSpPr>
        <p:sp>
          <p:nvSpPr>
            <p:cNvPr id="21" name="文本框 60"/>
            <p:cNvSpPr txBox="1">
              <a:spLocks noChangeArrowheads="1"/>
            </p:cNvSpPr>
            <p:nvPr/>
          </p:nvSpPr>
          <p:spPr bwMode="auto">
            <a:xfrm>
              <a:off x="7108148" y="4003718"/>
              <a:ext cx="4514009" cy="1938992"/>
            </a:xfrm>
            <a:prstGeom prst="rect">
              <a:avLst/>
            </a:prstGeom>
            <a:noFill/>
            <a:ln w="12700">
              <a:solidFill>
                <a:schemeClr val="tx1"/>
              </a:solidFill>
              <a:miter lim="800000"/>
            </a:ln>
          </p:spPr>
          <p:txBody>
            <a:bodyPr wrap="square">
              <a:spAutoFit/>
            </a:bodyPr>
            <a:lstStyle/>
            <a:p>
              <a:r>
                <a:rPr lang="zh-CN" altLang="en-US" sz="2000" b="1" dirty="0" smtClean="0">
                  <a:latin typeface="华文中宋" pitchFamily="2" charset="-122"/>
                  <a:ea typeface="华文中宋" pitchFamily="2" charset="-122"/>
                  <a:sym typeface="+mn-ea"/>
                </a:rPr>
                <a:t>选修</a:t>
              </a:r>
              <a:r>
                <a:rPr lang="en-US" altLang="zh-CN" sz="2000" b="1" dirty="0" smtClean="0">
                  <a:latin typeface="华文中宋" pitchFamily="2" charset="-122"/>
                  <a:ea typeface="华文中宋" pitchFamily="2" charset="-122"/>
                  <a:sym typeface="+mn-ea"/>
                </a:rPr>
                <a:t>6.3.1</a:t>
              </a:r>
              <a:r>
                <a:rPr lang="zh-CN" altLang="en-US" sz="2000" b="1" dirty="0" smtClean="0">
                  <a:latin typeface="华文中宋" pitchFamily="2" charset="-122"/>
                  <a:ea typeface="华文中宋" pitchFamily="2" charset="-122"/>
                  <a:sym typeface="+mn-ea"/>
                </a:rPr>
                <a:t>“雅典卫城</a:t>
              </a:r>
              <a:r>
                <a:rPr lang="en-US" altLang="zh-CN" sz="2000" b="1" dirty="0" smtClean="0">
                  <a:latin typeface="华文中宋" pitchFamily="2" charset="-122"/>
                  <a:ea typeface="华文中宋" pitchFamily="2" charset="-122"/>
                  <a:sym typeface="+mn-ea"/>
                </a:rPr>
                <a:t>”</a:t>
              </a:r>
            </a:p>
            <a:p>
              <a:r>
                <a:rPr lang="zh-CN" altLang="en-US" sz="2000" b="1" dirty="0" smtClean="0">
                  <a:latin typeface="华文中宋" pitchFamily="2" charset="-122"/>
                  <a:ea typeface="华文中宋" pitchFamily="2" charset="-122"/>
                  <a:sym typeface="+mn-ea"/>
                </a:rPr>
                <a:t>选修</a:t>
              </a:r>
              <a:r>
                <a:rPr lang="en-US" altLang="zh-CN" sz="2000" b="1" dirty="0" smtClean="0">
                  <a:latin typeface="华文中宋" pitchFamily="2" charset="-122"/>
                  <a:ea typeface="华文中宋" pitchFamily="2" charset="-122"/>
                  <a:sym typeface="+mn-ea"/>
                </a:rPr>
                <a:t>6.3.2</a:t>
              </a:r>
              <a:r>
                <a:rPr lang="zh-CN" altLang="en-US" sz="2000" b="1" dirty="0" smtClean="0">
                  <a:latin typeface="华文中宋" pitchFamily="2" charset="-122"/>
                  <a:ea typeface="华文中宋" pitchFamily="2" charset="-122"/>
                  <a:sym typeface="+mn-ea"/>
                </a:rPr>
                <a:t>“古罗马城的建筑”</a:t>
              </a:r>
              <a:endParaRPr lang="en-US" altLang="zh-CN" sz="2000" b="1" dirty="0" smtClean="0">
                <a:latin typeface="华文中宋" pitchFamily="2" charset="-122"/>
                <a:ea typeface="华文中宋" pitchFamily="2" charset="-122"/>
                <a:sym typeface="+mn-ea"/>
              </a:endParaRPr>
            </a:p>
            <a:p>
              <a:r>
                <a:rPr lang="zh-CN" altLang="en-US" sz="2000" b="1" dirty="0" smtClean="0">
                  <a:latin typeface="华文中宋" pitchFamily="2" charset="-122"/>
                  <a:ea typeface="华文中宋" pitchFamily="2" charset="-122"/>
                  <a:sym typeface="+mn-ea"/>
                </a:rPr>
                <a:t>选修</a:t>
              </a:r>
              <a:r>
                <a:rPr lang="en-US" altLang="zh-CN" sz="2000" b="1" dirty="0" smtClean="0">
                  <a:latin typeface="华文中宋" pitchFamily="2" charset="-122"/>
                  <a:ea typeface="华文中宋" pitchFamily="2" charset="-122"/>
                  <a:sym typeface="+mn-ea"/>
                </a:rPr>
                <a:t>6.5.3“</a:t>
              </a:r>
              <a:r>
                <a:rPr lang="zh-CN" altLang="en-US" sz="2000" b="1" dirty="0" smtClean="0">
                  <a:latin typeface="华文中宋" pitchFamily="2" charset="-122"/>
                  <a:ea typeface="华文中宋" pitchFamily="2" charset="-122"/>
                  <a:sym typeface="+mn-ea"/>
                </a:rPr>
                <a:t>世界屋脊上的布达拉宫</a:t>
              </a:r>
              <a:r>
                <a:rPr lang="en-US" altLang="zh-CN" sz="2000" b="1" dirty="0" smtClean="0">
                  <a:latin typeface="华文中宋" pitchFamily="2" charset="-122"/>
                  <a:ea typeface="华文中宋" pitchFamily="2" charset="-122"/>
                  <a:sym typeface="+mn-ea"/>
                </a:rPr>
                <a:t>”</a:t>
              </a:r>
            </a:p>
            <a:p>
              <a:r>
                <a:rPr lang="zh-CN" altLang="en-US" sz="2000" b="1" dirty="0" smtClean="0">
                  <a:latin typeface="华文中宋" pitchFamily="2" charset="-122"/>
                  <a:ea typeface="华文中宋" pitchFamily="2" charset="-122"/>
                  <a:sym typeface="+mn-ea"/>
                </a:rPr>
                <a:t>选修</a:t>
              </a:r>
              <a:r>
                <a:rPr lang="en-US" altLang="zh-CN" sz="2000" b="1" dirty="0" smtClean="0">
                  <a:latin typeface="华文中宋" pitchFamily="2" charset="-122"/>
                  <a:ea typeface="华文中宋" pitchFamily="2" charset="-122"/>
                  <a:sym typeface="+mn-ea"/>
                </a:rPr>
                <a:t>6.5.5“</a:t>
              </a:r>
              <a:r>
                <a:rPr lang="zh-CN" altLang="en-US" sz="2000" b="1" dirty="0" smtClean="0">
                  <a:latin typeface="华文中宋" pitchFamily="2" charset="-122"/>
                  <a:ea typeface="华文中宋" pitchFamily="2" charset="-122"/>
                  <a:sym typeface="+mn-ea"/>
                </a:rPr>
                <a:t>瑰丽的夏宫</a:t>
              </a:r>
              <a:r>
                <a:rPr lang="en-US" altLang="zh-CN" sz="2000" b="1" dirty="0" smtClean="0">
                  <a:latin typeface="华文中宋" pitchFamily="2" charset="-122"/>
                  <a:ea typeface="华文中宋" pitchFamily="2" charset="-122"/>
                  <a:sym typeface="+mn-ea"/>
                </a:rPr>
                <a:t>——</a:t>
              </a:r>
              <a:r>
                <a:rPr lang="zh-CN" altLang="en-US" sz="2000" b="1" dirty="0" smtClean="0">
                  <a:latin typeface="华文中宋" pitchFamily="2" charset="-122"/>
                  <a:ea typeface="华文中宋" pitchFamily="2" charset="-122"/>
                  <a:sym typeface="+mn-ea"/>
                </a:rPr>
                <a:t>颐和园</a:t>
              </a:r>
              <a:r>
                <a:rPr lang="en-US" altLang="zh-CN" sz="2000" b="1" dirty="0" smtClean="0">
                  <a:latin typeface="华文中宋" pitchFamily="2" charset="-122"/>
                  <a:ea typeface="华文中宋" pitchFamily="2" charset="-122"/>
                  <a:sym typeface="+mn-ea"/>
                </a:rPr>
                <a:t>”</a:t>
              </a:r>
            </a:p>
            <a:p>
              <a:r>
                <a:rPr lang="zh-CN" altLang="en-US" sz="2000" b="1" dirty="0" smtClean="0">
                  <a:latin typeface="华文中宋" pitchFamily="2" charset="-122"/>
                  <a:ea typeface="华文中宋" pitchFamily="2" charset="-122"/>
                  <a:sym typeface="+mn-ea"/>
                </a:rPr>
                <a:t>选修</a:t>
              </a:r>
              <a:r>
                <a:rPr lang="en-US" altLang="zh-CN" sz="2000" b="1" dirty="0" smtClean="0">
                  <a:latin typeface="华文中宋" pitchFamily="2" charset="-122"/>
                  <a:ea typeface="华文中宋" pitchFamily="2" charset="-122"/>
                  <a:sym typeface="+mn-ea"/>
                </a:rPr>
                <a:t>6.5.8“</a:t>
              </a:r>
              <a:r>
                <a:rPr lang="zh-CN" altLang="en-US" sz="2000" b="1" dirty="0" smtClean="0">
                  <a:latin typeface="华文中宋" pitchFamily="2" charset="-122"/>
                  <a:ea typeface="华文中宋" pitchFamily="2" charset="-122"/>
                  <a:sym typeface="+mn-ea"/>
                </a:rPr>
                <a:t>古色古香的平遥古城</a:t>
              </a:r>
              <a:r>
                <a:rPr lang="en-US" altLang="zh-CN" sz="2000" b="1" dirty="0" smtClean="0">
                  <a:latin typeface="华文中宋" pitchFamily="2" charset="-122"/>
                  <a:ea typeface="华文中宋" pitchFamily="2" charset="-122"/>
                  <a:sym typeface="+mn-ea"/>
                </a:rPr>
                <a:t>”</a:t>
              </a:r>
            </a:p>
            <a:p>
              <a:r>
                <a:rPr lang="zh-CN" altLang="en-US" sz="2000" b="1" dirty="0" smtClean="0">
                  <a:latin typeface="华文中宋" pitchFamily="2" charset="-122"/>
                  <a:ea typeface="华文中宋" pitchFamily="2" charset="-122"/>
                  <a:sym typeface="+mn-ea"/>
                </a:rPr>
                <a:t>选修</a:t>
              </a:r>
              <a:r>
                <a:rPr lang="en-US" altLang="zh-CN" sz="2000" b="1" dirty="0" smtClean="0">
                  <a:latin typeface="华文中宋" pitchFamily="2" charset="-122"/>
                  <a:ea typeface="华文中宋" pitchFamily="2" charset="-122"/>
                  <a:sym typeface="+mn-ea"/>
                </a:rPr>
                <a:t>6.5.9“</a:t>
              </a:r>
              <a:r>
                <a:rPr lang="zh-CN" altLang="en-US" sz="2000" b="1" dirty="0" smtClean="0">
                  <a:latin typeface="华文中宋" pitchFamily="2" charset="-122"/>
                  <a:ea typeface="华文中宋" pitchFamily="2" charset="-122"/>
                  <a:sym typeface="+mn-ea"/>
                </a:rPr>
                <a:t>清新典雅的皖南古村落</a:t>
              </a:r>
              <a:r>
                <a:rPr lang="en-US" altLang="zh-CN" sz="2000" b="1" dirty="0" smtClean="0">
                  <a:latin typeface="华文中宋" pitchFamily="2" charset="-122"/>
                  <a:ea typeface="华文中宋" pitchFamily="2" charset="-122"/>
                  <a:sym typeface="+mn-ea"/>
                </a:rPr>
                <a:t>”</a:t>
              </a:r>
            </a:p>
          </p:txBody>
        </p:sp>
        <p:cxnSp>
          <p:nvCxnSpPr>
            <p:cNvPr id="22" name="直接连接符 38"/>
            <p:cNvCxnSpPr/>
            <p:nvPr/>
          </p:nvCxnSpPr>
          <p:spPr>
            <a:xfrm>
              <a:off x="6751241" y="4938521"/>
              <a:ext cx="331470" cy="5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6387548" y="578035"/>
            <a:ext cx="5267734" cy="1015663"/>
            <a:chOff x="6387548" y="578035"/>
            <a:chExt cx="5267734" cy="1015663"/>
          </a:xfrm>
        </p:grpSpPr>
        <p:sp>
          <p:nvSpPr>
            <p:cNvPr id="23" name="文本框 60"/>
            <p:cNvSpPr txBox="1">
              <a:spLocks noChangeArrowheads="1"/>
            </p:cNvSpPr>
            <p:nvPr/>
          </p:nvSpPr>
          <p:spPr bwMode="auto">
            <a:xfrm>
              <a:off x="7141273" y="578035"/>
              <a:ext cx="4514009" cy="1015663"/>
            </a:xfrm>
            <a:prstGeom prst="rect">
              <a:avLst/>
            </a:prstGeom>
            <a:noFill/>
            <a:ln w="12700">
              <a:solidFill>
                <a:schemeClr val="tx1"/>
              </a:solidFill>
              <a:miter lim="800000"/>
            </a:ln>
          </p:spPr>
          <p:txBody>
            <a:bodyPr wrap="square">
              <a:spAutoFit/>
            </a:bodyPr>
            <a:lstStyle/>
            <a:p>
              <a:r>
                <a:rPr lang="zh-CN" altLang="en-US" sz="2000" b="1" dirty="0" smtClean="0">
                  <a:latin typeface="华文中宋" pitchFamily="2" charset="-122"/>
                  <a:ea typeface="华文中宋" pitchFamily="2" charset="-122"/>
                  <a:sym typeface="+mn-ea"/>
                </a:rPr>
                <a:t>选修</a:t>
              </a:r>
              <a:r>
                <a:rPr lang="en-US" altLang="zh-CN" sz="2000" b="1" dirty="0" smtClean="0">
                  <a:latin typeface="华文中宋" pitchFamily="2" charset="-122"/>
                  <a:ea typeface="华文中宋" pitchFamily="2" charset="-122"/>
                  <a:sym typeface="+mn-ea"/>
                </a:rPr>
                <a:t>6.5.5“</a:t>
              </a:r>
              <a:r>
                <a:rPr lang="zh-CN" altLang="en-US" sz="2000" b="1" dirty="0" smtClean="0">
                  <a:latin typeface="华文中宋" pitchFamily="2" charset="-122"/>
                  <a:ea typeface="华文中宋" pitchFamily="2" charset="-122"/>
                  <a:sym typeface="+mn-ea"/>
                </a:rPr>
                <a:t>瑰丽的夏宫</a:t>
              </a:r>
              <a:r>
                <a:rPr lang="en-US" altLang="zh-CN" sz="2000" b="1" dirty="0" smtClean="0">
                  <a:latin typeface="华文中宋" pitchFamily="2" charset="-122"/>
                  <a:ea typeface="华文中宋" pitchFamily="2" charset="-122"/>
                  <a:sym typeface="+mn-ea"/>
                </a:rPr>
                <a:t>——</a:t>
              </a:r>
              <a:r>
                <a:rPr lang="zh-CN" altLang="en-US" sz="2000" b="1" dirty="0" smtClean="0">
                  <a:latin typeface="华文中宋" pitchFamily="2" charset="-122"/>
                  <a:ea typeface="华文中宋" pitchFamily="2" charset="-122"/>
                  <a:sym typeface="+mn-ea"/>
                </a:rPr>
                <a:t>颐和园</a:t>
              </a:r>
              <a:r>
                <a:rPr lang="en-US" altLang="zh-CN" sz="2000" b="1" dirty="0" smtClean="0">
                  <a:latin typeface="华文中宋" pitchFamily="2" charset="-122"/>
                  <a:ea typeface="华文中宋" pitchFamily="2" charset="-122"/>
                  <a:sym typeface="+mn-ea"/>
                </a:rPr>
                <a:t>”</a:t>
              </a:r>
            </a:p>
            <a:p>
              <a:r>
                <a:rPr lang="zh-CN" altLang="en-US" sz="2000" b="1" dirty="0" smtClean="0">
                  <a:latin typeface="华文中宋" pitchFamily="2" charset="-122"/>
                  <a:ea typeface="华文中宋" pitchFamily="2" charset="-122"/>
                  <a:sym typeface="+mn-ea"/>
                </a:rPr>
                <a:t>选修</a:t>
              </a:r>
              <a:r>
                <a:rPr lang="en-US" altLang="zh-CN" sz="2000" b="1" dirty="0" smtClean="0">
                  <a:latin typeface="华文中宋" pitchFamily="2" charset="-122"/>
                  <a:ea typeface="华文中宋" pitchFamily="2" charset="-122"/>
                  <a:sym typeface="+mn-ea"/>
                </a:rPr>
                <a:t>6.5.8“</a:t>
              </a:r>
              <a:r>
                <a:rPr lang="zh-CN" altLang="en-US" sz="2000" b="1" dirty="0" smtClean="0">
                  <a:latin typeface="华文中宋" pitchFamily="2" charset="-122"/>
                  <a:ea typeface="华文中宋" pitchFamily="2" charset="-122"/>
                  <a:sym typeface="+mn-ea"/>
                </a:rPr>
                <a:t>古色古香的平遥古城</a:t>
              </a:r>
              <a:r>
                <a:rPr lang="en-US" altLang="zh-CN" sz="2000" b="1" dirty="0" smtClean="0">
                  <a:latin typeface="华文中宋" pitchFamily="2" charset="-122"/>
                  <a:ea typeface="华文中宋" pitchFamily="2" charset="-122"/>
                  <a:sym typeface="+mn-ea"/>
                </a:rPr>
                <a:t>”</a:t>
              </a:r>
            </a:p>
            <a:p>
              <a:r>
                <a:rPr lang="zh-CN" altLang="en-US" sz="2000" b="1" dirty="0" smtClean="0">
                  <a:latin typeface="华文中宋" pitchFamily="2" charset="-122"/>
                  <a:ea typeface="华文中宋" pitchFamily="2" charset="-122"/>
                  <a:sym typeface="+mn-ea"/>
                </a:rPr>
                <a:t>选修</a:t>
              </a:r>
              <a:r>
                <a:rPr lang="en-US" altLang="zh-CN" sz="2000" b="1" dirty="0" smtClean="0">
                  <a:latin typeface="华文中宋" pitchFamily="2" charset="-122"/>
                  <a:ea typeface="华文中宋" pitchFamily="2" charset="-122"/>
                  <a:sym typeface="+mn-ea"/>
                </a:rPr>
                <a:t>6.5.9“</a:t>
              </a:r>
              <a:r>
                <a:rPr lang="zh-CN" altLang="en-US" sz="2000" b="1" dirty="0" smtClean="0">
                  <a:latin typeface="华文中宋" pitchFamily="2" charset="-122"/>
                  <a:ea typeface="华文中宋" pitchFamily="2" charset="-122"/>
                  <a:sym typeface="+mn-ea"/>
                </a:rPr>
                <a:t>清新典雅的皖南古村落</a:t>
              </a:r>
              <a:r>
                <a:rPr lang="en-US" altLang="zh-CN" sz="2000" b="1" dirty="0" smtClean="0">
                  <a:latin typeface="华文中宋" pitchFamily="2" charset="-122"/>
                  <a:ea typeface="华文中宋" pitchFamily="2" charset="-122"/>
                  <a:sym typeface="+mn-ea"/>
                </a:rPr>
                <a:t>”</a:t>
              </a:r>
            </a:p>
          </p:txBody>
        </p:sp>
        <p:cxnSp>
          <p:nvCxnSpPr>
            <p:cNvPr id="28" name="直接连接符 38"/>
            <p:cNvCxnSpPr/>
            <p:nvPr/>
          </p:nvCxnSpPr>
          <p:spPr>
            <a:xfrm>
              <a:off x="6387548" y="1086678"/>
              <a:ext cx="728295" cy="204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3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body" idx="4294967295"/>
          </p:nvPr>
        </p:nvSpPr>
        <p:spPr>
          <a:xfrm>
            <a:off x="262100" y="321366"/>
            <a:ext cx="11535833" cy="5568950"/>
          </a:xfrm>
        </p:spPr>
        <p:txBody>
          <a:bodyPr>
            <a:normAutofit/>
          </a:bodyPr>
          <a:lstStyle/>
          <a:p>
            <a:pPr marL="446088" indent="-446088" algn="just">
              <a:buNone/>
            </a:pPr>
            <a:r>
              <a:rPr lang="zh-CN" altLang="en-US" sz="3600" b="1" dirty="0" smtClean="0">
                <a:solidFill>
                  <a:srgbClr val="FF0000"/>
                </a:solidFill>
                <a:latin typeface="华文中宋" pitchFamily="2" charset="-122"/>
                <a:ea typeface="华文中宋" pitchFamily="2" charset="-122"/>
                <a:cs typeface="Times New Roman" pitchFamily="18" charset="0"/>
              </a:rPr>
              <a:t>★</a:t>
            </a:r>
            <a:r>
              <a:rPr lang="zh-CN" altLang="en-US" sz="3600" b="1" dirty="0" smtClean="0">
                <a:solidFill>
                  <a:srgbClr val="FF0000"/>
                </a:solidFill>
                <a:latin typeface="华文中宋" pitchFamily="2" charset="-122"/>
                <a:ea typeface="华文中宋" pitchFamily="2" charset="-122"/>
              </a:rPr>
              <a:t>中国古代宫殿建筑的典范</a:t>
            </a:r>
            <a:r>
              <a:rPr lang="en-US" altLang="zh-CN" sz="3600" b="1" dirty="0" smtClean="0">
                <a:solidFill>
                  <a:srgbClr val="FF0000"/>
                </a:solidFill>
                <a:latin typeface="华文中宋" pitchFamily="2" charset="-122"/>
                <a:ea typeface="华文中宋" pitchFamily="2" charset="-122"/>
              </a:rPr>
              <a:t>——</a:t>
            </a:r>
            <a:r>
              <a:rPr lang="zh-CN" altLang="en-US" sz="3600" b="1" dirty="0" smtClean="0">
                <a:solidFill>
                  <a:srgbClr val="FF0000"/>
                </a:solidFill>
                <a:latin typeface="华文中宋" pitchFamily="2" charset="-122"/>
                <a:ea typeface="华文中宋" pitchFamily="2" charset="-122"/>
              </a:rPr>
              <a:t>明清故宫</a:t>
            </a:r>
          </a:p>
          <a:p>
            <a:pPr marL="446088" indent="-446088" algn="just" eaLnBrk="1">
              <a:buFontTx/>
              <a:buNone/>
            </a:pPr>
            <a:r>
              <a:rPr lang="en-US" altLang="zh-CN" sz="3600" b="1" dirty="0" smtClean="0">
                <a:latin typeface="华文中宋" pitchFamily="2" charset="-122"/>
                <a:ea typeface="华文中宋" pitchFamily="2" charset="-122"/>
              </a:rPr>
              <a:t>1</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北京明清故宫的布局结构</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主要特点和文化内涵</a:t>
            </a:r>
            <a:endParaRPr lang="en-US" altLang="zh-CN" sz="3600" b="1" dirty="0" smtClean="0">
              <a:latin typeface="华文中宋" pitchFamily="2" charset="-122"/>
              <a:ea typeface="华文中宋" pitchFamily="2" charset="-122"/>
            </a:endParaRPr>
          </a:p>
          <a:p>
            <a:pPr marL="446088" indent="-446088" algn="just" eaLnBrk="1">
              <a:buFontTx/>
              <a:buNone/>
            </a:pPr>
            <a:r>
              <a:rPr lang="en-US" altLang="zh-CN" sz="3600" b="1" dirty="0" smtClean="0">
                <a:latin typeface="华文中宋" pitchFamily="2" charset="-122"/>
                <a:ea typeface="华文中宋" pitchFamily="2" charset="-122"/>
                <a:cs typeface="Times New Roman" pitchFamily="18" charset="0"/>
              </a:rPr>
              <a:t>  (1)</a:t>
            </a:r>
            <a:r>
              <a:rPr lang="zh-CN" altLang="en-US" sz="3600" b="1" dirty="0" smtClean="0">
                <a:latin typeface="华文中宋" pitchFamily="2" charset="-122"/>
                <a:ea typeface="华文中宋" pitchFamily="2" charset="-122"/>
              </a:rPr>
              <a:t>布</a:t>
            </a:r>
            <a:r>
              <a:rPr lang="zh-CN" altLang="en-US" sz="3600" b="1" dirty="0" smtClean="0">
                <a:latin typeface="华文中宋" pitchFamily="2" charset="-122"/>
                <a:ea typeface="华文中宋" pitchFamily="2" charset="-122"/>
                <a:cs typeface="Times New Roman" pitchFamily="18" charset="0"/>
              </a:rPr>
              <a:t>局结构：三重分别是宫城，即紫禁城、</a:t>
            </a:r>
            <a:r>
              <a:rPr lang="zh-CN" altLang="en-US" sz="3600" b="1" u="sng" dirty="0" smtClean="0">
                <a:latin typeface="华文中宋" pitchFamily="2" charset="-122"/>
                <a:ea typeface="华文中宋" pitchFamily="2" charset="-122"/>
                <a:cs typeface="Times New Roman" pitchFamily="18" charset="0"/>
              </a:rPr>
              <a:t>         </a:t>
            </a:r>
            <a:r>
              <a:rPr lang="zh-CN" altLang="en-US" sz="3600" b="1" dirty="0" smtClean="0">
                <a:latin typeface="华文中宋" pitchFamily="2" charset="-122"/>
                <a:ea typeface="华文中宋" pitchFamily="2" charset="-122"/>
                <a:cs typeface="Times New Roman" pitchFamily="18" charset="0"/>
              </a:rPr>
              <a:t>和京城。以乾清门前的广场为界，故宫可分为南部的外朝和北部的内廷两部分。</a:t>
            </a:r>
            <a:endParaRPr lang="en-US" altLang="zh-CN" sz="3600" b="1" dirty="0" smtClean="0">
              <a:latin typeface="华文中宋" pitchFamily="2" charset="-122"/>
              <a:ea typeface="华文中宋" pitchFamily="2" charset="-122"/>
              <a:cs typeface="Times New Roman" pitchFamily="18" charset="0"/>
            </a:endParaRPr>
          </a:p>
          <a:p>
            <a:pPr marL="446088" indent="-446088" algn="just" eaLnBrk="1">
              <a:buFontTx/>
              <a:buNone/>
            </a:pPr>
            <a:r>
              <a:rPr lang="en-US" altLang="zh-CN" sz="3600" b="1" dirty="0" smtClean="0">
                <a:latin typeface="华文中宋" pitchFamily="2" charset="-122"/>
                <a:ea typeface="华文中宋" pitchFamily="2" charset="-122"/>
                <a:cs typeface="Times New Roman" pitchFamily="18" charset="0"/>
              </a:rPr>
              <a:t>  (2)</a:t>
            </a:r>
            <a:r>
              <a:rPr lang="zh-CN" altLang="en-US" sz="3600" b="1" dirty="0" smtClean="0">
                <a:latin typeface="华文中宋" pitchFamily="2" charset="-122"/>
                <a:ea typeface="华文中宋" pitchFamily="2" charset="-122"/>
                <a:cs typeface="Times New Roman" pitchFamily="18" charset="0"/>
              </a:rPr>
              <a:t>文化内涵：故宫遵循以儒家思想为主的传统礼制而建，从午门到玄武门形成了一条贯通南北的</a:t>
            </a:r>
            <a:r>
              <a:rPr lang="zh-CN" altLang="en-US" sz="3600" b="1" u="sng" dirty="0" smtClean="0">
                <a:latin typeface="华文中宋" pitchFamily="2" charset="-122"/>
                <a:ea typeface="华文中宋" pitchFamily="2" charset="-122"/>
                <a:cs typeface="Times New Roman" pitchFamily="18" charset="0"/>
              </a:rPr>
              <a:t>           </a:t>
            </a:r>
            <a:r>
              <a:rPr lang="zh-CN" altLang="en-US" sz="3600" b="1" dirty="0" smtClean="0">
                <a:latin typeface="华文中宋" pitchFamily="2" charset="-122"/>
                <a:ea typeface="华文中宋" pitchFamily="2" charset="-122"/>
                <a:cs typeface="Times New Roman" pitchFamily="18" charset="0"/>
              </a:rPr>
              <a:t>，主要建筑集中在线上，以体现皇权的</a:t>
            </a:r>
            <a:r>
              <a:rPr lang="zh-CN" altLang="en-US" sz="3600" b="1" u="sng" dirty="0" smtClean="0">
                <a:latin typeface="华文中宋" pitchFamily="2" charset="-122"/>
                <a:ea typeface="华文中宋" pitchFamily="2" charset="-122"/>
                <a:cs typeface="Times New Roman" pitchFamily="18" charset="0"/>
              </a:rPr>
              <a:t>                 </a:t>
            </a:r>
            <a:r>
              <a:rPr lang="zh-CN" altLang="en-US" sz="3600" b="1" dirty="0" smtClean="0">
                <a:latin typeface="华文中宋" pitchFamily="2" charset="-122"/>
                <a:ea typeface="华文中宋" pitchFamily="2" charset="-122"/>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body" idx="4294967295"/>
          </p:nvPr>
        </p:nvSpPr>
        <p:spPr>
          <a:xfrm>
            <a:off x="266240" y="333445"/>
            <a:ext cx="11697160" cy="5568950"/>
          </a:xfrm>
        </p:spPr>
        <p:txBody>
          <a:bodyPr>
            <a:normAutofit/>
          </a:bodyPr>
          <a:lstStyle/>
          <a:p>
            <a:pPr marL="446088" indent="-446088" algn="just" eaLnBrk="1">
              <a:buFontTx/>
              <a:buNone/>
            </a:pPr>
            <a:r>
              <a:rPr lang="en-US" altLang="zh-CN" sz="3600" b="1" dirty="0" smtClean="0">
                <a:latin typeface="华文中宋" pitchFamily="2" charset="-122"/>
                <a:ea typeface="华文中宋" pitchFamily="2" charset="-122"/>
                <a:cs typeface="Courier New" pitchFamily="49" charset="0"/>
              </a:rPr>
              <a:t>2</a:t>
            </a:r>
            <a:r>
              <a:rPr lang="zh-CN" altLang="en-US" sz="3600" b="1" dirty="0" smtClean="0">
                <a:latin typeface="华文中宋" pitchFamily="2" charset="-122"/>
                <a:ea typeface="华文中宋" pitchFamily="2" charset="-122"/>
                <a:cs typeface="Times New Roman" pitchFamily="18" charset="0"/>
              </a:rPr>
              <a:t>．北京故宫三大殿和内廷建筑的地位和特色</a:t>
            </a:r>
            <a:endParaRPr lang="en-US" altLang="zh-CN" sz="3600" b="1" dirty="0" smtClean="0">
              <a:latin typeface="华文中宋" pitchFamily="2" charset="-122"/>
              <a:ea typeface="华文中宋" pitchFamily="2" charset="-122"/>
              <a:cs typeface="Times New Roman" pitchFamily="18" charset="0"/>
            </a:endParaRPr>
          </a:p>
          <a:p>
            <a:pPr marL="446088" indent="-446088" algn="just" eaLnBrk="1">
              <a:buFontTx/>
              <a:buNone/>
            </a:pPr>
            <a:r>
              <a:rPr lang="en-US" altLang="zh-CN" sz="3600" b="1" dirty="0" smtClean="0">
                <a:latin typeface="华文中宋" pitchFamily="2" charset="-122"/>
                <a:ea typeface="华文中宋" pitchFamily="2" charset="-122"/>
                <a:cs typeface="Times New Roman" pitchFamily="18" charset="0"/>
              </a:rPr>
              <a:t>  (1)</a:t>
            </a:r>
            <a:r>
              <a:rPr lang="zh-CN" altLang="en-US" sz="3600" b="1" dirty="0" smtClean="0">
                <a:latin typeface="华文中宋" pitchFamily="2" charset="-122"/>
                <a:ea typeface="华文中宋" pitchFamily="2" charset="-122"/>
              </a:rPr>
              <a:t>外</a:t>
            </a:r>
            <a:r>
              <a:rPr lang="zh-CN" altLang="en-US" sz="3600" b="1" dirty="0" smtClean="0">
                <a:latin typeface="华文中宋" pitchFamily="2" charset="-122"/>
                <a:ea typeface="华文中宋" pitchFamily="2" charset="-122"/>
                <a:cs typeface="Times New Roman" pitchFamily="18" charset="0"/>
              </a:rPr>
              <a:t>朝以</a:t>
            </a:r>
            <a:r>
              <a:rPr lang="zh-CN" altLang="en-US" sz="3600" b="1" u="sng" dirty="0" smtClean="0">
                <a:latin typeface="华文中宋" pitchFamily="2" charset="-122"/>
                <a:ea typeface="华文中宋" pitchFamily="2" charset="-122"/>
                <a:cs typeface="Times New Roman" pitchFamily="18" charset="0"/>
              </a:rPr>
              <a:t>         </a:t>
            </a:r>
            <a:r>
              <a:rPr lang="zh-CN" altLang="en-US" sz="3600" b="1" dirty="0" smtClean="0">
                <a:latin typeface="华文中宋" pitchFamily="2" charset="-122"/>
                <a:ea typeface="华文中宋" pitchFamily="2" charset="-122"/>
                <a:cs typeface="Times New Roman" pitchFamily="18" charset="0"/>
              </a:rPr>
              <a:t>、中和、保和三大殿为中心，前面是太和门，两侧是文华、武英两组宫殿，这里是皇帝举行重大典礼、召见群臣及发布重要命令的场所。</a:t>
            </a:r>
            <a:endParaRPr lang="en-US" altLang="zh-CN" sz="3600" b="1" dirty="0" smtClean="0">
              <a:latin typeface="华文中宋" pitchFamily="2" charset="-122"/>
              <a:ea typeface="华文中宋" pitchFamily="2" charset="-122"/>
              <a:cs typeface="Times New Roman" pitchFamily="18" charset="0"/>
            </a:endParaRPr>
          </a:p>
          <a:p>
            <a:pPr marL="446088" indent="-446088" algn="just" eaLnBrk="1">
              <a:buFontTx/>
              <a:buNone/>
            </a:pPr>
            <a:r>
              <a:rPr lang="en-US" altLang="zh-CN" sz="3600" b="1" dirty="0" smtClean="0">
                <a:latin typeface="华文中宋" pitchFamily="2" charset="-122"/>
                <a:ea typeface="华文中宋" pitchFamily="2" charset="-122"/>
                <a:cs typeface="Times New Roman" pitchFamily="18" charset="0"/>
              </a:rPr>
              <a:t>  (2)</a:t>
            </a:r>
            <a:r>
              <a:rPr lang="zh-CN" altLang="en-US" sz="3600" b="1" dirty="0" smtClean="0">
                <a:latin typeface="华文中宋" pitchFamily="2" charset="-122"/>
                <a:ea typeface="华文中宋" pitchFamily="2" charset="-122"/>
                <a:cs typeface="Times New Roman" pitchFamily="18" charset="0"/>
              </a:rPr>
              <a:t>内廷以乾清宫、交泰殿、</a:t>
            </a:r>
            <a:r>
              <a:rPr lang="zh-CN" altLang="en-US" sz="3600" b="1" u="sng" dirty="0" smtClean="0">
                <a:latin typeface="华文中宋" pitchFamily="2" charset="-122"/>
                <a:ea typeface="华文中宋" pitchFamily="2" charset="-122"/>
                <a:cs typeface="Times New Roman" pitchFamily="18" charset="0"/>
              </a:rPr>
              <a:t>              </a:t>
            </a:r>
            <a:r>
              <a:rPr lang="zh-CN" altLang="en-US" sz="3600" b="1" dirty="0" smtClean="0">
                <a:latin typeface="华文中宋" pitchFamily="2" charset="-122"/>
                <a:ea typeface="华文中宋" pitchFamily="2" charset="-122"/>
                <a:cs typeface="Times New Roman" pitchFamily="18" charset="0"/>
              </a:rPr>
              <a:t>为中心，称之为后三宫，它的后面是御花园，两侧分别是东、西六宫。内廷院落重重，房屋密集，是皇帝及其家眷的生活区。</a:t>
            </a:r>
            <a:endParaRPr lang="en-US" altLang="zh-CN" sz="3600" b="1" dirty="0" smtClean="0">
              <a:latin typeface="华文中宋" pitchFamily="2" charset="-122"/>
              <a:ea typeface="华文中宋" pitchFamily="2" charset="-122"/>
              <a:cs typeface="Times New Roman" pitchFamily="18" charset="0"/>
            </a:endParaRPr>
          </a:p>
          <a:p>
            <a:pPr marL="446088" indent="-446088" algn="just" eaLnBrk="1">
              <a:buFontTx/>
              <a:buNone/>
            </a:pPr>
            <a:r>
              <a:rPr lang="en-US" altLang="zh-CN" sz="3600" b="1" dirty="0" smtClean="0">
                <a:latin typeface="华文中宋" pitchFamily="2" charset="-122"/>
                <a:ea typeface="华文中宋" pitchFamily="2" charset="-122"/>
                <a:cs typeface="Times New Roman" pitchFamily="18" charset="0"/>
              </a:rPr>
              <a:t>  (3)</a:t>
            </a:r>
            <a:r>
              <a:rPr lang="zh-CN" altLang="en-US" sz="3600" b="1" dirty="0" smtClean="0">
                <a:latin typeface="华文中宋" pitchFamily="2" charset="-122"/>
                <a:ea typeface="华文中宋" pitchFamily="2" charset="-122"/>
                <a:cs typeface="Times New Roman" pitchFamily="18" charset="0"/>
              </a:rPr>
              <a:t>建筑功能和特点：由于房屋的使用功能不同，外朝与内廷的建筑风格也有显著区别，外朝建筑多疏朗雄伟，富有阳刚之美；内廷则严谨富丽，充满生活气息。</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body" idx="4294967295"/>
          </p:nvPr>
        </p:nvSpPr>
        <p:spPr>
          <a:xfrm>
            <a:off x="321734" y="836613"/>
            <a:ext cx="11535833" cy="2830512"/>
          </a:xfrm>
        </p:spPr>
        <p:txBody>
          <a:bodyPr>
            <a:noAutofit/>
          </a:bodyPr>
          <a:lstStyle/>
          <a:p>
            <a:pPr marL="0" indent="0" eaLnBrk="1">
              <a:buFontTx/>
              <a:buNone/>
            </a:pPr>
            <a:r>
              <a:rPr lang="zh-CN" altLang="en-US" sz="3600" b="1" dirty="0" smtClean="0">
                <a:latin typeface="华文中宋" pitchFamily="2" charset="-122"/>
                <a:ea typeface="华文中宋" pitchFamily="2" charset="-122"/>
                <a:cs typeface="Times New Roman" pitchFamily="18" charset="0"/>
              </a:rPr>
              <a:t>      清代康熙以前，沿袭明制，</a:t>
            </a:r>
            <a:r>
              <a:rPr lang="zh-CN" altLang="en-US" sz="3600" b="1" dirty="0" smtClean="0">
                <a:latin typeface="华文中宋" pitchFamily="2" charset="-122"/>
                <a:ea typeface="华文中宋" pitchFamily="2" charset="-122"/>
              </a:rPr>
              <a:t>自雍正皇帝移住养心殿以后</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乾清宫即作为皇帝召见廷臣</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批阅奏章</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处理日常政务</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接见外藩属国陪臣和岁时受贺</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举行宴筵的重要场所</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一些日常办事机构</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包括皇子读书的上书房</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也都迁入乾清宫周围的庑房</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乾清宫的使用功能大大加强</a:t>
            </a:r>
            <a:r>
              <a:rPr lang="zh-CN" altLang="en-US" sz="3600" b="1" dirty="0" smtClean="0">
                <a:latin typeface="华文中宋" pitchFamily="2" charset="-122"/>
                <a:ea typeface="华文中宋" pitchFamily="2" charset="-122"/>
                <a:cs typeface="Times New Roman" pitchFamily="18" charset="0"/>
              </a:rPr>
              <a:t>。</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body" idx="4294967295"/>
          </p:nvPr>
        </p:nvSpPr>
        <p:spPr>
          <a:xfrm>
            <a:off x="95250" y="177800"/>
            <a:ext cx="11868150" cy="5568950"/>
          </a:xfrm>
        </p:spPr>
        <p:txBody>
          <a:bodyPr>
            <a:noAutofit/>
          </a:bodyPr>
          <a:lstStyle/>
          <a:p>
            <a:pPr marL="452438" indent="-452438" algn="just" eaLnBrk="1">
              <a:buFontTx/>
              <a:buNone/>
            </a:pPr>
            <a:r>
              <a:rPr lang="en-US" altLang="zh-CN" sz="3600" b="1" dirty="0" smtClean="0">
                <a:latin typeface="华文中宋" pitchFamily="2" charset="-122"/>
                <a:ea typeface="华文中宋" pitchFamily="2" charset="-122"/>
                <a:cs typeface="Courier New" pitchFamily="49" charset="0"/>
              </a:rPr>
              <a:t>3</a:t>
            </a:r>
            <a:r>
              <a:rPr lang="zh-CN" altLang="en-US" sz="3600" b="1" dirty="0" smtClean="0">
                <a:latin typeface="华文中宋" pitchFamily="2" charset="-122"/>
                <a:ea typeface="华文中宋" pitchFamily="2" charset="-122"/>
                <a:cs typeface="Times New Roman" pitchFamily="18" charset="0"/>
              </a:rPr>
              <a:t>．北京故宫所体现的宫殿建筑技艺和建筑风格</a:t>
            </a:r>
            <a:endParaRPr lang="en-US" altLang="zh-CN" sz="3600" b="1" dirty="0" smtClean="0">
              <a:latin typeface="华文中宋" pitchFamily="2" charset="-122"/>
              <a:ea typeface="华文中宋" pitchFamily="2" charset="-122"/>
              <a:cs typeface="Times New Roman" pitchFamily="18" charset="0"/>
            </a:endParaRPr>
          </a:p>
          <a:p>
            <a:pPr marL="452438" indent="-452438" algn="just" eaLnBrk="1">
              <a:buFontTx/>
              <a:buNone/>
            </a:pPr>
            <a:r>
              <a:rPr lang="en-US" altLang="zh-CN" sz="3600" b="1" dirty="0" smtClean="0">
                <a:latin typeface="华文中宋" pitchFamily="2" charset="-122"/>
                <a:ea typeface="华文中宋" pitchFamily="2" charset="-122"/>
                <a:cs typeface="Times New Roman" pitchFamily="18" charset="0"/>
              </a:rPr>
              <a:t>  (1)</a:t>
            </a:r>
            <a:r>
              <a:rPr lang="zh-CN" altLang="en-US" sz="3600" b="1" dirty="0" smtClean="0">
                <a:latin typeface="华文中宋" pitchFamily="2" charset="-122"/>
                <a:ea typeface="华文中宋" pitchFamily="2" charset="-122"/>
              </a:rPr>
              <a:t>北</a:t>
            </a:r>
            <a:r>
              <a:rPr lang="zh-CN" altLang="en-US" sz="3600" b="1" dirty="0" smtClean="0">
                <a:latin typeface="华文中宋" pitchFamily="2" charset="-122"/>
                <a:ea typeface="华文中宋" pitchFamily="2" charset="-122"/>
                <a:cs typeface="Times New Roman" pitchFamily="18" charset="0"/>
              </a:rPr>
              <a:t>京故宫是世界建筑史上的经典之作。除了满足帝王生活、</a:t>
            </a:r>
            <a:r>
              <a:rPr lang="zh-CN" altLang="en-US" sz="3600" b="1" u="sng" dirty="0" smtClean="0">
                <a:latin typeface="华文中宋" pitchFamily="2" charset="-122"/>
                <a:ea typeface="华文中宋" pitchFamily="2" charset="-122"/>
                <a:cs typeface="Times New Roman" pitchFamily="18" charset="0"/>
              </a:rPr>
              <a:t>     </a:t>
            </a:r>
            <a:r>
              <a:rPr lang="zh-CN" altLang="en-US" sz="3600" b="1" dirty="0" smtClean="0">
                <a:latin typeface="华文中宋" pitchFamily="2" charset="-122"/>
                <a:ea typeface="华文中宋" pitchFamily="2" charset="-122"/>
                <a:cs typeface="Times New Roman" pitchFamily="18" charset="0"/>
              </a:rPr>
              <a:t>之外，还通过皇宫的建筑布局表现至高无上的皇权。南北贯通的中轴线上主要建筑高大豪华，两侧建筑低矮简陋，凸显出主次分明的封建等级秩序。</a:t>
            </a:r>
            <a:endParaRPr lang="en-US" altLang="zh-CN" sz="3600" b="1" dirty="0" smtClean="0">
              <a:latin typeface="华文中宋" pitchFamily="2" charset="-122"/>
              <a:ea typeface="华文中宋" pitchFamily="2" charset="-122"/>
              <a:cs typeface="Times New Roman" pitchFamily="18" charset="0"/>
            </a:endParaRPr>
          </a:p>
          <a:p>
            <a:pPr marL="452438" indent="-452438" algn="just" eaLnBrk="1">
              <a:buFontTx/>
              <a:buNone/>
            </a:pPr>
            <a:r>
              <a:rPr lang="en-US" altLang="zh-CN" sz="3600" b="1" dirty="0" smtClean="0">
                <a:latin typeface="华文中宋" pitchFamily="2" charset="-122"/>
                <a:ea typeface="华文中宋" pitchFamily="2" charset="-122"/>
                <a:cs typeface="Times New Roman" pitchFamily="18" charset="0"/>
              </a:rPr>
              <a:t>  (2)</a:t>
            </a:r>
            <a:r>
              <a:rPr lang="zh-CN" altLang="en-US" sz="3600" b="1" dirty="0" smtClean="0">
                <a:latin typeface="华文中宋" pitchFamily="2" charset="-122"/>
                <a:ea typeface="华文中宋" pitchFamily="2" charset="-122"/>
                <a:cs typeface="Times New Roman" pitchFamily="18" charset="0"/>
              </a:rPr>
              <a:t>紫禁城细部装饰精致。雕刻、彩绘等装饰品，做工细致，堪称实用性和装饰性巧妙结合的典范。</a:t>
            </a:r>
            <a:endParaRPr lang="zh-CN" altLang="en-US" sz="3600" b="1" dirty="0" smtClean="0">
              <a:latin typeface="华文中宋" pitchFamily="2" charset="-122"/>
              <a:ea typeface="华文中宋" pitchFamily="2" charset="-122"/>
            </a:endParaRPr>
          </a:p>
          <a:p>
            <a:pPr marL="452438" indent="-452438" algn="just" eaLnBrk="1">
              <a:buFontTx/>
              <a:buNone/>
            </a:pPr>
            <a:r>
              <a:rPr lang="zh-CN" altLang="en-US" sz="3600" b="1" dirty="0" smtClean="0">
                <a:latin typeface="华文中宋" pitchFamily="2" charset="-122"/>
                <a:ea typeface="华文中宋" pitchFamily="2" charset="-122"/>
              </a:rPr>
              <a:t>       </a:t>
            </a:r>
            <a:endParaRPr lang="en-US" altLang="zh-CN" sz="3600" b="1" dirty="0" smtClean="0">
              <a:latin typeface="华文中宋" pitchFamily="2" charset="-122"/>
              <a:ea typeface="华文中宋" pitchFamily="2" charset="-122"/>
            </a:endParaRPr>
          </a:p>
          <a:p>
            <a:pPr marL="452438" indent="-452438" algn="just" eaLnBrk="1">
              <a:buFontTx/>
              <a:buNone/>
            </a:pPr>
            <a:r>
              <a:rPr lang="en-US" altLang="zh-CN" sz="3600" b="1" dirty="0" smtClean="0">
                <a:latin typeface="华文中宋" pitchFamily="2" charset="-122"/>
                <a:ea typeface="华文中宋" pitchFamily="2" charset="-122"/>
              </a:rPr>
              <a:t>      </a:t>
            </a:r>
            <a:r>
              <a:rPr lang="zh-CN" altLang="en-US" sz="3600" b="1" dirty="0" smtClean="0">
                <a:latin typeface="华文中宋" pitchFamily="2" charset="-122"/>
                <a:ea typeface="华文中宋" pitchFamily="2" charset="-122"/>
              </a:rPr>
              <a:t>故宫文化的整体性</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丰富性及象征性</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使故宫成为取之不竭的文化宝藏</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保护故宫及其藏品</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就是保持我们与祖先联系沟通的渠道</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就是保护中华民族的文化根基</a:t>
            </a:r>
            <a:r>
              <a:rPr lang="zh-CN" altLang="en-US" sz="3600" b="1" dirty="0" smtClean="0">
                <a:latin typeface="华文中宋" pitchFamily="2" charset="-122"/>
                <a:ea typeface="华文中宋" pitchFamily="2" charset="-122"/>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8"/>
          <p:cNvSpPr txBox="1">
            <a:spLocks noChangeArrowheads="1"/>
          </p:cNvSpPr>
          <p:nvPr/>
        </p:nvSpPr>
        <p:spPr bwMode="auto">
          <a:xfrm>
            <a:off x="188278" y="1996440"/>
            <a:ext cx="342900" cy="1792288"/>
          </a:xfrm>
          <a:prstGeom prst="rect">
            <a:avLst/>
          </a:prstGeom>
          <a:noFill/>
          <a:ln w="9525">
            <a:noFill/>
            <a:miter lim="800000"/>
          </a:ln>
        </p:spPr>
        <p:txBody>
          <a:bodyPr vert="eaVert"/>
          <a:lstStyle/>
          <a:p>
            <a:r>
              <a:rPr lang="zh-CN" altLang="en-US" sz="2800" b="1" dirty="0" smtClean="0">
                <a:latin typeface="华文中宋" pitchFamily="2" charset="-122"/>
                <a:ea typeface="华文中宋" pitchFamily="2" charset="-122"/>
                <a:cs typeface="Times New Roman" panose="02020603050405020304" pitchFamily="18" charset="0"/>
              </a:rPr>
              <a:t>颐和园</a:t>
            </a:r>
            <a:endParaRPr lang="zh-CN" altLang="en-US" sz="2800" b="1" dirty="0">
              <a:latin typeface="华文中宋" pitchFamily="2" charset="-122"/>
              <a:ea typeface="华文中宋" pitchFamily="2" charset="-122"/>
              <a:cs typeface="Times New Roman" panose="02020603050405020304" pitchFamily="18" charset="0"/>
            </a:endParaRPr>
          </a:p>
        </p:txBody>
      </p:sp>
      <p:grpSp>
        <p:nvGrpSpPr>
          <p:cNvPr id="2" name="组合 11"/>
          <p:cNvGrpSpPr/>
          <p:nvPr/>
        </p:nvGrpSpPr>
        <p:grpSpPr bwMode="auto">
          <a:xfrm>
            <a:off x="7395845" y="2221230"/>
            <a:ext cx="3997960" cy="396240"/>
            <a:chOff x="7905" y="9624"/>
            <a:chExt cx="9046" cy="623"/>
          </a:xfrm>
        </p:grpSpPr>
        <p:cxnSp>
          <p:nvCxnSpPr>
            <p:cNvPr id="5" name="直接连接符 59"/>
            <p:cNvCxnSpPr/>
            <p:nvPr/>
          </p:nvCxnSpPr>
          <p:spPr>
            <a:xfrm>
              <a:off x="7905" y="9931"/>
              <a:ext cx="488" cy="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360" name="文本框 60"/>
            <p:cNvSpPr txBox="1">
              <a:spLocks noChangeArrowheads="1"/>
            </p:cNvSpPr>
            <p:nvPr/>
          </p:nvSpPr>
          <p:spPr bwMode="auto">
            <a:xfrm>
              <a:off x="8473" y="9624"/>
              <a:ext cx="8478" cy="623"/>
            </a:xfrm>
            <a:prstGeom prst="rect">
              <a:avLst/>
            </a:prstGeom>
            <a:noFill/>
            <a:ln w="12700">
              <a:solidFill>
                <a:schemeClr val="tx1"/>
              </a:solidFill>
              <a:miter lim="800000"/>
            </a:ln>
          </p:spPr>
          <p:txBody>
            <a:bodyPr>
              <a:spAutoFit/>
            </a:bodyPr>
            <a:lstStyle/>
            <a:p>
              <a:r>
                <a:rPr lang="zh-CN" altLang="en-US" sz="2000" b="1" dirty="0">
                  <a:latin typeface="华文中宋" pitchFamily="2" charset="-122"/>
                  <a:ea typeface="华文中宋" pitchFamily="2" charset="-122"/>
                </a:rPr>
                <a:t>必修</a:t>
              </a:r>
              <a:r>
                <a:rPr lang="en-US" altLang="zh-CN" sz="2000" b="1" dirty="0">
                  <a:latin typeface="华文中宋" pitchFamily="2" charset="-122"/>
                  <a:ea typeface="华文中宋" pitchFamily="2" charset="-122"/>
                </a:rPr>
                <a:t>3.2.2“</a:t>
              </a:r>
              <a:r>
                <a:rPr lang="zh-CN" altLang="en-US" sz="2000" b="1" dirty="0">
                  <a:latin typeface="华文中宋" pitchFamily="2" charset="-122"/>
                  <a:ea typeface="华文中宋" pitchFamily="2" charset="-122"/>
                </a:rPr>
                <a:t>京剧的产生和发展</a:t>
              </a:r>
              <a:r>
                <a:rPr lang="en-US" altLang="zh-CN" sz="2000" b="1" dirty="0">
                  <a:latin typeface="华文中宋" pitchFamily="2" charset="-122"/>
                  <a:ea typeface="华文中宋" pitchFamily="2" charset="-122"/>
                </a:rPr>
                <a:t>”</a:t>
              </a:r>
              <a:endParaRPr lang="zh-CN" altLang="en-US" sz="2000" b="1" dirty="0">
                <a:solidFill>
                  <a:schemeClr val="hlink"/>
                </a:solidFill>
                <a:latin typeface="华文中宋" pitchFamily="2" charset="-122"/>
                <a:ea typeface="华文中宋" pitchFamily="2" charset="-122"/>
                <a:sym typeface="+mn-ea"/>
              </a:endParaRPr>
            </a:p>
          </p:txBody>
        </p:sp>
      </p:grpSp>
      <p:grpSp>
        <p:nvGrpSpPr>
          <p:cNvPr id="3" name="组合 11"/>
          <p:cNvGrpSpPr/>
          <p:nvPr/>
        </p:nvGrpSpPr>
        <p:grpSpPr bwMode="auto">
          <a:xfrm>
            <a:off x="7466965" y="1724026"/>
            <a:ext cx="3046730" cy="400035"/>
            <a:chOff x="7905" y="9624"/>
            <a:chExt cx="9046" cy="629"/>
          </a:xfrm>
        </p:grpSpPr>
        <p:cxnSp>
          <p:nvCxnSpPr>
            <p:cNvPr id="6" name="直接连接符 59"/>
            <p:cNvCxnSpPr/>
            <p:nvPr/>
          </p:nvCxnSpPr>
          <p:spPr>
            <a:xfrm>
              <a:off x="7905" y="9931"/>
              <a:ext cx="488" cy="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358" name="文本框 60"/>
            <p:cNvSpPr txBox="1">
              <a:spLocks noChangeArrowheads="1"/>
            </p:cNvSpPr>
            <p:nvPr/>
          </p:nvSpPr>
          <p:spPr bwMode="auto">
            <a:xfrm>
              <a:off x="8473" y="9624"/>
              <a:ext cx="8478" cy="629"/>
            </a:xfrm>
            <a:prstGeom prst="rect">
              <a:avLst/>
            </a:prstGeom>
            <a:noFill/>
            <a:ln w="12700">
              <a:solidFill>
                <a:schemeClr val="tx1"/>
              </a:solidFill>
              <a:miter lim="800000"/>
            </a:ln>
          </p:spPr>
          <p:txBody>
            <a:bodyPr>
              <a:spAutoFit/>
            </a:bodyPr>
            <a:lstStyle/>
            <a:p>
              <a:r>
                <a:rPr lang="zh-CN" altLang="en-US" sz="2000" b="1" dirty="0">
                  <a:latin typeface="华文中宋" pitchFamily="2" charset="-122"/>
                  <a:ea typeface="华文中宋" pitchFamily="2" charset="-122"/>
                </a:rPr>
                <a:t>必修</a:t>
              </a:r>
              <a:r>
                <a:rPr lang="en-US" altLang="zh-CN" sz="2000" b="1" dirty="0" smtClean="0">
                  <a:latin typeface="华文中宋" pitchFamily="2" charset="-122"/>
                  <a:ea typeface="华文中宋" pitchFamily="2" charset="-122"/>
                </a:rPr>
                <a:t>3.3.1“</a:t>
              </a:r>
              <a:r>
                <a:rPr lang="zh-CN" altLang="en-US" sz="2000" b="1" dirty="0">
                  <a:latin typeface="华文中宋" pitchFamily="2" charset="-122"/>
                  <a:ea typeface="华文中宋" pitchFamily="2" charset="-122"/>
                </a:rPr>
                <a:t>维新变法</a:t>
              </a:r>
              <a:r>
                <a:rPr lang="en-US" altLang="zh-CN" sz="2000" b="1" dirty="0">
                  <a:latin typeface="华文中宋" pitchFamily="2" charset="-122"/>
                  <a:ea typeface="华文中宋" pitchFamily="2" charset="-122"/>
                </a:rPr>
                <a:t>”</a:t>
              </a:r>
              <a:endParaRPr lang="en-US" altLang="zh-CN" sz="2000" b="1" dirty="0">
                <a:latin typeface="华文中宋" pitchFamily="2" charset="-122"/>
                <a:ea typeface="华文中宋" pitchFamily="2" charset="-122"/>
                <a:sym typeface="+mn-ea"/>
              </a:endParaRPr>
            </a:p>
          </p:txBody>
        </p:sp>
      </p:grpSp>
      <p:sp>
        <p:nvSpPr>
          <p:cNvPr id="7" name="左大括号 6"/>
          <p:cNvSpPr/>
          <p:nvPr/>
        </p:nvSpPr>
        <p:spPr>
          <a:xfrm>
            <a:off x="601345" y="767715"/>
            <a:ext cx="98425" cy="370332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z="2400" b="1">
              <a:latin typeface="华文中宋" pitchFamily="2" charset="-122"/>
              <a:ea typeface="华文中宋" pitchFamily="2" charset="-122"/>
            </a:endParaRPr>
          </a:p>
        </p:txBody>
      </p:sp>
      <p:sp>
        <p:nvSpPr>
          <p:cNvPr id="8" name="文本框 7"/>
          <p:cNvSpPr txBox="1"/>
          <p:nvPr/>
        </p:nvSpPr>
        <p:spPr>
          <a:xfrm>
            <a:off x="699135" y="560070"/>
            <a:ext cx="1407160" cy="457200"/>
          </a:xfrm>
          <a:prstGeom prst="rect">
            <a:avLst/>
          </a:prstGeom>
          <a:noFill/>
        </p:spPr>
        <p:txBody>
          <a:bodyPr wrap="none" rtlCol="0">
            <a:spAutoFit/>
          </a:bodyPr>
          <a:lstStyle/>
          <a:p>
            <a:r>
              <a:rPr lang="zh-CN" altLang="en-US" sz="2400" b="1" dirty="0">
                <a:latin typeface="华文中宋" pitchFamily="2" charset="-122"/>
                <a:ea typeface="华文中宋" pitchFamily="2" charset="-122"/>
              </a:rPr>
              <a:t>修建历史</a:t>
            </a:r>
          </a:p>
        </p:txBody>
      </p:sp>
      <p:grpSp>
        <p:nvGrpSpPr>
          <p:cNvPr id="4" name="组合 11"/>
          <p:cNvGrpSpPr/>
          <p:nvPr/>
        </p:nvGrpSpPr>
        <p:grpSpPr>
          <a:xfrm>
            <a:off x="2148840" y="621030"/>
            <a:ext cx="4954325" cy="396240"/>
            <a:chOff x="7215" y="4007"/>
            <a:chExt cx="7581" cy="624"/>
          </a:xfrm>
        </p:grpSpPr>
        <p:sp>
          <p:nvSpPr>
            <p:cNvPr id="10" name="文本框 60"/>
            <p:cNvSpPr txBox="1">
              <a:spLocks noChangeArrowheads="1"/>
            </p:cNvSpPr>
            <p:nvPr/>
          </p:nvSpPr>
          <p:spPr bwMode="auto">
            <a:xfrm>
              <a:off x="7817" y="4007"/>
              <a:ext cx="6979" cy="624"/>
            </a:xfrm>
            <a:prstGeom prst="rect">
              <a:avLst/>
            </a:prstGeom>
            <a:noFill/>
            <a:ln w="12700">
              <a:solidFill>
                <a:schemeClr val="tx1"/>
              </a:solidFill>
              <a:miter lim="800000"/>
            </a:ln>
          </p:spPr>
          <p:txBody>
            <a:bodyPr wrap="square">
              <a:spAutoFit/>
            </a:bodyPr>
            <a:lstStyle/>
            <a:p>
              <a:r>
                <a:rPr lang="zh-CN" altLang="en-US" sz="2000" b="1" dirty="0">
                  <a:latin typeface="华文中宋" pitchFamily="2" charset="-122"/>
                  <a:ea typeface="华文中宋" pitchFamily="2" charset="-122"/>
                  <a:sym typeface="+mn-ea"/>
                </a:rPr>
                <a:t>必修</a:t>
              </a:r>
              <a:r>
                <a:rPr lang="en-US" altLang="zh-CN" sz="2000" b="1" dirty="0">
                  <a:latin typeface="华文中宋" pitchFamily="2" charset="-122"/>
                  <a:ea typeface="华文中宋" pitchFamily="2" charset="-122"/>
                  <a:sym typeface="+mn-ea"/>
                </a:rPr>
                <a:t>1.2.1 “</a:t>
              </a:r>
              <a:r>
                <a:rPr lang="zh-CN" altLang="en-US" sz="2000" b="1" dirty="0">
                  <a:latin typeface="华文中宋" pitchFamily="2" charset="-122"/>
                  <a:ea typeface="华文中宋" pitchFamily="2" charset="-122"/>
                  <a:sym typeface="+mn-ea"/>
                </a:rPr>
                <a:t>列强入侵与民族危机</a:t>
              </a:r>
              <a:r>
                <a:rPr lang="en-US" altLang="zh-CN" sz="2000" b="1" dirty="0">
                  <a:latin typeface="华文中宋" pitchFamily="2" charset="-122"/>
                  <a:ea typeface="华文中宋" pitchFamily="2" charset="-122"/>
                  <a:sym typeface="+mn-ea"/>
                </a:rPr>
                <a:t>”</a:t>
              </a:r>
              <a:endParaRPr lang="zh-CN" altLang="en-US" sz="2000" b="1" dirty="0">
                <a:latin typeface="华文中宋" pitchFamily="2" charset="-122"/>
                <a:ea typeface="华文中宋" pitchFamily="2" charset="-122"/>
                <a:sym typeface="+mn-ea"/>
              </a:endParaRPr>
            </a:p>
          </p:txBody>
        </p:sp>
        <p:cxnSp>
          <p:nvCxnSpPr>
            <p:cNvPr id="11" name="直接连接符 59"/>
            <p:cNvCxnSpPr/>
            <p:nvPr/>
          </p:nvCxnSpPr>
          <p:spPr>
            <a:xfrm>
              <a:off x="7215" y="4326"/>
              <a:ext cx="488" cy="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643255" y="1289050"/>
            <a:ext cx="1547495" cy="1430020"/>
            <a:chOff x="643255" y="1289050"/>
            <a:chExt cx="1547495" cy="1430020"/>
          </a:xfrm>
        </p:grpSpPr>
        <p:sp>
          <p:nvSpPr>
            <p:cNvPr id="9" name="文本框 8"/>
            <p:cNvSpPr txBox="1"/>
            <p:nvPr/>
          </p:nvSpPr>
          <p:spPr>
            <a:xfrm>
              <a:off x="643255" y="1757680"/>
              <a:ext cx="1407160" cy="457200"/>
            </a:xfrm>
            <a:prstGeom prst="rect">
              <a:avLst/>
            </a:prstGeom>
            <a:noFill/>
          </p:spPr>
          <p:txBody>
            <a:bodyPr wrap="none" rtlCol="0">
              <a:spAutoFit/>
            </a:bodyPr>
            <a:lstStyle/>
            <a:p>
              <a:r>
                <a:rPr lang="zh-CN" altLang="en-US" sz="2400" b="1" dirty="0">
                  <a:latin typeface="华文中宋" pitchFamily="2" charset="-122"/>
                  <a:ea typeface="华文中宋" pitchFamily="2" charset="-122"/>
                </a:rPr>
                <a:t>布局结构</a:t>
              </a:r>
            </a:p>
          </p:txBody>
        </p:sp>
        <p:sp>
          <p:nvSpPr>
            <p:cNvPr id="13" name="左大括号 12"/>
            <p:cNvSpPr/>
            <p:nvPr/>
          </p:nvSpPr>
          <p:spPr>
            <a:xfrm>
              <a:off x="2075180" y="1289050"/>
              <a:ext cx="115570" cy="1430020"/>
            </a:xfrm>
            <a:prstGeom prst="leftBrace">
              <a:avLst>
                <a:gd name="adj1" fmla="val 8333"/>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z="2400" b="1">
                <a:latin typeface="华文中宋" pitchFamily="2" charset="-122"/>
                <a:ea typeface="华文中宋" pitchFamily="2" charset="-122"/>
              </a:endParaRPr>
            </a:p>
          </p:txBody>
        </p:sp>
      </p:grpSp>
      <p:sp>
        <p:nvSpPr>
          <p:cNvPr id="14" name="文本框 13"/>
          <p:cNvSpPr txBox="1"/>
          <p:nvPr/>
        </p:nvSpPr>
        <p:spPr>
          <a:xfrm>
            <a:off x="2134235" y="1247140"/>
            <a:ext cx="3855720" cy="457200"/>
          </a:xfrm>
          <a:prstGeom prst="rect">
            <a:avLst/>
          </a:prstGeom>
          <a:noFill/>
        </p:spPr>
        <p:txBody>
          <a:bodyPr wrap="none" rtlCol="0">
            <a:spAutoFit/>
          </a:bodyPr>
          <a:lstStyle/>
          <a:p>
            <a:r>
              <a:rPr lang="zh-CN" altLang="en-US" sz="2400" b="1" dirty="0">
                <a:latin typeface="华文中宋" pitchFamily="2" charset="-122"/>
                <a:ea typeface="华文中宋" pitchFamily="2" charset="-122"/>
              </a:rPr>
              <a:t>主要由万寿山和昆明湖组成</a:t>
            </a:r>
          </a:p>
        </p:txBody>
      </p:sp>
      <p:grpSp>
        <p:nvGrpSpPr>
          <p:cNvPr id="30" name="组合 29"/>
          <p:cNvGrpSpPr/>
          <p:nvPr/>
        </p:nvGrpSpPr>
        <p:grpSpPr>
          <a:xfrm>
            <a:off x="2190115" y="1878965"/>
            <a:ext cx="3472815" cy="1080135"/>
            <a:chOff x="2190115" y="1878965"/>
            <a:chExt cx="3472815" cy="1080135"/>
          </a:xfrm>
        </p:grpSpPr>
        <p:sp>
          <p:nvSpPr>
            <p:cNvPr id="15" name="文本框 14"/>
            <p:cNvSpPr txBox="1"/>
            <p:nvPr/>
          </p:nvSpPr>
          <p:spPr>
            <a:xfrm>
              <a:off x="2190115" y="2176780"/>
              <a:ext cx="3243580" cy="457200"/>
            </a:xfrm>
            <a:prstGeom prst="rect">
              <a:avLst/>
            </a:prstGeom>
            <a:noFill/>
          </p:spPr>
          <p:txBody>
            <a:bodyPr wrap="none" rtlCol="0">
              <a:spAutoFit/>
            </a:bodyPr>
            <a:lstStyle/>
            <a:p>
              <a:r>
                <a:rPr lang="zh-CN" altLang="en-US" sz="2400" b="1" dirty="0">
                  <a:latin typeface="华文中宋" pitchFamily="2" charset="-122"/>
                  <a:ea typeface="华文中宋" pitchFamily="2" charset="-122"/>
                </a:rPr>
                <a:t>整座园林分为三个部分</a:t>
              </a:r>
            </a:p>
          </p:txBody>
        </p:sp>
        <p:sp>
          <p:nvSpPr>
            <p:cNvPr id="16" name="左大括号 15"/>
            <p:cNvSpPr/>
            <p:nvPr/>
          </p:nvSpPr>
          <p:spPr>
            <a:xfrm>
              <a:off x="5491480" y="1878965"/>
              <a:ext cx="171450" cy="108013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z="2400" b="1">
                <a:latin typeface="华文中宋" pitchFamily="2" charset="-122"/>
                <a:ea typeface="华文中宋" pitchFamily="2" charset="-122"/>
              </a:endParaRPr>
            </a:p>
          </p:txBody>
        </p:sp>
      </p:grpSp>
      <p:grpSp>
        <p:nvGrpSpPr>
          <p:cNvPr id="31" name="组合 30"/>
          <p:cNvGrpSpPr/>
          <p:nvPr/>
        </p:nvGrpSpPr>
        <p:grpSpPr>
          <a:xfrm>
            <a:off x="5662930" y="1693545"/>
            <a:ext cx="1725930" cy="1421130"/>
            <a:chOff x="5662930" y="1693545"/>
            <a:chExt cx="1725930" cy="1421130"/>
          </a:xfrm>
        </p:grpSpPr>
        <p:sp>
          <p:nvSpPr>
            <p:cNvPr id="17" name="文本框 16"/>
            <p:cNvSpPr txBox="1"/>
            <p:nvPr/>
          </p:nvSpPr>
          <p:spPr>
            <a:xfrm>
              <a:off x="5675630" y="1693545"/>
              <a:ext cx="1713230" cy="457200"/>
            </a:xfrm>
            <a:prstGeom prst="rect">
              <a:avLst/>
            </a:prstGeom>
            <a:noFill/>
          </p:spPr>
          <p:txBody>
            <a:bodyPr wrap="none" rtlCol="0">
              <a:spAutoFit/>
            </a:bodyPr>
            <a:lstStyle/>
            <a:p>
              <a:r>
                <a:rPr lang="zh-CN" altLang="en-US" sz="2400" b="1" dirty="0">
                  <a:latin typeface="华文中宋" pitchFamily="2" charset="-122"/>
                  <a:ea typeface="华文中宋" pitchFamily="2" charset="-122"/>
                </a:rPr>
                <a:t>政治活动区</a:t>
              </a:r>
            </a:p>
          </p:txBody>
        </p:sp>
        <p:sp>
          <p:nvSpPr>
            <p:cNvPr id="18" name="文本框 17"/>
            <p:cNvSpPr txBox="1"/>
            <p:nvPr/>
          </p:nvSpPr>
          <p:spPr>
            <a:xfrm>
              <a:off x="5675630" y="2178685"/>
              <a:ext cx="1713230" cy="457200"/>
            </a:xfrm>
            <a:prstGeom prst="rect">
              <a:avLst/>
            </a:prstGeom>
            <a:noFill/>
          </p:spPr>
          <p:txBody>
            <a:bodyPr wrap="none" rtlCol="0">
              <a:spAutoFit/>
            </a:bodyPr>
            <a:lstStyle/>
            <a:p>
              <a:r>
                <a:rPr lang="zh-CN" altLang="en-US" sz="2400" b="1" dirty="0">
                  <a:latin typeface="华文中宋" pitchFamily="2" charset="-122"/>
                  <a:ea typeface="华文中宋" pitchFamily="2" charset="-122"/>
                </a:rPr>
                <a:t>生活居住区</a:t>
              </a:r>
            </a:p>
          </p:txBody>
        </p:sp>
        <p:sp>
          <p:nvSpPr>
            <p:cNvPr id="19" name="文本框 18"/>
            <p:cNvSpPr txBox="1"/>
            <p:nvPr/>
          </p:nvSpPr>
          <p:spPr>
            <a:xfrm>
              <a:off x="5662930" y="2657475"/>
              <a:ext cx="1713230" cy="457200"/>
            </a:xfrm>
            <a:prstGeom prst="rect">
              <a:avLst/>
            </a:prstGeom>
            <a:noFill/>
          </p:spPr>
          <p:txBody>
            <a:bodyPr wrap="none" rtlCol="0">
              <a:spAutoFit/>
            </a:bodyPr>
            <a:lstStyle/>
            <a:p>
              <a:r>
                <a:rPr lang="zh-CN" altLang="en-US" sz="2400" b="1">
                  <a:latin typeface="华文中宋" pitchFamily="2" charset="-122"/>
                  <a:ea typeface="华文中宋" pitchFamily="2" charset="-122"/>
                </a:rPr>
                <a:t>风景游览区</a:t>
              </a:r>
            </a:p>
          </p:txBody>
        </p:sp>
      </p:grpSp>
      <p:sp>
        <p:nvSpPr>
          <p:cNvPr id="20" name="文本框 19"/>
          <p:cNvSpPr txBox="1"/>
          <p:nvPr/>
        </p:nvSpPr>
        <p:spPr>
          <a:xfrm>
            <a:off x="741680" y="3411855"/>
            <a:ext cx="1407160" cy="457200"/>
          </a:xfrm>
          <a:prstGeom prst="rect">
            <a:avLst/>
          </a:prstGeom>
          <a:noFill/>
        </p:spPr>
        <p:txBody>
          <a:bodyPr wrap="none" rtlCol="0">
            <a:spAutoFit/>
          </a:bodyPr>
          <a:lstStyle/>
          <a:p>
            <a:r>
              <a:rPr lang="zh-CN" altLang="en-US" sz="2400" b="1" dirty="0">
                <a:latin typeface="华文中宋" pitchFamily="2" charset="-122"/>
                <a:ea typeface="华文中宋" pitchFamily="2" charset="-122"/>
              </a:rPr>
              <a:t>主要特点</a:t>
            </a:r>
          </a:p>
        </p:txBody>
      </p:sp>
      <p:sp>
        <p:nvSpPr>
          <p:cNvPr id="25" name="文本框 24"/>
          <p:cNvSpPr txBox="1"/>
          <p:nvPr/>
        </p:nvSpPr>
        <p:spPr>
          <a:xfrm>
            <a:off x="699135" y="4119245"/>
            <a:ext cx="4773930" cy="457200"/>
          </a:xfrm>
          <a:prstGeom prst="rect">
            <a:avLst/>
          </a:prstGeom>
          <a:noFill/>
        </p:spPr>
        <p:txBody>
          <a:bodyPr wrap="none" rtlCol="0">
            <a:spAutoFit/>
          </a:bodyPr>
          <a:lstStyle/>
          <a:p>
            <a:r>
              <a:rPr lang="zh-CN" altLang="en-US" sz="2400" b="1" dirty="0">
                <a:latin typeface="华文中宋" pitchFamily="2" charset="-122"/>
                <a:ea typeface="华文中宋" pitchFamily="2" charset="-122"/>
              </a:rPr>
              <a:t>园林建筑技艺和古典园林建筑风格</a:t>
            </a:r>
          </a:p>
        </p:txBody>
      </p:sp>
      <p:grpSp>
        <p:nvGrpSpPr>
          <p:cNvPr id="12" name="组合 26"/>
          <p:cNvGrpSpPr/>
          <p:nvPr/>
        </p:nvGrpSpPr>
        <p:grpSpPr>
          <a:xfrm>
            <a:off x="5455653" y="4235899"/>
            <a:ext cx="5066969" cy="396240"/>
            <a:chOff x="7215" y="4071"/>
            <a:chExt cx="7581" cy="624"/>
          </a:xfrm>
        </p:grpSpPr>
        <p:sp>
          <p:nvSpPr>
            <p:cNvPr id="28" name="文本框 60"/>
            <p:cNvSpPr txBox="1">
              <a:spLocks noChangeArrowheads="1"/>
            </p:cNvSpPr>
            <p:nvPr/>
          </p:nvSpPr>
          <p:spPr bwMode="auto">
            <a:xfrm>
              <a:off x="7817" y="4071"/>
              <a:ext cx="6979" cy="624"/>
            </a:xfrm>
            <a:prstGeom prst="rect">
              <a:avLst/>
            </a:prstGeom>
            <a:noFill/>
            <a:ln w="12700">
              <a:solidFill>
                <a:schemeClr val="tx1"/>
              </a:solidFill>
              <a:miter lim="800000"/>
            </a:ln>
          </p:spPr>
          <p:txBody>
            <a:bodyPr wrap="square">
              <a:spAutoFit/>
            </a:bodyPr>
            <a:lstStyle/>
            <a:p>
              <a:r>
                <a:rPr lang="zh-CN" altLang="en-US" sz="2000" b="1" dirty="0" smtClean="0">
                  <a:latin typeface="华文中宋" pitchFamily="2" charset="-122"/>
                  <a:ea typeface="华文中宋" pitchFamily="2" charset="-122"/>
                  <a:sym typeface="+mn-ea"/>
                </a:rPr>
                <a:t>必修</a:t>
              </a:r>
              <a:r>
                <a:rPr lang="en-US" altLang="zh-CN" sz="2000" b="1" dirty="0" smtClean="0">
                  <a:latin typeface="华文中宋" pitchFamily="2" charset="-122"/>
                  <a:ea typeface="华文中宋" pitchFamily="2" charset="-122"/>
                  <a:sym typeface="+mn-ea"/>
                </a:rPr>
                <a:t>6.5.3“</a:t>
              </a:r>
              <a:r>
                <a:rPr lang="zh-CN" altLang="en-US" sz="2000" b="1" dirty="0" smtClean="0">
                  <a:latin typeface="华文中宋" pitchFamily="2" charset="-122"/>
                  <a:ea typeface="华文中宋" pitchFamily="2" charset="-122"/>
                  <a:sym typeface="+mn-ea"/>
                </a:rPr>
                <a:t>世界屋脊上的布达拉宫</a:t>
              </a:r>
              <a:r>
                <a:rPr lang="en-US" altLang="zh-CN" sz="2000" b="1" dirty="0" smtClean="0">
                  <a:latin typeface="华文中宋" pitchFamily="2" charset="-122"/>
                  <a:ea typeface="华文中宋" pitchFamily="2" charset="-122"/>
                  <a:sym typeface="+mn-ea"/>
                </a:rPr>
                <a:t>”</a:t>
              </a:r>
              <a:endParaRPr lang="zh-CN" altLang="en-US" sz="2000" b="1" dirty="0">
                <a:latin typeface="华文中宋" pitchFamily="2" charset="-122"/>
                <a:ea typeface="华文中宋" pitchFamily="2" charset="-122"/>
                <a:sym typeface="+mn-ea"/>
              </a:endParaRPr>
            </a:p>
          </p:txBody>
        </p:sp>
        <p:cxnSp>
          <p:nvCxnSpPr>
            <p:cNvPr id="29" name="直接连接符 59"/>
            <p:cNvCxnSpPr/>
            <p:nvPr/>
          </p:nvCxnSpPr>
          <p:spPr>
            <a:xfrm>
              <a:off x="7215" y="4326"/>
              <a:ext cx="488" cy="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20" grpId="0"/>
      <p:bldP spid="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body" idx="4294967295"/>
          </p:nvPr>
        </p:nvSpPr>
        <p:spPr>
          <a:xfrm>
            <a:off x="245535" y="254000"/>
            <a:ext cx="11679765" cy="5568950"/>
          </a:xfrm>
        </p:spPr>
        <p:txBody>
          <a:bodyPr>
            <a:normAutofit/>
          </a:bodyPr>
          <a:lstStyle/>
          <a:p>
            <a:pPr marL="452438" indent="-452438" algn="just">
              <a:buNone/>
            </a:pPr>
            <a:r>
              <a:rPr lang="zh-CN" altLang="en-US" sz="3600" b="1" dirty="0" smtClean="0">
                <a:solidFill>
                  <a:srgbClr val="FF0000"/>
                </a:solidFill>
                <a:latin typeface="华文中宋" pitchFamily="2" charset="-122"/>
                <a:ea typeface="华文中宋" pitchFamily="2" charset="-122"/>
                <a:cs typeface="Times New Roman" pitchFamily="18" charset="0"/>
              </a:rPr>
              <a:t>★瑰丽的夏宫</a:t>
            </a:r>
            <a:r>
              <a:rPr lang="en-US" altLang="zh-CN" sz="3600" b="1" dirty="0" smtClean="0">
                <a:solidFill>
                  <a:srgbClr val="FF0000"/>
                </a:solidFill>
                <a:latin typeface="华文中宋" pitchFamily="2" charset="-122"/>
                <a:ea typeface="华文中宋" pitchFamily="2" charset="-122"/>
                <a:cs typeface="Courier New" pitchFamily="49" charset="0"/>
              </a:rPr>
              <a:t>——</a:t>
            </a:r>
            <a:r>
              <a:rPr lang="zh-CN" altLang="en-US" sz="3600" b="1" dirty="0" smtClean="0">
                <a:solidFill>
                  <a:srgbClr val="FF0000"/>
                </a:solidFill>
                <a:latin typeface="华文中宋" pitchFamily="2" charset="-122"/>
                <a:ea typeface="华文中宋" pitchFamily="2" charset="-122"/>
                <a:cs typeface="Times New Roman" pitchFamily="18" charset="0"/>
              </a:rPr>
              <a:t>颐和园</a:t>
            </a:r>
            <a:endParaRPr lang="zh-CN" altLang="en-US" sz="3600" b="1" dirty="0" smtClean="0">
              <a:solidFill>
                <a:srgbClr val="FF0000"/>
              </a:solidFill>
              <a:latin typeface="华文中宋" pitchFamily="2" charset="-122"/>
              <a:ea typeface="华文中宋" pitchFamily="2" charset="-122"/>
              <a:cs typeface="Courier New" pitchFamily="49" charset="0"/>
            </a:endParaRPr>
          </a:p>
          <a:p>
            <a:pPr marL="452438" indent="-452438" algn="just" eaLnBrk="1">
              <a:buFontTx/>
              <a:buNone/>
            </a:pPr>
            <a:r>
              <a:rPr lang="en-US" altLang="zh-CN" sz="3600" b="1" dirty="0" smtClean="0">
                <a:latin typeface="华文中宋" pitchFamily="2" charset="-122"/>
                <a:ea typeface="华文中宋" pitchFamily="2" charset="-122"/>
                <a:cs typeface="Courier New" pitchFamily="49" charset="0"/>
              </a:rPr>
              <a:t>1</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颐和园的修建历史</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布局结构和主要特点</a:t>
            </a:r>
            <a:endParaRPr lang="en-US" altLang="zh-CN" sz="3600" b="1" dirty="0" smtClean="0">
              <a:latin typeface="华文中宋" pitchFamily="2" charset="-122"/>
              <a:ea typeface="华文中宋" pitchFamily="2" charset="-122"/>
            </a:endParaRPr>
          </a:p>
          <a:p>
            <a:pPr marL="452438" indent="-452438" algn="just" eaLnBrk="1">
              <a:buFontTx/>
              <a:buNone/>
            </a:pPr>
            <a:r>
              <a:rPr lang="en-US" altLang="zh-CN" sz="3600" b="1" dirty="0" smtClean="0">
                <a:latin typeface="华文中宋" pitchFamily="2" charset="-122"/>
                <a:ea typeface="华文中宋" pitchFamily="2" charset="-122"/>
                <a:cs typeface="Times New Roman" pitchFamily="18" charset="0"/>
              </a:rPr>
              <a:t>  (1)</a:t>
            </a:r>
            <a:r>
              <a:rPr lang="zh-CN" altLang="en-US" sz="3600" b="1" dirty="0" smtClean="0">
                <a:latin typeface="华文中宋" pitchFamily="2" charset="-122"/>
                <a:ea typeface="华文中宋" pitchFamily="2" charset="-122"/>
              </a:rPr>
              <a:t>修</a:t>
            </a:r>
            <a:r>
              <a:rPr lang="zh-CN" altLang="en-US" sz="3600" b="1" dirty="0" smtClean="0">
                <a:latin typeface="华文中宋" pitchFamily="2" charset="-122"/>
                <a:ea typeface="华文中宋" pitchFamily="2" charset="-122"/>
                <a:cs typeface="Times New Roman" pitchFamily="18" charset="0"/>
              </a:rPr>
              <a:t>建历史：①初建于乾隆年间，原为皇帝避暑消夏的行宫。②</a:t>
            </a:r>
            <a:r>
              <a:rPr lang="en-US" altLang="zh-CN" sz="3600" b="1" dirty="0" smtClean="0">
                <a:latin typeface="华文中宋" pitchFamily="2" charset="-122"/>
                <a:ea typeface="华文中宋" pitchFamily="2" charset="-122"/>
                <a:cs typeface="Times New Roman" pitchFamily="18" charset="0"/>
              </a:rPr>
              <a:t>1860</a:t>
            </a:r>
            <a:r>
              <a:rPr lang="zh-CN" altLang="en-US" sz="3600" b="1" dirty="0" smtClean="0">
                <a:latin typeface="华文中宋" pitchFamily="2" charset="-122"/>
                <a:ea typeface="华文中宋" pitchFamily="2" charset="-122"/>
                <a:cs typeface="Times New Roman" pitchFamily="18" charset="0"/>
              </a:rPr>
              <a:t>年被英法联军洗劫焚毁，后慈禧太后祝寿重修，改名颐和园。③</a:t>
            </a:r>
            <a:r>
              <a:rPr lang="en-US" altLang="zh-CN" sz="3600" b="1" dirty="0" smtClean="0">
                <a:latin typeface="华文中宋" pitchFamily="2" charset="-122"/>
                <a:ea typeface="华文中宋" pitchFamily="2" charset="-122"/>
                <a:cs typeface="Times New Roman" pitchFamily="18" charset="0"/>
              </a:rPr>
              <a:t>1900</a:t>
            </a:r>
            <a:r>
              <a:rPr lang="zh-CN" altLang="en-US" sz="3600" b="1" dirty="0" smtClean="0">
                <a:latin typeface="华文中宋" pitchFamily="2" charset="-122"/>
                <a:ea typeface="华文中宋" pitchFamily="2" charset="-122"/>
                <a:cs typeface="Times New Roman" pitchFamily="18" charset="0"/>
              </a:rPr>
              <a:t>年八国联军攻入北京，再度破坏；慈禧重修形成现在规模。</a:t>
            </a:r>
            <a:endParaRPr lang="en-US" altLang="zh-CN" sz="3600" b="1" dirty="0" smtClean="0">
              <a:latin typeface="华文中宋" pitchFamily="2" charset="-122"/>
              <a:ea typeface="华文中宋" pitchFamily="2" charset="-122"/>
              <a:cs typeface="Times New Roman" pitchFamily="18" charset="0"/>
            </a:endParaRPr>
          </a:p>
          <a:p>
            <a:pPr marL="452438" indent="-452438" algn="just" eaLnBrk="1">
              <a:buFontTx/>
              <a:buNone/>
            </a:pPr>
            <a:r>
              <a:rPr lang="en-US" altLang="zh-CN" sz="3600" b="1" dirty="0" smtClean="0">
                <a:latin typeface="华文中宋" pitchFamily="2" charset="-122"/>
                <a:ea typeface="华文中宋" pitchFamily="2" charset="-122"/>
                <a:cs typeface="Times New Roman" pitchFamily="18" charset="0"/>
              </a:rPr>
              <a:t>  	(2)</a:t>
            </a:r>
            <a:r>
              <a:rPr lang="zh-CN" altLang="en-US" sz="3600" b="1" dirty="0" smtClean="0">
                <a:latin typeface="华文中宋" pitchFamily="2" charset="-122"/>
                <a:ea typeface="华文中宋" pitchFamily="2" charset="-122"/>
                <a:cs typeface="Times New Roman" pitchFamily="18" charset="0"/>
              </a:rPr>
              <a:t>基本布局：①政治活动区</a:t>
            </a:r>
            <a:r>
              <a:rPr lang="en-US" altLang="zh-CN"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cs typeface="Times New Roman" pitchFamily="18" charset="0"/>
              </a:rPr>
              <a:t>中心建筑：</a:t>
            </a:r>
            <a:r>
              <a:rPr lang="zh-CN" altLang="en-US" sz="3600" b="1" u="sng" dirty="0" smtClean="0">
                <a:latin typeface="华文中宋" pitchFamily="2" charset="-122"/>
                <a:ea typeface="华文中宋" pitchFamily="2" charset="-122"/>
                <a:cs typeface="Times New Roman" pitchFamily="18" charset="0"/>
              </a:rPr>
              <a:t>             </a:t>
            </a:r>
            <a:r>
              <a:rPr lang="zh-CN" altLang="en-US" sz="3600" b="1" dirty="0" smtClean="0">
                <a:latin typeface="华文中宋" pitchFamily="2" charset="-122"/>
                <a:ea typeface="华文中宋" pitchFamily="2" charset="-122"/>
                <a:cs typeface="Times New Roman" pitchFamily="18" charset="0"/>
              </a:rPr>
              <a:t>；其它：东宫门和南北九卿房。②生活居住区</a:t>
            </a:r>
            <a:r>
              <a:rPr lang="en-US" altLang="zh-CN"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cs typeface="Times New Roman" pitchFamily="18" charset="0"/>
              </a:rPr>
              <a:t>中心建筑：乐寿堂；其它：玉澜堂、宜芸馆和德和园。③游览区</a:t>
            </a:r>
            <a:r>
              <a:rPr lang="en-US" altLang="zh-CN"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cs typeface="Times New Roman" pitchFamily="18" charset="0"/>
              </a:rPr>
              <a:t>万寿山前山；后山后湖；</a:t>
            </a:r>
            <a:r>
              <a:rPr lang="zh-CN" altLang="en-US" sz="3600" b="1" u="sng" dirty="0" smtClean="0">
                <a:latin typeface="华文中宋" pitchFamily="2" charset="-122"/>
                <a:ea typeface="华文中宋" pitchFamily="2" charset="-122"/>
                <a:cs typeface="Times New Roman" pitchFamily="18" charset="0"/>
              </a:rPr>
              <a:t>                  </a:t>
            </a:r>
            <a:r>
              <a:rPr lang="zh-CN" altLang="en-US" sz="3600" b="1" dirty="0" smtClean="0">
                <a:latin typeface="华文中宋" pitchFamily="2" charset="-122"/>
                <a:ea typeface="华文中宋" pitchFamily="2" charset="-122"/>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body" idx="4294967295"/>
          </p:nvPr>
        </p:nvSpPr>
        <p:spPr>
          <a:xfrm>
            <a:off x="334434" y="2009776"/>
            <a:ext cx="11535833" cy="2282825"/>
          </a:xfrm>
        </p:spPr>
        <p:txBody>
          <a:bodyPr>
            <a:normAutofit/>
          </a:bodyPr>
          <a:lstStyle/>
          <a:p>
            <a:pPr marL="0" indent="0" eaLnBrk="1">
              <a:buFontTx/>
              <a:buNone/>
            </a:pPr>
            <a:r>
              <a:rPr lang="zh-CN" altLang="en-US" sz="3600" b="1" dirty="0" smtClean="0">
                <a:latin typeface="华文中宋" pitchFamily="2" charset="-122"/>
                <a:ea typeface="华文中宋" pitchFamily="2" charset="-122"/>
                <a:cs typeface="Times New Roman" pitchFamily="18" charset="0"/>
              </a:rPr>
              <a:t>颐和园集传统造园艺术之大成，万寿山、</a:t>
            </a:r>
            <a:r>
              <a:rPr lang="zh-CN" altLang="en-US" sz="3600" b="1" dirty="0" smtClean="0">
                <a:latin typeface="华文中宋" pitchFamily="2" charset="-122"/>
                <a:ea typeface="华文中宋" pitchFamily="2" charset="-122"/>
              </a:rPr>
              <a:t>昆明湖构成其基本框架</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借景周围的山水环境</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饱含中国皇家园林的恢弘富丽气势</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又充满自然之趣</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高度体现了</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虽由人作</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宛自天开</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的造园准则</a:t>
            </a:r>
            <a:r>
              <a:rPr lang="zh-CN" altLang="en-US" sz="3600" b="1" dirty="0" smtClean="0">
                <a:latin typeface="华文中宋" pitchFamily="2" charset="-122"/>
                <a:ea typeface="华文中宋" pitchFamily="2" charset="-122"/>
                <a:cs typeface="Times New Roman" pitchFamily="18" charset="0"/>
              </a:rPr>
              <a:t>。</a:t>
            </a:r>
          </a:p>
        </p:txBody>
      </p:sp>
      <p:graphicFrame>
        <p:nvGraphicFramePr>
          <p:cNvPr id="28674" name="Object 3"/>
          <p:cNvGraphicFramePr>
            <a:graphicFrameLocks/>
          </p:cNvGraphicFramePr>
          <p:nvPr/>
        </p:nvGraphicFramePr>
        <p:xfrm>
          <a:off x="239184" y="1647825"/>
          <a:ext cx="11478683" cy="196850"/>
        </p:xfrm>
        <a:graphic>
          <a:graphicData uri="http://schemas.openxmlformats.org/presentationml/2006/ole">
            <p:oleObj spid="_x0000_s95234" name="文档" r:id="rId3" imgW="8611785" imgH="197629" progId="Word.Document.8">
              <p:embed/>
            </p:oleObj>
          </a:graphicData>
        </a:graphic>
      </p:graphicFrame>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body" idx="4294967295"/>
          </p:nvPr>
        </p:nvSpPr>
        <p:spPr>
          <a:xfrm>
            <a:off x="239185" y="115889"/>
            <a:ext cx="11535833" cy="6116637"/>
          </a:xfrm>
        </p:spPr>
        <p:txBody>
          <a:bodyPr>
            <a:noAutofit/>
          </a:bodyPr>
          <a:lstStyle/>
          <a:p>
            <a:pPr marL="452438" indent="-452438" algn="just" eaLnBrk="1">
              <a:buFontTx/>
              <a:buNone/>
            </a:pPr>
            <a:r>
              <a:rPr lang="en-US" altLang="zh-CN" sz="3600" b="1" dirty="0" smtClean="0">
                <a:latin typeface="华文中宋" pitchFamily="2" charset="-122"/>
                <a:ea typeface="华文中宋" pitchFamily="2" charset="-122"/>
                <a:cs typeface="Courier New" pitchFamily="49" charset="0"/>
              </a:rPr>
              <a:t>2</a:t>
            </a:r>
            <a:r>
              <a:rPr lang="zh-CN" altLang="en-US" sz="3600" b="1" dirty="0" smtClean="0">
                <a:latin typeface="华文中宋" pitchFamily="2" charset="-122"/>
                <a:ea typeface="华文中宋" pitchFamily="2" charset="-122"/>
                <a:cs typeface="Times New Roman" pitchFamily="18" charset="0"/>
              </a:rPr>
              <a:t>．颐和园的园林建筑技艺和古典园林建筑风格</a:t>
            </a:r>
            <a:endParaRPr lang="en-US" altLang="zh-CN" sz="3600" b="1" dirty="0" smtClean="0">
              <a:latin typeface="华文中宋" pitchFamily="2" charset="-122"/>
              <a:ea typeface="华文中宋" pitchFamily="2" charset="-122"/>
              <a:cs typeface="Times New Roman" pitchFamily="18" charset="0"/>
            </a:endParaRPr>
          </a:p>
          <a:p>
            <a:pPr marL="452438" indent="-452438" algn="just" eaLnBrk="1">
              <a:buFontTx/>
              <a:buNone/>
            </a:pPr>
            <a:r>
              <a:rPr lang="en-US" altLang="zh-CN" sz="3600" b="1" dirty="0" smtClean="0">
                <a:latin typeface="华文中宋" pitchFamily="2" charset="-122"/>
                <a:ea typeface="华文中宋" pitchFamily="2" charset="-122"/>
                <a:cs typeface="Times New Roman" pitchFamily="18" charset="0"/>
              </a:rPr>
              <a:t>  (1)</a:t>
            </a:r>
            <a:r>
              <a:rPr lang="zh-CN" altLang="en-US" sz="3600" b="1" dirty="0" smtClean="0">
                <a:latin typeface="华文中宋" pitchFamily="2" charset="-122"/>
                <a:ea typeface="华文中宋" pitchFamily="2" charset="-122"/>
              </a:rPr>
              <a:t>颐</a:t>
            </a:r>
            <a:r>
              <a:rPr lang="zh-CN" altLang="en-US" sz="3600" b="1" dirty="0" smtClean="0">
                <a:latin typeface="华文中宋" pitchFamily="2" charset="-122"/>
                <a:ea typeface="华文中宋" pitchFamily="2" charset="-122"/>
                <a:cs typeface="Times New Roman" pitchFamily="18" charset="0"/>
              </a:rPr>
              <a:t>和园不仅继承了中国传统的园林建筑艺术，而且创造性的吸收和借鉴了南北名园的胜景。</a:t>
            </a:r>
            <a:endParaRPr lang="en-US" altLang="zh-CN" sz="3600" b="1" dirty="0" smtClean="0">
              <a:latin typeface="华文中宋" pitchFamily="2" charset="-122"/>
              <a:ea typeface="华文中宋" pitchFamily="2" charset="-122"/>
              <a:cs typeface="Times New Roman" pitchFamily="18" charset="0"/>
            </a:endParaRPr>
          </a:p>
          <a:p>
            <a:pPr marL="452438" indent="-452438" algn="just" eaLnBrk="1">
              <a:buFontTx/>
              <a:buNone/>
            </a:pPr>
            <a:r>
              <a:rPr lang="en-US" altLang="zh-CN" sz="3600" b="1" dirty="0" smtClean="0">
                <a:latin typeface="华文中宋" pitchFamily="2" charset="-122"/>
                <a:ea typeface="华文中宋" pitchFamily="2" charset="-122"/>
                <a:cs typeface="Times New Roman" pitchFamily="18" charset="0"/>
              </a:rPr>
              <a:t>  (2)</a:t>
            </a:r>
            <a:r>
              <a:rPr lang="zh-CN" altLang="en-US" sz="3600" b="1" dirty="0" smtClean="0">
                <a:latin typeface="华文中宋" pitchFamily="2" charset="-122"/>
                <a:ea typeface="华文中宋" pitchFamily="2" charset="-122"/>
                <a:cs typeface="Times New Roman" pitchFamily="18" charset="0"/>
              </a:rPr>
              <a:t>东部的宫殿区和内廷区，是典型的北方四合院风格，封闭院落由游廊联通；南部的湖泊区是典型</a:t>
            </a:r>
            <a:r>
              <a:rPr lang="zh-CN" altLang="en-US" sz="3600" b="1" u="sng" dirty="0" smtClean="0">
                <a:latin typeface="华文中宋" pitchFamily="2" charset="-122"/>
                <a:ea typeface="华文中宋" pitchFamily="2" charset="-122"/>
                <a:cs typeface="Times New Roman" pitchFamily="18" charset="0"/>
              </a:rPr>
              <a:t>                </a:t>
            </a:r>
            <a:r>
              <a:rPr lang="zh-CN" altLang="en-US" sz="3600" b="1" dirty="0" smtClean="0">
                <a:latin typeface="华文中宋" pitchFamily="2" charset="-122"/>
                <a:ea typeface="华文中宋" pitchFamily="2" charset="-122"/>
                <a:cs typeface="Times New Roman" pitchFamily="18" charset="0"/>
              </a:rPr>
              <a:t>风格，一道“苏堤”把湖泊一分为二，十足的江南格调；万寿山的北面，是典型的西藏喇嘛庙宇风格，有白塔，有碉堡式建筑；北部的苏州街，</a:t>
            </a:r>
            <a:r>
              <a:rPr lang="zh-CN" altLang="en-US" sz="3600" b="1" u="sng" dirty="0" smtClean="0">
                <a:latin typeface="华文中宋" pitchFamily="2" charset="-122"/>
                <a:ea typeface="华文中宋" pitchFamily="2" charset="-122"/>
                <a:cs typeface="Times New Roman" pitchFamily="18" charset="0"/>
              </a:rPr>
              <a:t>             </a:t>
            </a:r>
            <a:r>
              <a:rPr lang="zh-CN" altLang="en-US" sz="3600" b="1" dirty="0" smtClean="0">
                <a:latin typeface="华文中宋" pitchFamily="2" charset="-122"/>
                <a:ea typeface="华文中宋" pitchFamily="2" charset="-122"/>
                <a:cs typeface="Times New Roman" pitchFamily="18" charset="0"/>
              </a:rPr>
              <a:t>，水道纵通，又是典型的</a:t>
            </a:r>
            <a:r>
              <a:rPr lang="zh-CN" altLang="en-US" sz="3600" b="1" u="sng" dirty="0" smtClean="0">
                <a:latin typeface="华文中宋" pitchFamily="2" charset="-122"/>
                <a:ea typeface="华文中宋" pitchFamily="2" charset="-122"/>
                <a:cs typeface="Times New Roman" pitchFamily="18" charset="0"/>
              </a:rPr>
              <a:t>           </a:t>
            </a:r>
            <a:r>
              <a:rPr lang="zh-CN" altLang="en-US" sz="3600" b="1" dirty="0" smtClean="0">
                <a:latin typeface="华文中宋" pitchFamily="2" charset="-122"/>
                <a:ea typeface="华文中宋" pitchFamily="2" charset="-122"/>
                <a:cs typeface="Times New Roman" pitchFamily="18" charset="0"/>
              </a:rPr>
              <a:t>风格。</a:t>
            </a:r>
            <a:endParaRPr lang="en-US" altLang="zh-CN" sz="3600" b="1" dirty="0" smtClean="0">
              <a:latin typeface="华文中宋" pitchFamily="2" charset="-122"/>
              <a:ea typeface="华文中宋" pitchFamily="2" charset="-122"/>
              <a:cs typeface="Times New Roman" pitchFamily="18" charset="0"/>
            </a:endParaRPr>
          </a:p>
          <a:p>
            <a:pPr marL="452438" indent="-452438" algn="just" eaLnBrk="1">
              <a:buFontTx/>
              <a:buNone/>
            </a:pPr>
            <a:r>
              <a:rPr lang="en-US" altLang="zh-CN" sz="3600" b="1" dirty="0" smtClean="0">
                <a:latin typeface="华文中宋" pitchFamily="2" charset="-122"/>
                <a:ea typeface="华文中宋" pitchFamily="2" charset="-122"/>
                <a:cs typeface="Times New Roman" pitchFamily="18" charset="0"/>
              </a:rPr>
              <a:t>  (3)</a:t>
            </a:r>
            <a:r>
              <a:rPr lang="zh-CN" altLang="en-US" sz="3600" b="1" dirty="0" smtClean="0">
                <a:latin typeface="华文中宋" pitchFamily="2" charset="-122"/>
                <a:ea typeface="华文中宋" pitchFamily="2" charset="-122"/>
                <a:cs typeface="Times New Roman" pitchFamily="18" charset="0"/>
              </a:rPr>
              <a:t>颐和园还汲取了西洋建筑的特色，将不同风格的园林建筑和谐的组合在一起，成为中国古典园林建筑的博物馆。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body" idx="4294967295"/>
          </p:nvPr>
        </p:nvSpPr>
        <p:spPr>
          <a:xfrm>
            <a:off x="321734" y="836613"/>
            <a:ext cx="11535833" cy="2282825"/>
          </a:xfrm>
        </p:spPr>
        <p:txBody>
          <a:bodyPr>
            <a:normAutofit/>
          </a:bodyPr>
          <a:lstStyle/>
          <a:p>
            <a:pPr marL="0" indent="0" eaLnBrk="1">
              <a:buFontTx/>
              <a:buNone/>
            </a:pPr>
            <a:r>
              <a:rPr lang="zh-CN" altLang="en-US" sz="3600" b="1" dirty="0" smtClean="0">
                <a:latin typeface="华文中宋" pitchFamily="2" charset="-122"/>
                <a:ea typeface="华文中宋" pitchFamily="2" charset="-122"/>
                <a:cs typeface="Times New Roman" pitchFamily="18" charset="0"/>
              </a:rPr>
              <a:t>      颐和园在营建赏心悦目的园林生态环境的同时，</a:t>
            </a:r>
            <a:r>
              <a:rPr lang="zh-CN" altLang="en-US" sz="3600" b="1" dirty="0" smtClean="0">
                <a:latin typeface="华文中宋" pitchFamily="2" charset="-122"/>
                <a:ea typeface="华文中宋" pitchFamily="2" charset="-122"/>
              </a:rPr>
              <a:t>也很重视利用景观来激发人们情绪上的共鸣</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引起人们对某种理念</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意趣</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品格的联想</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使园林从总体到局部都包含着浓郁的诗画情趣</a:t>
            </a:r>
            <a:r>
              <a:rPr lang="zh-CN" altLang="en-US" sz="3600" b="1" dirty="0" smtClean="0">
                <a:latin typeface="华文中宋" pitchFamily="2" charset="-122"/>
                <a:ea typeface="华文中宋" pitchFamily="2" charset="-122"/>
                <a:cs typeface="Times New Roman" pitchFamily="18" charset="0"/>
              </a:rPr>
              <a:t>。</a:t>
            </a:r>
          </a:p>
        </p:txBody>
      </p:sp>
      <p:graphicFrame>
        <p:nvGraphicFramePr>
          <p:cNvPr id="30722" name="Object 3"/>
          <p:cNvGraphicFramePr>
            <a:graphicFrameLocks/>
          </p:cNvGraphicFramePr>
          <p:nvPr/>
        </p:nvGraphicFramePr>
        <p:xfrm>
          <a:off x="239184" y="1647825"/>
          <a:ext cx="11478683" cy="196850"/>
        </p:xfrm>
        <a:graphic>
          <a:graphicData uri="http://schemas.openxmlformats.org/presentationml/2006/ole">
            <p:oleObj spid="_x0000_s97282" name="文档" r:id="rId3" imgW="8611785" imgH="197629" progId="Word.Document.8">
              <p:embed/>
            </p:oleObj>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7383" y="1359535"/>
            <a:ext cx="615553" cy="4290598"/>
          </a:xfrm>
          <a:prstGeom prst="rect">
            <a:avLst/>
          </a:prstGeom>
          <a:noFill/>
        </p:spPr>
        <p:txBody>
          <a:bodyPr vert="eaVert" wrap="none" rtlCol="0">
            <a:spAutoFit/>
          </a:bodyPr>
          <a:lstStyle/>
          <a:p>
            <a:r>
              <a:rPr lang="zh-CN" altLang="en-US" sz="2800" b="1">
                <a:latin typeface="华文中宋" pitchFamily="2" charset="-122"/>
                <a:ea typeface="华文中宋" pitchFamily="2" charset="-122"/>
              </a:rPr>
              <a:t>古罗马城的建筑艺术</a:t>
            </a:r>
          </a:p>
        </p:txBody>
      </p:sp>
      <p:sp>
        <p:nvSpPr>
          <p:cNvPr id="6" name="左大括号 5"/>
          <p:cNvSpPr/>
          <p:nvPr/>
        </p:nvSpPr>
        <p:spPr>
          <a:xfrm>
            <a:off x="549275" y="1732915"/>
            <a:ext cx="280035" cy="262572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华文中宋" pitchFamily="2" charset="-122"/>
              <a:ea typeface="华文中宋" pitchFamily="2" charset="-122"/>
            </a:endParaRPr>
          </a:p>
        </p:txBody>
      </p:sp>
      <p:grpSp>
        <p:nvGrpSpPr>
          <p:cNvPr id="8" name="组合 11"/>
          <p:cNvGrpSpPr/>
          <p:nvPr/>
        </p:nvGrpSpPr>
        <p:grpSpPr>
          <a:xfrm>
            <a:off x="7277100" y="3341370"/>
            <a:ext cx="4305300" cy="1631315"/>
            <a:chOff x="11768" y="5262"/>
            <a:chExt cx="6780" cy="2569"/>
          </a:xfrm>
        </p:grpSpPr>
        <p:sp>
          <p:nvSpPr>
            <p:cNvPr id="31" name="文本框 30"/>
            <p:cNvSpPr txBox="1"/>
            <p:nvPr/>
          </p:nvSpPr>
          <p:spPr>
            <a:xfrm>
              <a:off x="12306" y="5262"/>
              <a:ext cx="6242" cy="2569"/>
            </a:xfrm>
            <a:prstGeom prst="rect">
              <a:avLst/>
            </a:prstGeom>
            <a:noFill/>
            <a:ln w="12700" cmpd="sng">
              <a:solidFill>
                <a:schemeClr val="tx1"/>
              </a:solidFill>
              <a:prstDash val="solid"/>
            </a:ln>
          </p:spPr>
          <p:txBody>
            <a:bodyPr wrap="square" rtlCol="0">
              <a:spAutoFit/>
            </a:bodyPr>
            <a:lstStyle/>
            <a:p>
              <a:r>
                <a:rPr lang="zh-CN" altLang="en-US" sz="2000" b="1" dirty="0">
                  <a:latin typeface="华文中宋" pitchFamily="2" charset="-122"/>
                  <a:ea typeface="华文中宋" pitchFamily="2" charset="-122"/>
                </a:rPr>
                <a:t>选修</a:t>
              </a:r>
              <a:r>
                <a:rPr lang="en-US" altLang="zh-CN" sz="2000" b="1" dirty="0">
                  <a:latin typeface="华文中宋" pitchFamily="2" charset="-122"/>
                  <a:ea typeface="华文中宋" pitchFamily="2" charset="-122"/>
                </a:rPr>
                <a:t>6.3.1“</a:t>
              </a:r>
              <a:r>
                <a:rPr lang="zh-CN" altLang="en-US" sz="2000" b="1" dirty="0">
                  <a:latin typeface="华文中宋" pitchFamily="2" charset="-122"/>
                  <a:ea typeface="华文中宋" pitchFamily="2" charset="-122"/>
                </a:rPr>
                <a:t>雅典卫城</a:t>
              </a:r>
              <a:r>
                <a:rPr lang="en-US" altLang="zh-CN" sz="2000" b="1" dirty="0">
                  <a:latin typeface="华文中宋" pitchFamily="2" charset="-122"/>
                  <a:ea typeface="华文中宋" pitchFamily="2" charset="-122"/>
                </a:rPr>
                <a:t>”</a:t>
              </a:r>
            </a:p>
            <a:p>
              <a:r>
                <a:rPr lang="zh-CN" altLang="en-US" sz="2000" b="1" dirty="0">
                  <a:latin typeface="华文中宋" pitchFamily="2" charset="-122"/>
                  <a:ea typeface="华文中宋" pitchFamily="2" charset="-122"/>
                </a:rPr>
                <a:t>选修</a:t>
              </a:r>
              <a:r>
                <a:rPr lang="en-US" altLang="zh-CN" sz="2000" b="1" dirty="0">
                  <a:latin typeface="华文中宋" pitchFamily="2" charset="-122"/>
                  <a:ea typeface="华文中宋" pitchFamily="2" charset="-122"/>
                </a:rPr>
                <a:t>6.4.1“</a:t>
              </a:r>
              <a:r>
                <a:rPr lang="zh-CN" altLang="en-US" sz="2000" b="1" dirty="0">
                  <a:latin typeface="华文中宋" pitchFamily="2" charset="-122"/>
                  <a:ea typeface="华文中宋" pitchFamily="2" charset="-122"/>
                </a:rPr>
                <a:t>佛罗伦萨的文化遗产</a:t>
              </a:r>
              <a:r>
                <a:rPr lang="en-US" altLang="zh-CN" sz="2000" b="1" dirty="0">
                  <a:latin typeface="华文中宋" pitchFamily="2" charset="-122"/>
                  <a:ea typeface="华文中宋" pitchFamily="2" charset="-122"/>
                </a:rPr>
                <a:t>”</a:t>
              </a:r>
            </a:p>
            <a:p>
              <a:r>
                <a:rPr lang="zh-CN" altLang="en-US" sz="2000" b="1" dirty="0">
                  <a:latin typeface="华文中宋" pitchFamily="2" charset="-122"/>
                  <a:ea typeface="华文中宋" pitchFamily="2" charset="-122"/>
                  <a:sym typeface="+mn-ea"/>
                </a:rPr>
                <a:t>选修</a:t>
              </a:r>
              <a:r>
                <a:rPr lang="en-US" sz="2000" b="1" dirty="0">
                  <a:latin typeface="华文中宋" pitchFamily="2" charset="-122"/>
                  <a:ea typeface="华文中宋" pitchFamily="2" charset="-122"/>
                  <a:sym typeface="+mn-ea"/>
                </a:rPr>
                <a:t>6.4.2“</a:t>
              </a:r>
              <a:r>
                <a:rPr lang="zh-CN" altLang="en-US" sz="2000" b="1" dirty="0">
                  <a:latin typeface="华文中宋" pitchFamily="2" charset="-122"/>
                  <a:ea typeface="华文中宋" pitchFamily="2" charset="-122"/>
                  <a:sym typeface="+mn-ea"/>
                </a:rPr>
                <a:t>罗马文艺复兴时期的</a:t>
              </a:r>
            </a:p>
            <a:p>
              <a:r>
                <a:rPr lang="zh-CN" altLang="en-US" sz="2000" b="1" dirty="0">
                  <a:latin typeface="华文中宋" pitchFamily="2" charset="-122"/>
                  <a:ea typeface="华文中宋" pitchFamily="2" charset="-122"/>
                  <a:sym typeface="+mn-ea"/>
                </a:rPr>
                <a:t>           文化遗产</a:t>
              </a:r>
              <a:r>
                <a:rPr lang="en-US" altLang="zh-CN" sz="2000" b="1" dirty="0">
                  <a:latin typeface="华文中宋" pitchFamily="2" charset="-122"/>
                  <a:ea typeface="华文中宋" pitchFamily="2" charset="-122"/>
                  <a:sym typeface="+mn-ea"/>
                </a:rPr>
                <a:t>”</a:t>
              </a:r>
            </a:p>
            <a:p>
              <a:r>
                <a:rPr lang="zh-CN" altLang="en-US" sz="2000" b="1" dirty="0">
                  <a:latin typeface="华文中宋" pitchFamily="2" charset="-122"/>
                  <a:ea typeface="华文中宋" pitchFamily="2" charset="-122"/>
                </a:rPr>
                <a:t>选修</a:t>
              </a:r>
              <a:r>
                <a:rPr lang="en-US" altLang="zh-CN" sz="2000" b="1" dirty="0">
                  <a:latin typeface="华文中宋" pitchFamily="2" charset="-122"/>
                  <a:ea typeface="华文中宋" pitchFamily="2" charset="-122"/>
                </a:rPr>
                <a:t>6.5.4</a:t>
              </a:r>
              <a:r>
                <a:rPr lang="en-US" altLang="zh-CN" sz="2000" b="1" dirty="0" smtClean="0">
                  <a:latin typeface="华文中宋" pitchFamily="2" charset="-122"/>
                  <a:ea typeface="华文中宋" pitchFamily="2" charset="-122"/>
                </a:rPr>
                <a:t>“</a:t>
              </a:r>
              <a:r>
                <a:rPr lang="zh-CN" altLang="en-US" sz="2000" b="1" dirty="0" smtClean="0">
                  <a:latin typeface="华文中宋" pitchFamily="2" charset="-122"/>
                  <a:ea typeface="华文中宋" pitchFamily="2" charset="-122"/>
                </a:rPr>
                <a:t>明清</a:t>
              </a:r>
              <a:r>
                <a:rPr lang="zh-CN" altLang="en-US" sz="2000" b="1" dirty="0">
                  <a:latin typeface="华文中宋" pitchFamily="2" charset="-122"/>
                  <a:ea typeface="华文中宋" pitchFamily="2" charset="-122"/>
                </a:rPr>
                <a:t>故宫</a:t>
              </a:r>
              <a:r>
                <a:rPr lang="en-US" altLang="zh-CN" sz="2000" b="1" dirty="0">
                  <a:latin typeface="华文中宋" pitchFamily="2" charset="-122"/>
                  <a:ea typeface="华文中宋" pitchFamily="2" charset="-122"/>
                </a:rPr>
                <a:t>”</a:t>
              </a:r>
            </a:p>
          </p:txBody>
        </p:sp>
        <p:grpSp>
          <p:nvGrpSpPr>
            <p:cNvPr id="9" name="组合 12"/>
            <p:cNvGrpSpPr/>
            <p:nvPr/>
          </p:nvGrpSpPr>
          <p:grpSpPr>
            <a:xfrm>
              <a:off x="11768" y="5626"/>
              <a:ext cx="537" cy="1742"/>
              <a:chOff x="11782" y="2288"/>
              <a:chExt cx="537" cy="5380"/>
            </a:xfrm>
          </p:grpSpPr>
          <p:cxnSp>
            <p:nvCxnSpPr>
              <p:cNvPr id="30" name="直接连接符 29"/>
              <p:cNvCxnSpPr/>
              <p:nvPr/>
            </p:nvCxnSpPr>
            <p:spPr>
              <a:xfrm flipV="1">
                <a:off x="12049" y="4821"/>
                <a:ext cx="271" cy="1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组合 10"/>
              <p:cNvGrpSpPr/>
              <p:nvPr/>
            </p:nvGrpSpPr>
            <p:grpSpPr>
              <a:xfrm>
                <a:off x="11782" y="2288"/>
                <a:ext cx="267" cy="5380"/>
                <a:chOff x="12788" y="2362"/>
                <a:chExt cx="267" cy="5380"/>
              </a:xfrm>
            </p:grpSpPr>
            <p:cxnSp>
              <p:nvCxnSpPr>
                <p:cNvPr id="34" name="直接连接符 33"/>
                <p:cNvCxnSpPr/>
                <p:nvPr/>
              </p:nvCxnSpPr>
              <p:spPr>
                <a:xfrm>
                  <a:off x="12788" y="2376"/>
                  <a:ext cx="250" cy="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2788" y="7700"/>
                  <a:ext cx="250" cy="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3055" y="2362"/>
                  <a:ext cx="0" cy="53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58" name="文本框 57"/>
          <p:cNvSpPr txBox="1"/>
          <p:nvPr/>
        </p:nvSpPr>
        <p:spPr>
          <a:xfrm>
            <a:off x="953770" y="1750060"/>
            <a:ext cx="3244850" cy="457200"/>
          </a:xfrm>
          <a:prstGeom prst="rect">
            <a:avLst/>
          </a:prstGeom>
          <a:noFill/>
        </p:spPr>
        <p:txBody>
          <a:bodyPr wrap="square" rtlCol="0">
            <a:spAutoFit/>
          </a:bodyPr>
          <a:lstStyle/>
          <a:p>
            <a:r>
              <a:rPr lang="zh-CN" altLang="en-US" sz="2400" b="1" dirty="0">
                <a:latin typeface="华文中宋" pitchFamily="2" charset="-122"/>
                <a:ea typeface="华文中宋" pitchFamily="2" charset="-122"/>
              </a:rPr>
              <a:t>罗马古城的悠久历史</a:t>
            </a:r>
          </a:p>
        </p:txBody>
      </p:sp>
      <p:grpSp>
        <p:nvGrpSpPr>
          <p:cNvPr id="26" name="组合 25"/>
          <p:cNvGrpSpPr/>
          <p:nvPr/>
        </p:nvGrpSpPr>
        <p:grpSpPr>
          <a:xfrm>
            <a:off x="5933440" y="3644900"/>
            <a:ext cx="1708785" cy="887730"/>
            <a:chOff x="5933440" y="3644900"/>
            <a:chExt cx="1708785" cy="887730"/>
          </a:xfrm>
        </p:grpSpPr>
        <p:sp>
          <p:nvSpPr>
            <p:cNvPr id="38" name="文本框 37"/>
            <p:cNvSpPr txBox="1"/>
            <p:nvPr/>
          </p:nvSpPr>
          <p:spPr>
            <a:xfrm>
              <a:off x="5946775" y="3644900"/>
              <a:ext cx="1695450" cy="457200"/>
            </a:xfrm>
            <a:prstGeom prst="rect">
              <a:avLst/>
            </a:prstGeom>
            <a:noFill/>
          </p:spPr>
          <p:txBody>
            <a:bodyPr wrap="square" rtlCol="0">
              <a:spAutoFit/>
            </a:bodyPr>
            <a:lstStyle/>
            <a:p>
              <a:r>
                <a:rPr lang="zh-CN" altLang="en-US" sz="2400" b="1" dirty="0">
                  <a:latin typeface="华文中宋" pitchFamily="2" charset="-122"/>
                  <a:ea typeface="华文中宋" pitchFamily="2" charset="-122"/>
                </a:rPr>
                <a:t>建筑特色</a:t>
              </a:r>
            </a:p>
          </p:txBody>
        </p:sp>
        <p:sp>
          <p:nvSpPr>
            <p:cNvPr id="67" name="文本框 66"/>
            <p:cNvSpPr txBox="1"/>
            <p:nvPr/>
          </p:nvSpPr>
          <p:spPr>
            <a:xfrm>
              <a:off x="5933440" y="4075430"/>
              <a:ext cx="1695450" cy="457200"/>
            </a:xfrm>
            <a:prstGeom prst="rect">
              <a:avLst/>
            </a:prstGeom>
            <a:noFill/>
          </p:spPr>
          <p:txBody>
            <a:bodyPr wrap="square" rtlCol="0">
              <a:spAutoFit/>
            </a:bodyPr>
            <a:lstStyle/>
            <a:p>
              <a:r>
                <a:rPr lang="zh-CN" altLang="en-US" sz="2400" b="1" dirty="0">
                  <a:latin typeface="华文中宋" pitchFamily="2" charset="-122"/>
                  <a:ea typeface="华文中宋" pitchFamily="2" charset="-122"/>
                </a:rPr>
                <a:t>艺术成就</a:t>
              </a:r>
            </a:p>
          </p:txBody>
        </p:sp>
      </p:grpSp>
      <p:grpSp>
        <p:nvGrpSpPr>
          <p:cNvPr id="25" name="组合 24"/>
          <p:cNvGrpSpPr/>
          <p:nvPr/>
        </p:nvGrpSpPr>
        <p:grpSpPr>
          <a:xfrm>
            <a:off x="2705735" y="3412490"/>
            <a:ext cx="3182620" cy="1399540"/>
            <a:chOff x="2705735" y="3412490"/>
            <a:chExt cx="3182620" cy="1399540"/>
          </a:xfrm>
        </p:grpSpPr>
        <p:sp>
          <p:nvSpPr>
            <p:cNvPr id="65" name="右大括号 64"/>
            <p:cNvSpPr/>
            <p:nvPr/>
          </p:nvSpPr>
          <p:spPr>
            <a:xfrm>
              <a:off x="5676265" y="3495040"/>
              <a:ext cx="212090" cy="1212215"/>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华文中宋" pitchFamily="2" charset="-122"/>
                <a:ea typeface="华文中宋" pitchFamily="2" charset="-122"/>
              </a:endParaRPr>
            </a:p>
          </p:txBody>
        </p:sp>
        <p:sp>
          <p:nvSpPr>
            <p:cNvPr id="100" name="文本框 99"/>
            <p:cNvSpPr txBox="1"/>
            <p:nvPr/>
          </p:nvSpPr>
          <p:spPr>
            <a:xfrm>
              <a:off x="2705735" y="4354830"/>
              <a:ext cx="1901190" cy="457200"/>
            </a:xfrm>
            <a:prstGeom prst="rect">
              <a:avLst/>
            </a:prstGeom>
            <a:noFill/>
            <a:ln w="9525">
              <a:noFill/>
            </a:ln>
          </p:spPr>
          <p:txBody>
            <a:bodyPr wrap="square">
              <a:spAutoFit/>
            </a:bodyPr>
            <a:lstStyle/>
            <a:p>
              <a:pPr marL="0" indent="0"/>
              <a:r>
                <a:rPr lang="zh-CN" altLang="en-US" sz="2400" b="1">
                  <a:solidFill>
                    <a:srgbClr val="000000"/>
                  </a:solidFill>
                  <a:latin typeface="华文中宋" pitchFamily="2" charset="-122"/>
                  <a:ea typeface="华文中宋" pitchFamily="2" charset="-122"/>
                  <a:cs typeface="宋体" panose="02010600030101010101" pitchFamily="2" charset="-122"/>
                </a:rPr>
                <a:t>万神殿</a:t>
              </a:r>
            </a:p>
          </p:txBody>
        </p:sp>
        <p:sp>
          <p:nvSpPr>
            <p:cNvPr id="2" name="文本框 1"/>
            <p:cNvSpPr txBox="1"/>
            <p:nvPr/>
          </p:nvSpPr>
          <p:spPr>
            <a:xfrm>
              <a:off x="2771775" y="3412490"/>
              <a:ext cx="1407160" cy="457200"/>
            </a:xfrm>
            <a:prstGeom prst="rect">
              <a:avLst/>
            </a:prstGeom>
            <a:noFill/>
          </p:spPr>
          <p:txBody>
            <a:bodyPr wrap="none" rtlCol="0">
              <a:spAutoFit/>
            </a:bodyPr>
            <a:lstStyle/>
            <a:p>
              <a:pPr algn="l"/>
              <a:r>
                <a:rPr lang="zh-CN" altLang="en-US" sz="2400" b="1" dirty="0">
                  <a:solidFill>
                    <a:srgbClr val="000000"/>
                  </a:solidFill>
                  <a:latin typeface="华文中宋" pitchFamily="2" charset="-122"/>
                  <a:ea typeface="华文中宋" pitchFamily="2" charset="-122"/>
                  <a:cs typeface="宋体" panose="02010600030101010101" pitchFamily="2" charset="-122"/>
                </a:rPr>
                <a:t>大斗兽场</a:t>
              </a:r>
            </a:p>
          </p:txBody>
        </p:sp>
        <p:sp>
          <p:nvSpPr>
            <p:cNvPr id="3" name="文本框 2"/>
            <p:cNvSpPr txBox="1"/>
            <p:nvPr/>
          </p:nvSpPr>
          <p:spPr>
            <a:xfrm>
              <a:off x="2738755" y="3897630"/>
              <a:ext cx="2937510" cy="457200"/>
            </a:xfrm>
            <a:prstGeom prst="rect">
              <a:avLst/>
            </a:prstGeom>
            <a:noFill/>
          </p:spPr>
          <p:txBody>
            <a:bodyPr wrap="none" rtlCol="0">
              <a:spAutoFit/>
            </a:bodyPr>
            <a:lstStyle/>
            <a:p>
              <a:pPr algn="l"/>
              <a:r>
                <a:rPr lang="zh-CN" altLang="en-US" sz="2400" b="1" dirty="0">
                  <a:solidFill>
                    <a:srgbClr val="000000"/>
                  </a:solidFill>
                  <a:latin typeface="华文中宋" pitchFamily="2" charset="-122"/>
                  <a:ea typeface="华文中宋" pitchFamily="2" charset="-122"/>
                  <a:cs typeface="宋体" panose="02010600030101010101" pitchFamily="2" charset="-122"/>
                </a:rPr>
                <a:t>图拉真广场和记功柱</a:t>
              </a:r>
            </a:p>
          </p:txBody>
        </p:sp>
      </p:grpSp>
      <p:grpSp>
        <p:nvGrpSpPr>
          <p:cNvPr id="24" name="组合 23"/>
          <p:cNvGrpSpPr/>
          <p:nvPr/>
        </p:nvGrpSpPr>
        <p:grpSpPr>
          <a:xfrm>
            <a:off x="603250" y="3495040"/>
            <a:ext cx="3035300" cy="1261745"/>
            <a:chOff x="603250" y="3495040"/>
            <a:chExt cx="3035300" cy="1261745"/>
          </a:xfrm>
        </p:grpSpPr>
        <p:sp>
          <p:nvSpPr>
            <p:cNvPr id="7" name="文本框 6"/>
            <p:cNvSpPr txBox="1"/>
            <p:nvPr/>
          </p:nvSpPr>
          <p:spPr>
            <a:xfrm>
              <a:off x="603250" y="3901440"/>
              <a:ext cx="3035300" cy="457200"/>
            </a:xfrm>
            <a:prstGeom prst="rect">
              <a:avLst/>
            </a:prstGeom>
            <a:noFill/>
          </p:spPr>
          <p:txBody>
            <a:bodyPr wrap="square" rtlCol="0">
              <a:spAutoFit/>
            </a:bodyPr>
            <a:lstStyle/>
            <a:p>
              <a:r>
                <a:rPr lang="zh-CN" altLang="en-US" sz="2400" b="1">
                  <a:latin typeface="华文中宋" pitchFamily="2" charset="-122"/>
                  <a:ea typeface="华文中宋" pitchFamily="2" charset="-122"/>
                </a:rPr>
                <a:t>古罗马建筑群</a:t>
              </a:r>
            </a:p>
          </p:txBody>
        </p:sp>
        <p:sp>
          <p:nvSpPr>
            <p:cNvPr id="4" name="左大括号 3"/>
            <p:cNvSpPr/>
            <p:nvPr/>
          </p:nvSpPr>
          <p:spPr>
            <a:xfrm>
              <a:off x="2562225" y="3495040"/>
              <a:ext cx="143510" cy="126174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华文中宋" pitchFamily="2" charset="-122"/>
                <a:ea typeface="华文中宋" pitchFamily="2" charset="-122"/>
              </a:endParaRPr>
            </a:p>
          </p:txBody>
        </p:sp>
      </p:grpSp>
      <p:grpSp>
        <p:nvGrpSpPr>
          <p:cNvPr id="11" name="组合 43"/>
          <p:cNvGrpSpPr/>
          <p:nvPr/>
        </p:nvGrpSpPr>
        <p:grpSpPr>
          <a:xfrm>
            <a:off x="4052570" y="1780540"/>
            <a:ext cx="3937635" cy="396240"/>
            <a:chOff x="12143" y="4942"/>
            <a:chExt cx="7768" cy="624"/>
          </a:xfrm>
        </p:grpSpPr>
        <p:cxnSp>
          <p:nvCxnSpPr>
            <p:cNvPr id="39" name="直接连接符 38"/>
            <p:cNvCxnSpPr/>
            <p:nvPr/>
          </p:nvCxnSpPr>
          <p:spPr>
            <a:xfrm>
              <a:off x="12143" y="5251"/>
              <a:ext cx="691" cy="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12880" y="4942"/>
              <a:ext cx="7031" cy="624"/>
            </a:xfrm>
            <a:prstGeom prst="rect">
              <a:avLst/>
            </a:prstGeom>
            <a:noFill/>
            <a:ln w="12700" cmpd="sng">
              <a:solidFill>
                <a:schemeClr val="tx1"/>
              </a:solidFill>
              <a:prstDash val="solid"/>
            </a:ln>
          </p:spPr>
          <p:txBody>
            <a:bodyPr wrap="square" rtlCol="0">
              <a:spAutoFit/>
            </a:bodyPr>
            <a:lstStyle/>
            <a:p>
              <a:r>
                <a:rPr lang="zh-CN" altLang="en-US" sz="2000" b="1" dirty="0">
                  <a:latin typeface="华文中宋" pitchFamily="2" charset="-122"/>
                  <a:ea typeface="华文中宋" pitchFamily="2" charset="-122"/>
                </a:rPr>
                <a:t>必修</a:t>
              </a:r>
              <a:r>
                <a:rPr lang="en-US" altLang="zh-CN" sz="2000" b="1" dirty="0">
                  <a:latin typeface="华文中宋" pitchFamily="2" charset="-122"/>
                  <a:ea typeface="华文中宋" pitchFamily="2" charset="-122"/>
                </a:rPr>
                <a:t>1.6.3“</a:t>
              </a:r>
              <a:r>
                <a:rPr lang="zh-CN" altLang="en-US" sz="2000" b="1" dirty="0">
                  <a:latin typeface="华文中宋" pitchFamily="2" charset="-122"/>
                  <a:ea typeface="华文中宋" pitchFamily="2" charset="-122"/>
                </a:rPr>
                <a:t>罗马人的法律</a:t>
              </a:r>
              <a:r>
                <a:rPr lang="en-US" altLang="zh-CN" sz="2000" b="1" dirty="0">
                  <a:latin typeface="华文中宋" pitchFamily="2" charset="-122"/>
                  <a:ea typeface="华文中宋" pitchFamily="2" charset="-122"/>
                </a:rPr>
                <a:t>”</a:t>
              </a:r>
              <a:endParaRPr lang="zh-CN" altLang="en-US" sz="2000" b="1" dirty="0">
                <a:latin typeface="华文中宋" pitchFamily="2" charset="-122"/>
                <a:ea typeface="华文中宋"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文本框 4"/>
          <p:cNvSpPr txBox="1">
            <a:spLocks noChangeArrowheads="1"/>
          </p:cNvSpPr>
          <p:nvPr/>
        </p:nvSpPr>
        <p:spPr bwMode="auto">
          <a:xfrm>
            <a:off x="428070" y="1946593"/>
            <a:ext cx="615553" cy="1958228"/>
          </a:xfrm>
          <a:prstGeom prst="rect">
            <a:avLst/>
          </a:prstGeom>
          <a:noFill/>
          <a:ln w="9525">
            <a:noFill/>
            <a:miter lim="800000"/>
          </a:ln>
        </p:spPr>
        <p:txBody>
          <a:bodyPr vert="eaVert" wrap="none">
            <a:spAutoFit/>
          </a:bodyPr>
          <a:lstStyle/>
          <a:p>
            <a:r>
              <a:rPr lang="zh-CN" altLang="en-US" sz="2800" b="1">
                <a:latin typeface="华文中宋" pitchFamily="2" charset="-122"/>
                <a:ea typeface="华文中宋" pitchFamily="2" charset="-122"/>
              </a:rPr>
              <a:t>平遥古城</a:t>
            </a:r>
          </a:p>
        </p:txBody>
      </p:sp>
      <p:sp>
        <p:nvSpPr>
          <p:cNvPr id="6" name="左大括号 5"/>
          <p:cNvSpPr/>
          <p:nvPr/>
        </p:nvSpPr>
        <p:spPr>
          <a:xfrm>
            <a:off x="1224915" y="1050925"/>
            <a:ext cx="232410" cy="3313430"/>
          </a:xfrm>
          <a:prstGeom prst="leftBrace">
            <a:avLst>
              <a:gd name="adj1" fmla="val 8333"/>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z="2400" b="1">
              <a:latin typeface="华文中宋" pitchFamily="2" charset="-122"/>
              <a:ea typeface="华文中宋" pitchFamily="2" charset="-122"/>
            </a:endParaRPr>
          </a:p>
        </p:txBody>
      </p:sp>
      <p:sp>
        <p:nvSpPr>
          <p:cNvPr id="15363" name="文本框 6"/>
          <p:cNvSpPr txBox="1">
            <a:spLocks noChangeArrowheads="1"/>
          </p:cNvSpPr>
          <p:nvPr/>
        </p:nvSpPr>
        <p:spPr bwMode="auto">
          <a:xfrm>
            <a:off x="1457325" y="1006475"/>
            <a:ext cx="4247439" cy="457200"/>
          </a:xfrm>
          <a:prstGeom prst="rect">
            <a:avLst/>
          </a:prstGeom>
          <a:noFill/>
          <a:ln w="9525">
            <a:noFill/>
            <a:miter lim="800000"/>
          </a:ln>
        </p:spPr>
        <p:txBody>
          <a:bodyPr wrap="square">
            <a:spAutoFit/>
          </a:bodyPr>
          <a:lstStyle/>
          <a:p>
            <a:r>
              <a:rPr lang="zh-CN" altLang="en-US" sz="2400" b="1" dirty="0">
                <a:latin typeface="华文中宋" pitchFamily="2" charset="-122"/>
                <a:ea typeface="华文中宋" pitchFamily="2" charset="-122"/>
              </a:rPr>
              <a:t>历史、建筑布局及文化内涵 </a:t>
            </a:r>
          </a:p>
        </p:txBody>
      </p:sp>
      <p:grpSp>
        <p:nvGrpSpPr>
          <p:cNvPr id="27" name="组合 26"/>
          <p:cNvGrpSpPr/>
          <p:nvPr/>
        </p:nvGrpSpPr>
        <p:grpSpPr>
          <a:xfrm>
            <a:off x="1457325" y="2343150"/>
            <a:ext cx="1377950" cy="904875"/>
            <a:chOff x="1457325" y="2343150"/>
            <a:chExt cx="1377950" cy="904875"/>
          </a:xfrm>
        </p:grpSpPr>
        <p:sp>
          <p:nvSpPr>
            <p:cNvPr id="15364" name="文本框 24"/>
            <p:cNvSpPr txBox="1">
              <a:spLocks noChangeArrowheads="1"/>
            </p:cNvSpPr>
            <p:nvPr/>
          </p:nvSpPr>
          <p:spPr bwMode="auto">
            <a:xfrm>
              <a:off x="1457325" y="2409825"/>
              <a:ext cx="1377950" cy="457200"/>
            </a:xfrm>
            <a:prstGeom prst="rect">
              <a:avLst/>
            </a:prstGeom>
            <a:noFill/>
            <a:ln w="9525">
              <a:noFill/>
              <a:miter lim="800000"/>
            </a:ln>
          </p:spPr>
          <p:txBody>
            <a:bodyPr wrap="square">
              <a:spAutoFit/>
            </a:bodyPr>
            <a:lstStyle/>
            <a:p>
              <a:r>
                <a:rPr lang="zh-CN" altLang="en-US" sz="2400" b="1" dirty="0">
                  <a:latin typeface="华文中宋" pitchFamily="2" charset="-122"/>
                  <a:ea typeface="华文中宋" pitchFamily="2" charset="-122"/>
                </a:rPr>
                <a:t>古民居 </a:t>
              </a:r>
            </a:p>
          </p:txBody>
        </p:sp>
        <p:sp>
          <p:nvSpPr>
            <p:cNvPr id="26" name="左大括号 25"/>
            <p:cNvSpPr/>
            <p:nvPr/>
          </p:nvSpPr>
          <p:spPr>
            <a:xfrm>
              <a:off x="2635885" y="2343150"/>
              <a:ext cx="199390" cy="904875"/>
            </a:xfrm>
            <a:prstGeom prst="leftBrace">
              <a:avLst>
                <a:gd name="adj1" fmla="val 8333"/>
                <a:gd name="adj2" fmla="val 50018"/>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z="2400" b="1">
                <a:latin typeface="华文中宋" pitchFamily="2" charset="-122"/>
                <a:ea typeface="华文中宋" pitchFamily="2" charset="-122"/>
              </a:endParaRPr>
            </a:p>
          </p:txBody>
        </p:sp>
      </p:grpSp>
      <p:grpSp>
        <p:nvGrpSpPr>
          <p:cNvPr id="25" name="组合 24"/>
          <p:cNvGrpSpPr/>
          <p:nvPr/>
        </p:nvGrpSpPr>
        <p:grpSpPr>
          <a:xfrm>
            <a:off x="5578158" y="220764"/>
            <a:ext cx="5528224" cy="2246769"/>
            <a:chOff x="5578158" y="166173"/>
            <a:chExt cx="5528224" cy="2246769"/>
          </a:xfrm>
        </p:grpSpPr>
        <p:cxnSp>
          <p:nvCxnSpPr>
            <p:cNvPr id="39" name="直接连接符 38"/>
            <p:cNvCxnSpPr/>
            <p:nvPr/>
          </p:nvCxnSpPr>
          <p:spPr bwMode="auto">
            <a:xfrm>
              <a:off x="5578158" y="1266620"/>
              <a:ext cx="438402" cy="445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376" name="文本框 39"/>
            <p:cNvSpPr txBox="1">
              <a:spLocks noChangeArrowheads="1"/>
            </p:cNvSpPr>
            <p:nvPr/>
          </p:nvSpPr>
          <p:spPr bwMode="auto">
            <a:xfrm>
              <a:off x="6072998" y="166173"/>
              <a:ext cx="5033384" cy="2246769"/>
            </a:xfrm>
            <a:prstGeom prst="rect">
              <a:avLst/>
            </a:prstGeom>
            <a:noFill/>
            <a:ln w="12700">
              <a:solidFill>
                <a:schemeClr val="tx1"/>
              </a:solidFill>
              <a:miter lim="800000"/>
            </a:ln>
          </p:spPr>
          <p:txBody>
            <a:bodyPr wrap="square">
              <a:spAutoFit/>
            </a:bodyPr>
            <a:lstStyle/>
            <a:p>
              <a:r>
                <a:rPr lang="zh-CN" altLang="en-US" sz="2000" b="1" dirty="0">
                  <a:latin typeface="华文中宋" pitchFamily="2" charset="-122"/>
                  <a:ea typeface="华文中宋" pitchFamily="2" charset="-122"/>
                </a:rPr>
                <a:t>必修</a:t>
              </a:r>
              <a:r>
                <a:rPr lang="en-US" altLang="zh-CN" sz="2000" b="1" dirty="0">
                  <a:latin typeface="华文中宋" pitchFamily="2" charset="-122"/>
                  <a:ea typeface="华文中宋" pitchFamily="2" charset="-122"/>
                </a:rPr>
                <a:t>1.1.1“</a:t>
              </a:r>
              <a:r>
                <a:rPr lang="zh-CN" altLang="en-US" sz="2000" b="1" dirty="0">
                  <a:latin typeface="华文中宋" pitchFamily="2" charset="-122"/>
                  <a:ea typeface="华文中宋" pitchFamily="2" charset="-122"/>
                </a:rPr>
                <a:t>西周分封制</a:t>
              </a:r>
              <a:r>
                <a:rPr lang="en-US" altLang="zh-CN" sz="2000" b="1" dirty="0">
                  <a:latin typeface="华文中宋" pitchFamily="2" charset="-122"/>
                  <a:ea typeface="华文中宋" pitchFamily="2" charset="-122"/>
                </a:rPr>
                <a:t>”</a:t>
              </a:r>
            </a:p>
            <a:p>
              <a:r>
                <a:rPr lang="zh-CN" altLang="en-US" sz="2000" b="1" dirty="0">
                  <a:latin typeface="华文中宋" pitchFamily="2" charset="-122"/>
                  <a:ea typeface="华文中宋" pitchFamily="2" charset="-122"/>
                </a:rPr>
                <a:t>必修</a:t>
              </a:r>
              <a:r>
                <a:rPr lang="en-US" altLang="zh-CN" sz="2000" b="1" dirty="0">
                  <a:latin typeface="华文中宋" pitchFamily="2" charset="-122"/>
                  <a:ea typeface="华文中宋" pitchFamily="2" charset="-122"/>
                </a:rPr>
                <a:t>1.1.2“</a:t>
              </a:r>
              <a:r>
                <a:rPr lang="zh-CN" altLang="en-US" sz="2000" b="1" dirty="0">
                  <a:latin typeface="华文中宋" pitchFamily="2" charset="-122"/>
                  <a:ea typeface="华文中宋" pitchFamily="2" charset="-122"/>
                </a:rPr>
                <a:t>海内为郡县</a:t>
              </a:r>
              <a:r>
                <a:rPr lang="en-US" altLang="zh-CN" sz="2000" b="1" dirty="0">
                  <a:latin typeface="华文中宋" pitchFamily="2" charset="-122"/>
                  <a:ea typeface="华文中宋" pitchFamily="2" charset="-122"/>
                </a:rPr>
                <a:t>”</a:t>
              </a:r>
            </a:p>
            <a:p>
              <a:r>
                <a:rPr lang="zh-CN" altLang="en-US" sz="2000" b="1" dirty="0">
                  <a:latin typeface="华文中宋" pitchFamily="2" charset="-122"/>
                  <a:ea typeface="华文中宋" pitchFamily="2" charset="-122"/>
                </a:rPr>
                <a:t>必修</a:t>
              </a:r>
              <a:r>
                <a:rPr lang="en-US" altLang="zh-CN" sz="2000" b="1" dirty="0">
                  <a:latin typeface="华文中宋" pitchFamily="2" charset="-122"/>
                  <a:ea typeface="华文中宋" pitchFamily="2" charset="-122"/>
                </a:rPr>
                <a:t>3.1</a:t>
              </a:r>
              <a:r>
                <a:rPr lang="en-US" altLang="zh-CN" sz="2000" b="1" dirty="0" smtClean="0">
                  <a:latin typeface="华文中宋" pitchFamily="2" charset="-122"/>
                  <a:ea typeface="华文中宋" pitchFamily="2" charset="-122"/>
                </a:rPr>
                <a:t>“</a:t>
              </a:r>
              <a:r>
                <a:rPr lang="zh-CN" altLang="en-US" sz="2000" b="1" dirty="0" smtClean="0">
                  <a:latin typeface="华文中宋" pitchFamily="2" charset="-122"/>
                  <a:ea typeface="华文中宋" pitchFamily="2" charset="-122"/>
                </a:rPr>
                <a:t>中国传统文化主流思想</a:t>
              </a:r>
              <a:r>
                <a:rPr lang="en-US" altLang="zh-CN" sz="2000" b="1" dirty="0" smtClean="0">
                  <a:latin typeface="华文中宋" pitchFamily="2" charset="-122"/>
                  <a:ea typeface="华文中宋" pitchFamily="2" charset="-122"/>
                </a:rPr>
                <a:t>”</a:t>
              </a:r>
            </a:p>
            <a:p>
              <a:r>
                <a:rPr lang="zh-CN" altLang="en-US" sz="2000" b="1" dirty="0" smtClean="0">
                  <a:latin typeface="华文中宋" pitchFamily="2" charset="-122"/>
                  <a:ea typeface="华文中宋" pitchFamily="2" charset="-122"/>
                </a:rPr>
                <a:t>选修</a:t>
              </a:r>
              <a:r>
                <a:rPr lang="en-US" altLang="zh-CN" sz="2000" b="1" dirty="0" smtClean="0">
                  <a:latin typeface="华文中宋" pitchFamily="2" charset="-122"/>
                  <a:ea typeface="华文中宋" pitchFamily="2" charset="-122"/>
                </a:rPr>
                <a:t>6.3.1</a:t>
              </a:r>
              <a:r>
                <a:rPr lang="zh-CN" altLang="en-US" sz="2000" b="1" dirty="0" smtClean="0">
                  <a:latin typeface="华文中宋" pitchFamily="2" charset="-122"/>
                  <a:ea typeface="华文中宋" pitchFamily="2" charset="-122"/>
                </a:rPr>
                <a:t>“雅典卫城”</a:t>
              </a:r>
              <a:endParaRPr lang="en-US" altLang="zh-CN" sz="2000" b="1" dirty="0" smtClean="0">
                <a:latin typeface="华文中宋" pitchFamily="2" charset="-122"/>
                <a:ea typeface="华文中宋" pitchFamily="2" charset="-122"/>
              </a:endParaRPr>
            </a:p>
            <a:p>
              <a:r>
                <a:rPr lang="zh-CN" altLang="en-US" sz="2000" b="1" dirty="0" smtClean="0">
                  <a:latin typeface="华文中宋" pitchFamily="2" charset="-122"/>
                  <a:ea typeface="华文中宋" pitchFamily="2" charset="-122"/>
                </a:rPr>
                <a:t>选修</a:t>
              </a:r>
              <a:r>
                <a:rPr lang="en-US" altLang="zh-CN" sz="2000" b="1" dirty="0" smtClean="0">
                  <a:latin typeface="华文中宋" pitchFamily="2" charset="-122"/>
                  <a:ea typeface="华文中宋" pitchFamily="2" charset="-122"/>
                </a:rPr>
                <a:t>6.3.2</a:t>
              </a:r>
              <a:r>
                <a:rPr lang="zh-CN" altLang="en-US" sz="2000" b="1" dirty="0" smtClean="0">
                  <a:latin typeface="华文中宋" pitchFamily="2" charset="-122"/>
                  <a:ea typeface="华文中宋" pitchFamily="2" charset="-122"/>
                </a:rPr>
                <a:t>“古罗马城的建筑艺术成就”</a:t>
              </a:r>
              <a:endParaRPr lang="en-US" altLang="zh-CN" sz="2000" b="1" dirty="0" smtClean="0">
                <a:latin typeface="华文中宋" pitchFamily="2" charset="-122"/>
                <a:ea typeface="华文中宋" pitchFamily="2" charset="-122"/>
              </a:endParaRPr>
            </a:p>
            <a:p>
              <a:r>
                <a:rPr lang="zh-CN" altLang="en-US" sz="2000" b="1" dirty="0" smtClean="0">
                  <a:latin typeface="华文中宋" pitchFamily="2" charset="-122"/>
                  <a:ea typeface="华文中宋" pitchFamily="2" charset="-122"/>
                </a:rPr>
                <a:t>选修</a:t>
              </a:r>
              <a:r>
                <a:rPr lang="en-US" altLang="zh-CN" sz="2000" b="1" dirty="0" smtClean="0">
                  <a:latin typeface="华文中宋" pitchFamily="2" charset="-122"/>
                  <a:ea typeface="华文中宋" pitchFamily="2" charset="-122"/>
                </a:rPr>
                <a:t>6.5.1</a:t>
              </a:r>
              <a:r>
                <a:rPr lang="zh-CN" altLang="en-US" sz="2000" b="1" dirty="0" smtClean="0">
                  <a:latin typeface="华文中宋" pitchFamily="2" charset="-122"/>
                  <a:ea typeface="华文中宋" pitchFamily="2" charset="-122"/>
                </a:rPr>
                <a:t>“世界建筑的奇迹万里长城”</a:t>
              </a:r>
              <a:endParaRPr lang="en-US" altLang="zh-CN" sz="2000" b="1" dirty="0">
                <a:latin typeface="华文中宋" pitchFamily="2" charset="-122"/>
                <a:ea typeface="华文中宋" pitchFamily="2" charset="-122"/>
              </a:endParaRPr>
            </a:p>
            <a:p>
              <a:r>
                <a:rPr lang="zh-CN" altLang="en-US" sz="2000" b="1" dirty="0">
                  <a:latin typeface="华文中宋" pitchFamily="2" charset="-122"/>
                  <a:ea typeface="华文中宋" pitchFamily="2" charset="-122"/>
                </a:rPr>
                <a:t>选修</a:t>
              </a:r>
              <a:r>
                <a:rPr lang="en-US" altLang="zh-CN" sz="2000" b="1" dirty="0">
                  <a:latin typeface="华文中宋" pitchFamily="2" charset="-122"/>
                  <a:ea typeface="华文中宋" pitchFamily="2" charset="-122"/>
                </a:rPr>
                <a:t>6.5.4“</a:t>
              </a:r>
              <a:r>
                <a:rPr lang="zh-CN" altLang="en-US" sz="2000" b="1" dirty="0">
                  <a:latin typeface="华文中宋" pitchFamily="2" charset="-122"/>
                  <a:ea typeface="华文中宋" pitchFamily="2" charset="-122"/>
                </a:rPr>
                <a:t>明清故宫</a:t>
              </a:r>
              <a:r>
                <a:rPr lang="en-US" altLang="zh-CN" sz="2000" b="1" dirty="0">
                  <a:latin typeface="华文中宋" pitchFamily="2" charset="-122"/>
                  <a:ea typeface="华文中宋" pitchFamily="2" charset="-122"/>
                </a:rPr>
                <a:t>”</a:t>
              </a:r>
            </a:p>
          </p:txBody>
        </p:sp>
      </p:grpSp>
      <p:grpSp>
        <p:nvGrpSpPr>
          <p:cNvPr id="28" name="组合 27"/>
          <p:cNvGrpSpPr/>
          <p:nvPr/>
        </p:nvGrpSpPr>
        <p:grpSpPr>
          <a:xfrm>
            <a:off x="2835275" y="2218055"/>
            <a:ext cx="2428875" cy="1064895"/>
            <a:chOff x="2835275" y="2218055"/>
            <a:chExt cx="2428875" cy="1064895"/>
          </a:xfrm>
        </p:grpSpPr>
        <p:sp>
          <p:nvSpPr>
            <p:cNvPr id="15366" name="文本框 26"/>
            <p:cNvSpPr txBox="1">
              <a:spLocks noChangeArrowheads="1"/>
            </p:cNvSpPr>
            <p:nvPr/>
          </p:nvSpPr>
          <p:spPr bwMode="auto">
            <a:xfrm>
              <a:off x="2875280" y="2218055"/>
              <a:ext cx="1221105" cy="457200"/>
            </a:xfrm>
            <a:prstGeom prst="rect">
              <a:avLst/>
            </a:prstGeom>
            <a:noFill/>
            <a:ln w="9525">
              <a:noFill/>
              <a:miter lim="800000"/>
            </a:ln>
          </p:spPr>
          <p:txBody>
            <a:bodyPr wrap="square">
              <a:spAutoFit/>
            </a:bodyPr>
            <a:lstStyle/>
            <a:p>
              <a:r>
                <a:rPr lang="zh-CN" altLang="en-US" sz="2400" b="1" dirty="0">
                  <a:latin typeface="华文中宋" pitchFamily="2" charset="-122"/>
                  <a:ea typeface="华文中宋" pitchFamily="2" charset="-122"/>
                </a:rPr>
                <a:t>特点 </a:t>
              </a:r>
            </a:p>
          </p:txBody>
        </p:sp>
        <p:sp>
          <p:nvSpPr>
            <p:cNvPr id="15369" name="文本框 40"/>
            <p:cNvSpPr txBox="1">
              <a:spLocks noChangeArrowheads="1"/>
            </p:cNvSpPr>
            <p:nvPr/>
          </p:nvSpPr>
          <p:spPr bwMode="auto">
            <a:xfrm>
              <a:off x="2835275" y="2825750"/>
              <a:ext cx="2428875" cy="457200"/>
            </a:xfrm>
            <a:prstGeom prst="rect">
              <a:avLst/>
            </a:prstGeom>
            <a:noFill/>
            <a:ln w="9525">
              <a:noFill/>
              <a:miter lim="800000"/>
            </a:ln>
          </p:spPr>
          <p:txBody>
            <a:bodyPr>
              <a:spAutoFit/>
            </a:bodyPr>
            <a:lstStyle/>
            <a:p>
              <a:r>
                <a:rPr lang="zh-CN" altLang="en-US" sz="2400" b="1" dirty="0">
                  <a:latin typeface="华文中宋" pitchFamily="2" charset="-122"/>
                  <a:ea typeface="华文中宋" pitchFamily="2" charset="-122"/>
                </a:rPr>
                <a:t>古建筑研究价值 </a:t>
              </a:r>
            </a:p>
          </p:txBody>
        </p:sp>
      </p:grpSp>
      <p:sp>
        <p:nvSpPr>
          <p:cNvPr id="15370" name="文本框 57"/>
          <p:cNvSpPr txBox="1">
            <a:spLocks noChangeArrowheads="1"/>
          </p:cNvSpPr>
          <p:nvPr/>
        </p:nvSpPr>
        <p:spPr bwMode="auto">
          <a:xfrm>
            <a:off x="1457325" y="3906520"/>
            <a:ext cx="3244850" cy="457200"/>
          </a:xfrm>
          <a:prstGeom prst="rect">
            <a:avLst/>
          </a:prstGeom>
          <a:noFill/>
          <a:ln w="9525">
            <a:noFill/>
            <a:miter lim="800000"/>
          </a:ln>
        </p:spPr>
        <p:txBody>
          <a:bodyPr>
            <a:spAutoFit/>
          </a:bodyPr>
          <a:lstStyle/>
          <a:p>
            <a:r>
              <a:rPr lang="zh-CN" altLang="en-US" sz="2400" b="1" dirty="0" smtClean="0">
                <a:latin typeface="华文中宋" pitchFamily="2" charset="-122"/>
                <a:ea typeface="华文中宋" pitchFamily="2" charset="-122"/>
              </a:rPr>
              <a:t>日昇昌</a:t>
            </a:r>
            <a:r>
              <a:rPr lang="zh-CN" altLang="en-US" sz="2400" b="1" dirty="0">
                <a:latin typeface="华文中宋" pitchFamily="2" charset="-122"/>
                <a:ea typeface="华文中宋" pitchFamily="2" charset="-122"/>
              </a:rPr>
              <a:t>票号</a:t>
            </a:r>
          </a:p>
        </p:txBody>
      </p:sp>
      <p:grpSp>
        <p:nvGrpSpPr>
          <p:cNvPr id="2" name="组合 11"/>
          <p:cNvGrpSpPr/>
          <p:nvPr/>
        </p:nvGrpSpPr>
        <p:grpSpPr bwMode="auto">
          <a:xfrm>
            <a:off x="4932045" y="3936365"/>
            <a:ext cx="4518025" cy="396240"/>
            <a:chOff x="6326" y="8528"/>
            <a:chExt cx="9126" cy="623"/>
          </a:xfrm>
        </p:grpSpPr>
        <p:cxnSp>
          <p:nvCxnSpPr>
            <p:cNvPr id="60" name="直接连接符 59"/>
            <p:cNvCxnSpPr/>
            <p:nvPr/>
          </p:nvCxnSpPr>
          <p:spPr>
            <a:xfrm>
              <a:off x="6326" y="8835"/>
              <a:ext cx="488" cy="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374" name="文本框 60"/>
            <p:cNvSpPr txBox="1">
              <a:spLocks noChangeArrowheads="1"/>
            </p:cNvSpPr>
            <p:nvPr/>
          </p:nvSpPr>
          <p:spPr bwMode="auto">
            <a:xfrm>
              <a:off x="6974" y="8528"/>
              <a:ext cx="8478" cy="623"/>
            </a:xfrm>
            <a:prstGeom prst="rect">
              <a:avLst/>
            </a:prstGeom>
            <a:noFill/>
            <a:ln w="12700">
              <a:solidFill>
                <a:schemeClr val="tx1"/>
              </a:solidFill>
              <a:miter lim="800000"/>
            </a:ln>
          </p:spPr>
          <p:txBody>
            <a:bodyPr>
              <a:spAutoFit/>
            </a:bodyPr>
            <a:lstStyle/>
            <a:p>
              <a:r>
                <a:rPr lang="zh-CN" altLang="en-US" sz="2000" b="1" dirty="0">
                  <a:latin typeface="华文中宋" pitchFamily="2" charset="-122"/>
                  <a:ea typeface="华文中宋" pitchFamily="2" charset="-122"/>
                </a:rPr>
                <a:t>必修</a:t>
              </a:r>
              <a:r>
                <a:rPr lang="en-US" altLang="zh-CN" sz="2000" b="1" dirty="0">
                  <a:latin typeface="华文中宋" pitchFamily="2" charset="-122"/>
                  <a:ea typeface="华文中宋" pitchFamily="2" charset="-122"/>
                </a:rPr>
                <a:t>2.1.3  </a:t>
              </a:r>
              <a:r>
                <a:rPr lang="zh-CN" altLang="en-US" sz="2000" b="1" dirty="0">
                  <a:latin typeface="华文中宋" pitchFamily="2" charset="-122"/>
                  <a:ea typeface="华文中宋" pitchFamily="2" charset="-122"/>
                  <a:sym typeface="+mn-ea"/>
                </a:rPr>
                <a:t>古代中国的商业经济</a:t>
              </a:r>
            </a:p>
          </p:txBody>
        </p:sp>
      </p:grpSp>
      <p:grpSp>
        <p:nvGrpSpPr>
          <p:cNvPr id="3" name="组合 62"/>
          <p:cNvGrpSpPr/>
          <p:nvPr/>
        </p:nvGrpSpPr>
        <p:grpSpPr bwMode="auto">
          <a:xfrm>
            <a:off x="5264469" y="2406650"/>
            <a:ext cx="5058863" cy="665163"/>
            <a:chOff x="12156" y="3622"/>
            <a:chExt cx="7969" cy="1047"/>
          </a:xfrm>
        </p:grpSpPr>
        <p:sp>
          <p:nvSpPr>
            <p:cNvPr id="12331" name="文本框 30"/>
            <p:cNvSpPr txBox="1">
              <a:spLocks noChangeArrowheads="1"/>
            </p:cNvSpPr>
            <p:nvPr/>
          </p:nvSpPr>
          <p:spPr bwMode="auto">
            <a:xfrm>
              <a:off x="12813" y="3834"/>
              <a:ext cx="7312" cy="630"/>
            </a:xfrm>
            <a:prstGeom prst="rect">
              <a:avLst/>
            </a:prstGeom>
            <a:noFill/>
            <a:ln w="12700">
              <a:solidFill>
                <a:schemeClr val="tx1"/>
              </a:solidFill>
              <a:miter lim="800000"/>
            </a:ln>
          </p:spPr>
          <p:txBody>
            <a:bodyPr wrap="square">
              <a:spAutoFit/>
            </a:bodyPr>
            <a:lstStyle/>
            <a:p>
              <a:r>
                <a:rPr lang="zh-CN" altLang="en-US" sz="2000" b="1" dirty="0" smtClean="0">
                  <a:latin typeface="华文中宋" pitchFamily="2" charset="-122"/>
                  <a:ea typeface="华文中宋" pitchFamily="2" charset="-122"/>
                  <a:sym typeface="+mn-ea"/>
                </a:rPr>
                <a:t>选修</a:t>
              </a:r>
              <a:r>
                <a:rPr lang="en-US" altLang="zh-CN" sz="2000" b="1" dirty="0" smtClean="0">
                  <a:latin typeface="华文中宋" pitchFamily="2" charset="-122"/>
                  <a:ea typeface="华文中宋" pitchFamily="2" charset="-122"/>
                  <a:sym typeface="+mn-ea"/>
                </a:rPr>
                <a:t>6.5.9“</a:t>
              </a:r>
              <a:r>
                <a:rPr lang="zh-CN" altLang="en-US" sz="2000" b="1" dirty="0" smtClean="0">
                  <a:latin typeface="华文中宋" pitchFamily="2" charset="-122"/>
                  <a:ea typeface="华文中宋" pitchFamily="2" charset="-122"/>
                  <a:sym typeface="+mn-ea"/>
                </a:rPr>
                <a:t>清新典雅的皖南古村落”</a:t>
              </a:r>
              <a:endParaRPr lang="zh-CN" altLang="en-US" sz="2000" b="1" dirty="0">
                <a:latin typeface="华文中宋" pitchFamily="2" charset="-122"/>
                <a:ea typeface="华文中宋" pitchFamily="2" charset="-122"/>
              </a:endParaRPr>
            </a:p>
          </p:txBody>
        </p:sp>
        <p:grpSp>
          <p:nvGrpSpPr>
            <p:cNvPr id="4" name="组合 36"/>
            <p:cNvGrpSpPr/>
            <p:nvPr/>
          </p:nvGrpSpPr>
          <p:grpSpPr bwMode="auto">
            <a:xfrm>
              <a:off x="12156" y="3622"/>
              <a:ext cx="586" cy="1047"/>
              <a:chOff x="12929" y="5937"/>
              <a:chExt cx="1439" cy="1194"/>
            </a:xfrm>
          </p:grpSpPr>
          <p:cxnSp>
            <p:nvCxnSpPr>
              <p:cNvPr id="30" name="直接连接符 29"/>
              <p:cNvCxnSpPr/>
              <p:nvPr/>
            </p:nvCxnSpPr>
            <p:spPr>
              <a:xfrm flipV="1">
                <a:off x="13617" y="6524"/>
                <a:ext cx="749" cy="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2929" y="5937"/>
                <a:ext cx="688" cy="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2929" y="7125"/>
                <a:ext cx="688" cy="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3617" y="5937"/>
                <a:ext cx="0" cy="11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9" name="组合 28"/>
          <p:cNvGrpSpPr/>
          <p:nvPr/>
        </p:nvGrpSpPr>
        <p:grpSpPr>
          <a:xfrm>
            <a:off x="3160395" y="3535045"/>
            <a:ext cx="1771650" cy="1157605"/>
            <a:chOff x="3160395" y="3535045"/>
            <a:chExt cx="1771650" cy="1157605"/>
          </a:xfrm>
        </p:grpSpPr>
        <p:sp>
          <p:nvSpPr>
            <p:cNvPr id="7" name="文本框 6"/>
            <p:cNvSpPr txBox="1"/>
            <p:nvPr/>
          </p:nvSpPr>
          <p:spPr>
            <a:xfrm>
              <a:off x="3372485" y="4235450"/>
              <a:ext cx="1559560" cy="457200"/>
            </a:xfrm>
            <a:prstGeom prst="rect">
              <a:avLst/>
            </a:prstGeom>
            <a:noFill/>
          </p:spPr>
          <p:txBody>
            <a:bodyPr wrap="none" rtlCol="0">
              <a:spAutoFit/>
            </a:bodyPr>
            <a:lstStyle/>
            <a:p>
              <a:pPr algn="l"/>
              <a:r>
                <a:rPr lang="zh-CN" altLang="en-US" sz="2400" b="1">
                  <a:latin typeface="华文中宋" pitchFamily="2" charset="-122"/>
                  <a:ea typeface="华文中宋" pitchFamily="2" charset="-122"/>
                  <a:sym typeface="+mn-ea"/>
                </a:rPr>
                <a:t>文化内涵 </a:t>
              </a:r>
              <a:endParaRPr lang="zh-CN" altLang="en-US" sz="2400" b="1">
                <a:latin typeface="华文中宋" pitchFamily="2" charset="-122"/>
                <a:ea typeface="华文中宋" pitchFamily="2" charset="-122"/>
              </a:endParaRPr>
            </a:p>
          </p:txBody>
        </p:sp>
        <p:sp>
          <p:nvSpPr>
            <p:cNvPr id="8" name="文本框 7"/>
            <p:cNvSpPr txBox="1"/>
            <p:nvPr/>
          </p:nvSpPr>
          <p:spPr>
            <a:xfrm>
              <a:off x="3337560" y="3535045"/>
              <a:ext cx="1407160" cy="457200"/>
            </a:xfrm>
            <a:prstGeom prst="rect">
              <a:avLst/>
            </a:prstGeom>
            <a:noFill/>
          </p:spPr>
          <p:txBody>
            <a:bodyPr wrap="none" rtlCol="0">
              <a:spAutoFit/>
            </a:bodyPr>
            <a:lstStyle/>
            <a:p>
              <a:pPr algn="l"/>
              <a:r>
                <a:rPr lang="zh-CN" altLang="en-US" sz="2400" b="1">
                  <a:latin typeface="华文中宋" pitchFamily="2" charset="-122"/>
                  <a:ea typeface="华文中宋" pitchFamily="2" charset="-122"/>
                  <a:sym typeface="+mn-ea"/>
                </a:rPr>
                <a:t>创立背景</a:t>
              </a:r>
            </a:p>
          </p:txBody>
        </p:sp>
        <p:sp>
          <p:nvSpPr>
            <p:cNvPr id="9" name="左大括号 8"/>
            <p:cNvSpPr/>
            <p:nvPr/>
          </p:nvSpPr>
          <p:spPr>
            <a:xfrm>
              <a:off x="3160395" y="3632835"/>
              <a:ext cx="114300" cy="1003935"/>
            </a:xfrm>
            <a:prstGeom prst="leftBrace">
              <a:avLst>
                <a:gd name="adj1" fmla="val 8333"/>
                <a:gd name="adj2" fmla="val 50018"/>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z="2400" b="1">
                <a:latin typeface="华文中宋" pitchFamily="2" charset="-122"/>
                <a:ea typeface="华文中宋"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7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body" idx="4294967295"/>
          </p:nvPr>
        </p:nvSpPr>
        <p:spPr>
          <a:xfrm>
            <a:off x="226485" y="476250"/>
            <a:ext cx="11535833" cy="5568950"/>
          </a:xfrm>
        </p:spPr>
        <p:txBody>
          <a:bodyPr>
            <a:noAutofit/>
          </a:bodyPr>
          <a:lstStyle/>
          <a:p>
            <a:pPr marL="357188" indent="-357188" algn="just">
              <a:buNone/>
            </a:pPr>
            <a:r>
              <a:rPr lang="zh-CN" altLang="en-US" sz="3600" b="1" dirty="0" smtClean="0">
                <a:solidFill>
                  <a:srgbClr val="FF0000"/>
                </a:solidFill>
                <a:latin typeface="华文中宋" pitchFamily="2" charset="-122"/>
                <a:ea typeface="华文中宋" pitchFamily="2" charset="-122"/>
                <a:cs typeface="Times New Roman" pitchFamily="18" charset="0"/>
              </a:rPr>
              <a:t>★古色古香的平遥古城</a:t>
            </a:r>
            <a:endParaRPr lang="zh-CN" altLang="en-US" sz="3600" b="1" dirty="0" smtClean="0">
              <a:solidFill>
                <a:srgbClr val="FF0000"/>
              </a:solidFill>
              <a:latin typeface="华文中宋" pitchFamily="2" charset="-122"/>
              <a:ea typeface="华文中宋" pitchFamily="2" charset="-122"/>
              <a:cs typeface="Courier New" pitchFamily="49" charset="0"/>
            </a:endParaRPr>
          </a:p>
          <a:p>
            <a:pPr marL="357188" indent="-357188" algn="just" eaLnBrk="1">
              <a:buFontTx/>
              <a:buNone/>
            </a:pPr>
            <a:r>
              <a:rPr lang="en-US" altLang="zh-CN" sz="3600" b="1" dirty="0" smtClean="0">
                <a:solidFill>
                  <a:schemeClr val="tx1"/>
                </a:solidFill>
                <a:latin typeface="华文中宋" pitchFamily="2" charset="-122"/>
                <a:ea typeface="华文中宋" pitchFamily="2" charset="-122"/>
                <a:cs typeface="Courier New" pitchFamily="49" charset="0"/>
              </a:rPr>
              <a:t>1</a:t>
            </a:r>
            <a:r>
              <a:rPr lang="zh-CN" altLang="en-US" sz="3600" b="1" dirty="0" smtClean="0">
                <a:solidFill>
                  <a:schemeClr val="tx1"/>
                </a:solidFill>
                <a:latin typeface="华文中宋" pitchFamily="2" charset="-122"/>
                <a:ea typeface="华文中宋" pitchFamily="2" charset="-122"/>
                <a:cs typeface="Times New Roman" pitchFamily="18" charset="0"/>
              </a:rPr>
              <a:t>．</a:t>
            </a:r>
            <a:r>
              <a:rPr lang="zh-CN" altLang="en-US" sz="3600" b="1" dirty="0" smtClean="0">
                <a:solidFill>
                  <a:schemeClr val="tx1"/>
                </a:solidFill>
                <a:latin typeface="华文中宋" pitchFamily="2" charset="-122"/>
                <a:ea typeface="华文中宋" pitchFamily="2" charset="-122"/>
              </a:rPr>
              <a:t>平遥古城的历史</a:t>
            </a:r>
            <a:r>
              <a:rPr lang="zh-CN" altLang="en-US" sz="3600" b="1" dirty="0" smtClean="0">
                <a:solidFill>
                  <a:schemeClr val="tx1"/>
                </a:solidFill>
                <a:latin typeface="华文中宋" pitchFamily="2" charset="-122"/>
                <a:ea typeface="华文中宋" pitchFamily="2" charset="-122"/>
                <a:cs typeface="Times New Roman" pitchFamily="18" charset="0"/>
              </a:rPr>
              <a:t>、</a:t>
            </a:r>
            <a:r>
              <a:rPr lang="zh-CN" altLang="en-US" sz="3600" b="1" dirty="0" smtClean="0">
                <a:solidFill>
                  <a:schemeClr val="tx1"/>
                </a:solidFill>
                <a:latin typeface="华文中宋" pitchFamily="2" charset="-122"/>
                <a:ea typeface="华文中宋" pitchFamily="2" charset="-122"/>
              </a:rPr>
              <a:t>建筑布局及文化内涵</a:t>
            </a:r>
            <a:endParaRPr lang="en-US" altLang="zh-CN" sz="3600" b="1" dirty="0" smtClean="0">
              <a:solidFill>
                <a:schemeClr val="tx1"/>
              </a:solidFill>
              <a:latin typeface="华文中宋" pitchFamily="2" charset="-122"/>
              <a:ea typeface="华文中宋" pitchFamily="2" charset="-122"/>
            </a:endParaRPr>
          </a:p>
          <a:p>
            <a:pPr marL="357188" indent="-357188" algn="just" eaLnBrk="1">
              <a:buFontTx/>
              <a:buNone/>
            </a:pPr>
            <a:r>
              <a:rPr lang="en-US" altLang="zh-CN" sz="3600" b="1" dirty="0" smtClean="0">
                <a:latin typeface="华文中宋" pitchFamily="2" charset="-122"/>
                <a:ea typeface="华文中宋" pitchFamily="2" charset="-122"/>
                <a:cs typeface="Times New Roman" pitchFamily="18" charset="0"/>
              </a:rPr>
              <a:t> </a:t>
            </a:r>
            <a:r>
              <a:rPr lang="en-US" altLang="zh-CN" sz="3600" b="1" dirty="0" smtClean="0">
                <a:solidFill>
                  <a:schemeClr val="tx1"/>
                </a:solidFill>
                <a:latin typeface="华文中宋" pitchFamily="2" charset="-122"/>
                <a:ea typeface="华文中宋" pitchFamily="2" charset="-122"/>
                <a:cs typeface="Times New Roman" pitchFamily="18" charset="0"/>
              </a:rPr>
              <a:t>(1)</a:t>
            </a:r>
            <a:r>
              <a:rPr lang="zh-CN" altLang="en-US" sz="3600" b="1" dirty="0" smtClean="0">
                <a:solidFill>
                  <a:schemeClr val="tx1"/>
                </a:solidFill>
                <a:latin typeface="华文中宋" pitchFamily="2" charset="-122"/>
                <a:ea typeface="华文中宋" pitchFamily="2" charset="-122"/>
              </a:rPr>
              <a:t>历</a:t>
            </a:r>
            <a:r>
              <a:rPr lang="zh-CN" altLang="en-US" sz="3600" b="1" dirty="0" smtClean="0">
                <a:solidFill>
                  <a:schemeClr val="tx1"/>
                </a:solidFill>
                <a:latin typeface="华文中宋" pitchFamily="2" charset="-122"/>
                <a:ea typeface="华文中宋" pitchFamily="2" charset="-122"/>
                <a:cs typeface="Times New Roman" pitchFamily="18" charset="0"/>
              </a:rPr>
              <a:t>史沿革：①西周宣王时，在此地修筑土城。</a:t>
            </a:r>
            <a:endParaRPr lang="en-US" altLang="zh-CN" sz="3600" b="1" dirty="0" smtClean="0">
              <a:solidFill>
                <a:schemeClr val="tx1"/>
              </a:solidFill>
              <a:latin typeface="华文中宋" pitchFamily="2" charset="-122"/>
              <a:ea typeface="华文中宋" pitchFamily="2" charset="-122"/>
              <a:cs typeface="Times New Roman" pitchFamily="18" charset="0"/>
            </a:endParaRPr>
          </a:p>
          <a:p>
            <a:pPr marL="357188" indent="-357188" algn="just" eaLnBrk="1">
              <a:buFontTx/>
              <a:buNone/>
            </a:pPr>
            <a:r>
              <a:rPr lang="zh-CN" altLang="en-US" sz="3600" b="1" dirty="0" smtClean="0">
                <a:solidFill>
                  <a:schemeClr val="tx1"/>
                </a:solidFill>
                <a:latin typeface="华文中宋" pitchFamily="2" charset="-122"/>
                <a:ea typeface="华文中宋" pitchFamily="2" charset="-122"/>
                <a:cs typeface="Times New Roman" pitchFamily="18" charset="0"/>
              </a:rPr>
              <a:t>	②北魏时，平遥作为县治所在地，延续至今。</a:t>
            </a:r>
            <a:endParaRPr lang="en-US" altLang="zh-CN" sz="3600" b="1" dirty="0" smtClean="0">
              <a:solidFill>
                <a:schemeClr val="tx1"/>
              </a:solidFill>
              <a:latin typeface="华文中宋" pitchFamily="2" charset="-122"/>
              <a:ea typeface="华文中宋" pitchFamily="2" charset="-122"/>
              <a:cs typeface="Times New Roman" pitchFamily="18" charset="0"/>
            </a:endParaRPr>
          </a:p>
          <a:p>
            <a:pPr marL="357188" indent="-357188" algn="just" eaLnBrk="1">
              <a:buFontTx/>
              <a:buNone/>
            </a:pPr>
            <a:r>
              <a:rPr lang="zh-CN" altLang="en-US" sz="3600" b="1" dirty="0" smtClean="0">
                <a:solidFill>
                  <a:schemeClr val="tx1"/>
                </a:solidFill>
                <a:latin typeface="华文中宋" pitchFamily="2" charset="-122"/>
                <a:ea typeface="华文中宋" pitchFamily="2" charset="-122"/>
                <a:cs typeface="Times New Roman" pitchFamily="18" charset="0"/>
              </a:rPr>
              <a:t>	③明初大规模扩建，形成现在的规模。</a:t>
            </a:r>
            <a:endParaRPr lang="en-US" altLang="zh-CN" sz="3600" b="1" dirty="0" smtClean="0">
              <a:solidFill>
                <a:schemeClr val="tx1"/>
              </a:solidFill>
              <a:latin typeface="华文中宋" pitchFamily="2" charset="-122"/>
              <a:ea typeface="华文中宋" pitchFamily="2" charset="-122"/>
              <a:cs typeface="Times New Roman" pitchFamily="18" charset="0"/>
            </a:endParaRPr>
          </a:p>
          <a:p>
            <a:pPr marL="357188" indent="-357188" algn="just" eaLnBrk="1">
              <a:buFontTx/>
              <a:buNone/>
            </a:pPr>
            <a:r>
              <a:rPr lang="en-US" altLang="zh-CN" sz="3600" b="1" dirty="0" smtClean="0">
                <a:latin typeface="华文中宋" pitchFamily="2" charset="-122"/>
                <a:ea typeface="华文中宋" pitchFamily="2" charset="-122"/>
                <a:cs typeface="Times New Roman" pitchFamily="18" charset="0"/>
              </a:rPr>
              <a:t> </a:t>
            </a:r>
            <a:r>
              <a:rPr lang="en-US" altLang="zh-CN" sz="3600" b="1" dirty="0" smtClean="0">
                <a:solidFill>
                  <a:schemeClr val="tx1"/>
                </a:solidFill>
                <a:latin typeface="华文中宋" pitchFamily="2" charset="-122"/>
                <a:ea typeface="华文中宋" pitchFamily="2" charset="-122"/>
                <a:cs typeface="Times New Roman" pitchFamily="18" charset="0"/>
              </a:rPr>
              <a:t>(2)</a:t>
            </a:r>
            <a:r>
              <a:rPr lang="zh-CN" altLang="en-US" sz="3600" b="1" dirty="0" smtClean="0">
                <a:solidFill>
                  <a:schemeClr val="tx1"/>
                </a:solidFill>
                <a:latin typeface="华文中宋" pitchFamily="2" charset="-122"/>
                <a:ea typeface="华文中宋" pitchFamily="2" charset="-122"/>
                <a:cs typeface="Times New Roman" pitchFamily="18" charset="0"/>
              </a:rPr>
              <a:t>建筑布局及其文化内涵：平遥古城建筑布局是按照以儒家思想为主的传统礼制安排的，端庄方正，中轴对称。它以贯通南北的大街为中轴线，左城隍庙，右县衙署；左文庙，右武庙；左道观，右寺院。反映了“</a:t>
            </a:r>
            <a:r>
              <a:rPr lang="zh-CN" altLang="en-US" sz="3600" b="1" u="sng" dirty="0" smtClean="0">
                <a:solidFill>
                  <a:schemeClr val="tx1"/>
                </a:solidFill>
                <a:latin typeface="华文中宋" pitchFamily="2" charset="-122"/>
                <a:ea typeface="华文中宋" pitchFamily="2" charset="-122"/>
                <a:cs typeface="Times New Roman" pitchFamily="18" charset="0"/>
              </a:rPr>
              <a:t>               </a:t>
            </a:r>
            <a:r>
              <a:rPr lang="zh-CN" altLang="en-US" sz="3600" b="1" dirty="0" smtClean="0">
                <a:solidFill>
                  <a:schemeClr val="tx1"/>
                </a:solidFill>
                <a:latin typeface="华文中宋" pitchFamily="2" charset="-122"/>
                <a:ea typeface="华文中宋" pitchFamily="2" charset="-122"/>
                <a:cs typeface="Times New Roman" pitchFamily="18" charset="0"/>
              </a:rPr>
              <a:t>”、</a:t>
            </a:r>
            <a:r>
              <a:rPr lang="zh-CN" altLang="en-US" sz="3600" b="1" u="sng" dirty="0" smtClean="0">
                <a:solidFill>
                  <a:schemeClr val="tx1"/>
                </a:solidFill>
                <a:latin typeface="华文中宋" pitchFamily="2" charset="-122"/>
                <a:ea typeface="华文中宋" pitchFamily="2" charset="-122"/>
                <a:cs typeface="Times New Roman" pitchFamily="18" charset="0"/>
              </a:rPr>
              <a:t>              </a:t>
            </a:r>
            <a:r>
              <a:rPr lang="zh-CN" altLang="en-US" sz="3600" b="1" dirty="0" smtClean="0">
                <a:solidFill>
                  <a:schemeClr val="tx1"/>
                </a:solidFill>
                <a:latin typeface="华文中宋" pitchFamily="2" charset="-122"/>
                <a:ea typeface="华文中宋" pitchFamily="2" charset="-122"/>
                <a:cs typeface="Times New Roman" pitchFamily="18" charset="0"/>
              </a:rPr>
              <a:t>“三教合一”的文化内涵。</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body" idx="4294967295"/>
          </p:nvPr>
        </p:nvSpPr>
        <p:spPr>
          <a:xfrm>
            <a:off x="334434" y="1838325"/>
            <a:ext cx="11535833" cy="1735138"/>
          </a:xfrm>
        </p:spPr>
        <p:txBody>
          <a:bodyPr>
            <a:normAutofit/>
          </a:bodyPr>
          <a:lstStyle/>
          <a:p>
            <a:pPr marL="0" indent="0" eaLnBrk="1">
              <a:buFontTx/>
              <a:buNone/>
            </a:pPr>
            <a:r>
              <a:rPr lang="zh-CN" altLang="en-US" sz="3600" b="1" dirty="0" smtClean="0">
                <a:latin typeface="华文中宋" pitchFamily="2" charset="-122"/>
                <a:ea typeface="华文中宋" pitchFamily="2" charset="-122"/>
                <a:cs typeface="Times New Roman" pitchFamily="18" charset="0"/>
              </a:rPr>
              <a:t>平遥古城依照“因地制宜，</a:t>
            </a:r>
            <a:r>
              <a:rPr lang="zh-CN" altLang="en-US" sz="3600" b="1" dirty="0" smtClean="0">
                <a:latin typeface="华文中宋" pitchFamily="2" charset="-122"/>
                <a:ea typeface="华文中宋" pitchFamily="2" charset="-122"/>
              </a:rPr>
              <a:t>用险制塞</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的原则修建</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风格古朴</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重视防御</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工艺和用料均以精良著称</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城池平面呈方形</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南侧城墙沿中都河而建</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故略显蜿蜒</a:t>
            </a:r>
            <a:r>
              <a:rPr lang="zh-CN" altLang="en-US" sz="3600" b="1" dirty="0" smtClean="0">
                <a:latin typeface="华文中宋" pitchFamily="2" charset="-122"/>
                <a:ea typeface="华文中宋" pitchFamily="2" charset="-122"/>
                <a:cs typeface="Times New Roman" pitchFamily="18" charset="0"/>
              </a:rPr>
              <a:t>。</a:t>
            </a:r>
          </a:p>
        </p:txBody>
      </p:sp>
      <p:graphicFrame>
        <p:nvGraphicFramePr>
          <p:cNvPr id="32770" name="Object 3"/>
          <p:cNvGraphicFramePr>
            <a:graphicFrameLocks/>
          </p:cNvGraphicFramePr>
          <p:nvPr/>
        </p:nvGraphicFramePr>
        <p:xfrm>
          <a:off x="239184" y="1647825"/>
          <a:ext cx="11478683" cy="196850"/>
        </p:xfrm>
        <a:graphic>
          <a:graphicData uri="http://schemas.openxmlformats.org/presentationml/2006/ole">
            <p:oleObj spid="_x0000_s99330" name="文档" r:id="rId3" imgW="8611785" imgH="197629" progId="Word.Document.8">
              <p:embed/>
            </p:oleObj>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body" idx="4294967295"/>
          </p:nvPr>
        </p:nvSpPr>
        <p:spPr>
          <a:xfrm>
            <a:off x="321734" y="836614"/>
            <a:ext cx="11535833" cy="3925887"/>
          </a:xfrm>
        </p:spPr>
        <p:txBody>
          <a:bodyPr>
            <a:noAutofit/>
          </a:bodyPr>
          <a:lstStyle/>
          <a:p>
            <a:pPr marL="452438" indent="-452438" algn="just" eaLnBrk="1">
              <a:buFontTx/>
              <a:buNone/>
            </a:pPr>
            <a:r>
              <a:rPr lang="en-US" altLang="zh-CN" sz="3600" b="1" dirty="0" smtClean="0">
                <a:latin typeface="华文中宋" pitchFamily="2" charset="-122"/>
                <a:ea typeface="华文中宋" pitchFamily="2" charset="-122"/>
                <a:cs typeface="Courier New" pitchFamily="49" charset="0"/>
              </a:rPr>
              <a:t>2</a:t>
            </a:r>
            <a:r>
              <a:rPr lang="zh-CN" altLang="en-US" sz="3600" b="1" dirty="0" smtClean="0">
                <a:latin typeface="华文中宋" pitchFamily="2" charset="-122"/>
                <a:ea typeface="华文中宋" pitchFamily="2" charset="-122"/>
                <a:cs typeface="Times New Roman" pitchFamily="18" charset="0"/>
              </a:rPr>
              <a:t>．平遥古城中的古民居特点和古建筑研究价值</a:t>
            </a:r>
            <a:endParaRPr lang="en-US" altLang="zh-CN" sz="3600" b="1" dirty="0" smtClean="0">
              <a:latin typeface="华文中宋" pitchFamily="2" charset="-122"/>
              <a:ea typeface="华文中宋" pitchFamily="2" charset="-122"/>
              <a:cs typeface="Times New Roman" pitchFamily="18" charset="0"/>
            </a:endParaRPr>
          </a:p>
          <a:p>
            <a:pPr marL="452438" indent="-452438" algn="just" eaLnBrk="1">
              <a:buFontTx/>
              <a:buNone/>
            </a:pPr>
            <a:r>
              <a:rPr lang="en-US" altLang="zh-CN" sz="3600" b="1" dirty="0" smtClean="0">
                <a:latin typeface="华文中宋" pitchFamily="2" charset="-122"/>
                <a:ea typeface="华文中宋" pitchFamily="2" charset="-122"/>
                <a:cs typeface="Times New Roman" pitchFamily="18" charset="0"/>
              </a:rPr>
              <a:t>  (1)</a:t>
            </a:r>
            <a:r>
              <a:rPr lang="zh-CN" altLang="en-US" sz="3600" b="1" dirty="0" smtClean="0">
                <a:latin typeface="华文中宋" pitchFamily="2" charset="-122"/>
                <a:ea typeface="华文中宋" pitchFamily="2" charset="-122"/>
              </a:rPr>
              <a:t>平</a:t>
            </a:r>
            <a:r>
              <a:rPr lang="zh-CN" altLang="en-US" sz="3600" b="1" dirty="0" smtClean="0">
                <a:latin typeface="华文中宋" pitchFamily="2" charset="-122"/>
                <a:ea typeface="华文中宋" pitchFamily="2" charset="-122"/>
                <a:cs typeface="Times New Roman" pitchFamily="18" charset="0"/>
              </a:rPr>
              <a:t>遥古民居：城内至今保存三千多处，保存完好的有四百多处。平遥民居具有华丽大气和安全舒适的特点。</a:t>
            </a:r>
            <a:endParaRPr lang="en-US" altLang="zh-CN" sz="3600" b="1" dirty="0" smtClean="0">
              <a:latin typeface="华文中宋" pitchFamily="2" charset="-122"/>
              <a:ea typeface="华文中宋" pitchFamily="2" charset="-122"/>
              <a:cs typeface="Times New Roman" pitchFamily="18" charset="0"/>
            </a:endParaRPr>
          </a:p>
          <a:p>
            <a:pPr marL="452438" indent="-452438" algn="just" eaLnBrk="1">
              <a:buFontTx/>
              <a:buNone/>
            </a:pPr>
            <a:r>
              <a:rPr lang="en-US" altLang="zh-CN" sz="3600" b="1" dirty="0" smtClean="0">
                <a:latin typeface="华文中宋" pitchFamily="2" charset="-122"/>
                <a:ea typeface="华文中宋" pitchFamily="2" charset="-122"/>
                <a:cs typeface="Times New Roman" pitchFamily="18" charset="0"/>
              </a:rPr>
              <a:t>  (2)</a:t>
            </a:r>
            <a:r>
              <a:rPr lang="zh-CN" altLang="en-US" sz="3600" b="1" dirty="0" smtClean="0">
                <a:latin typeface="华文中宋" pitchFamily="2" charset="-122"/>
                <a:ea typeface="华文中宋" pitchFamily="2" charset="-122"/>
                <a:cs typeface="Times New Roman" pitchFamily="18" charset="0"/>
              </a:rPr>
              <a:t>平遥古城的整座城墙，规模宏大，气势雄伟，为国内保存最完整的古城墙之一，大量的明清时期</a:t>
            </a:r>
            <a:r>
              <a:rPr lang="zh-CN" altLang="en-US" sz="3600" b="1" u="sng" dirty="0" smtClean="0">
                <a:latin typeface="华文中宋" pitchFamily="2" charset="-122"/>
                <a:ea typeface="华文中宋" pitchFamily="2" charset="-122"/>
                <a:cs typeface="Times New Roman" pitchFamily="18" charset="0"/>
              </a:rPr>
              <a:t>              </a:t>
            </a:r>
            <a:r>
              <a:rPr lang="zh-CN" altLang="en-US" sz="3600" b="1" dirty="0" smtClean="0">
                <a:latin typeface="华文中宋" pitchFamily="2" charset="-122"/>
                <a:ea typeface="华文中宋" pitchFamily="2" charset="-122"/>
                <a:cs typeface="Times New Roman" pitchFamily="18" charset="0"/>
              </a:rPr>
              <a:t>、四合院民居和宏伟的寺观建筑，对研究我国古代文化，特别是晚清时期的城市建筑、居住形式和历史文化具有重要价值。</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body" idx="4294967295"/>
          </p:nvPr>
        </p:nvSpPr>
        <p:spPr>
          <a:xfrm>
            <a:off x="321734" y="893762"/>
            <a:ext cx="11535833" cy="4383087"/>
          </a:xfrm>
        </p:spPr>
        <p:txBody>
          <a:bodyPr>
            <a:normAutofit/>
          </a:bodyPr>
          <a:lstStyle/>
          <a:p>
            <a:pPr marL="273050" indent="-273050" algn="just" eaLnBrk="1">
              <a:buFontTx/>
              <a:buNone/>
            </a:pPr>
            <a:r>
              <a:rPr lang="en-US" altLang="zh-CN" sz="3600" b="1" dirty="0" smtClean="0">
                <a:latin typeface="华文中宋" pitchFamily="2" charset="-122"/>
                <a:ea typeface="华文中宋" pitchFamily="2" charset="-122"/>
                <a:cs typeface="Courier New" pitchFamily="49" charset="0"/>
              </a:rPr>
              <a:t>3. </a:t>
            </a:r>
            <a:r>
              <a:rPr lang="en-US" altLang="zh-CN"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日升昌</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票号的创立背景及其文化内涵</a:t>
            </a:r>
            <a:endParaRPr lang="en-US" altLang="zh-CN" sz="3600" b="1" dirty="0" smtClean="0">
              <a:latin typeface="华文中宋" pitchFamily="2" charset="-122"/>
              <a:ea typeface="华文中宋" pitchFamily="2" charset="-122"/>
              <a:cs typeface="Times New Roman" pitchFamily="18" charset="0"/>
            </a:endParaRPr>
          </a:p>
          <a:p>
            <a:pPr marL="273050" indent="-273050" algn="just" eaLnBrk="1">
              <a:buFontTx/>
              <a:buNone/>
            </a:pPr>
            <a:r>
              <a:rPr lang="en-US" altLang="zh-CN" sz="3600" b="1" dirty="0" smtClean="0">
                <a:latin typeface="华文中宋" pitchFamily="2" charset="-122"/>
                <a:ea typeface="华文中宋" pitchFamily="2" charset="-122"/>
                <a:cs typeface="Times New Roman" pitchFamily="18" charset="0"/>
              </a:rPr>
              <a:t>	(1)</a:t>
            </a:r>
            <a:r>
              <a:rPr lang="zh-CN" altLang="en-US" sz="3600" b="1" dirty="0" smtClean="0">
                <a:latin typeface="华文中宋" pitchFamily="2" charset="-122"/>
                <a:ea typeface="华文中宋" pitchFamily="2" charset="-122"/>
              </a:rPr>
              <a:t>创</a:t>
            </a:r>
            <a:r>
              <a:rPr lang="zh-CN" altLang="en-US" sz="3600" b="1" dirty="0" smtClean="0">
                <a:latin typeface="华文中宋" pitchFamily="2" charset="-122"/>
                <a:ea typeface="华文中宋" pitchFamily="2" charset="-122"/>
                <a:cs typeface="Times New Roman" pitchFamily="18" charset="0"/>
              </a:rPr>
              <a:t>立背景：平遥是明清晋商的发源地。票号是我国最早的一种私人金融机构，产生于明清平遥商业繁盛时期。</a:t>
            </a:r>
            <a:endParaRPr lang="en-US" altLang="zh-CN" sz="3600" b="1" dirty="0" smtClean="0">
              <a:latin typeface="华文中宋" pitchFamily="2" charset="-122"/>
              <a:ea typeface="华文中宋" pitchFamily="2" charset="-122"/>
              <a:cs typeface="Times New Roman" pitchFamily="18" charset="0"/>
            </a:endParaRPr>
          </a:p>
          <a:p>
            <a:pPr marL="273050" indent="-273050" algn="just" eaLnBrk="1">
              <a:buFontTx/>
              <a:buNone/>
            </a:pPr>
            <a:r>
              <a:rPr lang="en-US" altLang="zh-CN" sz="3600" b="1" dirty="0" smtClean="0">
                <a:latin typeface="华文中宋" pitchFamily="2" charset="-122"/>
                <a:ea typeface="华文中宋" pitchFamily="2" charset="-122"/>
                <a:cs typeface="Times New Roman" pitchFamily="18" charset="0"/>
              </a:rPr>
              <a:t>  (2)“</a:t>
            </a:r>
            <a:r>
              <a:rPr lang="zh-CN" altLang="en-US" sz="3600" b="1" dirty="0" smtClean="0">
                <a:latin typeface="华文中宋" pitchFamily="2" charset="-122"/>
                <a:ea typeface="华文中宋" pitchFamily="2" charset="-122"/>
                <a:cs typeface="Times New Roman" pitchFamily="18" charset="0"/>
              </a:rPr>
              <a:t>日升昌”院落建筑富丽堂皇，墙高宅深，重门坚固，颇有“</a:t>
            </a:r>
            <a:r>
              <a:rPr lang="zh-CN" altLang="en-US" sz="3600" b="1" u="sng" dirty="0" smtClean="0">
                <a:latin typeface="华文中宋" pitchFamily="2" charset="-122"/>
                <a:ea typeface="华文中宋" pitchFamily="2" charset="-122"/>
                <a:cs typeface="Times New Roman" pitchFamily="18" charset="0"/>
              </a:rPr>
              <a:t>              </a:t>
            </a:r>
            <a:r>
              <a:rPr lang="zh-CN" altLang="en-US" sz="3600" b="1" dirty="0" smtClean="0">
                <a:latin typeface="华文中宋" pitchFamily="2" charset="-122"/>
                <a:ea typeface="华文中宋" pitchFamily="2" charset="-122"/>
                <a:cs typeface="Times New Roman" pitchFamily="18" charset="0"/>
              </a:rPr>
              <a:t>”的气派。现今，日升昌票号已被辟为中国票号博物馆。</a:t>
            </a:r>
          </a:p>
        </p:txBody>
      </p:sp>
      <p:graphicFrame>
        <p:nvGraphicFramePr>
          <p:cNvPr id="34818" name="Object 3"/>
          <p:cNvGraphicFramePr>
            <a:graphicFrameLocks/>
          </p:cNvGraphicFramePr>
          <p:nvPr/>
        </p:nvGraphicFramePr>
        <p:xfrm>
          <a:off x="239184" y="2085975"/>
          <a:ext cx="11478683" cy="196850"/>
        </p:xfrm>
        <a:graphic>
          <a:graphicData uri="http://schemas.openxmlformats.org/presentationml/2006/ole">
            <p:oleObj spid="_x0000_s101378" name="文档" r:id="rId3" imgW="8611785" imgH="197629" progId="Word.Document.8">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body" idx="4294967295"/>
          </p:nvPr>
        </p:nvSpPr>
        <p:spPr>
          <a:xfrm>
            <a:off x="0" y="0"/>
            <a:ext cx="12192000" cy="6226175"/>
          </a:xfrm>
        </p:spPr>
        <p:txBody>
          <a:bodyPr>
            <a:noAutofit/>
          </a:bodyPr>
          <a:lstStyle/>
          <a:p>
            <a:pPr marL="357188" indent="-357188" algn="just">
              <a:lnSpc>
                <a:spcPct val="100000"/>
              </a:lnSpc>
              <a:buNone/>
            </a:pPr>
            <a:r>
              <a:rPr lang="en-US" altLang="zh-CN" sz="3200" b="1" dirty="0" smtClean="0">
                <a:latin typeface="华文中宋" pitchFamily="2" charset="-122"/>
                <a:ea typeface="华文中宋" pitchFamily="2" charset="-122"/>
                <a:cs typeface="Times New Roman" pitchFamily="18" charset="0"/>
              </a:rPr>
              <a:t>★</a:t>
            </a:r>
            <a:r>
              <a:rPr lang="zh-CN" altLang="en-US" sz="3200" b="1" dirty="0" smtClean="0">
                <a:latin typeface="华文中宋" pitchFamily="2" charset="-122"/>
                <a:ea typeface="华文中宋" pitchFamily="2" charset="-122"/>
                <a:cs typeface="Times New Roman" pitchFamily="18" charset="0"/>
              </a:rPr>
              <a:t>阅读材料，回答问题。</a:t>
            </a:r>
          </a:p>
          <a:p>
            <a:pPr marL="357188" indent="-357188" algn="just" eaLnBrk="1">
              <a:lnSpc>
                <a:spcPct val="100000"/>
              </a:lnSpc>
              <a:buFontTx/>
              <a:buNone/>
            </a:pPr>
            <a:r>
              <a:rPr lang="zh-CN" altLang="en-US" sz="3200" b="1" dirty="0" smtClean="0">
                <a:latin typeface="华文中宋" pitchFamily="2" charset="-122"/>
                <a:ea typeface="华文中宋" pitchFamily="2" charset="-122"/>
                <a:cs typeface="Times New Roman" pitchFamily="18" charset="0"/>
              </a:rPr>
              <a:t>	材料　平遥古城位于山西省中部，是一座具有</a:t>
            </a:r>
            <a:r>
              <a:rPr lang="en-US" altLang="zh-CN" sz="3200" b="1" dirty="0" smtClean="0">
                <a:latin typeface="华文中宋" pitchFamily="2" charset="-122"/>
                <a:ea typeface="华文中宋" pitchFamily="2" charset="-122"/>
                <a:cs typeface="Courier New" pitchFamily="49" charset="0"/>
              </a:rPr>
              <a:t>2 700</a:t>
            </a:r>
            <a:r>
              <a:rPr lang="zh-CN" altLang="en-US" sz="3200" b="1" dirty="0" smtClean="0">
                <a:latin typeface="华文中宋" pitchFamily="2" charset="-122"/>
                <a:ea typeface="华文中宋" pitchFamily="2" charset="-122"/>
                <a:cs typeface="Times New Roman" pitchFamily="18" charset="0"/>
              </a:rPr>
              <a:t>多年历史的文化名城。古城始建于公元前</a:t>
            </a:r>
            <a:r>
              <a:rPr lang="en-US" altLang="zh-CN" sz="3200" b="1" dirty="0" smtClean="0">
                <a:latin typeface="华文中宋" pitchFamily="2" charset="-122"/>
                <a:ea typeface="华文中宋" pitchFamily="2" charset="-122"/>
              </a:rPr>
              <a:t>827</a:t>
            </a:r>
            <a:r>
              <a:rPr lang="zh-CN" altLang="en-US" sz="3200" b="1" dirty="0" smtClean="0">
                <a:latin typeface="华文中宋" pitchFamily="2" charset="-122"/>
                <a:ea typeface="华文中宋" pitchFamily="2" charset="-122"/>
              </a:rPr>
              <a:t>～前</a:t>
            </a:r>
            <a:r>
              <a:rPr lang="en-US" altLang="zh-CN" sz="3200" b="1" dirty="0" smtClean="0">
                <a:latin typeface="华文中宋" pitchFamily="2" charset="-122"/>
                <a:ea typeface="华文中宋" pitchFamily="2" charset="-122"/>
              </a:rPr>
              <a:t>782</a:t>
            </a:r>
            <a:r>
              <a:rPr lang="zh-CN" altLang="en-US" sz="3200" b="1" dirty="0" smtClean="0">
                <a:latin typeface="华文中宋" pitchFamily="2" charset="-122"/>
                <a:ea typeface="华文中宋" pitchFamily="2" charset="-122"/>
              </a:rPr>
              <a:t>年的周宣王时期，为西周大将尹吉甫驻军于此而建。自公元前</a:t>
            </a:r>
            <a:r>
              <a:rPr lang="en-US" altLang="zh-CN" sz="3200" b="1" dirty="0" smtClean="0">
                <a:latin typeface="华文中宋" pitchFamily="2" charset="-122"/>
                <a:ea typeface="华文中宋" pitchFamily="2" charset="-122"/>
              </a:rPr>
              <a:t>221</a:t>
            </a:r>
            <a:r>
              <a:rPr lang="zh-CN" altLang="en-US" sz="3200" b="1" dirty="0" smtClean="0">
                <a:latin typeface="华文中宋" pitchFamily="2" charset="-122"/>
                <a:ea typeface="华文中宋" pitchFamily="2" charset="-122"/>
              </a:rPr>
              <a:t>年</a:t>
            </a:r>
            <a:r>
              <a:rPr lang="zh-CN" altLang="en-US" sz="3200" b="1" dirty="0" smtClean="0">
                <a:latin typeface="华文中宋" pitchFamily="2" charset="-122"/>
                <a:ea typeface="华文中宋" pitchFamily="2" charset="-122"/>
                <a:cs typeface="Times New Roman" pitchFamily="18" charset="0"/>
              </a:rPr>
              <a:t>，</a:t>
            </a:r>
            <a:r>
              <a:rPr lang="zh-CN" altLang="en-US" sz="3200" b="1" dirty="0" smtClean="0">
                <a:latin typeface="华文中宋" pitchFamily="2" charset="-122"/>
                <a:ea typeface="华文中宋" pitchFamily="2" charset="-122"/>
              </a:rPr>
              <a:t>秦朝政府实行“郡县制”以来</a:t>
            </a:r>
            <a:r>
              <a:rPr lang="zh-CN" altLang="en-US" sz="3200" b="1" dirty="0" smtClean="0">
                <a:latin typeface="华文中宋" pitchFamily="2" charset="-122"/>
                <a:ea typeface="华文中宋" pitchFamily="2" charset="-122"/>
                <a:cs typeface="Times New Roman" pitchFamily="18" charset="0"/>
              </a:rPr>
              <a:t>，</a:t>
            </a:r>
            <a:r>
              <a:rPr lang="zh-CN" altLang="en-US" sz="3200" b="1" dirty="0" smtClean="0">
                <a:latin typeface="华文中宋" pitchFamily="2" charset="-122"/>
                <a:ea typeface="华文中宋" pitchFamily="2" charset="-122"/>
              </a:rPr>
              <a:t>平遥城一直是县治所在地</a:t>
            </a:r>
            <a:r>
              <a:rPr lang="zh-CN" altLang="en-US" sz="3200" b="1" dirty="0" smtClean="0">
                <a:latin typeface="华文中宋" pitchFamily="2" charset="-122"/>
                <a:ea typeface="华文中宋" pitchFamily="2" charset="-122"/>
                <a:cs typeface="Times New Roman" pitchFamily="18" charset="0"/>
              </a:rPr>
              <a:t>，</a:t>
            </a:r>
            <a:r>
              <a:rPr lang="zh-CN" altLang="en-US" sz="3200" b="1" dirty="0" smtClean="0">
                <a:latin typeface="华文中宋" pitchFamily="2" charset="-122"/>
                <a:ea typeface="华文中宋" pitchFamily="2" charset="-122"/>
              </a:rPr>
              <a:t>延续至今</a:t>
            </a:r>
            <a:r>
              <a:rPr lang="zh-CN" altLang="en-US" sz="3200" b="1" dirty="0" smtClean="0">
                <a:latin typeface="华文中宋" pitchFamily="2" charset="-122"/>
                <a:ea typeface="华文中宋" pitchFamily="2" charset="-122"/>
                <a:cs typeface="Times New Roman" pitchFamily="18" charset="0"/>
              </a:rPr>
              <a:t>。</a:t>
            </a:r>
            <a:r>
              <a:rPr lang="zh-CN" altLang="en-US" sz="3200" b="1" dirty="0" smtClean="0">
                <a:latin typeface="华文中宋" pitchFamily="2" charset="-122"/>
                <a:ea typeface="华文中宋" pitchFamily="2" charset="-122"/>
              </a:rPr>
              <a:t>平遥古城历尽沧桑</a:t>
            </a:r>
            <a:r>
              <a:rPr lang="zh-CN" altLang="en-US" sz="3200" b="1" dirty="0" smtClean="0">
                <a:latin typeface="华文中宋" pitchFamily="2" charset="-122"/>
                <a:ea typeface="华文中宋" pitchFamily="2" charset="-122"/>
                <a:cs typeface="Times New Roman" pitchFamily="18" charset="0"/>
              </a:rPr>
              <a:t>、</a:t>
            </a:r>
            <a:r>
              <a:rPr lang="zh-CN" altLang="en-US" sz="3200" b="1" dirty="0" smtClean="0">
                <a:latin typeface="华文中宋" pitchFamily="2" charset="-122"/>
                <a:ea typeface="华文中宋" pitchFamily="2" charset="-122"/>
              </a:rPr>
              <a:t>几经变迁</a:t>
            </a:r>
            <a:r>
              <a:rPr lang="zh-CN" altLang="en-US" sz="3200" b="1" dirty="0" smtClean="0">
                <a:latin typeface="华文中宋" pitchFamily="2" charset="-122"/>
                <a:ea typeface="华文中宋" pitchFamily="2" charset="-122"/>
                <a:cs typeface="Times New Roman" pitchFamily="18" charset="0"/>
              </a:rPr>
              <a:t>，</a:t>
            </a:r>
            <a:r>
              <a:rPr lang="zh-CN" altLang="en-US" sz="3200" b="1" dirty="0" smtClean="0">
                <a:latin typeface="华文中宋" pitchFamily="2" charset="-122"/>
                <a:ea typeface="华文中宋" pitchFamily="2" charset="-122"/>
              </a:rPr>
              <a:t>成为国内现存最完整的一座明清时期中国古代县城的原型</a:t>
            </a:r>
            <a:r>
              <a:rPr lang="zh-CN" altLang="en-US" sz="3200" b="1" dirty="0" smtClean="0">
                <a:latin typeface="华文中宋" pitchFamily="2" charset="-122"/>
                <a:ea typeface="华文中宋" pitchFamily="2" charset="-122"/>
                <a:cs typeface="Times New Roman" pitchFamily="18" charset="0"/>
              </a:rPr>
              <a:t>。</a:t>
            </a:r>
            <a:r>
              <a:rPr lang="zh-CN" altLang="en-US" sz="3200" b="1" dirty="0" smtClean="0">
                <a:latin typeface="华文中宋" pitchFamily="2" charset="-122"/>
                <a:ea typeface="华文中宋" pitchFamily="2" charset="-122"/>
              </a:rPr>
              <a:t>迄今为止</a:t>
            </a:r>
            <a:r>
              <a:rPr lang="zh-CN" altLang="en-US" sz="3200" b="1" dirty="0" smtClean="0">
                <a:latin typeface="华文中宋" pitchFamily="2" charset="-122"/>
                <a:ea typeface="华文中宋" pitchFamily="2" charset="-122"/>
                <a:cs typeface="Times New Roman" pitchFamily="18" charset="0"/>
              </a:rPr>
              <a:t>，</a:t>
            </a:r>
            <a:r>
              <a:rPr lang="zh-CN" altLang="en-US" sz="3200" b="1" dirty="0" smtClean="0">
                <a:latin typeface="华文中宋" pitchFamily="2" charset="-122"/>
                <a:ea typeface="华文中宋" pitchFamily="2" charset="-122"/>
              </a:rPr>
              <a:t>古城的城墙</a:t>
            </a:r>
            <a:r>
              <a:rPr lang="zh-CN" altLang="en-US" sz="3200" b="1" dirty="0" smtClean="0">
                <a:latin typeface="华文中宋" pitchFamily="2" charset="-122"/>
                <a:ea typeface="华文中宋" pitchFamily="2" charset="-122"/>
                <a:cs typeface="Times New Roman" pitchFamily="18" charset="0"/>
              </a:rPr>
              <a:t>、</a:t>
            </a:r>
            <a:r>
              <a:rPr lang="zh-CN" altLang="en-US" sz="3200" b="1" dirty="0" smtClean="0">
                <a:latin typeface="华文中宋" pitchFamily="2" charset="-122"/>
                <a:ea typeface="华文中宋" pitchFamily="2" charset="-122"/>
              </a:rPr>
              <a:t>街道</a:t>
            </a:r>
            <a:r>
              <a:rPr lang="zh-CN" altLang="en-US" sz="3200" b="1" dirty="0" smtClean="0">
                <a:latin typeface="华文中宋" pitchFamily="2" charset="-122"/>
                <a:ea typeface="华文中宋" pitchFamily="2" charset="-122"/>
                <a:cs typeface="Times New Roman" pitchFamily="18" charset="0"/>
              </a:rPr>
              <a:t>、</a:t>
            </a:r>
            <a:r>
              <a:rPr lang="zh-CN" altLang="en-US" sz="3200" b="1" dirty="0" smtClean="0">
                <a:latin typeface="华文中宋" pitchFamily="2" charset="-122"/>
                <a:ea typeface="华文中宋" pitchFamily="2" charset="-122"/>
              </a:rPr>
              <a:t>民居</a:t>
            </a:r>
            <a:r>
              <a:rPr lang="zh-CN" altLang="en-US" sz="3200" b="1" dirty="0" smtClean="0">
                <a:latin typeface="华文中宋" pitchFamily="2" charset="-122"/>
                <a:ea typeface="华文中宋" pitchFamily="2" charset="-122"/>
                <a:cs typeface="Times New Roman" pitchFamily="18" charset="0"/>
              </a:rPr>
              <a:t>、</a:t>
            </a:r>
            <a:r>
              <a:rPr lang="zh-CN" altLang="en-US" sz="3200" b="1" dirty="0" smtClean="0">
                <a:latin typeface="华文中宋" pitchFamily="2" charset="-122"/>
                <a:ea typeface="华文中宋" pitchFamily="2" charset="-122"/>
              </a:rPr>
              <a:t>店铺</a:t>
            </a:r>
            <a:r>
              <a:rPr lang="zh-CN" altLang="en-US" sz="3200" b="1" dirty="0" smtClean="0">
                <a:latin typeface="华文中宋" pitchFamily="2" charset="-122"/>
                <a:ea typeface="华文中宋" pitchFamily="2" charset="-122"/>
                <a:cs typeface="Times New Roman" pitchFamily="18" charset="0"/>
              </a:rPr>
              <a:t>、</a:t>
            </a:r>
            <a:r>
              <a:rPr lang="zh-CN" altLang="en-US" sz="3200" b="1" dirty="0" smtClean="0">
                <a:latin typeface="华文中宋" pitchFamily="2" charset="-122"/>
                <a:ea typeface="华文中宋" pitchFamily="2" charset="-122"/>
              </a:rPr>
              <a:t>庙宇等建筑仍然基本完好</a:t>
            </a:r>
            <a:r>
              <a:rPr lang="zh-CN" altLang="en-US" sz="3200" b="1" dirty="0" smtClean="0">
                <a:latin typeface="华文中宋" pitchFamily="2" charset="-122"/>
                <a:ea typeface="华文中宋" pitchFamily="2" charset="-122"/>
                <a:cs typeface="Times New Roman" pitchFamily="18" charset="0"/>
              </a:rPr>
              <a:t>，</a:t>
            </a:r>
            <a:r>
              <a:rPr lang="zh-CN" altLang="en-US" sz="3200" b="1" dirty="0" smtClean="0">
                <a:latin typeface="华文中宋" pitchFamily="2" charset="-122"/>
                <a:ea typeface="华文中宋" pitchFamily="2" charset="-122"/>
              </a:rPr>
              <a:t>原来的形式和格局大体未动</a:t>
            </a:r>
            <a:r>
              <a:rPr lang="zh-CN" altLang="en-US" sz="3200" b="1" dirty="0" smtClean="0">
                <a:latin typeface="华文中宋" pitchFamily="2" charset="-122"/>
                <a:ea typeface="华文中宋" pitchFamily="2" charset="-122"/>
                <a:cs typeface="Times New Roman" pitchFamily="18" charset="0"/>
              </a:rPr>
              <a:t>，</a:t>
            </a:r>
            <a:r>
              <a:rPr lang="zh-CN" altLang="en-US" sz="3200" b="1" dirty="0" smtClean="0">
                <a:latin typeface="华文中宋" pitchFamily="2" charset="-122"/>
                <a:ea typeface="华文中宋" pitchFamily="2" charset="-122"/>
              </a:rPr>
              <a:t>它们同属平遥古城现存历史文物的有机组成部分</a:t>
            </a:r>
            <a:r>
              <a:rPr lang="zh-CN" altLang="en-US" sz="3200" b="1" dirty="0" smtClean="0">
                <a:latin typeface="华文中宋" pitchFamily="2" charset="-122"/>
                <a:ea typeface="华文中宋" pitchFamily="2" charset="-122"/>
                <a:cs typeface="Times New Roman" pitchFamily="18" charset="0"/>
              </a:rPr>
              <a:t>。</a:t>
            </a:r>
            <a:endParaRPr lang="zh-CN" altLang="en-US" sz="3200" b="1" dirty="0" smtClean="0">
              <a:latin typeface="华文中宋" pitchFamily="2" charset="-122"/>
              <a:ea typeface="华文中宋" pitchFamily="2" charset="-122"/>
            </a:endParaRPr>
          </a:p>
          <a:p>
            <a:pPr marL="357188" indent="-357188" algn="just" eaLnBrk="1">
              <a:lnSpc>
                <a:spcPct val="100000"/>
              </a:lnSpc>
              <a:buFontTx/>
              <a:buNone/>
            </a:pPr>
            <a:r>
              <a:rPr lang="zh-CN" altLang="en-US" sz="3200" b="1" dirty="0" smtClean="0">
                <a:latin typeface="华文中宋" pitchFamily="2" charset="-122"/>
                <a:ea typeface="华文中宋" pitchFamily="2" charset="-122"/>
              </a:rPr>
              <a:t>	平遥有“小北京”之称</a:t>
            </a:r>
            <a:r>
              <a:rPr lang="zh-CN" altLang="en-US" sz="3200" b="1" dirty="0" smtClean="0">
                <a:latin typeface="华文中宋" pitchFamily="2" charset="-122"/>
                <a:ea typeface="华文中宋" pitchFamily="2" charset="-122"/>
                <a:cs typeface="Times New Roman" pitchFamily="18" charset="0"/>
              </a:rPr>
              <a:t>，</a:t>
            </a:r>
            <a:r>
              <a:rPr lang="zh-CN" altLang="en-US" sz="3200" b="1" dirty="0" smtClean="0">
                <a:latin typeface="华文中宋" pitchFamily="2" charset="-122"/>
                <a:ea typeface="华文中宋" pitchFamily="2" charset="-122"/>
              </a:rPr>
              <a:t>明清时期</a:t>
            </a:r>
            <a:r>
              <a:rPr lang="zh-CN" altLang="en-US" sz="3200" b="1" dirty="0" smtClean="0">
                <a:latin typeface="华文中宋" pitchFamily="2" charset="-122"/>
                <a:ea typeface="华文中宋" pitchFamily="2" charset="-122"/>
                <a:cs typeface="Times New Roman" pitchFamily="18" charset="0"/>
              </a:rPr>
              <a:t>，</a:t>
            </a:r>
            <a:r>
              <a:rPr lang="zh-CN" altLang="en-US" sz="3200" b="1" dirty="0" smtClean="0">
                <a:latin typeface="华文中宋" pitchFamily="2" charset="-122"/>
                <a:ea typeface="华文中宋" pitchFamily="2" charset="-122"/>
              </a:rPr>
              <a:t>这里的商家荟萃</a:t>
            </a:r>
            <a:r>
              <a:rPr lang="zh-CN" altLang="en-US" sz="3200" b="1" dirty="0" smtClean="0">
                <a:latin typeface="华文中宋" pitchFamily="2" charset="-122"/>
                <a:ea typeface="华文中宋" pitchFamily="2" charset="-122"/>
                <a:cs typeface="Times New Roman" pitchFamily="18" charset="0"/>
              </a:rPr>
              <a:t>，</a:t>
            </a:r>
            <a:r>
              <a:rPr lang="zh-CN" altLang="en-US" sz="3200" b="1" dirty="0" smtClean="0">
                <a:latin typeface="华文中宋" pitchFamily="2" charset="-122"/>
                <a:ea typeface="华文中宋" pitchFamily="2" charset="-122"/>
              </a:rPr>
              <a:t>人民生活颇为富庶</a:t>
            </a:r>
            <a:r>
              <a:rPr lang="zh-CN" altLang="en-US" sz="3200" b="1" dirty="0" smtClean="0">
                <a:latin typeface="华文中宋" pitchFamily="2" charset="-122"/>
                <a:ea typeface="华文中宋" pitchFamily="2" charset="-122"/>
                <a:cs typeface="Times New Roman" pitchFamily="18" charset="0"/>
              </a:rPr>
              <a:t>，</a:t>
            </a:r>
            <a:r>
              <a:rPr lang="zh-CN" altLang="en-US" sz="3200" b="1" dirty="0" smtClean="0">
                <a:latin typeface="华文中宋" pitchFamily="2" charset="-122"/>
                <a:ea typeface="华文中宋" pitchFamily="2" charset="-122"/>
              </a:rPr>
              <a:t>住宅建筑也就颇为讲究</a:t>
            </a:r>
            <a:r>
              <a:rPr lang="zh-CN" altLang="en-US" sz="3200" b="1" dirty="0" smtClean="0">
                <a:latin typeface="华文中宋" pitchFamily="2" charset="-122"/>
                <a:ea typeface="华文中宋" pitchFamily="2" charset="-122"/>
                <a:cs typeface="Times New Roman" pitchFamily="18" charset="0"/>
              </a:rPr>
              <a:t>。</a:t>
            </a:r>
            <a:r>
              <a:rPr lang="zh-CN" altLang="en-US" sz="3200" b="1" dirty="0" smtClean="0">
                <a:latin typeface="华文中宋" pitchFamily="2" charset="-122"/>
                <a:ea typeface="华文中宋" pitchFamily="2" charset="-122"/>
              </a:rPr>
              <a:t>走在临街的店铺前</a:t>
            </a:r>
            <a:r>
              <a:rPr lang="zh-CN" altLang="en-US" sz="3200" b="1" dirty="0" smtClean="0">
                <a:latin typeface="华文中宋" pitchFamily="2" charset="-122"/>
                <a:ea typeface="华文中宋" pitchFamily="2" charset="-122"/>
                <a:cs typeface="Times New Roman" pitchFamily="18" charset="0"/>
              </a:rPr>
              <a:t>，</a:t>
            </a:r>
            <a:r>
              <a:rPr lang="zh-CN" altLang="en-US" sz="3200" b="1" dirty="0" smtClean="0">
                <a:latin typeface="华文中宋" pitchFamily="2" charset="-122"/>
                <a:ea typeface="华文中宋" pitchFamily="2" charset="-122"/>
              </a:rPr>
              <a:t>看着过去的票号</a:t>
            </a:r>
            <a:r>
              <a:rPr lang="zh-CN" altLang="en-US" sz="3200" b="1" dirty="0" smtClean="0">
                <a:latin typeface="华文中宋" pitchFamily="2" charset="-122"/>
                <a:ea typeface="华文中宋" pitchFamily="2" charset="-122"/>
                <a:cs typeface="Times New Roman" pitchFamily="18" charset="0"/>
              </a:rPr>
              <a:t>、</a:t>
            </a:r>
            <a:r>
              <a:rPr lang="zh-CN" altLang="en-US" sz="3200" b="1" dirty="0" smtClean="0">
                <a:latin typeface="华文中宋" pitchFamily="2" charset="-122"/>
                <a:ea typeface="华文中宋" pitchFamily="2" charset="-122"/>
              </a:rPr>
              <a:t>钱庄</a:t>
            </a:r>
            <a:r>
              <a:rPr lang="zh-CN" altLang="en-US" sz="3200" b="1" dirty="0" smtClean="0">
                <a:latin typeface="华文中宋" pitchFamily="2" charset="-122"/>
                <a:ea typeface="华文中宋" pitchFamily="2" charset="-122"/>
                <a:cs typeface="Times New Roman" pitchFamily="18" charset="0"/>
              </a:rPr>
              <a:t>，</a:t>
            </a:r>
            <a:r>
              <a:rPr lang="zh-CN" altLang="en-US" sz="3200" b="1" dirty="0" smtClean="0">
                <a:latin typeface="华文中宋" pitchFamily="2" charset="-122"/>
                <a:ea typeface="华文中宋" pitchFamily="2" charset="-122"/>
              </a:rPr>
              <a:t>真有时光倒溯之感</a:t>
            </a:r>
            <a:r>
              <a:rPr lang="zh-CN" altLang="en-US" sz="3200" b="1" dirty="0" smtClean="0">
                <a:latin typeface="华文中宋" pitchFamily="2" charset="-122"/>
                <a:ea typeface="华文中宋" pitchFamily="2" charset="-122"/>
                <a:cs typeface="Times New Roman" pitchFamily="18" charset="0"/>
              </a:rPr>
              <a:t>。</a:t>
            </a:r>
          </a:p>
          <a:p>
            <a:pPr marL="357188" indent="-357188" algn="r" eaLnBrk="1">
              <a:lnSpc>
                <a:spcPct val="100000"/>
              </a:lnSpc>
              <a:buFontTx/>
              <a:buNone/>
            </a:pPr>
            <a:r>
              <a:rPr lang="zh-CN" altLang="en-US" sz="3200" b="1" dirty="0" smtClean="0">
                <a:latin typeface="华文中宋" pitchFamily="2" charset="-122"/>
                <a:ea typeface="华文中宋" pitchFamily="2" charset="-122"/>
                <a:cs typeface="Times New Roman" pitchFamily="18" charset="0"/>
              </a:rPr>
              <a:t> </a:t>
            </a:r>
            <a:r>
              <a:rPr lang="en-US" altLang="zh-CN" sz="3200" b="1" dirty="0" smtClean="0">
                <a:latin typeface="华文中宋" pitchFamily="2" charset="-122"/>
                <a:ea typeface="华文中宋" pitchFamily="2" charset="-122"/>
                <a:cs typeface="Times New Roman" pitchFamily="18" charset="0"/>
              </a:rPr>
              <a:t>——《</a:t>
            </a:r>
            <a:r>
              <a:rPr lang="zh-CN" altLang="en-US" sz="3200" b="1" dirty="0" smtClean="0">
                <a:latin typeface="华文中宋" pitchFamily="2" charset="-122"/>
                <a:ea typeface="华文中宋" pitchFamily="2" charset="-122"/>
              </a:rPr>
              <a:t>平</a:t>
            </a:r>
            <a:r>
              <a:rPr lang="zh-CN" altLang="en-US" sz="3200" b="1" dirty="0" smtClean="0">
                <a:latin typeface="华文中宋" pitchFamily="2" charset="-122"/>
                <a:ea typeface="华文中宋" pitchFamily="2" charset="-122"/>
                <a:cs typeface="Times New Roman" pitchFamily="18" charset="0"/>
              </a:rPr>
              <a:t>遥旅游攻略</a:t>
            </a:r>
            <a:r>
              <a:rPr lang="en-US" altLang="zh-CN" sz="3200" b="1" dirty="0" smtClean="0">
                <a:latin typeface="华文中宋" pitchFamily="2" charset="-122"/>
                <a:ea typeface="华文中宋" pitchFamily="2" charset="-122"/>
                <a:cs typeface="Times New Roman" pitchFamily="18" charset="0"/>
              </a:rPr>
              <a:t>》</a:t>
            </a:r>
            <a:endParaRPr lang="zh-CN" altLang="en-US" sz="3200" b="1" dirty="0" smtClean="0">
              <a:latin typeface="华文中宋" pitchFamily="2" charset="-122"/>
              <a:ea typeface="华文中宋" pitchFamily="2" charset="-122"/>
              <a:cs typeface="Times New Roman" pitchFamily="18" charset="0"/>
            </a:endParaRPr>
          </a:p>
        </p:txBody>
      </p:sp>
      <p:graphicFrame>
        <p:nvGraphicFramePr>
          <p:cNvPr id="53250" name="Object 3"/>
          <p:cNvGraphicFramePr>
            <a:graphicFrameLocks/>
          </p:cNvGraphicFramePr>
          <p:nvPr/>
        </p:nvGraphicFramePr>
        <p:xfrm>
          <a:off x="239184" y="1574800"/>
          <a:ext cx="11478683" cy="196850"/>
        </p:xfrm>
        <a:graphic>
          <a:graphicData uri="http://schemas.openxmlformats.org/presentationml/2006/ole">
            <p:oleObj spid="_x0000_s219138" name="文档" r:id="rId3" imgW="8611785" imgH="197629" progId="Word.Document.8">
              <p:embed/>
            </p:oleObj>
          </a:graphicData>
        </a:graphic>
      </p:graphicFrame>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2"/>
          <p:cNvSpPr>
            <a:spLocks noGrp="1" noChangeArrowheads="1"/>
          </p:cNvSpPr>
          <p:nvPr>
            <p:ph type="body" idx="4294967295"/>
          </p:nvPr>
        </p:nvSpPr>
        <p:spPr>
          <a:xfrm>
            <a:off x="283634" y="434975"/>
            <a:ext cx="11679766" cy="5568950"/>
          </a:xfrm>
        </p:spPr>
        <p:txBody>
          <a:bodyPr>
            <a:noAutofit/>
          </a:bodyPr>
          <a:lstStyle/>
          <a:p>
            <a:pPr marL="0" indent="0" algn="just" eaLnBrk="1">
              <a:buFontTx/>
              <a:buNone/>
            </a:pPr>
            <a:r>
              <a:rPr lang="en-US" altLang="zh-CN" sz="3600" b="1" dirty="0" smtClean="0">
                <a:latin typeface="华文中宋" pitchFamily="2" charset="-122"/>
                <a:ea typeface="华文中宋" pitchFamily="2" charset="-122"/>
                <a:cs typeface="Times New Roman" pitchFamily="18" charset="0"/>
              </a:rPr>
              <a:t>(1)</a:t>
            </a:r>
            <a:r>
              <a:rPr lang="zh-CN" altLang="en-US" sz="3600" b="1" dirty="0" smtClean="0">
                <a:latin typeface="华文中宋" pitchFamily="2" charset="-122"/>
                <a:ea typeface="华文中宋" pitchFamily="2" charset="-122"/>
                <a:cs typeface="Times New Roman" pitchFamily="18" charset="0"/>
              </a:rPr>
              <a:t>根据材料，指出为什么平遥有“小北京”之称。</a:t>
            </a:r>
          </a:p>
          <a:p>
            <a:pPr marL="0" indent="0" algn="just" eaLnBrk="1">
              <a:buFontTx/>
              <a:buNone/>
            </a:pPr>
            <a:r>
              <a:rPr lang="en-US" altLang="zh-CN" sz="3600" b="1" dirty="0" smtClean="0">
                <a:latin typeface="华文中宋" pitchFamily="2" charset="-122"/>
                <a:ea typeface="华文中宋" pitchFamily="2" charset="-122"/>
                <a:cs typeface="Times New Roman" pitchFamily="18" charset="0"/>
              </a:rPr>
              <a:t>(2)</a:t>
            </a:r>
            <a:r>
              <a:rPr lang="zh-CN" altLang="en-US" sz="3600" b="1" dirty="0" smtClean="0">
                <a:latin typeface="华文中宋" pitchFamily="2" charset="-122"/>
                <a:ea typeface="华文中宋" pitchFamily="2" charset="-122"/>
                <a:cs typeface="Times New Roman" pitchFamily="18" charset="0"/>
              </a:rPr>
              <a:t>根据材料并结合所学知识，简述平遥古城的文化遗产价值。</a:t>
            </a:r>
            <a:endParaRPr lang="zh-CN" altLang="en-US" sz="3600" b="1" dirty="0" smtClean="0">
              <a:solidFill>
                <a:srgbClr val="FF0000"/>
              </a:solidFill>
              <a:latin typeface="华文中宋" pitchFamily="2" charset="-122"/>
              <a:ea typeface="华文中宋" pitchFamily="2" charset="-122"/>
              <a:cs typeface="Times New Roman" pitchFamily="18" charset="0"/>
            </a:endParaRPr>
          </a:p>
          <a:p>
            <a:pPr marL="0" indent="0" algn="just" eaLnBrk="1">
              <a:buFontTx/>
              <a:buNone/>
            </a:pPr>
            <a:r>
              <a:rPr lang="zh-CN" altLang="en-US" sz="3600" b="1" dirty="0" smtClean="0">
                <a:solidFill>
                  <a:srgbClr val="FF0000"/>
                </a:solidFill>
                <a:latin typeface="华文中宋" pitchFamily="2" charset="-122"/>
                <a:ea typeface="华文中宋" pitchFamily="2" charset="-122"/>
                <a:cs typeface="Times New Roman" pitchFamily="18" charset="0"/>
              </a:rPr>
              <a:t>答案　</a:t>
            </a:r>
            <a:r>
              <a:rPr lang="en-US" altLang="zh-CN" sz="3600" b="1" dirty="0" smtClean="0">
                <a:solidFill>
                  <a:srgbClr val="FF0000"/>
                </a:solidFill>
                <a:latin typeface="华文中宋" pitchFamily="2" charset="-122"/>
                <a:ea typeface="华文中宋" pitchFamily="2" charset="-122"/>
                <a:cs typeface="Times New Roman" pitchFamily="18" charset="0"/>
              </a:rPr>
              <a:t>(1)</a:t>
            </a:r>
            <a:r>
              <a:rPr lang="zh-CN" altLang="en-US" sz="3600" b="1" dirty="0" smtClean="0">
                <a:solidFill>
                  <a:srgbClr val="FF0000"/>
                </a:solidFill>
                <a:latin typeface="华文中宋" pitchFamily="2" charset="-122"/>
                <a:ea typeface="华文中宋" pitchFamily="2" charset="-122"/>
              </a:rPr>
              <a:t>原</a:t>
            </a:r>
            <a:r>
              <a:rPr lang="zh-CN" altLang="en-US" sz="3600" b="1" dirty="0" smtClean="0">
                <a:solidFill>
                  <a:srgbClr val="FF0000"/>
                </a:solidFill>
                <a:latin typeface="华文中宋" pitchFamily="2" charset="-122"/>
                <a:ea typeface="华文中宋" pitchFamily="2" charset="-122"/>
                <a:cs typeface="Times New Roman" pitchFamily="18" charset="0"/>
              </a:rPr>
              <a:t>因：拥有实力雄厚的商家坐镇、经济汇通四海；历史悠久，文化底蕴深厚，保存有大量明清时期古建筑和文化遗存。</a:t>
            </a:r>
          </a:p>
          <a:p>
            <a:pPr marL="0" indent="0" algn="just" eaLnBrk="1">
              <a:buFontTx/>
              <a:buNone/>
            </a:pPr>
            <a:r>
              <a:rPr lang="en-US" altLang="zh-CN" sz="3600" b="1" dirty="0" smtClean="0">
                <a:solidFill>
                  <a:srgbClr val="FF0000"/>
                </a:solidFill>
                <a:latin typeface="华文中宋" pitchFamily="2" charset="-122"/>
                <a:ea typeface="华文中宋" pitchFamily="2" charset="-122"/>
                <a:cs typeface="Times New Roman" pitchFamily="18" charset="0"/>
              </a:rPr>
              <a:t>(2)</a:t>
            </a:r>
            <a:r>
              <a:rPr lang="zh-CN" altLang="en-US" sz="3600" b="1" dirty="0" smtClean="0">
                <a:solidFill>
                  <a:srgbClr val="FF0000"/>
                </a:solidFill>
                <a:latin typeface="华文中宋" pitchFamily="2" charset="-122"/>
                <a:ea typeface="华文中宋" pitchFamily="2" charset="-122"/>
                <a:cs typeface="Times New Roman" pitchFamily="18" charset="0"/>
              </a:rPr>
              <a:t>价值：平遥古城完整地体现了</a:t>
            </a:r>
            <a:r>
              <a:rPr lang="en-US" altLang="zh-CN" sz="3600" b="1" dirty="0" smtClean="0">
                <a:solidFill>
                  <a:srgbClr val="FF0000"/>
                </a:solidFill>
                <a:latin typeface="华文中宋" pitchFamily="2" charset="-122"/>
                <a:ea typeface="华文中宋" pitchFamily="2" charset="-122"/>
                <a:cs typeface="Times New Roman" pitchFamily="18" charset="0"/>
              </a:rPr>
              <a:t>17</a:t>
            </a:r>
            <a:r>
              <a:rPr lang="zh-CN" altLang="en-US" sz="3600" b="1" dirty="0" smtClean="0">
                <a:solidFill>
                  <a:srgbClr val="FF0000"/>
                </a:solidFill>
                <a:latin typeface="华文中宋" pitchFamily="2" charset="-122"/>
                <a:ea typeface="华文中宋" pitchFamily="2" charset="-122"/>
                <a:cs typeface="Times New Roman" pitchFamily="18" charset="0"/>
              </a:rPr>
              <a:t>～</a:t>
            </a:r>
            <a:r>
              <a:rPr lang="en-US" altLang="zh-CN" sz="3600" b="1" dirty="0" smtClean="0">
                <a:solidFill>
                  <a:srgbClr val="FF0000"/>
                </a:solidFill>
                <a:latin typeface="华文中宋" pitchFamily="2" charset="-122"/>
                <a:ea typeface="华文中宋" pitchFamily="2" charset="-122"/>
                <a:cs typeface="Times New Roman" pitchFamily="18" charset="0"/>
              </a:rPr>
              <a:t>19</a:t>
            </a:r>
            <a:r>
              <a:rPr lang="zh-CN" altLang="en-US" sz="3600" b="1" dirty="0" smtClean="0">
                <a:solidFill>
                  <a:srgbClr val="FF0000"/>
                </a:solidFill>
                <a:latin typeface="华文中宋" pitchFamily="2" charset="-122"/>
                <a:ea typeface="华文中宋" pitchFamily="2" charset="-122"/>
                <a:cs typeface="Times New Roman" pitchFamily="18" charset="0"/>
              </a:rPr>
              <a:t>世纪的历史面貌，是中国明清建筑艺术的历史博物馆。其古建筑及文物古迹，在数量和品位上均属国内罕见，对研究中国古代城市变迁、城市建筑、人类居住形式和传统文化的发展具有极为重要的历史、艺术、科学价值。</a:t>
            </a:r>
          </a:p>
        </p:txBody>
      </p:sp>
      <p:graphicFrame>
        <p:nvGraphicFramePr>
          <p:cNvPr id="54274" name="Object 3"/>
          <p:cNvGraphicFramePr>
            <a:graphicFrameLocks/>
          </p:cNvGraphicFramePr>
          <p:nvPr/>
        </p:nvGraphicFramePr>
        <p:xfrm>
          <a:off x="239184" y="1360488"/>
          <a:ext cx="11478683" cy="196850"/>
        </p:xfrm>
        <a:graphic>
          <a:graphicData uri="http://schemas.openxmlformats.org/presentationml/2006/ole">
            <p:oleObj spid="_x0000_s220162" name="文档" r:id="rId3" imgW="8611785" imgH="197629" progId="Word.Document.8">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001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00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文本框 4"/>
          <p:cNvSpPr txBox="1">
            <a:spLocks noChangeArrowheads="1"/>
          </p:cNvSpPr>
          <p:nvPr/>
        </p:nvSpPr>
        <p:spPr bwMode="auto">
          <a:xfrm>
            <a:off x="395685" y="1088708"/>
            <a:ext cx="615553" cy="4757071"/>
          </a:xfrm>
          <a:prstGeom prst="rect">
            <a:avLst/>
          </a:prstGeom>
          <a:noFill/>
          <a:ln w="9525">
            <a:noFill/>
            <a:miter lim="800000"/>
          </a:ln>
        </p:spPr>
        <p:txBody>
          <a:bodyPr vert="eaVert" wrap="none">
            <a:spAutoFit/>
          </a:bodyPr>
          <a:lstStyle/>
          <a:p>
            <a:r>
              <a:rPr lang="zh-CN" altLang="en-US" sz="2800" b="1">
                <a:latin typeface="华文中宋" pitchFamily="2" charset="-122"/>
                <a:ea typeface="华文中宋" pitchFamily="2" charset="-122"/>
              </a:rPr>
              <a:t>清新典雅的皖南古村落</a:t>
            </a:r>
          </a:p>
        </p:txBody>
      </p:sp>
      <p:sp>
        <p:nvSpPr>
          <p:cNvPr id="6" name="左大括号 5"/>
          <p:cNvSpPr/>
          <p:nvPr/>
        </p:nvSpPr>
        <p:spPr>
          <a:xfrm>
            <a:off x="1143635" y="1050925"/>
            <a:ext cx="210820" cy="377571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z="2400" b="1">
              <a:latin typeface="华文中宋" pitchFamily="2" charset="-122"/>
              <a:ea typeface="华文中宋" pitchFamily="2" charset="-122"/>
            </a:endParaRPr>
          </a:p>
        </p:txBody>
      </p:sp>
      <p:sp>
        <p:nvSpPr>
          <p:cNvPr id="16388" name="文本框 24"/>
          <p:cNvSpPr txBox="1">
            <a:spLocks noChangeArrowheads="1"/>
          </p:cNvSpPr>
          <p:nvPr/>
        </p:nvSpPr>
        <p:spPr bwMode="auto">
          <a:xfrm>
            <a:off x="1457325" y="2573020"/>
            <a:ext cx="3470275" cy="822960"/>
          </a:xfrm>
          <a:prstGeom prst="rect">
            <a:avLst/>
          </a:prstGeom>
          <a:noFill/>
          <a:ln w="9525">
            <a:noFill/>
            <a:miter lim="800000"/>
          </a:ln>
        </p:spPr>
        <p:txBody>
          <a:bodyPr wrap="square">
            <a:spAutoFit/>
          </a:bodyPr>
          <a:lstStyle/>
          <a:p>
            <a:r>
              <a:rPr lang="zh-CN" altLang="en-US" sz="2400" b="1" dirty="0">
                <a:latin typeface="华文中宋" pitchFamily="2" charset="-122"/>
                <a:ea typeface="华文中宋" pitchFamily="2" charset="-122"/>
                <a:sym typeface="+mn-ea"/>
              </a:rPr>
              <a:t>西递、宏村</a:t>
            </a:r>
            <a:r>
              <a:rPr lang="zh-CN" altLang="en-US" sz="2400" b="1" dirty="0">
                <a:latin typeface="华文中宋" pitchFamily="2" charset="-122"/>
                <a:ea typeface="华文中宋" pitchFamily="2" charset="-122"/>
              </a:rPr>
              <a:t>古村落水系</a:t>
            </a:r>
          </a:p>
          <a:p>
            <a:r>
              <a:rPr lang="zh-CN" altLang="en-US" sz="2400" b="1" dirty="0">
                <a:latin typeface="华文中宋" pitchFamily="2" charset="-122"/>
                <a:ea typeface="华文中宋" pitchFamily="2" charset="-122"/>
              </a:rPr>
              <a:t>及其徽派建筑</a:t>
            </a:r>
          </a:p>
        </p:txBody>
      </p:sp>
      <p:grpSp>
        <p:nvGrpSpPr>
          <p:cNvPr id="3" name="组合 43"/>
          <p:cNvGrpSpPr/>
          <p:nvPr/>
        </p:nvGrpSpPr>
        <p:grpSpPr bwMode="auto">
          <a:xfrm>
            <a:off x="4376738" y="687703"/>
            <a:ext cx="4921250" cy="708013"/>
            <a:chOff x="12143" y="4942"/>
            <a:chExt cx="7768" cy="1113"/>
          </a:xfrm>
        </p:grpSpPr>
        <p:cxnSp>
          <p:nvCxnSpPr>
            <p:cNvPr id="39" name="直接连接符 38"/>
            <p:cNvCxnSpPr/>
            <p:nvPr/>
          </p:nvCxnSpPr>
          <p:spPr>
            <a:xfrm>
              <a:off x="12143" y="5451"/>
              <a:ext cx="692" cy="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400" name="文本框 39"/>
            <p:cNvSpPr txBox="1">
              <a:spLocks noChangeArrowheads="1"/>
            </p:cNvSpPr>
            <p:nvPr/>
          </p:nvSpPr>
          <p:spPr bwMode="auto">
            <a:xfrm>
              <a:off x="12882" y="4942"/>
              <a:ext cx="7029" cy="1113"/>
            </a:xfrm>
            <a:prstGeom prst="rect">
              <a:avLst/>
            </a:prstGeom>
            <a:noFill/>
            <a:ln w="12700">
              <a:solidFill>
                <a:schemeClr val="tx1"/>
              </a:solidFill>
              <a:miter lim="800000"/>
            </a:ln>
          </p:spPr>
          <p:txBody>
            <a:bodyPr>
              <a:spAutoFit/>
            </a:bodyPr>
            <a:lstStyle/>
            <a:p>
              <a:r>
                <a:rPr lang="zh-CN" altLang="en-US" sz="2000" b="1" dirty="0">
                  <a:latin typeface="华文中宋" pitchFamily="2" charset="-122"/>
                  <a:ea typeface="华文中宋" pitchFamily="2" charset="-122"/>
                </a:rPr>
                <a:t>必修</a:t>
              </a:r>
              <a:r>
                <a:rPr lang="en-US" altLang="zh-CN" sz="2000" b="1" dirty="0">
                  <a:latin typeface="华文中宋" pitchFamily="2" charset="-122"/>
                  <a:ea typeface="华文中宋" pitchFamily="2" charset="-122"/>
                </a:rPr>
                <a:t>1.1.1 “</a:t>
              </a:r>
              <a:r>
                <a:rPr lang="zh-CN" altLang="en-US" sz="2000" b="1" dirty="0">
                  <a:latin typeface="华文中宋" pitchFamily="2" charset="-122"/>
                  <a:ea typeface="华文中宋" pitchFamily="2" charset="-122"/>
                </a:rPr>
                <a:t>西周的宗法制</a:t>
              </a:r>
              <a:r>
                <a:rPr lang="en-US" altLang="zh-CN" sz="2000" b="1" dirty="0">
                  <a:latin typeface="华文中宋" pitchFamily="2" charset="-122"/>
                  <a:ea typeface="华文中宋" pitchFamily="2" charset="-122"/>
                </a:rPr>
                <a:t>”</a:t>
              </a:r>
              <a:r>
                <a:rPr lang="zh-CN" altLang="en-US" sz="2000" b="1" dirty="0">
                  <a:latin typeface="华文中宋" pitchFamily="2" charset="-122"/>
                  <a:ea typeface="华文中宋" pitchFamily="2" charset="-122"/>
                </a:rPr>
                <a:t> </a:t>
              </a:r>
            </a:p>
            <a:p>
              <a:r>
                <a:rPr lang="zh-CN" altLang="en-US" sz="2000" b="1" dirty="0">
                  <a:latin typeface="华文中宋" pitchFamily="2" charset="-122"/>
                  <a:ea typeface="华文中宋" pitchFamily="2" charset="-122"/>
                </a:rPr>
                <a:t>必修</a:t>
              </a:r>
              <a:r>
                <a:rPr lang="en-US" altLang="zh-CN" sz="2000" b="1" dirty="0">
                  <a:latin typeface="华文中宋" pitchFamily="2" charset="-122"/>
                  <a:ea typeface="华文中宋" pitchFamily="2" charset="-122"/>
                </a:rPr>
                <a:t>2.1.3 “</a:t>
              </a:r>
              <a:r>
                <a:rPr lang="zh-CN" altLang="en-US" sz="2000" b="1" dirty="0">
                  <a:latin typeface="华文中宋" pitchFamily="2" charset="-122"/>
                  <a:ea typeface="华文中宋" pitchFamily="2" charset="-122"/>
                </a:rPr>
                <a:t>古代中国的商业经济</a:t>
              </a:r>
              <a:r>
                <a:rPr lang="en-US" altLang="zh-CN" sz="2000" b="1" dirty="0">
                  <a:latin typeface="华文中宋" pitchFamily="2" charset="-122"/>
                  <a:ea typeface="华文中宋" pitchFamily="2" charset="-122"/>
                </a:rPr>
                <a:t>”</a:t>
              </a:r>
            </a:p>
          </p:txBody>
        </p:sp>
      </p:grpSp>
      <p:sp>
        <p:nvSpPr>
          <p:cNvPr id="16394" name="文本框 57"/>
          <p:cNvSpPr txBox="1">
            <a:spLocks noChangeArrowheads="1"/>
          </p:cNvSpPr>
          <p:nvPr/>
        </p:nvSpPr>
        <p:spPr bwMode="auto">
          <a:xfrm>
            <a:off x="1457325" y="4110990"/>
            <a:ext cx="3244850" cy="822960"/>
          </a:xfrm>
          <a:prstGeom prst="rect">
            <a:avLst/>
          </a:prstGeom>
          <a:noFill/>
          <a:ln w="9525">
            <a:noFill/>
            <a:miter lim="800000"/>
          </a:ln>
        </p:spPr>
        <p:txBody>
          <a:bodyPr>
            <a:spAutoFit/>
          </a:bodyPr>
          <a:lstStyle/>
          <a:p>
            <a:r>
              <a:rPr lang="zh-CN" altLang="en-US" sz="2400" b="1" dirty="0">
                <a:latin typeface="华文中宋" pitchFamily="2" charset="-122"/>
                <a:ea typeface="华文中宋" pitchFamily="2" charset="-122"/>
              </a:rPr>
              <a:t>西递、宏村古村落体现的文化内涵 </a:t>
            </a:r>
          </a:p>
        </p:txBody>
      </p:sp>
      <p:grpSp>
        <p:nvGrpSpPr>
          <p:cNvPr id="8" name="组合 11"/>
          <p:cNvGrpSpPr/>
          <p:nvPr/>
        </p:nvGrpSpPr>
        <p:grpSpPr bwMode="auto">
          <a:xfrm>
            <a:off x="4910455" y="4232276"/>
            <a:ext cx="5743575" cy="707853"/>
            <a:chOff x="7905" y="9624"/>
            <a:chExt cx="9046" cy="1113"/>
          </a:xfrm>
        </p:grpSpPr>
        <p:cxnSp>
          <p:nvCxnSpPr>
            <p:cNvPr id="60" name="直接连接符 59"/>
            <p:cNvCxnSpPr/>
            <p:nvPr/>
          </p:nvCxnSpPr>
          <p:spPr>
            <a:xfrm>
              <a:off x="7905" y="10151"/>
              <a:ext cx="488" cy="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398" name="文本框 60"/>
            <p:cNvSpPr txBox="1">
              <a:spLocks noChangeArrowheads="1"/>
            </p:cNvSpPr>
            <p:nvPr/>
          </p:nvSpPr>
          <p:spPr bwMode="auto">
            <a:xfrm>
              <a:off x="8473" y="9624"/>
              <a:ext cx="8478" cy="1113"/>
            </a:xfrm>
            <a:prstGeom prst="rect">
              <a:avLst/>
            </a:prstGeom>
            <a:noFill/>
            <a:ln w="12700">
              <a:solidFill>
                <a:schemeClr val="tx1"/>
              </a:solidFill>
              <a:miter lim="800000"/>
            </a:ln>
          </p:spPr>
          <p:txBody>
            <a:bodyPr>
              <a:spAutoFit/>
            </a:bodyPr>
            <a:lstStyle/>
            <a:p>
              <a:r>
                <a:rPr lang="zh-CN" altLang="en-US" sz="2000" b="1" dirty="0">
                  <a:latin typeface="华文中宋" pitchFamily="2" charset="-122"/>
                  <a:ea typeface="华文中宋" pitchFamily="2" charset="-122"/>
                </a:rPr>
                <a:t>必修</a:t>
              </a:r>
              <a:r>
                <a:rPr lang="en-US" altLang="zh-CN" sz="2000" b="1" dirty="0">
                  <a:latin typeface="华文中宋" pitchFamily="2" charset="-122"/>
                  <a:ea typeface="华文中宋" pitchFamily="2" charset="-122"/>
                </a:rPr>
                <a:t>2.1.3“</a:t>
              </a:r>
              <a:r>
                <a:rPr lang="zh-CN" altLang="en-US" sz="2000" b="1" dirty="0">
                  <a:latin typeface="华文中宋" pitchFamily="2" charset="-122"/>
                  <a:ea typeface="华文中宋" pitchFamily="2" charset="-122"/>
                </a:rPr>
                <a:t>古代中国的商业政策</a:t>
              </a:r>
              <a:r>
                <a:rPr lang="en-US" altLang="zh-CN" sz="2000" b="1" dirty="0">
                  <a:latin typeface="华文中宋" pitchFamily="2" charset="-122"/>
                  <a:ea typeface="华文中宋" pitchFamily="2" charset="-122"/>
                </a:rPr>
                <a:t>”</a:t>
              </a:r>
            </a:p>
            <a:p>
              <a:r>
                <a:rPr lang="zh-CN" altLang="en-US" sz="2000" b="1" dirty="0">
                  <a:latin typeface="华文中宋" pitchFamily="2" charset="-122"/>
                  <a:ea typeface="华文中宋" pitchFamily="2" charset="-122"/>
                  <a:sym typeface="+mn-ea"/>
                </a:rPr>
                <a:t>必修</a:t>
              </a:r>
              <a:r>
                <a:rPr lang="en-US" altLang="zh-CN" sz="2000" b="1" dirty="0">
                  <a:latin typeface="华文中宋" pitchFamily="2" charset="-122"/>
                  <a:ea typeface="华文中宋" pitchFamily="2" charset="-122"/>
                  <a:sym typeface="+mn-ea"/>
                </a:rPr>
                <a:t>3.1“</a:t>
              </a:r>
              <a:r>
                <a:rPr lang="zh-CN" altLang="en-US" sz="2000" b="1" dirty="0">
                  <a:latin typeface="华文中宋" pitchFamily="2" charset="-122"/>
                  <a:ea typeface="华文中宋" pitchFamily="2" charset="-122"/>
                  <a:sym typeface="+mn-ea"/>
                </a:rPr>
                <a:t>儒家思想</a:t>
              </a:r>
              <a:r>
                <a:rPr lang="en-US" altLang="zh-CN" sz="2000" b="1" dirty="0">
                  <a:latin typeface="华文中宋" pitchFamily="2" charset="-122"/>
                  <a:ea typeface="华文中宋" pitchFamily="2" charset="-122"/>
                  <a:sym typeface="+mn-ea"/>
                </a:rPr>
                <a:t>”</a:t>
              </a:r>
            </a:p>
          </p:txBody>
        </p:sp>
      </p:grpSp>
      <p:grpSp>
        <p:nvGrpSpPr>
          <p:cNvPr id="9" name="组合 7"/>
          <p:cNvGrpSpPr/>
          <p:nvPr/>
        </p:nvGrpSpPr>
        <p:grpSpPr>
          <a:xfrm>
            <a:off x="4676140" y="2318707"/>
            <a:ext cx="6694225" cy="1761490"/>
            <a:chOff x="7364" y="3673"/>
            <a:chExt cx="10401" cy="2774"/>
          </a:xfrm>
        </p:grpSpPr>
        <p:sp>
          <p:nvSpPr>
            <p:cNvPr id="26" name="左大括号 25"/>
            <p:cNvSpPr/>
            <p:nvPr/>
          </p:nvSpPr>
          <p:spPr>
            <a:xfrm>
              <a:off x="7364" y="3856"/>
              <a:ext cx="186" cy="1904"/>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z="1800" b="1">
                <a:latin typeface="华文中宋" pitchFamily="2" charset="-122"/>
                <a:ea typeface="华文中宋" pitchFamily="2" charset="-122"/>
              </a:endParaRPr>
            </a:p>
          </p:txBody>
        </p:sp>
        <p:sp>
          <p:nvSpPr>
            <p:cNvPr id="16390" name="文本框 26"/>
            <p:cNvSpPr txBox="1">
              <a:spLocks noChangeArrowheads="1"/>
            </p:cNvSpPr>
            <p:nvPr/>
          </p:nvSpPr>
          <p:spPr bwMode="auto">
            <a:xfrm>
              <a:off x="7518" y="3673"/>
              <a:ext cx="5520" cy="720"/>
            </a:xfrm>
            <a:prstGeom prst="rect">
              <a:avLst/>
            </a:prstGeom>
            <a:noFill/>
            <a:ln w="9525">
              <a:noFill/>
              <a:miter lim="800000"/>
            </a:ln>
          </p:spPr>
          <p:txBody>
            <a:bodyPr>
              <a:spAutoFit/>
            </a:bodyPr>
            <a:lstStyle/>
            <a:p>
              <a:r>
                <a:rPr lang="zh-CN" altLang="en-US" sz="2400" b="1" dirty="0">
                  <a:latin typeface="华文中宋" pitchFamily="2" charset="-122"/>
                  <a:ea typeface="华文中宋" pitchFamily="2" charset="-122"/>
                  <a:cs typeface="Times New Roman" panose="02020603050405020304" pitchFamily="18" charset="0"/>
                </a:rPr>
                <a:t>水系的成就和特征</a:t>
              </a:r>
            </a:p>
          </p:txBody>
        </p:sp>
        <p:sp>
          <p:nvSpPr>
            <p:cNvPr id="16393" name="文本框 40"/>
            <p:cNvSpPr txBox="1">
              <a:spLocks noChangeArrowheads="1"/>
            </p:cNvSpPr>
            <p:nvPr/>
          </p:nvSpPr>
          <p:spPr bwMode="auto">
            <a:xfrm>
              <a:off x="7518" y="5040"/>
              <a:ext cx="4444" cy="720"/>
            </a:xfrm>
            <a:prstGeom prst="rect">
              <a:avLst/>
            </a:prstGeom>
            <a:noFill/>
            <a:ln w="9525">
              <a:noFill/>
              <a:miter lim="800000"/>
            </a:ln>
          </p:spPr>
          <p:txBody>
            <a:bodyPr wrap="square">
              <a:spAutoFit/>
            </a:bodyPr>
            <a:lstStyle/>
            <a:p>
              <a:r>
                <a:rPr lang="zh-CN" altLang="en-US" sz="2400" b="1" dirty="0">
                  <a:latin typeface="华文中宋" pitchFamily="2" charset="-122"/>
                  <a:ea typeface="华文中宋" pitchFamily="2" charset="-122"/>
                  <a:cs typeface="Times New Roman" panose="02020603050405020304" pitchFamily="18" charset="0"/>
                </a:rPr>
                <a:t>建筑的成就和特征</a:t>
              </a:r>
            </a:p>
          </p:txBody>
        </p:sp>
        <p:grpSp>
          <p:nvGrpSpPr>
            <p:cNvPr id="10" name="组合 2"/>
            <p:cNvGrpSpPr/>
            <p:nvPr/>
          </p:nvGrpSpPr>
          <p:grpSpPr>
            <a:xfrm>
              <a:off x="11790" y="4848"/>
              <a:ext cx="5975" cy="1599"/>
              <a:chOff x="10450" y="5256"/>
              <a:chExt cx="5975" cy="1599"/>
            </a:xfrm>
          </p:grpSpPr>
          <p:sp>
            <p:nvSpPr>
              <p:cNvPr id="16391" name="文本框 30"/>
              <p:cNvSpPr txBox="1">
                <a:spLocks noChangeArrowheads="1"/>
              </p:cNvSpPr>
              <p:nvPr/>
            </p:nvSpPr>
            <p:spPr bwMode="auto">
              <a:xfrm>
                <a:off x="10998" y="5256"/>
                <a:ext cx="5427" cy="1599"/>
              </a:xfrm>
              <a:prstGeom prst="rect">
                <a:avLst/>
              </a:prstGeom>
              <a:noFill/>
              <a:ln w="12700">
                <a:solidFill>
                  <a:schemeClr val="tx1"/>
                </a:solidFill>
                <a:miter lim="800000"/>
              </a:ln>
            </p:spPr>
            <p:txBody>
              <a:bodyPr>
                <a:spAutoFit/>
              </a:bodyPr>
              <a:lstStyle/>
              <a:p>
                <a:r>
                  <a:rPr lang="zh-CN" altLang="en-US" sz="2000" b="1" dirty="0">
                    <a:latin typeface="华文中宋" pitchFamily="2" charset="-122"/>
                    <a:ea typeface="华文中宋" pitchFamily="2" charset="-122"/>
                  </a:rPr>
                  <a:t>必修</a:t>
                </a:r>
                <a:r>
                  <a:rPr lang="en-US" altLang="zh-CN" sz="2000" b="1" dirty="0">
                    <a:latin typeface="华文中宋" pitchFamily="2" charset="-122"/>
                    <a:ea typeface="华文中宋" pitchFamily="2" charset="-122"/>
                  </a:rPr>
                  <a:t>3.1“</a:t>
                </a:r>
                <a:r>
                  <a:rPr lang="zh-CN" altLang="en-US" sz="2000" b="1" dirty="0">
                    <a:latin typeface="华文中宋" pitchFamily="2" charset="-122"/>
                    <a:ea typeface="华文中宋" pitchFamily="2" charset="-122"/>
                  </a:rPr>
                  <a:t>儒家思想</a:t>
                </a:r>
                <a:r>
                  <a:rPr lang="en-US" altLang="zh-CN" sz="2000" b="1" dirty="0">
                    <a:latin typeface="华文中宋" pitchFamily="2" charset="-122"/>
                    <a:ea typeface="华文中宋" pitchFamily="2" charset="-122"/>
                  </a:rPr>
                  <a:t>”</a:t>
                </a:r>
              </a:p>
              <a:p>
                <a:r>
                  <a:rPr lang="zh-CN" altLang="en-US" sz="2000" b="1" dirty="0">
                    <a:latin typeface="华文中宋" pitchFamily="2" charset="-122"/>
                    <a:ea typeface="华文中宋" pitchFamily="2" charset="-122"/>
                  </a:rPr>
                  <a:t>选修</a:t>
                </a:r>
                <a:r>
                  <a:rPr lang="en-US" altLang="zh-CN" sz="2000" b="1" dirty="0">
                    <a:latin typeface="华文中宋" pitchFamily="2" charset="-122"/>
                    <a:ea typeface="华文中宋" pitchFamily="2" charset="-122"/>
                  </a:rPr>
                  <a:t>6.5.8</a:t>
                </a:r>
                <a:r>
                  <a:rPr lang="en-US" altLang="zh-CN" sz="2000" b="1" dirty="0" smtClean="0">
                    <a:latin typeface="华文中宋" pitchFamily="2" charset="-122"/>
                    <a:ea typeface="华文中宋" pitchFamily="2" charset="-122"/>
                  </a:rPr>
                  <a:t>“</a:t>
                </a:r>
                <a:r>
                  <a:rPr lang="zh-CN" altLang="en-US" sz="2000" b="1" dirty="0" smtClean="0">
                    <a:latin typeface="华文中宋" pitchFamily="2" charset="-122"/>
                    <a:ea typeface="华文中宋" pitchFamily="2" charset="-122"/>
                  </a:rPr>
                  <a:t>古色古香的平遥古城</a:t>
                </a:r>
                <a:r>
                  <a:rPr lang="en-US" altLang="zh-CN" sz="2000" b="1" dirty="0" smtClean="0">
                    <a:latin typeface="华文中宋" pitchFamily="2" charset="-122"/>
                    <a:ea typeface="华文中宋" pitchFamily="2" charset="-122"/>
                  </a:rPr>
                  <a:t>”</a:t>
                </a:r>
                <a:endParaRPr lang="en-US" altLang="zh-CN" sz="2000" b="1" dirty="0">
                  <a:latin typeface="华文中宋" pitchFamily="2" charset="-122"/>
                  <a:ea typeface="华文中宋" pitchFamily="2" charset="-122"/>
                </a:endParaRPr>
              </a:p>
            </p:txBody>
          </p:sp>
          <p:cxnSp>
            <p:nvCxnSpPr>
              <p:cNvPr id="2" name="直接连接符 1"/>
              <p:cNvCxnSpPr/>
              <p:nvPr/>
            </p:nvCxnSpPr>
            <p:spPr>
              <a:xfrm>
                <a:off x="10450" y="5835"/>
                <a:ext cx="488" cy="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 name="文本框 3"/>
          <p:cNvSpPr txBox="1"/>
          <p:nvPr/>
        </p:nvSpPr>
        <p:spPr>
          <a:xfrm>
            <a:off x="3322955" y="809625"/>
            <a:ext cx="795020" cy="457200"/>
          </a:xfrm>
          <a:prstGeom prst="rect">
            <a:avLst/>
          </a:prstGeom>
          <a:noFill/>
        </p:spPr>
        <p:txBody>
          <a:bodyPr wrap="none" rtlCol="0">
            <a:spAutoFit/>
          </a:bodyPr>
          <a:lstStyle/>
          <a:p>
            <a:pPr algn="l"/>
            <a:r>
              <a:rPr lang="zh-CN" altLang="en-US" sz="2400" b="1" dirty="0">
                <a:latin typeface="华文中宋" pitchFamily="2" charset="-122"/>
                <a:ea typeface="华文中宋" pitchFamily="2" charset="-122"/>
                <a:sym typeface="+mn-ea"/>
              </a:rPr>
              <a:t>历史</a:t>
            </a:r>
          </a:p>
        </p:txBody>
      </p:sp>
      <p:sp>
        <p:nvSpPr>
          <p:cNvPr id="5" name="文本框 4"/>
          <p:cNvSpPr txBox="1"/>
          <p:nvPr/>
        </p:nvSpPr>
        <p:spPr>
          <a:xfrm>
            <a:off x="3364230" y="1653540"/>
            <a:ext cx="795020" cy="457200"/>
          </a:xfrm>
          <a:prstGeom prst="rect">
            <a:avLst/>
          </a:prstGeom>
          <a:noFill/>
        </p:spPr>
        <p:txBody>
          <a:bodyPr wrap="none" rtlCol="0">
            <a:spAutoFit/>
          </a:bodyPr>
          <a:lstStyle/>
          <a:p>
            <a:pPr algn="l"/>
            <a:r>
              <a:rPr lang="zh-CN" altLang="en-US" sz="2400" b="1" dirty="0">
                <a:latin typeface="华文中宋" pitchFamily="2" charset="-122"/>
                <a:ea typeface="华文中宋" pitchFamily="2" charset="-122"/>
                <a:sym typeface="+mn-ea"/>
              </a:rPr>
              <a:t>特点</a:t>
            </a:r>
          </a:p>
        </p:txBody>
      </p:sp>
      <p:grpSp>
        <p:nvGrpSpPr>
          <p:cNvPr id="23" name="组合 22"/>
          <p:cNvGrpSpPr/>
          <p:nvPr/>
        </p:nvGrpSpPr>
        <p:grpSpPr>
          <a:xfrm>
            <a:off x="1457325" y="926465"/>
            <a:ext cx="1865630" cy="1054100"/>
            <a:chOff x="1457325" y="926465"/>
            <a:chExt cx="1865630" cy="1054100"/>
          </a:xfrm>
        </p:grpSpPr>
        <p:sp>
          <p:nvSpPr>
            <p:cNvPr id="16387" name="文本框 6"/>
            <p:cNvSpPr txBox="1">
              <a:spLocks noChangeArrowheads="1"/>
            </p:cNvSpPr>
            <p:nvPr/>
          </p:nvSpPr>
          <p:spPr bwMode="auto">
            <a:xfrm>
              <a:off x="1457325" y="1006475"/>
              <a:ext cx="1773555" cy="822960"/>
            </a:xfrm>
            <a:prstGeom prst="rect">
              <a:avLst/>
            </a:prstGeom>
            <a:noFill/>
            <a:ln w="9525">
              <a:noFill/>
              <a:miter lim="800000"/>
            </a:ln>
          </p:spPr>
          <p:txBody>
            <a:bodyPr wrap="square">
              <a:spAutoFit/>
            </a:bodyPr>
            <a:lstStyle/>
            <a:p>
              <a:r>
                <a:rPr lang="zh-CN" altLang="en-US" sz="2400" b="1" dirty="0">
                  <a:latin typeface="华文中宋" pitchFamily="2" charset="-122"/>
                  <a:ea typeface="华文中宋" pitchFamily="2" charset="-122"/>
                </a:rPr>
                <a:t>西递、宏村</a:t>
              </a:r>
            </a:p>
            <a:p>
              <a:r>
                <a:rPr lang="zh-CN" altLang="en-US" sz="2400" b="1" dirty="0">
                  <a:latin typeface="华文中宋" pitchFamily="2" charset="-122"/>
                  <a:ea typeface="华文中宋" pitchFamily="2" charset="-122"/>
                </a:rPr>
                <a:t>古村落概况 </a:t>
              </a:r>
            </a:p>
          </p:txBody>
        </p:sp>
        <p:sp>
          <p:nvSpPr>
            <p:cNvPr id="7" name="左大括号 6"/>
            <p:cNvSpPr/>
            <p:nvPr/>
          </p:nvSpPr>
          <p:spPr>
            <a:xfrm>
              <a:off x="3230880" y="926465"/>
              <a:ext cx="92075" cy="10541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z="2400" b="1">
                <a:latin typeface="华文中宋" pitchFamily="2" charset="-122"/>
                <a:ea typeface="华文中宋"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38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39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94" grpId="0"/>
      <p:bldP spid="4"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body" idx="4294967295"/>
          </p:nvPr>
        </p:nvSpPr>
        <p:spPr>
          <a:xfrm>
            <a:off x="207434" y="301625"/>
            <a:ext cx="11736916" cy="5568950"/>
          </a:xfrm>
        </p:spPr>
        <p:txBody>
          <a:bodyPr>
            <a:noAutofit/>
          </a:bodyPr>
          <a:lstStyle/>
          <a:p>
            <a:pPr marL="452438" indent="-452438" algn="just">
              <a:buNone/>
            </a:pPr>
            <a:r>
              <a:rPr lang="zh-CN" altLang="en-US" sz="3600" b="1" dirty="0" smtClean="0">
                <a:solidFill>
                  <a:srgbClr val="FF0000"/>
                </a:solidFill>
                <a:latin typeface="华文中宋" pitchFamily="2" charset="-122"/>
                <a:ea typeface="华文中宋" pitchFamily="2" charset="-122"/>
                <a:cs typeface="Times New Roman" pitchFamily="18" charset="0"/>
              </a:rPr>
              <a:t>★清新典雅的皖南古村落</a:t>
            </a:r>
            <a:endParaRPr lang="zh-CN" altLang="en-US" sz="3600" b="1" dirty="0" smtClean="0">
              <a:solidFill>
                <a:srgbClr val="FF0000"/>
              </a:solidFill>
              <a:latin typeface="华文中宋" pitchFamily="2" charset="-122"/>
              <a:ea typeface="华文中宋" pitchFamily="2" charset="-122"/>
              <a:cs typeface="Courier New" pitchFamily="49" charset="0"/>
            </a:endParaRPr>
          </a:p>
          <a:p>
            <a:pPr marL="452438" indent="-452438" algn="just" eaLnBrk="1">
              <a:buFontTx/>
              <a:buNone/>
            </a:pPr>
            <a:r>
              <a:rPr lang="en-US" altLang="zh-CN" sz="3600" b="1" dirty="0" smtClean="0">
                <a:latin typeface="华文中宋" pitchFamily="2" charset="-122"/>
                <a:ea typeface="华文中宋" pitchFamily="2" charset="-122"/>
                <a:cs typeface="Courier New" pitchFamily="49" charset="0"/>
              </a:rPr>
              <a:t>1</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桃花源里人家</a:t>
            </a:r>
            <a:r>
              <a:rPr lang="en-US" altLang="zh-CN" sz="3600" b="1" dirty="0" smtClean="0">
                <a:latin typeface="华文中宋" pitchFamily="2" charset="-122"/>
                <a:ea typeface="华文中宋" pitchFamily="2" charset="-122"/>
              </a:rPr>
              <a:t>——</a:t>
            </a:r>
            <a:r>
              <a:rPr lang="zh-CN" altLang="en-US" sz="3600" b="1" dirty="0" smtClean="0">
                <a:latin typeface="华文中宋" pitchFamily="2" charset="-122"/>
                <a:ea typeface="华文中宋" pitchFamily="2" charset="-122"/>
              </a:rPr>
              <a:t>西递</a:t>
            </a:r>
            <a:endParaRPr lang="en-US" altLang="zh-CN" sz="3600" b="1" dirty="0" smtClean="0">
              <a:latin typeface="华文中宋" pitchFamily="2" charset="-122"/>
              <a:ea typeface="华文中宋" pitchFamily="2" charset="-122"/>
            </a:endParaRPr>
          </a:p>
          <a:p>
            <a:pPr marL="452438" indent="-452438" algn="just" eaLnBrk="1">
              <a:buFontTx/>
              <a:buNone/>
            </a:pPr>
            <a:r>
              <a:rPr lang="en-US" altLang="zh-CN" sz="3600" b="1" dirty="0" smtClean="0">
                <a:latin typeface="华文中宋" pitchFamily="2" charset="-122"/>
                <a:ea typeface="华文中宋" pitchFamily="2" charset="-122"/>
                <a:cs typeface="Times New Roman" pitchFamily="18" charset="0"/>
              </a:rPr>
              <a:t> (1)</a:t>
            </a:r>
            <a:r>
              <a:rPr lang="zh-CN" altLang="en-US" sz="3600" b="1" dirty="0" smtClean="0">
                <a:latin typeface="华文中宋" pitchFamily="2" charset="-122"/>
                <a:ea typeface="华文中宋" pitchFamily="2" charset="-122"/>
              </a:rPr>
              <a:t>特</a:t>
            </a:r>
            <a:r>
              <a:rPr lang="zh-CN" altLang="en-US" sz="3600" b="1" dirty="0" smtClean="0">
                <a:latin typeface="华文中宋" pitchFamily="2" charset="-122"/>
                <a:ea typeface="华文中宋" pitchFamily="2" charset="-122"/>
                <a:cs typeface="Times New Roman" pitchFamily="18" charset="0"/>
              </a:rPr>
              <a:t>点</a:t>
            </a:r>
            <a:endParaRPr lang="en-US" altLang="zh-CN" sz="3600" b="1" dirty="0" smtClean="0">
              <a:latin typeface="华文中宋" pitchFamily="2" charset="-122"/>
              <a:ea typeface="华文中宋" pitchFamily="2" charset="-122"/>
              <a:cs typeface="Times New Roman" pitchFamily="18" charset="0"/>
            </a:endParaRPr>
          </a:p>
          <a:p>
            <a:pPr marL="452438" indent="-452438" algn="just" eaLnBrk="1">
              <a:buFontTx/>
              <a:buNone/>
            </a:pPr>
            <a:r>
              <a:rPr lang="zh-CN" altLang="en-US" sz="3600" b="1" dirty="0" smtClean="0">
                <a:latin typeface="华文中宋" pitchFamily="2" charset="-122"/>
                <a:ea typeface="华文中宋" pitchFamily="2" charset="-122"/>
                <a:cs typeface="Times New Roman" pitchFamily="18" charset="0"/>
              </a:rPr>
              <a:t>	①村落仿船形而建，整体轮廓与自然环境和谐统一。</a:t>
            </a:r>
            <a:endParaRPr lang="en-US" altLang="zh-CN" sz="3600" b="1" dirty="0" smtClean="0">
              <a:latin typeface="华文中宋" pitchFamily="2" charset="-122"/>
              <a:ea typeface="华文中宋" pitchFamily="2" charset="-122"/>
              <a:cs typeface="Times New Roman" pitchFamily="18" charset="0"/>
            </a:endParaRPr>
          </a:p>
          <a:p>
            <a:pPr marL="452438" indent="-452438" algn="just" eaLnBrk="1">
              <a:buFontTx/>
              <a:buNone/>
            </a:pPr>
            <a:r>
              <a:rPr lang="zh-CN" altLang="en-US" sz="3600" b="1" dirty="0" smtClean="0">
                <a:latin typeface="华文中宋" pitchFamily="2" charset="-122"/>
                <a:ea typeface="华文中宋" pitchFamily="2" charset="-122"/>
                <a:cs typeface="Times New Roman" pitchFamily="18" charset="0"/>
              </a:rPr>
              <a:t>	②以</a:t>
            </a:r>
            <a:r>
              <a:rPr lang="zh-CN" altLang="en-US" sz="3600" b="1" u="sng" dirty="0" smtClean="0">
                <a:latin typeface="华文中宋" pitchFamily="2" charset="-122"/>
                <a:ea typeface="华文中宋" pitchFamily="2" charset="-122"/>
                <a:cs typeface="Times New Roman" pitchFamily="18" charset="0"/>
              </a:rPr>
              <a:t>                  </a:t>
            </a:r>
            <a:r>
              <a:rPr lang="zh-CN" altLang="en-US" sz="3600" b="1" dirty="0" smtClean="0">
                <a:latin typeface="华文中宋" pitchFamily="2" charset="-122"/>
                <a:ea typeface="华文中宋" pitchFamily="2" charset="-122"/>
                <a:cs typeface="Times New Roman" pitchFamily="18" charset="0"/>
              </a:rPr>
              <a:t>为纽带发展起来的宗族村落。</a:t>
            </a:r>
            <a:endParaRPr lang="en-US" altLang="zh-CN" sz="3600" b="1" dirty="0" smtClean="0">
              <a:latin typeface="华文中宋" pitchFamily="2" charset="-122"/>
              <a:ea typeface="华文中宋" pitchFamily="2" charset="-122"/>
              <a:cs typeface="Times New Roman" pitchFamily="18" charset="0"/>
            </a:endParaRPr>
          </a:p>
          <a:p>
            <a:pPr marL="452438" indent="-452438" algn="just" eaLnBrk="1">
              <a:buFontTx/>
              <a:buNone/>
            </a:pPr>
            <a:r>
              <a:rPr lang="en-US" altLang="zh-CN" sz="3600" b="1" dirty="0" smtClean="0">
                <a:latin typeface="华文中宋" pitchFamily="2" charset="-122"/>
                <a:ea typeface="华文中宋" pitchFamily="2" charset="-122"/>
                <a:cs typeface="Times New Roman" pitchFamily="18" charset="0"/>
              </a:rPr>
              <a:t> (2)</a:t>
            </a:r>
            <a:r>
              <a:rPr lang="zh-CN" altLang="en-US" sz="3600" b="1" dirty="0" smtClean="0">
                <a:latin typeface="华文中宋" pitchFamily="2" charset="-122"/>
                <a:ea typeface="华文中宋" pitchFamily="2" charset="-122"/>
                <a:cs typeface="Times New Roman" pitchFamily="18" charset="0"/>
              </a:rPr>
              <a:t>文化价值</a:t>
            </a:r>
            <a:endParaRPr lang="en-US" altLang="zh-CN" sz="3600" b="1" dirty="0" smtClean="0">
              <a:latin typeface="华文中宋" pitchFamily="2" charset="-122"/>
              <a:ea typeface="华文中宋" pitchFamily="2" charset="-122"/>
              <a:cs typeface="Times New Roman" pitchFamily="18" charset="0"/>
            </a:endParaRPr>
          </a:p>
          <a:p>
            <a:pPr marL="452438" indent="-452438" algn="just" eaLnBrk="1">
              <a:buFontTx/>
              <a:buNone/>
            </a:pPr>
            <a:r>
              <a:rPr lang="zh-CN" altLang="en-US" sz="3600" b="1" dirty="0" smtClean="0">
                <a:latin typeface="华文中宋" pitchFamily="2" charset="-122"/>
                <a:ea typeface="华文中宋" pitchFamily="2" charset="-122"/>
                <a:cs typeface="Times New Roman" pitchFamily="18" charset="0"/>
              </a:rPr>
              <a:t>	①西递村历经数百年的风雨飘蚀，至今仍保留着明清村落的基本面貌和特征。被誉为“中国明清民居博物馆”。</a:t>
            </a:r>
            <a:endParaRPr lang="en-US" altLang="zh-CN" sz="3600" b="1" dirty="0" smtClean="0">
              <a:latin typeface="华文中宋" pitchFamily="2" charset="-122"/>
              <a:ea typeface="华文中宋" pitchFamily="2" charset="-122"/>
              <a:cs typeface="Times New Roman" pitchFamily="18" charset="0"/>
            </a:endParaRPr>
          </a:p>
          <a:p>
            <a:pPr marL="452438" indent="-452438" algn="just" eaLnBrk="1">
              <a:buFontTx/>
              <a:buNone/>
            </a:pPr>
            <a:r>
              <a:rPr lang="en-US" altLang="zh-CN" sz="3600" b="1" dirty="0" smtClean="0">
                <a:latin typeface="华文中宋" pitchFamily="2" charset="-122"/>
                <a:ea typeface="华文中宋" pitchFamily="2" charset="-122"/>
                <a:cs typeface="Times New Roman" pitchFamily="18" charset="0"/>
              </a:rPr>
              <a:t>   </a:t>
            </a:r>
            <a:r>
              <a:rPr lang="zh-CN" altLang="en-US" sz="3600" b="1" dirty="0" smtClean="0">
                <a:latin typeface="华文中宋" pitchFamily="2" charset="-122"/>
                <a:ea typeface="华文中宋" pitchFamily="2" charset="-122"/>
                <a:cs typeface="Times New Roman" pitchFamily="18" charset="0"/>
              </a:rPr>
              <a:t>②西递村的布局之工，结构之巧，装饰之美，营建之精，文化内涵之深，为国内古民居建筑群所罕见。</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8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body" idx="4294967295"/>
          </p:nvPr>
        </p:nvSpPr>
        <p:spPr>
          <a:xfrm>
            <a:off x="321734" y="506413"/>
            <a:ext cx="11535833" cy="5568950"/>
          </a:xfrm>
        </p:spPr>
        <p:txBody>
          <a:bodyPr>
            <a:normAutofit/>
          </a:bodyPr>
          <a:lstStyle/>
          <a:p>
            <a:pPr marL="452438" indent="-452438" algn="just" eaLnBrk="1">
              <a:buFontTx/>
              <a:buNone/>
            </a:pPr>
            <a:r>
              <a:rPr lang="en-US" altLang="zh-CN" sz="3600" b="1" dirty="0" smtClean="0">
                <a:latin typeface="华文中宋" pitchFamily="2" charset="-122"/>
                <a:ea typeface="华文中宋" pitchFamily="2" charset="-122"/>
                <a:cs typeface="Courier New" pitchFamily="49" charset="0"/>
              </a:rPr>
              <a:t>2</a:t>
            </a:r>
            <a:r>
              <a:rPr lang="zh-CN" altLang="en-US" sz="3600" b="1" dirty="0" smtClean="0">
                <a:latin typeface="华文中宋" pitchFamily="2" charset="-122"/>
                <a:ea typeface="华文中宋" pitchFamily="2" charset="-122"/>
                <a:cs typeface="Times New Roman" pitchFamily="18" charset="0"/>
              </a:rPr>
              <a:t>．中国画里的乡村</a:t>
            </a:r>
            <a:r>
              <a:rPr lang="en-US" altLang="zh-CN" sz="3600" b="1" dirty="0" smtClean="0">
                <a:latin typeface="华文中宋" pitchFamily="2" charset="-122"/>
                <a:ea typeface="华文中宋" pitchFamily="2" charset="-122"/>
                <a:cs typeface="Courier New" pitchFamily="49" charset="0"/>
              </a:rPr>
              <a:t>——</a:t>
            </a:r>
            <a:r>
              <a:rPr lang="zh-CN" altLang="en-US" sz="3600" b="1" dirty="0" smtClean="0">
                <a:latin typeface="华文中宋" pitchFamily="2" charset="-122"/>
                <a:ea typeface="华文中宋" pitchFamily="2" charset="-122"/>
                <a:cs typeface="Times New Roman" pitchFamily="18" charset="0"/>
              </a:rPr>
              <a:t>宏村</a:t>
            </a:r>
            <a:endParaRPr lang="en-US" altLang="zh-CN" sz="3600" b="1" dirty="0" smtClean="0">
              <a:latin typeface="华文中宋" pitchFamily="2" charset="-122"/>
              <a:ea typeface="华文中宋" pitchFamily="2" charset="-122"/>
              <a:cs typeface="Times New Roman" pitchFamily="18" charset="0"/>
            </a:endParaRPr>
          </a:p>
          <a:p>
            <a:pPr marL="452438" indent="-452438" algn="just" eaLnBrk="1">
              <a:buFontTx/>
              <a:buNone/>
            </a:pPr>
            <a:r>
              <a:rPr lang="en-US" altLang="zh-CN" sz="3600" b="1" dirty="0" smtClean="0">
                <a:latin typeface="华文中宋" pitchFamily="2" charset="-122"/>
                <a:ea typeface="华文中宋" pitchFamily="2" charset="-122"/>
                <a:cs typeface="Times New Roman" pitchFamily="18" charset="0"/>
              </a:rPr>
              <a:t>  (1)</a:t>
            </a:r>
            <a:r>
              <a:rPr lang="zh-CN" altLang="en-US" sz="3600" b="1" dirty="0" smtClean="0">
                <a:latin typeface="华文中宋" pitchFamily="2" charset="-122"/>
                <a:ea typeface="华文中宋" pitchFamily="2" charset="-122"/>
              </a:rPr>
              <a:t>概</a:t>
            </a:r>
            <a:r>
              <a:rPr lang="zh-CN" altLang="en-US" sz="3600" b="1" dirty="0" smtClean="0">
                <a:latin typeface="华文中宋" pitchFamily="2" charset="-122"/>
                <a:ea typeface="华文中宋" pitchFamily="2" charset="-122"/>
                <a:cs typeface="Times New Roman" pitchFamily="18" charset="0"/>
              </a:rPr>
              <a:t>况：宏村位于黟县桃花源盆地的北缘。始建于明代，清代继续营建。有一百五十多座古建筑完好地保存至今，被联合国教科文组织的专家称为“科学与诗意最完美结合”的古村落。</a:t>
            </a:r>
            <a:endParaRPr lang="en-US" altLang="zh-CN" sz="3600" b="1" dirty="0" smtClean="0">
              <a:latin typeface="华文中宋" pitchFamily="2" charset="-122"/>
              <a:ea typeface="华文中宋" pitchFamily="2" charset="-122"/>
              <a:cs typeface="Times New Roman" pitchFamily="18" charset="0"/>
            </a:endParaRPr>
          </a:p>
          <a:p>
            <a:pPr marL="452438" indent="-452438" algn="just" eaLnBrk="1">
              <a:buFontTx/>
              <a:buNone/>
            </a:pPr>
            <a:r>
              <a:rPr lang="en-US" altLang="zh-CN" sz="3600" b="1" dirty="0" smtClean="0">
                <a:latin typeface="华文中宋" pitchFamily="2" charset="-122"/>
                <a:ea typeface="华文中宋" pitchFamily="2" charset="-122"/>
                <a:cs typeface="Times New Roman" pitchFamily="18" charset="0"/>
              </a:rPr>
              <a:t>  (2)</a:t>
            </a:r>
            <a:r>
              <a:rPr lang="zh-CN" altLang="en-US" sz="3600" b="1" dirty="0" smtClean="0">
                <a:latin typeface="华文中宋" pitchFamily="2" charset="-122"/>
                <a:ea typeface="华文中宋" pitchFamily="2" charset="-122"/>
                <a:cs typeface="Times New Roman" pitchFamily="18" charset="0"/>
              </a:rPr>
              <a:t>文化价值：宏村具有“枕山、环水、面屏”的幽美环境；民居开创了徽派建筑里别具特色的水榭民居模式，体现了深刻的文化内涵。</a:t>
            </a:r>
            <a:endParaRPr lang="en-US" altLang="zh-CN" sz="3600" b="1" dirty="0" smtClean="0">
              <a:latin typeface="华文中宋" pitchFamily="2" charset="-122"/>
              <a:ea typeface="华文中宋" pitchFamily="2" charset="-122"/>
              <a:cs typeface="Times New Roman" pitchFamily="18" charset="0"/>
            </a:endParaRPr>
          </a:p>
          <a:p>
            <a:pPr marL="452438" indent="-452438" algn="just" eaLnBrk="1">
              <a:buFontTx/>
              <a:buNone/>
            </a:pPr>
            <a:r>
              <a:rPr lang="en-US" altLang="zh-CN" sz="3600" b="1" dirty="0" smtClean="0">
                <a:latin typeface="华文中宋" pitchFamily="2" charset="-122"/>
                <a:ea typeface="华文中宋" pitchFamily="2" charset="-122"/>
                <a:cs typeface="Times New Roman" pitchFamily="18" charset="0"/>
              </a:rPr>
              <a:t>  (3)</a:t>
            </a:r>
            <a:r>
              <a:rPr lang="zh-CN" altLang="en-US" sz="3600" b="1" dirty="0" smtClean="0">
                <a:latin typeface="华文中宋" pitchFamily="2" charset="-122"/>
                <a:ea typeface="华文中宋" pitchFamily="2" charset="-122"/>
                <a:cs typeface="Times New Roman" pitchFamily="18" charset="0"/>
              </a:rPr>
              <a:t>代表建筑：承志堂是徽州古民居中建筑规模最大、雕刻艺术成就最高的一座古建筑。</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1353" y="1538605"/>
            <a:ext cx="615553" cy="4290598"/>
          </a:xfrm>
          <a:prstGeom prst="rect">
            <a:avLst/>
          </a:prstGeom>
          <a:noFill/>
        </p:spPr>
        <p:txBody>
          <a:bodyPr vert="eaVert" wrap="none" rtlCol="0">
            <a:spAutoFit/>
          </a:bodyPr>
          <a:lstStyle/>
          <a:p>
            <a:r>
              <a:rPr lang="zh-CN" altLang="en-US" sz="2800" b="1">
                <a:latin typeface="华文中宋" pitchFamily="2" charset="-122"/>
                <a:ea typeface="华文中宋" pitchFamily="2" charset="-122"/>
              </a:rPr>
              <a:t>佛罗伦萨的文化遗产</a:t>
            </a:r>
          </a:p>
        </p:txBody>
      </p:sp>
      <p:sp>
        <p:nvSpPr>
          <p:cNvPr id="6" name="左大括号 5"/>
          <p:cNvSpPr/>
          <p:nvPr/>
        </p:nvSpPr>
        <p:spPr>
          <a:xfrm>
            <a:off x="718820" y="1094105"/>
            <a:ext cx="445770" cy="437832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华文中宋" pitchFamily="2" charset="-122"/>
              <a:ea typeface="华文中宋" pitchFamily="2" charset="-122"/>
            </a:endParaRPr>
          </a:p>
        </p:txBody>
      </p:sp>
      <p:sp>
        <p:nvSpPr>
          <p:cNvPr id="7" name="文本框 6"/>
          <p:cNvSpPr txBox="1"/>
          <p:nvPr/>
        </p:nvSpPr>
        <p:spPr>
          <a:xfrm>
            <a:off x="1164590" y="1050290"/>
            <a:ext cx="3571183" cy="822960"/>
          </a:xfrm>
          <a:prstGeom prst="rect">
            <a:avLst/>
          </a:prstGeom>
          <a:noFill/>
        </p:spPr>
        <p:txBody>
          <a:bodyPr wrap="square" rtlCol="0">
            <a:spAutoFit/>
          </a:bodyPr>
          <a:lstStyle/>
          <a:p>
            <a:r>
              <a:rPr lang="zh-CN" altLang="en-US" sz="2400" b="1" dirty="0">
                <a:latin typeface="华文中宋" pitchFamily="2" charset="-122"/>
                <a:ea typeface="华文中宋" pitchFamily="2" charset="-122"/>
              </a:rPr>
              <a:t>佛罗伦萨成为文艺</a:t>
            </a:r>
          </a:p>
          <a:p>
            <a:r>
              <a:rPr lang="zh-CN" altLang="en-US" sz="2400" b="1" dirty="0">
                <a:latin typeface="华文中宋" pitchFamily="2" charset="-122"/>
                <a:ea typeface="华文中宋" pitchFamily="2" charset="-122"/>
              </a:rPr>
              <a:t>复兴摇篮的背景</a:t>
            </a:r>
          </a:p>
        </p:txBody>
      </p:sp>
      <p:grpSp>
        <p:nvGrpSpPr>
          <p:cNvPr id="42" name="组合 41"/>
          <p:cNvGrpSpPr/>
          <p:nvPr/>
        </p:nvGrpSpPr>
        <p:grpSpPr>
          <a:xfrm>
            <a:off x="1164590" y="2435225"/>
            <a:ext cx="1133475" cy="1701165"/>
            <a:chOff x="1164590" y="2435225"/>
            <a:chExt cx="1133475" cy="1701165"/>
          </a:xfrm>
        </p:grpSpPr>
        <p:sp>
          <p:nvSpPr>
            <p:cNvPr id="25" name="文本框 24"/>
            <p:cNvSpPr txBox="1"/>
            <p:nvPr/>
          </p:nvSpPr>
          <p:spPr>
            <a:xfrm>
              <a:off x="1164590" y="2691130"/>
              <a:ext cx="946150" cy="1188720"/>
            </a:xfrm>
            <a:prstGeom prst="rect">
              <a:avLst/>
            </a:prstGeom>
            <a:noFill/>
          </p:spPr>
          <p:txBody>
            <a:bodyPr wrap="square" rtlCol="0">
              <a:spAutoFit/>
            </a:bodyPr>
            <a:lstStyle/>
            <a:p>
              <a:r>
                <a:rPr lang="zh-CN" altLang="en-US" sz="2400" b="1" dirty="0">
                  <a:latin typeface="华文中宋" pitchFamily="2" charset="-122"/>
                  <a:ea typeface="华文中宋" pitchFamily="2" charset="-122"/>
                </a:rPr>
                <a:t>著名</a:t>
              </a:r>
            </a:p>
            <a:p>
              <a:r>
                <a:rPr lang="zh-CN" altLang="en-US" sz="2400" b="1" dirty="0">
                  <a:latin typeface="华文中宋" pitchFamily="2" charset="-122"/>
                  <a:ea typeface="华文中宋" pitchFamily="2" charset="-122"/>
                </a:rPr>
                <a:t>文化</a:t>
              </a:r>
            </a:p>
            <a:p>
              <a:r>
                <a:rPr lang="zh-CN" altLang="en-US" sz="2400" b="1" dirty="0">
                  <a:latin typeface="华文中宋" pitchFamily="2" charset="-122"/>
                  <a:ea typeface="华文中宋" pitchFamily="2" charset="-122"/>
                </a:rPr>
                <a:t>遗产</a:t>
              </a:r>
            </a:p>
          </p:txBody>
        </p:sp>
        <p:sp>
          <p:nvSpPr>
            <p:cNvPr id="26" name="左大括号 25"/>
            <p:cNvSpPr/>
            <p:nvPr/>
          </p:nvSpPr>
          <p:spPr>
            <a:xfrm>
              <a:off x="1971040" y="2435225"/>
              <a:ext cx="327025" cy="170116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华文中宋" pitchFamily="2" charset="-122"/>
                <a:ea typeface="华文中宋" pitchFamily="2" charset="-122"/>
              </a:endParaRPr>
            </a:p>
          </p:txBody>
        </p:sp>
      </p:grpSp>
      <p:grpSp>
        <p:nvGrpSpPr>
          <p:cNvPr id="63" name="组合 62"/>
          <p:cNvGrpSpPr/>
          <p:nvPr/>
        </p:nvGrpSpPr>
        <p:grpSpPr>
          <a:xfrm>
            <a:off x="6600825" y="2774315"/>
            <a:ext cx="2396490" cy="1056005"/>
            <a:chOff x="12156" y="3622"/>
            <a:chExt cx="3774" cy="1047"/>
          </a:xfrm>
        </p:grpSpPr>
        <p:sp>
          <p:nvSpPr>
            <p:cNvPr id="31" name="文本框 30"/>
            <p:cNvSpPr txBox="1"/>
            <p:nvPr/>
          </p:nvSpPr>
          <p:spPr>
            <a:xfrm>
              <a:off x="12813" y="3912"/>
              <a:ext cx="3117" cy="702"/>
            </a:xfrm>
            <a:prstGeom prst="rect">
              <a:avLst/>
            </a:prstGeom>
            <a:noFill/>
            <a:ln w="12700" cmpd="sng">
              <a:solidFill>
                <a:schemeClr val="tx1"/>
              </a:solidFill>
              <a:prstDash val="solid"/>
            </a:ln>
          </p:spPr>
          <p:txBody>
            <a:bodyPr wrap="square" rtlCol="0">
              <a:spAutoFit/>
            </a:bodyPr>
            <a:lstStyle/>
            <a:p>
              <a:r>
                <a:rPr lang="zh-CN" altLang="en-US" sz="2000" b="1" dirty="0">
                  <a:latin typeface="华文中宋" pitchFamily="2" charset="-122"/>
                  <a:ea typeface="华文中宋" pitchFamily="2" charset="-122"/>
                </a:rPr>
                <a:t>必修</a:t>
              </a:r>
              <a:r>
                <a:rPr lang="en-US" altLang="zh-CN" sz="2000" b="1" dirty="0">
                  <a:latin typeface="华文中宋" pitchFamily="2" charset="-122"/>
                  <a:ea typeface="华文中宋" pitchFamily="2" charset="-122"/>
                </a:rPr>
                <a:t>3.6.2</a:t>
              </a:r>
            </a:p>
            <a:p>
              <a:r>
                <a:rPr lang="en-US" altLang="zh-CN" sz="2000" b="1" dirty="0">
                  <a:latin typeface="华文中宋" pitchFamily="2" charset="-122"/>
                  <a:ea typeface="华文中宋" pitchFamily="2" charset="-122"/>
                </a:rPr>
                <a:t>“</a:t>
              </a:r>
              <a:r>
                <a:rPr lang="zh-CN" altLang="en-US" sz="2000" b="1" dirty="0">
                  <a:latin typeface="华文中宋" pitchFamily="2" charset="-122"/>
                  <a:ea typeface="华文中宋" pitchFamily="2" charset="-122"/>
                </a:rPr>
                <a:t>人性的启蒙</a:t>
              </a:r>
              <a:r>
                <a:rPr lang="en-US" altLang="zh-CN" sz="2000" b="1" dirty="0">
                  <a:latin typeface="华文中宋" pitchFamily="2" charset="-122"/>
                  <a:ea typeface="华文中宋" pitchFamily="2" charset="-122"/>
                </a:rPr>
                <a:t>”</a:t>
              </a:r>
              <a:endParaRPr lang="zh-CN" altLang="en-US" sz="2000" b="1" dirty="0">
                <a:latin typeface="华文中宋" pitchFamily="2" charset="-122"/>
                <a:ea typeface="华文中宋" pitchFamily="2" charset="-122"/>
              </a:endParaRPr>
            </a:p>
          </p:txBody>
        </p:sp>
        <p:grpSp>
          <p:nvGrpSpPr>
            <p:cNvPr id="37" name="组合 36"/>
            <p:cNvGrpSpPr/>
            <p:nvPr/>
          </p:nvGrpSpPr>
          <p:grpSpPr>
            <a:xfrm>
              <a:off x="12156" y="3622"/>
              <a:ext cx="586" cy="1047"/>
              <a:chOff x="12929" y="5937"/>
              <a:chExt cx="1439" cy="1194"/>
            </a:xfrm>
          </p:grpSpPr>
          <p:cxnSp>
            <p:nvCxnSpPr>
              <p:cNvPr id="30" name="直接连接符 29"/>
              <p:cNvCxnSpPr/>
              <p:nvPr/>
            </p:nvCxnSpPr>
            <p:spPr>
              <a:xfrm flipV="1">
                <a:off x="13620" y="6525"/>
                <a:ext cx="749" cy="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2929" y="5937"/>
                <a:ext cx="691" cy="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2929" y="7125"/>
                <a:ext cx="691" cy="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3620" y="5937"/>
                <a:ext cx="0" cy="11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4" name="组合 43"/>
          <p:cNvGrpSpPr/>
          <p:nvPr/>
        </p:nvGrpSpPr>
        <p:grpSpPr>
          <a:xfrm>
            <a:off x="3758565" y="1263650"/>
            <a:ext cx="4932680" cy="396240"/>
            <a:chOff x="12143" y="4942"/>
            <a:chExt cx="7768" cy="624"/>
          </a:xfrm>
        </p:grpSpPr>
        <p:cxnSp>
          <p:nvCxnSpPr>
            <p:cNvPr id="39" name="直接连接符 38"/>
            <p:cNvCxnSpPr/>
            <p:nvPr/>
          </p:nvCxnSpPr>
          <p:spPr>
            <a:xfrm>
              <a:off x="12143" y="5251"/>
              <a:ext cx="691" cy="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12880" y="4942"/>
              <a:ext cx="7031" cy="624"/>
            </a:xfrm>
            <a:prstGeom prst="rect">
              <a:avLst/>
            </a:prstGeom>
            <a:noFill/>
            <a:ln w="12700" cmpd="sng">
              <a:solidFill>
                <a:schemeClr val="tx1"/>
              </a:solidFill>
              <a:prstDash val="solid"/>
            </a:ln>
          </p:spPr>
          <p:txBody>
            <a:bodyPr wrap="square" rtlCol="0">
              <a:spAutoFit/>
            </a:bodyPr>
            <a:lstStyle/>
            <a:p>
              <a:r>
                <a:rPr lang="zh-CN" altLang="en-US" sz="2000" b="1" dirty="0">
                  <a:latin typeface="华文中宋" pitchFamily="2" charset="-122"/>
                  <a:ea typeface="华文中宋" pitchFamily="2" charset="-122"/>
                </a:rPr>
                <a:t>必修</a:t>
              </a:r>
              <a:r>
                <a:rPr lang="en-US" altLang="zh-CN" sz="2000" b="1" dirty="0">
                  <a:latin typeface="华文中宋" pitchFamily="2" charset="-122"/>
                  <a:ea typeface="华文中宋" pitchFamily="2" charset="-122"/>
                </a:rPr>
                <a:t>3.6.2“</a:t>
              </a:r>
              <a:r>
                <a:rPr lang="zh-CN" altLang="en-US" sz="2000" b="1" dirty="0">
                  <a:latin typeface="华文中宋" pitchFamily="2" charset="-122"/>
                  <a:ea typeface="华文中宋" pitchFamily="2" charset="-122"/>
                </a:rPr>
                <a:t>古典文化的</a:t>
              </a:r>
              <a:r>
                <a:rPr lang="en-US" altLang="zh-CN" sz="2000" b="1" dirty="0">
                  <a:latin typeface="华文中宋" pitchFamily="2" charset="-122"/>
                  <a:ea typeface="华文中宋" pitchFamily="2" charset="-122"/>
                </a:rPr>
                <a:t>‘</a:t>
              </a:r>
              <a:r>
                <a:rPr lang="zh-CN" altLang="en-US" sz="2000" b="1" dirty="0">
                  <a:latin typeface="华文中宋" pitchFamily="2" charset="-122"/>
                  <a:ea typeface="华文中宋" pitchFamily="2" charset="-122"/>
                </a:rPr>
                <a:t>再生</a:t>
              </a:r>
              <a:r>
                <a:rPr lang="en-US" altLang="zh-CN" sz="2000" b="1" dirty="0">
                  <a:latin typeface="华文中宋" pitchFamily="2" charset="-122"/>
                  <a:ea typeface="华文中宋" pitchFamily="2" charset="-122"/>
                </a:rPr>
                <a:t>’”</a:t>
              </a:r>
              <a:endParaRPr lang="zh-CN" altLang="en-US" sz="2000" b="1" dirty="0">
                <a:latin typeface="华文中宋" pitchFamily="2" charset="-122"/>
                <a:ea typeface="华文中宋" pitchFamily="2" charset="-122"/>
              </a:endParaRPr>
            </a:p>
          </p:txBody>
        </p:sp>
      </p:grpSp>
      <p:sp>
        <p:nvSpPr>
          <p:cNvPr id="58" name="文本框 57"/>
          <p:cNvSpPr txBox="1"/>
          <p:nvPr/>
        </p:nvSpPr>
        <p:spPr>
          <a:xfrm>
            <a:off x="1164590" y="4649470"/>
            <a:ext cx="3244850" cy="1188720"/>
          </a:xfrm>
          <a:prstGeom prst="rect">
            <a:avLst/>
          </a:prstGeom>
          <a:noFill/>
        </p:spPr>
        <p:txBody>
          <a:bodyPr wrap="square" rtlCol="0">
            <a:spAutoFit/>
          </a:bodyPr>
          <a:lstStyle/>
          <a:p>
            <a:r>
              <a:rPr lang="zh-CN" altLang="en-US" sz="2400" b="1" dirty="0">
                <a:latin typeface="华文中宋" pitchFamily="2" charset="-122"/>
                <a:ea typeface="华文中宋" pitchFamily="2" charset="-122"/>
              </a:rPr>
              <a:t>佛罗伦萨在文</a:t>
            </a:r>
          </a:p>
          <a:p>
            <a:r>
              <a:rPr lang="zh-CN" altLang="en-US" sz="2400" b="1" dirty="0">
                <a:latin typeface="华文中宋" pitchFamily="2" charset="-122"/>
                <a:ea typeface="华文中宋" pitchFamily="2" charset="-122"/>
              </a:rPr>
              <a:t>艺复兴中的地</a:t>
            </a:r>
          </a:p>
          <a:p>
            <a:r>
              <a:rPr lang="zh-CN" altLang="en-US" sz="2400" b="1" dirty="0">
                <a:latin typeface="华文中宋" pitchFamily="2" charset="-122"/>
                <a:ea typeface="华文中宋" pitchFamily="2" charset="-122"/>
              </a:rPr>
              <a:t>位与作用</a:t>
            </a:r>
          </a:p>
        </p:txBody>
      </p:sp>
      <p:grpSp>
        <p:nvGrpSpPr>
          <p:cNvPr id="12" name="组合 11"/>
          <p:cNvGrpSpPr/>
          <p:nvPr/>
        </p:nvGrpSpPr>
        <p:grpSpPr>
          <a:xfrm>
            <a:off x="3397885" y="5076190"/>
            <a:ext cx="4979670" cy="396240"/>
            <a:chOff x="7905" y="9624"/>
            <a:chExt cx="9047" cy="624"/>
          </a:xfrm>
        </p:grpSpPr>
        <p:cxnSp>
          <p:nvCxnSpPr>
            <p:cNvPr id="60" name="直接连接符 59"/>
            <p:cNvCxnSpPr/>
            <p:nvPr/>
          </p:nvCxnSpPr>
          <p:spPr>
            <a:xfrm>
              <a:off x="7905" y="9932"/>
              <a:ext cx="487" cy="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文本框 60"/>
            <p:cNvSpPr txBox="1"/>
            <p:nvPr/>
          </p:nvSpPr>
          <p:spPr>
            <a:xfrm>
              <a:off x="8473" y="9624"/>
              <a:ext cx="8479" cy="624"/>
            </a:xfrm>
            <a:prstGeom prst="rect">
              <a:avLst/>
            </a:prstGeom>
            <a:noFill/>
            <a:ln w="12700" cmpd="sng">
              <a:solidFill>
                <a:schemeClr val="tx1"/>
              </a:solidFill>
              <a:prstDash val="solid"/>
            </a:ln>
          </p:spPr>
          <p:txBody>
            <a:bodyPr wrap="square" rtlCol="0">
              <a:spAutoFit/>
            </a:bodyPr>
            <a:lstStyle/>
            <a:p>
              <a:r>
                <a:rPr lang="zh-CN" altLang="en-US" sz="2000" b="1" dirty="0">
                  <a:latin typeface="华文中宋" pitchFamily="2" charset="-122"/>
                  <a:ea typeface="华文中宋" pitchFamily="2" charset="-122"/>
                </a:rPr>
                <a:t>必修</a:t>
              </a:r>
              <a:r>
                <a:rPr lang="en-US" sz="2000" b="1" dirty="0">
                  <a:latin typeface="华文中宋" pitchFamily="2" charset="-122"/>
                  <a:ea typeface="华文中宋" pitchFamily="2" charset="-122"/>
                </a:rPr>
                <a:t>3.6“</a:t>
              </a:r>
              <a:r>
                <a:rPr lang="zh-CN" altLang="en-US" sz="2000" b="1" dirty="0">
                  <a:latin typeface="华文中宋" pitchFamily="2" charset="-122"/>
                  <a:ea typeface="华文中宋" pitchFamily="2" charset="-122"/>
                </a:rPr>
                <a:t>西方人文精神的起源与发展</a:t>
              </a:r>
              <a:r>
                <a:rPr lang="en-US" altLang="zh-CN" sz="2000" b="1" dirty="0">
                  <a:latin typeface="华文中宋" pitchFamily="2" charset="-122"/>
                  <a:ea typeface="华文中宋" pitchFamily="2" charset="-122"/>
                </a:rPr>
                <a:t>”</a:t>
              </a:r>
              <a:endParaRPr lang="en-US" altLang="zh-CN" sz="2000" b="1" dirty="0">
                <a:latin typeface="华文中宋" pitchFamily="2" charset="-122"/>
                <a:ea typeface="华文中宋" pitchFamily="2" charset="-122"/>
                <a:sym typeface="+mn-ea"/>
              </a:endParaRPr>
            </a:p>
          </p:txBody>
        </p:sp>
      </p:grpSp>
      <p:grpSp>
        <p:nvGrpSpPr>
          <p:cNvPr id="43" name="组合 42"/>
          <p:cNvGrpSpPr/>
          <p:nvPr/>
        </p:nvGrpSpPr>
        <p:grpSpPr>
          <a:xfrm>
            <a:off x="2249170" y="2315210"/>
            <a:ext cx="2740025" cy="1878330"/>
            <a:chOff x="2249170" y="2315210"/>
            <a:chExt cx="2740025" cy="1878330"/>
          </a:xfrm>
        </p:grpSpPr>
        <p:sp>
          <p:nvSpPr>
            <p:cNvPr id="27" name="文本框 26"/>
            <p:cNvSpPr txBox="1"/>
            <p:nvPr/>
          </p:nvSpPr>
          <p:spPr>
            <a:xfrm>
              <a:off x="2249170" y="2315210"/>
              <a:ext cx="2740025" cy="457200"/>
            </a:xfrm>
            <a:prstGeom prst="rect">
              <a:avLst/>
            </a:prstGeom>
            <a:noFill/>
          </p:spPr>
          <p:txBody>
            <a:bodyPr wrap="square" rtlCol="0">
              <a:spAutoFit/>
            </a:bodyPr>
            <a:lstStyle/>
            <a:p>
              <a:r>
                <a:rPr lang="zh-CN" altLang="en-US" sz="2400" b="1" dirty="0">
                  <a:latin typeface="华文中宋" pitchFamily="2" charset="-122"/>
                  <a:ea typeface="华文中宋" pitchFamily="2" charset="-122"/>
                </a:rPr>
                <a:t>圣母玛利亚大教堂</a:t>
              </a:r>
            </a:p>
          </p:txBody>
        </p:sp>
        <p:sp>
          <p:nvSpPr>
            <p:cNvPr id="41" name="文本框 40"/>
            <p:cNvSpPr txBox="1"/>
            <p:nvPr/>
          </p:nvSpPr>
          <p:spPr>
            <a:xfrm>
              <a:off x="2291080" y="3021965"/>
              <a:ext cx="2428240" cy="457200"/>
            </a:xfrm>
            <a:prstGeom prst="rect">
              <a:avLst/>
            </a:prstGeom>
            <a:noFill/>
          </p:spPr>
          <p:txBody>
            <a:bodyPr wrap="square" rtlCol="0">
              <a:spAutoFit/>
            </a:bodyPr>
            <a:lstStyle/>
            <a:p>
              <a:r>
                <a:rPr lang="zh-CN" altLang="en-US" sz="2400" b="1">
                  <a:latin typeface="华文中宋" pitchFamily="2" charset="-122"/>
                  <a:ea typeface="华文中宋" pitchFamily="2" charset="-122"/>
                </a:rPr>
                <a:t>乌菲齐博物馆</a:t>
              </a:r>
            </a:p>
          </p:txBody>
        </p:sp>
        <p:sp>
          <p:nvSpPr>
            <p:cNvPr id="66" name="文本框 65"/>
            <p:cNvSpPr txBox="1"/>
            <p:nvPr/>
          </p:nvSpPr>
          <p:spPr>
            <a:xfrm>
              <a:off x="2291080" y="3736340"/>
              <a:ext cx="2428240" cy="457200"/>
            </a:xfrm>
            <a:prstGeom prst="rect">
              <a:avLst/>
            </a:prstGeom>
            <a:noFill/>
          </p:spPr>
          <p:txBody>
            <a:bodyPr wrap="square" rtlCol="0">
              <a:spAutoFit/>
            </a:bodyPr>
            <a:lstStyle/>
            <a:p>
              <a:r>
                <a:rPr lang="zh-CN" altLang="en-US" sz="2400" b="1">
                  <a:latin typeface="华文中宋" pitchFamily="2" charset="-122"/>
                  <a:ea typeface="华文中宋" pitchFamily="2" charset="-122"/>
                </a:rPr>
                <a:t>帕拉蒂纳美术馆</a:t>
              </a:r>
            </a:p>
          </p:txBody>
        </p:sp>
      </p:grpSp>
      <p:grpSp>
        <p:nvGrpSpPr>
          <p:cNvPr id="45" name="组合 44"/>
          <p:cNvGrpSpPr/>
          <p:nvPr/>
        </p:nvGrpSpPr>
        <p:grpSpPr>
          <a:xfrm>
            <a:off x="4814570" y="2520950"/>
            <a:ext cx="3018790" cy="1553845"/>
            <a:chOff x="4814570" y="2520950"/>
            <a:chExt cx="3018790" cy="1553845"/>
          </a:xfrm>
        </p:grpSpPr>
        <p:sp>
          <p:nvSpPr>
            <p:cNvPr id="33" name="文本框 32"/>
            <p:cNvSpPr txBox="1"/>
            <p:nvPr/>
          </p:nvSpPr>
          <p:spPr>
            <a:xfrm>
              <a:off x="5093335" y="2567940"/>
              <a:ext cx="2740025" cy="457200"/>
            </a:xfrm>
            <a:prstGeom prst="rect">
              <a:avLst/>
            </a:prstGeom>
            <a:noFill/>
          </p:spPr>
          <p:txBody>
            <a:bodyPr wrap="square" rtlCol="0">
              <a:spAutoFit/>
            </a:bodyPr>
            <a:lstStyle/>
            <a:p>
              <a:r>
                <a:rPr lang="zh-CN" altLang="en-US" sz="2400" b="1" dirty="0">
                  <a:latin typeface="华文中宋" pitchFamily="2" charset="-122"/>
                  <a:ea typeface="华文中宋" pitchFamily="2" charset="-122"/>
                </a:rPr>
                <a:t>建筑风格</a:t>
              </a:r>
            </a:p>
          </p:txBody>
        </p:sp>
        <p:sp>
          <p:nvSpPr>
            <p:cNvPr id="38" name="文本框 37"/>
            <p:cNvSpPr txBox="1"/>
            <p:nvPr/>
          </p:nvSpPr>
          <p:spPr>
            <a:xfrm>
              <a:off x="5093335" y="3082290"/>
              <a:ext cx="1695450" cy="457200"/>
            </a:xfrm>
            <a:prstGeom prst="rect">
              <a:avLst/>
            </a:prstGeom>
            <a:noFill/>
          </p:spPr>
          <p:txBody>
            <a:bodyPr wrap="square" rtlCol="0">
              <a:spAutoFit/>
            </a:bodyPr>
            <a:lstStyle/>
            <a:p>
              <a:r>
                <a:rPr lang="zh-CN" altLang="en-US" sz="2400" b="1">
                  <a:latin typeface="华文中宋" pitchFamily="2" charset="-122"/>
                  <a:ea typeface="华文中宋" pitchFamily="2" charset="-122"/>
                </a:rPr>
                <a:t>人文精神</a:t>
              </a:r>
            </a:p>
          </p:txBody>
        </p:sp>
        <p:sp>
          <p:nvSpPr>
            <p:cNvPr id="65" name="右大括号 64"/>
            <p:cNvSpPr/>
            <p:nvPr/>
          </p:nvSpPr>
          <p:spPr>
            <a:xfrm>
              <a:off x="4814570" y="2520950"/>
              <a:ext cx="299085" cy="1553845"/>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华文中宋" pitchFamily="2" charset="-122"/>
                <a:ea typeface="华文中宋" pitchFamily="2" charset="-122"/>
              </a:endParaRPr>
            </a:p>
          </p:txBody>
        </p:sp>
        <p:sp>
          <p:nvSpPr>
            <p:cNvPr id="67" name="文本框 66"/>
            <p:cNvSpPr txBox="1"/>
            <p:nvPr/>
          </p:nvSpPr>
          <p:spPr>
            <a:xfrm>
              <a:off x="5121275" y="3590290"/>
              <a:ext cx="1695450" cy="457200"/>
            </a:xfrm>
            <a:prstGeom prst="rect">
              <a:avLst/>
            </a:prstGeom>
            <a:noFill/>
          </p:spPr>
          <p:txBody>
            <a:bodyPr wrap="square" rtlCol="0">
              <a:spAutoFit/>
            </a:bodyPr>
            <a:lstStyle/>
            <a:p>
              <a:r>
                <a:rPr lang="zh-CN" altLang="en-US" sz="2400" b="1">
                  <a:latin typeface="华文中宋" pitchFamily="2" charset="-122"/>
                  <a:ea typeface="华文中宋" pitchFamily="2" charset="-122"/>
                </a:rPr>
                <a:t>艺术特色</a:t>
              </a:r>
            </a:p>
          </p:txBody>
        </p:sp>
      </p:grpSp>
      <p:grpSp>
        <p:nvGrpSpPr>
          <p:cNvPr id="14" name="组合 13"/>
          <p:cNvGrpSpPr/>
          <p:nvPr/>
        </p:nvGrpSpPr>
        <p:grpSpPr>
          <a:xfrm>
            <a:off x="9069705" y="1709420"/>
            <a:ext cx="3064297" cy="3416300"/>
            <a:chOff x="11026" y="2729"/>
            <a:chExt cx="5756" cy="5380"/>
          </a:xfrm>
        </p:grpSpPr>
        <p:sp>
          <p:nvSpPr>
            <p:cNvPr id="15" name="文本框 14"/>
            <p:cNvSpPr txBox="1"/>
            <p:nvPr/>
          </p:nvSpPr>
          <p:spPr>
            <a:xfrm>
              <a:off x="11564" y="4369"/>
              <a:ext cx="5218" cy="1584"/>
            </a:xfrm>
            <a:prstGeom prst="rect">
              <a:avLst/>
            </a:prstGeom>
            <a:noFill/>
            <a:ln w="12700" cmpd="sng">
              <a:solidFill>
                <a:schemeClr val="tx1"/>
              </a:solidFill>
              <a:prstDash val="solid"/>
            </a:ln>
          </p:spPr>
          <p:txBody>
            <a:bodyPr wrap="square" rtlCol="0">
              <a:spAutoFit/>
            </a:bodyPr>
            <a:lstStyle/>
            <a:p>
              <a:r>
                <a:rPr lang="zh-CN" altLang="en-US" sz="2000" b="1" dirty="0">
                  <a:latin typeface="华文中宋" pitchFamily="2" charset="-122"/>
                  <a:ea typeface="华文中宋" pitchFamily="2" charset="-122"/>
                  <a:sym typeface="+mn-ea"/>
                </a:rPr>
                <a:t>选修</a:t>
              </a:r>
              <a:r>
                <a:rPr lang="en-US" altLang="zh-CN" sz="2000" b="1" dirty="0">
                  <a:latin typeface="华文中宋" pitchFamily="2" charset="-122"/>
                  <a:ea typeface="华文中宋" pitchFamily="2" charset="-122"/>
                  <a:sym typeface="+mn-ea"/>
                </a:rPr>
                <a:t>6.3.1“</a:t>
              </a:r>
              <a:r>
                <a:rPr lang="zh-CN" altLang="en-US" sz="2000" b="1" dirty="0">
                  <a:latin typeface="华文中宋" pitchFamily="2" charset="-122"/>
                  <a:ea typeface="华文中宋" pitchFamily="2" charset="-122"/>
                  <a:sym typeface="+mn-ea"/>
                </a:rPr>
                <a:t>雅典卫城</a:t>
              </a:r>
              <a:r>
                <a:rPr lang="en-US" altLang="zh-CN" sz="2000" b="1" dirty="0">
                  <a:latin typeface="华文中宋" pitchFamily="2" charset="-122"/>
                  <a:ea typeface="华文中宋" pitchFamily="2" charset="-122"/>
                  <a:sym typeface="+mn-ea"/>
                </a:rPr>
                <a:t>”</a:t>
              </a:r>
              <a:endParaRPr lang="en-US" altLang="zh-CN" sz="2000" b="1" dirty="0">
                <a:latin typeface="华文中宋" pitchFamily="2" charset="-122"/>
                <a:ea typeface="华文中宋" pitchFamily="2" charset="-122"/>
              </a:endParaRPr>
            </a:p>
            <a:p>
              <a:r>
                <a:rPr lang="zh-CN" altLang="en-US" sz="2000" b="1" dirty="0">
                  <a:latin typeface="华文中宋" pitchFamily="2" charset="-122"/>
                  <a:ea typeface="华文中宋" pitchFamily="2" charset="-122"/>
                  <a:sym typeface="+mn-ea"/>
                </a:rPr>
                <a:t>选修</a:t>
              </a:r>
              <a:r>
                <a:rPr lang="en-US" sz="2000" b="1" dirty="0">
                  <a:latin typeface="华文中宋" pitchFamily="2" charset="-122"/>
                  <a:ea typeface="华文中宋" pitchFamily="2" charset="-122"/>
                  <a:sym typeface="+mn-ea"/>
                </a:rPr>
                <a:t>6.4.2“</a:t>
              </a:r>
              <a:r>
                <a:rPr lang="zh-CN" altLang="en-US" sz="2000" b="1" dirty="0">
                  <a:latin typeface="华文中宋" pitchFamily="2" charset="-122"/>
                  <a:ea typeface="华文中宋" pitchFamily="2" charset="-122"/>
                  <a:sym typeface="+mn-ea"/>
                </a:rPr>
                <a:t>罗马文艺复兴时期的文化遗产</a:t>
              </a:r>
              <a:r>
                <a:rPr lang="en-US" altLang="zh-CN" sz="2000" b="1" dirty="0">
                  <a:latin typeface="华文中宋" pitchFamily="2" charset="-122"/>
                  <a:ea typeface="华文中宋" pitchFamily="2" charset="-122"/>
                  <a:sym typeface="+mn-ea"/>
                </a:rPr>
                <a:t>”</a:t>
              </a:r>
              <a:endParaRPr lang="en-US" altLang="zh-CN" sz="2000" b="1" dirty="0">
                <a:latin typeface="华文中宋" pitchFamily="2" charset="-122"/>
                <a:ea typeface="华文中宋" pitchFamily="2" charset="-122"/>
              </a:endParaRPr>
            </a:p>
          </p:txBody>
        </p:sp>
        <p:grpSp>
          <p:nvGrpSpPr>
            <p:cNvPr id="16" name="组合 15"/>
            <p:cNvGrpSpPr/>
            <p:nvPr/>
          </p:nvGrpSpPr>
          <p:grpSpPr>
            <a:xfrm>
              <a:off x="11026" y="2729"/>
              <a:ext cx="537" cy="5380"/>
              <a:chOff x="11782" y="2288"/>
              <a:chExt cx="537" cy="5380"/>
            </a:xfrm>
          </p:grpSpPr>
          <p:cxnSp>
            <p:nvCxnSpPr>
              <p:cNvPr id="17" name="直接连接符 16"/>
              <p:cNvCxnSpPr/>
              <p:nvPr/>
            </p:nvCxnSpPr>
            <p:spPr>
              <a:xfrm flipV="1">
                <a:off x="12049" y="4821"/>
                <a:ext cx="271" cy="1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11782" y="2288"/>
                <a:ext cx="267" cy="5380"/>
                <a:chOff x="12788" y="2362"/>
                <a:chExt cx="267" cy="5380"/>
              </a:xfrm>
            </p:grpSpPr>
            <p:cxnSp>
              <p:nvCxnSpPr>
                <p:cNvPr id="19" name="直接连接符 18"/>
                <p:cNvCxnSpPr/>
                <p:nvPr/>
              </p:nvCxnSpPr>
              <p:spPr>
                <a:xfrm>
                  <a:off x="12788" y="2376"/>
                  <a:ext cx="250" cy="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2788" y="7700"/>
                  <a:ext cx="250" cy="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3055" y="2362"/>
                  <a:ext cx="0" cy="53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body" idx="4294967295"/>
          </p:nvPr>
        </p:nvSpPr>
        <p:spPr>
          <a:xfrm>
            <a:off x="152400" y="341313"/>
            <a:ext cx="11734800" cy="5021262"/>
          </a:xfrm>
        </p:spPr>
        <p:txBody>
          <a:bodyPr>
            <a:noAutofit/>
          </a:bodyPr>
          <a:lstStyle/>
          <a:p>
            <a:pPr marL="452438" indent="-452438" algn="just" eaLnBrk="1">
              <a:buFontTx/>
              <a:buNone/>
            </a:pPr>
            <a:r>
              <a:rPr lang="en-US" altLang="zh-CN" sz="3600" b="1" dirty="0" smtClean="0">
                <a:latin typeface="华文中宋" pitchFamily="2" charset="-122"/>
                <a:ea typeface="华文中宋" pitchFamily="2" charset="-122"/>
                <a:cs typeface="Courier New" pitchFamily="49" charset="0"/>
              </a:rPr>
              <a:t>3</a:t>
            </a:r>
            <a:r>
              <a:rPr lang="zh-CN" altLang="en-US" sz="3600" b="1" dirty="0" smtClean="0">
                <a:latin typeface="华文中宋" pitchFamily="2" charset="-122"/>
                <a:ea typeface="华文中宋" pitchFamily="2" charset="-122"/>
                <a:cs typeface="Times New Roman" pitchFamily="18" charset="0"/>
              </a:rPr>
              <a:t>．巧夺天工的村落水系：</a:t>
            </a:r>
            <a:endParaRPr lang="en-US" altLang="zh-CN" sz="3600" b="1" dirty="0" smtClean="0">
              <a:latin typeface="华文中宋" pitchFamily="2" charset="-122"/>
              <a:ea typeface="华文中宋" pitchFamily="2" charset="-122"/>
              <a:cs typeface="Times New Roman" pitchFamily="18" charset="0"/>
            </a:endParaRPr>
          </a:p>
          <a:p>
            <a:pPr marL="452438" indent="-452438" algn="just" eaLnBrk="1">
              <a:buFontTx/>
              <a:buNone/>
            </a:pPr>
            <a:r>
              <a:rPr lang="en-US" altLang="zh-CN" sz="3600" b="1" dirty="0" smtClean="0">
                <a:latin typeface="华文中宋" pitchFamily="2" charset="-122"/>
                <a:ea typeface="华文中宋" pitchFamily="2" charset="-122"/>
                <a:cs typeface="Times New Roman" pitchFamily="18" charset="0"/>
              </a:rPr>
              <a:t>       </a:t>
            </a:r>
            <a:r>
              <a:rPr lang="zh-CN" altLang="en-US" sz="3600" b="1" dirty="0" smtClean="0">
                <a:latin typeface="华文中宋" pitchFamily="2" charset="-122"/>
                <a:ea typeface="华文中宋" pitchFamily="2" charset="-122"/>
                <a:cs typeface="Times New Roman" pitchFamily="18" charset="0"/>
              </a:rPr>
              <a:t>皖南居民营建村落，一般都把村址选在背山面水之处，村民注意对水的利用和保护，既解决生活、灌溉和防火用水，又改善居住环境，调节气温，美化了村庄。</a:t>
            </a:r>
            <a:endParaRPr lang="en-US" altLang="zh-CN" sz="3600" b="1" dirty="0" smtClean="0">
              <a:latin typeface="华文中宋" pitchFamily="2" charset="-122"/>
              <a:ea typeface="华文中宋" pitchFamily="2" charset="-122"/>
              <a:cs typeface="Times New Roman" pitchFamily="18" charset="0"/>
            </a:endParaRPr>
          </a:p>
          <a:p>
            <a:pPr marL="452438" indent="-452438" algn="just" eaLnBrk="1">
              <a:buFontTx/>
              <a:buNone/>
            </a:pPr>
            <a:endParaRPr lang="en-US" altLang="zh-CN" sz="3600" b="1" dirty="0" smtClean="0">
              <a:latin typeface="华文中宋" pitchFamily="2" charset="-122"/>
              <a:ea typeface="华文中宋" pitchFamily="2" charset="-122"/>
            </a:endParaRPr>
          </a:p>
          <a:p>
            <a:pPr marL="452438" indent="-452438" algn="just" eaLnBrk="1">
              <a:buFontTx/>
              <a:buNone/>
            </a:pPr>
            <a:r>
              <a:rPr lang="en-US" altLang="zh-CN" sz="3600" b="1" dirty="0" smtClean="0">
                <a:latin typeface="华文中宋" pitchFamily="2" charset="-122"/>
                <a:ea typeface="华文中宋" pitchFamily="2" charset="-122"/>
              </a:rPr>
              <a:t>     </a:t>
            </a:r>
            <a:r>
              <a:rPr lang="zh-CN" altLang="en-US" sz="3600" b="1" dirty="0" smtClean="0">
                <a:latin typeface="华文中宋" pitchFamily="2" charset="-122"/>
                <a:ea typeface="华文中宋" pitchFamily="2" charset="-122"/>
              </a:rPr>
              <a:t>西递</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宏村的选址和村落布局尤其是宏村的牛形人工水系体现了古人天人合一的传统哲学思想；体现了古人顺应自然</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利用自然</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人与自然和谐统一的思想</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人居文化与自然环境之间不是对立的</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而是不可分割</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相互联系的</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两者之间完全可以协调一致</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融合为一</a:t>
            </a:r>
            <a:r>
              <a:rPr lang="zh-CN" altLang="en-US" sz="3600" b="1" dirty="0" smtClean="0">
                <a:latin typeface="华文中宋" pitchFamily="2" charset="-122"/>
                <a:ea typeface="华文中宋" pitchFamily="2" charset="-122"/>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body" idx="4294967295"/>
          </p:nvPr>
        </p:nvSpPr>
        <p:spPr>
          <a:xfrm>
            <a:off x="332317" y="877889"/>
            <a:ext cx="11535833" cy="3925887"/>
          </a:xfrm>
        </p:spPr>
        <p:txBody>
          <a:bodyPr>
            <a:noAutofit/>
          </a:bodyPr>
          <a:lstStyle/>
          <a:p>
            <a:pPr marL="452438" indent="-452438" eaLnBrk="1">
              <a:buFontTx/>
              <a:buNone/>
            </a:pPr>
            <a:r>
              <a:rPr lang="en-US" altLang="zh-CN" sz="3600" b="1" dirty="0" smtClean="0">
                <a:latin typeface="华文中宋" pitchFamily="2" charset="-122"/>
                <a:ea typeface="华文中宋" pitchFamily="2" charset="-122"/>
                <a:cs typeface="Courier New" pitchFamily="49" charset="0"/>
              </a:rPr>
              <a:t>4</a:t>
            </a:r>
            <a:r>
              <a:rPr lang="zh-CN" altLang="en-US" sz="3600" b="1" dirty="0" smtClean="0">
                <a:latin typeface="华文中宋" pitchFamily="2" charset="-122"/>
                <a:ea typeface="华文中宋" pitchFamily="2" charset="-122"/>
                <a:cs typeface="Times New Roman" pitchFamily="18" charset="0"/>
              </a:rPr>
              <a:t>．徽派建筑艺术的杰出成就：</a:t>
            </a:r>
            <a:endParaRPr lang="en-US" altLang="zh-CN" sz="3600" b="1" dirty="0" smtClean="0">
              <a:latin typeface="华文中宋" pitchFamily="2" charset="-122"/>
              <a:ea typeface="华文中宋" pitchFamily="2" charset="-122"/>
              <a:cs typeface="Times New Roman" pitchFamily="18" charset="0"/>
            </a:endParaRPr>
          </a:p>
          <a:p>
            <a:pPr marL="452438" indent="-452438" eaLnBrk="1">
              <a:buFontTx/>
              <a:buNone/>
            </a:pPr>
            <a:r>
              <a:rPr lang="zh-CN" altLang="en-US" sz="3600" b="1" dirty="0" smtClean="0">
                <a:latin typeface="华文中宋" pitchFamily="2" charset="-122"/>
                <a:ea typeface="华文中宋" pitchFamily="2" charset="-122"/>
                <a:cs typeface="Times New Roman" pitchFamily="18" charset="0"/>
              </a:rPr>
              <a:t>    </a:t>
            </a:r>
            <a:r>
              <a:rPr lang="zh-CN" altLang="en-US" sz="3600" b="1" u="sng" dirty="0" smtClean="0">
                <a:latin typeface="华文中宋" pitchFamily="2" charset="-122"/>
                <a:ea typeface="华文中宋" pitchFamily="2" charset="-122"/>
                <a:cs typeface="Times New Roman" pitchFamily="18" charset="0"/>
              </a:rPr>
              <a:t>夹溪筑屋</a:t>
            </a:r>
            <a:r>
              <a:rPr lang="zh-CN" altLang="en-US" sz="3600" b="1" dirty="0" smtClean="0">
                <a:latin typeface="华文中宋" pitchFamily="2" charset="-122"/>
                <a:ea typeface="华文中宋" pitchFamily="2" charset="-122"/>
              </a:rPr>
              <a:t>是</a:t>
            </a:r>
            <a:r>
              <a:rPr lang="zh-CN" altLang="en-US" sz="3600" b="1" dirty="0" smtClean="0">
                <a:latin typeface="华文中宋" pitchFamily="2" charset="-122"/>
                <a:ea typeface="华文中宋" pitchFamily="2" charset="-122"/>
                <a:cs typeface="Times New Roman" pitchFamily="18" charset="0"/>
              </a:rPr>
              <a:t>徽派建筑的择地特点，</a:t>
            </a:r>
            <a:endParaRPr lang="en-US" altLang="zh-CN" sz="3600" b="1" dirty="0" smtClean="0">
              <a:latin typeface="华文中宋" pitchFamily="2" charset="-122"/>
              <a:ea typeface="华文中宋" pitchFamily="2" charset="-122"/>
              <a:cs typeface="Times New Roman" pitchFamily="18" charset="0"/>
            </a:endParaRPr>
          </a:p>
          <a:p>
            <a:pPr marL="452438" indent="-452438" eaLnBrk="1">
              <a:buFontTx/>
              <a:buNone/>
            </a:pPr>
            <a:r>
              <a:rPr lang="en-US" altLang="zh-CN" sz="3600" b="1" dirty="0" smtClean="0">
                <a:latin typeface="华文中宋" pitchFamily="2" charset="-122"/>
                <a:ea typeface="华文中宋" pitchFamily="2" charset="-122"/>
                <a:cs typeface="Times New Roman" pitchFamily="18" charset="0"/>
              </a:rPr>
              <a:t>    </a:t>
            </a:r>
            <a:r>
              <a:rPr lang="zh-CN" altLang="en-US" sz="3600" b="1" dirty="0" smtClean="0">
                <a:latin typeface="华文中宋" pitchFamily="2" charset="-122"/>
                <a:ea typeface="华文中宋" pitchFamily="2" charset="-122"/>
                <a:cs typeface="Times New Roman" pitchFamily="18" charset="0"/>
              </a:rPr>
              <a:t>而粉墙青瓦马头墙则是徽派建筑的显著特征。</a:t>
            </a:r>
            <a:endParaRPr lang="en-US" altLang="zh-CN" sz="3600" b="1" dirty="0" smtClean="0">
              <a:latin typeface="华文中宋" pitchFamily="2" charset="-122"/>
              <a:ea typeface="华文中宋" pitchFamily="2" charset="-122"/>
              <a:cs typeface="Times New Roman" pitchFamily="18" charset="0"/>
            </a:endParaRPr>
          </a:p>
          <a:p>
            <a:pPr marL="452438" indent="-452438" eaLnBrk="1">
              <a:buFontTx/>
              <a:buNone/>
            </a:pPr>
            <a:r>
              <a:rPr lang="en-US" altLang="zh-CN" sz="3600" b="1" dirty="0" smtClean="0">
                <a:latin typeface="华文中宋" pitchFamily="2" charset="-122"/>
                <a:ea typeface="华文中宋" pitchFamily="2" charset="-122"/>
                <a:cs typeface="Times New Roman" pitchFamily="18" charset="0"/>
              </a:rPr>
              <a:t>    </a:t>
            </a:r>
            <a:r>
              <a:rPr lang="zh-CN" altLang="en-US" sz="3600" b="1" dirty="0" smtClean="0">
                <a:latin typeface="华文中宋" pitchFamily="2" charset="-122"/>
                <a:ea typeface="华文中宋" pitchFamily="2" charset="-122"/>
                <a:cs typeface="Times New Roman" pitchFamily="18" charset="0"/>
              </a:rPr>
              <a:t>徽派建筑的工艺特征和造型风格，主要体现在民居、祠堂和牌坊等建筑实体上，这就是人们称道的徽派古建筑的“三绝”。</a:t>
            </a:r>
            <a:endParaRPr lang="en-US" altLang="zh-CN" sz="3600" b="1" dirty="0" smtClean="0">
              <a:latin typeface="华文中宋" pitchFamily="2" charset="-122"/>
              <a:ea typeface="华文中宋" pitchFamily="2" charset="-122"/>
              <a:cs typeface="Times New Roman" pitchFamily="18" charset="0"/>
            </a:endParaRPr>
          </a:p>
          <a:p>
            <a:pPr marL="452438" indent="-452438" eaLnBrk="1">
              <a:buFontTx/>
              <a:buNone/>
            </a:pPr>
            <a:r>
              <a:rPr lang="en-US" altLang="zh-CN" sz="3600" b="1" dirty="0" smtClean="0">
                <a:latin typeface="华文中宋" pitchFamily="2" charset="-122"/>
                <a:ea typeface="华文中宋" pitchFamily="2" charset="-122"/>
                <a:cs typeface="Times New Roman" pitchFamily="18" charset="0"/>
              </a:rPr>
              <a:t>    </a:t>
            </a:r>
            <a:r>
              <a:rPr lang="zh-CN" altLang="en-US" sz="3600" b="1" dirty="0" smtClean="0">
                <a:latin typeface="华文中宋" pitchFamily="2" charset="-122"/>
                <a:ea typeface="华文中宋" pitchFamily="2" charset="-122"/>
                <a:cs typeface="Times New Roman" pitchFamily="18" charset="0"/>
              </a:rPr>
              <a:t>附着在这些建筑实体上的木雕、砖雕和石雕，集中反映了徽派建筑艺术的成就，这就是人们赞不绝口的徽派古建筑中的“三雕”。</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body" idx="4294967295"/>
          </p:nvPr>
        </p:nvSpPr>
        <p:spPr>
          <a:xfrm>
            <a:off x="169334" y="188914"/>
            <a:ext cx="11736916" cy="6116637"/>
          </a:xfrm>
        </p:spPr>
        <p:txBody>
          <a:bodyPr>
            <a:normAutofit/>
          </a:bodyPr>
          <a:lstStyle/>
          <a:p>
            <a:pPr marL="273050" indent="-273050" algn="just">
              <a:buNone/>
            </a:pPr>
            <a:r>
              <a:rPr lang="zh-CN" altLang="en-US" sz="3600" b="1" dirty="0" smtClean="0">
                <a:solidFill>
                  <a:srgbClr val="FF0000"/>
                </a:solidFill>
                <a:latin typeface="华文中宋" pitchFamily="2" charset="-122"/>
                <a:ea typeface="华文中宋" pitchFamily="2" charset="-122"/>
                <a:cs typeface="Times New Roman" pitchFamily="18" charset="0"/>
              </a:rPr>
              <a:t>★通过平遥古城、</a:t>
            </a:r>
            <a:r>
              <a:rPr lang="zh-CN" altLang="en-US" sz="3600" b="1" dirty="0" smtClean="0">
                <a:solidFill>
                  <a:srgbClr val="FF0000"/>
                </a:solidFill>
                <a:latin typeface="华文中宋" pitchFamily="2" charset="-122"/>
                <a:ea typeface="华文中宋" pitchFamily="2" charset="-122"/>
              </a:rPr>
              <a:t>皖南古村落考查晋商和徽商的历史和文化</a:t>
            </a:r>
          </a:p>
          <a:p>
            <a:pPr marL="273050" indent="-273050" algn="just" eaLnBrk="1">
              <a:buFontTx/>
              <a:buNone/>
            </a:pPr>
            <a:r>
              <a:rPr lang="zh-CN" altLang="en-US" sz="3600" b="1" dirty="0" smtClean="0">
                <a:latin typeface="华文中宋" pitchFamily="2" charset="-122"/>
                <a:ea typeface="华文中宋" pitchFamily="2" charset="-122"/>
              </a:rPr>
              <a:t>   	建</a:t>
            </a:r>
            <a:r>
              <a:rPr lang="zh-CN" altLang="en-US" sz="3600" b="1" dirty="0" smtClean="0">
                <a:latin typeface="华文中宋" pitchFamily="2" charset="-122"/>
                <a:ea typeface="华文中宋" pitchFamily="2" charset="-122"/>
                <a:cs typeface="Times New Roman" pitchFamily="18" charset="0"/>
              </a:rPr>
              <a:t>筑是浓缩的历史和文化。在平遥古城的建筑中，“日”字形二进院、“目”字形三进院，反映的是中国传统的封建正统思想和正统的礼制观念；垂花门楼精巧的设计和颇具文采的匾额，显示了院主人宣传忠朴家风、表达心愿、激人上进的思想境界。</a:t>
            </a:r>
            <a:endParaRPr lang="en-US" altLang="zh-CN" sz="3600" b="1" dirty="0" smtClean="0">
              <a:latin typeface="华文中宋" pitchFamily="2" charset="-122"/>
              <a:ea typeface="华文中宋" pitchFamily="2" charset="-122"/>
              <a:cs typeface="Times New Roman" pitchFamily="18" charset="0"/>
            </a:endParaRPr>
          </a:p>
          <a:p>
            <a:pPr marL="273050" indent="-273050" algn="just" eaLnBrk="1">
              <a:buFontTx/>
              <a:buNone/>
            </a:pPr>
            <a:r>
              <a:rPr lang="en-US" altLang="zh-CN" sz="3600" b="1" dirty="0" smtClean="0">
                <a:latin typeface="华文中宋" pitchFamily="2" charset="-122"/>
                <a:ea typeface="华文中宋" pitchFamily="2" charset="-122"/>
                <a:cs typeface="Times New Roman" pitchFamily="18" charset="0"/>
              </a:rPr>
              <a:t>    </a:t>
            </a:r>
            <a:r>
              <a:rPr lang="zh-CN" altLang="en-US" sz="3600" b="1" dirty="0" smtClean="0">
                <a:latin typeface="华文中宋" pitchFamily="2" charset="-122"/>
                <a:ea typeface="华文中宋" pitchFamily="2" charset="-122"/>
                <a:cs typeface="Times New Roman" pitchFamily="18" charset="0"/>
              </a:rPr>
              <a:t>在建筑房屋的过程中，徽商很自然地把自己的理念、所推崇的儒家思想、文化积累和生活情趣巧妙地渗透到建筑的每一个细节之中，为徽州建筑打上了深深的徽商的烙印、儒家思想的烙印。</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文本框 4"/>
          <p:cNvSpPr txBox="1"/>
          <p:nvPr/>
        </p:nvSpPr>
        <p:spPr>
          <a:xfrm>
            <a:off x="200422" y="2652713"/>
            <a:ext cx="615553" cy="2424703"/>
          </a:xfrm>
          <a:prstGeom prst="rect">
            <a:avLst/>
          </a:prstGeom>
          <a:noFill/>
          <a:ln w="9525">
            <a:noFill/>
          </a:ln>
        </p:spPr>
        <p:txBody>
          <a:bodyPr vert="eaVert" wrap="none" anchor="t">
            <a:spAutoFit/>
          </a:bodyPr>
          <a:lstStyle/>
          <a:p>
            <a:pPr lvl="0" indent="0"/>
            <a:r>
              <a:rPr lang="zh-CN" altLang="en-US" sz="2800" b="1" dirty="0">
                <a:latin typeface="华文中宋" pitchFamily="2" charset="-122"/>
                <a:ea typeface="华文中宋" pitchFamily="2" charset="-122"/>
              </a:rPr>
              <a:t>古雅的昆曲</a:t>
            </a:r>
          </a:p>
        </p:txBody>
      </p:sp>
      <p:sp>
        <p:nvSpPr>
          <p:cNvPr id="6" name="左大括号 5"/>
          <p:cNvSpPr/>
          <p:nvPr/>
        </p:nvSpPr>
        <p:spPr>
          <a:xfrm>
            <a:off x="928688" y="1662113"/>
            <a:ext cx="325438" cy="4002088"/>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华文中宋" pitchFamily="2" charset="-122"/>
              <a:ea typeface="华文中宋" pitchFamily="2" charset="-122"/>
            </a:endParaRPr>
          </a:p>
        </p:txBody>
      </p:sp>
      <p:grpSp>
        <p:nvGrpSpPr>
          <p:cNvPr id="29" name="组合 28"/>
          <p:cNvGrpSpPr/>
          <p:nvPr/>
        </p:nvGrpSpPr>
        <p:grpSpPr>
          <a:xfrm>
            <a:off x="1062038" y="3724275"/>
            <a:ext cx="2708275" cy="774700"/>
            <a:chOff x="1062038" y="3724275"/>
            <a:chExt cx="2708275" cy="774700"/>
          </a:xfrm>
        </p:grpSpPr>
        <p:sp>
          <p:nvSpPr>
            <p:cNvPr id="2052" name="文本框 24"/>
            <p:cNvSpPr txBox="1"/>
            <p:nvPr/>
          </p:nvSpPr>
          <p:spPr>
            <a:xfrm>
              <a:off x="1062038" y="3883025"/>
              <a:ext cx="2660650" cy="457200"/>
            </a:xfrm>
            <a:prstGeom prst="rect">
              <a:avLst/>
            </a:prstGeom>
            <a:noFill/>
            <a:ln w="9525">
              <a:noFill/>
            </a:ln>
          </p:spPr>
          <p:txBody>
            <a:bodyPr anchor="t">
              <a:spAutoFit/>
            </a:bodyPr>
            <a:lstStyle/>
            <a:p>
              <a:pPr lvl="0" indent="0"/>
              <a:r>
                <a:rPr lang="zh-CN" altLang="en-US" sz="2400" b="1" dirty="0">
                  <a:latin typeface="华文中宋" pitchFamily="2" charset="-122"/>
                  <a:ea typeface="华文中宋" pitchFamily="2" charset="-122"/>
                </a:rPr>
                <a:t>独特的文化价值</a:t>
              </a:r>
            </a:p>
          </p:txBody>
        </p:sp>
        <p:sp>
          <p:nvSpPr>
            <p:cNvPr id="26" name="左大括号 25"/>
            <p:cNvSpPr/>
            <p:nvPr/>
          </p:nvSpPr>
          <p:spPr>
            <a:xfrm>
              <a:off x="3578225" y="3724275"/>
              <a:ext cx="192088" cy="7747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华文中宋" pitchFamily="2" charset="-122"/>
                <a:ea typeface="华文中宋" pitchFamily="2" charset="-122"/>
              </a:endParaRPr>
            </a:p>
          </p:txBody>
        </p:sp>
      </p:grpSp>
      <p:grpSp>
        <p:nvGrpSpPr>
          <p:cNvPr id="31" name="组合 30"/>
          <p:cNvGrpSpPr/>
          <p:nvPr/>
        </p:nvGrpSpPr>
        <p:grpSpPr>
          <a:xfrm>
            <a:off x="3746500" y="3509963"/>
            <a:ext cx="4276725" cy="1302208"/>
            <a:chOff x="3746500" y="3509963"/>
            <a:chExt cx="4276725" cy="1302208"/>
          </a:xfrm>
        </p:grpSpPr>
        <p:sp>
          <p:nvSpPr>
            <p:cNvPr id="2054" name="文本框 26"/>
            <p:cNvSpPr txBox="1"/>
            <p:nvPr/>
          </p:nvSpPr>
          <p:spPr>
            <a:xfrm>
              <a:off x="3748088" y="3509963"/>
              <a:ext cx="4275137" cy="457200"/>
            </a:xfrm>
            <a:prstGeom prst="rect">
              <a:avLst/>
            </a:prstGeom>
            <a:noFill/>
            <a:ln w="9525">
              <a:noFill/>
            </a:ln>
          </p:spPr>
          <p:txBody>
            <a:bodyPr wrap="square" anchor="t">
              <a:spAutoFit/>
            </a:bodyPr>
            <a:lstStyle/>
            <a:p>
              <a:pPr lvl="0" indent="0"/>
              <a:r>
                <a:rPr lang="zh-CN" altLang="en-US" sz="2400" b="1" dirty="0">
                  <a:latin typeface="华文中宋" pitchFamily="2" charset="-122"/>
                  <a:ea typeface="华文中宋" pitchFamily="2" charset="-122"/>
                </a:rPr>
                <a:t>脚色各有名目的脚色制</a:t>
              </a:r>
            </a:p>
          </p:txBody>
        </p:sp>
        <p:sp>
          <p:nvSpPr>
            <p:cNvPr id="2055" name="文本框 40"/>
            <p:cNvSpPr txBox="1"/>
            <p:nvPr/>
          </p:nvSpPr>
          <p:spPr>
            <a:xfrm>
              <a:off x="3746500" y="3981174"/>
              <a:ext cx="3926509" cy="830997"/>
            </a:xfrm>
            <a:prstGeom prst="rect">
              <a:avLst/>
            </a:prstGeom>
            <a:noFill/>
            <a:ln w="9525">
              <a:noFill/>
            </a:ln>
          </p:spPr>
          <p:txBody>
            <a:bodyPr wrap="square" anchor="t">
              <a:spAutoFit/>
            </a:bodyPr>
            <a:lstStyle/>
            <a:p>
              <a:pPr lvl="0" indent="0"/>
              <a:r>
                <a:rPr lang="en-US" altLang="zh-CN" sz="2400" b="1" dirty="0">
                  <a:latin typeface="华文中宋" pitchFamily="2" charset="-122"/>
                  <a:ea typeface="华文中宋" pitchFamily="2" charset="-122"/>
                </a:rPr>
                <a:t>“</a:t>
              </a:r>
              <a:r>
                <a:rPr lang="zh-CN" altLang="en-US" sz="2400" b="1" dirty="0">
                  <a:latin typeface="华文中宋" pitchFamily="2" charset="-122"/>
                  <a:ea typeface="华文中宋" pitchFamily="2" charset="-122"/>
                </a:rPr>
                <a:t>合</a:t>
              </a:r>
              <a:r>
                <a:rPr lang="en-US" altLang="zh-CN" sz="2400" b="1" dirty="0">
                  <a:latin typeface="华文中宋" pitchFamily="2" charset="-122"/>
                  <a:ea typeface="华文中宋" pitchFamily="2" charset="-122"/>
                </a:rPr>
                <a:t>—</a:t>
              </a:r>
              <a:r>
                <a:rPr lang="zh-CN" altLang="en-US" sz="2400" b="1" dirty="0">
                  <a:latin typeface="华文中宋" pitchFamily="2" charset="-122"/>
                  <a:ea typeface="华文中宋" pitchFamily="2" charset="-122"/>
                </a:rPr>
                <a:t>离</a:t>
              </a:r>
              <a:r>
                <a:rPr lang="en-US" altLang="zh-CN" sz="2400" b="1" dirty="0">
                  <a:latin typeface="华文中宋" pitchFamily="2" charset="-122"/>
                  <a:ea typeface="华文中宋" pitchFamily="2" charset="-122"/>
                </a:rPr>
                <a:t>—</a:t>
              </a:r>
              <a:r>
                <a:rPr lang="zh-CN" altLang="en-US" sz="2400" b="1" dirty="0">
                  <a:latin typeface="华文中宋" pitchFamily="2" charset="-122"/>
                  <a:ea typeface="华文中宋" pitchFamily="2" charset="-122"/>
                </a:rPr>
                <a:t>合，双线平行</a:t>
              </a:r>
              <a:r>
                <a:rPr lang="en-US" altLang="zh-CN" sz="2400" b="1" dirty="0">
                  <a:latin typeface="华文中宋" pitchFamily="2" charset="-122"/>
                  <a:ea typeface="华文中宋" pitchFamily="2" charset="-122"/>
                </a:rPr>
                <a:t>”</a:t>
              </a:r>
              <a:r>
                <a:rPr lang="zh-CN" altLang="en-US" sz="2400" b="1" dirty="0">
                  <a:latin typeface="华文中宋" pitchFamily="2" charset="-122"/>
                  <a:ea typeface="华文中宋" pitchFamily="2" charset="-122"/>
                </a:rPr>
                <a:t>的戏剧结构</a:t>
              </a:r>
            </a:p>
          </p:txBody>
        </p:sp>
      </p:grpSp>
      <p:grpSp>
        <p:nvGrpSpPr>
          <p:cNvPr id="27" name="组合 26"/>
          <p:cNvGrpSpPr/>
          <p:nvPr/>
        </p:nvGrpSpPr>
        <p:grpSpPr>
          <a:xfrm>
            <a:off x="1187450" y="1238250"/>
            <a:ext cx="2559051" cy="1162050"/>
            <a:chOff x="1187450" y="1238250"/>
            <a:chExt cx="2559051" cy="1162050"/>
          </a:xfrm>
        </p:grpSpPr>
        <p:sp>
          <p:nvSpPr>
            <p:cNvPr id="2051" name="文本框 6"/>
            <p:cNvSpPr txBox="1"/>
            <p:nvPr/>
          </p:nvSpPr>
          <p:spPr>
            <a:xfrm>
              <a:off x="1187450" y="1495425"/>
              <a:ext cx="2409825" cy="457200"/>
            </a:xfrm>
            <a:prstGeom prst="rect">
              <a:avLst/>
            </a:prstGeom>
            <a:noFill/>
            <a:ln w="9525">
              <a:noFill/>
            </a:ln>
          </p:spPr>
          <p:txBody>
            <a:bodyPr anchor="t">
              <a:spAutoFit/>
            </a:bodyPr>
            <a:lstStyle/>
            <a:p>
              <a:pPr lvl="0" indent="0"/>
              <a:r>
                <a:rPr lang="zh-CN" altLang="en-US" sz="2400" b="1" dirty="0">
                  <a:latin typeface="华文中宋" pitchFamily="2" charset="-122"/>
                  <a:ea typeface="华文中宋" pitchFamily="2" charset="-122"/>
                </a:rPr>
                <a:t>诞生、兴衰历程</a:t>
              </a:r>
            </a:p>
          </p:txBody>
        </p:sp>
        <p:sp>
          <p:nvSpPr>
            <p:cNvPr id="2" name="左大括号 25"/>
            <p:cNvSpPr/>
            <p:nvPr/>
          </p:nvSpPr>
          <p:spPr>
            <a:xfrm>
              <a:off x="3541713" y="1238250"/>
              <a:ext cx="204788" cy="116205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华文中宋" pitchFamily="2" charset="-122"/>
                <a:ea typeface="华文中宋" pitchFamily="2" charset="-122"/>
              </a:endParaRPr>
            </a:p>
          </p:txBody>
        </p:sp>
      </p:grpSp>
      <p:grpSp>
        <p:nvGrpSpPr>
          <p:cNvPr id="33" name="组合 32"/>
          <p:cNvGrpSpPr/>
          <p:nvPr/>
        </p:nvGrpSpPr>
        <p:grpSpPr>
          <a:xfrm>
            <a:off x="1208088" y="5213350"/>
            <a:ext cx="3244850" cy="763588"/>
            <a:chOff x="1208088" y="5213350"/>
            <a:chExt cx="3244850" cy="763588"/>
          </a:xfrm>
        </p:grpSpPr>
        <p:sp>
          <p:nvSpPr>
            <p:cNvPr id="2056" name="文本框 57"/>
            <p:cNvSpPr txBox="1"/>
            <p:nvPr/>
          </p:nvSpPr>
          <p:spPr>
            <a:xfrm>
              <a:off x="1208088" y="5378450"/>
              <a:ext cx="3244850" cy="457200"/>
            </a:xfrm>
            <a:prstGeom prst="rect">
              <a:avLst/>
            </a:prstGeom>
            <a:noFill/>
            <a:ln w="9525">
              <a:noFill/>
            </a:ln>
          </p:spPr>
          <p:txBody>
            <a:bodyPr anchor="t">
              <a:spAutoFit/>
            </a:bodyPr>
            <a:lstStyle/>
            <a:p>
              <a:pPr lvl="0" indent="0"/>
              <a:r>
                <a:rPr lang="zh-CN" altLang="en-US" sz="2400" b="1" dirty="0">
                  <a:latin typeface="华文中宋" pitchFamily="2" charset="-122"/>
                  <a:ea typeface="华文中宋" pitchFamily="2" charset="-122"/>
                </a:rPr>
                <a:t>拯救和保护</a:t>
              </a:r>
            </a:p>
          </p:txBody>
        </p:sp>
        <p:sp>
          <p:nvSpPr>
            <p:cNvPr id="3" name="左大括号 25"/>
            <p:cNvSpPr/>
            <p:nvPr/>
          </p:nvSpPr>
          <p:spPr>
            <a:xfrm>
              <a:off x="3021013" y="5213350"/>
              <a:ext cx="169863" cy="763588"/>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华文中宋" pitchFamily="2" charset="-122"/>
                <a:ea typeface="华文中宋" pitchFamily="2" charset="-122"/>
              </a:endParaRPr>
            </a:p>
          </p:txBody>
        </p:sp>
      </p:grpSp>
      <p:sp>
        <p:nvSpPr>
          <p:cNvPr id="2061" name="文本框 26"/>
          <p:cNvSpPr txBox="1"/>
          <p:nvPr/>
        </p:nvSpPr>
        <p:spPr>
          <a:xfrm>
            <a:off x="3240088" y="4976813"/>
            <a:ext cx="1090612" cy="457200"/>
          </a:xfrm>
          <a:prstGeom prst="rect">
            <a:avLst/>
          </a:prstGeom>
          <a:noFill/>
          <a:ln w="9525">
            <a:noFill/>
          </a:ln>
        </p:spPr>
        <p:txBody>
          <a:bodyPr anchor="t">
            <a:spAutoFit/>
          </a:bodyPr>
          <a:lstStyle/>
          <a:p>
            <a:pPr lvl="0" indent="0"/>
            <a:r>
              <a:rPr lang="zh-CN" altLang="en-US" sz="2400" b="1" dirty="0">
                <a:latin typeface="华文中宋" pitchFamily="2" charset="-122"/>
                <a:ea typeface="华文中宋" pitchFamily="2" charset="-122"/>
              </a:rPr>
              <a:t>努力</a:t>
            </a:r>
          </a:p>
        </p:txBody>
      </p:sp>
      <p:sp>
        <p:nvSpPr>
          <p:cNvPr id="2062" name="文本框 40"/>
          <p:cNvSpPr txBox="1"/>
          <p:nvPr/>
        </p:nvSpPr>
        <p:spPr>
          <a:xfrm>
            <a:off x="3227388" y="5664200"/>
            <a:ext cx="2428875" cy="457200"/>
          </a:xfrm>
          <a:prstGeom prst="rect">
            <a:avLst/>
          </a:prstGeom>
          <a:noFill/>
          <a:ln w="9525">
            <a:noFill/>
          </a:ln>
        </p:spPr>
        <p:txBody>
          <a:bodyPr anchor="t">
            <a:spAutoFit/>
          </a:bodyPr>
          <a:lstStyle/>
          <a:p>
            <a:pPr lvl="0" indent="0"/>
            <a:r>
              <a:rPr lang="zh-CN" altLang="en-US" sz="2400" b="1" dirty="0">
                <a:latin typeface="华文中宋" pitchFamily="2" charset="-122"/>
                <a:ea typeface="华文中宋" pitchFamily="2" charset="-122"/>
              </a:rPr>
              <a:t>困境</a:t>
            </a:r>
          </a:p>
        </p:txBody>
      </p:sp>
      <p:grpSp>
        <p:nvGrpSpPr>
          <p:cNvPr id="28" name="组合 27"/>
          <p:cNvGrpSpPr/>
          <p:nvPr/>
        </p:nvGrpSpPr>
        <p:grpSpPr>
          <a:xfrm>
            <a:off x="3875088" y="1079500"/>
            <a:ext cx="4865687" cy="1398588"/>
            <a:chOff x="3875088" y="1079500"/>
            <a:chExt cx="4865687" cy="1398588"/>
          </a:xfrm>
        </p:grpSpPr>
        <p:sp>
          <p:nvSpPr>
            <p:cNvPr id="2058" name="文本框 26"/>
            <p:cNvSpPr txBox="1"/>
            <p:nvPr/>
          </p:nvSpPr>
          <p:spPr>
            <a:xfrm>
              <a:off x="3875088" y="1079500"/>
              <a:ext cx="4624387" cy="457200"/>
            </a:xfrm>
            <a:prstGeom prst="rect">
              <a:avLst/>
            </a:prstGeom>
            <a:noFill/>
            <a:ln w="9525">
              <a:noFill/>
            </a:ln>
          </p:spPr>
          <p:txBody>
            <a:bodyPr wrap="square" anchor="t">
              <a:spAutoFit/>
            </a:bodyPr>
            <a:lstStyle/>
            <a:p>
              <a:pPr lvl="0" indent="0"/>
              <a:r>
                <a:rPr lang="zh-CN" altLang="en-US" sz="2400" b="1" dirty="0">
                  <a:latin typeface="华文中宋" pitchFamily="2" charset="-122"/>
                  <a:ea typeface="华文中宋" pitchFamily="2" charset="-122"/>
                </a:rPr>
                <a:t>诞生：</a:t>
              </a:r>
              <a:r>
                <a:rPr lang="en-US" altLang="zh-CN" sz="2400" b="1" dirty="0">
                  <a:latin typeface="华文中宋" pitchFamily="2" charset="-122"/>
                  <a:ea typeface="华文中宋" pitchFamily="2" charset="-122"/>
                </a:rPr>
                <a:t>“</a:t>
              </a:r>
              <a:r>
                <a:rPr lang="zh-CN" altLang="en-US" sz="2400" b="1" dirty="0">
                  <a:latin typeface="华文中宋" pitchFamily="2" charset="-122"/>
                  <a:ea typeface="华文中宋" pitchFamily="2" charset="-122"/>
                </a:rPr>
                <a:t>水磨腔</a:t>
              </a:r>
              <a:r>
                <a:rPr lang="en-US" altLang="zh-CN" sz="2400" b="1" dirty="0">
                  <a:latin typeface="华文中宋" pitchFamily="2" charset="-122"/>
                  <a:ea typeface="华文中宋" pitchFamily="2" charset="-122"/>
                </a:rPr>
                <a:t>”</a:t>
              </a:r>
              <a:r>
                <a:rPr lang="zh-CN" altLang="en-US" sz="2400" b="1" dirty="0">
                  <a:latin typeface="华文中宋" pitchFamily="2" charset="-122"/>
                  <a:ea typeface="华文中宋" pitchFamily="2" charset="-122"/>
                </a:rPr>
                <a:t>、昆曲的概念</a:t>
              </a:r>
            </a:p>
          </p:txBody>
        </p:sp>
        <p:sp>
          <p:nvSpPr>
            <p:cNvPr id="2059" name="文本框 40"/>
            <p:cNvSpPr txBox="1"/>
            <p:nvPr/>
          </p:nvSpPr>
          <p:spPr>
            <a:xfrm>
              <a:off x="3875088" y="2020888"/>
              <a:ext cx="4865687" cy="457200"/>
            </a:xfrm>
            <a:prstGeom prst="rect">
              <a:avLst/>
            </a:prstGeom>
            <a:noFill/>
            <a:ln w="9525">
              <a:noFill/>
            </a:ln>
          </p:spPr>
          <p:txBody>
            <a:bodyPr wrap="square" anchor="t">
              <a:spAutoFit/>
            </a:bodyPr>
            <a:lstStyle/>
            <a:p>
              <a:pPr lvl="0" indent="0"/>
              <a:r>
                <a:rPr lang="zh-CN" altLang="en-US" sz="2400" b="1" dirty="0">
                  <a:latin typeface="华文中宋" pitchFamily="2" charset="-122"/>
                  <a:ea typeface="华文中宋" pitchFamily="2" charset="-122"/>
                </a:rPr>
                <a:t>衰落：</a:t>
              </a:r>
              <a:r>
                <a:rPr lang="en-US" altLang="zh-CN" sz="2400" b="1" dirty="0">
                  <a:latin typeface="华文中宋" pitchFamily="2" charset="-122"/>
                  <a:ea typeface="华文中宋" pitchFamily="2" charset="-122"/>
                </a:rPr>
                <a:t>“</a:t>
              </a:r>
              <a:r>
                <a:rPr lang="zh-CN" altLang="en-US" sz="2400" b="1" dirty="0">
                  <a:latin typeface="华文中宋" pitchFamily="2" charset="-122"/>
                  <a:ea typeface="华文中宋" pitchFamily="2" charset="-122"/>
                </a:rPr>
                <a:t>花部</a:t>
              </a:r>
              <a:r>
                <a:rPr lang="en-US" altLang="zh-CN" sz="2400" b="1" dirty="0">
                  <a:latin typeface="华文中宋" pitchFamily="2" charset="-122"/>
                  <a:ea typeface="华文中宋" pitchFamily="2" charset="-122"/>
                </a:rPr>
                <a:t>”</a:t>
              </a:r>
              <a:r>
                <a:rPr lang="zh-CN" altLang="en-US" sz="2400" b="1" dirty="0">
                  <a:latin typeface="华文中宋" pitchFamily="2" charset="-122"/>
                  <a:ea typeface="华文中宋" pitchFamily="2" charset="-122"/>
                </a:rPr>
                <a:t>与</a:t>
              </a:r>
              <a:r>
                <a:rPr lang="en-US" altLang="zh-CN" sz="2400" b="1" dirty="0">
                  <a:latin typeface="华文中宋" pitchFamily="2" charset="-122"/>
                  <a:ea typeface="华文中宋" pitchFamily="2" charset="-122"/>
                </a:rPr>
                <a:t>“</a:t>
              </a:r>
              <a:r>
                <a:rPr lang="zh-CN" altLang="en-US" sz="2400" b="1" dirty="0">
                  <a:latin typeface="华文中宋" pitchFamily="2" charset="-122"/>
                  <a:ea typeface="华文中宋" pitchFamily="2" charset="-122"/>
                </a:rPr>
                <a:t>雅部</a:t>
              </a:r>
              <a:r>
                <a:rPr lang="en-US" altLang="zh-CN" sz="2400" b="1" dirty="0">
                  <a:latin typeface="华文中宋" pitchFamily="2" charset="-122"/>
                  <a:ea typeface="华文中宋" pitchFamily="2" charset="-122"/>
                </a:rPr>
                <a:t>”</a:t>
              </a:r>
              <a:r>
                <a:rPr lang="zh-CN" altLang="en-US" sz="2400" b="1" dirty="0">
                  <a:latin typeface="华文中宋" pitchFamily="2" charset="-122"/>
                  <a:ea typeface="华文中宋" pitchFamily="2" charset="-122"/>
                </a:rPr>
                <a:t>之争</a:t>
              </a:r>
            </a:p>
          </p:txBody>
        </p:sp>
        <p:sp>
          <p:nvSpPr>
            <p:cNvPr id="2063" name="文本框 40"/>
            <p:cNvSpPr txBox="1"/>
            <p:nvPr/>
          </p:nvSpPr>
          <p:spPr>
            <a:xfrm>
              <a:off x="3887788" y="1547813"/>
              <a:ext cx="4314825" cy="457200"/>
            </a:xfrm>
            <a:prstGeom prst="rect">
              <a:avLst/>
            </a:prstGeom>
            <a:noFill/>
            <a:ln w="9525">
              <a:noFill/>
            </a:ln>
          </p:spPr>
          <p:txBody>
            <a:bodyPr wrap="square" anchor="t">
              <a:spAutoFit/>
            </a:bodyPr>
            <a:lstStyle/>
            <a:p>
              <a:pPr lvl="0" indent="0"/>
              <a:r>
                <a:rPr lang="zh-CN" altLang="en-US" sz="2400" b="1" dirty="0">
                  <a:latin typeface="华文中宋" pitchFamily="2" charset="-122"/>
                  <a:ea typeface="华文中宋" pitchFamily="2" charset="-122"/>
                </a:rPr>
                <a:t>兴盛：</a:t>
              </a:r>
              <a:r>
                <a:rPr lang="en-US" altLang="zh-CN" sz="2400" b="1" dirty="0">
                  <a:latin typeface="华文中宋" pitchFamily="2" charset="-122"/>
                  <a:ea typeface="华文中宋" pitchFamily="2" charset="-122"/>
                </a:rPr>
                <a:t>“</a:t>
              </a:r>
              <a:r>
                <a:rPr lang="zh-CN" altLang="en-US" sz="2400" b="1" dirty="0">
                  <a:latin typeface="华文中宋" pitchFamily="2" charset="-122"/>
                  <a:ea typeface="华文中宋" pitchFamily="2" charset="-122"/>
                </a:rPr>
                <a:t>折子戏</a:t>
              </a:r>
              <a:r>
                <a:rPr lang="en-US" altLang="zh-CN" sz="2400" b="1" dirty="0">
                  <a:latin typeface="华文中宋" pitchFamily="2" charset="-122"/>
                  <a:ea typeface="华文中宋" pitchFamily="2" charset="-122"/>
                </a:rPr>
                <a:t>”</a:t>
              </a:r>
              <a:r>
                <a:rPr lang="zh-CN" altLang="en-US" sz="2400" b="1" dirty="0">
                  <a:latin typeface="华文中宋" pitchFamily="2" charset="-122"/>
                  <a:ea typeface="华文中宋" pitchFamily="2" charset="-122"/>
                </a:rPr>
                <a:t>的概念</a:t>
              </a:r>
            </a:p>
          </p:txBody>
        </p:sp>
      </p:grpSp>
      <p:grpSp>
        <p:nvGrpSpPr>
          <p:cNvPr id="2064" name="组合 14379"/>
          <p:cNvGrpSpPr/>
          <p:nvPr/>
        </p:nvGrpSpPr>
        <p:grpSpPr>
          <a:xfrm>
            <a:off x="4083050" y="4968875"/>
            <a:ext cx="6770688" cy="708025"/>
            <a:chOff x="2700" y="2758"/>
            <a:chExt cx="4265" cy="446"/>
          </a:xfrm>
        </p:grpSpPr>
        <p:cxnSp>
          <p:nvCxnSpPr>
            <p:cNvPr id="5" name="直接连接符 38"/>
            <p:cNvCxnSpPr/>
            <p:nvPr/>
          </p:nvCxnSpPr>
          <p:spPr>
            <a:xfrm>
              <a:off x="2700" y="2875"/>
              <a:ext cx="276" cy="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66" name="文本框 39"/>
            <p:cNvSpPr txBox="1"/>
            <p:nvPr/>
          </p:nvSpPr>
          <p:spPr>
            <a:xfrm>
              <a:off x="3009" y="2758"/>
              <a:ext cx="3956" cy="446"/>
            </a:xfrm>
            <a:prstGeom prst="rect">
              <a:avLst/>
            </a:prstGeom>
            <a:noFill/>
            <a:ln w="12700" cap="flat" cmpd="sng">
              <a:solidFill>
                <a:schemeClr val="tx1"/>
              </a:solidFill>
              <a:prstDash val="solid"/>
              <a:miter/>
              <a:headEnd type="none" w="med" len="med"/>
              <a:tailEnd type="none" w="med" len="med"/>
            </a:ln>
          </p:spPr>
          <p:txBody>
            <a:bodyPr anchor="t">
              <a:spAutoFit/>
            </a:bodyPr>
            <a:lstStyle/>
            <a:p>
              <a:pPr lvl="0" indent="0"/>
              <a:r>
                <a:rPr lang="zh-CN" altLang="en-US" sz="2000" b="1" dirty="0">
                  <a:latin typeface="华文中宋" pitchFamily="2" charset="-122"/>
                  <a:ea typeface="华文中宋" pitchFamily="2" charset="-122"/>
                </a:rPr>
                <a:t>必修</a:t>
              </a:r>
              <a:r>
                <a:rPr lang="en-US" altLang="zh-CN" sz="2000" b="1" dirty="0">
                  <a:latin typeface="华文中宋" pitchFamily="2" charset="-122"/>
                  <a:ea typeface="华文中宋" pitchFamily="2" charset="-122"/>
                </a:rPr>
                <a:t>3.5.1“</a:t>
              </a:r>
              <a:r>
                <a:rPr lang="zh-CN" altLang="en-US" sz="2000" b="1" dirty="0">
                  <a:latin typeface="华文中宋" pitchFamily="2" charset="-122"/>
                  <a:ea typeface="华文中宋" pitchFamily="2" charset="-122"/>
                </a:rPr>
                <a:t>‘双百’方针与新中国文化事业的繁荣</a:t>
              </a:r>
              <a:r>
                <a:rPr lang="zh-CN" altLang="en-US" sz="2000" b="1" dirty="0" smtClean="0">
                  <a:latin typeface="华文中宋" pitchFamily="2" charset="-122"/>
                  <a:ea typeface="华文中宋" pitchFamily="2" charset="-122"/>
                </a:rPr>
                <a:t>”</a:t>
              </a:r>
              <a:endParaRPr lang="en-US" altLang="zh-CN" sz="2000" b="1" dirty="0" smtClean="0">
                <a:latin typeface="华文中宋" pitchFamily="2" charset="-122"/>
                <a:ea typeface="华文中宋" pitchFamily="2" charset="-122"/>
              </a:endParaRPr>
            </a:p>
            <a:p>
              <a:r>
                <a:rPr lang="zh-CN" altLang="en-US" sz="2000" b="1" dirty="0" smtClean="0">
                  <a:latin typeface="华文中宋" pitchFamily="2" charset="-122"/>
                  <a:ea typeface="华文中宋" pitchFamily="2" charset="-122"/>
                </a:rPr>
                <a:t>选修</a:t>
              </a:r>
              <a:r>
                <a:rPr lang="en-US" altLang="zh-CN" sz="2000" b="1" dirty="0" smtClean="0">
                  <a:latin typeface="华文中宋" pitchFamily="2" charset="-122"/>
                  <a:ea typeface="华文中宋" pitchFamily="2" charset="-122"/>
                </a:rPr>
                <a:t>6.1.1</a:t>
              </a:r>
              <a:r>
                <a:rPr lang="zh-CN" altLang="en-US" sz="2000" b="1" dirty="0" smtClean="0">
                  <a:latin typeface="华文中宋" pitchFamily="2" charset="-122"/>
                  <a:ea typeface="华文中宋" pitchFamily="2" charset="-122"/>
                </a:rPr>
                <a:t>“保护</a:t>
              </a:r>
              <a:r>
                <a:rPr lang="en-US" altLang="zh-CN" sz="2000" b="1" dirty="0" smtClean="0">
                  <a:latin typeface="华文中宋" pitchFamily="2" charset="-122"/>
                  <a:ea typeface="华文中宋" pitchFamily="2" charset="-122"/>
                </a:rPr>
                <a:t>《</a:t>
              </a:r>
              <a:r>
                <a:rPr lang="zh-CN" altLang="en-US" sz="2000" b="1" dirty="0" smtClean="0">
                  <a:latin typeface="华文中宋" pitchFamily="2" charset="-122"/>
                  <a:ea typeface="华文中宋" pitchFamily="2" charset="-122"/>
                </a:rPr>
                <a:t>非物质文化遗产公约</a:t>
              </a:r>
              <a:r>
                <a:rPr lang="en-US" altLang="zh-CN" sz="2000" b="1" dirty="0" smtClean="0">
                  <a:latin typeface="华文中宋" pitchFamily="2" charset="-122"/>
                  <a:ea typeface="华文中宋" pitchFamily="2" charset="-122"/>
                </a:rPr>
                <a:t>》</a:t>
              </a:r>
              <a:r>
                <a:rPr lang="zh-CN" altLang="en-US" sz="2000" b="1" dirty="0" smtClean="0">
                  <a:latin typeface="华文中宋" pitchFamily="2" charset="-122"/>
                  <a:ea typeface="华文中宋" pitchFamily="2" charset="-122"/>
                </a:rPr>
                <a:t>”</a:t>
              </a:r>
              <a:endParaRPr lang="en-US" altLang="zh-CN" sz="2000" b="1" dirty="0" smtClean="0">
                <a:latin typeface="华文中宋" pitchFamily="2" charset="-122"/>
                <a:ea typeface="华文中宋" pitchFamily="2" charset="-122"/>
              </a:endParaRPr>
            </a:p>
          </p:txBody>
        </p:sp>
      </p:grpSp>
      <p:sp>
        <p:nvSpPr>
          <p:cNvPr id="2074" name="文本框 6"/>
          <p:cNvSpPr txBox="1"/>
          <p:nvPr/>
        </p:nvSpPr>
        <p:spPr>
          <a:xfrm>
            <a:off x="1050925" y="2714625"/>
            <a:ext cx="5045075" cy="457200"/>
          </a:xfrm>
          <a:prstGeom prst="rect">
            <a:avLst/>
          </a:prstGeom>
          <a:noFill/>
          <a:ln w="9525">
            <a:noFill/>
          </a:ln>
        </p:spPr>
        <p:txBody>
          <a:bodyPr wrap="square" anchor="t">
            <a:spAutoFit/>
          </a:bodyPr>
          <a:lstStyle/>
          <a:p>
            <a:pPr lvl="0" indent="0"/>
            <a:r>
              <a:rPr lang="en-US" altLang="zh-CN" sz="2400" b="1" dirty="0">
                <a:latin typeface="华文中宋" pitchFamily="2" charset="-122"/>
                <a:ea typeface="华文中宋" pitchFamily="2" charset="-122"/>
              </a:rPr>
              <a:t>“</a:t>
            </a:r>
            <a:r>
              <a:rPr lang="zh-CN" altLang="en-US" sz="2400" b="1" dirty="0">
                <a:latin typeface="华文中宋" pitchFamily="2" charset="-122"/>
                <a:ea typeface="华文中宋" pitchFamily="2" charset="-122"/>
              </a:rPr>
              <a:t>近代百戏之祖</a:t>
            </a:r>
            <a:r>
              <a:rPr lang="en-US" altLang="zh-CN" sz="2400" b="1" dirty="0">
                <a:latin typeface="华文中宋" pitchFamily="2" charset="-122"/>
                <a:ea typeface="华文中宋" pitchFamily="2" charset="-122"/>
              </a:rPr>
              <a:t>”</a:t>
            </a:r>
            <a:r>
              <a:rPr lang="zh-CN" altLang="en-US" sz="2400" b="1" dirty="0">
                <a:latin typeface="华文中宋" pitchFamily="2" charset="-122"/>
                <a:ea typeface="华文中宋" pitchFamily="2" charset="-122"/>
              </a:rPr>
              <a:t>的艺术价值</a:t>
            </a:r>
          </a:p>
        </p:txBody>
      </p:sp>
      <p:grpSp>
        <p:nvGrpSpPr>
          <p:cNvPr id="32" name="组合 31"/>
          <p:cNvGrpSpPr/>
          <p:nvPr/>
        </p:nvGrpSpPr>
        <p:grpSpPr>
          <a:xfrm>
            <a:off x="8256174" y="1501775"/>
            <a:ext cx="3657531" cy="2844800"/>
            <a:chOff x="8256174" y="1501775"/>
            <a:chExt cx="3657531" cy="2844800"/>
          </a:xfrm>
        </p:grpSpPr>
        <p:grpSp>
          <p:nvGrpSpPr>
            <p:cNvPr id="2069" name="组合 36"/>
            <p:cNvGrpSpPr/>
            <p:nvPr/>
          </p:nvGrpSpPr>
          <p:grpSpPr>
            <a:xfrm>
              <a:off x="8256174" y="1501775"/>
              <a:ext cx="493925" cy="2844800"/>
              <a:chOff x="12929" y="5937"/>
              <a:chExt cx="1911" cy="1194"/>
            </a:xfrm>
          </p:grpSpPr>
          <p:cxnSp>
            <p:nvCxnSpPr>
              <p:cNvPr id="10" name="直接连接符 9"/>
              <p:cNvCxnSpPr/>
              <p:nvPr/>
            </p:nvCxnSpPr>
            <p:spPr>
              <a:xfrm flipV="1">
                <a:off x="13536" y="6541"/>
                <a:ext cx="1304" cy="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2929" y="5937"/>
                <a:ext cx="688" cy="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2929" y="7125"/>
                <a:ext cx="688" cy="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3617" y="5937"/>
                <a:ext cx="0" cy="11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文本框 39"/>
            <p:cNvSpPr txBox="1"/>
            <p:nvPr/>
          </p:nvSpPr>
          <p:spPr>
            <a:xfrm>
              <a:off x="8786193" y="2326994"/>
              <a:ext cx="3127512" cy="1323439"/>
            </a:xfrm>
            <a:prstGeom prst="rect">
              <a:avLst/>
            </a:prstGeom>
            <a:noFill/>
            <a:ln w="12700" cap="flat" cmpd="sng">
              <a:solidFill>
                <a:schemeClr val="tx1"/>
              </a:solidFill>
              <a:prstDash val="solid"/>
              <a:miter/>
              <a:headEnd type="none" w="med" len="med"/>
              <a:tailEnd type="none" w="med" len="med"/>
            </a:ln>
          </p:spPr>
          <p:txBody>
            <a:bodyPr wrap="square" anchor="t">
              <a:spAutoFit/>
            </a:bodyPr>
            <a:lstStyle/>
            <a:p>
              <a:pPr lvl="0" indent="0"/>
              <a:r>
                <a:rPr lang="zh-CN" altLang="en-US" sz="2000" b="1" dirty="0" smtClean="0">
                  <a:latin typeface="华文中宋" pitchFamily="2" charset="-122"/>
                  <a:ea typeface="华文中宋" pitchFamily="2" charset="-122"/>
                </a:rPr>
                <a:t>必修</a:t>
              </a:r>
              <a:r>
                <a:rPr lang="en-US" altLang="zh-CN" sz="2000" b="1" dirty="0" smtClean="0">
                  <a:latin typeface="华文中宋" pitchFamily="2" charset="-122"/>
                  <a:ea typeface="华文中宋" pitchFamily="2" charset="-122"/>
                </a:rPr>
                <a:t>3.2.2-3</a:t>
              </a:r>
              <a:r>
                <a:rPr lang="zh-CN" altLang="en-US" sz="2000" b="1" dirty="0" smtClean="0">
                  <a:latin typeface="华文中宋" pitchFamily="2" charset="-122"/>
                  <a:ea typeface="华文中宋" pitchFamily="2" charset="-122"/>
                </a:rPr>
                <a:t>“中国古代艺术和古典文学”</a:t>
              </a:r>
              <a:endParaRPr lang="en-US" altLang="zh-CN" sz="2000" b="1" dirty="0" smtClean="0">
                <a:latin typeface="华文中宋" pitchFamily="2" charset="-122"/>
                <a:ea typeface="华文中宋" pitchFamily="2" charset="-122"/>
              </a:endParaRPr>
            </a:p>
            <a:p>
              <a:pPr lvl="0" indent="0"/>
              <a:r>
                <a:rPr lang="zh-CN" altLang="en-US" sz="2000" b="1" dirty="0" smtClean="0">
                  <a:latin typeface="华文中宋" pitchFamily="2" charset="-122"/>
                  <a:ea typeface="华文中宋" pitchFamily="2" charset="-122"/>
                </a:rPr>
                <a:t>选修</a:t>
              </a:r>
              <a:r>
                <a:rPr lang="en-US" altLang="zh-CN" sz="2000" b="1" dirty="0" smtClean="0">
                  <a:latin typeface="华文中宋" pitchFamily="2" charset="-122"/>
                  <a:ea typeface="华文中宋" pitchFamily="2" charset="-122"/>
                </a:rPr>
                <a:t>6.5.4“</a:t>
              </a:r>
              <a:r>
                <a:rPr lang="zh-CN" altLang="en-US" sz="2000" b="1" dirty="0" smtClean="0">
                  <a:latin typeface="华文中宋" pitchFamily="2" charset="-122"/>
                  <a:ea typeface="华文中宋" pitchFamily="2" charset="-122"/>
                </a:rPr>
                <a:t>明清故宫”</a:t>
              </a:r>
              <a:endParaRPr lang="en-US" altLang="zh-CN" sz="2000" b="1" dirty="0" smtClean="0">
                <a:latin typeface="华文中宋" pitchFamily="2" charset="-122"/>
                <a:ea typeface="华文中宋" pitchFamily="2" charset="-122"/>
              </a:endParaRPr>
            </a:p>
            <a:p>
              <a:r>
                <a:rPr lang="zh-CN" altLang="en-US" sz="2000" b="1" dirty="0" smtClean="0">
                  <a:latin typeface="华文中宋" pitchFamily="2" charset="-122"/>
                  <a:ea typeface="华文中宋" pitchFamily="2" charset="-122"/>
                </a:rPr>
                <a:t>选修</a:t>
              </a:r>
              <a:r>
                <a:rPr lang="en-US" altLang="zh-CN" sz="2000" b="1" dirty="0" smtClean="0">
                  <a:latin typeface="华文中宋" pitchFamily="2" charset="-122"/>
                  <a:ea typeface="华文中宋" pitchFamily="2" charset="-122"/>
                </a:rPr>
                <a:t>6.5.5“</a:t>
              </a:r>
              <a:r>
                <a:rPr lang="zh-CN" altLang="en-US" sz="2000" b="1" dirty="0" smtClean="0">
                  <a:latin typeface="华文中宋" pitchFamily="2" charset="-122"/>
                  <a:ea typeface="华文中宋" pitchFamily="2" charset="-122"/>
                </a:rPr>
                <a:t>颐和园”</a:t>
              </a:r>
              <a:endParaRPr lang="en-US" altLang="zh-CN" sz="2000" b="1" dirty="0" smtClean="0">
                <a:latin typeface="华文中宋" pitchFamily="2" charset="-122"/>
                <a:ea typeface="华文中宋"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6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1" grpId="0"/>
      <p:bldP spid="2062" grpId="0"/>
      <p:bldP spid="207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2" name="Rectangle 32"/>
          <p:cNvSpPr>
            <a:spLocks noGrp="1" noChangeArrowheads="1"/>
          </p:cNvSpPr>
          <p:nvPr>
            <p:ph type="body" idx="4294967295"/>
          </p:nvPr>
        </p:nvSpPr>
        <p:spPr>
          <a:xfrm>
            <a:off x="245534" y="260350"/>
            <a:ext cx="11535833" cy="3925888"/>
          </a:xfrm>
        </p:spPr>
        <p:txBody>
          <a:bodyPr>
            <a:normAutofit/>
          </a:bodyPr>
          <a:lstStyle/>
          <a:p>
            <a:pPr marL="452438" indent="-452438" algn="just">
              <a:buNone/>
            </a:pPr>
            <a:r>
              <a:rPr lang="zh-CN" altLang="en-US" sz="3600" b="1" dirty="0" smtClean="0">
                <a:latin typeface="华文中宋" pitchFamily="2" charset="-122"/>
                <a:ea typeface="华文中宋" pitchFamily="2" charset="-122"/>
                <a:cs typeface="Times New Roman" pitchFamily="18" charset="0"/>
              </a:rPr>
              <a:t>一、</a:t>
            </a:r>
            <a:r>
              <a:rPr lang="zh-CN" altLang="en-US" sz="3600" b="1" dirty="0" smtClean="0">
                <a:latin typeface="华文中宋" pitchFamily="2" charset="-122"/>
                <a:ea typeface="华文中宋" pitchFamily="2" charset="-122"/>
              </a:rPr>
              <a:t>昆曲及水磨腔</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折子戏等概念</a:t>
            </a:r>
            <a:endParaRPr lang="en-US" altLang="zh-CN" sz="3600" b="1" dirty="0" smtClean="0">
              <a:latin typeface="华文中宋" pitchFamily="2" charset="-122"/>
              <a:ea typeface="华文中宋" pitchFamily="2" charset="-122"/>
              <a:cs typeface="Times New Roman" pitchFamily="18" charset="0"/>
            </a:endParaRPr>
          </a:p>
          <a:p>
            <a:pPr marL="452438" indent="-452438" algn="just">
              <a:buNone/>
            </a:pPr>
            <a:r>
              <a:rPr lang="en-US" altLang="zh-CN" sz="3600" b="1" dirty="0" smtClean="0">
                <a:latin typeface="华文中宋" pitchFamily="2" charset="-122"/>
                <a:ea typeface="华文中宋" pitchFamily="2" charset="-122"/>
                <a:cs typeface="Times New Roman" pitchFamily="18" charset="0"/>
              </a:rPr>
              <a:t>1</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昆</a:t>
            </a:r>
            <a:r>
              <a:rPr lang="zh-CN" altLang="en-US" sz="3600" b="1" dirty="0" smtClean="0">
                <a:latin typeface="华文中宋" pitchFamily="2" charset="-122"/>
                <a:ea typeface="华文中宋" pitchFamily="2" charset="-122"/>
                <a:cs typeface="Times New Roman" pitchFamily="18" charset="0"/>
              </a:rPr>
              <a:t>曲，原称昆腔，明末发展为全国性大剧种，清初称昆曲。在中国现存三百多种戏曲剧种中，最为悠久，被誉为“近代百戏之祖”，首批列入联合国</a:t>
            </a:r>
            <a:r>
              <a:rPr lang="en-US" altLang="zh-CN" sz="3600" b="1" dirty="0" smtClean="0">
                <a:latin typeface="华文中宋" pitchFamily="2" charset="-122"/>
                <a:ea typeface="华文中宋" pitchFamily="2" charset="-122"/>
                <a:cs typeface="Times New Roman" pitchFamily="18" charset="0"/>
              </a:rPr>
              <a:t>《</a:t>
            </a:r>
            <a:r>
              <a:rPr lang="zh-CN" altLang="en-US" sz="3600" b="1" dirty="0" smtClean="0">
                <a:solidFill>
                  <a:srgbClr val="FF0000"/>
                </a:solidFill>
                <a:latin typeface="华文中宋" pitchFamily="2" charset="-122"/>
                <a:ea typeface="华文中宋" pitchFamily="2" charset="-122"/>
              </a:rPr>
              <a:t>人类非物质文化遗产名录</a:t>
            </a:r>
            <a:r>
              <a:rPr lang="en-US" altLang="zh-CN"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3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5" name="Rectangle 3"/>
          <p:cNvSpPr>
            <a:spLocks noGrp="1" noChangeArrowheads="1"/>
          </p:cNvSpPr>
          <p:nvPr>
            <p:ph type="body" idx="4294967295"/>
          </p:nvPr>
        </p:nvSpPr>
        <p:spPr>
          <a:xfrm>
            <a:off x="245534" y="346075"/>
            <a:ext cx="11535833" cy="3925888"/>
          </a:xfrm>
        </p:spPr>
        <p:txBody>
          <a:bodyPr>
            <a:normAutofit/>
          </a:bodyPr>
          <a:lstStyle/>
          <a:p>
            <a:pPr marL="452438" indent="-452438" algn="just">
              <a:buNone/>
            </a:pPr>
            <a:r>
              <a:rPr lang="en-US" altLang="zh-CN" sz="3600" b="1" dirty="0" smtClean="0">
                <a:latin typeface="华文中宋" pitchFamily="2" charset="-122"/>
                <a:ea typeface="华文中宋" pitchFamily="2" charset="-122"/>
                <a:cs typeface="Courier New" pitchFamily="49" charset="0"/>
              </a:rPr>
              <a:t>2</a:t>
            </a:r>
            <a:r>
              <a:rPr lang="zh-CN" altLang="en-US" sz="3600" b="1" dirty="0" smtClean="0">
                <a:latin typeface="华文中宋" pitchFamily="2" charset="-122"/>
                <a:ea typeface="华文中宋" pitchFamily="2" charset="-122"/>
                <a:cs typeface="Times New Roman" pitchFamily="18" charset="0"/>
              </a:rPr>
              <a:t>．水磨腔：明嘉靖、隆庆年间，魏良辅改革后的昆腔，时称“水磨腔”，旋律达到“</a:t>
            </a:r>
            <a:r>
              <a:rPr lang="zh-CN" altLang="en-US" sz="3600" b="1" u="sng" dirty="0" smtClean="0">
                <a:latin typeface="华文中宋" pitchFamily="2" charset="-122"/>
                <a:ea typeface="华文中宋" pitchFamily="2" charset="-122"/>
                <a:cs typeface="Times New Roman" pitchFamily="18" charset="0"/>
              </a:rPr>
              <a:t>                  </a:t>
            </a:r>
            <a:r>
              <a:rPr lang="zh-CN" altLang="en-US" sz="3600" b="1" dirty="0" smtClean="0">
                <a:latin typeface="华文中宋" pitchFamily="2" charset="-122"/>
                <a:ea typeface="华文中宋" pitchFamily="2" charset="-122"/>
                <a:cs typeface="Times New Roman" pitchFamily="18" charset="0"/>
              </a:rPr>
              <a:t>”的地步，使昆腔具备“闲雅整肃、清俊温润”的新特点。</a:t>
            </a:r>
            <a:endParaRPr lang="zh-CN" altLang="en-US" sz="3600" b="1" dirty="0" smtClean="0">
              <a:latin typeface="华文中宋" pitchFamily="2" charset="-122"/>
              <a:ea typeface="华文中宋" pitchFamily="2" charset="-122"/>
            </a:endParaRPr>
          </a:p>
          <a:p>
            <a:pPr marL="452438" indent="-452438" algn="just">
              <a:buNone/>
            </a:pPr>
            <a:r>
              <a:rPr lang="en-US" altLang="zh-CN" sz="3600" b="1" dirty="0" smtClean="0">
                <a:latin typeface="华文中宋" pitchFamily="2" charset="-122"/>
                <a:ea typeface="华文中宋" pitchFamily="2" charset="-122"/>
              </a:rPr>
              <a:t>3</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折子戏：明</a:t>
            </a:r>
            <a:r>
              <a:rPr lang="zh-CN" altLang="en-US" sz="3600" b="1" dirty="0" smtClean="0">
                <a:latin typeface="华文中宋" pitchFamily="2" charset="-122"/>
                <a:ea typeface="华文中宋" pitchFamily="2" charset="-122"/>
                <a:cs typeface="Times New Roman" pitchFamily="18" charset="0"/>
              </a:rPr>
              <a:t>末清初，针对昆曲剧本拖沓的境况，昆曲艺人从传奇剧本中精选一出或几出戏进行加工、充实形成的可以独立演出的短剧。“折子戏”生动、活泼，集中了表演艺术的精华，获得欢迎。</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26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Rectangle 2"/>
          <p:cNvSpPr>
            <a:spLocks noGrp="1" noChangeArrowheads="1"/>
          </p:cNvSpPr>
          <p:nvPr>
            <p:ph type="body" idx="4294967295"/>
          </p:nvPr>
        </p:nvSpPr>
        <p:spPr>
          <a:xfrm>
            <a:off x="245534" y="398463"/>
            <a:ext cx="11535833" cy="5021262"/>
          </a:xfrm>
        </p:spPr>
        <p:txBody>
          <a:bodyPr>
            <a:noAutofit/>
          </a:bodyPr>
          <a:lstStyle/>
          <a:p>
            <a:pPr marL="452438" indent="-452438" algn="just">
              <a:buNone/>
            </a:pPr>
            <a:r>
              <a:rPr lang="zh-CN" altLang="en-US" sz="3600" b="1" dirty="0" smtClean="0">
                <a:latin typeface="华文中宋" pitchFamily="2" charset="-122"/>
                <a:ea typeface="华文中宋" pitchFamily="2" charset="-122"/>
                <a:cs typeface="Times New Roman" pitchFamily="18" charset="0"/>
              </a:rPr>
              <a:t>二、昆曲诞生、</a:t>
            </a:r>
            <a:r>
              <a:rPr lang="zh-CN" altLang="en-US" sz="3600" b="1" dirty="0" smtClean="0">
                <a:latin typeface="华文中宋" pitchFamily="2" charset="-122"/>
                <a:ea typeface="华文中宋" pitchFamily="2" charset="-122"/>
              </a:rPr>
              <a:t>兴衰的过程</a:t>
            </a:r>
            <a:endParaRPr lang="en-US" altLang="zh-CN" sz="3600" b="1" dirty="0" smtClean="0">
              <a:latin typeface="华文中宋" pitchFamily="2" charset="-122"/>
              <a:ea typeface="华文中宋" pitchFamily="2" charset="-122"/>
            </a:endParaRPr>
          </a:p>
          <a:p>
            <a:pPr marL="452438" indent="-452438" algn="just">
              <a:buNone/>
            </a:pPr>
            <a:r>
              <a:rPr lang="en-US" altLang="zh-CN" sz="3600" b="1" dirty="0" smtClean="0">
                <a:latin typeface="华文中宋" pitchFamily="2" charset="-122"/>
                <a:ea typeface="华文中宋" pitchFamily="2" charset="-122"/>
              </a:rPr>
              <a:t>1</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从昆腔到昆曲</a:t>
            </a:r>
            <a:endParaRPr lang="en-US" altLang="zh-CN" sz="3600" b="1" dirty="0" smtClean="0">
              <a:latin typeface="华文中宋" pitchFamily="2" charset="-122"/>
              <a:ea typeface="华文中宋" pitchFamily="2" charset="-122"/>
            </a:endParaRPr>
          </a:p>
          <a:p>
            <a:pPr marL="452438" indent="-452438" algn="just">
              <a:buNone/>
            </a:pPr>
            <a:r>
              <a:rPr lang="en-US" altLang="zh-CN" sz="3600" b="1" dirty="0" smtClean="0">
                <a:latin typeface="华文中宋" pitchFamily="2" charset="-122"/>
                <a:ea typeface="华文中宋" pitchFamily="2" charset="-122"/>
                <a:cs typeface="Times New Roman" pitchFamily="18" charset="0"/>
              </a:rPr>
              <a:t>  (1)</a:t>
            </a:r>
            <a:r>
              <a:rPr lang="zh-CN" altLang="en-US" sz="3600" b="1" dirty="0" smtClean="0">
                <a:latin typeface="华文中宋" pitchFamily="2" charset="-122"/>
                <a:ea typeface="华文中宋" pitchFamily="2" charset="-122"/>
              </a:rPr>
              <a:t>元</a:t>
            </a:r>
            <a:r>
              <a:rPr lang="zh-CN" altLang="en-US" sz="3600" b="1" dirty="0" smtClean="0">
                <a:latin typeface="华文中宋" pitchFamily="2" charset="-122"/>
                <a:ea typeface="华文中宋" pitchFamily="2" charset="-122"/>
                <a:cs typeface="Times New Roman" pitchFamily="18" charset="0"/>
              </a:rPr>
              <a:t>末明初，顾坚改革南曲演唱，形成“昆山腔”</a:t>
            </a:r>
            <a:r>
              <a:rPr lang="en-US" altLang="zh-CN"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cs typeface="Times New Roman" pitchFamily="18" charset="0"/>
              </a:rPr>
              <a:t>简称“昆腔”，悠扬流畅，是昆曲的灵魂和标志</a:t>
            </a:r>
            <a:r>
              <a:rPr lang="en-US" altLang="zh-CN"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cs typeface="Times New Roman" pitchFamily="18" charset="0"/>
              </a:rPr>
              <a:t>。</a:t>
            </a:r>
            <a:endParaRPr lang="en-US" altLang="zh-CN" sz="3600" b="1" dirty="0" smtClean="0">
              <a:latin typeface="华文中宋" pitchFamily="2" charset="-122"/>
              <a:ea typeface="华文中宋" pitchFamily="2" charset="-122"/>
              <a:cs typeface="Times New Roman" pitchFamily="18" charset="0"/>
            </a:endParaRPr>
          </a:p>
          <a:p>
            <a:pPr marL="452438" indent="-452438" algn="just">
              <a:buNone/>
            </a:pPr>
            <a:r>
              <a:rPr lang="en-US" altLang="zh-CN" sz="3600" b="1" dirty="0" smtClean="0">
                <a:latin typeface="华文中宋" pitchFamily="2" charset="-122"/>
                <a:ea typeface="华文中宋" pitchFamily="2" charset="-122"/>
                <a:cs typeface="Times New Roman" pitchFamily="18" charset="0"/>
              </a:rPr>
              <a:t>  (2)</a:t>
            </a:r>
            <a:r>
              <a:rPr lang="zh-CN" altLang="en-US" sz="3600" b="1" dirty="0" smtClean="0">
                <a:latin typeface="华文中宋" pitchFamily="2" charset="-122"/>
                <a:ea typeface="华文中宋" pitchFamily="2" charset="-122"/>
                <a:cs typeface="Times New Roman" pitchFamily="18" charset="0"/>
              </a:rPr>
              <a:t>明嘉靖、隆庆年间，</a:t>
            </a:r>
            <a:r>
              <a:rPr lang="zh-CN" altLang="en-US" sz="3600" b="1" u="sng" dirty="0" smtClean="0">
                <a:latin typeface="华文中宋" pitchFamily="2" charset="-122"/>
                <a:ea typeface="华文中宋" pitchFamily="2" charset="-122"/>
                <a:cs typeface="Times New Roman" pitchFamily="18" charset="0"/>
              </a:rPr>
              <a:t>             </a:t>
            </a:r>
            <a:r>
              <a:rPr lang="zh-CN" altLang="en-US" sz="3600" b="1" dirty="0" smtClean="0">
                <a:latin typeface="华文中宋" pitchFamily="2" charset="-122"/>
                <a:ea typeface="华文中宋" pitchFamily="2" charset="-122"/>
                <a:cs typeface="Times New Roman" pitchFamily="18" charset="0"/>
              </a:rPr>
              <a:t>改革昆腔，时称“水磨腔”，使昆腔具备“闲雅整肃、清俊温润”的新特点。</a:t>
            </a:r>
            <a:endParaRPr lang="en-US" altLang="zh-CN" sz="3600" b="1" dirty="0" smtClean="0">
              <a:latin typeface="华文中宋" pitchFamily="2" charset="-122"/>
              <a:ea typeface="华文中宋" pitchFamily="2" charset="-122"/>
              <a:cs typeface="Times New Roman" pitchFamily="18" charset="0"/>
            </a:endParaRPr>
          </a:p>
          <a:p>
            <a:pPr marL="452438" indent="-452438" algn="just">
              <a:buNone/>
            </a:pPr>
            <a:r>
              <a:rPr lang="en-US" altLang="zh-CN" sz="3600" b="1" dirty="0" smtClean="0">
                <a:latin typeface="华文中宋" pitchFamily="2" charset="-122"/>
                <a:ea typeface="华文中宋" pitchFamily="2" charset="-122"/>
                <a:cs typeface="Times New Roman" pitchFamily="18" charset="0"/>
              </a:rPr>
              <a:t>  (3)</a:t>
            </a:r>
            <a:r>
              <a:rPr lang="zh-CN" altLang="en-US" sz="3600" b="1" dirty="0" smtClean="0">
                <a:latin typeface="华文中宋" pitchFamily="2" charset="-122"/>
                <a:ea typeface="华文中宋" pitchFamily="2" charset="-122"/>
                <a:cs typeface="Times New Roman" pitchFamily="18" charset="0"/>
              </a:rPr>
              <a:t>梁辰鱼创作</a:t>
            </a:r>
            <a:r>
              <a:rPr lang="en-US" altLang="zh-CN" sz="3600" b="1" dirty="0" smtClean="0">
                <a:latin typeface="华文中宋" pitchFamily="2" charset="-122"/>
                <a:ea typeface="华文中宋" pitchFamily="2" charset="-122"/>
                <a:cs typeface="Times New Roman" pitchFamily="18" charset="0"/>
              </a:rPr>
              <a:t>《</a:t>
            </a:r>
            <a:r>
              <a:rPr lang="en-US" altLang="zh-CN" sz="3600" b="1" u="sng" dirty="0" smtClean="0">
                <a:latin typeface="华文中宋" pitchFamily="2" charset="-122"/>
                <a:ea typeface="华文中宋" pitchFamily="2" charset="-122"/>
                <a:cs typeface="Times New Roman" pitchFamily="18" charset="0"/>
              </a:rPr>
              <a:t>             </a:t>
            </a:r>
            <a:r>
              <a:rPr lang="en-US" altLang="zh-CN"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cs typeface="Times New Roman" pitchFamily="18" charset="0"/>
              </a:rPr>
              <a:t>，将昆腔推上戏曲舞台。此后发展迅速，传入北京，赢得“官腔”称号。</a:t>
            </a:r>
            <a:endParaRPr lang="en-US" altLang="zh-CN" sz="3600" b="1" dirty="0" smtClean="0">
              <a:latin typeface="华文中宋" pitchFamily="2" charset="-122"/>
              <a:ea typeface="华文中宋" pitchFamily="2" charset="-122"/>
              <a:cs typeface="Times New Roman" pitchFamily="18" charset="0"/>
            </a:endParaRPr>
          </a:p>
          <a:p>
            <a:pPr marL="452438" indent="-452438" algn="just">
              <a:buNone/>
            </a:pPr>
            <a:r>
              <a:rPr lang="en-US" altLang="zh-CN" sz="3600" b="1" dirty="0" smtClean="0">
                <a:latin typeface="华文中宋" pitchFamily="2" charset="-122"/>
                <a:ea typeface="华文中宋" pitchFamily="2" charset="-122"/>
                <a:cs typeface="Times New Roman" pitchFamily="18" charset="0"/>
              </a:rPr>
              <a:t>  (4)</a:t>
            </a:r>
            <a:r>
              <a:rPr lang="zh-CN" altLang="en-US" sz="3600" b="1" dirty="0" smtClean="0">
                <a:latin typeface="华文中宋" pitchFamily="2" charset="-122"/>
                <a:ea typeface="华文中宋" pitchFamily="2" charset="-122"/>
                <a:cs typeface="Times New Roman" pitchFamily="18" charset="0"/>
              </a:rPr>
              <a:t>明末，昆腔成为全国性大剧种，清初称昆曲。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984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984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984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984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5984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66" name="Rectangle 2"/>
          <p:cNvSpPr>
            <a:spLocks noGrp="1" noChangeArrowheads="1"/>
          </p:cNvSpPr>
          <p:nvPr>
            <p:ph type="body" idx="4294967295"/>
          </p:nvPr>
        </p:nvSpPr>
        <p:spPr>
          <a:xfrm>
            <a:off x="239185" y="192089"/>
            <a:ext cx="11535833" cy="6116637"/>
          </a:xfrm>
        </p:spPr>
        <p:txBody>
          <a:bodyPr>
            <a:noAutofit/>
          </a:bodyPr>
          <a:lstStyle/>
          <a:p>
            <a:pPr marL="452438" indent="-452438" algn="just">
              <a:buNone/>
            </a:pPr>
            <a:r>
              <a:rPr lang="en-US" altLang="zh-CN" sz="3600" b="1" dirty="0" smtClean="0">
                <a:latin typeface="华文中宋" pitchFamily="2" charset="-122"/>
                <a:ea typeface="华文中宋" pitchFamily="2" charset="-122"/>
                <a:cs typeface="Courier New" pitchFamily="49" charset="0"/>
              </a:rPr>
              <a:t>2</a:t>
            </a:r>
            <a:r>
              <a:rPr lang="zh-CN" altLang="en-US" sz="3600" b="1" dirty="0" smtClean="0">
                <a:latin typeface="华文中宋" pitchFamily="2" charset="-122"/>
                <a:ea typeface="华文中宋" pitchFamily="2" charset="-122"/>
                <a:cs typeface="Times New Roman" pitchFamily="18" charset="0"/>
              </a:rPr>
              <a:t>．昆曲的兴盛</a:t>
            </a:r>
          </a:p>
          <a:p>
            <a:pPr marL="452438" indent="-452438" algn="just">
              <a:buNone/>
            </a:pPr>
            <a:r>
              <a:rPr lang="en-US" altLang="zh-CN" sz="3600" b="1" dirty="0" smtClean="0">
                <a:latin typeface="华文中宋" pitchFamily="2" charset="-122"/>
                <a:ea typeface="华文中宋" pitchFamily="2" charset="-122"/>
                <a:cs typeface="Times New Roman" pitchFamily="18" charset="0"/>
              </a:rPr>
              <a:t>  (1)</a:t>
            </a:r>
            <a:r>
              <a:rPr lang="zh-CN" altLang="en-US" sz="3600" b="1" dirty="0" smtClean="0">
                <a:latin typeface="华文中宋" pitchFamily="2" charset="-122"/>
                <a:ea typeface="华文中宋" pitchFamily="2" charset="-122"/>
              </a:rPr>
              <a:t>时</a:t>
            </a:r>
            <a:r>
              <a:rPr lang="zh-CN" altLang="en-US" sz="3600" b="1" dirty="0" smtClean="0">
                <a:latin typeface="华文中宋" pitchFamily="2" charset="-122"/>
                <a:ea typeface="华文中宋" pitchFamily="2" charset="-122"/>
                <a:cs typeface="Times New Roman" pitchFamily="18" charset="0"/>
              </a:rPr>
              <a:t>间：从明万历年间到清乾隆末年，昆曲兴盛一时。</a:t>
            </a:r>
            <a:endParaRPr lang="en-US" altLang="zh-CN" sz="3600" b="1" dirty="0" smtClean="0">
              <a:latin typeface="华文中宋" pitchFamily="2" charset="-122"/>
              <a:ea typeface="华文中宋" pitchFamily="2" charset="-122"/>
              <a:cs typeface="Times New Roman" pitchFamily="18" charset="0"/>
            </a:endParaRPr>
          </a:p>
          <a:p>
            <a:pPr marL="452438" indent="-452438" algn="just">
              <a:buNone/>
            </a:pPr>
            <a:r>
              <a:rPr lang="en-US" altLang="zh-CN" sz="3600" b="1" dirty="0" smtClean="0">
                <a:latin typeface="华文中宋" pitchFamily="2" charset="-122"/>
                <a:ea typeface="华文中宋" pitchFamily="2" charset="-122"/>
                <a:cs typeface="Times New Roman" pitchFamily="18" charset="0"/>
              </a:rPr>
              <a:t>  (2)</a:t>
            </a:r>
            <a:r>
              <a:rPr lang="zh-CN" altLang="en-US" sz="3600" b="1" dirty="0" smtClean="0">
                <a:latin typeface="华文中宋" pitchFamily="2" charset="-122"/>
                <a:ea typeface="华文中宋" pitchFamily="2" charset="-122"/>
                <a:cs typeface="Times New Roman" pitchFamily="18" charset="0"/>
              </a:rPr>
              <a:t>代表作品：新剧作层出不穷，如</a:t>
            </a:r>
            <a:r>
              <a:rPr lang="en-US" altLang="zh-CN"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cs typeface="Times New Roman" pitchFamily="18" charset="0"/>
              </a:rPr>
              <a:t>玉簪记</a:t>
            </a:r>
            <a:r>
              <a:rPr lang="en-US" altLang="zh-CN"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cs typeface="Times New Roman" pitchFamily="18" charset="0"/>
              </a:rPr>
              <a:t>红梅记</a:t>
            </a:r>
            <a:r>
              <a:rPr lang="en-US" altLang="zh-CN" sz="3600" b="1" dirty="0" smtClean="0">
                <a:latin typeface="华文中宋" pitchFamily="2" charset="-122"/>
                <a:ea typeface="华文中宋" pitchFamily="2" charset="-122"/>
                <a:cs typeface="Times New Roman" pitchFamily="18" charset="0"/>
              </a:rPr>
              <a:t>》《</a:t>
            </a:r>
            <a:r>
              <a:rPr lang="en-US" altLang="zh-CN" sz="3600" b="1" u="sng" dirty="0" smtClean="0">
                <a:latin typeface="华文中宋" pitchFamily="2" charset="-122"/>
                <a:ea typeface="华文中宋" pitchFamily="2" charset="-122"/>
                <a:cs typeface="Times New Roman" pitchFamily="18" charset="0"/>
              </a:rPr>
              <a:t>                </a:t>
            </a:r>
            <a:r>
              <a:rPr lang="en-US" altLang="zh-CN"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cs typeface="Times New Roman" pitchFamily="18" charset="0"/>
              </a:rPr>
              <a:t>等。</a:t>
            </a:r>
            <a:endParaRPr lang="en-US" altLang="zh-CN" sz="3600" b="1" dirty="0" smtClean="0">
              <a:latin typeface="华文中宋" pitchFamily="2" charset="-122"/>
              <a:ea typeface="华文中宋" pitchFamily="2" charset="-122"/>
              <a:cs typeface="Times New Roman" pitchFamily="18" charset="0"/>
            </a:endParaRPr>
          </a:p>
          <a:p>
            <a:pPr marL="452438" indent="-452438" algn="just">
              <a:buNone/>
            </a:pPr>
            <a:r>
              <a:rPr lang="en-US" altLang="zh-CN" sz="3600" b="1" dirty="0" smtClean="0">
                <a:latin typeface="华文中宋" pitchFamily="2" charset="-122"/>
                <a:ea typeface="华文中宋" pitchFamily="2" charset="-122"/>
                <a:cs typeface="Times New Roman" pitchFamily="18" charset="0"/>
              </a:rPr>
              <a:t>  (3)</a:t>
            </a:r>
            <a:r>
              <a:rPr lang="zh-CN" altLang="en-US" sz="3600" b="1" dirty="0" smtClean="0">
                <a:latin typeface="华文中宋" pitchFamily="2" charset="-122"/>
                <a:ea typeface="华文中宋" pitchFamily="2" charset="-122"/>
                <a:cs typeface="Times New Roman" pitchFamily="18" charset="0"/>
              </a:rPr>
              <a:t>特色：角色分工细腻，服装道具十分讲究，表演艺术精益求精；折子戏生动、活泼，深受欢迎。</a:t>
            </a:r>
            <a:endParaRPr lang="en-US" altLang="zh-CN" sz="3600" b="1" dirty="0" smtClean="0">
              <a:latin typeface="华文中宋" pitchFamily="2" charset="-122"/>
              <a:ea typeface="华文中宋" pitchFamily="2" charset="-122"/>
              <a:cs typeface="Times New Roman" pitchFamily="18" charset="0"/>
            </a:endParaRPr>
          </a:p>
          <a:p>
            <a:pPr marL="452438" indent="-452438" algn="just">
              <a:buNone/>
            </a:pPr>
            <a:r>
              <a:rPr lang="en-US" altLang="zh-CN" sz="3600" b="1" dirty="0" smtClean="0">
                <a:latin typeface="华文中宋" pitchFamily="2" charset="-122"/>
                <a:ea typeface="华文中宋" pitchFamily="2" charset="-122"/>
              </a:rPr>
              <a:t>3</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昆曲的衰落</a:t>
            </a:r>
            <a:endParaRPr lang="en-US" altLang="zh-CN" sz="3600" b="1" dirty="0" smtClean="0">
              <a:latin typeface="华文中宋" pitchFamily="2" charset="-122"/>
              <a:ea typeface="华文中宋" pitchFamily="2" charset="-122"/>
            </a:endParaRPr>
          </a:p>
          <a:p>
            <a:pPr marL="452438" indent="-452438" algn="just">
              <a:buNone/>
            </a:pPr>
            <a:r>
              <a:rPr lang="en-US" altLang="zh-CN" sz="3600" b="1" dirty="0" smtClean="0">
                <a:latin typeface="华文中宋" pitchFamily="2" charset="-122"/>
                <a:ea typeface="华文中宋" pitchFamily="2" charset="-122"/>
                <a:cs typeface="Times New Roman" pitchFamily="18" charset="0"/>
              </a:rPr>
              <a:t>  (1)</a:t>
            </a:r>
            <a:r>
              <a:rPr lang="zh-CN" altLang="en-US" sz="3600" b="1" dirty="0" smtClean="0">
                <a:latin typeface="华文中宋" pitchFamily="2" charset="-122"/>
                <a:ea typeface="华文中宋" pitchFamily="2" charset="-122"/>
              </a:rPr>
              <a:t>原</a:t>
            </a:r>
            <a:r>
              <a:rPr lang="zh-CN" altLang="en-US" sz="3600" b="1" dirty="0" smtClean="0">
                <a:latin typeface="华文中宋" pitchFamily="2" charset="-122"/>
                <a:ea typeface="华文中宋" pitchFamily="2" charset="-122"/>
                <a:cs typeface="Times New Roman" pitchFamily="18" charset="0"/>
              </a:rPr>
              <a:t>因：昆曲的弱点</a:t>
            </a:r>
            <a:r>
              <a:rPr lang="en-US" altLang="zh-CN"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cs typeface="Times New Roman" pitchFamily="18" charset="0"/>
              </a:rPr>
              <a:t>片面追求旋律性、音乐性，牺牲文学性和戏剧性</a:t>
            </a:r>
            <a:r>
              <a:rPr lang="en-US" altLang="zh-CN"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cs typeface="Times New Roman" pitchFamily="18" charset="0"/>
              </a:rPr>
              <a:t>日益暴露；清乾嘉年间，出现“花部”和“雅部”争胜的局面。</a:t>
            </a:r>
            <a:endParaRPr lang="en-US" altLang="zh-CN" sz="3600" b="1" dirty="0" smtClean="0">
              <a:latin typeface="华文中宋" pitchFamily="2" charset="-122"/>
              <a:ea typeface="华文中宋" pitchFamily="2" charset="-122"/>
              <a:cs typeface="Times New Roman" pitchFamily="18" charset="0"/>
            </a:endParaRPr>
          </a:p>
          <a:p>
            <a:pPr marL="452438" indent="-452438" algn="just">
              <a:buNone/>
            </a:pPr>
            <a:r>
              <a:rPr lang="en-US" altLang="zh-CN" sz="3600" b="1" dirty="0" smtClean="0">
                <a:latin typeface="华文中宋" pitchFamily="2" charset="-122"/>
                <a:ea typeface="华文中宋" pitchFamily="2" charset="-122"/>
                <a:cs typeface="Times New Roman" pitchFamily="18" charset="0"/>
              </a:rPr>
              <a:t>  (2)</a:t>
            </a:r>
            <a:r>
              <a:rPr lang="zh-CN" altLang="en-US" sz="3600" b="1" dirty="0" smtClean="0">
                <a:latin typeface="华文中宋" pitchFamily="2" charset="-122"/>
                <a:ea typeface="华文中宋" pitchFamily="2" charset="-122"/>
                <a:cs typeface="Times New Roman" pitchFamily="18" charset="0"/>
              </a:rPr>
              <a:t>结果：昆曲逐渐被观众所抛弃，日益衰落。</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086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086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086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086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086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08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0" name="Rectangle 2"/>
          <p:cNvSpPr>
            <a:spLocks noGrp="1" noChangeArrowheads="1"/>
          </p:cNvSpPr>
          <p:nvPr>
            <p:ph type="body" idx="4294967295"/>
          </p:nvPr>
        </p:nvSpPr>
        <p:spPr>
          <a:xfrm>
            <a:off x="334434" y="2054225"/>
            <a:ext cx="11535833" cy="1735138"/>
          </a:xfrm>
        </p:spPr>
        <p:txBody>
          <a:bodyPr>
            <a:normAutofit/>
          </a:bodyPr>
          <a:lstStyle/>
          <a:p>
            <a:pPr>
              <a:buNone/>
            </a:pPr>
            <a:r>
              <a:rPr lang="zh-CN" altLang="en-US" sz="3600" b="1" dirty="0" smtClean="0">
                <a:latin typeface="华文中宋" pitchFamily="2" charset="-122"/>
                <a:ea typeface="华文中宋" pitchFamily="2" charset="-122"/>
                <a:cs typeface="Times New Roman" pitchFamily="18" charset="0"/>
              </a:rPr>
              <a:t>    昆曲又分为南曲与北曲，</a:t>
            </a:r>
            <a:r>
              <a:rPr lang="zh-CN" altLang="en-US" sz="3600" b="1" dirty="0" smtClean="0">
                <a:latin typeface="华文中宋" pitchFamily="2" charset="-122"/>
                <a:ea typeface="华文中宋" pitchFamily="2" charset="-122"/>
              </a:rPr>
              <a:t>其区别是北曲念字多用普通话</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南曲念字多用苏州话</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北曲用于武打剧目较多；南曲则侧重于文戏</a:t>
            </a:r>
            <a:r>
              <a:rPr lang="zh-CN" altLang="en-US" sz="3600" b="1" dirty="0" smtClean="0">
                <a:latin typeface="华文中宋" pitchFamily="2" charset="-122"/>
                <a:ea typeface="华文中宋" pitchFamily="2" charset="-122"/>
                <a:cs typeface="Times New Roman" pitchFamily="18" charset="0"/>
              </a:rPr>
              <a:t>。</a:t>
            </a:r>
          </a:p>
        </p:txBody>
      </p:sp>
      <p:graphicFrame>
        <p:nvGraphicFramePr>
          <p:cNvPr id="1061891" name="Object 3"/>
          <p:cNvGraphicFramePr>
            <a:graphicFrameLocks/>
          </p:cNvGraphicFramePr>
          <p:nvPr/>
        </p:nvGraphicFramePr>
        <p:xfrm>
          <a:off x="251884" y="2865438"/>
          <a:ext cx="11478683" cy="196850"/>
        </p:xfrm>
        <a:graphic>
          <a:graphicData uri="http://schemas.openxmlformats.org/presentationml/2006/ole">
            <p:oleObj spid="_x0000_s131074" name="文档" r:id="rId3" imgW="8611785" imgH="197629" progId="Word.Document.8">
              <p:embed/>
            </p:oleObj>
          </a:graphicData>
        </a:graphic>
      </p:graphicFrame>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ChangeArrowheads="1"/>
          </p:cNvSpPr>
          <p:nvPr>
            <p:ph type="body" idx="4294967295"/>
          </p:nvPr>
        </p:nvSpPr>
        <p:spPr>
          <a:xfrm>
            <a:off x="321734" y="1203325"/>
            <a:ext cx="11535833" cy="3378200"/>
          </a:xfrm>
        </p:spPr>
        <p:txBody>
          <a:bodyPr>
            <a:noAutofit/>
          </a:bodyPr>
          <a:lstStyle/>
          <a:p>
            <a:pPr marL="357188" indent="-357188" algn="just">
              <a:buNone/>
            </a:pPr>
            <a:r>
              <a:rPr lang="zh-CN" altLang="en-US" sz="3600" b="1" dirty="0" smtClean="0">
                <a:latin typeface="华文中宋" pitchFamily="2" charset="-122"/>
                <a:ea typeface="华文中宋" pitchFamily="2" charset="-122"/>
                <a:cs typeface="Times New Roman" pitchFamily="18" charset="0"/>
              </a:rPr>
              <a:t>三、昆曲独特的文化价值</a:t>
            </a:r>
            <a:endParaRPr lang="en-US" altLang="zh-CN" sz="3600" b="1" dirty="0" smtClean="0">
              <a:latin typeface="华文中宋" pitchFamily="2" charset="-122"/>
              <a:ea typeface="华文中宋" pitchFamily="2" charset="-122"/>
              <a:cs typeface="Times New Roman" pitchFamily="18" charset="0"/>
            </a:endParaRPr>
          </a:p>
          <a:p>
            <a:pPr marL="357188" indent="-357188" algn="just">
              <a:buNone/>
            </a:pPr>
            <a:r>
              <a:rPr lang="en-US" altLang="zh-CN" sz="3600" b="1" dirty="0" smtClean="0">
                <a:latin typeface="华文中宋" pitchFamily="2" charset="-122"/>
                <a:ea typeface="华文中宋" pitchFamily="2" charset="-122"/>
                <a:cs typeface="Times New Roman" pitchFamily="18" charset="0"/>
              </a:rPr>
              <a:t>1</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昆</a:t>
            </a:r>
            <a:r>
              <a:rPr lang="zh-CN" altLang="en-US" sz="3600" b="1" dirty="0" smtClean="0">
                <a:latin typeface="华文中宋" pitchFamily="2" charset="-122"/>
                <a:ea typeface="华文中宋" pitchFamily="2" charset="-122"/>
                <a:cs typeface="Times New Roman" pitchFamily="18" charset="0"/>
              </a:rPr>
              <a:t>曲是中国现存最古老的、具有完整表演系统的戏剧形态，对后世中国戏曲都有深远的影响。在中国戏曲史上，昆曲是中国戏曲的“活化石”，被誉为“近代</a:t>
            </a:r>
            <a:r>
              <a:rPr lang="zh-CN" altLang="en-US" sz="3600" b="1" u="sng" dirty="0" smtClean="0">
                <a:latin typeface="华文中宋" pitchFamily="2" charset="-122"/>
                <a:ea typeface="华文中宋" pitchFamily="2" charset="-122"/>
                <a:cs typeface="Times New Roman" pitchFamily="18" charset="0"/>
              </a:rPr>
              <a:t>                       </a:t>
            </a:r>
            <a:r>
              <a:rPr lang="zh-CN" altLang="en-US" sz="3600" b="1" dirty="0" smtClean="0">
                <a:latin typeface="华文中宋" pitchFamily="2" charset="-122"/>
                <a:ea typeface="华文中宋" pitchFamily="2" charset="-122"/>
                <a:cs typeface="Times New Roman" pitchFamily="18" charset="0"/>
              </a:rPr>
              <a:t>”。</a:t>
            </a:r>
            <a:endParaRPr lang="en-US" altLang="zh-CN" sz="3600" b="1" dirty="0" smtClean="0">
              <a:latin typeface="华文中宋" pitchFamily="2" charset="-122"/>
              <a:ea typeface="华文中宋" pitchFamily="2" charset="-122"/>
              <a:cs typeface="Times New Roman" pitchFamily="18" charset="0"/>
            </a:endParaRPr>
          </a:p>
          <a:p>
            <a:pPr marL="357188" indent="-357188" algn="just">
              <a:buNone/>
            </a:pPr>
            <a:r>
              <a:rPr lang="en-US" altLang="zh-CN" sz="3600" b="1" dirty="0" smtClean="0">
                <a:latin typeface="华文中宋" pitchFamily="2" charset="-122"/>
                <a:ea typeface="华文中宋" pitchFamily="2" charset="-122"/>
                <a:cs typeface="Times New Roman" pitchFamily="18" charset="0"/>
              </a:rPr>
              <a:t>2</a:t>
            </a:r>
            <a:r>
              <a:rPr lang="zh-CN" altLang="en-US" sz="3600" b="1" dirty="0" smtClean="0">
                <a:latin typeface="华文中宋" pitchFamily="2" charset="-122"/>
                <a:ea typeface="华文中宋" pitchFamily="2" charset="-122"/>
                <a:cs typeface="Times New Roman" pitchFamily="18" charset="0"/>
              </a:rPr>
              <a:t>．昆曲是中国舞台艺术中集中国文艺之大成的代表品种，它的脚色制、戏剧结构、演员组合体制流传至今。</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29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29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2"/>
          <p:cNvSpPr>
            <a:spLocks noGrp="1" noChangeArrowheads="1"/>
          </p:cNvSpPr>
          <p:nvPr>
            <p:ph type="body" idx="4294967295"/>
          </p:nvPr>
        </p:nvSpPr>
        <p:spPr>
          <a:xfrm>
            <a:off x="321734" y="1158875"/>
            <a:ext cx="11535833" cy="3925888"/>
          </a:xfrm>
        </p:spPr>
        <p:txBody>
          <a:bodyPr>
            <a:normAutofit/>
          </a:bodyPr>
          <a:lstStyle/>
          <a:p>
            <a:pPr algn="just">
              <a:buNone/>
            </a:pPr>
            <a:r>
              <a:rPr lang="zh-CN" altLang="en-US" sz="3600" b="1" dirty="0" smtClean="0">
                <a:latin typeface="华文中宋" pitchFamily="2" charset="-122"/>
                <a:ea typeface="华文中宋" pitchFamily="2" charset="-122"/>
                <a:cs typeface="Times New Roman" pitchFamily="18" charset="0"/>
              </a:rPr>
              <a:t>     结合所学，佛罗伦萨大教堂在意大利文艺复兴中有着怎样的地位？</a:t>
            </a:r>
            <a:endParaRPr lang="zh-CN" altLang="en-US" sz="3600" b="1" dirty="0" smtClean="0">
              <a:solidFill>
                <a:srgbClr val="FF0000"/>
              </a:solidFill>
              <a:latin typeface="华文中宋" pitchFamily="2" charset="-122"/>
              <a:ea typeface="华文中宋" pitchFamily="2" charset="-122"/>
            </a:endParaRPr>
          </a:p>
          <a:p>
            <a:pPr algn="just">
              <a:buNone/>
            </a:pPr>
            <a:r>
              <a:rPr lang="zh-CN" altLang="en-US" sz="3600" b="1" dirty="0" smtClean="0">
                <a:solidFill>
                  <a:srgbClr val="FF0000"/>
                </a:solidFill>
                <a:latin typeface="华文中宋" pitchFamily="2" charset="-122"/>
                <a:ea typeface="华文中宋" pitchFamily="2" charset="-122"/>
              </a:rPr>
              <a:t>    佛</a:t>
            </a:r>
            <a:r>
              <a:rPr lang="zh-CN" altLang="en-US" sz="3600" b="1" dirty="0" smtClean="0">
                <a:solidFill>
                  <a:srgbClr val="FF0000"/>
                </a:solidFill>
                <a:latin typeface="华文中宋" pitchFamily="2" charset="-122"/>
                <a:ea typeface="华文中宋" pitchFamily="2" charset="-122"/>
                <a:cs typeface="Times New Roman" pitchFamily="18" charset="0"/>
              </a:rPr>
              <a:t>罗伦萨大教堂被公认为意大利文艺复兴时期建筑的第一个作品，是新时代的第一朵报春花。它体现了不同于来世主义、禁欲主义和蒙昧主义，而是崇尚理性，注重人性，追求现世幸福，肯定自我，乐观进取，尊重知识和人才的人文主义精神。</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70082">
                                            <p:txEl>
                                              <p:pRg st="1" end="1"/>
                                            </p:txEl>
                                          </p:spTgt>
                                        </p:tgtEl>
                                        <p:attrNameLst>
                                          <p:attrName>style.visibility</p:attrName>
                                        </p:attrNameLst>
                                      </p:cBhvr>
                                      <p:to>
                                        <p:strVal val="visible"/>
                                      </p:to>
                                    </p:set>
                                    <p:anim calcmode="lin" valueType="num">
                                      <p:cBhvr additive="base">
                                        <p:cTn id="7" dur="500" fill="hold"/>
                                        <p:tgtEl>
                                          <p:spTgt spid="10700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008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Rectangle 2"/>
          <p:cNvSpPr>
            <a:spLocks noGrp="1" noChangeArrowheads="1"/>
          </p:cNvSpPr>
          <p:nvPr>
            <p:ph type="body" idx="4294967295"/>
          </p:nvPr>
        </p:nvSpPr>
        <p:spPr>
          <a:xfrm>
            <a:off x="321734" y="836614"/>
            <a:ext cx="11535833" cy="4473575"/>
          </a:xfrm>
        </p:spPr>
        <p:txBody>
          <a:bodyPr>
            <a:normAutofit/>
          </a:bodyPr>
          <a:lstStyle/>
          <a:p>
            <a:pPr marL="452438" indent="-452438" algn="just">
              <a:buNone/>
            </a:pPr>
            <a:r>
              <a:rPr lang="zh-CN" altLang="en-US" sz="3600" b="1" dirty="0" smtClean="0">
                <a:latin typeface="华文中宋" pitchFamily="2" charset="-122"/>
                <a:ea typeface="华文中宋" pitchFamily="2" charset="-122"/>
                <a:cs typeface="Times New Roman" pitchFamily="18" charset="0"/>
              </a:rPr>
              <a:t>四、昆曲的拯救和</a:t>
            </a:r>
            <a:r>
              <a:rPr lang="zh-CN" altLang="en-US" sz="3600" b="1" dirty="0" smtClean="0">
                <a:latin typeface="华文中宋" pitchFamily="2" charset="-122"/>
                <a:ea typeface="华文中宋" pitchFamily="2" charset="-122"/>
                <a:cs typeface="Times New Roman" pitchFamily="18" charset="0"/>
              </a:rPr>
              <a:t>保护</a:t>
            </a:r>
            <a:endParaRPr lang="en-US" altLang="zh-CN" sz="3600" b="1" dirty="0" smtClean="0">
              <a:latin typeface="华文中宋" pitchFamily="2" charset="-122"/>
              <a:ea typeface="华文中宋" pitchFamily="2" charset="-122"/>
              <a:cs typeface="Courier New" pitchFamily="49" charset="0"/>
            </a:endParaRPr>
          </a:p>
          <a:p>
            <a:pPr marL="452438" indent="-452438" algn="just">
              <a:buNone/>
            </a:pPr>
            <a:r>
              <a:rPr lang="en-US" altLang="zh-CN" sz="3600" b="1" dirty="0" smtClean="0">
                <a:latin typeface="华文中宋" pitchFamily="2" charset="-122"/>
                <a:ea typeface="华文中宋" pitchFamily="2" charset="-122"/>
                <a:cs typeface="Courier New" pitchFamily="49" charset="0"/>
              </a:rPr>
              <a:t>1</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昆曲面临的困难：人</a:t>
            </a:r>
            <a:r>
              <a:rPr lang="zh-CN" altLang="en-US" sz="3600" b="1" dirty="0" smtClean="0">
                <a:latin typeface="华文中宋" pitchFamily="2" charset="-122"/>
                <a:ea typeface="华文中宋" pitchFamily="2" charset="-122"/>
                <a:cs typeface="Times New Roman" pitchFamily="18" charset="0"/>
              </a:rPr>
              <a:t>才匮乏、资金短缺、剧场不足、昆曲自身改革问题。</a:t>
            </a:r>
            <a:endParaRPr lang="en-US" altLang="zh-CN" sz="3600" b="1" dirty="0" smtClean="0">
              <a:latin typeface="华文中宋" pitchFamily="2" charset="-122"/>
              <a:ea typeface="华文中宋" pitchFamily="2" charset="-122"/>
              <a:cs typeface="Times New Roman" pitchFamily="18" charset="0"/>
            </a:endParaRPr>
          </a:p>
          <a:p>
            <a:pPr marL="452438" indent="-452438" algn="just">
              <a:buNone/>
            </a:pPr>
            <a:r>
              <a:rPr lang="en-US" altLang="zh-CN" sz="3600" b="1" dirty="0" smtClean="0">
                <a:latin typeface="华文中宋" pitchFamily="2" charset="-122"/>
                <a:ea typeface="华文中宋" pitchFamily="2" charset="-122"/>
              </a:rPr>
              <a:t>2</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希望：抓</a:t>
            </a:r>
            <a:r>
              <a:rPr lang="zh-CN" altLang="en-US" sz="3600" b="1" dirty="0" smtClean="0">
                <a:latin typeface="华文中宋" pitchFamily="2" charset="-122"/>
                <a:ea typeface="华文中宋" pitchFamily="2" charset="-122"/>
                <a:cs typeface="Times New Roman" pitchFamily="18" charset="0"/>
              </a:rPr>
              <a:t>住新机遇，薪火传承，再创辉煌。</a:t>
            </a:r>
            <a:endParaRPr lang="en-US" altLang="zh-CN" sz="3600" b="1" dirty="0" smtClean="0">
              <a:latin typeface="华文中宋" pitchFamily="2" charset="-122"/>
              <a:ea typeface="华文中宋" pitchFamily="2" charset="-122"/>
              <a:cs typeface="Times New Roman" pitchFamily="18" charset="0"/>
            </a:endParaRPr>
          </a:p>
          <a:p>
            <a:pPr marL="452438" indent="-452438" algn="just">
              <a:buNone/>
            </a:pPr>
            <a:r>
              <a:rPr lang="en-US" altLang="zh-CN" sz="3600" b="1" dirty="0" smtClean="0">
                <a:latin typeface="华文中宋" pitchFamily="2" charset="-122"/>
                <a:ea typeface="华文中宋" pitchFamily="2" charset="-122"/>
              </a:rPr>
              <a:t>3</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正确认识拯救和保护昆曲的当务之急：加</a:t>
            </a:r>
            <a:r>
              <a:rPr lang="zh-CN" altLang="en-US" sz="3600" b="1" dirty="0" smtClean="0">
                <a:latin typeface="华文中宋" pitchFamily="2" charset="-122"/>
                <a:ea typeface="华文中宋" pitchFamily="2" charset="-122"/>
                <a:cs typeface="Times New Roman" pitchFamily="18" charset="0"/>
              </a:rPr>
              <a:t>强从上到下，整个中华民族对保护“人类非物质文化遗产”的认识，因为只有认识到位，才能转化为自觉，积极保护昆曲的实际行动才能有效地达到目的。</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393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39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39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ChangeArrowheads="1"/>
          </p:cNvSpPr>
          <p:nvPr>
            <p:ph type="body" idx="4294967295"/>
          </p:nvPr>
        </p:nvSpPr>
        <p:spPr>
          <a:xfrm>
            <a:off x="334434" y="1651001"/>
            <a:ext cx="11535833" cy="2282825"/>
          </a:xfrm>
        </p:spPr>
        <p:txBody>
          <a:bodyPr>
            <a:normAutofit/>
          </a:bodyPr>
          <a:lstStyle/>
          <a:p>
            <a:pPr>
              <a:buNone/>
            </a:pPr>
            <a:r>
              <a:rPr lang="zh-CN" altLang="en-US" sz="3600" b="1" dirty="0" smtClean="0">
                <a:latin typeface="华文中宋" pitchFamily="2" charset="-122"/>
                <a:ea typeface="华文中宋" pitchFamily="2" charset="-122"/>
                <a:cs typeface="Times New Roman" pitchFamily="18" charset="0"/>
              </a:rPr>
              <a:t>    拯救和保护昆曲的当务之急是加强从上到下，</a:t>
            </a:r>
            <a:r>
              <a:rPr lang="zh-CN" altLang="en-US" sz="3600" b="1" dirty="0" smtClean="0">
                <a:latin typeface="华文中宋" pitchFamily="2" charset="-122"/>
                <a:ea typeface="华文中宋" pitchFamily="2" charset="-122"/>
              </a:rPr>
              <a:t>整个中华民族对保护</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人类非物质文化遗产</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的认识</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因为只有认识到位</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才能转化为自觉</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积极保护昆曲的实际行动</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才能有效地达到目的</a:t>
            </a:r>
            <a:r>
              <a:rPr lang="zh-CN" altLang="en-US" sz="3600" b="1" dirty="0" smtClean="0">
                <a:latin typeface="华文中宋" pitchFamily="2" charset="-122"/>
                <a:ea typeface="华文中宋" pitchFamily="2" charset="-122"/>
                <a:cs typeface="Times New Roman" pitchFamily="18" charset="0"/>
              </a:rPr>
              <a:t>。</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Rectangle 2"/>
          <p:cNvSpPr>
            <a:spLocks noGrp="1" noChangeArrowheads="1"/>
          </p:cNvSpPr>
          <p:nvPr>
            <p:ph type="body" idx="4294967295"/>
          </p:nvPr>
        </p:nvSpPr>
        <p:spPr>
          <a:xfrm>
            <a:off x="321734" y="620713"/>
            <a:ext cx="11535833" cy="5568950"/>
          </a:xfrm>
        </p:spPr>
        <p:txBody>
          <a:bodyPr>
            <a:normAutofit/>
          </a:bodyPr>
          <a:lstStyle/>
          <a:p>
            <a:pPr marL="357188" indent="-357188" algn="just">
              <a:buNone/>
            </a:pPr>
            <a:r>
              <a:rPr lang="zh-CN" altLang="en-US" sz="3600" b="1" dirty="0" smtClean="0">
                <a:solidFill>
                  <a:srgbClr val="FF0000"/>
                </a:solidFill>
                <a:latin typeface="华文中宋" pitchFamily="2" charset="-122"/>
                <a:ea typeface="华文中宋" pitchFamily="2" charset="-122"/>
                <a:cs typeface="Times New Roman" pitchFamily="18" charset="0"/>
              </a:rPr>
              <a:t>★直接考查昆曲在中国戏曲发展史上的地位</a:t>
            </a:r>
          </a:p>
          <a:p>
            <a:pPr marL="357188" indent="-357188" algn="just">
              <a:buNone/>
            </a:pPr>
            <a:r>
              <a:rPr lang="zh-CN" altLang="en-US" sz="3600" b="1" dirty="0" smtClean="0">
                <a:latin typeface="华文中宋" pitchFamily="2" charset="-122"/>
                <a:ea typeface="华文中宋" pitchFamily="2" charset="-122"/>
                <a:cs typeface="Times New Roman" pitchFamily="18" charset="0"/>
              </a:rPr>
              <a:t>       昆曲是中国戏曲艺术的“活化石”，是中国现存最古老的、具有悠久艺术传统的戏曲，被誉为“近代百戏之祖”。</a:t>
            </a:r>
          </a:p>
        </p:txBody>
      </p:sp>
      <p:graphicFrame>
        <p:nvGraphicFramePr>
          <p:cNvPr id="1069059" name="Object 3"/>
          <p:cNvGraphicFramePr>
            <a:graphicFrameLocks/>
          </p:cNvGraphicFramePr>
          <p:nvPr/>
        </p:nvGraphicFramePr>
        <p:xfrm>
          <a:off x="239184" y="1431925"/>
          <a:ext cx="11478683" cy="196850"/>
        </p:xfrm>
        <a:graphic>
          <a:graphicData uri="http://schemas.openxmlformats.org/presentationml/2006/ole">
            <p:oleObj spid="_x0000_s138242" name="文档" r:id="rId3" imgW="8611785" imgH="197629" progId="Word.Document.8">
              <p:embed/>
            </p:oleObj>
          </a:graphicData>
        </a:graphic>
      </p:graphicFrame>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2"/>
          <p:cNvSpPr>
            <a:spLocks noGrp="1" noChangeArrowheads="1"/>
          </p:cNvSpPr>
          <p:nvPr>
            <p:ph type="body" idx="4294967295"/>
          </p:nvPr>
        </p:nvSpPr>
        <p:spPr>
          <a:xfrm>
            <a:off x="338452" y="1485835"/>
            <a:ext cx="11535833" cy="3378200"/>
          </a:xfrm>
        </p:spPr>
        <p:txBody>
          <a:bodyPr>
            <a:normAutofit/>
          </a:bodyPr>
          <a:lstStyle/>
          <a:p>
            <a:pPr marL="273050" indent="-273050" algn="just">
              <a:buNone/>
            </a:pPr>
            <a:r>
              <a:rPr lang="zh-CN" altLang="en-US" sz="3600" b="1" dirty="0" smtClean="0">
                <a:solidFill>
                  <a:srgbClr val="FF0000"/>
                </a:solidFill>
                <a:latin typeface="华文中宋" pitchFamily="2" charset="-122"/>
                <a:ea typeface="华文中宋" pitchFamily="2" charset="-122"/>
                <a:cs typeface="Times New Roman" pitchFamily="18" charset="0"/>
              </a:rPr>
              <a:t>★提供新情景，</a:t>
            </a:r>
            <a:r>
              <a:rPr lang="zh-CN" altLang="en-US" sz="3600" b="1" dirty="0" smtClean="0">
                <a:solidFill>
                  <a:srgbClr val="FF0000"/>
                </a:solidFill>
                <a:latin typeface="华文中宋" pitchFamily="2" charset="-122"/>
                <a:ea typeface="华文中宋" pitchFamily="2" charset="-122"/>
              </a:rPr>
              <a:t>考查昆曲中的重要作品</a:t>
            </a:r>
          </a:p>
          <a:p>
            <a:pPr marL="273050" indent="-273050" algn="just">
              <a:buNone/>
            </a:pPr>
            <a:r>
              <a:rPr lang="zh-CN" altLang="en-US" sz="3600" b="1" dirty="0" smtClean="0">
                <a:latin typeface="华文中宋" pitchFamily="2" charset="-122"/>
                <a:ea typeface="华文中宋" pitchFamily="2" charset="-122"/>
              </a:rPr>
              <a:t>       在</a:t>
            </a:r>
            <a:r>
              <a:rPr lang="zh-CN" altLang="en-US" sz="3600" b="1" dirty="0" smtClean="0">
                <a:latin typeface="华文中宋" pitchFamily="2" charset="-122"/>
                <a:ea typeface="华文中宋" pitchFamily="2" charset="-122"/>
                <a:cs typeface="Times New Roman" pitchFamily="18" charset="0"/>
              </a:rPr>
              <a:t>昆曲发展史上，多位艺术家做出了贡献，他们不仅发展了昆曲艺术，还完成了一些剧目的创造或改进。这其中，顾坚始创昆山腔；魏良辅革新昆山腔，使其具备登上舞台成为戏曲声腔的条件；梁辰鱼将昆曲剧目</a:t>
            </a:r>
            <a:r>
              <a:rPr lang="en-US" altLang="zh-CN"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cs typeface="Times New Roman" pitchFamily="18" charset="0"/>
              </a:rPr>
              <a:t>浣纱记</a:t>
            </a:r>
            <a:r>
              <a:rPr lang="en-US" altLang="zh-CN"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cs typeface="Times New Roman" pitchFamily="18" charset="0"/>
              </a:rPr>
              <a:t>率先推上戏曲舞台并获得成功。</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文本框 4"/>
          <p:cNvSpPr txBox="1"/>
          <p:nvPr/>
        </p:nvSpPr>
        <p:spPr>
          <a:xfrm>
            <a:off x="361673" y="1708150"/>
            <a:ext cx="1046440" cy="3357650"/>
          </a:xfrm>
          <a:prstGeom prst="rect">
            <a:avLst/>
          </a:prstGeom>
          <a:noFill/>
          <a:ln w="9525">
            <a:noFill/>
          </a:ln>
        </p:spPr>
        <p:txBody>
          <a:bodyPr vert="eaVert" wrap="none" anchor="t">
            <a:spAutoFit/>
          </a:bodyPr>
          <a:lstStyle/>
          <a:p>
            <a:pPr lvl="0" indent="0" algn="ctr"/>
            <a:r>
              <a:rPr lang="zh-CN" altLang="en-US" sz="2800" b="1" dirty="0">
                <a:latin typeface="华文中宋" pitchFamily="2" charset="-122"/>
                <a:ea typeface="华文中宋" pitchFamily="2" charset="-122"/>
              </a:rPr>
              <a:t>戈雷岛</a:t>
            </a:r>
          </a:p>
          <a:p>
            <a:pPr lvl="0" indent="0" algn="ctr"/>
            <a:r>
              <a:rPr lang="zh-CN" altLang="en-US" sz="2800" b="1" dirty="0">
                <a:latin typeface="华文中宋" pitchFamily="2" charset="-122"/>
                <a:ea typeface="华文中宋" pitchFamily="2" charset="-122"/>
              </a:rPr>
              <a:t>殖民罪恶的见证</a:t>
            </a:r>
          </a:p>
        </p:txBody>
      </p:sp>
      <p:sp>
        <p:nvSpPr>
          <p:cNvPr id="6" name="左大括号 5"/>
          <p:cNvSpPr/>
          <p:nvPr/>
        </p:nvSpPr>
        <p:spPr>
          <a:xfrm>
            <a:off x="1409700" y="1730375"/>
            <a:ext cx="444500" cy="2643188"/>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华文中宋" pitchFamily="2" charset="-122"/>
              <a:ea typeface="华文中宋" pitchFamily="2" charset="-122"/>
            </a:endParaRPr>
          </a:p>
        </p:txBody>
      </p:sp>
      <p:sp>
        <p:nvSpPr>
          <p:cNvPr id="3075" name="文本框 6"/>
          <p:cNvSpPr txBox="1"/>
          <p:nvPr/>
        </p:nvSpPr>
        <p:spPr>
          <a:xfrm>
            <a:off x="1852613" y="1665288"/>
            <a:ext cx="2944812" cy="830997"/>
          </a:xfrm>
          <a:prstGeom prst="rect">
            <a:avLst/>
          </a:prstGeom>
          <a:noFill/>
          <a:ln w="9525">
            <a:noFill/>
          </a:ln>
        </p:spPr>
        <p:txBody>
          <a:bodyPr anchor="t">
            <a:spAutoFit/>
          </a:bodyPr>
          <a:lstStyle/>
          <a:p>
            <a:pPr lvl="0" indent="0"/>
            <a:r>
              <a:rPr lang="zh-CN" altLang="en-US" sz="2400" b="1" dirty="0">
                <a:latin typeface="华文中宋" pitchFamily="2" charset="-122"/>
                <a:ea typeface="华文中宋" pitchFamily="2" charset="-122"/>
              </a:rPr>
              <a:t>西方殖民者进行奴隶贸易的见证地</a:t>
            </a:r>
          </a:p>
        </p:txBody>
      </p:sp>
      <p:sp>
        <p:nvSpPr>
          <p:cNvPr id="3076" name="文本框 24"/>
          <p:cNvSpPr txBox="1"/>
          <p:nvPr/>
        </p:nvSpPr>
        <p:spPr>
          <a:xfrm>
            <a:off x="1874838" y="2827338"/>
            <a:ext cx="5291137" cy="457200"/>
          </a:xfrm>
          <a:prstGeom prst="rect">
            <a:avLst/>
          </a:prstGeom>
          <a:noFill/>
          <a:ln w="9525">
            <a:noFill/>
          </a:ln>
        </p:spPr>
        <p:txBody>
          <a:bodyPr wrap="square" anchor="t">
            <a:spAutoFit/>
          </a:bodyPr>
          <a:lstStyle/>
          <a:p>
            <a:pPr lvl="0" indent="0"/>
            <a:r>
              <a:rPr lang="zh-CN" altLang="en-US" sz="2400" b="1" dirty="0">
                <a:latin typeface="华文中宋" pitchFamily="2" charset="-122"/>
                <a:ea typeface="华文中宋" pitchFamily="2" charset="-122"/>
              </a:rPr>
              <a:t>殖民主义的罪恶：奴隶贸易；奴隶堡</a:t>
            </a:r>
            <a:endParaRPr lang="en-US" altLang="zh-CN" sz="2400" b="1" dirty="0">
              <a:latin typeface="华文中宋" pitchFamily="2" charset="-122"/>
              <a:ea typeface="华文中宋" pitchFamily="2" charset="-122"/>
            </a:endParaRPr>
          </a:p>
        </p:txBody>
      </p:sp>
      <p:sp>
        <p:nvSpPr>
          <p:cNvPr id="3077" name="文本框 24"/>
          <p:cNvSpPr txBox="1"/>
          <p:nvPr/>
        </p:nvSpPr>
        <p:spPr>
          <a:xfrm>
            <a:off x="1874838" y="3763963"/>
            <a:ext cx="4630737" cy="457200"/>
          </a:xfrm>
          <a:prstGeom prst="rect">
            <a:avLst/>
          </a:prstGeom>
          <a:noFill/>
          <a:ln w="9525">
            <a:noFill/>
          </a:ln>
        </p:spPr>
        <p:txBody>
          <a:bodyPr wrap="square" anchor="t">
            <a:spAutoFit/>
          </a:bodyPr>
          <a:lstStyle/>
          <a:p>
            <a:pPr lvl="0" indent="0"/>
            <a:r>
              <a:rPr lang="zh-CN" altLang="en-US" sz="2400" b="1" dirty="0">
                <a:latin typeface="华文中宋" pitchFamily="2" charset="-122"/>
                <a:ea typeface="华文中宋" pitchFamily="2" charset="-122"/>
              </a:rPr>
              <a:t>被列入《世界遗产名录》的原因</a:t>
            </a:r>
            <a:endParaRPr lang="en-US" altLang="zh-CN" sz="2400" b="1" dirty="0">
              <a:latin typeface="华文中宋" pitchFamily="2" charset="-122"/>
              <a:ea typeface="华文中宋" pitchFamily="2" charset="-122"/>
            </a:endParaRPr>
          </a:p>
        </p:txBody>
      </p:sp>
      <p:grpSp>
        <p:nvGrpSpPr>
          <p:cNvPr id="2" name="组合 62"/>
          <p:cNvGrpSpPr/>
          <p:nvPr/>
        </p:nvGrpSpPr>
        <p:grpSpPr>
          <a:xfrm>
            <a:off x="6943725" y="1541463"/>
            <a:ext cx="4581525" cy="2844800"/>
            <a:chOff x="12156" y="3622"/>
            <a:chExt cx="7924" cy="1047"/>
          </a:xfrm>
        </p:grpSpPr>
        <p:sp>
          <p:nvSpPr>
            <p:cNvPr id="3079" name="文本框 30"/>
            <p:cNvSpPr txBox="1"/>
            <p:nvPr/>
          </p:nvSpPr>
          <p:spPr>
            <a:xfrm>
              <a:off x="12934" y="4016"/>
              <a:ext cx="7146" cy="261"/>
            </a:xfrm>
            <a:prstGeom prst="rect">
              <a:avLst/>
            </a:prstGeom>
            <a:noFill/>
            <a:ln w="12700" cap="flat" cmpd="sng">
              <a:solidFill>
                <a:schemeClr val="tx1"/>
              </a:solidFill>
              <a:prstDash val="solid"/>
              <a:miter/>
              <a:headEnd type="none" w="med" len="med"/>
              <a:tailEnd type="none" w="med" len="med"/>
            </a:ln>
          </p:spPr>
          <p:txBody>
            <a:bodyPr wrap="square" anchor="t">
              <a:spAutoFit/>
            </a:bodyPr>
            <a:lstStyle/>
            <a:p>
              <a:r>
                <a:rPr lang="zh-CN" altLang="en-US" sz="2000" b="1" dirty="0" smtClean="0">
                  <a:latin typeface="华文中宋" pitchFamily="2" charset="-122"/>
                  <a:ea typeface="华文中宋" pitchFamily="2" charset="-122"/>
                </a:rPr>
                <a:t>必修</a:t>
              </a:r>
              <a:r>
                <a:rPr lang="en-US" altLang="zh-CN" sz="2000" b="1" dirty="0" smtClean="0">
                  <a:latin typeface="华文中宋" pitchFamily="2" charset="-122"/>
                  <a:ea typeface="华文中宋" pitchFamily="2" charset="-122"/>
                </a:rPr>
                <a:t>2.5</a:t>
              </a:r>
              <a:r>
                <a:rPr lang="en-US" altLang="zh-CN" sz="2000" b="1" dirty="0" smtClean="0">
                  <a:latin typeface="华文中宋" pitchFamily="2" charset="-122"/>
                  <a:ea typeface="华文中宋" pitchFamily="2" charset="-122"/>
                  <a:sym typeface="宋体" panose="02010600030101010101" pitchFamily="2" charset="-122"/>
                </a:rPr>
                <a:t>.1</a:t>
              </a:r>
              <a:r>
                <a:rPr lang="en-US" altLang="zh-CN" sz="2000" b="1" dirty="0" smtClean="0">
                  <a:latin typeface="华文中宋" pitchFamily="2" charset="-122"/>
                  <a:ea typeface="华文中宋" pitchFamily="2" charset="-122"/>
                </a:rPr>
                <a:t>“</a:t>
              </a:r>
              <a:r>
                <a:rPr lang="zh-CN" altLang="en-US" sz="2000" b="1" dirty="0" smtClean="0">
                  <a:latin typeface="华文中宋" pitchFamily="2" charset="-122"/>
                  <a:ea typeface="华文中宋" pitchFamily="2" charset="-122"/>
                </a:rPr>
                <a:t>开辟文明交往的航线”</a:t>
              </a:r>
              <a:endParaRPr lang="en-US" altLang="zh-CN" sz="2000" b="1" dirty="0" smtClean="0">
                <a:latin typeface="华文中宋" pitchFamily="2" charset="-122"/>
                <a:ea typeface="华文中宋" pitchFamily="2" charset="-122"/>
              </a:endParaRPr>
            </a:p>
            <a:p>
              <a:pPr lvl="0" indent="0"/>
              <a:r>
                <a:rPr lang="zh-CN" altLang="en-US" sz="2000" b="1" dirty="0" smtClean="0">
                  <a:latin typeface="华文中宋" pitchFamily="2" charset="-122"/>
                  <a:ea typeface="华文中宋" pitchFamily="2" charset="-122"/>
                </a:rPr>
                <a:t>必修</a:t>
              </a:r>
              <a:r>
                <a:rPr lang="en-US" altLang="zh-CN" sz="2000" b="1" dirty="0">
                  <a:latin typeface="华文中宋" pitchFamily="2" charset="-122"/>
                  <a:ea typeface="华文中宋" pitchFamily="2" charset="-122"/>
                </a:rPr>
                <a:t>2.5</a:t>
              </a:r>
              <a:r>
                <a:rPr lang="en-US" altLang="zh-CN" sz="2000" b="1" dirty="0">
                  <a:latin typeface="华文中宋" pitchFamily="2" charset="-122"/>
                  <a:ea typeface="华文中宋" pitchFamily="2" charset="-122"/>
                  <a:sym typeface="宋体" panose="02010600030101010101" pitchFamily="2" charset="-122"/>
                </a:rPr>
                <a:t>.</a:t>
              </a:r>
              <a:r>
                <a:rPr lang="en-US" altLang="zh-CN" sz="2000" b="1" dirty="0">
                  <a:latin typeface="华文中宋" pitchFamily="2" charset="-122"/>
                  <a:ea typeface="华文中宋" pitchFamily="2" charset="-122"/>
                </a:rPr>
                <a:t>2“</a:t>
              </a:r>
              <a:r>
                <a:rPr lang="zh-CN" altLang="en-US" sz="2000" b="1" dirty="0">
                  <a:latin typeface="华文中宋" pitchFamily="2" charset="-122"/>
                  <a:ea typeface="华文中宋" pitchFamily="2" charset="-122"/>
                </a:rPr>
                <a:t>血与火的征服与掠夺”</a:t>
              </a:r>
            </a:p>
          </p:txBody>
        </p:sp>
        <p:grpSp>
          <p:nvGrpSpPr>
            <p:cNvPr id="3" name="组合 36"/>
            <p:cNvGrpSpPr/>
            <p:nvPr/>
          </p:nvGrpSpPr>
          <p:grpSpPr>
            <a:xfrm>
              <a:off x="12156" y="3622"/>
              <a:ext cx="778" cy="1047"/>
              <a:chOff x="12929" y="5937"/>
              <a:chExt cx="1911" cy="1194"/>
            </a:xfrm>
          </p:grpSpPr>
          <p:cxnSp>
            <p:nvCxnSpPr>
              <p:cNvPr id="10" name="直接连接符 9"/>
              <p:cNvCxnSpPr/>
              <p:nvPr/>
            </p:nvCxnSpPr>
            <p:spPr>
              <a:xfrm flipV="1">
                <a:off x="13536" y="6541"/>
                <a:ext cx="1304" cy="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2929" y="5937"/>
                <a:ext cx="688" cy="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2929" y="7125"/>
                <a:ext cx="688" cy="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3617" y="5937"/>
                <a:ext cx="0" cy="11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6" grpId="0"/>
      <p:bldP spid="307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文本框 4"/>
          <p:cNvSpPr txBox="1"/>
          <p:nvPr/>
        </p:nvSpPr>
        <p:spPr>
          <a:xfrm>
            <a:off x="135575" y="1535316"/>
            <a:ext cx="1477328" cy="4757071"/>
          </a:xfrm>
          <a:prstGeom prst="rect">
            <a:avLst/>
          </a:prstGeom>
          <a:noFill/>
          <a:ln w="9525">
            <a:noFill/>
          </a:ln>
        </p:spPr>
        <p:txBody>
          <a:bodyPr vert="eaVert" wrap="none" anchor="t">
            <a:spAutoFit/>
          </a:bodyPr>
          <a:lstStyle/>
          <a:p>
            <a:pPr lvl="0" indent="0" algn="ctr"/>
            <a:endParaRPr lang="zh-CN" altLang="en-US" sz="2800" b="1" dirty="0">
              <a:latin typeface="华文中宋" pitchFamily="2" charset="-122"/>
              <a:ea typeface="华文中宋" pitchFamily="2" charset="-122"/>
            </a:endParaRPr>
          </a:p>
          <a:p>
            <a:pPr lvl="0" indent="0" algn="ctr"/>
            <a:r>
              <a:rPr lang="zh-CN" altLang="en-US" sz="2800" b="1" dirty="0" smtClean="0">
                <a:latin typeface="华文中宋" pitchFamily="2" charset="-122"/>
                <a:ea typeface="华文中宋" pitchFamily="2" charset="-122"/>
              </a:rPr>
              <a:t>奥斯威辛集中营</a:t>
            </a:r>
            <a:endParaRPr lang="zh-CN" altLang="en-US" sz="2800" b="1" dirty="0">
              <a:latin typeface="华文中宋" pitchFamily="2" charset="-122"/>
              <a:ea typeface="华文中宋" pitchFamily="2" charset="-122"/>
            </a:endParaRPr>
          </a:p>
          <a:p>
            <a:pPr lvl="0" indent="0" algn="ctr"/>
            <a:r>
              <a:rPr lang="zh-CN" altLang="en-US" sz="2800" b="1" dirty="0">
                <a:latin typeface="华文中宋" pitchFamily="2" charset="-122"/>
                <a:ea typeface="华文中宋" pitchFamily="2" charset="-122"/>
              </a:rPr>
              <a:t>德国法西斯的杀人工厂</a:t>
            </a:r>
          </a:p>
        </p:txBody>
      </p:sp>
      <p:sp>
        <p:nvSpPr>
          <p:cNvPr id="6" name="左大括号 5"/>
          <p:cNvSpPr/>
          <p:nvPr/>
        </p:nvSpPr>
        <p:spPr>
          <a:xfrm>
            <a:off x="1168400" y="1708150"/>
            <a:ext cx="444500" cy="3036888"/>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华文中宋" pitchFamily="2" charset="-122"/>
              <a:ea typeface="华文中宋" pitchFamily="2" charset="-122"/>
            </a:endParaRPr>
          </a:p>
        </p:txBody>
      </p:sp>
      <p:sp>
        <p:nvSpPr>
          <p:cNvPr id="4100" name="文本框 24"/>
          <p:cNvSpPr txBox="1"/>
          <p:nvPr/>
        </p:nvSpPr>
        <p:spPr>
          <a:xfrm>
            <a:off x="1573235" y="3081077"/>
            <a:ext cx="4616450" cy="457200"/>
          </a:xfrm>
          <a:prstGeom prst="rect">
            <a:avLst/>
          </a:prstGeom>
          <a:noFill/>
          <a:ln w="9525">
            <a:noFill/>
          </a:ln>
        </p:spPr>
        <p:txBody>
          <a:bodyPr wrap="square" anchor="t">
            <a:spAutoFit/>
          </a:bodyPr>
          <a:lstStyle/>
          <a:p>
            <a:pPr lvl="0" indent="0"/>
            <a:r>
              <a:rPr lang="zh-CN" altLang="en-US" sz="2400" b="1" dirty="0">
                <a:latin typeface="华文中宋" pitchFamily="2" charset="-122"/>
                <a:ea typeface="华文中宋" pitchFamily="2" charset="-122"/>
              </a:rPr>
              <a:t>被列入《世界遗产名录》的意义</a:t>
            </a:r>
          </a:p>
        </p:txBody>
      </p:sp>
      <p:sp>
        <p:nvSpPr>
          <p:cNvPr id="4102" name="文本框 24"/>
          <p:cNvSpPr txBox="1"/>
          <p:nvPr/>
        </p:nvSpPr>
        <p:spPr>
          <a:xfrm>
            <a:off x="1572242" y="4189721"/>
            <a:ext cx="3616325" cy="823913"/>
          </a:xfrm>
          <a:prstGeom prst="rect">
            <a:avLst/>
          </a:prstGeom>
          <a:noFill/>
          <a:ln w="9525">
            <a:noFill/>
          </a:ln>
        </p:spPr>
        <p:txBody>
          <a:bodyPr wrap="square" anchor="t">
            <a:spAutoFit/>
          </a:bodyPr>
          <a:lstStyle/>
          <a:p>
            <a:pPr lvl="0" indent="0"/>
            <a:r>
              <a:rPr lang="zh-CN" altLang="en-US" sz="2400" b="1" dirty="0">
                <a:latin typeface="华文中宋" pitchFamily="2" charset="-122"/>
                <a:ea typeface="华文中宋" pitchFamily="2" charset="-122"/>
              </a:rPr>
              <a:t>人类为吸取历史教训、避免重蹈覆辙而做出的努力</a:t>
            </a:r>
          </a:p>
        </p:txBody>
      </p:sp>
      <p:grpSp>
        <p:nvGrpSpPr>
          <p:cNvPr id="21" name="组合 20"/>
          <p:cNvGrpSpPr/>
          <p:nvPr/>
        </p:nvGrpSpPr>
        <p:grpSpPr>
          <a:xfrm>
            <a:off x="1612900" y="1441473"/>
            <a:ext cx="2944813" cy="1200329"/>
            <a:chOff x="1612900" y="1441473"/>
            <a:chExt cx="2944813" cy="1200329"/>
          </a:xfrm>
        </p:grpSpPr>
        <p:sp>
          <p:nvSpPr>
            <p:cNvPr id="4099" name="文本框 6"/>
            <p:cNvSpPr txBox="1"/>
            <p:nvPr/>
          </p:nvSpPr>
          <p:spPr>
            <a:xfrm>
              <a:off x="1612900" y="1441473"/>
              <a:ext cx="2944813" cy="1200329"/>
            </a:xfrm>
            <a:prstGeom prst="rect">
              <a:avLst/>
            </a:prstGeom>
            <a:noFill/>
            <a:ln w="9525">
              <a:noFill/>
            </a:ln>
          </p:spPr>
          <p:txBody>
            <a:bodyPr anchor="t">
              <a:spAutoFit/>
            </a:bodyPr>
            <a:lstStyle/>
            <a:p>
              <a:pPr lvl="0" indent="0"/>
              <a:r>
                <a:rPr lang="zh-CN" altLang="en-US" sz="2400" b="1" dirty="0">
                  <a:latin typeface="华文中宋" pitchFamily="2" charset="-122"/>
                  <a:ea typeface="华文中宋" pitchFamily="2" charset="-122"/>
                </a:rPr>
                <a:t>德国法西斯对</a:t>
              </a:r>
            </a:p>
            <a:p>
              <a:pPr lvl="0" indent="0"/>
              <a:r>
                <a:rPr lang="zh-CN" altLang="en-US" sz="2400" b="1" dirty="0">
                  <a:latin typeface="华文中宋" pitchFamily="2" charset="-122"/>
                  <a:ea typeface="华文中宋" pitchFamily="2" charset="-122"/>
                </a:rPr>
                <a:t>犹太人的种族</a:t>
              </a:r>
            </a:p>
            <a:p>
              <a:pPr lvl="0" indent="0"/>
              <a:r>
                <a:rPr lang="zh-CN" altLang="en-US" sz="2400" b="1" dirty="0">
                  <a:latin typeface="华文中宋" pitchFamily="2" charset="-122"/>
                  <a:ea typeface="华文中宋" pitchFamily="2" charset="-122"/>
                </a:rPr>
                <a:t>灭绝罪行</a:t>
              </a:r>
            </a:p>
          </p:txBody>
        </p:sp>
        <p:sp>
          <p:nvSpPr>
            <p:cNvPr id="26" name="左大括号 25"/>
            <p:cNvSpPr/>
            <p:nvPr/>
          </p:nvSpPr>
          <p:spPr>
            <a:xfrm>
              <a:off x="3725201" y="1509713"/>
              <a:ext cx="222250" cy="1046163"/>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华文中宋" pitchFamily="2" charset="-122"/>
                <a:ea typeface="华文中宋" pitchFamily="2" charset="-122"/>
              </a:endParaRPr>
            </a:p>
          </p:txBody>
        </p:sp>
      </p:grpSp>
      <p:grpSp>
        <p:nvGrpSpPr>
          <p:cNvPr id="3" name="组合 18454"/>
          <p:cNvGrpSpPr/>
          <p:nvPr/>
        </p:nvGrpSpPr>
        <p:grpSpPr>
          <a:xfrm>
            <a:off x="5137150" y="4346575"/>
            <a:ext cx="6783388" cy="396875"/>
            <a:chOff x="2224" y="2844"/>
            <a:chExt cx="4445" cy="250"/>
          </a:xfrm>
        </p:grpSpPr>
        <p:cxnSp>
          <p:nvCxnSpPr>
            <p:cNvPr id="2" name="直接连接符 38"/>
            <p:cNvCxnSpPr/>
            <p:nvPr/>
          </p:nvCxnSpPr>
          <p:spPr>
            <a:xfrm>
              <a:off x="2224" y="2971"/>
              <a:ext cx="299" cy="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107" name="文本框 39"/>
            <p:cNvSpPr txBox="1"/>
            <p:nvPr/>
          </p:nvSpPr>
          <p:spPr>
            <a:xfrm>
              <a:off x="2558" y="2844"/>
              <a:ext cx="4111" cy="250"/>
            </a:xfrm>
            <a:prstGeom prst="rect">
              <a:avLst/>
            </a:prstGeom>
            <a:noFill/>
            <a:ln w="12700" cap="flat" cmpd="sng">
              <a:solidFill>
                <a:schemeClr val="tx1"/>
              </a:solidFill>
              <a:prstDash val="solid"/>
              <a:miter/>
              <a:headEnd type="none" w="med" len="med"/>
              <a:tailEnd type="none" w="med" len="med"/>
            </a:ln>
          </p:spPr>
          <p:txBody>
            <a:bodyPr anchor="t">
              <a:spAutoFit/>
            </a:bodyPr>
            <a:lstStyle/>
            <a:p>
              <a:pPr lvl="0" indent="0"/>
              <a:r>
                <a:rPr lang="zh-CN" altLang="en-US" sz="2000" b="1" dirty="0">
                  <a:latin typeface="华文中宋" pitchFamily="2" charset="-122"/>
                  <a:ea typeface="华文中宋" pitchFamily="2" charset="-122"/>
                </a:rPr>
                <a:t>选修</a:t>
              </a:r>
              <a:r>
                <a:rPr lang="en-US" altLang="zh-CN" sz="2000" b="1" dirty="0">
                  <a:latin typeface="华文中宋" pitchFamily="2" charset="-122"/>
                  <a:ea typeface="华文中宋" pitchFamily="2" charset="-122"/>
                </a:rPr>
                <a:t>3.3.8 </a:t>
              </a:r>
              <a:r>
                <a:rPr lang="zh-CN" altLang="en-US" sz="2000" b="1" dirty="0">
                  <a:latin typeface="华文中宋" pitchFamily="2" charset="-122"/>
                  <a:ea typeface="华文中宋" pitchFamily="2" charset="-122"/>
                </a:rPr>
                <a:t>“正义的审判”、“前事不忘，后事之师”</a:t>
              </a:r>
            </a:p>
          </p:txBody>
        </p:sp>
      </p:grpSp>
      <p:grpSp>
        <p:nvGrpSpPr>
          <p:cNvPr id="22" name="组合 21"/>
          <p:cNvGrpSpPr/>
          <p:nvPr/>
        </p:nvGrpSpPr>
        <p:grpSpPr>
          <a:xfrm>
            <a:off x="3959534" y="1328738"/>
            <a:ext cx="2725737" cy="1417637"/>
            <a:chOff x="3959534" y="1328738"/>
            <a:chExt cx="2725737" cy="1417637"/>
          </a:xfrm>
        </p:grpSpPr>
        <p:sp>
          <p:nvSpPr>
            <p:cNvPr id="4101" name="文本框 37"/>
            <p:cNvSpPr txBox="1"/>
            <p:nvPr/>
          </p:nvSpPr>
          <p:spPr>
            <a:xfrm>
              <a:off x="3964296" y="1825625"/>
              <a:ext cx="2576513" cy="457200"/>
            </a:xfrm>
            <a:prstGeom prst="rect">
              <a:avLst/>
            </a:prstGeom>
            <a:noFill/>
            <a:ln w="9525">
              <a:noFill/>
            </a:ln>
          </p:spPr>
          <p:txBody>
            <a:bodyPr anchor="t">
              <a:spAutoFit/>
            </a:bodyPr>
            <a:lstStyle/>
            <a:p>
              <a:pPr lvl="0" indent="0"/>
              <a:r>
                <a:rPr lang="zh-CN" altLang="en-US" sz="2400" b="1" dirty="0">
                  <a:latin typeface="华文中宋" pitchFamily="2" charset="-122"/>
                  <a:ea typeface="华文中宋" pitchFamily="2" charset="-122"/>
                </a:rPr>
                <a:t>集中营的构成</a:t>
              </a:r>
            </a:p>
          </p:txBody>
        </p:sp>
        <p:sp>
          <p:nvSpPr>
            <p:cNvPr id="4104" name="文本框 37"/>
            <p:cNvSpPr txBox="1"/>
            <p:nvPr/>
          </p:nvSpPr>
          <p:spPr>
            <a:xfrm>
              <a:off x="3964296" y="2289175"/>
              <a:ext cx="2720975" cy="457200"/>
            </a:xfrm>
            <a:prstGeom prst="rect">
              <a:avLst/>
            </a:prstGeom>
            <a:noFill/>
            <a:ln w="9525">
              <a:noFill/>
            </a:ln>
          </p:spPr>
          <p:txBody>
            <a:bodyPr anchor="t">
              <a:spAutoFit/>
            </a:bodyPr>
            <a:lstStyle/>
            <a:p>
              <a:pPr lvl="0" indent="0"/>
              <a:r>
                <a:rPr lang="zh-CN" altLang="en-US" sz="2400" b="1" dirty="0">
                  <a:latin typeface="华文中宋" pitchFamily="2" charset="-122"/>
                  <a:ea typeface="华文中宋" pitchFamily="2" charset="-122"/>
                </a:rPr>
                <a:t>屠杀犹太人的事实</a:t>
              </a:r>
            </a:p>
          </p:txBody>
        </p:sp>
        <p:sp>
          <p:nvSpPr>
            <p:cNvPr id="4108" name="文本框 37"/>
            <p:cNvSpPr txBox="1"/>
            <p:nvPr/>
          </p:nvSpPr>
          <p:spPr>
            <a:xfrm>
              <a:off x="3959534" y="1328738"/>
              <a:ext cx="2576512" cy="457200"/>
            </a:xfrm>
            <a:prstGeom prst="rect">
              <a:avLst/>
            </a:prstGeom>
            <a:noFill/>
            <a:ln w="9525">
              <a:noFill/>
            </a:ln>
          </p:spPr>
          <p:txBody>
            <a:bodyPr anchor="t">
              <a:spAutoFit/>
            </a:bodyPr>
            <a:lstStyle/>
            <a:p>
              <a:pPr lvl="0" indent="0"/>
              <a:r>
                <a:rPr lang="zh-CN" altLang="en-US" sz="2400" b="1" dirty="0">
                  <a:latin typeface="华文中宋" pitchFamily="2" charset="-122"/>
                  <a:ea typeface="华文中宋" pitchFamily="2" charset="-122"/>
                </a:rPr>
                <a:t>种族灭绝政策</a:t>
              </a:r>
            </a:p>
          </p:txBody>
        </p:sp>
      </p:grpSp>
      <p:grpSp>
        <p:nvGrpSpPr>
          <p:cNvPr id="4" name="组合 62"/>
          <p:cNvGrpSpPr/>
          <p:nvPr/>
        </p:nvGrpSpPr>
        <p:grpSpPr>
          <a:xfrm>
            <a:off x="6508750" y="1328738"/>
            <a:ext cx="3967163" cy="1651000"/>
            <a:chOff x="12156" y="3622"/>
            <a:chExt cx="7141" cy="1047"/>
          </a:xfrm>
        </p:grpSpPr>
        <p:sp>
          <p:nvSpPr>
            <p:cNvPr id="4110" name="文本框 30"/>
            <p:cNvSpPr txBox="1"/>
            <p:nvPr/>
          </p:nvSpPr>
          <p:spPr>
            <a:xfrm>
              <a:off x="12933" y="3933"/>
              <a:ext cx="6364" cy="449"/>
            </a:xfrm>
            <a:prstGeom prst="rect">
              <a:avLst/>
            </a:prstGeom>
            <a:noFill/>
            <a:ln w="12700" cap="flat" cmpd="sng">
              <a:solidFill>
                <a:schemeClr val="tx1"/>
              </a:solidFill>
              <a:prstDash val="solid"/>
              <a:miter/>
              <a:headEnd type="none" w="med" len="med"/>
              <a:tailEnd type="none" w="med" len="med"/>
            </a:ln>
          </p:spPr>
          <p:txBody>
            <a:bodyPr wrap="square" anchor="t">
              <a:spAutoFit/>
            </a:bodyPr>
            <a:lstStyle/>
            <a:p>
              <a:pPr lvl="0" indent="0"/>
              <a:r>
                <a:rPr lang="zh-CN" altLang="en-US" sz="2000" b="1" dirty="0" smtClean="0">
                  <a:latin typeface="华文中宋" pitchFamily="2" charset="-122"/>
                  <a:ea typeface="华文中宋" pitchFamily="2" charset="-122"/>
                </a:rPr>
                <a:t>必修</a:t>
              </a:r>
              <a:r>
                <a:rPr lang="en-US" altLang="zh-CN" sz="2000" b="1" dirty="0" smtClean="0">
                  <a:latin typeface="华文中宋" pitchFamily="2" charset="-122"/>
                  <a:ea typeface="华文中宋" pitchFamily="2" charset="-122"/>
                </a:rPr>
                <a:t>1.2.3</a:t>
              </a:r>
              <a:r>
                <a:rPr lang="zh-CN" altLang="en-US" sz="2000" b="1" dirty="0" smtClean="0">
                  <a:latin typeface="华文中宋" pitchFamily="2" charset="-122"/>
                  <a:ea typeface="华文中宋" pitchFamily="2" charset="-122"/>
                </a:rPr>
                <a:t>“伟大的抗日战争”</a:t>
              </a:r>
              <a:endParaRPr lang="en-US" altLang="zh-CN" sz="2000" b="1" dirty="0" smtClean="0">
                <a:latin typeface="华文中宋" pitchFamily="2" charset="-122"/>
                <a:ea typeface="华文中宋" pitchFamily="2" charset="-122"/>
              </a:endParaRPr>
            </a:p>
            <a:p>
              <a:pPr lvl="0" indent="0"/>
              <a:r>
                <a:rPr lang="zh-CN" altLang="en-US" sz="2000" b="1" dirty="0" smtClean="0">
                  <a:latin typeface="华文中宋" pitchFamily="2" charset="-122"/>
                  <a:ea typeface="华文中宋" pitchFamily="2" charset="-122"/>
                </a:rPr>
                <a:t>选修</a:t>
              </a:r>
              <a:r>
                <a:rPr lang="en-US" altLang="zh-CN" sz="2000" b="1" dirty="0">
                  <a:latin typeface="华文中宋" pitchFamily="2" charset="-122"/>
                  <a:ea typeface="华文中宋" pitchFamily="2" charset="-122"/>
                </a:rPr>
                <a:t>3.3“</a:t>
              </a:r>
              <a:r>
                <a:rPr lang="zh-CN" altLang="en-US" sz="2000" b="1" dirty="0">
                  <a:latin typeface="华文中宋" pitchFamily="2" charset="-122"/>
                  <a:ea typeface="华文中宋" pitchFamily="2" charset="-122"/>
                </a:rPr>
                <a:t>第二次世界大战”</a:t>
              </a:r>
            </a:p>
          </p:txBody>
        </p:sp>
        <p:grpSp>
          <p:nvGrpSpPr>
            <p:cNvPr id="5" name="组合 36"/>
            <p:cNvGrpSpPr/>
            <p:nvPr/>
          </p:nvGrpSpPr>
          <p:grpSpPr>
            <a:xfrm>
              <a:off x="12156" y="3622"/>
              <a:ext cx="778" cy="1047"/>
              <a:chOff x="12929" y="5937"/>
              <a:chExt cx="1911" cy="1194"/>
            </a:xfrm>
          </p:grpSpPr>
          <p:cxnSp>
            <p:nvCxnSpPr>
              <p:cNvPr id="10" name="直接连接符 9"/>
              <p:cNvCxnSpPr/>
              <p:nvPr/>
            </p:nvCxnSpPr>
            <p:spPr>
              <a:xfrm flipV="1">
                <a:off x="13536" y="6541"/>
                <a:ext cx="1304" cy="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2929" y="5937"/>
                <a:ext cx="688" cy="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2929" y="7125"/>
                <a:ext cx="688" cy="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3617" y="5937"/>
                <a:ext cx="0" cy="11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282" name="Rectangle 2"/>
          <p:cNvSpPr>
            <a:spLocks noGrp="1" noChangeArrowheads="1"/>
          </p:cNvSpPr>
          <p:nvPr>
            <p:ph type="body" idx="1"/>
          </p:nvPr>
        </p:nvSpPr>
        <p:spPr>
          <a:xfrm>
            <a:off x="127219" y="159012"/>
            <a:ext cx="11778642" cy="5568950"/>
          </a:xfrm>
        </p:spPr>
        <p:txBody>
          <a:bodyPr>
            <a:noAutofit/>
          </a:bodyPr>
          <a:lstStyle/>
          <a:p>
            <a:pPr marL="452438" indent="-452438" algn="just">
              <a:buNone/>
            </a:pPr>
            <a:r>
              <a:rPr lang="zh-CN" altLang="en-US" sz="3600" b="1" dirty="0" smtClean="0">
                <a:solidFill>
                  <a:srgbClr val="FF0000"/>
                </a:solidFill>
                <a:latin typeface="华文中宋" pitchFamily="2" charset="-122"/>
                <a:ea typeface="华文中宋" pitchFamily="2" charset="-122"/>
                <a:cs typeface="Times New Roman" pitchFamily="18" charset="0"/>
              </a:rPr>
              <a:t>★德国</a:t>
            </a:r>
            <a:r>
              <a:rPr lang="zh-CN" altLang="en-US" sz="3600" b="1" dirty="0">
                <a:solidFill>
                  <a:srgbClr val="FF0000"/>
                </a:solidFill>
                <a:latin typeface="华文中宋" pitchFamily="2" charset="-122"/>
                <a:ea typeface="华文中宋" pitchFamily="2" charset="-122"/>
                <a:cs typeface="Times New Roman" pitchFamily="18" charset="0"/>
              </a:rPr>
              <a:t>法西斯的杀人工厂</a:t>
            </a:r>
            <a:r>
              <a:rPr lang="en-US" altLang="zh-CN" sz="3600" b="1" dirty="0">
                <a:solidFill>
                  <a:srgbClr val="FF0000"/>
                </a:solidFill>
                <a:latin typeface="华文中宋" pitchFamily="2" charset="-122"/>
                <a:ea typeface="华文中宋" pitchFamily="2" charset="-122"/>
                <a:cs typeface="Courier New" pitchFamily="49" charset="0"/>
              </a:rPr>
              <a:t>——</a:t>
            </a:r>
            <a:r>
              <a:rPr lang="zh-CN" altLang="en-US" sz="3600" b="1" dirty="0">
                <a:solidFill>
                  <a:srgbClr val="FF0000"/>
                </a:solidFill>
                <a:latin typeface="华文中宋" pitchFamily="2" charset="-122"/>
                <a:ea typeface="华文中宋" pitchFamily="2" charset="-122"/>
                <a:cs typeface="Times New Roman" pitchFamily="18" charset="0"/>
              </a:rPr>
              <a:t>奥斯维辛集中营</a:t>
            </a:r>
          </a:p>
          <a:p>
            <a:pPr marL="452438" indent="-452438" algn="just">
              <a:buNone/>
            </a:pPr>
            <a:r>
              <a:rPr lang="en-US" altLang="zh-CN" sz="3600" b="1" dirty="0">
                <a:latin typeface="华文中宋" pitchFamily="2" charset="-122"/>
                <a:ea typeface="华文中宋" pitchFamily="2" charset="-122"/>
                <a:cs typeface="Times New Roman" pitchFamily="18" charset="0"/>
              </a:rPr>
              <a:t>1</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德</a:t>
            </a:r>
            <a:r>
              <a:rPr lang="zh-CN" altLang="en-US" sz="3600" b="1" dirty="0" smtClean="0">
                <a:latin typeface="华文中宋" pitchFamily="2" charset="-122"/>
                <a:ea typeface="华文中宋" pitchFamily="2" charset="-122"/>
                <a:cs typeface="Times New Roman" pitchFamily="18" charset="0"/>
              </a:rPr>
              <a:t>国</a:t>
            </a:r>
            <a:r>
              <a:rPr lang="zh-CN" altLang="en-US" sz="3600" b="1" dirty="0">
                <a:latin typeface="华文中宋" pitchFamily="2" charset="-122"/>
                <a:ea typeface="华文中宋" pitchFamily="2" charset="-122"/>
                <a:cs typeface="Times New Roman" pitchFamily="18" charset="0"/>
              </a:rPr>
              <a:t>法西斯对犹太人的种族灭绝</a:t>
            </a:r>
            <a:r>
              <a:rPr lang="zh-CN" altLang="en-US" sz="3600" b="1" dirty="0" smtClean="0">
                <a:latin typeface="华文中宋" pitchFamily="2" charset="-122"/>
                <a:ea typeface="华文中宋" pitchFamily="2" charset="-122"/>
                <a:cs typeface="Times New Roman" pitchFamily="18" charset="0"/>
              </a:rPr>
              <a:t>罪行</a:t>
            </a:r>
            <a:endParaRPr lang="en-US" altLang="zh-CN" sz="3600" b="1" dirty="0" smtClean="0">
              <a:latin typeface="华文中宋" pitchFamily="2" charset="-122"/>
              <a:ea typeface="华文中宋" pitchFamily="2" charset="-122"/>
              <a:cs typeface="Times New Roman" pitchFamily="18" charset="0"/>
            </a:endParaRPr>
          </a:p>
          <a:p>
            <a:pPr marL="452438" indent="-452438" algn="just">
              <a:buNone/>
            </a:pPr>
            <a:r>
              <a:rPr lang="en-US" altLang="zh-CN" sz="3600" b="1" dirty="0" smtClean="0">
                <a:latin typeface="华文中宋" pitchFamily="2" charset="-122"/>
                <a:ea typeface="华文中宋" pitchFamily="2" charset="-122"/>
                <a:cs typeface="Times New Roman" pitchFamily="18" charset="0"/>
              </a:rPr>
              <a:t>(</a:t>
            </a:r>
            <a:r>
              <a:rPr lang="en-US" altLang="zh-CN" sz="3600" b="1" dirty="0">
                <a:latin typeface="华文中宋" pitchFamily="2" charset="-122"/>
                <a:ea typeface="华文中宋" pitchFamily="2" charset="-122"/>
                <a:cs typeface="Times New Roman" pitchFamily="18" charset="0"/>
              </a:rPr>
              <a:t>1)</a:t>
            </a:r>
            <a:r>
              <a:rPr lang="zh-CN" altLang="en-US" sz="3600" b="1" dirty="0">
                <a:latin typeface="华文中宋" pitchFamily="2" charset="-122"/>
                <a:ea typeface="华文中宋" pitchFamily="2" charset="-122"/>
                <a:cs typeface="Times New Roman" pitchFamily="18" charset="0"/>
              </a:rPr>
              <a:t>背景：根源于纳粹的</a:t>
            </a:r>
            <a:r>
              <a:rPr lang="zh-CN" altLang="en-US" sz="3600" b="1" u="sng" dirty="0">
                <a:latin typeface="华文中宋" pitchFamily="2" charset="-122"/>
                <a:ea typeface="华文中宋" pitchFamily="2" charset="-122"/>
                <a:cs typeface="Times New Roman" pitchFamily="18" charset="0"/>
              </a:rPr>
              <a:t>          </a:t>
            </a:r>
            <a:r>
              <a:rPr lang="zh-CN" altLang="en-US" sz="3600" b="1" dirty="0">
                <a:latin typeface="华文中宋" pitchFamily="2" charset="-122"/>
                <a:ea typeface="华文中宋" pitchFamily="2" charset="-122"/>
                <a:cs typeface="Times New Roman" pitchFamily="18" charset="0"/>
              </a:rPr>
              <a:t>主义理论；</a:t>
            </a:r>
            <a:r>
              <a:rPr lang="en-US" altLang="zh-CN" sz="3600" b="1" dirty="0">
                <a:latin typeface="华文中宋" pitchFamily="2" charset="-122"/>
                <a:ea typeface="华文中宋" pitchFamily="2" charset="-122"/>
                <a:cs typeface="Times New Roman" pitchFamily="18" charset="0"/>
              </a:rPr>
              <a:t>1933</a:t>
            </a:r>
            <a:r>
              <a:rPr lang="zh-CN" altLang="en-US" sz="3600" b="1" dirty="0">
                <a:latin typeface="华文中宋" pitchFamily="2" charset="-122"/>
                <a:ea typeface="华文中宋" pitchFamily="2" charset="-122"/>
                <a:cs typeface="Times New Roman" pitchFamily="18" charset="0"/>
              </a:rPr>
              <a:t>年德国纳粹党上台，后对犹太人和其他民族人开始有组织的迫害和驱逐；二战爆发后纳粹党对犹太人</a:t>
            </a:r>
            <a:r>
              <a:rPr lang="zh-CN" altLang="en-US" sz="3600" b="1" dirty="0" smtClean="0">
                <a:latin typeface="华文中宋" pitchFamily="2" charset="-122"/>
                <a:ea typeface="华文中宋" pitchFamily="2" charset="-122"/>
                <a:cs typeface="Times New Roman" pitchFamily="18" charset="0"/>
              </a:rPr>
              <a:t>实行</a:t>
            </a:r>
            <a:r>
              <a:rPr lang="zh-CN" altLang="en-US" sz="3600" b="1" u="sng" dirty="0" smtClean="0">
                <a:latin typeface="华文中宋" pitchFamily="2" charset="-122"/>
                <a:ea typeface="华文中宋" pitchFamily="2" charset="-122"/>
                <a:cs typeface="Times New Roman" pitchFamily="18" charset="0"/>
              </a:rPr>
              <a:t>          </a:t>
            </a:r>
            <a:r>
              <a:rPr lang="zh-CN" altLang="en-US" sz="3600" b="1" dirty="0" smtClean="0">
                <a:latin typeface="华文中宋" pitchFamily="2" charset="-122"/>
                <a:ea typeface="华文中宋" pitchFamily="2" charset="-122"/>
                <a:cs typeface="Times New Roman" pitchFamily="18" charset="0"/>
              </a:rPr>
              <a:t>政策。</a:t>
            </a:r>
            <a:endParaRPr lang="en-US" altLang="zh-CN" sz="3600" b="1" dirty="0" smtClean="0">
              <a:latin typeface="华文中宋" pitchFamily="2" charset="-122"/>
              <a:ea typeface="华文中宋" pitchFamily="2" charset="-122"/>
              <a:cs typeface="Times New Roman" pitchFamily="18" charset="0"/>
            </a:endParaRPr>
          </a:p>
          <a:p>
            <a:pPr marL="452438" indent="-452438" algn="just">
              <a:buNone/>
            </a:pPr>
            <a:r>
              <a:rPr lang="en-US" altLang="zh-CN" sz="3600" b="1" dirty="0" smtClean="0">
                <a:latin typeface="华文中宋" pitchFamily="2" charset="-122"/>
                <a:ea typeface="华文中宋" pitchFamily="2" charset="-122"/>
                <a:cs typeface="Times New Roman" pitchFamily="18" charset="0"/>
              </a:rPr>
              <a:t>(</a:t>
            </a:r>
            <a:r>
              <a:rPr lang="en-US" altLang="zh-CN" sz="3600" b="1" dirty="0">
                <a:latin typeface="华文中宋" pitchFamily="2" charset="-122"/>
                <a:ea typeface="华文中宋" pitchFamily="2" charset="-122"/>
                <a:cs typeface="Times New Roman" pitchFamily="18" charset="0"/>
              </a:rPr>
              <a:t>2)</a:t>
            </a:r>
            <a:r>
              <a:rPr lang="zh-CN" altLang="en-US" sz="3600" b="1" dirty="0">
                <a:latin typeface="华文中宋" pitchFamily="2" charset="-122"/>
                <a:ea typeface="华文中宋" pitchFamily="2" charset="-122"/>
                <a:cs typeface="Times New Roman" pitchFamily="18" charset="0"/>
              </a:rPr>
              <a:t>集中营</a:t>
            </a:r>
            <a:r>
              <a:rPr lang="zh-CN" altLang="en-US" sz="3600" b="1" dirty="0" smtClean="0">
                <a:latin typeface="华文中宋" pitchFamily="2" charset="-122"/>
                <a:ea typeface="华文中宋" pitchFamily="2" charset="-122"/>
                <a:cs typeface="Times New Roman" pitchFamily="18" charset="0"/>
              </a:rPr>
              <a:t>概况</a:t>
            </a:r>
            <a:endParaRPr lang="en-US" altLang="zh-CN" sz="3600" b="1" dirty="0" smtClean="0">
              <a:latin typeface="华文中宋" pitchFamily="2" charset="-122"/>
              <a:ea typeface="华文中宋" pitchFamily="2" charset="-122"/>
              <a:cs typeface="Times New Roman" pitchFamily="18" charset="0"/>
            </a:endParaRPr>
          </a:p>
          <a:p>
            <a:pPr marL="452438" indent="-452438" algn="just">
              <a:buNone/>
            </a:pPr>
            <a:r>
              <a:rPr lang="zh-CN" altLang="en-US" sz="3600" b="1" dirty="0" smtClean="0">
                <a:latin typeface="华文中宋" pitchFamily="2" charset="-122"/>
                <a:ea typeface="华文中宋" pitchFamily="2" charset="-122"/>
                <a:cs typeface="Times New Roman" pitchFamily="18" charset="0"/>
              </a:rPr>
              <a:t>  ①</a:t>
            </a:r>
            <a:r>
              <a:rPr lang="zh-CN" altLang="en-US" sz="3600" b="1" dirty="0">
                <a:latin typeface="华文中宋" pitchFamily="2" charset="-122"/>
                <a:ea typeface="华文中宋" pitchFamily="2" charset="-122"/>
                <a:cs typeface="Times New Roman" pitchFamily="18" charset="0"/>
              </a:rPr>
              <a:t>建立时间：</a:t>
            </a:r>
            <a:r>
              <a:rPr lang="zh-CN" altLang="en-US" sz="3600" b="1" u="sng" dirty="0">
                <a:latin typeface="华文中宋" pitchFamily="2" charset="-122"/>
                <a:ea typeface="华文中宋" pitchFamily="2" charset="-122"/>
                <a:cs typeface="Times New Roman" pitchFamily="18" charset="0"/>
              </a:rPr>
              <a:t>                 </a:t>
            </a:r>
            <a:r>
              <a:rPr lang="zh-CN" altLang="en-US" sz="3600" b="1" dirty="0">
                <a:latin typeface="华文中宋" pitchFamily="2" charset="-122"/>
                <a:ea typeface="华文中宋" pitchFamily="2" charset="-122"/>
                <a:cs typeface="Times New Roman" pitchFamily="18" charset="0"/>
              </a:rPr>
              <a:t>年开始建造</a:t>
            </a:r>
            <a:r>
              <a:rPr lang="zh-CN" altLang="en-US" sz="3600" b="1" dirty="0" smtClean="0">
                <a:latin typeface="华文中宋" pitchFamily="2" charset="-122"/>
                <a:ea typeface="华文中宋" pitchFamily="2" charset="-122"/>
                <a:cs typeface="Times New Roman" pitchFamily="18" charset="0"/>
              </a:rPr>
              <a:t>。</a:t>
            </a:r>
            <a:endParaRPr lang="en-US" altLang="zh-CN" sz="3600" b="1" dirty="0" smtClean="0">
              <a:latin typeface="华文中宋" pitchFamily="2" charset="-122"/>
              <a:ea typeface="华文中宋" pitchFamily="2" charset="-122"/>
              <a:cs typeface="Times New Roman" pitchFamily="18" charset="0"/>
            </a:endParaRPr>
          </a:p>
          <a:p>
            <a:pPr marL="452438" indent="-452438" algn="just">
              <a:buNone/>
            </a:pPr>
            <a:r>
              <a:rPr lang="zh-CN" altLang="en-US" sz="3600" b="1" dirty="0" smtClean="0">
                <a:latin typeface="华文中宋" pitchFamily="2" charset="-122"/>
                <a:ea typeface="华文中宋" pitchFamily="2" charset="-122"/>
                <a:cs typeface="Times New Roman" pitchFamily="18" charset="0"/>
              </a:rPr>
              <a:t>  ②</a:t>
            </a:r>
            <a:r>
              <a:rPr lang="zh-CN" altLang="en-US" sz="3600" b="1" dirty="0">
                <a:latin typeface="华文中宋" pitchFamily="2" charset="-122"/>
                <a:ea typeface="华文中宋" pitchFamily="2" charset="-122"/>
                <a:cs typeface="Times New Roman" pitchFamily="18" charset="0"/>
              </a:rPr>
              <a:t>规模：一个以奥斯维辛一号、二号、三号集中营为主营的庞大集中营群，也是一个集</a:t>
            </a:r>
            <a:r>
              <a:rPr lang="zh-CN" altLang="en-US" sz="3600" b="1" u="sng" dirty="0">
                <a:latin typeface="华文中宋" pitchFamily="2" charset="-122"/>
                <a:ea typeface="华文中宋" pitchFamily="2" charset="-122"/>
                <a:cs typeface="Times New Roman" pitchFamily="18" charset="0"/>
              </a:rPr>
              <a:t>            </a:t>
            </a:r>
            <a:r>
              <a:rPr lang="zh-CN" altLang="en-US" sz="3600" b="1" dirty="0">
                <a:latin typeface="华文中宋" pitchFamily="2" charset="-122"/>
                <a:ea typeface="华文中宋" pitchFamily="2" charset="-122"/>
                <a:cs typeface="Times New Roman" pitchFamily="18" charset="0"/>
              </a:rPr>
              <a:t>营、劳役营和灭绝营为一体的大型集中营群，其中二号营</a:t>
            </a:r>
            <a:r>
              <a:rPr lang="zh-CN" altLang="en-US" sz="3600" b="1" dirty="0" smtClean="0">
                <a:latin typeface="华文中宋" pitchFamily="2" charset="-122"/>
                <a:ea typeface="华文中宋" pitchFamily="2" charset="-122"/>
                <a:cs typeface="Times New Roman" pitchFamily="18" charset="0"/>
              </a:rPr>
              <a:t>是</a:t>
            </a:r>
            <a:r>
              <a:rPr lang="zh-CN" altLang="en-US" sz="3600" b="1" u="sng" dirty="0" smtClean="0">
                <a:latin typeface="华文中宋" pitchFamily="2" charset="-122"/>
                <a:ea typeface="华文中宋" pitchFamily="2" charset="-122"/>
                <a:cs typeface="Times New Roman" pitchFamily="18" charset="0"/>
              </a:rPr>
              <a:t>         </a:t>
            </a:r>
            <a:r>
              <a:rPr lang="zh-CN" altLang="en-US" sz="3600" b="1" dirty="0">
                <a:latin typeface="华文中宋" pitchFamily="2" charset="-122"/>
                <a:ea typeface="华文中宋" pitchFamily="2" charset="-122"/>
                <a:cs typeface="Times New Roman" pitchFamily="18" charset="0"/>
              </a:rPr>
              <a:t>营。</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128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128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128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128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128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306" name="Rectangle 2"/>
          <p:cNvSpPr>
            <a:spLocks noGrp="1" noChangeArrowheads="1"/>
          </p:cNvSpPr>
          <p:nvPr>
            <p:ph type="body" idx="1"/>
          </p:nvPr>
        </p:nvSpPr>
        <p:spPr>
          <a:xfrm>
            <a:off x="321734" y="836613"/>
            <a:ext cx="11535833" cy="3378200"/>
          </a:xfrm>
        </p:spPr>
        <p:txBody>
          <a:bodyPr>
            <a:noAutofit/>
          </a:bodyPr>
          <a:lstStyle/>
          <a:p>
            <a:pPr algn="just">
              <a:buNone/>
            </a:pPr>
            <a:r>
              <a:rPr lang="en-US" altLang="zh-CN" sz="3600" b="1" dirty="0">
                <a:latin typeface="华文中宋" pitchFamily="2" charset="-122"/>
                <a:ea typeface="华文中宋" pitchFamily="2" charset="-122"/>
                <a:cs typeface="Times New Roman" pitchFamily="18" charset="0"/>
              </a:rPr>
              <a:t>(3)</a:t>
            </a:r>
            <a:r>
              <a:rPr lang="zh-CN" altLang="en-US" sz="3600" b="1" dirty="0">
                <a:latin typeface="华文中宋" pitchFamily="2" charset="-122"/>
                <a:ea typeface="华文中宋" pitchFamily="2" charset="-122"/>
                <a:cs typeface="Times New Roman" pitchFamily="18" charset="0"/>
              </a:rPr>
              <a:t>集中营的罪恶</a:t>
            </a:r>
          </a:p>
          <a:p>
            <a:pPr algn="just">
              <a:buNone/>
            </a:pPr>
            <a:r>
              <a:rPr lang="zh-CN" altLang="en-US" sz="3600" b="1" dirty="0" smtClean="0">
                <a:latin typeface="华文中宋" pitchFamily="2" charset="-122"/>
                <a:ea typeface="华文中宋" pitchFamily="2" charset="-122"/>
                <a:cs typeface="Times New Roman" pitchFamily="18" charset="0"/>
              </a:rPr>
              <a:t>  ①</a:t>
            </a:r>
            <a:r>
              <a:rPr lang="en-US" altLang="zh-CN" sz="3600" b="1" dirty="0">
                <a:latin typeface="华文中宋" pitchFamily="2" charset="-122"/>
                <a:ea typeface="华文中宋" pitchFamily="2" charset="-122"/>
                <a:cs typeface="Times New Roman" pitchFamily="18" charset="0"/>
              </a:rPr>
              <a:t>1942</a:t>
            </a:r>
            <a:r>
              <a:rPr lang="zh-CN" altLang="en-US" sz="3600" b="1" dirty="0">
                <a:latin typeface="华文中宋" pitchFamily="2" charset="-122"/>
                <a:ea typeface="华文中宋" pitchFamily="2" charset="-122"/>
                <a:cs typeface="Times New Roman" pitchFamily="18" charset="0"/>
              </a:rPr>
              <a:t>年，德国纳粹制定了消灭犹太人的“最后解决”方案</a:t>
            </a:r>
            <a:r>
              <a:rPr lang="zh-CN" altLang="en-US" sz="3600" b="1" dirty="0" smtClean="0">
                <a:latin typeface="华文中宋" pitchFamily="2" charset="-122"/>
                <a:ea typeface="华文中宋" pitchFamily="2" charset="-122"/>
                <a:cs typeface="Times New Roman" pitchFamily="18" charset="0"/>
              </a:rPr>
              <a:t>。</a:t>
            </a:r>
            <a:endParaRPr lang="en-US" altLang="zh-CN" sz="3600" b="1" dirty="0" smtClean="0">
              <a:latin typeface="华文中宋" pitchFamily="2" charset="-122"/>
              <a:ea typeface="华文中宋" pitchFamily="2" charset="-122"/>
              <a:cs typeface="Times New Roman" pitchFamily="18" charset="0"/>
            </a:endParaRPr>
          </a:p>
          <a:p>
            <a:pPr algn="just">
              <a:buNone/>
            </a:pPr>
            <a:r>
              <a:rPr lang="zh-CN" altLang="en-US" sz="3600" b="1" dirty="0" smtClean="0">
                <a:latin typeface="华文中宋" pitchFamily="2" charset="-122"/>
                <a:ea typeface="华文中宋" pitchFamily="2" charset="-122"/>
                <a:cs typeface="Times New Roman" pitchFamily="18" charset="0"/>
              </a:rPr>
              <a:t>  ②</a:t>
            </a:r>
            <a:r>
              <a:rPr lang="zh-CN" altLang="en-US" sz="3600" b="1" dirty="0">
                <a:latin typeface="华文中宋" pitchFamily="2" charset="-122"/>
                <a:ea typeface="华文中宋" pitchFamily="2" charset="-122"/>
                <a:cs typeface="Times New Roman" pitchFamily="18" charset="0"/>
              </a:rPr>
              <a:t>奥斯维辛集中营成为一个有计划屠杀犹太人的中心</a:t>
            </a:r>
            <a:r>
              <a:rPr lang="zh-CN" altLang="en-US" sz="3600" b="1" dirty="0" smtClean="0">
                <a:latin typeface="华文中宋" pitchFamily="2" charset="-122"/>
                <a:ea typeface="华文中宋" pitchFamily="2" charset="-122"/>
                <a:cs typeface="Times New Roman" pitchFamily="18" charset="0"/>
              </a:rPr>
              <a:t>。</a:t>
            </a:r>
            <a:endParaRPr lang="en-US" altLang="zh-CN" sz="3600" b="1" dirty="0" smtClean="0">
              <a:latin typeface="华文中宋" pitchFamily="2" charset="-122"/>
              <a:ea typeface="华文中宋" pitchFamily="2" charset="-122"/>
              <a:cs typeface="Times New Roman" pitchFamily="18" charset="0"/>
            </a:endParaRPr>
          </a:p>
          <a:p>
            <a:pPr algn="just">
              <a:buNone/>
            </a:pPr>
            <a:r>
              <a:rPr lang="zh-CN" altLang="en-US" sz="3600" b="1" dirty="0" smtClean="0">
                <a:latin typeface="华文中宋" pitchFamily="2" charset="-122"/>
                <a:ea typeface="华文中宋" pitchFamily="2" charset="-122"/>
                <a:cs typeface="Times New Roman" pitchFamily="18" charset="0"/>
              </a:rPr>
              <a:t>  ③</a:t>
            </a:r>
            <a:r>
              <a:rPr lang="zh-CN" altLang="en-US" sz="3600" b="1" dirty="0">
                <a:latin typeface="华文中宋" pitchFamily="2" charset="-122"/>
                <a:ea typeface="华文中宋" pitchFamily="2" charset="-122"/>
                <a:cs typeface="Times New Roman" pitchFamily="18" charset="0"/>
              </a:rPr>
              <a:t>奥斯维辛集中营关押犹太人，有</a:t>
            </a:r>
            <a:r>
              <a:rPr lang="zh-CN" altLang="en-US" sz="3600" b="1" u="sng" dirty="0">
                <a:latin typeface="华文中宋" pitchFamily="2" charset="-122"/>
                <a:ea typeface="华文中宋" pitchFamily="2" charset="-122"/>
                <a:cs typeface="Times New Roman" pitchFamily="18" charset="0"/>
              </a:rPr>
              <a:t>            </a:t>
            </a:r>
            <a:r>
              <a:rPr lang="zh-CN" altLang="en-US" sz="3600" b="1" dirty="0">
                <a:latin typeface="华文中宋" pitchFamily="2" charset="-122"/>
                <a:ea typeface="华文中宋" pitchFamily="2" charset="-122"/>
                <a:cs typeface="Times New Roman" pitchFamily="18" charset="0"/>
              </a:rPr>
              <a:t>、焚尸间，残害犹太人</a:t>
            </a:r>
            <a:r>
              <a:rPr lang="zh-CN" altLang="en-US" sz="3600" b="1" dirty="0" smtClean="0">
                <a:latin typeface="华文中宋" pitchFamily="2" charset="-122"/>
                <a:ea typeface="华文中宋" pitchFamily="2" charset="-122"/>
                <a:cs typeface="Times New Roman" pitchFamily="18" charset="0"/>
              </a:rPr>
              <a:t>。</a:t>
            </a:r>
            <a:endParaRPr lang="en-US" altLang="zh-CN" sz="3600" b="1" dirty="0" smtClean="0">
              <a:latin typeface="华文中宋" pitchFamily="2" charset="-122"/>
              <a:ea typeface="华文中宋" pitchFamily="2" charset="-122"/>
              <a:cs typeface="Times New Roman" pitchFamily="18" charset="0"/>
            </a:endParaRPr>
          </a:p>
          <a:p>
            <a:pPr algn="just">
              <a:buNone/>
            </a:pPr>
            <a:r>
              <a:rPr lang="zh-CN" altLang="en-US" sz="3600" b="1" dirty="0" smtClean="0">
                <a:latin typeface="华文中宋" pitchFamily="2" charset="-122"/>
                <a:ea typeface="华文中宋" pitchFamily="2" charset="-122"/>
                <a:cs typeface="Times New Roman" pitchFamily="18" charset="0"/>
              </a:rPr>
              <a:t>  ④</a:t>
            </a:r>
            <a:r>
              <a:rPr lang="zh-CN" altLang="en-US" sz="3600" b="1" dirty="0">
                <a:latin typeface="华文中宋" pitchFamily="2" charset="-122"/>
                <a:ea typeface="华文中宋" pitchFamily="2" charset="-122"/>
                <a:cs typeface="Times New Roman" pitchFamily="18" charset="0"/>
              </a:rPr>
              <a:t>据估计，奥斯维辛集中营被害人数约在四百万人以上。</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230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23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230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23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330" name="Rectangle 2"/>
          <p:cNvSpPr>
            <a:spLocks noGrp="1" noChangeArrowheads="1"/>
          </p:cNvSpPr>
          <p:nvPr>
            <p:ph type="body" idx="1"/>
          </p:nvPr>
        </p:nvSpPr>
        <p:spPr>
          <a:xfrm>
            <a:off x="321734" y="1677988"/>
            <a:ext cx="11535833" cy="2830512"/>
          </a:xfrm>
        </p:spPr>
        <p:txBody>
          <a:bodyPr>
            <a:noAutofit/>
          </a:bodyPr>
          <a:lstStyle/>
          <a:p>
            <a:pPr marL="452438" indent="-452438" algn="just">
              <a:buNone/>
            </a:pPr>
            <a:r>
              <a:rPr lang="en-US" altLang="zh-CN" sz="3600" b="1" dirty="0">
                <a:latin typeface="华文中宋" pitchFamily="2" charset="-122"/>
                <a:ea typeface="华文中宋" pitchFamily="2" charset="-122"/>
                <a:cs typeface="Courier New" pitchFamily="49" charset="0"/>
              </a:rPr>
              <a:t>2</a:t>
            </a:r>
            <a:r>
              <a:rPr lang="zh-CN" altLang="en-US" sz="3600" b="1" dirty="0" smtClean="0">
                <a:latin typeface="华文中宋" pitchFamily="2" charset="-122"/>
                <a:ea typeface="华文中宋" pitchFamily="2" charset="-122"/>
                <a:cs typeface="Times New Roman" pitchFamily="18" charset="0"/>
              </a:rPr>
              <a:t>．奥斯维辛集中营</a:t>
            </a:r>
            <a:r>
              <a:rPr lang="zh-CN" altLang="en-US" sz="3600" b="1" dirty="0">
                <a:latin typeface="华文中宋" pitchFamily="2" charset="-122"/>
                <a:ea typeface="华文中宋" pitchFamily="2" charset="-122"/>
                <a:cs typeface="Times New Roman" pitchFamily="18" charset="0"/>
              </a:rPr>
              <a:t>列入</a:t>
            </a:r>
            <a:r>
              <a:rPr lang="en-US" altLang="zh-CN" sz="3600" b="1" dirty="0">
                <a:latin typeface="华文中宋" pitchFamily="2" charset="-122"/>
                <a:ea typeface="华文中宋" pitchFamily="2" charset="-122"/>
                <a:cs typeface="Times New Roman" pitchFamily="18" charset="0"/>
              </a:rPr>
              <a:t>《</a:t>
            </a:r>
            <a:r>
              <a:rPr lang="zh-CN" altLang="en-US" sz="3600" b="1" dirty="0">
                <a:latin typeface="华文中宋" pitchFamily="2" charset="-122"/>
                <a:ea typeface="华文中宋" pitchFamily="2" charset="-122"/>
                <a:cs typeface="Times New Roman" pitchFamily="18" charset="0"/>
              </a:rPr>
              <a:t>世界遗产名录</a:t>
            </a:r>
            <a:r>
              <a:rPr lang="en-US" altLang="zh-CN" sz="3600" b="1" dirty="0">
                <a:latin typeface="华文中宋" pitchFamily="2" charset="-122"/>
                <a:ea typeface="华文中宋" pitchFamily="2" charset="-122"/>
                <a:cs typeface="Times New Roman" pitchFamily="18" charset="0"/>
              </a:rPr>
              <a:t>》</a:t>
            </a:r>
            <a:r>
              <a:rPr lang="zh-CN" altLang="en-US" sz="3600" b="1" dirty="0">
                <a:latin typeface="华文中宋" pitchFamily="2" charset="-122"/>
                <a:ea typeface="华文中宋" pitchFamily="2" charset="-122"/>
                <a:cs typeface="Times New Roman" pitchFamily="18" charset="0"/>
              </a:rPr>
              <a:t>的</a:t>
            </a:r>
            <a:r>
              <a:rPr lang="zh-CN" altLang="en-US" sz="3600" b="1" dirty="0" smtClean="0">
                <a:latin typeface="华文中宋" pitchFamily="2" charset="-122"/>
                <a:ea typeface="华文中宋" pitchFamily="2" charset="-122"/>
                <a:cs typeface="Times New Roman" pitchFamily="18" charset="0"/>
              </a:rPr>
              <a:t>意义</a:t>
            </a:r>
            <a:endParaRPr lang="en-US" altLang="zh-CN" sz="3600" b="1" dirty="0">
              <a:latin typeface="华文中宋" pitchFamily="2" charset="-122"/>
              <a:ea typeface="华文中宋" pitchFamily="2" charset="-122"/>
              <a:cs typeface="Times New Roman" pitchFamily="18" charset="0"/>
            </a:endParaRPr>
          </a:p>
          <a:p>
            <a:pPr marL="452438" indent="-452438" algn="just">
              <a:buNone/>
            </a:pPr>
            <a:r>
              <a:rPr lang="en-US" altLang="zh-CN" sz="3600" b="1" dirty="0" smtClean="0">
                <a:latin typeface="华文中宋" pitchFamily="2" charset="-122"/>
                <a:ea typeface="华文中宋" pitchFamily="2" charset="-122"/>
                <a:cs typeface="Times New Roman" pitchFamily="18" charset="0"/>
              </a:rPr>
              <a:t>(</a:t>
            </a:r>
            <a:r>
              <a:rPr lang="en-US" altLang="zh-CN" sz="3600" b="1" dirty="0">
                <a:latin typeface="华文中宋" pitchFamily="2" charset="-122"/>
                <a:ea typeface="华文中宋" pitchFamily="2" charset="-122"/>
                <a:cs typeface="Times New Roman" pitchFamily="18" charset="0"/>
              </a:rPr>
              <a:t>1)</a:t>
            </a:r>
            <a:r>
              <a:rPr lang="zh-CN" altLang="en-US" sz="3600" b="1" dirty="0">
                <a:latin typeface="华文中宋" pitchFamily="2" charset="-122"/>
                <a:ea typeface="华文中宋" pitchFamily="2" charset="-122"/>
              </a:rPr>
              <a:t>是</a:t>
            </a:r>
            <a:r>
              <a:rPr lang="zh-CN" altLang="en-US" sz="3600" b="1" dirty="0">
                <a:latin typeface="华文中宋" pitchFamily="2" charset="-122"/>
                <a:ea typeface="华文中宋" pitchFamily="2" charset="-122"/>
                <a:cs typeface="Times New Roman" pitchFamily="18" charset="0"/>
              </a:rPr>
              <a:t>德国纳粹在人类历史上实行种族灭绝政策的一个罪证</a:t>
            </a:r>
            <a:r>
              <a:rPr lang="zh-CN" altLang="en-US" sz="3600" b="1" dirty="0" smtClean="0">
                <a:latin typeface="华文中宋" pitchFamily="2" charset="-122"/>
                <a:ea typeface="华文中宋" pitchFamily="2" charset="-122"/>
                <a:cs typeface="Times New Roman" pitchFamily="18" charset="0"/>
              </a:rPr>
              <a:t>。</a:t>
            </a:r>
            <a:endParaRPr lang="en-US" altLang="zh-CN" sz="3600" b="1" dirty="0" smtClean="0">
              <a:latin typeface="华文中宋" pitchFamily="2" charset="-122"/>
              <a:ea typeface="华文中宋" pitchFamily="2" charset="-122"/>
              <a:cs typeface="Times New Roman" pitchFamily="18" charset="0"/>
            </a:endParaRPr>
          </a:p>
          <a:p>
            <a:pPr marL="452438" indent="-452438" algn="just">
              <a:buNone/>
            </a:pPr>
            <a:r>
              <a:rPr lang="en-US" altLang="zh-CN" sz="3600" b="1" dirty="0" smtClean="0">
                <a:latin typeface="华文中宋" pitchFamily="2" charset="-122"/>
                <a:ea typeface="华文中宋" pitchFamily="2" charset="-122"/>
                <a:cs typeface="Times New Roman" pitchFamily="18" charset="0"/>
              </a:rPr>
              <a:t>(</a:t>
            </a:r>
            <a:r>
              <a:rPr lang="en-US" altLang="zh-CN" sz="3600" b="1" dirty="0">
                <a:latin typeface="华文中宋" pitchFamily="2" charset="-122"/>
                <a:ea typeface="华文中宋" pitchFamily="2" charset="-122"/>
                <a:cs typeface="Times New Roman" pitchFamily="18" charset="0"/>
              </a:rPr>
              <a:t>2)</a:t>
            </a:r>
            <a:r>
              <a:rPr lang="zh-CN" altLang="en-US" sz="3600" b="1" dirty="0">
                <a:latin typeface="华文中宋" pitchFamily="2" charset="-122"/>
                <a:ea typeface="华文中宋" pitchFamily="2" charset="-122"/>
                <a:cs typeface="Times New Roman" pitchFamily="18" charset="0"/>
              </a:rPr>
              <a:t>建立纪念馆表达对纳粹暴政的愤怒与对受害者的哀悼</a:t>
            </a:r>
            <a:r>
              <a:rPr lang="zh-CN" altLang="en-US" sz="3600" b="1" dirty="0" smtClean="0">
                <a:latin typeface="华文中宋" pitchFamily="2" charset="-122"/>
                <a:ea typeface="华文中宋" pitchFamily="2" charset="-122"/>
                <a:cs typeface="Times New Roman" pitchFamily="18" charset="0"/>
              </a:rPr>
              <a:t>。</a:t>
            </a:r>
            <a:endParaRPr lang="en-US" altLang="zh-CN" sz="3600" b="1" dirty="0" smtClean="0">
              <a:latin typeface="华文中宋" pitchFamily="2" charset="-122"/>
              <a:ea typeface="华文中宋" pitchFamily="2" charset="-122"/>
              <a:cs typeface="Times New Roman" pitchFamily="18" charset="0"/>
            </a:endParaRPr>
          </a:p>
          <a:p>
            <a:pPr marL="452438" indent="-452438" algn="just">
              <a:buNone/>
            </a:pPr>
            <a:r>
              <a:rPr lang="en-US" altLang="zh-CN" sz="3600" b="1" dirty="0" smtClean="0">
                <a:latin typeface="华文中宋" pitchFamily="2" charset="-122"/>
                <a:ea typeface="华文中宋" pitchFamily="2" charset="-122"/>
                <a:cs typeface="Times New Roman" pitchFamily="18" charset="0"/>
              </a:rPr>
              <a:t>(</a:t>
            </a:r>
            <a:r>
              <a:rPr lang="en-US" altLang="zh-CN" sz="3600" b="1" dirty="0">
                <a:latin typeface="华文中宋" pitchFamily="2" charset="-122"/>
                <a:ea typeface="华文中宋" pitchFamily="2" charset="-122"/>
                <a:cs typeface="Times New Roman" pitchFamily="18" charset="0"/>
              </a:rPr>
              <a:t>3)</a:t>
            </a:r>
            <a:r>
              <a:rPr lang="zh-CN" altLang="en-US" sz="3600" b="1" dirty="0">
                <a:latin typeface="华文中宋" pitchFamily="2" charset="-122"/>
                <a:ea typeface="华文中宋" pitchFamily="2" charset="-122"/>
                <a:cs typeface="Times New Roman" pitchFamily="18" charset="0"/>
              </a:rPr>
              <a:t>作为第一批具有警示意义的文化遗产，列入</a:t>
            </a:r>
            <a:r>
              <a:rPr lang="en-US" altLang="zh-CN" sz="3600" b="1" dirty="0">
                <a:latin typeface="华文中宋" pitchFamily="2" charset="-122"/>
                <a:ea typeface="华文中宋" pitchFamily="2" charset="-122"/>
                <a:cs typeface="Times New Roman" pitchFamily="18" charset="0"/>
              </a:rPr>
              <a:t>《</a:t>
            </a:r>
            <a:r>
              <a:rPr lang="zh-CN" altLang="en-US" sz="3600" b="1" dirty="0">
                <a:latin typeface="华文中宋" pitchFamily="2" charset="-122"/>
                <a:ea typeface="华文中宋" pitchFamily="2" charset="-122"/>
                <a:cs typeface="Times New Roman" pitchFamily="18" charset="0"/>
              </a:rPr>
              <a:t>世界遗产名录</a:t>
            </a:r>
            <a:r>
              <a:rPr lang="en-US" altLang="zh-CN" sz="3600" b="1" dirty="0">
                <a:latin typeface="华文中宋" pitchFamily="2" charset="-122"/>
                <a:ea typeface="华文中宋" pitchFamily="2" charset="-122"/>
                <a:cs typeface="Times New Roman" pitchFamily="18" charset="0"/>
              </a:rPr>
              <a:t>》</a:t>
            </a:r>
            <a:r>
              <a:rPr lang="zh-CN" altLang="en-US" sz="3600" b="1" dirty="0">
                <a:latin typeface="华文中宋" pitchFamily="2" charset="-122"/>
                <a:ea typeface="华文中宋" pitchFamily="2" charset="-122"/>
                <a:cs typeface="Times New Roman" pitchFamily="18" charset="0"/>
              </a:rPr>
              <a:t>加以保护。</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333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333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33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70" name="Rectangle 2"/>
          <p:cNvSpPr>
            <a:spLocks noGrp="1" noChangeArrowheads="1"/>
          </p:cNvSpPr>
          <p:nvPr>
            <p:ph type="body" idx="4294967295"/>
          </p:nvPr>
        </p:nvSpPr>
        <p:spPr>
          <a:xfrm>
            <a:off x="93306" y="241689"/>
            <a:ext cx="11924522" cy="6116638"/>
          </a:xfrm>
        </p:spPr>
        <p:txBody>
          <a:bodyPr>
            <a:noAutofit/>
          </a:bodyPr>
          <a:lstStyle/>
          <a:p>
            <a:pPr marL="452438" indent="-452438" algn="just">
              <a:buNone/>
            </a:pPr>
            <a:r>
              <a:rPr lang="en-US" altLang="zh-CN" sz="3600" b="1" dirty="0" smtClean="0">
                <a:latin typeface="华文中宋" pitchFamily="2" charset="-122"/>
                <a:ea typeface="华文中宋" pitchFamily="2" charset="-122"/>
                <a:cs typeface="Courier New" pitchFamily="49" charset="0"/>
              </a:rPr>
              <a:t>3</a:t>
            </a:r>
            <a:r>
              <a:rPr lang="zh-CN" altLang="en-US" sz="3600" b="1" dirty="0" smtClean="0">
                <a:latin typeface="华文中宋" pitchFamily="2" charset="-122"/>
                <a:ea typeface="华文中宋" pitchFamily="2" charset="-122"/>
                <a:cs typeface="Times New Roman" pitchFamily="18" charset="0"/>
              </a:rPr>
              <a:t>．人类为吸取历史教训、</a:t>
            </a:r>
            <a:r>
              <a:rPr lang="zh-CN" altLang="en-US" sz="3600" b="1" dirty="0" smtClean="0">
                <a:latin typeface="华文中宋" pitchFamily="2" charset="-122"/>
                <a:ea typeface="华文中宋" pitchFamily="2" charset="-122"/>
              </a:rPr>
              <a:t>避免重蹈历史覆辙而做出的努力</a:t>
            </a:r>
            <a:endParaRPr lang="en-US" altLang="zh-CN" sz="3600" b="1" dirty="0" smtClean="0">
              <a:latin typeface="华文中宋" pitchFamily="2" charset="-122"/>
              <a:ea typeface="华文中宋" pitchFamily="2" charset="-122"/>
              <a:cs typeface="Times New Roman" pitchFamily="18" charset="0"/>
            </a:endParaRPr>
          </a:p>
          <a:p>
            <a:pPr marL="452438" indent="-452438" algn="just">
              <a:buNone/>
            </a:pPr>
            <a:r>
              <a:rPr lang="en-US" altLang="zh-CN" sz="3600" b="1" dirty="0" smtClean="0">
                <a:latin typeface="华文中宋" pitchFamily="2" charset="-122"/>
                <a:ea typeface="华文中宋" pitchFamily="2" charset="-122"/>
                <a:cs typeface="Times New Roman" pitchFamily="18" charset="0"/>
              </a:rPr>
              <a:t>(1)1947</a:t>
            </a:r>
            <a:r>
              <a:rPr lang="zh-CN" altLang="en-US" sz="3600" b="1" dirty="0" smtClean="0">
                <a:latin typeface="华文中宋" pitchFamily="2" charset="-122"/>
                <a:ea typeface="华文中宋" pitchFamily="2" charset="-122"/>
              </a:rPr>
              <a:t>年</a:t>
            </a:r>
            <a:r>
              <a:rPr lang="zh-CN" altLang="en-US" sz="3600" b="1" dirty="0" smtClean="0">
                <a:latin typeface="华文中宋" pitchFamily="2" charset="-122"/>
                <a:ea typeface="华文中宋" pitchFamily="2" charset="-122"/>
                <a:cs typeface="Times New Roman" pitchFamily="18" charset="0"/>
              </a:rPr>
              <a:t>，</a:t>
            </a:r>
            <a:r>
              <a:rPr lang="zh-CN" altLang="en-US" sz="3600" b="1" u="sng" dirty="0" smtClean="0">
                <a:latin typeface="华文中宋" pitchFamily="2" charset="-122"/>
                <a:ea typeface="华文中宋" pitchFamily="2" charset="-122"/>
                <a:cs typeface="Times New Roman" pitchFamily="18" charset="0"/>
              </a:rPr>
              <a:t>         </a:t>
            </a:r>
            <a:r>
              <a:rPr lang="zh-CN" altLang="en-US" sz="3600" b="1" dirty="0" smtClean="0">
                <a:latin typeface="华文中宋" pitchFamily="2" charset="-122"/>
                <a:ea typeface="华文中宋" pitchFamily="2" charset="-122"/>
                <a:cs typeface="Times New Roman" pitchFamily="18" charset="0"/>
              </a:rPr>
              <a:t>政府把奥斯维辛集中营改建为殉难者纪念馆，划定默哀区，表达人类对</a:t>
            </a:r>
            <a:r>
              <a:rPr lang="zh-CN" altLang="en-US" sz="3600" b="1" u="sng" dirty="0" smtClean="0">
                <a:latin typeface="华文中宋" pitchFamily="2" charset="-122"/>
                <a:ea typeface="华文中宋" pitchFamily="2" charset="-122"/>
                <a:cs typeface="Times New Roman" pitchFamily="18" charset="0"/>
              </a:rPr>
              <a:t>           </a:t>
            </a:r>
            <a:r>
              <a:rPr lang="zh-CN" altLang="en-US" sz="3600" b="1" dirty="0" smtClean="0">
                <a:latin typeface="华文中宋" pitchFamily="2" charset="-122"/>
                <a:ea typeface="华文中宋" pitchFamily="2" charset="-122"/>
                <a:cs typeface="Times New Roman" pitchFamily="18" charset="0"/>
              </a:rPr>
              <a:t>暴行的愤慨与对受害者的哀悼。</a:t>
            </a:r>
            <a:endParaRPr lang="en-US" altLang="zh-CN" sz="3600" b="1" dirty="0" smtClean="0">
              <a:latin typeface="华文中宋" pitchFamily="2" charset="-122"/>
              <a:ea typeface="华文中宋" pitchFamily="2" charset="-122"/>
              <a:cs typeface="Times New Roman" pitchFamily="18" charset="0"/>
            </a:endParaRPr>
          </a:p>
          <a:p>
            <a:pPr marL="452438" indent="-452438" algn="just">
              <a:buNone/>
            </a:pPr>
            <a:r>
              <a:rPr lang="en-US" altLang="zh-CN" sz="3600" b="1" dirty="0" smtClean="0">
                <a:latin typeface="华文中宋" pitchFamily="2" charset="-122"/>
                <a:ea typeface="华文中宋" pitchFamily="2" charset="-122"/>
                <a:cs typeface="Times New Roman" pitchFamily="18" charset="0"/>
              </a:rPr>
              <a:t>(2)</a:t>
            </a:r>
            <a:r>
              <a:rPr lang="zh-CN" altLang="en-US" sz="3600" b="1" dirty="0" smtClean="0">
                <a:latin typeface="华文中宋" pitchFamily="2" charset="-122"/>
                <a:ea typeface="华文中宋" pitchFamily="2" charset="-122"/>
                <a:cs typeface="Times New Roman" pitchFamily="18" charset="0"/>
              </a:rPr>
              <a:t>联合国教科文组织把奥斯维辛集中营遗址作为第一批具有警示意义的文化遗产，列入世界文化遗产名录加以保护。</a:t>
            </a:r>
            <a:endParaRPr lang="en-US" altLang="zh-CN" sz="3600" b="1" dirty="0" smtClean="0">
              <a:latin typeface="华文中宋" pitchFamily="2" charset="-122"/>
              <a:ea typeface="华文中宋" pitchFamily="2" charset="-122"/>
              <a:cs typeface="Times New Roman" pitchFamily="18" charset="0"/>
            </a:endParaRPr>
          </a:p>
          <a:p>
            <a:pPr marL="452438" indent="-452438" algn="just">
              <a:buNone/>
            </a:pPr>
            <a:r>
              <a:rPr lang="en-US" altLang="zh-CN" sz="3600" b="1" dirty="0" smtClean="0">
                <a:latin typeface="华文中宋" pitchFamily="2" charset="-122"/>
                <a:ea typeface="华文中宋" pitchFamily="2" charset="-122"/>
                <a:cs typeface="Times New Roman" pitchFamily="18" charset="0"/>
              </a:rPr>
              <a:t>(3)</a:t>
            </a:r>
            <a:r>
              <a:rPr lang="zh-CN" altLang="en-US" sz="3600" b="1" dirty="0" smtClean="0">
                <a:latin typeface="华文中宋" pitchFamily="2" charset="-122"/>
                <a:ea typeface="华文中宋" pitchFamily="2" charset="-122"/>
                <a:cs typeface="Times New Roman" pitchFamily="18" charset="0"/>
              </a:rPr>
              <a:t>战后，奥斯维辛集中营遗址始终以反面教材的独特形态向后人见证着曾发生的历史悲剧。</a:t>
            </a:r>
            <a:endParaRPr lang="en-US" altLang="zh-CN" sz="3600" b="1" dirty="0" smtClean="0">
              <a:latin typeface="华文中宋" pitchFamily="2" charset="-122"/>
              <a:ea typeface="华文中宋" pitchFamily="2" charset="-122"/>
              <a:cs typeface="Times New Roman" pitchFamily="18" charset="0"/>
            </a:endParaRPr>
          </a:p>
          <a:p>
            <a:pPr marL="452438" indent="-452438" algn="just">
              <a:buNone/>
            </a:pPr>
            <a:r>
              <a:rPr lang="zh-CN" altLang="en-US" sz="3600" b="1" dirty="0" smtClean="0">
                <a:latin typeface="华文中宋" pitchFamily="2" charset="-122"/>
                <a:ea typeface="华文中宋" pitchFamily="2" charset="-122"/>
              </a:rPr>
              <a:t>        奥斯维辛的警钟不止是响彻欧洲</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在太平洋之西更有其现实意义</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惟有铭记历史</a:t>
            </a:r>
            <a:r>
              <a:rPr lang="zh-CN" altLang="en-US"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rPr>
              <a:t>方能警示未来</a:t>
            </a:r>
            <a:r>
              <a:rPr lang="zh-CN" altLang="en-US" sz="3600" b="1" dirty="0" smtClean="0">
                <a:latin typeface="华文中宋" pitchFamily="2" charset="-122"/>
                <a:ea typeface="华文中宋" pitchFamily="2" charset="-122"/>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237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237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237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237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Rectangle 2"/>
          <p:cNvSpPr>
            <a:spLocks noGrp="1" noChangeArrowheads="1"/>
          </p:cNvSpPr>
          <p:nvPr>
            <p:ph type="body" idx="4294967295"/>
          </p:nvPr>
        </p:nvSpPr>
        <p:spPr>
          <a:xfrm>
            <a:off x="321734" y="836614"/>
            <a:ext cx="11535833" cy="4473575"/>
          </a:xfrm>
        </p:spPr>
        <p:txBody>
          <a:bodyPr>
            <a:normAutofit/>
          </a:bodyPr>
          <a:lstStyle/>
          <a:p>
            <a:pPr marL="358775" indent="-358775" algn="just">
              <a:buNone/>
            </a:pPr>
            <a:r>
              <a:rPr lang="zh-CN" altLang="en-US" sz="3600" b="1" dirty="0" smtClean="0">
                <a:solidFill>
                  <a:srgbClr val="FF0000"/>
                </a:solidFill>
                <a:latin typeface="华文中宋" pitchFamily="2" charset="-122"/>
                <a:ea typeface="华文中宋" pitchFamily="2" charset="-122"/>
                <a:cs typeface="Times New Roman" pitchFamily="18" charset="0"/>
              </a:rPr>
              <a:t>★直接考查佛罗伦萨代表性的文化遗产以及其所体现的精神</a:t>
            </a:r>
          </a:p>
          <a:p>
            <a:pPr marL="358775" indent="-358775" algn="just">
              <a:buNone/>
            </a:pPr>
            <a:r>
              <a:rPr lang="zh-CN" altLang="en-US" sz="3600" b="1" dirty="0" smtClean="0">
                <a:latin typeface="华文中宋" pitchFamily="2" charset="-122"/>
                <a:ea typeface="华文中宋" pitchFamily="2" charset="-122"/>
                <a:cs typeface="Times New Roman" pitchFamily="18" charset="0"/>
              </a:rPr>
              <a:t>       佛罗伦萨具有代表性的文化遗产有佛罗伦萨大教堂、乌菲齐博物馆、皮提宫、帕拉蒂纳美术馆。其中，佛罗伦萨大教堂在设计、建造上体现了科学精神，在建筑风格上体现了人文精神，在设计理念上体现了公民精神。</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178" name="Rectangle 2"/>
          <p:cNvSpPr>
            <a:spLocks noGrp="1" noChangeArrowheads="1"/>
          </p:cNvSpPr>
          <p:nvPr>
            <p:ph type="body" idx="4294967295"/>
          </p:nvPr>
        </p:nvSpPr>
        <p:spPr>
          <a:xfrm>
            <a:off x="321734" y="836614"/>
            <a:ext cx="11535833" cy="3925887"/>
          </a:xfrm>
        </p:spPr>
        <p:txBody>
          <a:bodyPr>
            <a:normAutofit/>
          </a:bodyPr>
          <a:lstStyle/>
          <a:p>
            <a:pPr marL="358775" indent="-358775" algn="just">
              <a:buNone/>
            </a:pPr>
            <a:r>
              <a:rPr lang="zh-CN" altLang="en-US" sz="3600" b="1" dirty="0" smtClean="0">
                <a:solidFill>
                  <a:srgbClr val="FF0000"/>
                </a:solidFill>
                <a:latin typeface="华文中宋" pitchFamily="2" charset="-122"/>
                <a:ea typeface="华文中宋" pitchFamily="2" charset="-122"/>
                <a:cs typeface="Times New Roman" pitchFamily="18" charset="0"/>
              </a:rPr>
              <a:t>★通过图片史料考查人文主义精神在罗马文化遗产中的体现</a:t>
            </a:r>
          </a:p>
          <a:p>
            <a:pPr marL="358775" indent="-358775" algn="just">
              <a:buNone/>
            </a:pPr>
            <a:r>
              <a:rPr lang="zh-CN" altLang="en-US" sz="3600" b="1" dirty="0" smtClean="0">
                <a:latin typeface="华文中宋" pitchFamily="2" charset="-122"/>
                <a:ea typeface="华文中宋" pitchFamily="2" charset="-122"/>
                <a:cs typeface="Times New Roman" pitchFamily="18" charset="0"/>
              </a:rPr>
              <a:t>        文艺复兴时期的罗马文化遗产都体现出人文主义精神，例如：罗马圣彼得大教堂的大理石雕像</a:t>
            </a:r>
            <a:r>
              <a:rPr lang="en-US" altLang="zh-CN"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cs typeface="Times New Roman" pitchFamily="18" charset="0"/>
              </a:rPr>
              <a:t>哀悼基督</a:t>
            </a:r>
            <a:r>
              <a:rPr lang="en-US" altLang="zh-CN" sz="3600" b="1" dirty="0" smtClean="0">
                <a:latin typeface="华文中宋" pitchFamily="2" charset="-122"/>
                <a:ea typeface="华文中宋" pitchFamily="2" charset="-122"/>
                <a:cs typeface="Times New Roman" pitchFamily="18" charset="0"/>
              </a:rPr>
              <a:t>》</a:t>
            </a:r>
            <a:r>
              <a:rPr lang="zh-CN" altLang="en-US" sz="3600" b="1" dirty="0" smtClean="0">
                <a:latin typeface="华文中宋" pitchFamily="2" charset="-122"/>
                <a:ea typeface="华文中宋" pitchFamily="2" charset="-122"/>
                <a:cs typeface="Times New Roman" pitchFamily="18" charset="0"/>
              </a:rPr>
              <a:t>，对圣母神态和面部表情进行了细致入微的刻画，体现了一个母亲的爱子、怜子之情和失子之痛，是人性的自然流露。</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34556" y="458783"/>
            <a:ext cx="615553" cy="6156494"/>
          </a:xfrm>
          <a:prstGeom prst="rect">
            <a:avLst/>
          </a:prstGeom>
          <a:noFill/>
        </p:spPr>
        <p:txBody>
          <a:bodyPr vert="eaVert" wrap="none" rtlCol="0">
            <a:spAutoFit/>
          </a:bodyPr>
          <a:lstStyle/>
          <a:p>
            <a:r>
              <a:rPr lang="zh-CN" altLang="en-US" sz="2800" b="1" dirty="0">
                <a:latin typeface="华文中宋" pitchFamily="2" charset="-122"/>
                <a:ea typeface="华文中宋" pitchFamily="2" charset="-122"/>
              </a:rPr>
              <a:t>罗马文艺复兴时期的文化遗产</a:t>
            </a:r>
          </a:p>
        </p:txBody>
      </p:sp>
      <p:sp>
        <p:nvSpPr>
          <p:cNvPr id="6" name="左大括号 5"/>
          <p:cNvSpPr/>
          <p:nvPr/>
        </p:nvSpPr>
        <p:spPr>
          <a:xfrm>
            <a:off x="1778635" y="1732915"/>
            <a:ext cx="280035" cy="354901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华文中宋" pitchFamily="2" charset="-122"/>
              <a:ea typeface="华文中宋" pitchFamily="2" charset="-122"/>
            </a:endParaRPr>
          </a:p>
        </p:txBody>
      </p:sp>
      <p:grpSp>
        <p:nvGrpSpPr>
          <p:cNvPr id="31" name="组合 30"/>
          <p:cNvGrpSpPr/>
          <p:nvPr/>
        </p:nvGrpSpPr>
        <p:grpSpPr>
          <a:xfrm>
            <a:off x="2135505" y="3369945"/>
            <a:ext cx="3035300" cy="1014095"/>
            <a:chOff x="2135505" y="3369945"/>
            <a:chExt cx="3035300" cy="1014095"/>
          </a:xfrm>
        </p:grpSpPr>
        <p:sp>
          <p:nvSpPr>
            <p:cNvPr id="7" name="文本框 6"/>
            <p:cNvSpPr txBox="1"/>
            <p:nvPr/>
          </p:nvSpPr>
          <p:spPr>
            <a:xfrm>
              <a:off x="2135505" y="3500120"/>
              <a:ext cx="3035300" cy="822960"/>
            </a:xfrm>
            <a:prstGeom prst="rect">
              <a:avLst/>
            </a:prstGeom>
            <a:noFill/>
          </p:spPr>
          <p:txBody>
            <a:bodyPr wrap="square" rtlCol="0">
              <a:spAutoFit/>
            </a:bodyPr>
            <a:lstStyle/>
            <a:p>
              <a:r>
                <a:rPr lang="zh-CN" altLang="en-US" sz="2400" b="1" dirty="0">
                  <a:latin typeface="华文中宋" pitchFamily="2" charset="-122"/>
                  <a:ea typeface="华文中宋" pitchFamily="2" charset="-122"/>
                </a:rPr>
                <a:t>西斯廷小教堂中的</a:t>
              </a:r>
            </a:p>
            <a:p>
              <a:r>
                <a:rPr lang="zh-CN" altLang="en-US" sz="2400" b="1" dirty="0">
                  <a:latin typeface="华文中宋" pitchFamily="2" charset="-122"/>
                  <a:ea typeface="华文中宋" pitchFamily="2" charset="-122"/>
                </a:rPr>
                <a:t>著名壁画</a:t>
              </a:r>
            </a:p>
          </p:txBody>
        </p:sp>
        <p:sp>
          <p:nvSpPr>
            <p:cNvPr id="4" name="左大括号 3"/>
            <p:cNvSpPr/>
            <p:nvPr/>
          </p:nvSpPr>
          <p:spPr>
            <a:xfrm>
              <a:off x="4747895" y="3369945"/>
              <a:ext cx="143510" cy="101409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华文中宋" pitchFamily="2" charset="-122"/>
                <a:ea typeface="华文中宋" pitchFamily="2" charset="-122"/>
              </a:endParaRPr>
            </a:p>
          </p:txBody>
        </p:sp>
      </p:grpSp>
      <p:grpSp>
        <p:nvGrpSpPr>
          <p:cNvPr id="29" name="组合 28"/>
          <p:cNvGrpSpPr/>
          <p:nvPr/>
        </p:nvGrpSpPr>
        <p:grpSpPr>
          <a:xfrm>
            <a:off x="2058670" y="1347470"/>
            <a:ext cx="3244850" cy="1680210"/>
            <a:chOff x="2058670" y="1347470"/>
            <a:chExt cx="3244850" cy="1680210"/>
          </a:xfrm>
        </p:grpSpPr>
        <p:sp>
          <p:nvSpPr>
            <p:cNvPr id="58" name="文本框 57"/>
            <p:cNvSpPr txBox="1"/>
            <p:nvPr/>
          </p:nvSpPr>
          <p:spPr>
            <a:xfrm>
              <a:off x="2058670" y="1958975"/>
              <a:ext cx="3244850" cy="457200"/>
            </a:xfrm>
            <a:prstGeom prst="rect">
              <a:avLst/>
            </a:prstGeom>
            <a:noFill/>
          </p:spPr>
          <p:txBody>
            <a:bodyPr wrap="square" rtlCol="0">
              <a:spAutoFit/>
            </a:bodyPr>
            <a:lstStyle/>
            <a:p>
              <a:r>
                <a:rPr lang="zh-CN" altLang="en-US" sz="2400" b="1" dirty="0">
                  <a:latin typeface="华文中宋" pitchFamily="2" charset="-122"/>
                  <a:ea typeface="华文中宋" pitchFamily="2" charset="-122"/>
                </a:rPr>
                <a:t>圣彼得大教堂</a:t>
              </a:r>
            </a:p>
          </p:txBody>
        </p:sp>
        <p:sp>
          <p:nvSpPr>
            <p:cNvPr id="8" name="左大括号 7"/>
            <p:cNvSpPr/>
            <p:nvPr/>
          </p:nvSpPr>
          <p:spPr>
            <a:xfrm>
              <a:off x="4236085" y="1347470"/>
              <a:ext cx="191770" cy="168021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华文中宋" pitchFamily="2" charset="-122"/>
                <a:ea typeface="华文中宋" pitchFamily="2" charset="-122"/>
              </a:endParaRPr>
            </a:p>
          </p:txBody>
        </p:sp>
      </p:grpSp>
      <p:grpSp>
        <p:nvGrpSpPr>
          <p:cNvPr id="30" name="组合 29"/>
          <p:cNvGrpSpPr/>
          <p:nvPr/>
        </p:nvGrpSpPr>
        <p:grpSpPr>
          <a:xfrm>
            <a:off x="4429125" y="1275715"/>
            <a:ext cx="1407160" cy="1845945"/>
            <a:chOff x="4429125" y="1275715"/>
            <a:chExt cx="1407160" cy="1845945"/>
          </a:xfrm>
        </p:grpSpPr>
        <p:sp>
          <p:nvSpPr>
            <p:cNvPr id="2" name="文本框 1"/>
            <p:cNvSpPr txBox="1"/>
            <p:nvPr/>
          </p:nvSpPr>
          <p:spPr>
            <a:xfrm>
              <a:off x="4429125" y="1275715"/>
              <a:ext cx="1407160" cy="457200"/>
            </a:xfrm>
            <a:prstGeom prst="rect">
              <a:avLst/>
            </a:prstGeom>
            <a:noFill/>
          </p:spPr>
          <p:txBody>
            <a:bodyPr wrap="none" rtlCol="0">
              <a:spAutoFit/>
            </a:bodyPr>
            <a:lstStyle/>
            <a:p>
              <a:pPr algn="l"/>
              <a:r>
                <a:rPr lang="zh-CN" altLang="en-US" sz="2400" b="1">
                  <a:solidFill>
                    <a:srgbClr val="000000"/>
                  </a:solidFill>
                  <a:latin typeface="华文中宋" pitchFamily="2" charset="-122"/>
                  <a:ea typeface="华文中宋" pitchFamily="2" charset="-122"/>
                  <a:cs typeface="宋体" panose="02010600030101010101" pitchFamily="2" charset="-122"/>
                </a:rPr>
                <a:t>修建历史</a:t>
              </a:r>
            </a:p>
          </p:txBody>
        </p:sp>
        <p:sp>
          <p:nvSpPr>
            <p:cNvPr id="9" name="文本框 8"/>
            <p:cNvSpPr txBox="1"/>
            <p:nvPr/>
          </p:nvSpPr>
          <p:spPr>
            <a:xfrm>
              <a:off x="4429125" y="1750060"/>
              <a:ext cx="1407160" cy="457200"/>
            </a:xfrm>
            <a:prstGeom prst="rect">
              <a:avLst/>
            </a:prstGeom>
            <a:noFill/>
          </p:spPr>
          <p:txBody>
            <a:bodyPr wrap="none" rtlCol="0">
              <a:spAutoFit/>
            </a:bodyPr>
            <a:lstStyle/>
            <a:p>
              <a:pPr algn="l"/>
              <a:r>
                <a:rPr lang="zh-CN" altLang="en-US" sz="2400" b="1">
                  <a:solidFill>
                    <a:srgbClr val="000000"/>
                  </a:solidFill>
                  <a:latin typeface="华文中宋" pitchFamily="2" charset="-122"/>
                  <a:ea typeface="华文中宋" pitchFamily="2" charset="-122"/>
                  <a:cs typeface="宋体" panose="02010600030101010101" pitchFamily="2" charset="-122"/>
                </a:rPr>
                <a:t>宗教地位</a:t>
              </a:r>
            </a:p>
          </p:txBody>
        </p:sp>
        <p:sp>
          <p:nvSpPr>
            <p:cNvPr id="10" name="文本框 9"/>
            <p:cNvSpPr txBox="1"/>
            <p:nvPr/>
          </p:nvSpPr>
          <p:spPr>
            <a:xfrm>
              <a:off x="4429125" y="2207260"/>
              <a:ext cx="1407160" cy="457200"/>
            </a:xfrm>
            <a:prstGeom prst="rect">
              <a:avLst/>
            </a:prstGeom>
            <a:noFill/>
          </p:spPr>
          <p:txBody>
            <a:bodyPr wrap="none" rtlCol="0">
              <a:spAutoFit/>
            </a:bodyPr>
            <a:lstStyle/>
            <a:p>
              <a:pPr algn="l"/>
              <a:r>
                <a:rPr lang="zh-CN" altLang="en-US" sz="2400" b="1">
                  <a:solidFill>
                    <a:srgbClr val="000000"/>
                  </a:solidFill>
                  <a:latin typeface="华文中宋" pitchFamily="2" charset="-122"/>
                  <a:ea typeface="华文中宋" pitchFamily="2" charset="-122"/>
                  <a:cs typeface="宋体" panose="02010600030101010101" pitchFamily="2" charset="-122"/>
                </a:rPr>
                <a:t>建筑成就</a:t>
              </a:r>
            </a:p>
          </p:txBody>
        </p:sp>
        <p:sp>
          <p:nvSpPr>
            <p:cNvPr id="14" name="文本框 13"/>
            <p:cNvSpPr txBox="1"/>
            <p:nvPr/>
          </p:nvSpPr>
          <p:spPr>
            <a:xfrm>
              <a:off x="4429125" y="2664460"/>
              <a:ext cx="1407160" cy="457200"/>
            </a:xfrm>
            <a:prstGeom prst="rect">
              <a:avLst/>
            </a:prstGeom>
            <a:noFill/>
          </p:spPr>
          <p:txBody>
            <a:bodyPr wrap="none" rtlCol="0">
              <a:spAutoFit/>
            </a:bodyPr>
            <a:lstStyle/>
            <a:p>
              <a:pPr algn="l"/>
              <a:r>
                <a:rPr lang="zh-CN" altLang="en-US" sz="2400" b="1">
                  <a:solidFill>
                    <a:srgbClr val="000000"/>
                  </a:solidFill>
                  <a:latin typeface="华文中宋" pitchFamily="2" charset="-122"/>
                  <a:ea typeface="华文中宋" pitchFamily="2" charset="-122"/>
                  <a:cs typeface="宋体" panose="02010600030101010101" pitchFamily="2" charset="-122"/>
                </a:rPr>
                <a:t>艺术成就</a:t>
              </a:r>
            </a:p>
          </p:txBody>
        </p:sp>
      </p:grpSp>
      <p:grpSp>
        <p:nvGrpSpPr>
          <p:cNvPr id="32" name="组合 31"/>
          <p:cNvGrpSpPr/>
          <p:nvPr/>
        </p:nvGrpSpPr>
        <p:grpSpPr>
          <a:xfrm>
            <a:off x="4891405" y="3244215"/>
            <a:ext cx="1407160" cy="1382395"/>
            <a:chOff x="4891405" y="3244215"/>
            <a:chExt cx="1407160" cy="1382395"/>
          </a:xfrm>
        </p:grpSpPr>
        <p:sp>
          <p:nvSpPr>
            <p:cNvPr id="3" name="文本框 2"/>
            <p:cNvSpPr txBox="1"/>
            <p:nvPr/>
          </p:nvSpPr>
          <p:spPr>
            <a:xfrm>
              <a:off x="4891405" y="3244215"/>
              <a:ext cx="1407160" cy="457200"/>
            </a:xfrm>
            <a:prstGeom prst="rect">
              <a:avLst/>
            </a:prstGeom>
            <a:noFill/>
          </p:spPr>
          <p:txBody>
            <a:bodyPr wrap="none" rtlCol="0">
              <a:spAutoFit/>
            </a:bodyPr>
            <a:lstStyle/>
            <a:p>
              <a:pPr algn="l"/>
              <a:r>
                <a:rPr lang="zh-CN" altLang="en-US" sz="2400" b="1" dirty="0">
                  <a:solidFill>
                    <a:srgbClr val="000000"/>
                  </a:solidFill>
                  <a:latin typeface="华文中宋" pitchFamily="2" charset="-122"/>
                  <a:ea typeface="华文中宋" pitchFamily="2" charset="-122"/>
                  <a:cs typeface="宋体" panose="02010600030101010101" pitchFamily="2" charset="-122"/>
                </a:rPr>
                <a:t>代表作品</a:t>
              </a:r>
            </a:p>
          </p:txBody>
        </p:sp>
        <p:sp>
          <p:nvSpPr>
            <p:cNvPr id="15" name="文本框 14"/>
            <p:cNvSpPr txBox="1"/>
            <p:nvPr/>
          </p:nvSpPr>
          <p:spPr>
            <a:xfrm>
              <a:off x="4891405" y="3729355"/>
              <a:ext cx="1407160" cy="457200"/>
            </a:xfrm>
            <a:prstGeom prst="rect">
              <a:avLst/>
            </a:prstGeom>
            <a:noFill/>
          </p:spPr>
          <p:txBody>
            <a:bodyPr wrap="none" rtlCol="0">
              <a:spAutoFit/>
            </a:bodyPr>
            <a:lstStyle/>
            <a:p>
              <a:pPr algn="l"/>
              <a:r>
                <a:rPr lang="zh-CN" altLang="en-US" sz="2400" b="1">
                  <a:solidFill>
                    <a:srgbClr val="000000"/>
                  </a:solidFill>
                  <a:latin typeface="华文中宋" pitchFamily="2" charset="-122"/>
                  <a:ea typeface="华文中宋" pitchFamily="2" charset="-122"/>
                  <a:cs typeface="宋体" panose="02010600030101010101" pitchFamily="2" charset="-122"/>
                </a:rPr>
                <a:t>艺术成就</a:t>
              </a:r>
            </a:p>
          </p:txBody>
        </p:sp>
        <p:sp>
          <p:nvSpPr>
            <p:cNvPr id="16" name="文本框 15"/>
            <p:cNvSpPr txBox="1"/>
            <p:nvPr/>
          </p:nvSpPr>
          <p:spPr>
            <a:xfrm>
              <a:off x="4891405" y="4169410"/>
              <a:ext cx="1407160" cy="457200"/>
            </a:xfrm>
            <a:prstGeom prst="rect">
              <a:avLst/>
            </a:prstGeom>
            <a:noFill/>
          </p:spPr>
          <p:txBody>
            <a:bodyPr wrap="none" rtlCol="0">
              <a:spAutoFit/>
            </a:bodyPr>
            <a:lstStyle/>
            <a:p>
              <a:pPr algn="l"/>
              <a:r>
                <a:rPr lang="zh-CN" altLang="en-US" sz="2400" b="1">
                  <a:solidFill>
                    <a:srgbClr val="000000"/>
                  </a:solidFill>
                  <a:latin typeface="华文中宋" pitchFamily="2" charset="-122"/>
                  <a:ea typeface="华文中宋" pitchFamily="2" charset="-122"/>
                  <a:cs typeface="宋体" panose="02010600030101010101" pitchFamily="2" charset="-122"/>
                </a:rPr>
                <a:t>人文内涵</a:t>
              </a:r>
            </a:p>
          </p:txBody>
        </p:sp>
      </p:grpSp>
      <p:grpSp>
        <p:nvGrpSpPr>
          <p:cNvPr id="33" name="组合 32"/>
          <p:cNvGrpSpPr/>
          <p:nvPr/>
        </p:nvGrpSpPr>
        <p:grpSpPr>
          <a:xfrm>
            <a:off x="2058670" y="4824730"/>
            <a:ext cx="2044700" cy="1188720"/>
            <a:chOff x="2058670" y="4824730"/>
            <a:chExt cx="2044700" cy="1188720"/>
          </a:xfrm>
        </p:grpSpPr>
        <p:sp>
          <p:nvSpPr>
            <p:cNvPr id="100" name="文本框 99"/>
            <p:cNvSpPr txBox="1"/>
            <p:nvPr/>
          </p:nvSpPr>
          <p:spPr>
            <a:xfrm>
              <a:off x="2058670" y="4824730"/>
              <a:ext cx="1901190" cy="1188720"/>
            </a:xfrm>
            <a:prstGeom prst="rect">
              <a:avLst/>
            </a:prstGeom>
            <a:noFill/>
            <a:ln w="9525">
              <a:noFill/>
            </a:ln>
          </p:spPr>
          <p:txBody>
            <a:bodyPr wrap="square">
              <a:spAutoFit/>
            </a:bodyPr>
            <a:lstStyle/>
            <a:p>
              <a:pPr marL="0" indent="0"/>
              <a:r>
                <a:rPr lang="zh-CN" altLang="en-US" sz="2400" b="1" dirty="0">
                  <a:solidFill>
                    <a:srgbClr val="000000"/>
                  </a:solidFill>
                  <a:latin typeface="华文中宋" pitchFamily="2" charset="-122"/>
                  <a:ea typeface="华文中宋" pitchFamily="2" charset="-122"/>
                  <a:cs typeface="宋体" panose="02010600030101010101" pitchFamily="2" charset="-122"/>
                </a:rPr>
                <a:t>著名艺术家在世界文化史上的地位</a:t>
              </a:r>
            </a:p>
          </p:txBody>
        </p:sp>
        <p:sp>
          <p:nvSpPr>
            <p:cNvPr id="17" name="左大括号 16"/>
            <p:cNvSpPr/>
            <p:nvPr/>
          </p:nvSpPr>
          <p:spPr>
            <a:xfrm>
              <a:off x="3959860" y="4912360"/>
              <a:ext cx="143510" cy="101409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华文中宋" pitchFamily="2" charset="-122"/>
                <a:ea typeface="华文中宋" pitchFamily="2" charset="-122"/>
              </a:endParaRPr>
            </a:p>
          </p:txBody>
        </p:sp>
      </p:grpSp>
      <p:grpSp>
        <p:nvGrpSpPr>
          <p:cNvPr id="34" name="组合 33"/>
          <p:cNvGrpSpPr/>
          <p:nvPr/>
        </p:nvGrpSpPr>
        <p:grpSpPr>
          <a:xfrm>
            <a:off x="4092575" y="4782820"/>
            <a:ext cx="1722755" cy="1293495"/>
            <a:chOff x="4092575" y="4782820"/>
            <a:chExt cx="1722755" cy="1293495"/>
          </a:xfrm>
        </p:grpSpPr>
        <p:sp>
          <p:nvSpPr>
            <p:cNvPr id="18" name="文本框 17"/>
            <p:cNvSpPr txBox="1"/>
            <p:nvPr/>
          </p:nvSpPr>
          <p:spPr>
            <a:xfrm>
              <a:off x="4102100" y="4782820"/>
              <a:ext cx="1713230" cy="457200"/>
            </a:xfrm>
            <a:prstGeom prst="rect">
              <a:avLst/>
            </a:prstGeom>
            <a:noFill/>
          </p:spPr>
          <p:txBody>
            <a:bodyPr wrap="none" rtlCol="0">
              <a:spAutoFit/>
            </a:bodyPr>
            <a:lstStyle/>
            <a:p>
              <a:pPr algn="l"/>
              <a:r>
                <a:rPr lang="zh-CN" altLang="en-US" sz="2400" b="1">
                  <a:solidFill>
                    <a:srgbClr val="000000"/>
                  </a:solidFill>
                  <a:latin typeface="华文中宋" pitchFamily="2" charset="-122"/>
                  <a:ea typeface="华文中宋" pitchFamily="2" charset="-122"/>
                  <a:cs typeface="宋体" panose="02010600030101010101" pitchFamily="2" charset="-122"/>
                </a:rPr>
                <a:t>米开朗基罗</a:t>
              </a:r>
            </a:p>
          </p:txBody>
        </p:sp>
        <p:sp>
          <p:nvSpPr>
            <p:cNvPr id="19" name="文本框 18"/>
            <p:cNvSpPr txBox="1"/>
            <p:nvPr/>
          </p:nvSpPr>
          <p:spPr>
            <a:xfrm>
              <a:off x="4120515" y="5189855"/>
              <a:ext cx="1101090" cy="457200"/>
            </a:xfrm>
            <a:prstGeom prst="rect">
              <a:avLst/>
            </a:prstGeom>
            <a:noFill/>
          </p:spPr>
          <p:txBody>
            <a:bodyPr wrap="none" rtlCol="0">
              <a:spAutoFit/>
            </a:bodyPr>
            <a:lstStyle/>
            <a:p>
              <a:pPr algn="l"/>
              <a:r>
                <a:rPr lang="zh-CN" altLang="en-US" sz="2400" b="1">
                  <a:solidFill>
                    <a:srgbClr val="000000"/>
                  </a:solidFill>
                  <a:latin typeface="华文中宋" pitchFamily="2" charset="-122"/>
                  <a:ea typeface="华文中宋" pitchFamily="2" charset="-122"/>
                  <a:cs typeface="宋体" panose="02010600030101010101" pitchFamily="2" charset="-122"/>
                </a:rPr>
                <a:t>拉斐尔</a:t>
              </a:r>
            </a:p>
          </p:txBody>
        </p:sp>
        <p:sp>
          <p:nvSpPr>
            <p:cNvPr id="20" name="文本框 19"/>
            <p:cNvSpPr txBox="1"/>
            <p:nvPr/>
          </p:nvSpPr>
          <p:spPr>
            <a:xfrm>
              <a:off x="4092575" y="5619115"/>
              <a:ext cx="1407160" cy="457200"/>
            </a:xfrm>
            <a:prstGeom prst="rect">
              <a:avLst/>
            </a:prstGeom>
            <a:noFill/>
          </p:spPr>
          <p:txBody>
            <a:bodyPr wrap="none" rtlCol="0">
              <a:spAutoFit/>
            </a:bodyPr>
            <a:lstStyle/>
            <a:p>
              <a:pPr algn="l"/>
              <a:r>
                <a:rPr lang="zh-CN" altLang="en-US" sz="2400" b="1">
                  <a:solidFill>
                    <a:srgbClr val="000000"/>
                  </a:solidFill>
                  <a:latin typeface="华文中宋" pitchFamily="2" charset="-122"/>
                  <a:ea typeface="华文中宋" pitchFamily="2" charset="-122"/>
                  <a:cs typeface="宋体" panose="02010600030101010101" pitchFamily="2" charset="-122"/>
                </a:rPr>
                <a:t>贝尔尼尼</a:t>
              </a:r>
            </a:p>
          </p:txBody>
        </p:sp>
      </p:grpSp>
      <p:grpSp>
        <p:nvGrpSpPr>
          <p:cNvPr id="11" name="组合 20"/>
          <p:cNvGrpSpPr/>
          <p:nvPr/>
        </p:nvGrpSpPr>
        <p:grpSpPr>
          <a:xfrm>
            <a:off x="6718015" y="1710074"/>
            <a:ext cx="5083810" cy="3855085"/>
            <a:chOff x="11026" y="2729"/>
            <a:chExt cx="8006" cy="5380"/>
          </a:xfrm>
        </p:grpSpPr>
        <p:sp>
          <p:nvSpPr>
            <p:cNvPr id="22" name="文本框 21"/>
            <p:cNvSpPr txBox="1"/>
            <p:nvPr/>
          </p:nvSpPr>
          <p:spPr>
            <a:xfrm>
              <a:off x="11564" y="4369"/>
              <a:ext cx="7468" cy="1847"/>
            </a:xfrm>
            <a:prstGeom prst="rect">
              <a:avLst/>
            </a:prstGeom>
            <a:noFill/>
            <a:ln w="12700" cmpd="sng">
              <a:solidFill>
                <a:schemeClr val="tx1"/>
              </a:solidFill>
              <a:prstDash val="solid"/>
            </a:ln>
          </p:spPr>
          <p:txBody>
            <a:bodyPr wrap="square" rtlCol="0">
              <a:spAutoFit/>
            </a:bodyPr>
            <a:lstStyle/>
            <a:p>
              <a:r>
                <a:rPr lang="zh-CN" altLang="en-US" sz="2000" b="1" dirty="0" smtClean="0">
                  <a:latin typeface="华文中宋" pitchFamily="2" charset="-122"/>
                  <a:ea typeface="华文中宋" pitchFamily="2" charset="-122"/>
                </a:rPr>
                <a:t>必修</a:t>
              </a:r>
              <a:r>
                <a:rPr lang="en-US" altLang="zh-CN" sz="2000" b="1" dirty="0" smtClean="0">
                  <a:latin typeface="华文中宋" pitchFamily="2" charset="-122"/>
                  <a:ea typeface="华文中宋" pitchFamily="2" charset="-122"/>
                </a:rPr>
                <a:t>1.6.3“</a:t>
              </a:r>
              <a:r>
                <a:rPr lang="zh-CN" altLang="en-US" sz="2000" b="1" dirty="0" smtClean="0">
                  <a:latin typeface="华文中宋" pitchFamily="2" charset="-122"/>
                  <a:ea typeface="华文中宋" pitchFamily="2" charset="-122"/>
                </a:rPr>
                <a:t>罗马人的法律</a:t>
              </a:r>
              <a:r>
                <a:rPr lang="en-US" altLang="zh-CN" sz="2000" b="1" dirty="0" smtClean="0">
                  <a:latin typeface="华文中宋" pitchFamily="2" charset="-122"/>
                  <a:ea typeface="华文中宋" pitchFamily="2" charset="-122"/>
                </a:rPr>
                <a:t>”</a:t>
              </a:r>
              <a:endParaRPr lang="en-US" altLang="zh-CN" sz="2000" b="1" dirty="0" smtClean="0">
                <a:solidFill>
                  <a:srgbClr val="FF0000"/>
                </a:solidFill>
                <a:latin typeface="华文中宋" pitchFamily="2" charset="-122"/>
                <a:ea typeface="华文中宋" pitchFamily="2" charset="-122"/>
              </a:endParaRPr>
            </a:p>
            <a:p>
              <a:r>
                <a:rPr lang="zh-CN" altLang="en-US" sz="2000" b="1" dirty="0" smtClean="0">
                  <a:latin typeface="华文中宋" pitchFamily="2" charset="-122"/>
                  <a:ea typeface="华文中宋" pitchFamily="2" charset="-122"/>
                </a:rPr>
                <a:t>必修</a:t>
              </a:r>
              <a:r>
                <a:rPr lang="en-US" altLang="zh-CN" sz="2000" b="1" dirty="0">
                  <a:latin typeface="华文中宋" pitchFamily="2" charset="-122"/>
                  <a:ea typeface="华文中宋" pitchFamily="2" charset="-122"/>
                </a:rPr>
                <a:t>3.6.2“</a:t>
              </a:r>
              <a:r>
                <a:rPr lang="zh-CN" altLang="en-US" sz="2000" b="1" dirty="0">
                  <a:latin typeface="华文中宋" pitchFamily="2" charset="-122"/>
                  <a:ea typeface="华文中宋" pitchFamily="2" charset="-122"/>
                </a:rPr>
                <a:t>神权下的自我</a:t>
              </a:r>
              <a:r>
                <a:rPr lang="en-US" altLang="zh-CN" sz="2000" b="1" dirty="0">
                  <a:latin typeface="华文中宋" pitchFamily="2" charset="-122"/>
                  <a:ea typeface="华文中宋" pitchFamily="2" charset="-122"/>
                </a:rPr>
                <a:t>”</a:t>
              </a:r>
            </a:p>
            <a:p>
              <a:r>
                <a:rPr lang="zh-CN" altLang="en-US" sz="2000" b="1" dirty="0">
                  <a:latin typeface="华文中宋" pitchFamily="2" charset="-122"/>
                  <a:ea typeface="华文中宋" pitchFamily="2" charset="-122"/>
                  <a:sym typeface="+mn-ea"/>
                </a:rPr>
                <a:t>选修</a:t>
              </a:r>
              <a:r>
                <a:rPr lang="en-US" altLang="zh-CN" sz="2000" b="1" dirty="0">
                  <a:latin typeface="华文中宋" pitchFamily="2" charset="-122"/>
                  <a:ea typeface="华文中宋" pitchFamily="2" charset="-122"/>
                  <a:sym typeface="+mn-ea"/>
                </a:rPr>
                <a:t>6.3.1“</a:t>
              </a:r>
              <a:r>
                <a:rPr lang="zh-CN" altLang="en-US" sz="2000" b="1" dirty="0">
                  <a:latin typeface="华文中宋" pitchFamily="2" charset="-122"/>
                  <a:ea typeface="华文中宋" pitchFamily="2" charset="-122"/>
                  <a:sym typeface="+mn-ea"/>
                </a:rPr>
                <a:t>雅典卫城</a:t>
              </a:r>
              <a:r>
                <a:rPr lang="en-US" altLang="zh-CN" sz="2000" b="1" dirty="0">
                  <a:latin typeface="华文中宋" pitchFamily="2" charset="-122"/>
                  <a:ea typeface="华文中宋" pitchFamily="2" charset="-122"/>
                  <a:sym typeface="+mn-ea"/>
                </a:rPr>
                <a:t>”</a:t>
              </a:r>
              <a:endParaRPr lang="en-US" altLang="zh-CN" sz="2000" b="1" dirty="0">
                <a:latin typeface="华文中宋" pitchFamily="2" charset="-122"/>
                <a:ea typeface="华文中宋" pitchFamily="2" charset="-122"/>
              </a:endParaRPr>
            </a:p>
            <a:p>
              <a:r>
                <a:rPr lang="zh-CN" altLang="en-US" sz="2000" b="1" dirty="0">
                  <a:latin typeface="华文中宋" pitchFamily="2" charset="-122"/>
                  <a:ea typeface="华文中宋" pitchFamily="2" charset="-122"/>
                  <a:sym typeface="+mn-ea"/>
                </a:rPr>
                <a:t>选修</a:t>
              </a:r>
              <a:r>
                <a:rPr lang="en-US" altLang="zh-CN" sz="2000" b="1" dirty="0">
                  <a:latin typeface="华文中宋" pitchFamily="2" charset="-122"/>
                  <a:ea typeface="华文中宋" pitchFamily="2" charset="-122"/>
                  <a:sym typeface="+mn-ea"/>
                </a:rPr>
                <a:t>6.4.1“</a:t>
              </a:r>
              <a:r>
                <a:rPr lang="zh-CN" altLang="en-US" sz="2000" b="1" dirty="0">
                  <a:latin typeface="华文中宋" pitchFamily="2" charset="-122"/>
                  <a:ea typeface="华文中宋" pitchFamily="2" charset="-122"/>
                  <a:sym typeface="+mn-ea"/>
                </a:rPr>
                <a:t>佛罗伦萨的文化遗产</a:t>
              </a:r>
              <a:r>
                <a:rPr lang="en-US" altLang="zh-CN" sz="2000" b="1" dirty="0">
                  <a:latin typeface="华文中宋" pitchFamily="2" charset="-122"/>
                  <a:ea typeface="华文中宋" pitchFamily="2" charset="-122"/>
                  <a:sym typeface="+mn-ea"/>
                </a:rPr>
                <a:t>”</a:t>
              </a:r>
              <a:endParaRPr lang="en-US" altLang="zh-CN" sz="2000" b="1" dirty="0">
                <a:latin typeface="华文中宋" pitchFamily="2" charset="-122"/>
                <a:ea typeface="华文中宋" pitchFamily="2" charset="-122"/>
              </a:endParaRPr>
            </a:p>
          </p:txBody>
        </p:sp>
        <p:grpSp>
          <p:nvGrpSpPr>
            <p:cNvPr id="12" name="组合 22"/>
            <p:cNvGrpSpPr/>
            <p:nvPr/>
          </p:nvGrpSpPr>
          <p:grpSpPr>
            <a:xfrm>
              <a:off x="11026" y="2729"/>
              <a:ext cx="537" cy="5380"/>
              <a:chOff x="11782" y="2288"/>
              <a:chExt cx="537" cy="5380"/>
            </a:xfrm>
          </p:grpSpPr>
          <p:cxnSp>
            <p:nvCxnSpPr>
              <p:cNvPr id="24" name="直接连接符 23"/>
              <p:cNvCxnSpPr/>
              <p:nvPr/>
            </p:nvCxnSpPr>
            <p:spPr>
              <a:xfrm flipV="1">
                <a:off x="12049" y="4821"/>
                <a:ext cx="271" cy="1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组合 24"/>
              <p:cNvGrpSpPr/>
              <p:nvPr/>
            </p:nvGrpSpPr>
            <p:grpSpPr>
              <a:xfrm>
                <a:off x="11782" y="2288"/>
                <a:ext cx="267" cy="5380"/>
                <a:chOff x="12788" y="2362"/>
                <a:chExt cx="267" cy="5380"/>
              </a:xfrm>
            </p:grpSpPr>
            <p:cxnSp>
              <p:nvCxnSpPr>
                <p:cNvPr id="26" name="直接连接符 25"/>
                <p:cNvCxnSpPr/>
                <p:nvPr/>
              </p:nvCxnSpPr>
              <p:spPr>
                <a:xfrm>
                  <a:off x="12788" y="2376"/>
                  <a:ext cx="250" cy="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2788" y="7700"/>
                  <a:ext cx="250" cy="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3055" y="2362"/>
                  <a:ext cx="0" cy="53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1110</TotalTime>
  <Words>4909</Words>
  <Application>Microsoft Office PowerPoint</Application>
  <PresentationFormat>自定义</PresentationFormat>
  <Paragraphs>481</Paragraphs>
  <Slides>69</Slides>
  <Notes>0</Notes>
  <HiddenSlides>6</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69</vt:i4>
      </vt:variant>
    </vt:vector>
  </HeadingPairs>
  <TitlesOfParts>
    <vt:vector size="71" baseType="lpstr">
      <vt:lpstr>Office 主题</vt:lpstr>
      <vt:lpstr>文档</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dc:creator>
  <cp:lastModifiedBy>ushop</cp:lastModifiedBy>
  <cp:revision>94</cp:revision>
  <dcterms:created xsi:type="dcterms:W3CDTF">2016-09-07T09:13:41Z</dcterms:created>
  <dcterms:modified xsi:type="dcterms:W3CDTF">2017-10-23T07:50:32Z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2052-10.1.0.5866</vt:lpwstr>
  </property>
</Properties>
</file>