
<file path=[Content_Types].xml><?xml version="1.0" encoding="utf-8"?>
<Types xmlns="http://schemas.openxmlformats.org/package/2006/content-types">
  <Default Extension="jpeg" ContentType="image/jpeg"/>
  <Default Extension="vml" ContentType="application/vnd.openxmlformats-officedocument.vmlDrawing"/>
  <Default Extension="doc" ContentType="application/msword"/>
  <Default Extension="docx" ContentType="application/vnd.openxmlformats-officedocument.wordprocessingml.document"/>
  <Default Extension="xls" ContentType="application/vnd.ms-excel"/>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91"/>
  </p:notesMasterIdLst>
  <p:sldIdLst>
    <p:sldId id="373" r:id="rId4"/>
    <p:sldId id="376" r:id="rId5"/>
    <p:sldId id="604" r:id="rId6"/>
    <p:sldId id="605" r:id="rId7"/>
    <p:sldId id="1065" r:id="rId8"/>
    <p:sldId id="1066" r:id="rId9"/>
    <p:sldId id="1067" r:id="rId10"/>
    <p:sldId id="1068" r:id="rId11"/>
    <p:sldId id="606" r:id="rId12"/>
    <p:sldId id="1046" r:id="rId13"/>
    <p:sldId id="1047" r:id="rId14"/>
    <p:sldId id="612" r:id="rId15"/>
    <p:sldId id="613" r:id="rId16"/>
    <p:sldId id="614" r:id="rId17"/>
    <p:sldId id="933" r:id="rId18"/>
    <p:sldId id="377" r:id="rId19"/>
    <p:sldId id="378" r:id="rId20"/>
    <p:sldId id="379" r:id="rId21"/>
    <p:sldId id="380" r:id="rId22"/>
    <p:sldId id="381" r:id="rId23"/>
    <p:sldId id="382" r:id="rId24"/>
    <p:sldId id="383" r:id="rId25"/>
    <p:sldId id="384" r:id="rId26"/>
    <p:sldId id="615" r:id="rId27"/>
    <p:sldId id="616" r:id="rId28"/>
    <p:sldId id="617" r:id="rId29"/>
    <p:sldId id="618" r:id="rId30"/>
    <p:sldId id="619" r:id="rId31"/>
    <p:sldId id="621" r:id="rId32"/>
    <p:sldId id="623" r:id="rId33"/>
    <p:sldId id="1028" r:id="rId34"/>
    <p:sldId id="1029" r:id="rId35"/>
    <p:sldId id="1030" r:id="rId36"/>
    <p:sldId id="1031" r:id="rId37"/>
    <p:sldId id="624" r:id="rId38"/>
    <p:sldId id="625" r:id="rId39"/>
    <p:sldId id="626" r:id="rId40"/>
    <p:sldId id="627" r:id="rId41"/>
    <p:sldId id="628" r:id="rId42"/>
    <p:sldId id="440" r:id="rId43"/>
    <p:sldId id="1070" r:id="rId44"/>
    <p:sldId id="1071" r:id="rId45"/>
    <p:sldId id="629" r:id="rId46"/>
    <p:sldId id="630" r:id="rId47"/>
    <p:sldId id="631" r:id="rId48"/>
    <p:sldId id="632" r:id="rId49"/>
    <p:sldId id="633" r:id="rId50"/>
    <p:sldId id="634" r:id="rId51"/>
    <p:sldId id="635" r:id="rId52"/>
    <p:sldId id="640" r:id="rId53"/>
    <p:sldId id="1069" r:id="rId54"/>
    <p:sldId id="636" r:id="rId55"/>
    <p:sldId id="637" r:id="rId56"/>
    <p:sldId id="638" r:id="rId57"/>
    <p:sldId id="639" r:id="rId58"/>
    <p:sldId id="388" r:id="rId59"/>
    <p:sldId id="389" r:id="rId60"/>
    <p:sldId id="390" r:id="rId61"/>
    <p:sldId id="396" r:id="rId62"/>
    <p:sldId id="397" r:id="rId63"/>
    <p:sldId id="641" r:id="rId64"/>
    <p:sldId id="642" r:id="rId65"/>
    <p:sldId id="643" r:id="rId66"/>
    <p:sldId id="398" r:id="rId67"/>
    <p:sldId id="648" r:id="rId68"/>
    <p:sldId id="644" r:id="rId69"/>
    <p:sldId id="645" r:id="rId70"/>
    <p:sldId id="646" r:id="rId71"/>
    <p:sldId id="647" r:id="rId72"/>
    <p:sldId id="649" r:id="rId73"/>
    <p:sldId id="400" r:id="rId74"/>
    <p:sldId id="401" r:id="rId75"/>
    <p:sldId id="402" r:id="rId76"/>
    <p:sldId id="403" r:id="rId77"/>
    <p:sldId id="404" r:id="rId78"/>
    <p:sldId id="405" r:id="rId79"/>
    <p:sldId id="406" r:id="rId80"/>
    <p:sldId id="407" r:id="rId81"/>
    <p:sldId id="408" r:id="rId82"/>
    <p:sldId id="409" r:id="rId83"/>
    <p:sldId id="410" r:id="rId84"/>
    <p:sldId id="411" r:id="rId85"/>
    <p:sldId id="654" r:id="rId86"/>
    <p:sldId id="655" r:id="rId87"/>
    <p:sldId id="657" r:id="rId88"/>
    <p:sldId id="658" r:id="rId89"/>
    <p:sldId id="659" r:id="rId90"/>
    <p:sldId id="660" r:id="rId92"/>
    <p:sldId id="661" r:id="rId93"/>
    <p:sldId id="662" r:id="rId94"/>
    <p:sldId id="663" r:id="rId95"/>
    <p:sldId id="665" r:id="rId96"/>
    <p:sldId id="664" r:id="rId97"/>
    <p:sldId id="666" r:id="rId98"/>
    <p:sldId id="667" r:id="rId99"/>
    <p:sldId id="668" r:id="rId100"/>
    <p:sldId id="669" r:id="rId101"/>
    <p:sldId id="670" r:id="rId102"/>
    <p:sldId id="671" r:id="rId103"/>
    <p:sldId id="672" r:id="rId104"/>
    <p:sldId id="673" r:id="rId105"/>
    <p:sldId id="674" r:id="rId106"/>
    <p:sldId id="675" r:id="rId107"/>
    <p:sldId id="676" r:id="rId108"/>
    <p:sldId id="677" r:id="rId109"/>
    <p:sldId id="678" r:id="rId110"/>
    <p:sldId id="679" r:id="rId111"/>
    <p:sldId id="681" r:id="rId112"/>
    <p:sldId id="680" r:id="rId113"/>
    <p:sldId id="682" r:id="rId114"/>
    <p:sldId id="687" r:id="rId115"/>
    <p:sldId id="688" r:id="rId116"/>
    <p:sldId id="689" r:id="rId117"/>
    <p:sldId id="690" r:id="rId118"/>
    <p:sldId id="691" r:id="rId119"/>
    <p:sldId id="692" r:id="rId120"/>
    <p:sldId id="693" r:id="rId121"/>
    <p:sldId id="694" r:id="rId122"/>
    <p:sldId id="695" r:id="rId123"/>
    <p:sldId id="696" r:id="rId124"/>
    <p:sldId id="697" r:id="rId125"/>
    <p:sldId id="698" r:id="rId126"/>
    <p:sldId id="699" r:id="rId127"/>
    <p:sldId id="700" r:id="rId128"/>
    <p:sldId id="412" r:id="rId129"/>
    <p:sldId id="413" r:id="rId130"/>
    <p:sldId id="415" r:id="rId131"/>
    <p:sldId id="416" r:id="rId132"/>
    <p:sldId id="417" r:id="rId133"/>
    <p:sldId id="418" r:id="rId134"/>
    <p:sldId id="419" r:id="rId135"/>
    <p:sldId id="420" r:id="rId136"/>
    <p:sldId id="441" r:id="rId137"/>
    <p:sldId id="442" r:id="rId138"/>
    <p:sldId id="443" r:id="rId139"/>
    <p:sldId id="421" r:id="rId140"/>
    <p:sldId id="422" r:id="rId141"/>
    <p:sldId id="703" r:id="rId142"/>
    <p:sldId id="1021" r:id="rId143"/>
    <p:sldId id="1022" r:id="rId144"/>
    <p:sldId id="1023" r:id="rId145"/>
    <p:sldId id="1024" r:id="rId146"/>
    <p:sldId id="1025" r:id="rId147"/>
    <p:sldId id="1052" r:id="rId148"/>
    <p:sldId id="1053" r:id="rId149"/>
    <p:sldId id="1054" r:id="rId150"/>
    <p:sldId id="1055" r:id="rId151"/>
    <p:sldId id="1056" r:id="rId152"/>
    <p:sldId id="1057" r:id="rId153"/>
    <p:sldId id="1058" r:id="rId154"/>
    <p:sldId id="1059" r:id="rId155"/>
    <p:sldId id="1061" r:id="rId156"/>
    <p:sldId id="1062" r:id="rId157"/>
    <p:sldId id="1063" r:id="rId158"/>
    <p:sldId id="772" r:id="rId159"/>
    <p:sldId id="773" r:id="rId160"/>
    <p:sldId id="774" r:id="rId161"/>
    <p:sldId id="775" r:id="rId162"/>
    <p:sldId id="776" r:id="rId163"/>
    <p:sldId id="777" r:id="rId164"/>
    <p:sldId id="778" r:id="rId165"/>
    <p:sldId id="779" r:id="rId166"/>
    <p:sldId id="780" r:id="rId167"/>
    <p:sldId id="781" r:id="rId168"/>
    <p:sldId id="1048" r:id="rId169"/>
    <p:sldId id="1049" r:id="rId170"/>
    <p:sldId id="1050" r:id="rId171"/>
    <p:sldId id="785" r:id="rId172"/>
    <p:sldId id="1035" r:id="rId173"/>
    <p:sldId id="1036" r:id="rId174"/>
    <p:sldId id="784" r:id="rId175"/>
    <p:sldId id="786" r:id="rId176"/>
    <p:sldId id="787" r:id="rId177"/>
    <p:sldId id="788" r:id="rId178"/>
    <p:sldId id="789" r:id="rId179"/>
    <p:sldId id="790" r:id="rId180"/>
    <p:sldId id="793" r:id="rId181"/>
    <p:sldId id="792" r:id="rId182"/>
    <p:sldId id="794" r:id="rId183"/>
    <p:sldId id="798" r:id="rId184"/>
    <p:sldId id="807" r:id="rId185"/>
    <p:sldId id="808" r:id="rId186"/>
    <p:sldId id="809" r:id="rId187"/>
    <p:sldId id="810" r:id="rId188"/>
    <p:sldId id="811" r:id="rId189"/>
    <p:sldId id="812" r:id="rId190"/>
    <p:sldId id="813" r:id="rId191"/>
    <p:sldId id="814" r:id="rId192"/>
    <p:sldId id="815" r:id="rId193"/>
    <p:sldId id="1041" r:id="rId194"/>
    <p:sldId id="816" r:id="rId195"/>
    <p:sldId id="817" r:id="rId196"/>
    <p:sldId id="818" r:id="rId197"/>
    <p:sldId id="819" r:id="rId198"/>
    <p:sldId id="820" r:id="rId199"/>
    <p:sldId id="821" r:id="rId200"/>
    <p:sldId id="822" r:id="rId201"/>
    <p:sldId id="823" r:id="rId202"/>
    <p:sldId id="824" r:id="rId203"/>
    <p:sldId id="825" r:id="rId204"/>
    <p:sldId id="826" r:id="rId205"/>
    <p:sldId id="828" r:id="rId206"/>
    <p:sldId id="832" r:id="rId207"/>
    <p:sldId id="833" r:id="rId208"/>
    <p:sldId id="834" r:id="rId209"/>
    <p:sldId id="835" r:id="rId210"/>
    <p:sldId id="836" r:id="rId211"/>
    <p:sldId id="1051" r:id="rId212"/>
    <p:sldId id="837" r:id="rId213"/>
    <p:sldId id="839" r:id="rId214"/>
    <p:sldId id="840" r:id="rId215"/>
    <p:sldId id="841" r:id="rId216"/>
    <p:sldId id="842" r:id="rId217"/>
    <p:sldId id="843" r:id="rId218"/>
    <p:sldId id="844" r:id="rId219"/>
    <p:sldId id="845" r:id="rId220"/>
    <p:sldId id="846" r:id="rId221"/>
    <p:sldId id="847" r:id="rId222"/>
    <p:sldId id="848" r:id="rId223"/>
    <p:sldId id="849" r:id="rId224"/>
    <p:sldId id="1037" r:id="rId225"/>
    <p:sldId id="1038" r:id="rId226"/>
    <p:sldId id="1039" r:id="rId227"/>
    <p:sldId id="1040" r:id="rId228"/>
    <p:sldId id="1032" r:id="rId229"/>
    <p:sldId id="1033" r:id="rId230"/>
    <p:sldId id="856" r:id="rId231"/>
    <p:sldId id="857" r:id="rId232"/>
    <p:sldId id="858" r:id="rId233"/>
    <p:sldId id="859" r:id="rId234"/>
    <p:sldId id="860" r:id="rId235"/>
    <p:sldId id="861" r:id="rId236"/>
    <p:sldId id="862" r:id="rId237"/>
    <p:sldId id="863" r:id="rId238"/>
    <p:sldId id="864" r:id="rId239"/>
    <p:sldId id="865" r:id="rId240"/>
    <p:sldId id="866" r:id="rId241"/>
    <p:sldId id="867" r:id="rId242"/>
    <p:sldId id="868" r:id="rId243"/>
    <p:sldId id="869" r:id="rId244"/>
    <p:sldId id="871" r:id="rId245"/>
    <p:sldId id="872" r:id="rId246"/>
    <p:sldId id="873" r:id="rId247"/>
    <p:sldId id="874" r:id="rId248"/>
    <p:sldId id="875" r:id="rId249"/>
    <p:sldId id="876" r:id="rId250"/>
    <p:sldId id="877" r:id="rId251"/>
    <p:sldId id="878" r:id="rId252"/>
    <p:sldId id="879" r:id="rId253"/>
    <p:sldId id="880" r:id="rId254"/>
    <p:sldId id="881" r:id="rId255"/>
    <p:sldId id="882" r:id="rId256"/>
    <p:sldId id="883" r:id="rId257"/>
    <p:sldId id="884" r:id="rId258"/>
    <p:sldId id="885" r:id="rId259"/>
    <p:sldId id="886" r:id="rId260"/>
    <p:sldId id="887" r:id="rId261"/>
    <p:sldId id="888" r:id="rId262"/>
    <p:sldId id="889" r:id="rId263"/>
    <p:sldId id="891" r:id="rId264"/>
    <p:sldId id="892" r:id="rId265"/>
    <p:sldId id="893" r:id="rId266"/>
    <p:sldId id="894" r:id="rId267"/>
    <p:sldId id="895" r:id="rId268"/>
    <p:sldId id="896" r:id="rId269"/>
    <p:sldId id="897" r:id="rId270"/>
    <p:sldId id="898" r:id="rId271"/>
    <p:sldId id="899" r:id="rId272"/>
    <p:sldId id="900" r:id="rId273"/>
    <p:sldId id="902" r:id="rId274"/>
    <p:sldId id="903" r:id="rId275"/>
    <p:sldId id="904" r:id="rId276"/>
    <p:sldId id="905" r:id="rId277"/>
    <p:sldId id="906" r:id="rId278"/>
    <p:sldId id="928" r:id="rId27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0" autoAdjust="0"/>
    <p:restoredTop sz="94707" autoAdjust="0"/>
  </p:normalViewPr>
  <p:slideViewPr>
    <p:cSldViewPr>
      <p:cViewPr varScale="1">
        <p:scale>
          <a:sx n="85" d="100"/>
          <a:sy n="85" d="100"/>
        </p:scale>
        <p:origin x="-1122" y="-90"/>
      </p:cViewPr>
      <p:guideLst>
        <p:guide orient="horz" pos="2160"/>
        <p:guide pos="2880"/>
      </p:guideLst>
    </p:cSldViewPr>
  </p:slideViewPr>
  <p:outlineViewPr>
    <p:cViewPr>
      <p:scale>
        <a:sx n="33" d="100"/>
        <a:sy n="33" d="100"/>
      </p:scale>
      <p:origin x="0" y="1188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notesMaster" Target="notesMasters/notesMaster1.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2" Type="http://schemas.openxmlformats.org/officeDocument/2006/relationships/tableStyles" Target="tableStyles.xml"/><Relationship Id="rId281" Type="http://schemas.openxmlformats.org/officeDocument/2006/relationships/viewProps" Target="viewProps.xml"/><Relationship Id="rId280" Type="http://schemas.openxmlformats.org/officeDocument/2006/relationships/presProps" Target="presProps.xml"/><Relationship Id="rId28" Type="http://schemas.openxmlformats.org/officeDocument/2006/relationships/slide" Target="slides/slide25.xml"/><Relationship Id="rId279" Type="http://schemas.openxmlformats.org/officeDocument/2006/relationships/slide" Target="slides/slide275.xml"/><Relationship Id="rId278" Type="http://schemas.openxmlformats.org/officeDocument/2006/relationships/slide" Target="slides/slide274.xml"/><Relationship Id="rId277" Type="http://schemas.openxmlformats.org/officeDocument/2006/relationships/slide" Target="slides/slide273.xml"/><Relationship Id="rId276" Type="http://schemas.openxmlformats.org/officeDocument/2006/relationships/slide" Target="slides/slide272.xml"/><Relationship Id="rId275" Type="http://schemas.openxmlformats.org/officeDocument/2006/relationships/slide" Target="slides/slide271.xml"/><Relationship Id="rId274" Type="http://schemas.openxmlformats.org/officeDocument/2006/relationships/slide" Target="slides/slide270.xml"/><Relationship Id="rId273" Type="http://schemas.openxmlformats.org/officeDocument/2006/relationships/slide" Target="slides/slide269.xml"/><Relationship Id="rId272" Type="http://schemas.openxmlformats.org/officeDocument/2006/relationships/slide" Target="slides/slide268.xml"/><Relationship Id="rId271" Type="http://schemas.openxmlformats.org/officeDocument/2006/relationships/slide" Target="slides/slide267.xml"/><Relationship Id="rId270" Type="http://schemas.openxmlformats.org/officeDocument/2006/relationships/slide" Target="slides/slide266.xml"/><Relationship Id="rId27" Type="http://schemas.openxmlformats.org/officeDocument/2006/relationships/slide" Target="slides/slide24.xml"/><Relationship Id="rId269" Type="http://schemas.openxmlformats.org/officeDocument/2006/relationships/slide" Target="slides/slide265.xml"/><Relationship Id="rId268" Type="http://schemas.openxmlformats.org/officeDocument/2006/relationships/slide" Target="slides/slide264.xml"/><Relationship Id="rId267" Type="http://schemas.openxmlformats.org/officeDocument/2006/relationships/slide" Target="slides/slide263.xml"/><Relationship Id="rId266" Type="http://schemas.openxmlformats.org/officeDocument/2006/relationships/slide" Target="slides/slide262.xml"/><Relationship Id="rId265" Type="http://schemas.openxmlformats.org/officeDocument/2006/relationships/slide" Target="slides/slide261.xml"/><Relationship Id="rId264" Type="http://schemas.openxmlformats.org/officeDocument/2006/relationships/slide" Target="slides/slide260.xml"/><Relationship Id="rId263" Type="http://schemas.openxmlformats.org/officeDocument/2006/relationships/slide" Target="slides/slide259.xml"/><Relationship Id="rId262" Type="http://schemas.openxmlformats.org/officeDocument/2006/relationships/slide" Target="slides/slide258.xml"/><Relationship Id="rId261" Type="http://schemas.openxmlformats.org/officeDocument/2006/relationships/slide" Target="slides/slide257.xml"/><Relationship Id="rId260" Type="http://schemas.openxmlformats.org/officeDocument/2006/relationships/slide" Target="slides/slide256.xml"/><Relationship Id="rId26" Type="http://schemas.openxmlformats.org/officeDocument/2006/relationships/slide" Target="slides/slide23.xml"/><Relationship Id="rId259" Type="http://schemas.openxmlformats.org/officeDocument/2006/relationships/slide" Target="slides/slide255.xml"/><Relationship Id="rId258" Type="http://schemas.openxmlformats.org/officeDocument/2006/relationships/slide" Target="slides/slide254.xml"/><Relationship Id="rId257" Type="http://schemas.openxmlformats.org/officeDocument/2006/relationships/slide" Target="slides/slide253.xml"/><Relationship Id="rId256" Type="http://schemas.openxmlformats.org/officeDocument/2006/relationships/slide" Target="slides/slide252.xml"/><Relationship Id="rId255" Type="http://schemas.openxmlformats.org/officeDocument/2006/relationships/slide" Target="slides/slide251.xml"/><Relationship Id="rId254" Type="http://schemas.openxmlformats.org/officeDocument/2006/relationships/slide" Target="slides/slide250.xml"/><Relationship Id="rId253" Type="http://schemas.openxmlformats.org/officeDocument/2006/relationships/slide" Target="slides/slide249.xml"/><Relationship Id="rId252" Type="http://schemas.openxmlformats.org/officeDocument/2006/relationships/slide" Target="slides/slide248.xml"/><Relationship Id="rId251" Type="http://schemas.openxmlformats.org/officeDocument/2006/relationships/slide" Target="slides/slide247.xml"/><Relationship Id="rId250" Type="http://schemas.openxmlformats.org/officeDocument/2006/relationships/slide" Target="slides/slide246.xml"/><Relationship Id="rId25" Type="http://schemas.openxmlformats.org/officeDocument/2006/relationships/slide" Target="slides/slide22.xml"/><Relationship Id="rId249" Type="http://schemas.openxmlformats.org/officeDocument/2006/relationships/slide" Target="slides/slide245.xml"/><Relationship Id="rId248" Type="http://schemas.openxmlformats.org/officeDocument/2006/relationships/slide" Target="slides/slide244.xml"/><Relationship Id="rId247" Type="http://schemas.openxmlformats.org/officeDocument/2006/relationships/slide" Target="slides/slide243.xml"/><Relationship Id="rId246" Type="http://schemas.openxmlformats.org/officeDocument/2006/relationships/slide" Target="slides/slide242.xml"/><Relationship Id="rId245" Type="http://schemas.openxmlformats.org/officeDocument/2006/relationships/slide" Target="slides/slide241.xml"/><Relationship Id="rId244" Type="http://schemas.openxmlformats.org/officeDocument/2006/relationships/slide" Target="slides/slide240.xml"/><Relationship Id="rId243" Type="http://schemas.openxmlformats.org/officeDocument/2006/relationships/slide" Target="slides/slide239.xml"/><Relationship Id="rId242" Type="http://schemas.openxmlformats.org/officeDocument/2006/relationships/slide" Target="slides/slide238.xml"/><Relationship Id="rId241" Type="http://schemas.openxmlformats.org/officeDocument/2006/relationships/slide" Target="slides/slide237.xml"/><Relationship Id="rId240" Type="http://schemas.openxmlformats.org/officeDocument/2006/relationships/slide" Target="slides/slide236.xml"/><Relationship Id="rId24" Type="http://schemas.openxmlformats.org/officeDocument/2006/relationships/slide" Target="slides/slide21.xml"/><Relationship Id="rId239" Type="http://schemas.openxmlformats.org/officeDocument/2006/relationships/slide" Target="slides/slide235.xml"/><Relationship Id="rId238" Type="http://schemas.openxmlformats.org/officeDocument/2006/relationships/slide" Target="slides/slide234.xml"/><Relationship Id="rId237" Type="http://schemas.openxmlformats.org/officeDocument/2006/relationships/slide" Target="slides/slide233.xml"/><Relationship Id="rId236" Type="http://schemas.openxmlformats.org/officeDocument/2006/relationships/slide" Target="slides/slide232.xml"/><Relationship Id="rId235" Type="http://schemas.openxmlformats.org/officeDocument/2006/relationships/slide" Target="slides/slide231.xml"/><Relationship Id="rId234" Type="http://schemas.openxmlformats.org/officeDocument/2006/relationships/slide" Target="slides/slide230.xml"/><Relationship Id="rId233" Type="http://schemas.openxmlformats.org/officeDocument/2006/relationships/slide" Target="slides/slide229.xml"/><Relationship Id="rId232" Type="http://schemas.openxmlformats.org/officeDocument/2006/relationships/slide" Target="slides/slide228.xml"/><Relationship Id="rId231" Type="http://schemas.openxmlformats.org/officeDocument/2006/relationships/slide" Target="slides/slide227.xml"/><Relationship Id="rId230" Type="http://schemas.openxmlformats.org/officeDocument/2006/relationships/slide" Target="slides/slide226.xml"/><Relationship Id="rId23" Type="http://schemas.openxmlformats.org/officeDocument/2006/relationships/slide" Target="slides/slide20.xml"/><Relationship Id="rId229" Type="http://schemas.openxmlformats.org/officeDocument/2006/relationships/slide" Target="slides/slide225.xml"/><Relationship Id="rId228" Type="http://schemas.openxmlformats.org/officeDocument/2006/relationships/slide" Target="slides/slide224.xml"/><Relationship Id="rId227" Type="http://schemas.openxmlformats.org/officeDocument/2006/relationships/slide" Target="slides/slide223.xml"/><Relationship Id="rId226" Type="http://schemas.openxmlformats.org/officeDocument/2006/relationships/slide" Target="slides/slide222.xml"/><Relationship Id="rId225" Type="http://schemas.openxmlformats.org/officeDocument/2006/relationships/slide" Target="slides/slide221.xml"/><Relationship Id="rId224" Type="http://schemas.openxmlformats.org/officeDocument/2006/relationships/slide" Target="slides/slide220.xml"/><Relationship Id="rId223" Type="http://schemas.openxmlformats.org/officeDocument/2006/relationships/slide" Target="slides/slide219.xml"/><Relationship Id="rId222" Type="http://schemas.openxmlformats.org/officeDocument/2006/relationships/slide" Target="slides/slide218.xml"/><Relationship Id="rId221" Type="http://schemas.openxmlformats.org/officeDocument/2006/relationships/slide" Target="slides/slide217.xml"/><Relationship Id="rId220" Type="http://schemas.openxmlformats.org/officeDocument/2006/relationships/slide" Target="slides/slide216.xml"/><Relationship Id="rId22" Type="http://schemas.openxmlformats.org/officeDocument/2006/relationships/slide" Target="slides/slide19.xml"/><Relationship Id="rId219" Type="http://schemas.openxmlformats.org/officeDocument/2006/relationships/slide" Target="slides/slide215.xml"/><Relationship Id="rId218" Type="http://schemas.openxmlformats.org/officeDocument/2006/relationships/slide" Target="slides/slide214.xml"/><Relationship Id="rId217" Type="http://schemas.openxmlformats.org/officeDocument/2006/relationships/slide" Target="slides/slide213.xml"/><Relationship Id="rId216" Type="http://schemas.openxmlformats.org/officeDocument/2006/relationships/slide" Target="slides/slide212.xml"/><Relationship Id="rId215" Type="http://schemas.openxmlformats.org/officeDocument/2006/relationships/slide" Target="slides/slide211.xml"/><Relationship Id="rId214" Type="http://schemas.openxmlformats.org/officeDocument/2006/relationships/slide" Target="slides/slide210.xml"/><Relationship Id="rId213" Type="http://schemas.openxmlformats.org/officeDocument/2006/relationships/slide" Target="slides/slide209.xml"/><Relationship Id="rId212" Type="http://schemas.openxmlformats.org/officeDocument/2006/relationships/slide" Target="slides/slide208.xml"/><Relationship Id="rId211" Type="http://schemas.openxmlformats.org/officeDocument/2006/relationships/slide" Target="slides/slide207.xml"/><Relationship Id="rId210" Type="http://schemas.openxmlformats.org/officeDocument/2006/relationships/slide" Target="slides/slide206.xml"/><Relationship Id="rId21" Type="http://schemas.openxmlformats.org/officeDocument/2006/relationships/slide" Target="slides/slide18.xml"/><Relationship Id="rId209" Type="http://schemas.openxmlformats.org/officeDocument/2006/relationships/slide" Target="slides/slide205.xml"/><Relationship Id="rId208" Type="http://schemas.openxmlformats.org/officeDocument/2006/relationships/slide" Target="slides/slide204.xml"/><Relationship Id="rId207" Type="http://schemas.openxmlformats.org/officeDocument/2006/relationships/slide" Target="slides/slide203.xml"/><Relationship Id="rId206" Type="http://schemas.openxmlformats.org/officeDocument/2006/relationships/slide" Target="slides/slide202.xml"/><Relationship Id="rId205" Type="http://schemas.openxmlformats.org/officeDocument/2006/relationships/slide" Target="slides/slide201.xml"/><Relationship Id="rId204" Type="http://schemas.openxmlformats.org/officeDocument/2006/relationships/slide" Target="slides/slide200.xml"/><Relationship Id="rId203" Type="http://schemas.openxmlformats.org/officeDocument/2006/relationships/slide" Target="slides/slide199.xml"/><Relationship Id="rId202" Type="http://schemas.openxmlformats.org/officeDocument/2006/relationships/slide" Target="slides/slide198.xml"/><Relationship Id="rId201" Type="http://schemas.openxmlformats.org/officeDocument/2006/relationships/slide" Target="slides/slide197.xml"/><Relationship Id="rId200" Type="http://schemas.openxmlformats.org/officeDocument/2006/relationships/slide" Target="slides/slide196.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5.xml"/><Relationship Id="rId198" Type="http://schemas.openxmlformats.org/officeDocument/2006/relationships/slide" Target="slides/slide194.xml"/><Relationship Id="rId197" Type="http://schemas.openxmlformats.org/officeDocument/2006/relationships/slide" Target="slides/slide193.xml"/><Relationship Id="rId196" Type="http://schemas.openxmlformats.org/officeDocument/2006/relationships/slide" Target="slides/slide192.xml"/><Relationship Id="rId195" Type="http://schemas.openxmlformats.org/officeDocument/2006/relationships/slide" Target="slides/slide191.xml"/><Relationship Id="rId194" Type="http://schemas.openxmlformats.org/officeDocument/2006/relationships/slide" Target="slides/slide190.xml"/><Relationship Id="rId193" Type="http://schemas.openxmlformats.org/officeDocument/2006/relationships/slide" Target="slides/slide189.xml"/><Relationship Id="rId192" Type="http://schemas.openxmlformats.org/officeDocument/2006/relationships/slide" Target="slides/slide188.xml"/><Relationship Id="rId191" Type="http://schemas.openxmlformats.org/officeDocument/2006/relationships/slide" Target="slides/slide187.xml"/><Relationship Id="rId190" Type="http://schemas.openxmlformats.org/officeDocument/2006/relationships/slide" Target="slides/slide186.xml"/><Relationship Id="rId19" Type="http://schemas.openxmlformats.org/officeDocument/2006/relationships/slide" Target="slides/slide16.xml"/><Relationship Id="rId189" Type="http://schemas.openxmlformats.org/officeDocument/2006/relationships/slide" Target="slides/slide185.xml"/><Relationship Id="rId188" Type="http://schemas.openxmlformats.org/officeDocument/2006/relationships/slide" Target="slides/slide184.xml"/><Relationship Id="rId187" Type="http://schemas.openxmlformats.org/officeDocument/2006/relationships/slide" Target="slides/slide183.xml"/><Relationship Id="rId186" Type="http://schemas.openxmlformats.org/officeDocument/2006/relationships/slide" Target="slides/slide182.xml"/><Relationship Id="rId185" Type="http://schemas.openxmlformats.org/officeDocument/2006/relationships/slide" Target="slides/slide181.xml"/><Relationship Id="rId184" Type="http://schemas.openxmlformats.org/officeDocument/2006/relationships/slide" Target="slides/slide180.xml"/><Relationship Id="rId183" Type="http://schemas.openxmlformats.org/officeDocument/2006/relationships/slide" Target="slides/slide179.xml"/><Relationship Id="rId182" Type="http://schemas.openxmlformats.org/officeDocument/2006/relationships/slide" Target="slides/slide178.xml"/><Relationship Id="rId181" Type="http://schemas.openxmlformats.org/officeDocument/2006/relationships/slide" Target="slides/slide177.xml"/><Relationship Id="rId180" Type="http://schemas.openxmlformats.org/officeDocument/2006/relationships/slide" Target="slides/slide176.xml"/><Relationship Id="rId18" Type="http://schemas.openxmlformats.org/officeDocument/2006/relationships/slide" Target="slides/slide15.xml"/><Relationship Id="rId179" Type="http://schemas.openxmlformats.org/officeDocument/2006/relationships/slide" Target="slides/slide175.xml"/><Relationship Id="rId178" Type="http://schemas.openxmlformats.org/officeDocument/2006/relationships/slide" Target="slides/slide174.xml"/><Relationship Id="rId177" Type="http://schemas.openxmlformats.org/officeDocument/2006/relationships/slide" Target="slides/slide173.xml"/><Relationship Id="rId176" Type="http://schemas.openxmlformats.org/officeDocument/2006/relationships/slide" Target="slides/slide172.xml"/><Relationship Id="rId175" Type="http://schemas.openxmlformats.org/officeDocument/2006/relationships/slide" Target="slides/slide171.xml"/><Relationship Id="rId174" Type="http://schemas.openxmlformats.org/officeDocument/2006/relationships/slide" Target="slides/slide170.xml"/><Relationship Id="rId173" Type="http://schemas.openxmlformats.org/officeDocument/2006/relationships/slide" Target="slides/slide169.xml"/><Relationship Id="rId172" Type="http://schemas.openxmlformats.org/officeDocument/2006/relationships/slide" Target="slides/slide168.xml"/><Relationship Id="rId171" Type="http://schemas.openxmlformats.org/officeDocument/2006/relationships/slide" Target="slides/slide167.xml"/><Relationship Id="rId170" Type="http://schemas.openxmlformats.org/officeDocument/2006/relationships/slide" Target="slides/slide166.xml"/><Relationship Id="rId17" Type="http://schemas.openxmlformats.org/officeDocument/2006/relationships/slide" Target="slides/slide14.xml"/><Relationship Id="rId169" Type="http://schemas.openxmlformats.org/officeDocument/2006/relationships/slide" Target="slides/slide165.xml"/><Relationship Id="rId168" Type="http://schemas.openxmlformats.org/officeDocument/2006/relationships/slide" Target="slides/slide164.xml"/><Relationship Id="rId167" Type="http://schemas.openxmlformats.org/officeDocument/2006/relationships/slide" Target="slides/slide163.xml"/><Relationship Id="rId166" Type="http://schemas.openxmlformats.org/officeDocument/2006/relationships/slide" Target="slides/slide162.xml"/><Relationship Id="rId165" Type="http://schemas.openxmlformats.org/officeDocument/2006/relationships/slide" Target="slides/slide161.xml"/><Relationship Id="rId164" Type="http://schemas.openxmlformats.org/officeDocument/2006/relationships/slide" Target="slides/slide160.xml"/><Relationship Id="rId163" Type="http://schemas.openxmlformats.org/officeDocument/2006/relationships/slide" Target="slides/slide159.xml"/><Relationship Id="rId162" Type="http://schemas.openxmlformats.org/officeDocument/2006/relationships/slide" Target="slides/slide158.xml"/><Relationship Id="rId161" Type="http://schemas.openxmlformats.org/officeDocument/2006/relationships/slide" Target="slides/slide157.xml"/><Relationship Id="rId160" Type="http://schemas.openxmlformats.org/officeDocument/2006/relationships/slide" Target="slides/slide156.xml"/><Relationship Id="rId16" Type="http://schemas.openxmlformats.org/officeDocument/2006/relationships/slide" Target="slides/slide13.xml"/><Relationship Id="rId159" Type="http://schemas.openxmlformats.org/officeDocument/2006/relationships/slide" Target="slides/slide155.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2.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1.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10.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9.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C9F7AD09-4745-464C-9671-2ACCDCFF1A03}"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B7DA2FE-D9FE-478F-BB14-DD552FD3F7E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9ABC63AF-BE24-420C-A302-ACE8688CE3CF}" type="slidenum">
              <a:rPr lang="en-US" altLang="zh-CN"/>
            </a:fld>
            <a:endParaRPr lang="en-US" altLang="zh-CN"/>
          </a:p>
        </p:txBody>
      </p:sp>
      <p:sp>
        <p:nvSpPr>
          <p:cNvPr id="119810" name="Rectangle 2"/>
          <p:cNvSpPr>
            <a:spLocks noGrp="1" noRot="1" noChangeAspect="1" noChangeArrowheads="1" noTextEdit="1"/>
          </p:cNvSpPr>
          <p:nvPr>
            <p:ph type="sldImg"/>
          </p:nvPr>
        </p:nvSpPr>
        <p:spPr bwMode="auto">
          <a:noFill/>
          <a:ln>
            <a:solidFill>
              <a:srgbClr val="000000"/>
            </a:solidFill>
            <a:miter lim="800000"/>
          </a:ln>
        </p:spPr>
      </p:sp>
      <p:sp>
        <p:nvSpPr>
          <p:cNvPr id="119811"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31A26209-9995-43F6-A7AA-0E2C597B6C32}" type="slidenum">
              <a:rPr kumimoji="1" lang="en-US" altLang="zh-CN">
                <a:latin typeface="Times New Roman" panose="02020603050405020304" pitchFamily="18" charset="0"/>
              </a:rPr>
            </a:fld>
            <a:endParaRPr kumimoji="1" lang="en-US" altLang="zh-CN">
              <a:latin typeface="Times New Roman" panose="02020603050405020304" pitchFamily="18" charset="0"/>
            </a:endParaRPr>
          </a:p>
        </p:txBody>
      </p:sp>
      <p:sp>
        <p:nvSpPr>
          <p:cNvPr id="329730" name="Rectangle 2"/>
          <p:cNvSpPr>
            <a:spLocks noGrp="1" noRot="1" noChangeAspect="1" noChangeArrowheads="1" noTextEdit="1"/>
          </p:cNvSpPr>
          <p:nvPr>
            <p:ph type="sldImg"/>
          </p:nvPr>
        </p:nvSpPr>
        <p:spPr bwMode="auto">
          <a:noFill/>
          <a:ln>
            <a:solidFill>
              <a:srgbClr val="000000"/>
            </a:solidFill>
            <a:miter lim="800000"/>
          </a:ln>
        </p:spPr>
      </p:sp>
      <p:sp>
        <p:nvSpPr>
          <p:cNvPr id="329731"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16EC1929-F467-479C-84D0-5A3316ADB9DA}" type="slidenum">
              <a:rPr lang="en-US" altLang="zh-CN">
                <a:latin typeface="Arial" panose="020B0604020202020204" pitchFamily="34" charset="0"/>
              </a:rPr>
            </a:fld>
            <a:endParaRPr lang="en-US" altLang="zh-CN">
              <a:latin typeface="Arial" panose="020B0604020202020204" pitchFamily="34" charset="0"/>
            </a:endParaRPr>
          </a:p>
        </p:txBody>
      </p:sp>
      <p:sp>
        <p:nvSpPr>
          <p:cNvPr id="121858" name="Rectangle 2"/>
          <p:cNvSpPr>
            <a:spLocks noGrp="1" noRot="1" noChangeAspect="1" noChangeArrowheads="1" noTextEdit="1"/>
          </p:cNvSpPr>
          <p:nvPr>
            <p:ph type="sldImg"/>
          </p:nvPr>
        </p:nvSpPr>
        <p:spPr bwMode="auto">
          <a:noFill/>
          <a:ln>
            <a:solidFill>
              <a:srgbClr val="000000"/>
            </a:solidFill>
            <a:miter lim="800000"/>
          </a:ln>
        </p:spPr>
      </p:sp>
      <p:sp>
        <p:nvSpPr>
          <p:cNvPr id="121859"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77A4AC93-F5F7-4E20-8829-6689D76F6F69}" type="slidenum">
              <a:rPr kumimoji="1" lang="en-US" altLang="zh-CN">
                <a:latin typeface="Times New Roman" panose="02020603050405020304" pitchFamily="18" charset="0"/>
              </a:rPr>
            </a:fld>
            <a:endParaRPr kumimoji="1" lang="en-US" altLang="zh-CN">
              <a:latin typeface="Times New Roman" panose="02020603050405020304" pitchFamily="18" charset="0"/>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ln>
        </p:spPr>
      </p:sp>
      <p:sp>
        <p:nvSpPr>
          <p:cNvPr id="165891"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12206936-9A03-4CBA-9C75-E79634333283}" type="slidenum">
              <a:rPr kumimoji="1" lang="en-US" altLang="zh-CN">
                <a:latin typeface="Times New Roman" panose="02020603050405020304" pitchFamily="18" charset="0"/>
              </a:rPr>
            </a:fld>
            <a:endParaRPr kumimoji="1" lang="en-US" altLang="zh-CN">
              <a:latin typeface="Times New Roman" panose="02020603050405020304" pitchFamily="18" charset="0"/>
            </a:endParaRPr>
          </a:p>
        </p:txBody>
      </p:sp>
      <p:sp>
        <p:nvSpPr>
          <p:cNvPr id="167938" name="Rectangle 2"/>
          <p:cNvSpPr>
            <a:spLocks noGrp="1" noRot="1" noChangeAspect="1" noChangeArrowheads="1" noTextEdit="1"/>
          </p:cNvSpPr>
          <p:nvPr>
            <p:ph type="sldImg"/>
          </p:nvPr>
        </p:nvSpPr>
        <p:spPr bwMode="auto">
          <a:noFill/>
          <a:ln>
            <a:solidFill>
              <a:srgbClr val="000000"/>
            </a:solidFill>
            <a:miter lim="800000"/>
          </a:ln>
        </p:spPr>
      </p:sp>
      <p:sp>
        <p:nvSpPr>
          <p:cNvPr id="167939"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幻灯片图像占位符 1"/>
          <p:cNvSpPr>
            <a:spLocks noGrp="1" noRot="1" noChangeAspect="1"/>
          </p:cNvSpPr>
          <p:nvPr>
            <p:ph type="sldImg"/>
          </p:nvPr>
        </p:nvSpPr>
        <p:spPr bwMode="auto">
          <a:noFill/>
          <a:ln>
            <a:solidFill>
              <a:srgbClr val="000000"/>
            </a:solidFill>
            <a:miter lim="800000"/>
          </a:ln>
        </p:spPr>
      </p:sp>
      <p:sp>
        <p:nvSpPr>
          <p:cNvPr id="1935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9353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BC1E587-C16C-4734-90CC-AFAC89CABABF}" type="slidenum">
              <a:rPr lang="zh-CN" altLang="en-US"/>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幻灯片图像占位符 1"/>
          <p:cNvSpPr>
            <a:spLocks noGrp="1" noRot="1" noChangeAspect="1"/>
          </p:cNvSpPr>
          <p:nvPr>
            <p:ph type="sldImg"/>
          </p:nvPr>
        </p:nvSpPr>
        <p:spPr bwMode="auto">
          <a:noFill/>
          <a:ln>
            <a:solidFill>
              <a:srgbClr val="000000"/>
            </a:solidFill>
            <a:miter lim="800000"/>
          </a:ln>
        </p:spPr>
      </p:sp>
      <p:sp>
        <p:nvSpPr>
          <p:cNvPr id="2119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119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C662F1B-FB2F-4CA4-B23B-66F4B5421BAC}" type="slidenum">
              <a:rPr lang="zh-CN" altLang="en-US"/>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F2C7E35B-505D-447C-B989-D050CCB494F3}" type="slidenum">
              <a:rPr kumimoji="1" lang="en-US" altLang="zh-CN">
                <a:latin typeface="Times New Roman" panose="02020603050405020304" pitchFamily="18" charset="0"/>
              </a:rPr>
            </a:fld>
            <a:endParaRPr kumimoji="1" lang="en-US" altLang="zh-CN">
              <a:latin typeface="Times New Roman" panose="02020603050405020304" pitchFamily="18" charset="0"/>
            </a:endParaRPr>
          </a:p>
        </p:txBody>
      </p:sp>
      <p:sp>
        <p:nvSpPr>
          <p:cNvPr id="218114" name="Rectangle 2"/>
          <p:cNvSpPr>
            <a:spLocks noGrp="1" noRot="1" noChangeAspect="1" noChangeArrowheads="1" noTextEdit="1"/>
          </p:cNvSpPr>
          <p:nvPr>
            <p:ph type="sldImg"/>
          </p:nvPr>
        </p:nvSpPr>
        <p:spPr bwMode="auto">
          <a:noFill/>
          <a:ln>
            <a:solidFill>
              <a:srgbClr val="000000"/>
            </a:solidFill>
            <a:miter lim="800000"/>
          </a:ln>
        </p:spPr>
      </p:sp>
      <p:sp>
        <p:nvSpPr>
          <p:cNvPr id="218115"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4B0B5245-EA2A-4EE5-977A-29E431B5D625}" type="slidenum">
              <a:rPr lang="en-US" altLang="zh-CN"/>
            </a:fld>
            <a:endParaRPr lang="en-US" altLang="zh-CN"/>
          </a:p>
        </p:txBody>
      </p:sp>
      <p:sp>
        <p:nvSpPr>
          <p:cNvPr id="235522" name="Rectangle 2"/>
          <p:cNvSpPr>
            <a:spLocks noGrp="1" noRot="1" noChangeAspect="1" noChangeArrowheads="1" noTextEdit="1"/>
          </p:cNvSpPr>
          <p:nvPr>
            <p:ph type="sldImg"/>
          </p:nvPr>
        </p:nvSpPr>
        <p:spPr bwMode="auto">
          <a:noFill/>
          <a:ln>
            <a:solidFill>
              <a:srgbClr val="000000"/>
            </a:solidFill>
            <a:miter lim="800000"/>
          </a:ln>
        </p:spPr>
      </p:sp>
      <p:sp>
        <p:nvSpPr>
          <p:cNvPr id="235523"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4E79EC3-01BB-4D36-84AE-67F72D5D56F9}" type="slidenum">
              <a:rPr kumimoji="1" lang="en-US" altLang="zh-CN">
                <a:latin typeface="Times New Roman" panose="02020603050405020304" pitchFamily="18" charset="0"/>
              </a:rPr>
            </a:fld>
            <a:endParaRPr kumimoji="1" lang="en-US" altLang="zh-CN">
              <a:latin typeface="Times New Roman" panose="02020603050405020304" pitchFamily="18" charset="0"/>
            </a:endParaRPr>
          </a:p>
        </p:txBody>
      </p:sp>
      <p:sp>
        <p:nvSpPr>
          <p:cNvPr id="238594" name="Rectangle 2"/>
          <p:cNvSpPr>
            <a:spLocks noGrp="1" noRot="1" noChangeAspect="1" noChangeArrowheads="1" noTextEdit="1"/>
          </p:cNvSpPr>
          <p:nvPr>
            <p:ph type="sldImg"/>
          </p:nvPr>
        </p:nvSpPr>
        <p:spPr bwMode="auto">
          <a:noFill/>
          <a:ln>
            <a:solidFill>
              <a:srgbClr val="000000"/>
            </a:solidFill>
            <a:miter lim="800000"/>
          </a:ln>
        </p:spPr>
      </p:sp>
      <p:sp>
        <p:nvSpPr>
          <p:cNvPr id="238595"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246364DC-A036-4AC6-851E-987A27D45DE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E805382-ECA8-44D2-BA5D-48D65C70A58F}"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3"/>
          <p:cNvSpPr>
            <a:spLocks noGrp="1"/>
          </p:cNvSpPr>
          <p:nvPr>
            <p:ph type="dt" sz="half" idx="10"/>
          </p:nvPr>
        </p:nvSpPr>
        <p:spPr/>
        <p:txBody>
          <a:bodyPr/>
          <a:lstStyle>
            <a:lvl1pPr>
              <a:defRPr/>
            </a:lvl1pPr>
          </a:lstStyle>
          <a:p>
            <a:pPr>
              <a:defRPr/>
            </a:pPr>
            <a:fld id="{E48E2F62-959D-4BF0-95C2-F73377B21B16}"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8F8D684-4000-41C2-9884-77BDF6A6ABF6}"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lstStyle>
            <a:lvl1pPr>
              <a:defRPr/>
            </a:lvl1pPr>
          </a:lstStyle>
          <a:p>
            <a:pPr>
              <a:defRPr/>
            </a:pPr>
            <a:fld id="{B729D844-ECF4-4693-857C-0BF49A4A3CE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2F94BE1-1BA9-4400-ABF9-B1B9BDEA47F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2"/>
          <p:cNvSpPr>
            <a:spLocks noGrp="1" noChangeArrowheads="1"/>
          </p:cNvSpPr>
          <p:nvPr>
            <p:ph type="dt" sz="half" idx="10"/>
          </p:nvPr>
        </p:nvSpPr>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p:txBody>
          <a:bodyPr/>
          <a:lstStyle>
            <a:lvl1pPr>
              <a:defRPr/>
            </a:lvl1pPr>
          </a:lstStyle>
          <a:p>
            <a:pPr>
              <a:defRPr/>
            </a:pPr>
            <a:fld id="{F9EA57BB-2C57-4B2C-BDB2-78951A238E45}" type="slidenum">
              <a:rPr lang="en-US" altLang="zh-CN"/>
            </a:fld>
            <a:endParaRPr lang="en-US" altLang="zh-CN"/>
          </a:p>
        </p:txBody>
      </p:sp>
      <p:sp>
        <p:nvSpPr>
          <p:cNvPr id="5" name="Rectangle 14"/>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2C7B240-0770-4CC5-B93D-D54EDDDE810C}" type="datetimeFigureOut">
              <a:rPr lang="zh-CN" altLang="en-US"/>
            </a:fld>
            <a:endParaRPr lang="zh-CN"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A71EF49-4E04-49D6-ACBD-93B040173EB8}"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557E46C-0F74-41D7-817A-6735FF390345}" type="datetimeFigureOut">
              <a:rPr lang="zh-CN" altLang="en-US"/>
            </a:fld>
            <a:endParaRPr lang="zh-CN"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4361686-BDA0-4C21-996D-24932622D10B}"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24C8EC8-D26F-4694-939B-2DC4CD6534AC}" type="datetimeFigureOut">
              <a:rPr lang="zh-CN" altLang="en-US"/>
            </a:fld>
            <a:endParaRPr lang="zh-CN"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3A4C676-FA71-42A3-A145-4BA1F6871E59}"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8E97995-9928-4577-AE09-62408907772E}" type="datetimeFigureOut">
              <a:rPr lang="zh-CN" altLang="en-US"/>
            </a:fld>
            <a:endParaRPr lang="zh-CN" alt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6B95422-B101-4482-9EEA-FFB2E595956D}"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9437A63-12A1-48EA-BA2F-9779A76E0CBA}" type="datetimeFigureOut">
              <a:rPr lang="zh-CN" altLang="en-US"/>
            </a:fld>
            <a:endParaRPr lang="zh-CN" alt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33B4049-90AE-4C5C-BFF2-D38D09A7689F}"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7FD213A-761F-4ACC-B974-486881229B07}" type="datetimeFigureOut">
              <a:rPr lang="zh-CN" altLang="en-US"/>
            </a:fld>
            <a:endParaRPr lang="zh-CN"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B2163F-C865-4CEA-B6FF-A321735D4B02}"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fld id="{3DDB2884-D6A8-4604-9109-2FC70BBDDBA6}" type="datetimeFigureOut">
              <a:rPr lang="zh-CN" altLang="en-US"/>
            </a:fld>
            <a:endParaRPr lang="zh-CN" altLang="en-US"/>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D5207A8-7F84-4208-A223-D3155AF8973B}"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E4A1F9A-1583-49BE-9D1E-17D71DBD1058}" type="datetimeFigureOut">
              <a:rPr lang="zh-CN" altLang="en-US"/>
            </a:fld>
            <a:endParaRPr lang="zh-CN"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54D4F65-6039-4FCC-B809-110331EE66AE}"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4A0DEDA-BCA0-45FE-B3DD-DD509C5B84A5}" type="datetimeFigureOut">
              <a:rPr lang="zh-CN" altLang="en-US"/>
            </a:fld>
            <a:endParaRPr lang="zh-CN" alt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D22F931-2EC1-4BC5-8B6D-2168502C97B2}"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D1A1BD6-4B55-4C35-9C4B-B4848E3F4276}" type="datetimeFigureOut">
              <a:rPr lang="zh-CN" altLang="en-US"/>
            </a:fld>
            <a:endParaRPr lang="zh-CN" alt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17D82C-5CCB-4354-8510-C020BB85AC70}"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91B3216-A286-427E-9F7F-056B133F0C6F}" type="datetimeFigureOut">
              <a:rPr lang="zh-CN" altLang="en-US"/>
            </a:fld>
            <a:endParaRPr lang="zh-CN"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EC1BBB0-B04F-4A66-A930-4E239917030C}"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DD2827A-4F71-45F1-9735-DB604C01ACFA}" type="datetimeFigureOut">
              <a:rPr lang="zh-CN" altLang="en-US"/>
            </a:fld>
            <a:endParaRPr lang="zh-CN"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2EDC326-E818-43A6-89FF-BBACDC1ECB7E}"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3"/>
          <p:cNvSpPr>
            <a:spLocks noGrp="1"/>
          </p:cNvSpPr>
          <p:nvPr>
            <p:ph type="dt" sz="half" idx="10"/>
          </p:nvPr>
        </p:nvSpPr>
        <p:spPr/>
        <p:txBody>
          <a:bodyPr/>
          <a:lstStyle>
            <a:lvl1pPr>
              <a:defRPr/>
            </a:lvl1pPr>
          </a:lstStyle>
          <a:p>
            <a:pPr>
              <a:defRPr/>
            </a:pPr>
            <a:fld id="{8A0CE43B-52A2-4050-B89C-1F7F1C313F8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85AC83C-A515-4ABF-AAD1-5D06A8E49AB8}"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6" name="日期占位符 4"/>
          <p:cNvSpPr>
            <a:spLocks noGrp="1"/>
          </p:cNvSpPr>
          <p:nvPr>
            <p:ph type="dt" sz="half" idx="10"/>
          </p:nvPr>
        </p:nvSpPr>
        <p:spPr/>
        <p:txBody>
          <a:bodyPr/>
          <a:lstStyle>
            <a:lvl1pPr>
              <a:defRPr/>
            </a:lvl1pPr>
          </a:lstStyle>
          <a:p>
            <a:pPr>
              <a:defRPr/>
            </a:pPr>
            <a:fld id="{8509788C-76DD-42F3-A47D-4FC336914BBB}"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12215FC6-EF68-43AC-90B6-2EB54AAB53E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8" name="日期占位符 6"/>
          <p:cNvSpPr>
            <a:spLocks noGrp="1"/>
          </p:cNvSpPr>
          <p:nvPr>
            <p:ph type="dt" sz="half" idx="10"/>
          </p:nvPr>
        </p:nvSpPr>
        <p:spPr/>
        <p:txBody>
          <a:bodyPr/>
          <a:lstStyle>
            <a:lvl1pPr>
              <a:defRPr/>
            </a:lvl1pPr>
          </a:lstStyle>
          <a:p>
            <a:pPr>
              <a:defRPr/>
            </a:pPr>
            <a:fld id="{5407DFBA-199F-48D4-A7B5-266295CFB873}" type="datetimeFigureOut">
              <a:rPr lang="zh-CN" altLang="en-US"/>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F5D54E53-423F-4583-A55F-698E2BC6AF7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1FC38511-A241-4D4A-B33F-A648C458AF7F}"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2D98BFB3-C9E4-4E3A-BB48-AB1A7BF8931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66A4720B-F42B-49D9-9E7E-819743F1E463}"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69317E60-3338-44C1-B7AC-0141B94C0EC5}"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6" name="日期占位符 4"/>
          <p:cNvSpPr>
            <a:spLocks noGrp="1"/>
          </p:cNvSpPr>
          <p:nvPr>
            <p:ph type="dt" sz="half" idx="10"/>
          </p:nvPr>
        </p:nvSpPr>
        <p:spPr/>
        <p:txBody>
          <a:bodyPr/>
          <a:lstStyle>
            <a:lvl1pPr>
              <a:defRPr/>
            </a:lvl1pPr>
          </a:lstStyle>
          <a:p>
            <a:pPr>
              <a:defRPr/>
            </a:pPr>
            <a:fld id="{BC7ECB86-7775-4631-92B7-7767EA6BA924}"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5D1C1674-7CB8-40A8-932B-C86A64F95E8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4"/>
          <p:cNvSpPr>
            <a:spLocks noGrp="1"/>
          </p:cNvSpPr>
          <p:nvPr>
            <p:ph type="dt" sz="half" idx="10"/>
          </p:nvPr>
        </p:nvSpPr>
        <p:spPr/>
        <p:txBody>
          <a:bodyPr/>
          <a:lstStyle>
            <a:lvl1pPr>
              <a:defRPr/>
            </a:lvl1pPr>
          </a:lstStyle>
          <a:p>
            <a:pPr>
              <a:defRPr/>
            </a:pPr>
            <a:fld id="{AE8DB6B2-94DF-4E01-AE04-84E1E8CD0DFC}"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0C34F29-1167-42B8-9355-94CC0ECD9286}"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7"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457200" y="1600200"/>
            <a:ext cx="8229600" cy="46863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fontAlgn="auto" latinLnBrk="0" hangingPunct="1">
              <a:spcBef>
                <a:spcPts val="0"/>
              </a:spcBef>
              <a:spcAft>
                <a:spcPts val="0"/>
              </a:spcAft>
              <a:defRPr kumimoji="0" sz="1100" smtClean="0">
                <a:solidFill>
                  <a:schemeClr val="tx2">
                    <a:lumMod val="75000"/>
                    <a:lumOff val="25000"/>
                  </a:schemeClr>
                </a:solidFill>
                <a:latin typeface="+mn-lt"/>
                <a:ea typeface="+mn-ea"/>
              </a:defRPr>
            </a:lvl1pPr>
          </a:lstStyle>
          <a:p>
            <a:pPr>
              <a:defRPr/>
            </a:pPr>
            <a:fld id="{2A022D04-0644-450A-8153-5FC66FF539BF}" type="datetimeFigureOut">
              <a:rPr lang="zh-CN" altLang="en-US"/>
            </a:fld>
            <a:endParaRPr lang="zh-CN" altLang="en-US"/>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fontAlgn="auto" latinLnBrk="0" hangingPunct="1">
              <a:spcBef>
                <a:spcPts val="0"/>
              </a:spcBef>
              <a:spcAft>
                <a:spcPts val="0"/>
              </a:spcAft>
              <a:defRPr kumimoji="0" sz="1100" b="0" smtClean="0">
                <a:solidFill>
                  <a:schemeClr val="tx2">
                    <a:lumMod val="75000"/>
                    <a:lumOff val="25000"/>
                  </a:schemeClr>
                </a:solidFill>
                <a:latin typeface="+mn-lt"/>
                <a:ea typeface="+mn-ea"/>
              </a:defRPr>
            </a:lvl1pPr>
          </a:lstStyle>
          <a:p>
            <a:pPr>
              <a:defRPr/>
            </a:pPr>
            <a:fld id="{FCAF2310-15C1-4AE4-801A-8C6878479A06}" type="slidenum">
              <a:rPr lang="zh-CN" altLang="en-US"/>
            </a:fld>
            <a:endParaRPr lang="zh-CN" altLang="en-US"/>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微软雅黑" panose="020B0503020204020204" charset="-122"/>
        </a:defRPr>
      </a:lvl1pPr>
      <a:lvl2pPr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charset="-122"/>
          <a:cs typeface="微软雅黑" panose="020B0503020204020204" charset="-122"/>
        </a:defRPr>
      </a:lvl2pPr>
      <a:lvl3pPr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charset="-122"/>
          <a:cs typeface="微软雅黑" panose="020B0503020204020204" charset="-122"/>
        </a:defRPr>
      </a:lvl3pPr>
      <a:lvl4pPr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charset="-122"/>
          <a:cs typeface="微软雅黑" panose="020B0503020204020204" charset="-122"/>
        </a:defRPr>
      </a:lvl4pPr>
      <a:lvl5pPr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charset="-122"/>
          <a:cs typeface="微软雅黑" panose="020B050302020402020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000066"/>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a:defRPr sz="1400">
                <a:solidFill>
                  <a:srgbClr val="000000"/>
                </a:solidFill>
                <a:latin typeface="Arial" panose="020B0604020202020204" pitchFamily="34" charset="0"/>
                <a:ea typeface="宋体" panose="02010600030101010101" pitchFamily="2" charset="-122"/>
              </a:defRPr>
            </a:lvl1pPr>
          </a:lstStyle>
          <a:p>
            <a:pPr>
              <a:defRPr/>
            </a:pPr>
            <a:fld id="{AC05AFFE-8697-48F5-AFBF-E083638C8E45}" type="datetimeFigureOut">
              <a:rPr lang="zh-CN" altLang="en-US"/>
            </a:fld>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a:defRPr sz="1400">
                <a:solidFill>
                  <a:srgbClr val="000000"/>
                </a:solidFill>
                <a:latin typeface="Arial" panose="020B0604020202020204" pitchFamily="34" charset="0"/>
                <a:ea typeface="宋体" panose="02010600030101010101"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solidFill>
                  <a:srgbClr val="000000"/>
                </a:solidFill>
                <a:latin typeface="Arial" panose="020B0604020202020204" pitchFamily="34" charset="0"/>
                <a:ea typeface="宋体" panose="02010600030101010101" pitchFamily="2" charset="-122"/>
              </a:defRPr>
            </a:lvl1pPr>
          </a:lstStyle>
          <a:p>
            <a:pPr>
              <a:defRPr/>
            </a:pPr>
            <a:fld id="{3C6C2257-D9A8-4FA2-9F56-7682F52907A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0.emf"/><Relationship Id="rId1" Type="http://schemas.openxmlformats.org/officeDocument/2006/relationships/package" Target="../embeddings/Document2.docx"/></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image" Target="../media/image2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7.emf"/><Relationship Id="rId1" Type="http://schemas.openxmlformats.org/officeDocument/2006/relationships/oleObject" Target="../embeddings/Workbook1.xls"/></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28.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baike.baidu.com/view/251383.htm" TargetMode="Externa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30.emf"/><Relationship Id="rId2" Type="http://schemas.openxmlformats.org/officeDocument/2006/relationships/package" Target="../embeddings/Document3.docx"/><Relationship Id="rId1" Type="http://schemas.openxmlformats.org/officeDocument/2006/relationships/image" Target="../media/image29.png"/></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195.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7.xml"/><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package" Target="../embeddings/Document4.docx"/></Relationships>
</file>

<file path=ppt/slides/_rels/slide196.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34.emf"/><Relationship Id="rId1" Type="http://schemas.openxmlformats.org/officeDocument/2006/relationships/package" Target="../embeddings/Document5.docx"/></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emf"/></Relationships>
</file>

<file path=ppt/slides/_rels/slide2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image" Target="../media/image43.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22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hyperlink" Target="https://www.baidu.com/s?wd=2008%E5%8C%97%E4%BA%AC%E5%A5%A5%E8%BF%90&amp;tn=44039180_cpr&amp;fenlei=mv6quAkxTZn0IZRqIHckPjm4nH00T1YknhFhmhuWnWc3m1bLujKh0ZwV5Hcvrjm3rH6sPfKWUMw85HfYnjn4nH6sgvPsT6KdThsqpZwYTjCEQLGCpyw9Uz4Bmy-bIi4WUvYETgN-TLwGUv3EPHR4n1fLPj6" TargetMode="External"/><Relationship Id="rId6" Type="http://schemas.openxmlformats.org/officeDocument/2006/relationships/hyperlink" Target="https://www.baidu.com/s?wd=%E4%BA%95%E5%86%88%E5%B1%B1%E4%BC%9A%E5%B8%88&amp;tn=44039180_cpr&amp;fenlei=mv6quAkxTZn0IZRqIHckPjm4nH00T1YknWR4nvcdP1n4nyRduhFb0ZwV5Hcvrjm3rH6sPfKWUMw85HfYnjn4nH6sgvPsT6KdThsqpZwYTjCEQLGCpyw9Uz4Bmy-bIi4WUvYETgN-TLwGUv3EnHf4PjTkPHnYPHcYrHTvnHckrf" TargetMode="External"/><Relationship Id="rId5" Type="http://schemas.openxmlformats.org/officeDocument/2006/relationships/hyperlink" Target="https://www.baidu.com/s?wd=%E6%88%8A%E6%88%8C%E5%8F%98%E6%B3%95&amp;tn=44039180_cpr&amp;fenlei=mv6quAkxTZn0IZRqIHckPjm4nH00T1YknWR4nvcdP1n4nyRduhFb0ZwV5Hcvrjm3rH6sPfKWUMw85HfYnjn4nH6sgvPsT6KdThsqpZwYTjCEQLGCpyw9Uz4Bmy-bIi4WUvYETgN-TLwGUv3EnHf4PjTkPHnYPHcYrHTvnHckrf" TargetMode="External"/><Relationship Id="rId4" Type="http://schemas.openxmlformats.org/officeDocument/2006/relationships/hyperlink" Target="https://www.baidu.com/s?wd=%E3%80%8A%E5%A4%A9%E6%B4%A5%E6%9D%A1%E7%BA%A6%E3%80%8B&amp;tn=44039180_cpr&amp;fenlei=mv6quAkxTZn0IZRqIHckPjm4nH00T1YknWR4nvcdP1n4nyRduhFb0ZwV5Hcvrjm3rH6sPfKWUMw85HfYnjn4nH6sgvPsT6KdThsqpZwYTjCEQLGCpyw9Uz4Bmy-bIi4WUvYETgN-TLwGUv3EnHf4PjTkPHnYPHcYrHTvnHckrf" TargetMode="External"/><Relationship Id="rId3" Type="http://schemas.openxmlformats.org/officeDocument/2006/relationships/hyperlink" Target="https://www.baidu.com/s?wd=%E3%80%8A%E7%88%B1%E7%8F%B2%E6%9D%A1%E7%BA%A6%E3%80%8B&amp;tn=44039180_cpr&amp;fenlei=mv6quAkxTZn0IZRqIHckPjm4nH00T1YknWR4nvcdP1n4nyRduhFb0ZwV5Hcvrjm3rH6sPfKWUMw85HfYnjn4nH6sgvPsT6KdThsqpZwYTjCEQLGCpyw9Uz4Bmy-bIi4WUvYETgN-TLwGUv3EnHf4PjTkPHnYPHcYrHTvnHckrf" TargetMode="External"/><Relationship Id="rId2" Type="http://schemas.openxmlformats.org/officeDocument/2006/relationships/hyperlink" Target="https://www.baidu.com/s?wd=618%E5%B9%B4&amp;tn=44039180_cpr&amp;fenlei=mv6quAkxTZn0IZRqIHckPjm4nH00T1YknWR4nvcdP1n4nyRduhFb0ZwV5Hcvrjm3rH6sPfKWUMw85HfYnjn4nH6sgvPsT6KdThsqpZwYTjCEQLGCpyw9Uz4Bmy-bIi4WUvYETgN-TLwGUv3EnHf4PjTkPHnYPHcYrHTvnHckrf" TargetMode="External"/><Relationship Id="rId1" Type="http://schemas.openxmlformats.org/officeDocument/2006/relationships/hyperlink" Target="https://www.baidu.com/s?wd=%E7%8E%8B%E8%8E%BD&amp;tn=44039180_cpr&amp;fenlei=mv6quAkxTZn0IZRqIHckPjm4nH00T1YknWR4nvcdP1n4nyRduhFb0ZwV5Hcvrjm3rH6sPfKWUMw85HfYnjn4nH6sgvPsT6KdThsqpZwYTjCEQLGCpyw9Uz4Bmy-bIi4WUvYETgN-TLwGUv3EnHf4PjTkPHnYPHcYrHTvnHckrf" TargetMode="Externa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www.baidu.com/s?wd=%E3%80%8A%E4%B8%A4%E9%97%A8%E6%96%B0%E7%A7%91%E5%AD%A6%E7%9A%84%E5%AF%B9%E8%AF%9D%E3%80%8B&amp;tn=44039180_cpr&amp;fenlei=mv6quAkxTZn0IZRqIHckPjm4nH00T1YknjfzPyN-m1cznjD1mWfz0ZwV5Hcvrjm3rH6sPfKWUMw85HfYnjn4nH6sgvPsT6KdThsqpZwYTjCEQLGCpyw9Uz4Bmy-bIi4WUvYETgN-TLwGUv3EPjm3n1nsnj0" TargetMode="External"/></Relationships>
</file>

<file path=ppt/slides/_rels/slide2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9.png"/><Relationship Id="rId1" Type="http://schemas.openxmlformats.org/officeDocument/2006/relationships/image" Target="../media/image48.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0.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emf"/></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emf"/></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emf"/></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16.emf"/><Relationship Id="rId1" Type="http://schemas.openxmlformats.org/officeDocument/2006/relationships/oleObject" Target="../embeddings/Document1.doc"/></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683568" y="692696"/>
            <a:ext cx="7992888" cy="3214152"/>
          </a:xfrm>
          <a:prstGeom prst="flowChartPunchedTape">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altLang="zh-CN"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黑体" panose="02010600030101010101" pitchFamily="49" charset="-122"/>
              </a:rPr>
              <a:t>2018</a:t>
            </a:r>
            <a:r>
              <a:rPr lang="zh-CN" altLang="en-U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黑体" panose="02010600030101010101" pitchFamily="49" charset="-122"/>
              </a:rPr>
              <a:t>年高考历史复习备考建议 </a:t>
            </a:r>
            <a:endParaRPr lang="zh-CN" altLang="en-U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2"/>
          <p:cNvSpPr>
            <a:spLocks noChangeArrowheads="1"/>
          </p:cNvSpPr>
          <p:nvPr/>
        </p:nvSpPr>
        <p:spPr bwMode="auto">
          <a:xfrm>
            <a:off x="144463" y="106363"/>
            <a:ext cx="8820150" cy="5410200"/>
          </a:xfrm>
          <a:prstGeom prst="rect">
            <a:avLst/>
          </a:prstGeom>
          <a:noFill/>
          <a:ln w="9525">
            <a:noFill/>
            <a:miter lim="800000"/>
          </a:ln>
        </p:spPr>
        <p:txBody>
          <a:bodyPr>
            <a:spAutoFit/>
          </a:bodyPr>
          <a:lstStyle/>
          <a:p>
            <a:pPr eaLnBrk="0" hangingPunct="0">
              <a:spcBef>
                <a:spcPct val="20000"/>
              </a:spcBef>
            </a:pPr>
            <a:r>
              <a:rPr lang="en-US" altLang="zh-CN" sz="2400">
                <a:solidFill>
                  <a:schemeClr val="bg1"/>
                </a:solidFill>
              </a:rPr>
              <a:t>    </a:t>
            </a:r>
            <a:r>
              <a:rPr lang="zh-CN" altLang="zh-CN" sz="2400">
                <a:solidFill>
                  <a:schemeClr val="bg1"/>
                </a:solidFill>
              </a:rPr>
              <a:t>材料二 大约在</a:t>
            </a:r>
            <a:r>
              <a:rPr lang="en-US" altLang="zh-CN" sz="2400">
                <a:solidFill>
                  <a:schemeClr val="bg1"/>
                </a:solidFill>
              </a:rPr>
              <a:t>17</a:t>
            </a:r>
            <a:r>
              <a:rPr lang="zh-CN" altLang="zh-CN" sz="2400">
                <a:solidFill>
                  <a:schemeClr val="bg1"/>
                </a:solidFill>
              </a:rPr>
              <a:t>、</a:t>
            </a:r>
            <a:r>
              <a:rPr lang="en-US" altLang="zh-CN" sz="2400">
                <a:solidFill>
                  <a:schemeClr val="bg1"/>
                </a:solidFill>
              </a:rPr>
              <a:t>18</a:t>
            </a:r>
            <a:r>
              <a:rPr lang="zh-CN" altLang="zh-CN" sz="2400">
                <a:solidFill>
                  <a:schemeClr val="bg1"/>
                </a:solidFill>
              </a:rPr>
              <a:t>世纪，新的儿童观念逐渐形成。卢梭认为：“在自然的秩序中，所有的人都是平等的。”“儿童时代有属于它自己的独特观察、思维、感知方式。”</a:t>
            </a:r>
            <a:endParaRPr lang="zh-CN" altLang="zh-CN" sz="2400">
              <a:solidFill>
                <a:schemeClr val="bg1"/>
              </a:solidFill>
            </a:endParaRPr>
          </a:p>
          <a:p>
            <a:pPr eaLnBrk="0" hangingPunct="0">
              <a:spcBef>
                <a:spcPct val="20000"/>
              </a:spcBef>
            </a:pPr>
            <a:r>
              <a:rPr lang="en-US" altLang="zh-CN" sz="2400">
                <a:solidFill>
                  <a:schemeClr val="bg1"/>
                </a:solidFill>
              </a:rPr>
              <a:t>    18</a:t>
            </a:r>
            <a:r>
              <a:rPr lang="zh-CN" altLang="zh-CN" sz="2400">
                <a:solidFill>
                  <a:schemeClr val="bg1"/>
                </a:solidFill>
              </a:rPr>
              <a:t>世纪末，童工约占西方工人总数的</a:t>
            </a:r>
            <a:r>
              <a:rPr lang="en-US" altLang="zh-CN" sz="2400">
                <a:solidFill>
                  <a:schemeClr val="bg1"/>
                </a:solidFill>
              </a:rPr>
              <a:t>1/10</a:t>
            </a:r>
            <a:r>
              <a:rPr lang="zh-CN" altLang="zh-CN" sz="2400">
                <a:solidFill>
                  <a:schemeClr val="bg1"/>
                </a:solidFill>
              </a:rPr>
              <a:t>，平均每天工作</a:t>
            </a:r>
            <a:r>
              <a:rPr lang="en-US" altLang="zh-CN" sz="2400">
                <a:solidFill>
                  <a:schemeClr val="bg1"/>
                </a:solidFill>
              </a:rPr>
              <a:t>13</a:t>
            </a:r>
            <a:r>
              <a:rPr lang="zh-CN" altLang="zh-CN" sz="2400">
                <a:solidFill>
                  <a:schemeClr val="bg1"/>
                </a:solidFill>
              </a:rPr>
              <a:t>—</a:t>
            </a:r>
            <a:r>
              <a:rPr lang="en-US" altLang="zh-CN" sz="2400">
                <a:solidFill>
                  <a:schemeClr val="bg1"/>
                </a:solidFill>
              </a:rPr>
              <a:t>14</a:t>
            </a:r>
            <a:r>
              <a:rPr lang="zh-CN" altLang="zh-CN" sz="2400">
                <a:solidFill>
                  <a:schemeClr val="bg1"/>
                </a:solidFill>
              </a:rPr>
              <a:t>小时。</a:t>
            </a:r>
            <a:r>
              <a:rPr lang="en-US" altLang="zh-CN" sz="2400">
                <a:solidFill>
                  <a:schemeClr val="bg1"/>
                </a:solidFill>
              </a:rPr>
              <a:t>1821</a:t>
            </a:r>
            <a:r>
              <a:rPr lang="zh-CN" altLang="zh-CN" sz="2400">
                <a:solidFill>
                  <a:schemeClr val="bg1"/>
                </a:solidFill>
              </a:rPr>
              <a:t>年，法国爆发了反对雇佣童工的抗议。</a:t>
            </a:r>
            <a:r>
              <a:rPr lang="en-US" altLang="zh-CN" sz="2400">
                <a:solidFill>
                  <a:schemeClr val="bg1"/>
                </a:solidFill>
              </a:rPr>
              <a:t>19</a:t>
            </a:r>
            <a:r>
              <a:rPr lang="zh-CN" altLang="zh-CN" sz="2400">
                <a:solidFill>
                  <a:schemeClr val="bg1"/>
                </a:solidFill>
              </a:rPr>
              <a:t>世纪，英法等国先后颁布一系列法律，限定童工的最低工作年龄及工作时间，并规定儿童要接受教育。</a:t>
            </a:r>
            <a:r>
              <a:rPr lang="en-US" altLang="zh-CN" sz="2400">
                <a:solidFill>
                  <a:schemeClr val="bg1"/>
                </a:solidFill>
              </a:rPr>
              <a:t>1884</a:t>
            </a:r>
            <a:r>
              <a:rPr lang="zh-CN" altLang="zh-CN" sz="2400">
                <a:solidFill>
                  <a:schemeClr val="bg1"/>
                </a:solidFill>
              </a:rPr>
              <a:t>年，伦敦防止虐待儿童协会成立。在此前后，英法等国先后制定法律，保护儿童免受肉体及精神侵害；剥夺虐待儿童的家长的监护权。</a:t>
            </a:r>
            <a:endParaRPr lang="zh-CN" altLang="zh-CN" sz="2400">
              <a:solidFill>
                <a:schemeClr val="bg1"/>
              </a:solidFill>
            </a:endParaRPr>
          </a:p>
          <a:p>
            <a:pPr eaLnBrk="0" hangingPunct="0">
              <a:spcBef>
                <a:spcPct val="20000"/>
              </a:spcBef>
            </a:pPr>
            <a:r>
              <a:rPr lang="en-US" altLang="zh-CN" sz="2400">
                <a:solidFill>
                  <a:schemeClr val="bg1"/>
                </a:solidFill>
              </a:rPr>
              <a:t>    1904</a:t>
            </a:r>
            <a:r>
              <a:rPr lang="zh-CN" altLang="zh-CN" sz="2400">
                <a:solidFill>
                  <a:schemeClr val="bg1"/>
                </a:solidFill>
              </a:rPr>
              <a:t>年，法国设立儿童福利部。</a:t>
            </a:r>
            <a:r>
              <a:rPr lang="en-US" altLang="zh-CN" sz="2400">
                <a:solidFill>
                  <a:schemeClr val="bg1"/>
                </a:solidFill>
              </a:rPr>
              <a:t>1908</a:t>
            </a:r>
            <a:r>
              <a:rPr lang="zh-CN" altLang="zh-CN" sz="2400">
                <a:solidFill>
                  <a:schemeClr val="bg1"/>
                </a:solidFill>
              </a:rPr>
              <a:t>年，英国设立儿童法庭。</a:t>
            </a:r>
            <a:r>
              <a:rPr lang="en-US" altLang="zh-CN" sz="2400">
                <a:solidFill>
                  <a:schemeClr val="bg1"/>
                </a:solidFill>
              </a:rPr>
              <a:t>1924</a:t>
            </a:r>
            <a:r>
              <a:rPr lang="zh-CN" altLang="zh-CN" sz="2400">
                <a:solidFill>
                  <a:schemeClr val="bg1"/>
                </a:solidFill>
              </a:rPr>
              <a:t>年，第一份《儿童权利宣言》提出儿童应受特殊保护。</a:t>
            </a:r>
            <a:r>
              <a:rPr lang="en-US" altLang="zh-CN" sz="2400">
                <a:solidFill>
                  <a:schemeClr val="bg1"/>
                </a:solidFill>
              </a:rPr>
              <a:t>1946</a:t>
            </a:r>
            <a:r>
              <a:rPr lang="zh-CN" altLang="zh-CN" sz="2400">
                <a:solidFill>
                  <a:schemeClr val="bg1"/>
                </a:solidFill>
              </a:rPr>
              <a:t>年，联合国设立儿童基金组织。</a:t>
            </a:r>
            <a:r>
              <a:rPr lang="en-US" altLang="zh-CN" sz="2400">
                <a:solidFill>
                  <a:schemeClr val="bg1"/>
                </a:solidFill>
              </a:rPr>
              <a:t>1989</a:t>
            </a:r>
            <a:r>
              <a:rPr lang="zh-CN" altLang="zh-CN" sz="2400">
                <a:solidFill>
                  <a:schemeClr val="bg1"/>
                </a:solidFill>
              </a:rPr>
              <a:t>年《国际儿童公约》确认每个儿童均有生存权、受保护权、发展权和参与权。现已有</a:t>
            </a:r>
            <a:r>
              <a:rPr lang="en-US" altLang="zh-CN" sz="2400">
                <a:solidFill>
                  <a:schemeClr val="bg1"/>
                </a:solidFill>
              </a:rPr>
              <a:t>196</a:t>
            </a:r>
            <a:r>
              <a:rPr lang="zh-CN" altLang="zh-CN" sz="2400">
                <a:solidFill>
                  <a:schemeClr val="bg1"/>
                </a:solidFill>
              </a:rPr>
              <a:t>个国家签署该公约。</a:t>
            </a:r>
            <a:endParaRPr lang="zh-CN" altLang="zh-CN" sz="2400">
              <a:solidFill>
                <a:schemeClr val="bg1"/>
              </a:solidFill>
            </a:endParaRPr>
          </a:p>
        </p:txBody>
      </p:sp>
      <p:sp>
        <p:nvSpPr>
          <p:cNvPr id="37890" name="矩形 1"/>
          <p:cNvSpPr>
            <a:spLocks noChangeArrowheads="1"/>
          </p:cNvSpPr>
          <p:nvPr/>
        </p:nvSpPr>
        <p:spPr bwMode="auto">
          <a:xfrm>
            <a:off x="358775" y="5516563"/>
            <a:ext cx="8785225" cy="1201737"/>
          </a:xfrm>
          <a:prstGeom prst="rect">
            <a:avLst/>
          </a:prstGeom>
          <a:noFill/>
          <a:ln w="9525">
            <a:noFill/>
            <a:miter lim="800000"/>
          </a:ln>
        </p:spPr>
        <p:txBody>
          <a:bodyPr>
            <a:spAutoFit/>
          </a:bodyPr>
          <a:lstStyle/>
          <a:p>
            <a:r>
              <a:rPr lang="zh-CN" altLang="zh-CN" sz="2400">
                <a:solidFill>
                  <a:schemeClr val="bg1"/>
                </a:solidFill>
                <a:latin typeface="黑体" panose="02010600030101010101" pitchFamily="49" charset="-122"/>
                <a:ea typeface="黑体" panose="02010600030101010101" pitchFamily="49" charset="-122"/>
              </a:rPr>
              <a:t>（</a:t>
            </a:r>
            <a:r>
              <a:rPr lang="en-US" altLang="zh-CN" sz="2400">
                <a:solidFill>
                  <a:schemeClr val="bg1"/>
                </a:solidFill>
                <a:latin typeface="黑体" panose="02010600030101010101" pitchFamily="49" charset="-122"/>
                <a:ea typeface="黑体" panose="02010600030101010101" pitchFamily="49" charset="-122"/>
              </a:rPr>
              <a:t>2</a:t>
            </a:r>
            <a:r>
              <a:rPr lang="zh-CN" altLang="zh-CN" sz="2400">
                <a:solidFill>
                  <a:schemeClr val="bg1"/>
                </a:solidFill>
                <a:latin typeface="黑体" panose="02010600030101010101" pitchFamily="49" charset="-122"/>
                <a:ea typeface="黑体" panose="02010600030101010101" pitchFamily="49" charset="-122"/>
              </a:rPr>
              <a:t>）阅读材料，概括</a:t>
            </a:r>
            <a:r>
              <a:rPr lang="en-US" altLang="zh-CN" sz="2400">
                <a:solidFill>
                  <a:schemeClr val="bg1"/>
                </a:solidFill>
                <a:latin typeface="黑体" panose="02010600030101010101" pitchFamily="49" charset="-122"/>
                <a:ea typeface="黑体" panose="02010600030101010101" pitchFamily="49" charset="-122"/>
              </a:rPr>
              <a:t>18</a:t>
            </a:r>
            <a:r>
              <a:rPr lang="zh-CN" altLang="zh-CN" sz="2400">
                <a:solidFill>
                  <a:schemeClr val="bg1"/>
                </a:solidFill>
                <a:latin typeface="黑体" panose="02010600030101010101" pitchFamily="49" charset="-122"/>
                <a:ea typeface="黑体" panose="02010600030101010101" pitchFamily="49" charset="-122"/>
              </a:rPr>
              <a:t>—</a:t>
            </a:r>
            <a:r>
              <a:rPr lang="en-US" altLang="zh-CN" sz="2400">
                <a:solidFill>
                  <a:schemeClr val="bg1"/>
                </a:solidFill>
                <a:latin typeface="黑体" panose="02010600030101010101" pitchFamily="49" charset="-122"/>
                <a:ea typeface="黑体" panose="02010600030101010101" pitchFamily="49" charset="-122"/>
              </a:rPr>
              <a:t>19</a:t>
            </a:r>
            <a:r>
              <a:rPr lang="zh-CN" altLang="zh-CN" sz="2400">
                <a:solidFill>
                  <a:schemeClr val="bg1"/>
                </a:solidFill>
                <a:latin typeface="黑体" panose="02010600030101010101" pitchFamily="49" charset="-122"/>
                <a:ea typeface="黑体" panose="02010600030101010101" pitchFamily="49" charset="-122"/>
              </a:rPr>
              <a:t>世纪儿童保护方面取得的成就，并结合所学分析其背景；概括</a:t>
            </a:r>
            <a:r>
              <a:rPr lang="en-US" altLang="zh-CN" sz="2400">
                <a:solidFill>
                  <a:schemeClr val="bg1"/>
                </a:solidFill>
                <a:latin typeface="黑体" panose="02010600030101010101" pitchFamily="49" charset="-122"/>
                <a:ea typeface="黑体" panose="02010600030101010101" pitchFamily="49" charset="-122"/>
              </a:rPr>
              <a:t>20</a:t>
            </a:r>
            <a:r>
              <a:rPr lang="zh-CN" altLang="zh-CN" sz="2400">
                <a:solidFill>
                  <a:schemeClr val="bg1"/>
                </a:solidFill>
                <a:latin typeface="黑体" panose="02010600030101010101" pitchFamily="49" charset="-122"/>
                <a:ea typeface="黑体" panose="02010600030101010101" pitchFamily="49" charset="-122"/>
              </a:rPr>
              <a:t>世纪以来儿童保护的新特点。（</a:t>
            </a:r>
            <a:r>
              <a:rPr lang="en-US" altLang="zh-CN" sz="2400">
                <a:solidFill>
                  <a:schemeClr val="bg1"/>
                </a:solidFill>
                <a:latin typeface="黑体" panose="02010600030101010101" pitchFamily="49" charset="-122"/>
                <a:ea typeface="黑体" panose="02010600030101010101" pitchFamily="49" charset="-122"/>
              </a:rPr>
              <a:t>14</a:t>
            </a:r>
            <a:r>
              <a:rPr lang="zh-CN" altLang="zh-CN" sz="2400">
                <a:solidFill>
                  <a:schemeClr val="bg1"/>
                </a:solidFill>
                <a:latin typeface="黑体" panose="02010600030101010101" pitchFamily="49" charset="-122"/>
                <a:ea typeface="黑体" panose="02010600030101010101" pitchFamily="49" charset="-122"/>
              </a:rPr>
              <a:t>分）</a:t>
            </a:r>
            <a:endParaRPr lang="zh-CN" altLang="zh-CN" sz="2400">
              <a:solidFill>
                <a:schemeClr val="bg1"/>
              </a:solidFill>
              <a:latin typeface="黑体" panose="02010600030101010101" pitchFamily="49" charset="-122"/>
              <a:ea typeface="黑体" panose="02010600030101010101" pitchFamily="49"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250825" y="188913"/>
            <a:ext cx="8497888" cy="6246812"/>
          </a:xfrm>
          <a:prstGeom prst="rect">
            <a:avLst/>
          </a:prstGeom>
          <a:noFill/>
          <a:ln w="9525">
            <a:noFill/>
            <a:miter lim="800000"/>
          </a:ln>
        </p:spPr>
        <p:txBody>
          <a:bodyPr anchor="ctr">
            <a:spAutoFit/>
          </a:bodyPr>
          <a:lstStyle/>
          <a:p>
            <a:pPr indent="228600"/>
            <a:r>
              <a:rPr lang="zh-CN" sz="2000" b="1">
                <a:solidFill>
                  <a:srgbClr val="FF0000"/>
                </a:solidFill>
                <a:latin typeface="宋体" panose="02010600030101010101" pitchFamily="2" charset="-122"/>
              </a:rPr>
              <a:t>三次工业革命对中国的影响</a:t>
            </a:r>
            <a:endParaRPr lang="zh-CN" sz="2000" b="1">
              <a:solidFill>
                <a:srgbClr val="FF0000"/>
              </a:solidFill>
            </a:endParaRPr>
          </a:p>
          <a:p>
            <a:pPr indent="228600" eaLnBrk="0" hangingPunct="0"/>
            <a:r>
              <a:rPr lang="zh-CN" sz="2000" b="1">
                <a:solidFill>
                  <a:srgbClr val="323232"/>
                </a:solidFill>
                <a:latin typeface="宋体" panose="02010600030101010101" pitchFamily="2" charset="-122"/>
              </a:rPr>
              <a:t>（</a:t>
            </a:r>
            <a:r>
              <a:rPr lang="en-US" altLang="zh-CN" sz="2000" b="1">
                <a:solidFill>
                  <a:srgbClr val="323232"/>
                </a:solidFill>
                <a:latin typeface="宋体" panose="02010600030101010101" pitchFamily="2" charset="-122"/>
              </a:rPr>
              <a:t>1</a:t>
            </a:r>
            <a:r>
              <a:rPr lang="zh-CN" altLang="en-US" sz="2000" b="1">
                <a:solidFill>
                  <a:srgbClr val="323232"/>
                </a:solidFill>
                <a:latin typeface="宋体" panose="02010600030101010101" pitchFamily="2" charset="-122"/>
              </a:rPr>
              <a:t>）第一次：</a:t>
            </a:r>
            <a:r>
              <a:rPr lang="en-US" altLang="zh-CN" sz="2000" b="1">
                <a:solidFill>
                  <a:srgbClr val="323232"/>
                </a:solidFill>
                <a:latin typeface="宋体" panose="02010600030101010101" pitchFamily="2" charset="-122"/>
              </a:rPr>
              <a:t>1840</a:t>
            </a:r>
            <a:r>
              <a:rPr lang="zh-CN" altLang="en-US" sz="2000" b="1">
                <a:solidFill>
                  <a:srgbClr val="323232"/>
                </a:solidFill>
                <a:latin typeface="宋体" panose="02010600030101010101" pitchFamily="2" charset="-122"/>
              </a:rPr>
              <a:t>年，率先完成工业革命的英国为了将中国变成它的商品市场和原料产地，发动了侵略中国的鸦片战争，强迫清政府签订了不平等条约，中国开始沦为半殖民地半封建社会；列强的商品输出客观上瓦解了中国的自然经济，促进了中国民族资本主义的产生和民族资产阶级的诞生；列强的侵略破坏了中国领土主权的完整，妨害了中国社会经济的发展，阶级矛盾和民族矛盾的激化，引发了波澜壮阔的太平天国运动；为了抵抗列强的侵略，维护清朝的封建统治，开明地主阶级开始开眼看世界，洋务派掀起了</a:t>
            </a:r>
            <a:r>
              <a:rPr lang="zh-CN" altLang="en-US" sz="2000" b="1">
                <a:solidFill>
                  <a:srgbClr val="323232"/>
                </a:solidFill>
              </a:rPr>
              <a:t>“</a:t>
            </a:r>
            <a:r>
              <a:rPr lang="zh-CN" altLang="en-US" sz="2000" b="1">
                <a:solidFill>
                  <a:srgbClr val="323232"/>
                </a:solidFill>
                <a:latin typeface="宋体" panose="02010600030101010101" pitchFamily="2" charset="-122"/>
              </a:rPr>
              <a:t>师夷长技以自强</a:t>
            </a:r>
            <a:r>
              <a:rPr lang="zh-CN" altLang="en-US" sz="2000" b="1">
                <a:solidFill>
                  <a:srgbClr val="323232"/>
                </a:solidFill>
              </a:rPr>
              <a:t>”</a:t>
            </a:r>
            <a:r>
              <a:rPr lang="zh-CN" altLang="en-US" sz="2000" b="1">
                <a:solidFill>
                  <a:srgbClr val="323232"/>
                </a:solidFill>
                <a:latin typeface="宋体" panose="02010600030101010101" pitchFamily="2" charset="-122"/>
              </a:rPr>
              <a:t>的洋务运动。</a:t>
            </a:r>
            <a:endParaRPr lang="zh-CN" altLang="en-US" sz="2000" b="1"/>
          </a:p>
          <a:p>
            <a:pPr indent="228600" eaLnBrk="0" hangingPunct="0"/>
            <a:r>
              <a:rPr lang="zh-CN" altLang="en-US" sz="2000" b="1">
                <a:solidFill>
                  <a:srgbClr val="323232"/>
                </a:solidFill>
                <a:latin typeface="宋体" panose="02010600030101010101" pitchFamily="2" charset="-122"/>
              </a:rPr>
              <a:t>（</a:t>
            </a:r>
            <a:r>
              <a:rPr lang="en-US" altLang="zh-CN" sz="2000" b="1">
                <a:solidFill>
                  <a:srgbClr val="323232"/>
                </a:solidFill>
                <a:latin typeface="宋体" panose="02010600030101010101" pitchFamily="2" charset="-122"/>
              </a:rPr>
              <a:t>2</a:t>
            </a:r>
            <a:r>
              <a:rPr lang="zh-CN" altLang="en-US" sz="2000" b="1">
                <a:solidFill>
                  <a:srgbClr val="323232"/>
                </a:solidFill>
                <a:latin typeface="宋体" panose="02010600030101010101" pitchFamily="2" charset="-122"/>
              </a:rPr>
              <a:t>）第二次：</a:t>
            </a:r>
            <a:r>
              <a:rPr lang="en-US" altLang="zh-CN" sz="2000" b="1">
                <a:solidFill>
                  <a:srgbClr val="323232"/>
                </a:solidFill>
                <a:latin typeface="宋体" panose="02010600030101010101" pitchFamily="2" charset="-122"/>
              </a:rPr>
              <a:t>1870</a:t>
            </a:r>
            <a:r>
              <a:rPr lang="zh-CN" altLang="en-US" sz="2000" b="1">
                <a:solidFill>
                  <a:srgbClr val="323232"/>
                </a:solidFill>
                <a:latin typeface="宋体" panose="02010600030101010101" pitchFamily="2" charset="-122"/>
              </a:rPr>
              <a:t>年前后开始的第二次工业革命，促进了垄断组织的产生，主要的资本主义国家纷纷向帝国主义过渡。它们加紧资本输出和分割世界，掀起了瓜分中国的狂潮，中华民族危机空前严重，中国完全沦为半殖民地半封建社会；列强的资本输出进一步瓦解了中国的自然经济，客观上促进了民族资本主义的发展，民族资产阶级挽救民族危亡的运动高涨，进行了资产阶级革命和改革；</a:t>
            </a:r>
            <a:endParaRPr lang="zh-CN" altLang="en-US" sz="2000" b="1"/>
          </a:p>
          <a:p>
            <a:pPr indent="228600" eaLnBrk="0" hangingPunct="0"/>
            <a:r>
              <a:rPr lang="zh-CN" altLang="en-US" sz="2000" b="1">
                <a:solidFill>
                  <a:srgbClr val="323232"/>
                </a:solidFill>
                <a:latin typeface="宋体" panose="02010600030101010101" pitchFamily="2" charset="-122"/>
              </a:rPr>
              <a:t>（</a:t>
            </a:r>
            <a:r>
              <a:rPr lang="en-US" altLang="zh-CN" sz="2000" b="1">
                <a:solidFill>
                  <a:srgbClr val="323232"/>
                </a:solidFill>
                <a:latin typeface="宋体" panose="02010600030101010101" pitchFamily="2" charset="-122"/>
              </a:rPr>
              <a:t>3</a:t>
            </a:r>
            <a:r>
              <a:rPr lang="zh-CN" altLang="en-US" sz="2000" b="1">
                <a:solidFill>
                  <a:srgbClr val="323232"/>
                </a:solidFill>
                <a:latin typeface="宋体" panose="02010600030101010101" pitchFamily="2" charset="-122"/>
              </a:rPr>
              <a:t>）第三次：</a:t>
            </a:r>
            <a:r>
              <a:rPr lang="en-US" altLang="zh-CN" sz="2000" b="1">
                <a:solidFill>
                  <a:srgbClr val="323232"/>
                </a:solidFill>
                <a:latin typeface="宋体" panose="02010600030101010101" pitchFamily="2" charset="-122"/>
              </a:rPr>
              <a:t>20</a:t>
            </a:r>
            <a:r>
              <a:rPr lang="zh-CN" altLang="en-US" sz="2000" b="1">
                <a:solidFill>
                  <a:srgbClr val="323232"/>
                </a:solidFill>
                <a:latin typeface="宋体" panose="02010600030101010101" pitchFamily="2" charset="-122"/>
              </a:rPr>
              <a:t>世纪四五十年代开始的第三次工业革命推动了世界经济格局的调整，科技的发展使世界各国经济联系进一步增强，发达国家利用科技的优势控制发展中国家，进一步拉大了发达国家和发展中国家的经济差距，中国作为当今世界最大的发展中国家，在现代化的进程中，既有机遇，更面临着挑战。</a:t>
            </a:r>
            <a:endParaRPr lang="zh-CN" altLang="en-US" sz="2000" b="1"/>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179388" y="273050"/>
            <a:ext cx="8496300" cy="5262563"/>
          </a:xfrm>
          <a:prstGeom prst="rect">
            <a:avLst/>
          </a:prstGeom>
          <a:noFill/>
          <a:ln w="9525">
            <a:noFill/>
            <a:miter lim="800000"/>
          </a:ln>
        </p:spPr>
        <p:txBody>
          <a:bodyPr anchor="ctr">
            <a:spAutoFit/>
          </a:bodyPr>
          <a:lstStyle/>
          <a:p>
            <a:pPr indent="228600"/>
            <a:r>
              <a:rPr lang="zh-CN" sz="2400" b="1">
                <a:solidFill>
                  <a:srgbClr val="FF0000"/>
                </a:solidFill>
                <a:latin typeface="宋体" panose="02010600030101010101" pitchFamily="2" charset="-122"/>
              </a:rPr>
              <a:t>国际共产主义运动的发展对中国的影响</a:t>
            </a:r>
            <a:endParaRPr lang="zh-CN" sz="2400" b="1">
              <a:solidFill>
                <a:srgbClr val="FF0000"/>
              </a:solidFill>
            </a:endParaRPr>
          </a:p>
          <a:p>
            <a:pPr indent="228600" eaLnBrk="0" hangingPunct="0"/>
            <a:r>
              <a:rPr lang="zh-CN" sz="2400" b="1">
                <a:solidFill>
                  <a:srgbClr val="323232"/>
                </a:solidFill>
                <a:latin typeface="宋体" panose="02010600030101010101" pitchFamily="2" charset="-122"/>
              </a:rPr>
              <a:t>（</a:t>
            </a:r>
            <a:r>
              <a:rPr lang="en-US" altLang="zh-CN" sz="2400" b="1">
                <a:solidFill>
                  <a:srgbClr val="323232"/>
                </a:solidFill>
                <a:latin typeface="宋体" panose="02010600030101010101" pitchFamily="2" charset="-122"/>
              </a:rPr>
              <a:t>1</a:t>
            </a:r>
            <a:r>
              <a:rPr lang="zh-CN" altLang="en-US" sz="2400" b="1">
                <a:solidFill>
                  <a:srgbClr val="323232"/>
                </a:solidFill>
                <a:latin typeface="宋体" panose="02010600030101010101" pitchFamily="2" charset="-122"/>
              </a:rPr>
              <a:t>）马克思主义的诞生：</a:t>
            </a:r>
            <a:r>
              <a:rPr lang="en-US" altLang="zh-CN" sz="2400" b="1">
                <a:solidFill>
                  <a:srgbClr val="323232"/>
                </a:solidFill>
                <a:latin typeface="宋体" panose="02010600030101010101" pitchFamily="2" charset="-122"/>
              </a:rPr>
              <a:t>1848</a:t>
            </a:r>
            <a:r>
              <a:rPr lang="zh-CN" altLang="en-US" sz="2400" b="1">
                <a:solidFill>
                  <a:srgbClr val="323232"/>
                </a:solidFill>
                <a:latin typeface="宋体" panose="02010600030101010101" pitchFamily="2" charset="-122"/>
              </a:rPr>
              <a:t>年发表的</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共产党宣言</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，第一次系统而完整地阐述了马克思主义的基本原理，标志着科学共产主义的诞生。</a:t>
            </a:r>
            <a:r>
              <a:rPr lang="en-US" altLang="zh-CN" sz="2400" b="1">
                <a:solidFill>
                  <a:srgbClr val="323232"/>
                </a:solidFill>
                <a:latin typeface="宋体" panose="02010600030101010101" pitchFamily="2" charset="-122"/>
              </a:rPr>
              <a:t>19</a:t>
            </a:r>
            <a:r>
              <a:rPr lang="zh-CN" altLang="en-US" sz="2400" b="1">
                <a:solidFill>
                  <a:srgbClr val="323232"/>
                </a:solidFill>
                <a:latin typeface="宋体" panose="02010600030101010101" pitchFamily="2" charset="-122"/>
              </a:rPr>
              <a:t>世纪末</a:t>
            </a:r>
            <a:r>
              <a:rPr lang="en-US" altLang="zh-CN" sz="2400" b="1">
                <a:solidFill>
                  <a:srgbClr val="323232"/>
                </a:solidFill>
                <a:latin typeface="宋体" panose="02010600030101010101" pitchFamily="2" charset="-122"/>
              </a:rPr>
              <a:t>20</a:t>
            </a:r>
            <a:r>
              <a:rPr lang="zh-CN" altLang="en-US" sz="2400" b="1">
                <a:solidFill>
                  <a:srgbClr val="323232"/>
                </a:solidFill>
                <a:latin typeface="宋体" panose="02010600030101010101" pitchFamily="2" charset="-122"/>
              </a:rPr>
              <a:t>世纪初，马克思主义以高度的科学性和高度的革命性征服了广大进步的中国青年，</a:t>
            </a:r>
            <a:r>
              <a:rPr lang="en-US" altLang="zh-CN" sz="2400" b="1">
                <a:solidFill>
                  <a:srgbClr val="323232"/>
                </a:solidFill>
                <a:latin typeface="宋体" panose="02010600030101010101" pitchFamily="2" charset="-122"/>
              </a:rPr>
              <a:t>1921</a:t>
            </a:r>
            <a:r>
              <a:rPr lang="zh-CN" altLang="en-US" sz="2400" b="1">
                <a:solidFill>
                  <a:srgbClr val="323232"/>
                </a:solidFill>
                <a:latin typeface="宋体" panose="02010600030101010101" pitchFamily="2" charset="-122"/>
              </a:rPr>
              <a:t>年马克思主义和中国工人运动相结合，诞生了中国共产党。中国共产党在实践中不断把马克思主义基本原理和中国革命的国情相结合，从幼稚走向成熟，制定民主革命纲领，探索民主革命道路，领导中国人民取得了新民主主义革命的伟大胜利；马克思主义在中国革命和建设的实践中，还引起了两次巨大的思想飞跃</a:t>
            </a:r>
            <a:r>
              <a:rPr lang="en-US" altLang="zh-CN" sz="2400" b="1">
                <a:solidFill>
                  <a:srgbClr val="323232"/>
                </a:solidFill>
              </a:rPr>
              <a:t>……</a:t>
            </a:r>
            <a:r>
              <a:rPr lang="zh-CN" altLang="en-US" sz="2400" b="1">
                <a:solidFill>
                  <a:srgbClr val="323232"/>
                </a:solidFill>
                <a:latin typeface="宋体" panose="02010600030101010101" pitchFamily="2" charset="-122"/>
              </a:rPr>
              <a:t>毛泽东思想和邓小平理论。</a:t>
            </a:r>
            <a:endParaRPr lang="zh-CN" altLang="en-US" sz="2400" b="1"/>
          </a:p>
          <a:p>
            <a:pPr indent="228600" eaLnBrk="0" hangingPunct="0"/>
            <a:r>
              <a:rPr lang="zh-CN" altLang="en-US" sz="2400" b="1">
                <a:solidFill>
                  <a:srgbClr val="323232"/>
                </a:solidFill>
              </a:rPr>
              <a:t>    </a:t>
            </a:r>
            <a:r>
              <a:rPr lang="en-US" altLang="zh-CN" sz="2400" b="1">
                <a:solidFill>
                  <a:srgbClr val="323232"/>
                </a:solidFill>
                <a:latin typeface="宋体" panose="02010600030101010101" pitchFamily="2" charset="-122"/>
              </a:rPr>
              <a:t>(2)</a:t>
            </a:r>
            <a:r>
              <a:rPr lang="zh-CN" altLang="en-US" sz="2400" b="1">
                <a:solidFill>
                  <a:srgbClr val="323232"/>
                </a:solidFill>
                <a:latin typeface="宋体" panose="02010600030101010101" pitchFamily="2" charset="-122"/>
              </a:rPr>
              <a:t>十月革命的胜利：</a:t>
            </a:r>
            <a:r>
              <a:rPr lang="en-US" altLang="zh-CN" sz="2400" b="1">
                <a:solidFill>
                  <a:srgbClr val="323232"/>
                </a:solidFill>
                <a:latin typeface="宋体" panose="02010600030101010101" pitchFamily="2" charset="-122"/>
              </a:rPr>
              <a:t>1917</a:t>
            </a:r>
            <a:r>
              <a:rPr lang="zh-CN" altLang="en-US" sz="2400" b="1">
                <a:solidFill>
                  <a:srgbClr val="323232"/>
                </a:solidFill>
                <a:latin typeface="宋体" panose="02010600030101010101" pitchFamily="2" charset="-122"/>
              </a:rPr>
              <a:t>年俄国十月革命的胜利为灾难深重的中国人民指明了新的出路，促进了五四运动的爆发，中国进入新民主主义革命的发展历程。</a:t>
            </a:r>
            <a:endParaRPr lang="zh-CN" altLang="en-US" sz="2400" b="1"/>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矩形 1"/>
          <p:cNvSpPr>
            <a:spLocks noChangeArrowheads="1"/>
          </p:cNvSpPr>
          <p:nvPr/>
        </p:nvSpPr>
        <p:spPr bwMode="auto">
          <a:xfrm>
            <a:off x="684213" y="717550"/>
            <a:ext cx="7775575" cy="5694363"/>
          </a:xfrm>
          <a:prstGeom prst="rect">
            <a:avLst/>
          </a:prstGeom>
          <a:noFill/>
          <a:ln w="9525">
            <a:noFill/>
            <a:miter lim="800000"/>
          </a:ln>
        </p:spPr>
        <p:txBody>
          <a:bodyPr>
            <a:spAutoFit/>
          </a:bodyPr>
          <a:lstStyle/>
          <a:p>
            <a:pPr indent="228600" eaLnBrk="0" hangingPunct="0"/>
            <a:r>
              <a:rPr lang="zh-CN" altLang="en-US" sz="2800" b="1">
                <a:solidFill>
                  <a:srgbClr val="323232"/>
                </a:solidFill>
                <a:latin typeface="宋体" panose="02010600030101010101" pitchFamily="2" charset="-122"/>
              </a:rPr>
              <a:t>（</a:t>
            </a:r>
            <a:r>
              <a:rPr lang="en-US" altLang="zh-CN" sz="2800" b="1">
                <a:solidFill>
                  <a:srgbClr val="323232"/>
                </a:solidFill>
                <a:latin typeface="宋体" panose="02010600030101010101" pitchFamily="2" charset="-122"/>
              </a:rPr>
              <a:t>3</a:t>
            </a:r>
            <a:r>
              <a:rPr lang="zh-CN" altLang="en-US" sz="2800" b="1">
                <a:solidFill>
                  <a:srgbClr val="323232"/>
                </a:solidFill>
                <a:latin typeface="宋体" panose="02010600030101010101" pitchFamily="2" charset="-122"/>
              </a:rPr>
              <a:t>）共产国际的成立：</a:t>
            </a:r>
            <a:r>
              <a:rPr lang="en-US" altLang="zh-CN" sz="2800" b="1">
                <a:solidFill>
                  <a:srgbClr val="323232"/>
                </a:solidFill>
                <a:latin typeface="宋体" panose="02010600030101010101" pitchFamily="2" charset="-122"/>
              </a:rPr>
              <a:t>1919</a:t>
            </a:r>
            <a:r>
              <a:rPr lang="zh-CN" altLang="en-US" sz="2800" b="1">
                <a:solidFill>
                  <a:srgbClr val="323232"/>
                </a:solidFill>
                <a:latin typeface="宋体" panose="02010600030101010101" pitchFamily="2" charset="-122"/>
              </a:rPr>
              <a:t>年在莫斯科成立的共产国际作为各国共产党的联合组织，帮助中国成立了中国共产党，使中国革命焕然一新；共产国际建议中国共产党和国民党实现第一次国共合作，促进了国民大革命的兴起。</a:t>
            </a:r>
            <a:endParaRPr lang="zh-CN" altLang="en-US" sz="2800" b="1"/>
          </a:p>
          <a:p>
            <a:pPr indent="228600" eaLnBrk="0" hangingPunct="0"/>
            <a:r>
              <a:rPr lang="zh-CN" altLang="en-US" sz="2800" b="1">
                <a:solidFill>
                  <a:srgbClr val="323232"/>
                </a:solidFill>
                <a:latin typeface="宋体" panose="02010600030101010101" pitchFamily="2" charset="-122"/>
              </a:rPr>
              <a:t>（</a:t>
            </a:r>
            <a:r>
              <a:rPr lang="en-US" altLang="zh-CN" sz="2800" b="1">
                <a:solidFill>
                  <a:srgbClr val="323232"/>
                </a:solidFill>
                <a:latin typeface="宋体" panose="02010600030101010101" pitchFamily="2" charset="-122"/>
              </a:rPr>
              <a:t>4</a:t>
            </a:r>
            <a:r>
              <a:rPr lang="zh-CN" altLang="en-US" sz="2800" b="1">
                <a:solidFill>
                  <a:srgbClr val="323232"/>
                </a:solidFill>
                <a:latin typeface="宋体" panose="02010600030101010101" pitchFamily="2" charset="-122"/>
              </a:rPr>
              <a:t>）苏联模式的形成：</a:t>
            </a:r>
            <a:r>
              <a:rPr lang="en-US" altLang="zh-CN" sz="2800" b="1">
                <a:solidFill>
                  <a:srgbClr val="323232"/>
                </a:solidFill>
                <a:latin typeface="宋体" panose="02010600030101010101" pitchFamily="2" charset="-122"/>
              </a:rPr>
              <a:t>1936</a:t>
            </a:r>
            <a:r>
              <a:rPr lang="zh-CN" altLang="en-US" sz="2800" b="1">
                <a:solidFill>
                  <a:srgbClr val="323232"/>
                </a:solidFill>
                <a:latin typeface="宋体" panose="02010600030101010101" pitchFamily="2" charset="-122"/>
              </a:rPr>
              <a:t>年苏联颁布的新宪法，标志着苏联社会主义的建成，也标志着高度集中的经济政治体制的形成。新中国成立后，由于处于帝国主义的包围和封锁之中，缺乏建设社会主义的经验，不得不照搬苏联模式，对新民主主义政权的巩固、国民经济的恢复、社会主义制度建立起到了积极的作用。但后来日益阻碍了国民经济的发展，中国实施了经济体制的改革。</a:t>
            </a:r>
            <a:endParaRPr lang="zh-CN" altLang="en-US" sz="2800" b="1"/>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矩形 1"/>
          <p:cNvSpPr>
            <a:spLocks noChangeArrowheads="1"/>
          </p:cNvSpPr>
          <p:nvPr/>
        </p:nvSpPr>
        <p:spPr bwMode="auto">
          <a:xfrm>
            <a:off x="755650" y="765175"/>
            <a:ext cx="7129463" cy="4154488"/>
          </a:xfrm>
          <a:prstGeom prst="rect">
            <a:avLst/>
          </a:prstGeom>
          <a:noFill/>
          <a:ln w="9525">
            <a:noFill/>
            <a:miter lim="800000"/>
          </a:ln>
        </p:spPr>
        <p:txBody>
          <a:bodyPr>
            <a:spAutoFit/>
          </a:bodyPr>
          <a:lstStyle/>
          <a:p>
            <a:r>
              <a:rPr lang="en-US" altLang="zh-CN" sz="4400" b="1">
                <a:latin typeface="Franklin Gothic Book"/>
                <a:ea typeface="黑体" panose="02010600030101010101" pitchFamily="49" charset="-122"/>
              </a:rPr>
              <a:t>         </a:t>
            </a:r>
            <a:r>
              <a:rPr lang="zh-CN" altLang="zh-CN" sz="4400" b="1">
                <a:latin typeface="Franklin Gothic Book"/>
                <a:ea typeface="黑体" panose="02010600030101010101" pitchFamily="49" charset="-122"/>
              </a:rPr>
              <a:t>历史上重要的社会转型期是人类历史长河中的一个个精彩片段。它往往诱发社会政治、经济、文化诸多方面的变革和革命，成为我们认识和把握历史的关键。</a:t>
            </a:r>
            <a:r>
              <a:rPr lang="en-US" altLang="zh-CN" sz="4400" b="1">
                <a:latin typeface="Franklin Gothic Book"/>
                <a:ea typeface="黑体" panose="02010600030101010101" pitchFamily="49" charset="-122"/>
              </a:rPr>
              <a:t> </a:t>
            </a:r>
            <a:endParaRPr lang="zh-CN" altLang="zh-CN" sz="4400" b="1">
              <a:latin typeface="Franklin Gothic Book"/>
              <a:ea typeface="黑体" panose="02010600030101010101" pitchFamily="49"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body" idx="1"/>
          </p:nvPr>
        </p:nvSpPr>
        <p:spPr>
          <a:xfrm>
            <a:off x="838200" y="1447800"/>
            <a:ext cx="7010400" cy="5105400"/>
          </a:xfrm>
          <a:ln>
            <a:solidFill>
              <a:srgbClr val="FFFF00"/>
            </a:solidFill>
          </a:ln>
        </p:spPr>
        <p:txBody>
          <a:bodyPr/>
          <a:lstStyle/>
          <a:p>
            <a:pPr>
              <a:lnSpc>
                <a:spcPct val="90000"/>
              </a:lnSpc>
              <a:buFont typeface="Wingdings" panose="05000000000000000000" pitchFamily="2" charset="2"/>
              <a:buNone/>
            </a:pPr>
            <a:r>
              <a:rPr lang="zh-CN" altLang="en-US" b="1" smtClean="0">
                <a:solidFill>
                  <a:srgbClr val="FF0000"/>
                </a:solidFill>
              </a:rPr>
              <a:t>从一个视角看社会转型</a:t>
            </a:r>
            <a:endParaRPr lang="zh-CN" altLang="en-US" b="1" smtClean="0">
              <a:solidFill>
                <a:srgbClr val="FF0000"/>
              </a:solidFill>
            </a:endParaRPr>
          </a:p>
          <a:p>
            <a:pPr>
              <a:lnSpc>
                <a:spcPct val="90000"/>
              </a:lnSpc>
            </a:pPr>
            <a:r>
              <a:rPr lang="zh-CN" altLang="en-US" b="1" smtClean="0">
                <a:ea typeface="楷体_GB2312" panose="02010609030101010101" pitchFamily="49" charset="-122"/>
              </a:rPr>
              <a:t>春秋战国时期</a:t>
            </a:r>
            <a:r>
              <a:rPr lang="en-US" altLang="zh-CN" b="1" smtClean="0">
                <a:latin typeface="Arial" panose="020B0604020202020204" pitchFamily="34" charset="0"/>
                <a:ea typeface="楷体_GB2312" panose="02010609030101010101" pitchFamily="49" charset="-122"/>
              </a:rPr>
              <a:t>——</a:t>
            </a:r>
            <a:r>
              <a:rPr lang="zh-CN" altLang="en-US" b="1" smtClean="0">
                <a:ea typeface="楷体_GB2312" panose="02010609030101010101" pitchFamily="49" charset="-122"/>
              </a:rPr>
              <a:t>国家形态</a:t>
            </a:r>
            <a:endParaRPr lang="zh-CN" altLang="en-US" b="1" smtClean="0">
              <a:ea typeface="楷体_GB2312" panose="02010609030101010101" pitchFamily="49" charset="-122"/>
            </a:endParaRPr>
          </a:p>
          <a:p>
            <a:pPr>
              <a:lnSpc>
                <a:spcPct val="90000"/>
              </a:lnSpc>
            </a:pPr>
            <a:r>
              <a:rPr lang="zh-CN" altLang="en-US" b="1" smtClean="0">
                <a:ea typeface="楷体_GB2312" panose="02010609030101010101" pitchFamily="49" charset="-122"/>
              </a:rPr>
              <a:t>鸦片战争以来</a:t>
            </a:r>
            <a:r>
              <a:rPr lang="en-US" altLang="zh-CN" b="1" smtClean="0">
                <a:latin typeface="Arial" panose="020B0604020202020204" pitchFamily="34" charset="0"/>
                <a:ea typeface="楷体_GB2312" panose="02010609030101010101" pitchFamily="49" charset="-122"/>
              </a:rPr>
              <a:t>——</a:t>
            </a:r>
            <a:r>
              <a:rPr lang="zh-CN" altLang="en-US" b="1" smtClean="0">
                <a:ea typeface="楷体_GB2312" panose="02010609030101010101" pitchFamily="49" charset="-122"/>
              </a:rPr>
              <a:t>国家主权</a:t>
            </a:r>
            <a:endParaRPr lang="zh-CN" altLang="en-US" b="1" smtClean="0">
              <a:ea typeface="楷体_GB2312" panose="02010609030101010101" pitchFamily="49" charset="-122"/>
            </a:endParaRPr>
          </a:p>
          <a:p>
            <a:pPr>
              <a:lnSpc>
                <a:spcPct val="90000"/>
              </a:lnSpc>
            </a:pPr>
            <a:r>
              <a:rPr lang="zh-CN" altLang="en-US" b="1" smtClean="0">
                <a:ea typeface="楷体_GB2312" panose="02010609030101010101" pitchFamily="49" charset="-122"/>
              </a:rPr>
              <a:t>洋务运动以来</a:t>
            </a:r>
            <a:r>
              <a:rPr lang="en-US" altLang="zh-CN" b="1" smtClean="0">
                <a:latin typeface="Arial" panose="020B0604020202020204" pitchFamily="34" charset="0"/>
                <a:ea typeface="楷体_GB2312" panose="02010609030101010101" pitchFamily="49" charset="-122"/>
              </a:rPr>
              <a:t>——</a:t>
            </a:r>
            <a:r>
              <a:rPr lang="zh-CN" altLang="en-US" b="1" smtClean="0">
                <a:ea typeface="楷体_GB2312" panose="02010609030101010101" pitchFamily="49" charset="-122"/>
              </a:rPr>
              <a:t>经济转型</a:t>
            </a:r>
            <a:endParaRPr lang="zh-CN" altLang="en-US" b="1" smtClean="0">
              <a:ea typeface="楷体_GB2312" panose="02010609030101010101" pitchFamily="49" charset="-122"/>
            </a:endParaRPr>
          </a:p>
          <a:p>
            <a:pPr>
              <a:lnSpc>
                <a:spcPct val="90000"/>
              </a:lnSpc>
            </a:pPr>
            <a:r>
              <a:rPr lang="zh-CN" altLang="en-US" b="1" smtClean="0">
                <a:ea typeface="楷体_GB2312" panose="02010609030101010101" pitchFamily="49" charset="-122"/>
              </a:rPr>
              <a:t>辛亥革命运动</a:t>
            </a:r>
            <a:r>
              <a:rPr lang="en-US" altLang="zh-CN" b="1" smtClean="0">
                <a:latin typeface="Arial" panose="020B0604020202020204" pitchFamily="34" charset="0"/>
                <a:ea typeface="楷体_GB2312" panose="02010609030101010101" pitchFamily="49" charset="-122"/>
              </a:rPr>
              <a:t>——</a:t>
            </a:r>
            <a:r>
              <a:rPr lang="zh-CN" altLang="en-US" b="1" smtClean="0">
                <a:ea typeface="楷体_GB2312" panose="02010609030101010101" pitchFamily="49" charset="-122"/>
              </a:rPr>
              <a:t>政治变革</a:t>
            </a:r>
            <a:endParaRPr lang="zh-CN" altLang="en-US" b="1" smtClean="0">
              <a:ea typeface="楷体_GB2312" panose="02010609030101010101" pitchFamily="49" charset="-122"/>
            </a:endParaRPr>
          </a:p>
          <a:p>
            <a:pPr>
              <a:lnSpc>
                <a:spcPct val="90000"/>
              </a:lnSpc>
            </a:pPr>
            <a:r>
              <a:rPr lang="zh-CN" altLang="en-US" b="1" smtClean="0">
                <a:ea typeface="楷体_GB2312" panose="02010609030101010101" pitchFamily="49" charset="-122"/>
              </a:rPr>
              <a:t>五四运动以来</a:t>
            </a:r>
            <a:r>
              <a:rPr lang="en-US" altLang="zh-CN" b="1" smtClean="0">
                <a:latin typeface="Arial" panose="020B0604020202020204" pitchFamily="34" charset="0"/>
                <a:ea typeface="楷体_GB2312" panose="02010609030101010101" pitchFamily="49" charset="-122"/>
              </a:rPr>
              <a:t>——</a:t>
            </a:r>
            <a:r>
              <a:rPr lang="zh-CN" altLang="en-US" b="1" smtClean="0">
                <a:ea typeface="楷体_GB2312" panose="02010609030101010101" pitchFamily="49" charset="-122"/>
              </a:rPr>
              <a:t>革命性质</a:t>
            </a:r>
            <a:endParaRPr lang="zh-CN" altLang="en-US" b="1" smtClean="0">
              <a:ea typeface="楷体_GB2312" panose="02010609030101010101" pitchFamily="49" charset="-122"/>
            </a:endParaRPr>
          </a:p>
          <a:p>
            <a:pPr>
              <a:lnSpc>
                <a:spcPct val="90000"/>
              </a:lnSpc>
            </a:pPr>
            <a:r>
              <a:rPr lang="zh-CN" altLang="en-US" b="1" smtClean="0">
                <a:ea typeface="楷体_GB2312" panose="02010609030101010101" pitchFamily="49" charset="-122"/>
              </a:rPr>
              <a:t>新中国的成立</a:t>
            </a:r>
            <a:r>
              <a:rPr lang="en-US" altLang="zh-CN" b="1" smtClean="0">
                <a:latin typeface="Arial" panose="020B0604020202020204" pitchFamily="34" charset="0"/>
                <a:ea typeface="楷体_GB2312" panose="02010609030101010101" pitchFamily="49" charset="-122"/>
              </a:rPr>
              <a:t>——</a:t>
            </a:r>
            <a:r>
              <a:rPr lang="zh-CN" altLang="en-US" b="1" smtClean="0">
                <a:ea typeface="楷体_GB2312" panose="02010609030101010101" pitchFamily="49" charset="-122"/>
              </a:rPr>
              <a:t>民族独立</a:t>
            </a:r>
            <a:endParaRPr lang="zh-CN" altLang="en-US" b="1" smtClean="0">
              <a:ea typeface="楷体_GB2312" panose="02010609030101010101" pitchFamily="49" charset="-122"/>
            </a:endParaRPr>
          </a:p>
          <a:p>
            <a:pPr>
              <a:lnSpc>
                <a:spcPct val="90000"/>
              </a:lnSpc>
            </a:pPr>
            <a:r>
              <a:rPr lang="zh-CN" altLang="en-US" b="1" smtClean="0">
                <a:ea typeface="楷体_GB2312" panose="02010609030101010101" pitchFamily="49" charset="-122"/>
              </a:rPr>
              <a:t>一化和三改造</a:t>
            </a:r>
            <a:r>
              <a:rPr lang="en-US" altLang="zh-CN" b="1" smtClean="0">
                <a:latin typeface="Arial" panose="020B0604020202020204" pitchFamily="34" charset="0"/>
                <a:ea typeface="楷体_GB2312" panose="02010609030101010101" pitchFamily="49" charset="-122"/>
              </a:rPr>
              <a:t>——</a:t>
            </a:r>
            <a:r>
              <a:rPr lang="zh-CN" altLang="en-US" b="1" smtClean="0">
                <a:ea typeface="楷体_GB2312" panose="02010609030101010101" pitchFamily="49" charset="-122"/>
              </a:rPr>
              <a:t>初级阶段</a:t>
            </a:r>
            <a:endParaRPr lang="zh-CN" altLang="en-US" b="1" smtClean="0">
              <a:ea typeface="楷体_GB2312" panose="02010609030101010101" pitchFamily="49" charset="-122"/>
            </a:endParaRPr>
          </a:p>
          <a:p>
            <a:pPr>
              <a:lnSpc>
                <a:spcPct val="90000"/>
              </a:lnSpc>
            </a:pPr>
            <a:r>
              <a:rPr lang="zh-CN" altLang="en-US" b="1" smtClean="0">
                <a:ea typeface="楷体_GB2312" panose="02010609030101010101" pitchFamily="49" charset="-122"/>
              </a:rPr>
              <a:t>改革开放以来</a:t>
            </a:r>
            <a:r>
              <a:rPr lang="en-US" altLang="zh-CN" b="1" smtClean="0">
                <a:latin typeface="Arial" panose="020B0604020202020204" pitchFamily="34" charset="0"/>
                <a:ea typeface="楷体_GB2312" panose="02010609030101010101" pitchFamily="49" charset="-122"/>
              </a:rPr>
              <a:t>——</a:t>
            </a:r>
            <a:r>
              <a:rPr lang="zh-CN" altLang="en-US" b="1" smtClean="0">
                <a:ea typeface="楷体_GB2312" panose="02010609030101010101" pitchFamily="49" charset="-122"/>
              </a:rPr>
              <a:t>经济转型</a:t>
            </a:r>
            <a:endParaRPr lang="zh-CN" altLang="en-US" b="1" smtClean="0">
              <a:ea typeface="楷体_GB2312" panose="02010609030101010101" pitchFamily="49" charset="-122"/>
            </a:endParaRPr>
          </a:p>
        </p:txBody>
      </p:sp>
      <p:sp>
        <p:nvSpPr>
          <p:cNvPr id="138242" name="Rectangle 3"/>
          <p:cNvSpPr>
            <a:spLocks noChangeArrowheads="1"/>
          </p:cNvSpPr>
          <p:nvPr/>
        </p:nvSpPr>
        <p:spPr bwMode="auto">
          <a:xfrm>
            <a:off x="838200" y="685800"/>
            <a:ext cx="5410200" cy="685800"/>
          </a:xfrm>
          <a:prstGeom prst="rect">
            <a:avLst/>
          </a:prstGeom>
          <a:noFill/>
          <a:ln w="9525">
            <a:noFill/>
            <a:miter lim="800000"/>
          </a:ln>
        </p:spPr>
        <p:txBody>
          <a:bodyPr/>
          <a:lstStyle/>
          <a:p>
            <a:pPr marL="342900" indent="-342900">
              <a:lnSpc>
                <a:spcPct val="90000"/>
              </a:lnSpc>
              <a:spcBef>
                <a:spcPct val="20000"/>
              </a:spcBef>
              <a:buClr>
                <a:schemeClr val="hlink"/>
              </a:buClr>
              <a:buSzPct val="70000"/>
              <a:buFont typeface="Wingdings" panose="05000000000000000000" pitchFamily="2" charset="2"/>
              <a:buNone/>
            </a:pPr>
            <a:r>
              <a:rPr lang="zh-CN" altLang="en-US" sz="3600">
                <a:latin typeface="楷体_GB2312" panose="02010609030101010101" pitchFamily="49" charset="-122"/>
                <a:ea typeface="楷体_GB2312" panose="02010609030101010101" pitchFamily="49" charset="-122"/>
              </a:rPr>
              <a:t>追求教学立意</a:t>
            </a:r>
            <a:endParaRPr lang="zh-CN" altLang="en-US" sz="3600">
              <a:latin typeface="楷体_GB2312" panose="02010609030101010101" pitchFamily="49" charset="-122"/>
              <a:ea typeface="楷体_GB2312" panose="02010609030101010101" pitchFamily="49"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body" idx="1"/>
          </p:nvPr>
        </p:nvSpPr>
        <p:spPr>
          <a:xfrm>
            <a:off x="304800" y="1295400"/>
            <a:ext cx="8382000" cy="4800600"/>
          </a:xfrm>
        </p:spPr>
        <p:txBody>
          <a:bodyPr/>
          <a:lstStyle/>
          <a:p>
            <a:pPr>
              <a:lnSpc>
                <a:spcPct val="120000"/>
              </a:lnSpc>
              <a:buFont typeface="Wingdings" panose="05000000000000000000" pitchFamily="2" charset="2"/>
              <a:buNone/>
            </a:pPr>
            <a:r>
              <a:rPr lang="zh-CN" altLang="en-US" b="1" smtClean="0"/>
              <a:t>全球视野下几类重要社会转型 </a:t>
            </a:r>
            <a:r>
              <a:rPr lang="zh-CN" altLang="en-US" sz="3100" b="1" smtClean="0">
                <a:latin typeface="楷体_GB2312" panose="02010609030101010101" pitchFamily="49" charset="-122"/>
                <a:ea typeface="楷体_GB2312" panose="02010609030101010101" pitchFamily="49" charset="-122"/>
              </a:rPr>
              <a:t>     </a:t>
            </a:r>
            <a:endParaRPr lang="zh-CN" altLang="en-US" sz="3100" b="1" smtClean="0">
              <a:latin typeface="楷体_GB2312" panose="02010609030101010101" pitchFamily="49" charset="-122"/>
              <a:ea typeface="楷体_GB2312" panose="02010609030101010101" pitchFamily="49" charset="-122"/>
            </a:endParaRPr>
          </a:p>
        </p:txBody>
      </p:sp>
      <p:sp>
        <p:nvSpPr>
          <p:cNvPr id="139266" name="Rectangle 3"/>
          <p:cNvSpPr>
            <a:spLocks noChangeArrowheads="1"/>
          </p:cNvSpPr>
          <p:nvPr/>
        </p:nvSpPr>
        <p:spPr bwMode="auto">
          <a:xfrm>
            <a:off x="468313" y="2209800"/>
            <a:ext cx="8218487" cy="3844925"/>
          </a:xfrm>
          <a:prstGeom prst="rect">
            <a:avLst/>
          </a:prstGeom>
          <a:noFill/>
          <a:ln w="9525">
            <a:solidFill>
              <a:schemeClr val="tx1"/>
            </a:solidFill>
            <a:miter lim="800000"/>
          </a:ln>
        </p:spPr>
        <p:txBody>
          <a:bodyPr/>
          <a:lstStyle/>
          <a:p>
            <a:pPr marL="342900" indent="-342900">
              <a:spcBef>
                <a:spcPct val="20000"/>
              </a:spcBef>
              <a:buClr>
                <a:schemeClr val="hlink"/>
              </a:buClr>
              <a:buSzPct val="70000"/>
              <a:buFont typeface="Wingdings" panose="05000000000000000000" pitchFamily="2" charset="2"/>
              <a:buNone/>
            </a:pPr>
            <a:r>
              <a:rPr lang="zh-CN" altLang="en-US" sz="2400" b="1">
                <a:solidFill>
                  <a:srgbClr val="FF0000"/>
                </a:solidFill>
                <a:ea typeface="楷体_GB2312" panose="02010609030101010101" pitchFamily="49" charset="-122"/>
              </a:rPr>
              <a:t>历史分期划分</a:t>
            </a:r>
            <a:r>
              <a:rPr lang="zh-CN" altLang="en-US" sz="2400" b="1">
                <a:ea typeface="楷体_GB2312" panose="02010609030101010101" pitchFamily="49" charset="-122"/>
              </a:rPr>
              <a:t>：从古典时代到中世纪；从中世纪到现代社会</a:t>
            </a:r>
            <a:endParaRPr lang="zh-CN" altLang="en-US" sz="2400" b="1">
              <a:ea typeface="楷体_GB2312" panose="02010609030101010101" pitchFamily="49" charset="-122"/>
            </a:endParaRPr>
          </a:p>
          <a:p>
            <a:pPr marL="342900" indent="-342900">
              <a:spcBef>
                <a:spcPct val="20000"/>
              </a:spcBef>
              <a:buClr>
                <a:schemeClr val="hlink"/>
              </a:buClr>
              <a:buSzPct val="70000"/>
              <a:buFont typeface="Wingdings" panose="05000000000000000000" pitchFamily="2" charset="2"/>
              <a:buNone/>
            </a:pPr>
            <a:r>
              <a:rPr lang="zh-CN" altLang="en-US" sz="2400" b="1">
                <a:solidFill>
                  <a:srgbClr val="FF0000"/>
                </a:solidFill>
                <a:ea typeface="楷体_GB2312" panose="02010609030101010101" pitchFamily="49" charset="-122"/>
              </a:rPr>
              <a:t>世界联系程度</a:t>
            </a:r>
            <a:r>
              <a:rPr lang="zh-CN" altLang="en-US" sz="2400" b="1">
                <a:ea typeface="楷体_GB2312" panose="02010609030101010101" pitchFamily="49" charset="-122"/>
              </a:rPr>
              <a:t>：多元无关的分散世界；多元相关的整体世界</a:t>
            </a:r>
            <a:endParaRPr lang="zh-CN" altLang="en-US" sz="2400" b="1">
              <a:ea typeface="楷体_GB2312" panose="02010609030101010101" pitchFamily="49" charset="-122"/>
            </a:endParaRPr>
          </a:p>
          <a:p>
            <a:pPr marL="342900" indent="-342900">
              <a:spcBef>
                <a:spcPct val="20000"/>
              </a:spcBef>
              <a:buClr>
                <a:schemeClr val="hlink"/>
              </a:buClr>
              <a:buSzPct val="70000"/>
              <a:buFont typeface="Wingdings" panose="05000000000000000000" pitchFamily="2" charset="2"/>
              <a:buNone/>
            </a:pPr>
            <a:r>
              <a:rPr lang="zh-CN" altLang="en-US" sz="2400" b="1">
                <a:solidFill>
                  <a:srgbClr val="FF0000"/>
                </a:solidFill>
                <a:ea typeface="楷体_GB2312" panose="02010609030101010101" pitchFamily="49" charset="-122"/>
              </a:rPr>
              <a:t>生产力发展</a:t>
            </a:r>
            <a:r>
              <a:rPr lang="zh-CN" altLang="en-US" sz="2400" b="1">
                <a:ea typeface="楷体_GB2312" panose="02010609030101010101" pitchFamily="49" charset="-122"/>
              </a:rPr>
              <a:t>：    农业社会到工业社会；蒸汽时代到电气时代</a:t>
            </a:r>
            <a:endParaRPr lang="zh-CN" altLang="en-US" sz="2400" b="1">
              <a:ea typeface="楷体_GB2312" panose="02010609030101010101" pitchFamily="49" charset="-122"/>
            </a:endParaRPr>
          </a:p>
          <a:p>
            <a:pPr marL="342900" indent="-342900">
              <a:spcBef>
                <a:spcPct val="20000"/>
              </a:spcBef>
              <a:buClr>
                <a:schemeClr val="hlink"/>
              </a:buClr>
              <a:buSzPct val="70000"/>
              <a:buFont typeface="Wingdings" panose="05000000000000000000" pitchFamily="2" charset="2"/>
              <a:buNone/>
            </a:pPr>
            <a:r>
              <a:rPr lang="zh-CN" altLang="en-US" sz="2400" b="1">
                <a:solidFill>
                  <a:srgbClr val="FF0000"/>
                </a:solidFill>
                <a:ea typeface="楷体_GB2312" panose="02010609030101010101" pitchFamily="49" charset="-122"/>
              </a:rPr>
              <a:t>资本主义发展</a:t>
            </a:r>
            <a:r>
              <a:rPr lang="zh-CN" altLang="en-US" sz="2400" b="1">
                <a:ea typeface="楷体_GB2312" panose="02010609030101010101" pitchFamily="49" charset="-122"/>
              </a:rPr>
              <a:t>：商业资本主义时代；    自由资本主义时代；</a:t>
            </a:r>
            <a:endParaRPr lang="zh-CN" altLang="en-US" sz="2400" b="1">
              <a:ea typeface="楷体_GB2312" panose="02010609030101010101" pitchFamily="49" charset="-122"/>
            </a:endParaRPr>
          </a:p>
          <a:p>
            <a:pPr marL="342900" indent="-342900">
              <a:spcBef>
                <a:spcPct val="20000"/>
              </a:spcBef>
              <a:buClr>
                <a:schemeClr val="hlink"/>
              </a:buClr>
              <a:buSzPct val="70000"/>
              <a:buFont typeface="Wingdings" panose="05000000000000000000" pitchFamily="2" charset="2"/>
              <a:buNone/>
            </a:pPr>
            <a:r>
              <a:rPr lang="zh-CN" altLang="en-US" sz="2400" b="1">
                <a:ea typeface="楷体_GB2312" panose="02010609030101010101" pitchFamily="49" charset="-122"/>
              </a:rPr>
              <a:t>                          垄断资本主义时代</a:t>
            </a:r>
            <a:endParaRPr lang="zh-CN" altLang="en-US" sz="2400" b="1">
              <a:ea typeface="楷体_GB2312" panose="02010609030101010101" pitchFamily="49" charset="-122"/>
            </a:endParaRPr>
          </a:p>
          <a:p>
            <a:pPr marL="342900" indent="-342900">
              <a:spcBef>
                <a:spcPct val="20000"/>
              </a:spcBef>
              <a:buClr>
                <a:schemeClr val="hlink"/>
              </a:buClr>
              <a:buSzPct val="70000"/>
              <a:buFont typeface="Wingdings" panose="05000000000000000000" pitchFamily="2" charset="2"/>
              <a:buNone/>
            </a:pPr>
            <a:r>
              <a:rPr lang="zh-CN" altLang="en-US" sz="2400" b="1">
                <a:solidFill>
                  <a:srgbClr val="FF0000"/>
                </a:solidFill>
                <a:ea typeface="楷体_GB2312" panose="02010609030101010101" pitchFamily="49" charset="-122"/>
              </a:rPr>
              <a:t>地理中心划分</a:t>
            </a:r>
            <a:r>
              <a:rPr lang="zh-CN" altLang="en-US" sz="2400" b="1">
                <a:ea typeface="楷体_GB2312" panose="02010609030101010101" pitchFamily="49" charset="-122"/>
              </a:rPr>
              <a:t>：地中海中心的时代；    大西洋中心的时代；</a:t>
            </a:r>
            <a:endParaRPr lang="zh-CN" altLang="en-US" sz="2400" b="1">
              <a:ea typeface="楷体_GB2312" panose="02010609030101010101" pitchFamily="49" charset="-122"/>
            </a:endParaRPr>
          </a:p>
          <a:p>
            <a:pPr marL="342900" indent="-342900">
              <a:spcBef>
                <a:spcPct val="20000"/>
              </a:spcBef>
              <a:buClr>
                <a:schemeClr val="hlink"/>
              </a:buClr>
              <a:buSzPct val="70000"/>
              <a:buFont typeface="Wingdings" panose="05000000000000000000" pitchFamily="2" charset="2"/>
              <a:buNone/>
            </a:pPr>
            <a:r>
              <a:rPr lang="zh-CN" altLang="en-US" sz="2400" b="1">
                <a:ea typeface="楷体_GB2312" panose="02010609030101010101" pitchFamily="49" charset="-122"/>
              </a:rPr>
              <a:t>                         太平洋中心的时代</a:t>
            </a:r>
            <a:endParaRPr lang="zh-CN" altLang="en-US" sz="2400" b="1">
              <a:ea typeface="楷体_GB2312" panose="02010609030101010101" pitchFamily="49" charset="-122"/>
            </a:endParaRPr>
          </a:p>
        </p:txBody>
      </p:sp>
      <p:sp>
        <p:nvSpPr>
          <p:cNvPr id="139267" name="矩形 1"/>
          <p:cNvSpPr>
            <a:spLocks noChangeArrowheads="1"/>
          </p:cNvSpPr>
          <p:nvPr/>
        </p:nvSpPr>
        <p:spPr bwMode="auto">
          <a:xfrm>
            <a:off x="755650" y="184150"/>
            <a:ext cx="1935163" cy="584200"/>
          </a:xfrm>
          <a:prstGeom prst="rect">
            <a:avLst/>
          </a:prstGeom>
          <a:noFill/>
          <a:ln w="9525">
            <a:noFill/>
            <a:miter lim="800000"/>
          </a:ln>
        </p:spPr>
        <p:txBody>
          <a:bodyPr wrap="none">
            <a:spAutoFit/>
          </a:bodyPr>
          <a:lstStyle/>
          <a:p>
            <a:r>
              <a:rPr lang="zh-CN" altLang="en-US" sz="3200" b="1">
                <a:latin typeface="Franklin Gothic Book"/>
                <a:ea typeface="黑体" panose="02010600030101010101" pitchFamily="49" charset="-122"/>
              </a:rPr>
              <a:t>能力引领 </a:t>
            </a:r>
            <a:endParaRPr lang="zh-CN" altLang="en-US" sz="3200">
              <a:latin typeface="Franklin Gothic Book"/>
              <a:ea typeface="黑体" panose="02010600030101010101" pitchFamily="49"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468313" y="647700"/>
            <a:ext cx="8675687" cy="5632450"/>
          </a:xfrm>
          <a:prstGeom prst="rect">
            <a:avLst/>
          </a:prstGeom>
          <a:noFill/>
          <a:ln w="9525">
            <a:noFill/>
            <a:miter lim="800000"/>
          </a:ln>
        </p:spPr>
        <p:txBody>
          <a:bodyPr anchor="ctr">
            <a:spAutoFit/>
          </a:bodyPr>
          <a:lstStyle/>
          <a:p>
            <a:pPr indent="228600" eaLnBrk="0" hangingPunct="0"/>
            <a:r>
              <a:rPr lang="zh-CN" altLang="en-US" sz="2400" b="1">
                <a:solidFill>
                  <a:srgbClr val="FF0000"/>
                </a:solidFill>
                <a:latin typeface="宋体" panose="02010600030101010101" pitchFamily="2" charset="-122"/>
              </a:rPr>
              <a:t>社会转型理论</a:t>
            </a:r>
            <a:endParaRPr lang="zh-CN" altLang="en-US" sz="2400" b="1">
              <a:solidFill>
                <a:srgbClr val="FF0000"/>
              </a:solidFill>
            </a:endParaRPr>
          </a:p>
          <a:p>
            <a:pPr indent="228600" eaLnBrk="0" hangingPunct="0"/>
            <a:r>
              <a:rPr lang="zh-CN" altLang="en-US" sz="2400" b="1">
                <a:solidFill>
                  <a:srgbClr val="323232"/>
                </a:solidFill>
              </a:rPr>
              <a:t> </a:t>
            </a:r>
            <a:r>
              <a:rPr lang="zh-CN" altLang="en-US" sz="2400" b="1">
                <a:solidFill>
                  <a:srgbClr val="323232"/>
                </a:solidFill>
                <a:latin typeface="宋体" panose="02010600030101010101" pitchFamily="2" charset="-122"/>
              </a:rPr>
              <a:t>从文明转型的角度，关注近现代中国四个重要的社会转型时期。</a:t>
            </a:r>
            <a:endParaRPr lang="zh-CN" altLang="en-US" sz="2400" b="1"/>
          </a:p>
          <a:p>
            <a:pPr indent="228600" eaLnBrk="0" hangingPunct="0"/>
            <a:r>
              <a:rPr lang="zh-CN" altLang="en-US" sz="2400" b="1">
                <a:solidFill>
                  <a:srgbClr val="323232"/>
                </a:solidFill>
                <a:latin typeface="宋体" panose="02010600030101010101" pitchFamily="2" charset="-122"/>
              </a:rPr>
              <a:t>两次鸦片战争之后</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其特点是一方面中国开始沦为半殖民地社会</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同时</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迈出了近代化的第一步</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经济结构、政治制度和文化</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a:t>
            </a:r>
            <a:endParaRPr lang="zh-CN" altLang="en-US" sz="2400" b="1"/>
          </a:p>
          <a:p>
            <a:pPr indent="228600" eaLnBrk="0" hangingPunct="0"/>
            <a:r>
              <a:rPr lang="zh-CN" altLang="en-US" sz="2400" b="1">
                <a:solidFill>
                  <a:srgbClr val="323232"/>
                </a:solidFill>
                <a:latin typeface="宋体" panose="02010600030101010101" pitchFamily="2" charset="-122"/>
              </a:rPr>
              <a:t>辛亥革命后，其特点是政治上建立了民主共和国，经济上民族资本主义经济得到进一步发展，社会风俗近代化。</a:t>
            </a:r>
            <a:endParaRPr lang="zh-CN" altLang="en-US" sz="2400" b="1"/>
          </a:p>
          <a:p>
            <a:pPr indent="228600" eaLnBrk="0" hangingPunct="0"/>
            <a:r>
              <a:rPr lang="en-US" altLang="zh-CN" sz="2400" b="1">
                <a:solidFill>
                  <a:srgbClr val="323232"/>
                </a:solidFill>
                <a:latin typeface="宋体" panose="02010600030101010101" pitchFamily="2" charset="-122"/>
              </a:rPr>
              <a:t>1949</a:t>
            </a:r>
            <a:r>
              <a:rPr lang="en-US" altLang="zh-CN" sz="2400" b="1">
                <a:solidFill>
                  <a:srgbClr val="323232"/>
                </a:solidFill>
              </a:rPr>
              <a:t>——</a:t>
            </a:r>
            <a:r>
              <a:rPr lang="en-US" altLang="zh-CN" sz="2400" b="1">
                <a:solidFill>
                  <a:srgbClr val="323232"/>
                </a:solidFill>
                <a:latin typeface="宋体" panose="02010600030101010101" pitchFamily="2" charset="-122"/>
              </a:rPr>
              <a:t>1956</a:t>
            </a:r>
            <a:r>
              <a:rPr lang="zh-CN" altLang="en-US" sz="2400" b="1">
                <a:solidFill>
                  <a:srgbClr val="323232"/>
                </a:solidFill>
                <a:latin typeface="宋体" panose="02010600030101010101" pitchFamily="2" charset="-122"/>
              </a:rPr>
              <a:t>年</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其特点是从新民主主义社会向社会主义社会迈进</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其标志要从所有制、经济基础、政治制度（宪法）、外交方针等方面综合认识。</a:t>
            </a:r>
            <a:endParaRPr lang="zh-CN" altLang="en-US" sz="2400" b="1"/>
          </a:p>
          <a:p>
            <a:pPr indent="228600" eaLnBrk="0" hangingPunct="0"/>
            <a:r>
              <a:rPr lang="en-US" altLang="zh-CN" sz="2400" b="1">
                <a:solidFill>
                  <a:srgbClr val="323232"/>
                </a:solidFill>
                <a:latin typeface="宋体" panose="02010600030101010101" pitchFamily="2" charset="-122"/>
              </a:rPr>
              <a:t>1978</a:t>
            </a:r>
            <a:r>
              <a:rPr lang="zh-CN" altLang="en-US" sz="2400" b="1">
                <a:solidFill>
                  <a:srgbClr val="323232"/>
                </a:solidFill>
                <a:latin typeface="宋体" panose="02010600030101010101" pitchFamily="2" charset="-122"/>
              </a:rPr>
              <a:t>年至今，其特点是从以计划经济为主向以社会主义市场经济为主转变。其表现有多种所有制并存、民主政治（法治）的加强、城乡二元社会结构的不断改变、外交上的不结盟运动等。</a:t>
            </a:r>
            <a:endParaRPr lang="zh-CN" altLang="en-US" sz="2400" b="1"/>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descr="www.dearedu.com"/>
          <p:cNvPicPr>
            <a:picLocks noChangeAspect="1" noChangeArrowheads="1"/>
          </p:cNvPicPr>
          <p:nvPr/>
        </p:nvPicPr>
        <p:blipFill>
          <a:blip r:embed="rId1"/>
          <a:srcRect/>
          <a:stretch>
            <a:fillRect/>
          </a:stretch>
        </p:blipFill>
        <p:spPr bwMode="auto">
          <a:xfrm>
            <a:off x="0" y="457200"/>
            <a:ext cx="9525" cy="9525"/>
          </a:xfrm>
          <a:prstGeom prst="rect">
            <a:avLst/>
          </a:prstGeom>
          <a:noFill/>
          <a:ln w="9525">
            <a:noFill/>
            <a:miter lim="800000"/>
            <a:headEnd/>
            <a:tailEnd/>
          </a:ln>
        </p:spPr>
      </p:pic>
      <p:sp>
        <p:nvSpPr>
          <p:cNvPr id="3" name="Rectangle 3"/>
          <p:cNvSpPr>
            <a:spLocks noChangeArrowheads="1"/>
          </p:cNvSpPr>
          <p:nvPr/>
        </p:nvSpPr>
        <p:spPr bwMode="auto">
          <a:xfrm>
            <a:off x="539750" y="431800"/>
            <a:ext cx="8604250" cy="5940425"/>
          </a:xfrm>
          <a:prstGeom prst="rect">
            <a:avLst/>
          </a:prstGeom>
          <a:noFill/>
          <a:ln>
            <a:noFill/>
          </a:ln>
          <a:effectLst/>
        </p:spPr>
        <p:txBody>
          <a:bodyPr anchor="ctr">
            <a:spAutoFit/>
          </a:bodyPr>
          <a:lstStyle/>
          <a:p>
            <a:pPr indent="268605">
              <a:defRPr/>
            </a:pPr>
            <a:r>
              <a:rPr lang="zh-CN" altLang="zh-CN"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春秋战国</a:t>
            </a:r>
            <a:r>
              <a:rPr lang="en-US" altLang="zh-CN"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a:t>
            </a:r>
            <a:r>
              <a:rPr lang="zh-CN" altLang="en-US"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公元前</a:t>
            </a:r>
            <a:r>
              <a:rPr lang="en-US" altLang="zh-CN"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5</a:t>
            </a:r>
            <a:r>
              <a:rPr lang="zh-CN" altLang="en-US"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a:t>
            </a:r>
            <a:r>
              <a:rPr lang="en-US" altLang="zh-CN"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3</a:t>
            </a:r>
            <a:r>
              <a:rPr lang="zh-CN" altLang="en-US"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世纪</a:t>
            </a:r>
            <a:r>
              <a:rPr lang="en-US" altLang="zh-CN"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sz="2000" b="1" dirty="0">
              <a:solidFill>
                <a:srgbClr val="FF0000"/>
              </a:solidFill>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solidFill>
                  <a:srgbClr val="FF0000"/>
                </a:solidFill>
                <a:latin typeface="Times New Roman" panose="02020603050405020304" pitchFamily="18" charset="0"/>
                <a:ea typeface="宋体" panose="02010600030101010101" pitchFamily="2" charset="-122"/>
                <a:cs typeface="宋体" panose="02010600030101010101" pitchFamily="2" charset="-122"/>
              </a:rPr>
              <a:t>总体特征：中国社会经历着大变革。 </a:t>
            </a:r>
            <a:endParaRPr lang="zh-CN" altLang="en-US" sz="2000" b="1" dirty="0">
              <a:solidFill>
                <a:srgbClr val="FF0000"/>
              </a:solidFill>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具体而言：</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①、从国家政局看：国家由分裂逐步走向统</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②、从社会性质看：井田制的瓦解、土地私有制的兴起预示着中国社会由奴隶社会逐步向封建社会过渡。 </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③、从生产力和生产方式看：铁农具和牛耕的使用表明生产力的显著提高，中国历史由青铜时代进入铁器时代；耕作动力由人力转向畜力；耕作方式由商周时期的大规模简单协作转向以户为单位，以男耕女织为特点的家庭个体经营。 </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④、从民族关系看：诸侯争霸和兼并战争直接推动了中原华夏族与周边少数民族的交往，我国历史出现了第一次民族融合。 </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⑤、从思想文化看，呈现出繁荣景象：战国时期</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百家争鸣</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，其中儒家的</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以德治民</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，法家的</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以法治国</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，道家的</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无为而治</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，墨家的</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兼爱</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尚贤</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等思想主张，不仅在当时具有进步意义，而且对当今构建和谐社会也具有重大的现实借鉴意义。 </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    中外联系：春秋战国时期，正值西方</a:t>
            </a:r>
            <a:r>
              <a:rPr lang="en-US" altLang="zh-CN" sz="2000" b="1" dirty="0">
                <a:latin typeface="Times New Roman" panose="02020603050405020304" pitchFamily="18" charset="0"/>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欧洲</a:t>
            </a:r>
            <a:r>
              <a:rPr lang="en-US" altLang="zh-CN" sz="2000" b="1" dirty="0">
                <a:latin typeface="Times New Roman" panose="02020603050405020304" pitchFamily="18" charset="0"/>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古典文化</a:t>
            </a:r>
            <a:r>
              <a:rPr lang="en-US" altLang="zh-CN" sz="2000" b="1" dirty="0">
                <a:latin typeface="Times New Roman" panose="02020603050405020304" pitchFamily="18" charset="0"/>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古代希腊、罗马奴隶制繁荣</a:t>
            </a:r>
            <a:r>
              <a:rPr lang="en-US" altLang="zh-CN" sz="2000" b="1" dirty="0">
                <a:latin typeface="Times New Roman" panose="02020603050405020304" pitchFamily="18" charset="0"/>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时代。古典文化倡导的</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人文思想</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，为</a:t>
            </a:r>
            <a:r>
              <a:rPr lang="en-US" altLang="zh-CN" sz="2000" b="1" dirty="0">
                <a:latin typeface="Times New Roman" panose="02020603050405020304" pitchFamily="18" charset="0"/>
                <a:ea typeface="宋体" panose="02010600030101010101" pitchFamily="2" charset="-122"/>
                <a:cs typeface="宋体" panose="02010600030101010101" pitchFamily="2" charset="-122"/>
              </a:rPr>
              <a:t>14</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a:t>
            </a:r>
            <a:r>
              <a:rPr lang="en-US" altLang="zh-CN" sz="2000" b="1" dirty="0">
                <a:latin typeface="Times New Roman" panose="02020603050405020304" pitchFamily="18" charset="0"/>
                <a:ea typeface="宋体" panose="02010600030101010101" pitchFamily="2" charset="-122"/>
                <a:cs typeface="宋体" panose="02010600030101010101" pitchFamily="2" charset="-122"/>
              </a:rPr>
              <a:t>16</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世纪</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文艺复兴</a:t>
            </a:r>
            <a:r>
              <a:rPr lang="zh-CN" altLang="en-US"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的兴起提供了最为直接的思想武器。 </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descr="www.dearedu.com"/>
          <p:cNvPicPr>
            <a:picLocks noChangeAspect="1" noChangeArrowheads="1"/>
          </p:cNvPicPr>
          <p:nvPr/>
        </p:nvPicPr>
        <p:blipFill>
          <a:blip r:embed="rId1"/>
          <a:srcRect/>
          <a:stretch>
            <a:fillRect/>
          </a:stretch>
        </p:blipFill>
        <p:spPr bwMode="auto">
          <a:xfrm>
            <a:off x="0" y="457200"/>
            <a:ext cx="19050" cy="19050"/>
          </a:xfrm>
          <a:prstGeom prst="rect">
            <a:avLst/>
          </a:prstGeom>
          <a:noFill/>
          <a:ln w="9525">
            <a:noFill/>
            <a:miter lim="800000"/>
            <a:headEnd/>
            <a:tailEnd/>
          </a:ln>
        </p:spPr>
      </p:pic>
      <p:sp>
        <p:nvSpPr>
          <p:cNvPr id="142338" name="Rectangle 3"/>
          <p:cNvSpPr>
            <a:spLocks noChangeArrowheads="1"/>
          </p:cNvSpPr>
          <p:nvPr/>
        </p:nvSpPr>
        <p:spPr bwMode="auto">
          <a:xfrm>
            <a:off x="228600" y="166688"/>
            <a:ext cx="8915400" cy="5630862"/>
          </a:xfrm>
          <a:prstGeom prst="rect">
            <a:avLst/>
          </a:prstGeom>
          <a:noFill/>
          <a:ln w="9525">
            <a:noFill/>
            <a:miter lim="800000"/>
          </a:ln>
        </p:spPr>
        <p:txBody>
          <a:bodyPr anchor="ctr">
            <a:spAutoFit/>
          </a:bodyPr>
          <a:lstStyle/>
          <a:p>
            <a:pPr indent="266700"/>
            <a:r>
              <a:rPr lang="zh-CN" altLang="zh-CN" sz="2000" b="1">
                <a:solidFill>
                  <a:srgbClr val="FF0000"/>
                </a:solidFill>
                <a:latin typeface="Times New Roman" panose="02020603050405020304" pitchFamily="18" charset="0"/>
              </a:rPr>
              <a:t>明末清初</a:t>
            </a:r>
            <a:r>
              <a:rPr lang="en-US" altLang="zh-CN" sz="2000" b="1">
                <a:solidFill>
                  <a:srgbClr val="FF0000"/>
                </a:solidFill>
                <a:latin typeface="Times New Roman" panose="02020603050405020304" pitchFamily="18" charset="0"/>
              </a:rPr>
              <a:t>(17</a:t>
            </a:r>
            <a:r>
              <a:rPr lang="zh-CN" altLang="en-US" sz="2000" b="1">
                <a:solidFill>
                  <a:srgbClr val="FF0000"/>
                </a:solidFill>
                <a:latin typeface="Times New Roman" panose="02020603050405020304" pitchFamily="18" charset="0"/>
              </a:rPr>
              <a:t>～</a:t>
            </a:r>
            <a:r>
              <a:rPr lang="en-US" altLang="zh-CN" sz="2000" b="1">
                <a:solidFill>
                  <a:srgbClr val="FF0000"/>
                </a:solidFill>
                <a:latin typeface="Times New Roman" panose="02020603050405020304" pitchFamily="18" charset="0"/>
              </a:rPr>
              <a:t>18</a:t>
            </a:r>
            <a:r>
              <a:rPr lang="zh-CN" altLang="en-US" sz="2000" b="1">
                <a:solidFill>
                  <a:srgbClr val="FF0000"/>
                </a:solidFill>
                <a:latin typeface="Times New Roman" panose="02020603050405020304" pitchFamily="18" charset="0"/>
              </a:rPr>
              <a:t>世纪</a:t>
            </a:r>
            <a:r>
              <a:rPr lang="en-US" altLang="zh-CN" sz="2000" b="1">
                <a:solidFill>
                  <a:srgbClr val="FF0000"/>
                </a:solidFill>
                <a:latin typeface="Times New Roman" panose="02020603050405020304" pitchFamily="18" charset="0"/>
              </a:rPr>
              <a:t>) </a:t>
            </a:r>
            <a:endParaRPr lang="en-US" altLang="zh-CN" sz="2000" b="1">
              <a:solidFill>
                <a:srgbClr val="FF0000"/>
              </a:solidFill>
            </a:endParaRPr>
          </a:p>
          <a:p>
            <a:pPr indent="266700"/>
            <a:r>
              <a:rPr lang="en-US" altLang="zh-CN" sz="2000" b="1">
                <a:latin typeface="Times New Roman" panose="02020603050405020304" pitchFamily="18" charset="0"/>
              </a:rPr>
              <a:t>  </a:t>
            </a:r>
            <a:r>
              <a:rPr lang="zh-CN" altLang="en-US" sz="2000" b="1">
                <a:latin typeface="Times New Roman" panose="02020603050405020304" pitchFamily="18" charset="0"/>
              </a:rPr>
              <a:t>总体特征：统一的多民族国家的进一步巩固和封建制度的渐趋衰落。 </a:t>
            </a:r>
            <a:endParaRPr lang="zh-CN" altLang="en-US" sz="2000" b="1"/>
          </a:p>
          <a:p>
            <a:pPr indent="266700" eaLnBrk="0" hangingPunct="0"/>
            <a:r>
              <a:rPr lang="zh-CN" altLang="en-US" sz="2000" b="1">
                <a:latin typeface="Times New Roman" panose="02020603050405020304" pitchFamily="18" charset="0"/>
              </a:rPr>
              <a:t>具体而言： </a:t>
            </a:r>
            <a:endParaRPr lang="zh-CN" altLang="en-US" sz="2000" b="1"/>
          </a:p>
          <a:p>
            <a:pPr indent="266700" eaLnBrk="0" hangingPunct="0"/>
            <a:r>
              <a:rPr lang="zh-CN" altLang="en-US" sz="2000" b="1">
                <a:latin typeface="Times New Roman" panose="02020603050405020304" pitchFamily="18" charset="0"/>
              </a:rPr>
              <a:t>①．政治领域：中央集权空前强化，充分暴露了封建统治的腐败。 </a:t>
            </a:r>
            <a:endParaRPr lang="zh-CN" altLang="en-US" sz="2000" b="1"/>
          </a:p>
          <a:p>
            <a:pPr indent="266700" eaLnBrk="0" hangingPunct="0"/>
            <a:r>
              <a:rPr lang="zh-CN" altLang="en-US" sz="2000" b="1">
                <a:latin typeface="Times New Roman" panose="02020603050405020304" pitchFamily="18" charset="0"/>
              </a:rPr>
              <a:t>②．经济领域：商品经济活跃，资本主义萌芽缓慢发展，但自然经济仍占统治地位。 </a:t>
            </a:r>
            <a:endParaRPr lang="zh-CN" altLang="en-US" sz="2000" b="1"/>
          </a:p>
          <a:p>
            <a:pPr indent="266700" eaLnBrk="0" hangingPunct="0"/>
            <a:r>
              <a:rPr lang="zh-CN" altLang="en-US" sz="2000" b="1">
                <a:latin typeface="Times New Roman" panose="02020603050405020304" pitchFamily="18" charset="0"/>
              </a:rPr>
              <a:t>③．民族关系领域：明清大大加强了对边疆地区的有效管理，统一的多民族国家进一步巩固和定型。 </a:t>
            </a:r>
            <a:endParaRPr lang="zh-CN" altLang="en-US" sz="2000" b="1"/>
          </a:p>
          <a:p>
            <a:pPr indent="266700" eaLnBrk="0" hangingPunct="0"/>
            <a:r>
              <a:rPr lang="zh-CN" altLang="en-US" sz="2000" b="1">
                <a:latin typeface="Times New Roman" panose="02020603050405020304" pitchFamily="18" charset="0"/>
              </a:rPr>
              <a:t>④．对外关系出现新现象：一方面西方殖民者开始侵略中国，中国开始了反殖民侵略的斗争；另一方面，对外政策由开放逐步走向闭关。 </a:t>
            </a:r>
            <a:endParaRPr lang="zh-CN" altLang="en-US" sz="2000" b="1"/>
          </a:p>
          <a:p>
            <a:pPr indent="266700" eaLnBrk="0" hangingPunct="0"/>
            <a:r>
              <a:rPr lang="zh-CN" altLang="en-US" sz="2000" b="1">
                <a:latin typeface="Times New Roman" panose="02020603050405020304" pitchFamily="18" charset="0"/>
              </a:rPr>
              <a:t>⑤．思想文化领域呈现的特征</a:t>
            </a:r>
            <a:r>
              <a:rPr lang="en-US" altLang="zh-CN" sz="2000" b="1"/>
              <a:t>——</a:t>
            </a:r>
            <a:r>
              <a:rPr lang="zh-CN" altLang="en-US" sz="2000" b="1">
                <a:latin typeface="Times New Roman" panose="02020603050405020304" pitchFamily="18" charset="0"/>
              </a:rPr>
              <a:t>承古萌新。</a:t>
            </a:r>
            <a:r>
              <a:rPr lang="zh-CN" altLang="en-US" sz="2000" b="1"/>
              <a:t>“</a:t>
            </a:r>
            <a:r>
              <a:rPr lang="zh-CN" altLang="en-US" sz="2000" b="1">
                <a:latin typeface="Times New Roman" panose="02020603050405020304" pitchFamily="18" charset="0"/>
              </a:rPr>
              <a:t>承古</a:t>
            </a:r>
            <a:r>
              <a:rPr lang="zh-CN" altLang="en-US" sz="2000" b="1"/>
              <a:t>”</a:t>
            </a:r>
            <a:r>
              <a:rPr lang="zh-CN" altLang="en-US" sz="2000" b="1">
                <a:latin typeface="Times New Roman" panose="02020603050405020304" pitchFamily="18" charset="0"/>
              </a:rPr>
              <a:t>的具体表现：一方面集大成的科技著作问世；另一方面古典文化进入总结时期，官方组织编纂大型图书成就突出</a:t>
            </a:r>
            <a:r>
              <a:rPr lang="en-US" altLang="zh-CN" sz="2000" b="1">
                <a:latin typeface="Times New Roman" panose="02020603050405020304" pitchFamily="18" charset="0"/>
              </a:rPr>
              <a:t>(</a:t>
            </a:r>
            <a:r>
              <a:rPr lang="zh-CN" altLang="en-US" sz="2000" b="1">
                <a:latin typeface="Times New Roman" panose="02020603050405020304" pitchFamily="18" charset="0"/>
              </a:rPr>
              <a:t>类书</a:t>
            </a:r>
            <a:r>
              <a:rPr lang="en-US" altLang="zh-CN" sz="2000" b="1"/>
              <a:t>——</a:t>
            </a:r>
            <a:r>
              <a:rPr lang="en-US" altLang="zh-CN" sz="2000" b="1">
                <a:latin typeface="Times New Roman" panose="02020603050405020304" pitchFamily="18" charset="0"/>
              </a:rPr>
              <a:t>《</a:t>
            </a:r>
            <a:r>
              <a:rPr lang="zh-CN" altLang="en-US" sz="2000" b="1">
                <a:latin typeface="Times New Roman" panose="02020603050405020304" pitchFamily="18" charset="0"/>
              </a:rPr>
              <a:t>永乐大典</a:t>
            </a:r>
            <a:r>
              <a:rPr lang="en-US" altLang="zh-CN" sz="2000" b="1">
                <a:latin typeface="Times New Roman" panose="02020603050405020304" pitchFamily="18" charset="0"/>
              </a:rPr>
              <a:t>》</a:t>
            </a:r>
            <a:r>
              <a:rPr lang="zh-CN" altLang="en-US" sz="2000" b="1">
                <a:latin typeface="Times New Roman" panose="02020603050405020304" pitchFamily="18" charset="0"/>
              </a:rPr>
              <a:t>、</a:t>
            </a:r>
            <a:r>
              <a:rPr lang="en-US" altLang="zh-CN" sz="2000" b="1">
                <a:latin typeface="Times New Roman" panose="02020603050405020304" pitchFamily="18" charset="0"/>
              </a:rPr>
              <a:t>《</a:t>
            </a:r>
            <a:r>
              <a:rPr lang="zh-CN" altLang="en-US" sz="2000" b="1">
                <a:latin typeface="Times New Roman" panose="02020603050405020304" pitchFamily="18" charset="0"/>
              </a:rPr>
              <a:t>占今图书集成</a:t>
            </a:r>
            <a:r>
              <a:rPr lang="en-US" altLang="zh-CN" sz="2000" b="1">
                <a:latin typeface="Times New Roman" panose="02020603050405020304" pitchFamily="18" charset="0"/>
              </a:rPr>
              <a:t>》</a:t>
            </a:r>
            <a:r>
              <a:rPr lang="zh-CN" altLang="en-US" sz="2000" b="1">
                <a:latin typeface="Times New Roman" panose="02020603050405020304" pitchFamily="18" charset="0"/>
              </a:rPr>
              <a:t>；丛书</a:t>
            </a:r>
            <a:r>
              <a:rPr lang="en-US" altLang="zh-CN" sz="2000" b="1"/>
              <a:t>——</a:t>
            </a:r>
            <a:r>
              <a:rPr lang="en-US" altLang="zh-CN" sz="2000" b="1">
                <a:latin typeface="Times New Roman" panose="02020603050405020304" pitchFamily="18" charset="0"/>
              </a:rPr>
              <a:t>《</a:t>
            </a:r>
            <a:r>
              <a:rPr lang="zh-CN" altLang="en-US" sz="2000" b="1">
                <a:latin typeface="Times New Roman" panose="02020603050405020304" pitchFamily="18" charset="0"/>
              </a:rPr>
              <a:t>四库全书</a:t>
            </a:r>
            <a:r>
              <a:rPr lang="en-US" altLang="zh-CN" sz="2000" b="1">
                <a:latin typeface="Times New Roman" panose="02020603050405020304" pitchFamily="18" charset="0"/>
              </a:rPr>
              <a:t>》)</a:t>
            </a:r>
            <a:r>
              <a:rPr lang="zh-CN" altLang="en-US" sz="2000" b="1">
                <a:latin typeface="Times New Roman" panose="02020603050405020304" pitchFamily="18" charset="0"/>
              </a:rPr>
              <a:t>。</a:t>
            </a:r>
            <a:r>
              <a:rPr lang="zh-CN" altLang="en-US" sz="2000" b="1"/>
              <a:t>“</a:t>
            </a:r>
            <a:r>
              <a:rPr lang="zh-CN" altLang="en-US" sz="2000" b="1">
                <a:latin typeface="Times New Roman" panose="02020603050405020304" pitchFamily="18" charset="0"/>
              </a:rPr>
              <a:t>萌新</a:t>
            </a:r>
            <a:r>
              <a:rPr lang="zh-CN" altLang="en-US" sz="2000" b="1"/>
              <a:t>”</a:t>
            </a:r>
            <a:r>
              <a:rPr lang="zh-CN" altLang="en-US" sz="2000" b="1">
                <a:latin typeface="Times New Roman" panose="02020603050405020304" pitchFamily="18" charset="0"/>
              </a:rPr>
              <a:t>的具体表现：一方面带有反封建色彩的早期民主启蒙思想产生；另一方面</a:t>
            </a:r>
            <a:r>
              <a:rPr lang="zh-CN" altLang="en-US" sz="2000" b="1"/>
              <a:t>“</a:t>
            </a:r>
            <a:r>
              <a:rPr lang="zh-CN" altLang="en-US" sz="2000" b="1">
                <a:latin typeface="Times New Roman" panose="02020603050405020304" pitchFamily="18" charset="0"/>
              </a:rPr>
              <a:t>西学东渐</a:t>
            </a:r>
            <a:r>
              <a:rPr lang="zh-CN" altLang="en-US" sz="2000" b="1"/>
              <a:t>”</a:t>
            </a:r>
            <a:r>
              <a:rPr lang="zh-CN" altLang="en-US" sz="2000" b="1">
                <a:latin typeface="Times New Roman" panose="02020603050405020304" pitchFamily="18" charset="0"/>
              </a:rPr>
              <a:t>，西方一些科学技术和自然科学知识开始传人中国。 </a:t>
            </a:r>
            <a:endParaRPr lang="zh-CN" altLang="en-US" sz="2000" b="1"/>
          </a:p>
          <a:p>
            <a:pPr indent="266700" eaLnBrk="0" hangingPunct="0"/>
            <a:r>
              <a:rPr lang="zh-CN" altLang="en-US" sz="2000" b="1">
                <a:latin typeface="Times New Roman" panose="02020603050405020304" pitchFamily="18" charset="0"/>
              </a:rPr>
              <a:t>    中外联系：这一时期，欧美国家处于早期资产阶级革命阶段。中西对比，中国已明显落后于西方。 </a:t>
            </a:r>
            <a:endParaRPr lang="zh-CN" altLang="en-US" sz="2000" b="1"/>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矩形 1"/>
          <p:cNvSpPr>
            <a:spLocks noChangeArrowheads="1"/>
          </p:cNvSpPr>
          <p:nvPr/>
        </p:nvSpPr>
        <p:spPr bwMode="auto">
          <a:xfrm>
            <a:off x="1547813" y="388938"/>
            <a:ext cx="4572000" cy="400050"/>
          </a:xfrm>
          <a:prstGeom prst="rect">
            <a:avLst/>
          </a:prstGeom>
          <a:noFill/>
          <a:ln w="9525">
            <a:noFill/>
            <a:miter lim="800000"/>
          </a:ln>
        </p:spPr>
        <p:txBody>
          <a:bodyPr>
            <a:spAutoFit/>
          </a:bodyPr>
          <a:lstStyle/>
          <a:p>
            <a:pPr indent="228600" eaLnBrk="0" hangingPunct="0"/>
            <a:r>
              <a:rPr lang="zh-CN" altLang="en-US" sz="2000" b="1">
                <a:solidFill>
                  <a:srgbClr val="FF0000"/>
                </a:solidFill>
                <a:latin typeface="宋体" panose="02010600030101010101" pitchFamily="2" charset="-122"/>
              </a:rPr>
              <a:t>如</a:t>
            </a:r>
            <a:r>
              <a:rPr lang="zh-CN" altLang="en-US" sz="2000" b="1">
                <a:solidFill>
                  <a:srgbClr val="FF0000"/>
                </a:solidFill>
              </a:rPr>
              <a:t>“</a:t>
            </a:r>
            <a:r>
              <a:rPr lang="zh-CN" altLang="en-US" sz="2000" b="1">
                <a:solidFill>
                  <a:srgbClr val="FF0000"/>
                </a:solidFill>
                <a:latin typeface="宋体" panose="02010600030101010101" pitchFamily="2" charset="-122"/>
              </a:rPr>
              <a:t>近代早期欧洲社会转型</a:t>
            </a:r>
            <a:r>
              <a:rPr lang="zh-CN" altLang="en-US" sz="2000" b="1">
                <a:solidFill>
                  <a:srgbClr val="323232"/>
                </a:solidFill>
              </a:rPr>
              <a:t>”</a:t>
            </a:r>
            <a:endParaRPr lang="zh-CN" altLang="en-US" sz="2000" b="1"/>
          </a:p>
        </p:txBody>
      </p:sp>
      <p:sp>
        <p:nvSpPr>
          <p:cNvPr id="3" name="Rectangle 2"/>
          <p:cNvSpPr>
            <a:spLocks noChangeArrowheads="1"/>
          </p:cNvSpPr>
          <p:nvPr/>
        </p:nvSpPr>
        <p:spPr bwMode="auto">
          <a:xfrm>
            <a:off x="358775" y="782638"/>
            <a:ext cx="8389938" cy="5692775"/>
          </a:xfrm>
          <a:prstGeom prst="rect">
            <a:avLst/>
          </a:prstGeom>
          <a:noFill/>
          <a:ln>
            <a:noFill/>
          </a:ln>
          <a:effectLst/>
        </p:spPr>
        <p:txBody>
          <a:bodyPr anchor="ctr">
            <a:spAutoFit/>
          </a:bodyPr>
          <a:lstStyle/>
          <a:p>
            <a:pPr indent="268605">
              <a:defRPr/>
            </a:pPr>
            <a:r>
              <a:rPr lang="en-US" altLang="zh-CN" sz="2000" b="1" dirty="0">
                <a:latin typeface="Times New Roman" panose="02020603050405020304" pitchFamily="18" charset="0"/>
                <a:ea typeface="宋体" panose="02010600030101010101" pitchFamily="2" charset="-122"/>
                <a:cs typeface="宋体" panose="02010600030101010101" pitchFamily="2" charset="-122"/>
              </a:rPr>
              <a:t>14</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a:t>
            </a:r>
            <a:r>
              <a:rPr lang="en-US" altLang="zh-CN" sz="2000" b="1" dirty="0">
                <a:latin typeface="Times New Roman" panose="02020603050405020304" pitchFamily="18" charset="0"/>
                <a:ea typeface="宋体" panose="02010600030101010101" pitchFamily="2" charset="-122"/>
                <a:cs typeface="宋体" panose="02010600030101010101" pitchFamily="2" charset="-122"/>
              </a:rPr>
              <a:t>16</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世纪 总体特征：西欧封建社会的解体和资本主义工商业的迅速兴起。 </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 具体而言：三件大事</a:t>
            </a:r>
            <a:r>
              <a:rPr lang="en-US" altLang="zh-CN" sz="2000" b="1" dirty="0">
                <a:latin typeface="Arial" panose="020B0604020202020204"/>
                <a:ea typeface="宋体" panose="02010600030101010101" pitchFamily="2" charset="-122"/>
                <a:cs typeface="宋体" panose="02010600030101010101" pitchFamily="2" charset="-122"/>
              </a:rPr>
              <a:t>——</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新航路的开辟、早期殖民扩张和文艺复兴，均具有标志性的意义。 转型表现： </a:t>
            </a:r>
            <a:endParaRPr lang="zh-CN" altLang="en-US" sz="2000" b="1" dirty="0">
              <a:latin typeface="Arial" panose="020B0604020202020204" pitchFamily="34"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①．从一体化进程看，新航路的开辟首次打破了世界各地区、各民族之间相对分散、隔绝的状态，世界开始成为一个密不可分的整体，被看作人类一体化进程的开端。 </a:t>
            </a:r>
            <a:endParaRPr lang="zh-CN" altLang="en-US" sz="2000" b="1" dirty="0">
              <a:latin typeface="Times New Roman" panose="02020603050405020304" pitchFamily="18"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②．从世界市场的角度看，新航路开辟和早期殖民扩张、世界各地区之间的经济联系开始发生或加强，这都标志着世界市场开始出现。 </a:t>
            </a:r>
            <a:endParaRPr lang="zh-CN" altLang="en-US" sz="2000" b="1" dirty="0">
              <a:latin typeface="Times New Roman" panose="02020603050405020304" pitchFamily="18"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③．从社会转型看，资本主义工商业的迅速兴起加速了西欧封建社会的解体，西欧正在逐步向近代资本主义社会过渡。 </a:t>
            </a:r>
            <a:endParaRPr lang="zh-CN" altLang="en-US" sz="2000" b="1" dirty="0">
              <a:latin typeface="Times New Roman" panose="02020603050405020304" pitchFamily="18" charset="0"/>
              <a:ea typeface="宋体" panose="02010600030101010101" pitchFamily="2" charset="-122"/>
              <a:cs typeface="宋体" panose="02010600030101010101" pitchFamily="2" charset="-122"/>
            </a:endParaRPr>
          </a:p>
          <a:p>
            <a:pPr indent="26670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④．从思想文</a:t>
            </a:r>
            <a:r>
              <a:rPr lang="zh-CN" altLang="zh-CN" sz="2000" b="1" dirty="0">
                <a:latin typeface="Times New Roman" panose="02020603050405020304" pitchFamily="18" charset="0"/>
                <a:ea typeface="宋体" panose="02010600030101010101" pitchFamily="2" charset="-122"/>
                <a:cs typeface="宋体" panose="02010600030101010101" pitchFamily="2" charset="-122"/>
              </a:rPr>
              <a:t>化看，文艺复兴成为欧洲历史上第一次思想解放运动，它所倡导的人文主义，不仅为正在形成的资产阶级提供了反封建、反神学的思想武器，而且促使了近代自然科学的兴起。</a:t>
            </a:r>
            <a:r>
              <a:rPr lang="zh-CN" altLang="en-US" sz="2000" b="1" dirty="0">
                <a:latin typeface="Times New Roman" panose="02020603050405020304" pitchFamily="18" charset="0"/>
                <a:ea typeface="宋体" panose="02010600030101010101" pitchFamily="2" charset="-122"/>
                <a:cs typeface="宋体" panose="02010600030101010101" pitchFamily="2" charset="-122"/>
              </a:rPr>
              <a:t> </a:t>
            </a:r>
            <a:endParaRPr lang="zh-CN" altLang="en-US" sz="2000" b="1" dirty="0">
              <a:latin typeface="Times New Roman" panose="02020603050405020304" pitchFamily="18" charset="0"/>
              <a:ea typeface="宋体" panose="02010600030101010101" pitchFamily="2" charset="-122"/>
              <a:cs typeface="宋体" panose="02010600030101010101" pitchFamily="2" charset="-122"/>
            </a:endParaRPr>
          </a:p>
          <a:p>
            <a:pPr indent="266700" eaLnBrk="0" hangingPunct="0">
              <a:defRPr/>
            </a:pPr>
            <a:r>
              <a:rPr lang="zh-CN" altLang="en-US" sz="2000" b="1" dirty="0">
                <a:latin typeface="Times New Roman" panose="02020603050405020304" pitchFamily="18" charset="0"/>
                <a:ea typeface="宋体" panose="02010600030101010101" pitchFamily="2" charset="-122"/>
                <a:cs typeface="宋体" panose="02010600030101010101" pitchFamily="2" charset="-122"/>
              </a:rPr>
              <a:t>    中外联系： 这一时期，中国处在明王朝的封建统治下，日益腐朽的封建制度严重阻碍了商品经济的发展、资本主义萌芽和社会的进步，中西方的差距由此开始显现。 </a:t>
            </a:r>
            <a:endParaRPr lang="zh-CN" altLang="en-US" sz="2000" b="1" dirty="0">
              <a:latin typeface="Times New Roman" panose="02020603050405020304" pitchFamily="18" charset="0"/>
              <a:ea typeface="宋体" panose="02010600030101010101" pitchFamily="2" charset="-122"/>
              <a:cs typeface="宋体" panose="02010600030101010101" pitchFamily="2" charset="-122"/>
            </a:endParaRPr>
          </a:p>
          <a:p>
            <a:pPr indent="266700" eaLnBrk="0" hangingPunct="0">
              <a:defRPr/>
            </a:pPr>
            <a:endParaRPr lang="zh-CN" altLang="en-US" sz="2400" b="1" dirty="0">
              <a:latin typeface="Arial" panose="020B0604020202020204" pitchFamily="34" charset="0"/>
              <a:ea typeface="宋体" panose="02010600030101010101" pitchFamily="2" charset="-122"/>
              <a:cs typeface="宋体" panose="02010600030101010101" pitchFamily="2" charset="-122"/>
            </a:endParaRPr>
          </a:p>
        </p:txBody>
      </p:sp>
      <p:pic>
        <p:nvPicPr>
          <p:cNvPr id="143363" name="Picture 1" descr="www.dearedu.com"/>
          <p:cNvPicPr>
            <a:picLocks noChangeAspect="1" noChangeArrowheads="1"/>
          </p:cNvPicPr>
          <p:nvPr/>
        </p:nvPicPr>
        <p:blipFill>
          <a:blip r:embed="rId1"/>
          <a:srcRect/>
          <a:stretch>
            <a:fillRect/>
          </a:stretch>
        </p:blipFill>
        <p:spPr bwMode="auto">
          <a:xfrm>
            <a:off x="0" y="457200"/>
            <a:ext cx="19050" cy="190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1"/>
          <p:cNvSpPr>
            <a:spLocks noChangeArrowheads="1"/>
          </p:cNvSpPr>
          <p:nvPr/>
        </p:nvSpPr>
        <p:spPr bwMode="auto">
          <a:xfrm>
            <a:off x="390525" y="981075"/>
            <a:ext cx="8424863" cy="4400550"/>
          </a:xfrm>
          <a:prstGeom prst="rect">
            <a:avLst/>
          </a:prstGeom>
          <a:noFill/>
          <a:ln w="9525">
            <a:noFill/>
            <a:miter lim="800000"/>
          </a:ln>
        </p:spPr>
        <p:txBody>
          <a:bodyPr>
            <a:spAutoFit/>
          </a:bodyPr>
          <a:lstStyle/>
          <a:p>
            <a:r>
              <a:rPr lang="zh-CN" altLang="en-US" sz="2800">
                <a:solidFill>
                  <a:schemeClr val="bg1"/>
                </a:solidFill>
              </a:rPr>
              <a:t>（</a:t>
            </a:r>
            <a:r>
              <a:rPr lang="en-US" altLang="zh-CN" sz="2800">
                <a:solidFill>
                  <a:schemeClr val="bg1"/>
                </a:solidFill>
              </a:rPr>
              <a:t>2</a:t>
            </a:r>
            <a:r>
              <a:rPr lang="zh-CN" altLang="en-US" sz="2800">
                <a:solidFill>
                  <a:schemeClr val="bg1"/>
                </a:solidFill>
              </a:rPr>
              <a:t>）</a:t>
            </a:r>
            <a:r>
              <a:rPr lang="en-US" altLang="zh-CN" sz="2800">
                <a:solidFill>
                  <a:schemeClr val="bg1"/>
                </a:solidFill>
              </a:rPr>
              <a:t>18—19</a:t>
            </a:r>
            <a:r>
              <a:rPr lang="zh-CN" altLang="en-US" sz="2800">
                <a:solidFill>
                  <a:schemeClr val="bg1"/>
                </a:solidFill>
              </a:rPr>
              <a:t>世纪的成就：人们认识到儿童是与成人不同的特殊群体；社会采取行动保护儿童；国家通过立法保护儿童的身心健康；注重儿童的受教育权利。</a:t>
            </a:r>
            <a:endParaRPr lang="zh-CN" altLang="en-US" sz="2800">
              <a:solidFill>
                <a:schemeClr val="bg1"/>
              </a:solidFill>
            </a:endParaRPr>
          </a:p>
          <a:p>
            <a:r>
              <a:rPr lang="zh-CN" altLang="en-US" sz="2800">
                <a:solidFill>
                  <a:schemeClr val="bg1"/>
                </a:solidFill>
              </a:rPr>
              <a:t>    背景：启蒙运动的“天赋人权”观念，成为儿童权利保护的思想基础；工业革命时期，大量使用童工引起社会关注；随着资本主义制度的发展，国家直接釆取措施，保护儿童。</a:t>
            </a:r>
            <a:endParaRPr lang="zh-CN" altLang="en-US" sz="2800">
              <a:solidFill>
                <a:schemeClr val="bg1"/>
              </a:solidFill>
            </a:endParaRPr>
          </a:p>
          <a:p>
            <a:r>
              <a:rPr lang="en-US" altLang="zh-CN" sz="2800">
                <a:solidFill>
                  <a:schemeClr val="bg1"/>
                </a:solidFill>
              </a:rPr>
              <a:t>    20</a:t>
            </a:r>
            <a:r>
              <a:rPr lang="zh-CN" altLang="en-US" sz="2800">
                <a:solidFill>
                  <a:schemeClr val="bg1"/>
                </a:solidFill>
              </a:rPr>
              <a:t>世纪的新特点：出现了专门保护儿童权利的国家机构和国际组织；儿童权利保护的深度和广度不断扩大；儿童权利保护成为国际共识。</a:t>
            </a:r>
            <a:endParaRPr lang="zh-CN" altLang="en-US" sz="2800">
              <a:solidFill>
                <a:schemeClr val="bg1"/>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矩形 1"/>
          <p:cNvSpPr>
            <a:spLocks noChangeArrowheads="1"/>
          </p:cNvSpPr>
          <p:nvPr/>
        </p:nvSpPr>
        <p:spPr bwMode="auto">
          <a:xfrm>
            <a:off x="179388" y="260350"/>
            <a:ext cx="9144000" cy="5632450"/>
          </a:xfrm>
          <a:prstGeom prst="rect">
            <a:avLst/>
          </a:prstGeom>
          <a:noFill/>
          <a:ln w="9525">
            <a:noFill/>
            <a:miter lim="800000"/>
          </a:ln>
        </p:spPr>
        <p:txBody>
          <a:bodyPr>
            <a:spAutoFit/>
          </a:bodyPr>
          <a:lstStyle/>
          <a:p>
            <a:r>
              <a:rPr lang="en-US" altLang="zh-CN" sz="2000" b="1">
                <a:solidFill>
                  <a:srgbClr val="FF0000"/>
                </a:solidFill>
                <a:latin typeface="Franklin Gothic Book"/>
                <a:ea typeface="黑体" panose="02010600030101010101" pitchFamily="49" charset="-122"/>
              </a:rPr>
              <a:t>19</a:t>
            </a:r>
            <a:r>
              <a:rPr lang="zh-CN" altLang="zh-CN" sz="2000" b="1">
                <a:solidFill>
                  <a:srgbClr val="FF0000"/>
                </a:solidFill>
                <a:latin typeface="Franklin Gothic Book"/>
                <a:ea typeface="黑体" panose="02010600030101010101" pitchFamily="49" charset="-122"/>
              </a:rPr>
              <a:t>世纪六七十年代 </a:t>
            </a:r>
            <a:endParaRPr lang="zh-CN" altLang="zh-CN" sz="2000" b="1">
              <a:solidFill>
                <a:srgbClr val="FF0000"/>
              </a:solidFill>
              <a:latin typeface="Franklin Gothic Book"/>
              <a:ea typeface="黑体" panose="02010600030101010101" pitchFamily="49" charset="-122"/>
            </a:endParaRPr>
          </a:p>
          <a:p>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总体特征：从近代化的角度看，欧美经济工业化和政治民主化全面展开。</a:t>
            </a:r>
            <a:r>
              <a:rPr lang="en-US" altLang="zh-CN" sz="2000" b="1">
                <a:latin typeface="Franklin Gothic Book"/>
                <a:ea typeface="黑体" panose="02010600030101010101" pitchFamily="49" charset="-122"/>
              </a:rPr>
              <a:t> </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具体而言：</a:t>
            </a:r>
            <a:r>
              <a:rPr lang="en-US" altLang="zh-CN" sz="2000" b="1">
                <a:latin typeface="Franklin Gothic Book"/>
                <a:ea typeface="黑体" panose="02010600030101010101" pitchFamily="49" charset="-122"/>
              </a:rPr>
              <a:t> </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①．政治领域：在第一次工业革命的推动下，出现了资产阶级改革和革命的浪潮；继英、法、美之后，俄、日、德、意等国相继走上了发展资本主文前道路；这一时期，工业资产阶级凭借其强大的经济力量，在世界范固内确立起资本主义制度，这是人类文明发展过程中的巨大进步。</a:t>
            </a:r>
            <a:r>
              <a:rPr lang="en-US" altLang="zh-CN" sz="2000" b="1">
                <a:latin typeface="Franklin Gothic Book"/>
                <a:ea typeface="黑体" panose="02010600030101010101" pitchFamily="49" charset="-122"/>
              </a:rPr>
              <a:t> </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②．经济领域：英法美相继完成第一次工业革命社会逐步过渡到近代工业社会。因国情不同，各国工业化各有特点：英国率先进行且率先完成，成为第一个工业国家；法国的工业革命规模小且进程缓慢，但却成为第二个工业国家；美国起步晚但速度快。</a:t>
            </a:r>
            <a:r>
              <a:rPr lang="en-US" altLang="zh-CN" sz="2000" b="1">
                <a:latin typeface="Franklin Gothic Book"/>
                <a:ea typeface="黑体" panose="02010600030101010101" pitchFamily="49" charset="-122"/>
              </a:rPr>
              <a:t> </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③．从世界市场的角度看，由于欧美国家的对外扩张，世界各地区间的经济联系进一步加强，</a:t>
            </a:r>
            <a:r>
              <a:rPr lang="en-US" altLang="zh-CN" sz="2000" b="1">
                <a:latin typeface="Franklin Gothic Book"/>
                <a:ea typeface="黑体" panose="02010600030101010101" pitchFamily="49" charset="-122"/>
              </a:rPr>
              <a:t>19</a:t>
            </a:r>
            <a:r>
              <a:rPr lang="zh-CN" altLang="zh-CN" sz="2000" b="1">
                <a:latin typeface="Franklin Gothic Book"/>
                <a:ea typeface="黑体" panose="02010600030101010101" pitchFamily="49" charset="-122"/>
              </a:rPr>
              <a:t>世纪六七十年代资本主义世界市场初步形成。</a:t>
            </a:r>
            <a:r>
              <a:rPr lang="en-US" altLang="zh-CN" sz="2000" b="1">
                <a:latin typeface="Franklin Gothic Book"/>
                <a:ea typeface="黑体" panose="02010600030101010101" pitchFamily="49" charset="-122"/>
              </a:rPr>
              <a:t> </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④．从国际社会主义运动方面看，运动中心由英国转移到法国。</a:t>
            </a:r>
            <a:r>
              <a:rPr lang="en-US" altLang="zh-CN" sz="2000" b="1">
                <a:latin typeface="Franklin Gothic Book"/>
                <a:ea typeface="黑体" panose="02010600030101010101" pitchFamily="49" charset="-122"/>
              </a:rPr>
              <a:t>1864</a:t>
            </a:r>
            <a:r>
              <a:rPr lang="zh-CN" altLang="zh-CN" sz="2000" b="1">
                <a:latin typeface="Franklin Gothic Book"/>
                <a:ea typeface="黑体" panose="02010600030101010101" pitchFamily="49" charset="-122"/>
              </a:rPr>
              <a:t>年在伦敦成立的第一国际是社会主义运动史上的第一个公开的群众性的国际组织；</a:t>
            </a:r>
            <a:r>
              <a:rPr lang="en-US" altLang="zh-CN" sz="2000" b="1">
                <a:latin typeface="Franklin Gothic Book"/>
                <a:ea typeface="黑体" panose="02010600030101010101" pitchFamily="49" charset="-122"/>
              </a:rPr>
              <a:t>1871</a:t>
            </a:r>
            <a:r>
              <a:rPr lang="zh-CN" altLang="zh-CN" sz="2000" b="1">
                <a:latin typeface="Franklin Gothic Book"/>
                <a:ea typeface="黑体" panose="02010600030101010101" pitchFamily="49" charset="-122"/>
              </a:rPr>
              <a:t>年的巴黎公社成为人类历史上第一个无产阶级专政的政权。</a:t>
            </a:r>
            <a:r>
              <a:rPr lang="en-US" altLang="zh-CN" sz="2000" b="1">
                <a:latin typeface="Franklin Gothic Book"/>
                <a:ea typeface="黑体" panose="02010600030101010101" pitchFamily="49" charset="-122"/>
              </a:rPr>
              <a:t> </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中外联系：此时，中国近代化刚刚起步，与西方工业化相比，中国的工业化不仅步履艰难，而且领导权始终未能掌握在资产阶级手中。</a:t>
            </a:r>
            <a:r>
              <a:rPr lang="en-US" altLang="zh-CN" sz="2000" b="1">
                <a:latin typeface="Franklin Gothic Book"/>
                <a:ea typeface="黑体" panose="02010600030101010101" pitchFamily="49" charset="-122"/>
              </a:rPr>
              <a:t> </a:t>
            </a:r>
            <a:endParaRPr lang="zh-CN" altLang="zh-CN" sz="2000" b="1">
              <a:latin typeface="Franklin Gothic Book"/>
              <a:ea typeface="黑体" panose="02010600030101010101" pitchFamily="49"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矩形 1"/>
          <p:cNvSpPr>
            <a:spLocks noChangeArrowheads="1"/>
          </p:cNvSpPr>
          <p:nvPr/>
        </p:nvSpPr>
        <p:spPr bwMode="auto">
          <a:xfrm>
            <a:off x="827088" y="1052513"/>
            <a:ext cx="7489825" cy="4524375"/>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        教学立意应避免盲目性，力求符合学生的认知规律；教学立意应避免片面性，力求抓住历史发展的核心逻辑；教学立意应避免主观性，力求切合教材自身的结构与逻辑。强化知识立意、能力立意和价值观立意。教学立意的实施有利于历史思维能力的养成，有利于教学效率的提高，有利于学生学习能力和应试能力的提高。</a:t>
            </a:r>
            <a:endParaRPr lang="zh-CN" altLang="en-US" sz="3200" b="1">
              <a:latin typeface="Franklin Gothic Book"/>
              <a:ea typeface="黑体" panose="02010600030101010101" pitchFamily="49"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矩形 1"/>
          <p:cNvSpPr>
            <a:spLocks noChangeArrowheads="1"/>
          </p:cNvSpPr>
          <p:nvPr/>
        </p:nvSpPr>
        <p:spPr bwMode="auto">
          <a:xfrm>
            <a:off x="323850" y="836613"/>
            <a:ext cx="8135938" cy="3970337"/>
          </a:xfrm>
          <a:prstGeom prst="rect">
            <a:avLst/>
          </a:prstGeom>
          <a:noFill/>
          <a:ln w="9525">
            <a:noFill/>
            <a:miter lim="800000"/>
          </a:ln>
        </p:spPr>
        <p:txBody>
          <a:bodyPr>
            <a:spAutoFit/>
          </a:bodyPr>
          <a:lstStyle/>
          <a:p>
            <a:r>
              <a:rPr lang="zh-CN" altLang="zh-CN" sz="2800" b="1">
                <a:latin typeface="Franklin Gothic Book"/>
                <a:ea typeface="黑体" panose="02010600030101010101" pitchFamily="49" charset="-122"/>
              </a:rPr>
              <a:t>董仲舒新儒学对先秦儒学的四大突破</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(1)</a:t>
            </a:r>
            <a:r>
              <a:rPr lang="zh-CN" altLang="zh-CN" sz="2800" b="1">
                <a:latin typeface="Franklin Gothic Book"/>
                <a:ea typeface="黑体" panose="02010600030101010101" pitchFamily="49" charset="-122"/>
              </a:rPr>
              <a:t>来源更广：将阴阳家、黄老之学、法家思想纳入自己的思想体系。</a:t>
            </a:r>
            <a:r>
              <a:rPr lang="zh-CN" altLang="en-US" sz="2800" b="1">
                <a:latin typeface="Franklin Gothic Book"/>
                <a:ea typeface="黑体" panose="02010600030101010101" pitchFamily="49" charset="-122"/>
              </a:rPr>
              <a:t>（外儒内法，剂之以道，兼采各家之处。）</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民本观：将</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民本</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发展为</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君本</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，神化君主权威。</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(3)</a:t>
            </a:r>
            <a:r>
              <a:rPr lang="zh-CN" altLang="zh-CN" sz="2800" b="1">
                <a:latin typeface="Franklin Gothic Book"/>
                <a:ea typeface="黑体" panose="02010600030101010101" pitchFamily="49" charset="-122"/>
              </a:rPr>
              <a:t>政治观：由批判暴政发展为承认现存统治秩序。</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(4)</a:t>
            </a:r>
            <a:r>
              <a:rPr lang="zh-CN" altLang="zh-CN" sz="2800" b="1">
                <a:latin typeface="Franklin Gothic Book"/>
                <a:ea typeface="黑体" panose="02010600030101010101" pitchFamily="49" charset="-122"/>
              </a:rPr>
              <a:t>内容更丰富：新提出君权神授、天人感应、三纲五常、大一统主张，将君主、家庭、社会纳入完整的伦理秩序，神化君权同时又约束规范了君权。</a:t>
            </a:r>
            <a:endParaRPr lang="zh-CN" altLang="zh-CN" sz="2800" b="1">
              <a:latin typeface="Franklin Gothic Book"/>
              <a:ea typeface="黑体" panose="02010600030101010101" pitchFamily="49" charset="-122"/>
            </a:endParaRPr>
          </a:p>
        </p:txBody>
      </p:sp>
      <p:sp>
        <p:nvSpPr>
          <p:cNvPr id="146434" name="TextBox 3"/>
          <p:cNvSpPr txBox="1">
            <a:spLocks noChangeArrowheads="1"/>
          </p:cNvSpPr>
          <p:nvPr/>
        </p:nvSpPr>
        <p:spPr bwMode="auto">
          <a:xfrm>
            <a:off x="1258888" y="5310188"/>
            <a:ext cx="6192837" cy="708025"/>
          </a:xfrm>
          <a:prstGeom prst="rect">
            <a:avLst/>
          </a:prstGeom>
          <a:noFill/>
          <a:ln w="9525">
            <a:noFill/>
            <a:miter lim="800000"/>
          </a:ln>
        </p:spPr>
        <p:txBody>
          <a:bodyPr>
            <a:spAutoFit/>
          </a:bodyPr>
          <a:lstStyle/>
          <a:p>
            <a:r>
              <a:rPr lang="zh-CN" altLang="en-US" sz="4000" b="1">
                <a:latin typeface="Franklin Gothic Book"/>
                <a:ea typeface="黑体" panose="02010600030101010101" pitchFamily="49" charset="-122"/>
              </a:rPr>
              <a:t>官方化，制度化，神学化</a:t>
            </a:r>
            <a:endParaRPr lang="zh-CN" altLang="en-US" sz="4000" b="1">
              <a:latin typeface="Franklin Gothic Book"/>
              <a:ea typeface="黑体" panose="02010600030101010101" pitchFamily="49"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94" name="Object 62"/>
          <p:cNvGraphicFramePr>
            <a:graphicFrameLocks noChangeAspect="1"/>
          </p:cNvGraphicFramePr>
          <p:nvPr/>
        </p:nvGraphicFramePr>
        <p:xfrm>
          <a:off x="684213" y="1916113"/>
          <a:ext cx="7805737" cy="2538412"/>
        </p:xfrm>
        <a:graphic>
          <a:graphicData uri="http://schemas.openxmlformats.org/presentationml/2006/ole">
            <mc:AlternateContent xmlns:mc="http://schemas.openxmlformats.org/markup-compatibility/2006">
              <mc:Choice xmlns:v="urn:schemas-microsoft-com:vml" Requires="v">
                <p:oleObj spid="_x0000_s2049" name="" r:id="rId1" imgW="7809230" imgH="2541905" progId="Word.Document.12">
                  <p:embed/>
                </p:oleObj>
              </mc:Choice>
              <mc:Fallback>
                <p:oleObj name="" r:id="rId1" imgW="7809230" imgH="2541905" progId="Word.Document.12">
                  <p:embed/>
                  <p:pic>
                    <p:nvPicPr>
                      <p:cNvPr id="0" name="图片 2048"/>
                      <p:cNvPicPr>
                        <a:picLocks noChangeAspect="1"/>
                      </p:cNvPicPr>
                      <p:nvPr/>
                    </p:nvPicPr>
                    <p:blipFill>
                      <a:blip r:embed="rId2"/>
                      <a:stretch>
                        <a:fillRect/>
                      </a:stretch>
                    </p:blipFill>
                    <p:spPr>
                      <a:xfrm>
                        <a:off x="684213" y="1916113"/>
                        <a:ext cx="7805737" cy="2538412"/>
                      </a:xfrm>
                      <a:prstGeom prst="rect">
                        <a:avLst/>
                      </a:prstGeom>
                      <a:noFill/>
                      <a:ln w="9525">
                        <a:noFill/>
                      </a:ln>
                    </p:spPr>
                  </p:pic>
                </p:oleObj>
              </mc:Fallback>
            </mc:AlternateContent>
          </a:graphicData>
        </a:graphic>
      </p:graphicFrame>
      <p:sp>
        <p:nvSpPr>
          <p:cNvPr id="18495" name="TextBox 1"/>
          <p:cNvSpPr txBox="1">
            <a:spLocks noChangeArrowheads="1"/>
          </p:cNvSpPr>
          <p:nvPr/>
        </p:nvSpPr>
        <p:spPr bwMode="auto">
          <a:xfrm>
            <a:off x="1403350" y="692150"/>
            <a:ext cx="5400675" cy="769938"/>
          </a:xfrm>
          <a:prstGeom prst="rect">
            <a:avLst/>
          </a:prstGeom>
          <a:noFill/>
          <a:ln w="9525">
            <a:noFill/>
            <a:miter lim="800000"/>
          </a:ln>
        </p:spPr>
        <p:txBody>
          <a:bodyPr>
            <a:spAutoFit/>
          </a:bodyPr>
          <a:lstStyle/>
          <a:p>
            <a:r>
              <a:rPr lang="zh-CN" altLang="en-US" sz="4400" b="1">
                <a:latin typeface="Franklin Gothic Book"/>
                <a:ea typeface="黑体" panose="02010600030101010101" pitchFamily="49" charset="-122"/>
              </a:rPr>
              <a:t>对郑和下西洋的复习</a:t>
            </a:r>
            <a:endParaRPr lang="zh-CN" altLang="en-US" sz="4400" b="1">
              <a:latin typeface="Franklin Gothic Book"/>
              <a:ea typeface="黑体" panose="02010600030101010101" pitchFamily="49" charset="-122"/>
            </a:endParaRPr>
          </a:p>
        </p:txBody>
      </p:sp>
      <p:sp>
        <p:nvSpPr>
          <p:cNvPr id="18496" name="TextBox 2"/>
          <p:cNvSpPr txBox="1">
            <a:spLocks noChangeArrowheads="1"/>
          </p:cNvSpPr>
          <p:nvPr/>
        </p:nvSpPr>
        <p:spPr bwMode="auto">
          <a:xfrm>
            <a:off x="1116013" y="4668838"/>
            <a:ext cx="7056437" cy="400050"/>
          </a:xfrm>
          <a:prstGeom prst="rect">
            <a:avLst/>
          </a:prstGeom>
          <a:noFill/>
          <a:ln w="9525">
            <a:noFill/>
            <a:miter lim="800000"/>
          </a:ln>
        </p:spPr>
        <p:txBody>
          <a:bodyPr>
            <a:spAutoFit/>
          </a:bodyPr>
          <a:lstStyle/>
          <a:p>
            <a:r>
              <a:rPr lang="en-US" altLang="zh-CN" sz="2000" b="1">
                <a:latin typeface="Franklin Gothic Book"/>
                <a:ea typeface="黑体" panose="02010600030101010101" pitchFamily="49" charset="-122"/>
              </a:rPr>
              <a:t>3.</a:t>
            </a:r>
            <a:r>
              <a:rPr lang="zh-CN" altLang="en-US" sz="2000" b="1">
                <a:latin typeface="Franklin Gothic Book"/>
                <a:ea typeface="黑体" panose="02010600030101010101" pitchFamily="49" charset="-122"/>
              </a:rPr>
              <a:t>郑和下西洋和新航路的开辟的比较</a:t>
            </a:r>
            <a:endParaRPr lang="zh-CN" altLang="en-US" sz="2000" b="1">
              <a:latin typeface="Franklin Gothic Book"/>
              <a:ea typeface="黑体" panose="02010600030101010101" pitchFamily="49"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矩形 1"/>
          <p:cNvSpPr>
            <a:spLocks noChangeArrowheads="1"/>
          </p:cNvSpPr>
          <p:nvPr/>
        </p:nvSpPr>
        <p:spPr bwMode="auto">
          <a:xfrm>
            <a:off x="539750" y="1444625"/>
            <a:ext cx="7704138" cy="4154488"/>
          </a:xfrm>
          <a:prstGeom prst="rect">
            <a:avLst/>
          </a:prstGeom>
          <a:noFill/>
          <a:ln w="9525">
            <a:noFill/>
            <a:miter lim="800000"/>
          </a:ln>
        </p:spPr>
        <p:txBody>
          <a:bodyPr>
            <a:spAutoFit/>
          </a:bodyPr>
          <a:lstStyle/>
          <a:p>
            <a:pPr latinLnBrk="1"/>
            <a:r>
              <a:rPr lang="zh-CN" altLang="zh-CN" sz="2400" b="1">
                <a:latin typeface="Franklin Gothic Book"/>
                <a:ea typeface="黑体" panose="02010600030101010101" pitchFamily="49" charset="-122"/>
              </a:rPr>
              <a:t>中国坚定不移地走和平发展道路，是基于中国历史文化传统的必然选择。中华民族历来就是热爱和平的民族。中华文化是一种和平的文化。渴望和平、追求和谐，始终是中国人民的精神特征。</a:t>
            </a:r>
            <a:r>
              <a:rPr lang="en-US" altLang="zh-CN" sz="2400" b="1">
                <a:latin typeface="Franklin Gothic Book"/>
                <a:ea typeface="黑体" panose="02010600030101010101" pitchFamily="49" charset="-122"/>
              </a:rPr>
              <a:t>600</a:t>
            </a:r>
            <a:r>
              <a:rPr lang="zh-CN" altLang="zh-CN" sz="2400" b="1">
                <a:latin typeface="Franklin Gothic Book"/>
                <a:ea typeface="黑体" panose="02010600030101010101" pitchFamily="49" charset="-122"/>
              </a:rPr>
              <a:t>年前，中国明代著名航海家郑和率领当时世界上最强大的船队</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七下西洋</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，远涉亚非</a:t>
            </a:r>
            <a:r>
              <a:rPr lang="en-US" altLang="zh-CN" sz="2400" b="1">
                <a:latin typeface="Franklin Gothic Book"/>
                <a:ea typeface="黑体" panose="02010600030101010101" pitchFamily="49" charset="-122"/>
              </a:rPr>
              <a:t>30</a:t>
            </a:r>
            <a:r>
              <a:rPr lang="zh-CN" altLang="zh-CN" sz="2400" b="1">
                <a:latin typeface="Franklin Gothic Book"/>
                <a:ea typeface="黑体" panose="02010600030101010101" pitchFamily="49" charset="-122"/>
              </a:rPr>
              <a:t>多个国家和地区，带去的是茶叶、瓷器、丝绸、工艺，没有侵占别国一寸土地，带给世界的是和平与文明，充分反映了古代中国与有关国家和人民加强交流的诚意。立足当代，中国的发展不仅造福</a:t>
            </a:r>
            <a:r>
              <a:rPr lang="en-US" altLang="zh-CN" sz="2400" b="1">
                <a:latin typeface="Franklin Gothic Book"/>
                <a:ea typeface="黑体" panose="02010600030101010101" pitchFamily="49" charset="-122"/>
              </a:rPr>
              <a:t>13</a:t>
            </a:r>
            <a:r>
              <a:rPr lang="zh-CN" altLang="zh-CN" sz="2400" b="1">
                <a:latin typeface="Franklin Gothic Book"/>
                <a:ea typeface="黑体" panose="02010600030101010101" pitchFamily="49" charset="-122"/>
              </a:rPr>
              <a:t>亿中国人民，也给世界各国带来了巨大的市场和发展机遇。中国的发展有利于世界和平力量的增长。</a:t>
            </a:r>
            <a:endParaRPr lang="zh-CN" altLang="zh-CN" sz="2400" b="1">
              <a:latin typeface="Franklin Gothic Book"/>
              <a:ea typeface="黑体" panose="02010600030101010101" pitchFamily="49"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44" name="Text Box 52"/>
          <p:cNvSpPr txBox="1">
            <a:spLocks noChangeArrowheads="1"/>
          </p:cNvSpPr>
          <p:nvPr/>
        </p:nvSpPr>
        <p:spPr bwMode="auto">
          <a:xfrm>
            <a:off x="228600" y="457200"/>
            <a:ext cx="9132888" cy="523875"/>
          </a:xfrm>
          <a:prstGeom prst="rect">
            <a:avLst/>
          </a:prstGeom>
          <a:noFill/>
          <a:ln w="9525">
            <a:noFill/>
            <a:miter lim="800000"/>
          </a:ln>
        </p:spPr>
        <p:txBody>
          <a:bodyPr lIns="91425" tIns="45712" rIns="91425" bIns="45712">
            <a:spAutoFit/>
          </a:bodyPr>
          <a:lstStyle/>
          <a:p>
            <a:pPr>
              <a:buFont typeface="Arial" panose="020B0604020202020204" pitchFamily="34" charset="0"/>
              <a:buNone/>
            </a:pPr>
            <a:r>
              <a:rPr lang="zh-CN" altLang="en-US" sz="2800" b="1">
                <a:solidFill>
                  <a:srgbClr val="FF0000"/>
                </a:solidFill>
              </a:rPr>
              <a:t>世界近现代史上几乎所有的强国都有深深的海洋情结！</a:t>
            </a:r>
            <a:endParaRPr lang="zh-CN" altLang="en-US" sz="2800" b="1">
              <a:solidFill>
                <a:srgbClr val="FF0000"/>
              </a:solidFill>
            </a:endParaRPr>
          </a:p>
        </p:txBody>
      </p:sp>
      <p:sp>
        <p:nvSpPr>
          <p:cNvPr id="51" name="Line 5"/>
          <p:cNvSpPr>
            <a:spLocks noChangeShapeType="1"/>
          </p:cNvSpPr>
          <p:nvPr/>
        </p:nvSpPr>
        <p:spPr bwMode="auto">
          <a:xfrm>
            <a:off x="1360488" y="2011363"/>
            <a:ext cx="4930775" cy="46037"/>
          </a:xfrm>
          <a:prstGeom prst="line">
            <a:avLst/>
          </a:prstGeom>
          <a:noFill/>
          <a:ln w="25400">
            <a:solidFill>
              <a:schemeClr val="tx1"/>
            </a:solidFill>
            <a:prstDash val="sysDot"/>
            <a:round/>
            <a:tailEnd type="oval" w="med" len="med"/>
          </a:ln>
        </p:spPr>
        <p:txBody>
          <a:bodyPr wrap="none" lIns="76782" tIns="38391" rIns="76782" bIns="38391" anchor="ctr"/>
          <a:lstStyle/>
          <a:p>
            <a:endParaRPr lang="zh-CN" altLang="en-US"/>
          </a:p>
        </p:txBody>
      </p:sp>
      <p:grpSp>
        <p:nvGrpSpPr>
          <p:cNvPr id="2" name="Group 6"/>
          <p:cNvGrpSpPr/>
          <p:nvPr/>
        </p:nvGrpSpPr>
        <p:grpSpPr bwMode="auto">
          <a:xfrm>
            <a:off x="1449388" y="1924050"/>
            <a:ext cx="184150" cy="187325"/>
            <a:chOff x="0" y="0"/>
            <a:chExt cx="115" cy="115"/>
          </a:xfrm>
        </p:grpSpPr>
        <p:sp>
          <p:nvSpPr>
            <p:cNvPr id="150575" name="AutoShape 7"/>
            <p:cNvSpPr>
              <a:spLocks noChangeArrowheads="1"/>
            </p:cNvSpPr>
            <p:nvPr/>
          </p:nvSpPr>
          <p:spPr bwMode="auto">
            <a:xfrm rot="2700000">
              <a:off x="0" y="0"/>
              <a:ext cx="115" cy="115"/>
            </a:xfrm>
            <a:prstGeom prst="rtTriangle">
              <a:avLst/>
            </a:prstGeom>
            <a:solidFill>
              <a:schemeClr val="tx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sp>
          <p:nvSpPr>
            <p:cNvPr id="150576" name="AutoShape 8"/>
            <p:cNvSpPr>
              <a:spLocks noChangeArrowheads="1"/>
            </p:cNvSpPr>
            <p:nvPr/>
          </p:nvSpPr>
          <p:spPr bwMode="auto">
            <a:xfrm rot="18900000" flipH="1">
              <a:off x="0" y="0"/>
              <a:ext cx="115" cy="115"/>
            </a:xfrm>
            <a:prstGeom prst="rtTriangle">
              <a:avLst/>
            </a:prstGeom>
            <a:solidFill>
              <a:schemeClr val="accent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grpSp>
      <p:sp>
        <p:nvSpPr>
          <p:cNvPr id="55" name="Text Box 9"/>
          <p:cNvSpPr txBox="1">
            <a:spLocks noChangeArrowheads="1"/>
          </p:cNvSpPr>
          <p:nvPr/>
        </p:nvSpPr>
        <p:spPr bwMode="auto">
          <a:xfrm>
            <a:off x="1066800" y="1524000"/>
            <a:ext cx="7050088" cy="508000"/>
          </a:xfrm>
          <a:prstGeom prst="rect">
            <a:avLst/>
          </a:prstGeom>
          <a:noFill/>
          <a:ln w="9525">
            <a:noFill/>
            <a:miter lim="800000"/>
          </a:ln>
        </p:spPr>
        <p:txBody>
          <a:bodyPr lIns="76782" tIns="38391" rIns="76782" bIns="38391">
            <a:spAutoFit/>
          </a:bodyPr>
          <a:lstStyle/>
          <a:p>
            <a:pPr>
              <a:buFont typeface="Arial" panose="020B0604020202020204" pitchFamily="34" charset="0"/>
              <a:buNone/>
            </a:pPr>
            <a:r>
              <a:rPr lang="zh-CN" altLang="en-US" sz="2800" b="1"/>
              <a:t>（一）葡萄牙：欧洲走向大洋的“起点”</a:t>
            </a:r>
            <a:endParaRPr lang="en-US" altLang="zh-CN" sz="2800" b="1"/>
          </a:p>
        </p:txBody>
      </p:sp>
      <p:grpSp>
        <p:nvGrpSpPr>
          <p:cNvPr id="3" name="Group 10"/>
          <p:cNvGrpSpPr/>
          <p:nvPr/>
        </p:nvGrpSpPr>
        <p:grpSpPr bwMode="auto">
          <a:xfrm>
            <a:off x="1168400" y="3825875"/>
            <a:ext cx="5106988" cy="596900"/>
            <a:chOff x="0" y="0"/>
            <a:chExt cx="3177" cy="363"/>
          </a:xfrm>
        </p:grpSpPr>
        <p:sp>
          <p:nvSpPr>
            <p:cNvPr id="150570" name="Line 11"/>
            <p:cNvSpPr>
              <a:spLocks noChangeShapeType="1"/>
            </p:cNvSpPr>
            <p:nvPr/>
          </p:nvSpPr>
          <p:spPr bwMode="auto">
            <a:xfrm>
              <a:off x="153" y="315"/>
              <a:ext cx="3024" cy="0"/>
            </a:xfrm>
            <a:prstGeom prst="line">
              <a:avLst/>
            </a:prstGeom>
            <a:noFill/>
            <a:ln w="25400">
              <a:solidFill>
                <a:schemeClr val="tx1"/>
              </a:solidFill>
              <a:prstDash val="sysDot"/>
              <a:round/>
              <a:tailEnd type="oval" w="med" len="med"/>
            </a:ln>
          </p:spPr>
          <p:txBody>
            <a:bodyPr wrap="none" anchor="ctr"/>
            <a:lstStyle/>
            <a:p>
              <a:endParaRPr lang="zh-CN" altLang="en-US"/>
            </a:p>
          </p:txBody>
        </p:sp>
        <p:grpSp>
          <p:nvGrpSpPr>
            <p:cNvPr id="150571" name="Group 12"/>
            <p:cNvGrpSpPr/>
            <p:nvPr/>
          </p:nvGrpSpPr>
          <p:grpSpPr bwMode="auto">
            <a:xfrm>
              <a:off x="0" y="248"/>
              <a:ext cx="115" cy="115"/>
              <a:chOff x="0" y="0"/>
              <a:chExt cx="115" cy="115"/>
            </a:xfrm>
          </p:grpSpPr>
          <p:sp>
            <p:nvSpPr>
              <p:cNvPr id="150573" name="AutoShape 13"/>
              <p:cNvSpPr>
                <a:spLocks noChangeArrowheads="1"/>
              </p:cNvSpPr>
              <p:nvPr/>
            </p:nvSpPr>
            <p:spPr bwMode="auto">
              <a:xfrm rot="2700000">
                <a:off x="0" y="0"/>
                <a:ext cx="115" cy="115"/>
              </a:xfrm>
              <a:prstGeom prst="rtTriangle">
                <a:avLst/>
              </a:prstGeom>
              <a:solidFill>
                <a:schemeClr val="tx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sp>
            <p:nvSpPr>
              <p:cNvPr id="150574" name="AutoShape 14"/>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grpSp>
        <p:sp>
          <p:nvSpPr>
            <p:cNvPr id="150572" name="Text Box 15"/>
            <p:cNvSpPr txBox="1">
              <a:spLocks noChangeArrowheads="1"/>
            </p:cNvSpPr>
            <p:nvPr/>
          </p:nvSpPr>
          <p:spPr bwMode="auto">
            <a:xfrm>
              <a:off x="660" y="0"/>
              <a:ext cx="122" cy="359"/>
            </a:xfrm>
            <a:prstGeom prst="rect">
              <a:avLst/>
            </a:prstGeom>
            <a:noFill/>
            <a:ln w="9525">
              <a:noFill/>
              <a:miter lim="800000"/>
            </a:ln>
          </p:spPr>
          <p:txBody>
            <a:bodyPr wrap="none">
              <a:spAutoFit/>
            </a:bodyPr>
            <a:lstStyle/>
            <a:p>
              <a:pPr>
                <a:buFont typeface="Arial" panose="020B0604020202020204" pitchFamily="34" charset="0"/>
                <a:buNone/>
              </a:pPr>
              <a:endParaRPr lang="en-US" altLang="zh-CN" sz="2800" b="1"/>
            </a:p>
          </p:txBody>
        </p:sp>
      </p:grpSp>
      <p:grpSp>
        <p:nvGrpSpPr>
          <p:cNvPr id="5" name="Group 16"/>
          <p:cNvGrpSpPr/>
          <p:nvPr/>
        </p:nvGrpSpPr>
        <p:grpSpPr bwMode="auto">
          <a:xfrm>
            <a:off x="1168400" y="4402138"/>
            <a:ext cx="5106988" cy="596900"/>
            <a:chOff x="0" y="0"/>
            <a:chExt cx="3177" cy="363"/>
          </a:xfrm>
        </p:grpSpPr>
        <p:sp>
          <p:nvSpPr>
            <p:cNvPr id="150565" name="Line 17"/>
            <p:cNvSpPr>
              <a:spLocks noChangeShapeType="1"/>
            </p:cNvSpPr>
            <p:nvPr/>
          </p:nvSpPr>
          <p:spPr bwMode="auto">
            <a:xfrm>
              <a:off x="153" y="315"/>
              <a:ext cx="3024" cy="0"/>
            </a:xfrm>
            <a:prstGeom prst="line">
              <a:avLst/>
            </a:prstGeom>
            <a:noFill/>
            <a:ln w="25400">
              <a:solidFill>
                <a:schemeClr val="tx1"/>
              </a:solidFill>
              <a:prstDash val="sysDot"/>
              <a:round/>
              <a:tailEnd type="oval" w="med" len="med"/>
            </a:ln>
          </p:spPr>
          <p:txBody>
            <a:bodyPr wrap="none" anchor="ctr"/>
            <a:lstStyle/>
            <a:p>
              <a:endParaRPr lang="zh-CN" altLang="en-US"/>
            </a:p>
          </p:txBody>
        </p:sp>
        <p:grpSp>
          <p:nvGrpSpPr>
            <p:cNvPr id="150566" name="Group 18"/>
            <p:cNvGrpSpPr/>
            <p:nvPr/>
          </p:nvGrpSpPr>
          <p:grpSpPr bwMode="auto">
            <a:xfrm>
              <a:off x="0" y="248"/>
              <a:ext cx="115" cy="115"/>
              <a:chOff x="0" y="0"/>
              <a:chExt cx="115" cy="115"/>
            </a:xfrm>
          </p:grpSpPr>
          <p:sp>
            <p:nvSpPr>
              <p:cNvPr id="150568" name="AutoShape 19"/>
              <p:cNvSpPr>
                <a:spLocks noChangeArrowheads="1"/>
              </p:cNvSpPr>
              <p:nvPr/>
            </p:nvSpPr>
            <p:spPr bwMode="auto">
              <a:xfrm rot="2700000">
                <a:off x="0" y="0"/>
                <a:ext cx="115" cy="115"/>
              </a:xfrm>
              <a:prstGeom prst="rtTriangle">
                <a:avLst/>
              </a:prstGeom>
              <a:solidFill>
                <a:schemeClr val="tx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sp>
            <p:nvSpPr>
              <p:cNvPr id="150569" name="AutoShape 20"/>
              <p:cNvSpPr>
                <a:spLocks noChangeArrowheads="1"/>
              </p:cNvSpPr>
              <p:nvPr/>
            </p:nvSpPr>
            <p:spPr bwMode="auto">
              <a:xfrm rot="18900000" flipH="1">
                <a:off x="0" y="0"/>
                <a:ext cx="115" cy="115"/>
              </a:xfrm>
              <a:prstGeom prst="rtTriangle">
                <a:avLst/>
              </a:prstGeom>
              <a:solidFill>
                <a:schemeClr val="accent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grpSp>
        <p:sp>
          <p:nvSpPr>
            <p:cNvPr id="150567" name="Text Box 21"/>
            <p:cNvSpPr txBox="1">
              <a:spLocks noChangeArrowheads="1"/>
            </p:cNvSpPr>
            <p:nvPr/>
          </p:nvSpPr>
          <p:spPr bwMode="auto">
            <a:xfrm>
              <a:off x="660" y="0"/>
              <a:ext cx="122" cy="359"/>
            </a:xfrm>
            <a:prstGeom prst="rect">
              <a:avLst/>
            </a:prstGeom>
            <a:noFill/>
            <a:ln w="9525">
              <a:noFill/>
              <a:miter lim="800000"/>
            </a:ln>
          </p:spPr>
          <p:txBody>
            <a:bodyPr wrap="none">
              <a:spAutoFit/>
            </a:bodyPr>
            <a:lstStyle/>
            <a:p>
              <a:pPr>
                <a:buFont typeface="Arial" panose="020B0604020202020204" pitchFamily="34" charset="0"/>
                <a:buNone/>
              </a:pPr>
              <a:endParaRPr lang="en-US" altLang="zh-CN" sz="2800" b="1"/>
            </a:p>
          </p:txBody>
        </p:sp>
      </p:grpSp>
      <p:grpSp>
        <p:nvGrpSpPr>
          <p:cNvPr id="7" name="Group 22"/>
          <p:cNvGrpSpPr/>
          <p:nvPr/>
        </p:nvGrpSpPr>
        <p:grpSpPr bwMode="auto">
          <a:xfrm>
            <a:off x="1176338" y="5005388"/>
            <a:ext cx="5105400" cy="590550"/>
            <a:chOff x="0" y="0"/>
            <a:chExt cx="3177" cy="360"/>
          </a:xfrm>
        </p:grpSpPr>
        <p:sp>
          <p:nvSpPr>
            <p:cNvPr id="150560" name="Line 23"/>
            <p:cNvSpPr>
              <a:spLocks noChangeShapeType="1"/>
            </p:cNvSpPr>
            <p:nvPr/>
          </p:nvSpPr>
          <p:spPr bwMode="auto">
            <a:xfrm>
              <a:off x="153" y="298"/>
              <a:ext cx="3024" cy="0"/>
            </a:xfrm>
            <a:prstGeom prst="line">
              <a:avLst/>
            </a:prstGeom>
            <a:noFill/>
            <a:ln w="25400">
              <a:solidFill>
                <a:schemeClr val="tx1"/>
              </a:solidFill>
              <a:prstDash val="sysDot"/>
              <a:round/>
              <a:tailEnd type="oval" w="med" len="med"/>
            </a:ln>
          </p:spPr>
          <p:txBody>
            <a:bodyPr wrap="none" anchor="ctr"/>
            <a:lstStyle/>
            <a:p>
              <a:endParaRPr lang="zh-CN" altLang="en-US"/>
            </a:p>
          </p:txBody>
        </p:sp>
        <p:grpSp>
          <p:nvGrpSpPr>
            <p:cNvPr id="150561" name="Group 24"/>
            <p:cNvGrpSpPr/>
            <p:nvPr/>
          </p:nvGrpSpPr>
          <p:grpSpPr bwMode="auto">
            <a:xfrm>
              <a:off x="0" y="231"/>
              <a:ext cx="115" cy="115"/>
              <a:chOff x="0" y="0"/>
              <a:chExt cx="115" cy="115"/>
            </a:xfrm>
          </p:grpSpPr>
          <p:sp>
            <p:nvSpPr>
              <p:cNvPr id="150563" name="AutoShape 25"/>
              <p:cNvSpPr>
                <a:spLocks noChangeArrowheads="1"/>
              </p:cNvSpPr>
              <p:nvPr/>
            </p:nvSpPr>
            <p:spPr bwMode="auto">
              <a:xfrm rot="2700000">
                <a:off x="0" y="0"/>
                <a:ext cx="115" cy="115"/>
              </a:xfrm>
              <a:prstGeom prst="rtTriangle">
                <a:avLst/>
              </a:prstGeom>
              <a:solidFill>
                <a:schemeClr val="tx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sp>
            <p:nvSpPr>
              <p:cNvPr id="150564" name="AutoShape 26"/>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grpSp>
        <p:sp>
          <p:nvSpPr>
            <p:cNvPr id="150562" name="Text Box 27"/>
            <p:cNvSpPr txBox="1">
              <a:spLocks noChangeArrowheads="1"/>
            </p:cNvSpPr>
            <p:nvPr/>
          </p:nvSpPr>
          <p:spPr bwMode="auto">
            <a:xfrm>
              <a:off x="660" y="0"/>
              <a:ext cx="122" cy="360"/>
            </a:xfrm>
            <a:prstGeom prst="rect">
              <a:avLst/>
            </a:prstGeom>
            <a:noFill/>
            <a:ln w="9525">
              <a:noFill/>
              <a:miter lim="800000"/>
            </a:ln>
          </p:spPr>
          <p:txBody>
            <a:bodyPr wrap="none">
              <a:spAutoFit/>
            </a:bodyPr>
            <a:lstStyle/>
            <a:p>
              <a:pPr>
                <a:buFont typeface="Arial" panose="020B0604020202020204" pitchFamily="34" charset="0"/>
                <a:buNone/>
              </a:pPr>
              <a:endParaRPr lang="en-US" altLang="zh-CN" sz="2800" b="1"/>
            </a:p>
          </p:txBody>
        </p:sp>
      </p:grpSp>
      <p:sp>
        <p:nvSpPr>
          <p:cNvPr id="74" name="Text Box 28"/>
          <p:cNvSpPr txBox="1">
            <a:spLocks noChangeArrowheads="1"/>
          </p:cNvSpPr>
          <p:nvPr/>
        </p:nvSpPr>
        <p:spPr bwMode="auto">
          <a:xfrm>
            <a:off x="1001713" y="3854450"/>
            <a:ext cx="8197850" cy="508000"/>
          </a:xfrm>
          <a:prstGeom prst="rect">
            <a:avLst/>
          </a:prstGeom>
          <a:noFill/>
          <a:ln w="9525">
            <a:noFill/>
            <a:miter lim="800000"/>
          </a:ln>
        </p:spPr>
        <p:txBody>
          <a:bodyPr lIns="76782" tIns="38391" rIns="76782" bIns="38391">
            <a:spAutoFit/>
          </a:bodyPr>
          <a:lstStyle/>
          <a:p>
            <a:pPr>
              <a:buFont typeface="Arial" panose="020B0604020202020204" pitchFamily="34" charset="0"/>
              <a:buNone/>
            </a:pPr>
            <a:r>
              <a:rPr lang="zh-CN" altLang="en-US" sz="2800" b="1"/>
              <a:t>（五）俄罗斯：走向世界大洋的“出海口情节”</a:t>
            </a:r>
            <a:endParaRPr lang="en-US" altLang="zh-CN" sz="2800" b="1"/>
          </a:p>
        </p:txBody>
      </p:sp>
      <p:sp>
        <p:nvSpPr>
          <p:cNvPr id="75" name="Text Box 29"/>
          <p:cNvSpPr txBox="1">
            <a:spLocks noChangeArrowheads="1"/>
          </p:cNvSpPr>
          <p:nvPr/>
        </p:nvSpPr>
        <p:spPr bwMode="auto">
          <a:xfrm>
            <a:off x="1198563" y="4960938"/>
            <a:ext cx="6954837" cy="509587"/>
          </a:xfrm>
          <a:prstGeom prst="rect">
            <a:avLst/>
          </a:prstGeom>
          <a:noFill/>
          <a:ln w="9525">
            <a:noFill/>
            <a:miter lim="800000"/>
          </a:ln>
        </p:spPr>
        <p:txBody>
          <a:bodyPr lIns="76782" tIns="38391" rIns="76782" bIns="38391">
            <a:spAutoFit/>
          </a:bodyPr>
          <a:lstStyle/>
          <a:p>
            <a:pPr>
              <a:buFont typeface="Arial" panose="020B0604020202020204" pitchFamily="34" charset="0"/>
              <a:buNone/>
            </a:pPr>
            <a:r>
              <a:rPr lang="zh-CN" altLang="en-US" sz="2800" b="1"/>
              <a:t>（七）美国：从陆权国家到超级海权大国</a:t>
            </a:r>
            <a:endParaRPr lang="en-US" altLang="zh-CN" sz="2800" b="1"/>
          </a:p>
        </p:txBody>
      </p:sp>
      <p:sp>
        <p:nvSpPr>
          <p:cNvPr id="76" name="Text Box 30"/>
          <p:cNvSpPr txBox="1">
            <a:spLocks noChangeArrowheads="1"/>
          </p:cNvSpPr>
          <p:nvPr/>
        </p:nvSpPr>
        <p:spPr bwMode="auto">
          <a:xfrm>
            <a:off x="1128713" y="4379913"/>
            <a:ext cx="6284912" cy="508000"/>
          </a:xfrm>
          <a:prstGeom prst="rect">
            <a:avLst/>
          </a:prstGeom>
          <a:noFill/>
          <a:ln w="9525">
            <a:noFill/>
            <a:miter lim="800000"/>
          </a:ln>
        </p:spPr>
        <p:txBody>
          <a:bodyPr lIns="76782" tIns="38391" rIns="76782" bIns="38391">
            <a:spAutoFit/>
          </a:bodyPr>
          <a:lstStyle/>
          <a:p>
            <a:pPr>
              <a:buFont typeface="Arial" panose="020B0604020202020204" pitchFamily="34" charset="0"/>
              <a:buNone/>
            </a:pPr>
            <a:r>
              <a:rPr lang="zh-CN" altLang="en-US" sz="2800" b="1"/>
              <a:t>（六）日本：从海上岛国到海洋强国</a:t>
            </a:r>
            <a:endParaRPr lang="en-US" altLang="zh-CN" sz="2800" b="1"/>
          </a:p>
        </p:txBody>
      </p:sp>
      <p:grpSp>
        <p:nvGrpSpPr>
          <p:cNvPr id="9" name="Group 31"/>
          <p:cNvGrpSpPr/>
          <p:nvPr/>
        </p:nvGrpSpPr>
        <p:grpSpPr bwMode="auto">
          <a:xfrm>
            <a:off x="1168400" y="2054225"/>
            <a:ext cx="5106988" cy="596900"/>
            <a:chOff x="0" y="0"/>
            <a:chExt cx="3177" cy="363"/>
          </a:xfrm>
        </p:grpSpPr>
        <p:sp>
          <p:nvSpPr>
            <p:cNvPr id="150555" name="Line 32"/>
            <p:cNvSpPr>
              <a:spLocks noChangeShapeType="1"/>
            </p:cNvSpPr>
            <p:nvPr/>
          </p:nvSpPr>
          <p:spPr bwMode="auto">
            <a:xfrm>
              <a:off x="153" y="315"/>
              <a:ext cx="3024" cy="0"/>
            </a:xfrm>
            <a:prstGeom prst="line">
              <a:avLst/>
            </a:prstGeom>
            <a:noFill/>
            <a:ln w="25400">
              <a:solidFill>
                <a:schemeClr val="tx1"/>
              </a:solidFill>
              <a:prstDash val="sysDot"/>
              <a:round/>
              <a:tailEnd type="oval" w="med" len="med"/>
            </a:ln>
          </p:spPr>
          <p:txBody>
            <a:bodyPr wrap="none" anchor="ctr"/>
            <a:lstStyle/>
            <a:p>
              <a:endParaRPr lang="zh-CN" altLang="en-US"/>
            </a:p>
          </p:txBody>
        </p:sp>
        <p:grpSp>
          <p:nvGrpSpPr>
            <p:cNvPr id="150556" name="Group 33"/>
            <p:cNvGrpSpPr/>
            <p:nvPr/>
          </p:nvGrpSpPr>
          <p:grpSpPr bwMode="auto">
            <a:xfrm>
              <a:off x="0" y="248"/>
              <a:ext cx="115" cy="115"/>
              <a:chOff x="0" y="0"/>
              <a:chExt cx="115" cy="115"/>
            </a:xfrm>
          </p:grpSpPr>
          <p:sp>
            <p:nvSpPr>
              <p:cNvPr id="150558" name="AutoShape 34"/>
              <p:cNvSpPr>
                <a:spLocks noChangeArrowheads="1"/>
              </p:cNvSpPr>
              <p:nvPr/>
            </p:nvSpPr>
            <p:spPr bwMode="auto">
              <a:xfrm rot="2700000">
                <a:off x="0" y="0"/>
                <a:ext cx="115" cy="115"/>
              </a:xfrm>
              <a:prstGeom prst="rtTriangle">
                <a:avLst/>
              </a:prstGeom>
              <a:solidFill>
                <a:schemeClr val="tx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sp>
            <p:nvSpPr>
              <p:cNvPr id="150559" name="AutoShape 35"/>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grpSp>
        <p:sp>
          <p:nvSpPr>
            <p:cNvPr id="150557" name="Text Box 36"/>
            <p:cNvSpPr txBox="1">
              <a:spLocks noChangeArrowheads="1"/>
            </p:cNvSpPr>
            <p:nvPr/>
          </p:nvSpPr>
          <p:spPr bwMode="auto">
            <a:xfrm>
              <a:off x="660" y="0"/>
              <a:ext cx="122" cy="359"/>
            </a:xfrm>
            <a:prstGeom prst="rect">
              <a:avLst/>
            </a:prstGeom>
            <a:noFill/>
            <a:ln w="9525">
              <a:noFill/>
              <a:miter lim="800000"/>
            </a:ln>
          </p:spPr>
          <p:txBody>
            <a:bodyPr wrap="none">
              <a:spAutoFit/>
            </a:bodyPr>
            <a:lstStyle/>
            <a:p>
              <a:pPr>
                <a:buFont typeface="Arial" panose="020B0604020202020204" pitchFamily="34" charset="0"/>
                <a:buNone/>
              </a:pPr>
              <a:endParaRPr lang="en-US" altLang="zh-CN" sz="2800" b="1"/>
            </a:p>
          </p:txBody>
        </p:sp>
      </p:grpSp>
      <p:grpSp>
        <p:nvGrpSpPr>
          <p:cNvPr id="11" name="Group 37"/>
          <p:cNvGrpSpPr/>
          <p:nvPr/>
        </p:nvGrpSpPr>
        <p:grpSpPr bwMode="auto">
          <a:xfrm>
            <a:off x="1168400" y="2627313"/>
            <a:ext cx="5106988" cy="596900"/>
            <a:chOff x="0" y="0"/>
            <a:chExt cx="3177" cy="363"/>
          </a:xfrm>
        </p:grpSpPr>
        <p:sp>
          <p:nvSpPr>
            <p:cNvPr id="150550" name="Line 38"/>
            <p:cNvSpPr>
              <a:spLocks noChangeShapeType="1"/>
            </p:cNvSpPr>
            <p:nvPr/>
          </p:nvSpPr>
          <p:spPr bwMode="auto">
            <a:xfrm>
              <a:off x="153" y="315"/>
              <a:ext cx="3024" cy="0"/>
            </a:xfrm>
            <a:prstGeom prst="line">
              <a:avLst/>
            </a:prstGeom>
            <a:noFill/>
            <a:ln w="25400">
              <a:solidFill>
                <a:schemeClr val="tx1"/>
              </a:solidFill>
              <a:prstDash val="sysDot"/>
              <a:round/>
              <a:tailEnd type="oval" w="med" len="med"/>
            </a:ln>
          </p:spPr>
          <p:txBody>
            <a:bodyPr wrap="none" anchor="ctr"/>
            <a:lstStyle/>
            <a:p>
              <a:endParaRPr lang="zh-CN" altLang="en-US"/>
            </a:p>
          </p:txBody>
        </p:sp>
        <p:grpSp>
          <p:nvGrpSpPr>
            <p:cNvPr id="150551" name="Group 39"/>
            <p:cNvGrpSpPr/>
            <p:nvPr/>
          </p:nvGrpSpPr>
          <p:grpSpPr bwMode="auto">
            <a:xfrm>
              <a:off x="0" y="248"/>
              <a:ext cx="115" cy="115"/>
              <a:chOff x="0" y="0"/>
              <a:chExt cx="115" cy="115"/>
            </a:xfrm>
          </p:grpSpPr>
          <p:sp>
            <p:nvSpPr>
              <p:cNvPr id="150553" name="AutoShape 40"/>
              <p:cNvSpPr>
                <a:spLocks noChangeArrowheads="1"/>
              </p:cNvSpPr>
              <p:nvPr/>
            </p:nvSpPr>
            <p:spPr bwMode="auto">
              <a:xfrm rot="2700000">
                <a:off x="0" y="0"/>
                <a:ext cx="115" cy="115"/>
              </a:xfrm>
              <a:prstGeom prst="rtTriangle">
                <a:avLst/>
              </a:prstGeom>
              <a:solidFill>
                <a:schemeClr val="tx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sp>
            <p:nvSpPr>
              <p:cNvPr id="150554" name="AutoShape 41"/>
              <p:cNvSpPr>
                <a:spLocks noChangeArrowheads="1"/>
              </p:cNvSpPr>
              <p:nvPr/>
            </p:nvSpPr>
            <p:spPr bwMode="auto">
              <a:xfrm rot="18900000" flipH="1">
                <a:off x="0" y="0"/>
                <a:ext cx="115" cy="115"/>
              </a:xfrm>
              <a:prstGeom prst="rtTriangle">
                <a:avLst/>
              </a:prstGeom>
              <a:solidFill>
                <a:schemeClr val="accent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grpSp>
        <p:sp>
          <p:nvSpPr>
            <p:cNvPr id="150552" name="Text Box 42"/>
            <p:cNvSpPr txBox="1">
              <a:spLocks noChangeArrowheads="1"/>
            </p:cNvSpPr>
            <p:nvPr/>
          </p:nvSpPr>
          <p:spPr bwMode="auto">
            <a:xfrm>
              <a:off x="660" y="0"/>
              <a:ext cx="122" cy="359"/>
            </a:xfrm>
            <a:prstGeom prst="rect">
              <a:avLst/>
            </a:prstGeom>
            <a:noFill/>
            <a:ln w="9525">
              <a:noFill/>
              <a:miter lim="800000"/>
            </a:ln>
          </p:spPr>
          <p:txBody>
            <a:bodyPr wrap="none">
              <a:spAutoFit/>
            </a:bodyPr>
            <a:lstStyle/>
            <a:p>
              <a:pPr>
                <a:buFont typeface="Arial" panose="020B0604020202020204" pitchFamily="34" charset="0"/>
                <a:buNone/>
              </a:pPr>
              <a:endParaRPr lang="en-US" altLang="zh-CN" sz="2800" b="1"/>
            </a:p>
          </p:txBody>
        </p:sp>
      </p:grpSp>
      <p:grpSp>
        <p:nvGrpSpPr>
          <p:cNvPr id="13" name="Group 43"/>
          <p:cNvGrpSpPr/>
          <p:nvPr/>
        </p:nvGrpSpPr>
        <p:grpSpPr bwMode="auto">
          <a:xfrm>
            <a:off x="1168400" y="3276600"/>
            <a:ext cx="5106988" cy="590550"/>
            <a:chOff x="0" y="0"/>
            <a:chExt cx="3177" cy="360"/>
          </a:xfrm>
        </p:grpSpPr>
        <p:sp>
          <p:nvSpPr>
            <p:cNvPr id="150545" name="Line 44"/>
            <p:cNvSpPr>
              <a:spLocks noChangeShapeType="1"/>
            </p:cNvSpPr>
            <p:nvPr/>
          </p:nvSpPr>
          <p:spPr bwMode="auto">
            <a:xfrm>
              <a:off x="153" y="298"/>
              <a:ext cx="3024" cy="0"/>
            </a:xfrm>
            <a:prstGeom prst="line">
              <a:avLst/>
            </a:prstGeom>
            <a:noFill/>
            <a:ln w="25400">
              <a:solidFill>
                <a:schemeClr val="tx1"/>
              </a:solidFill>
              <a:prstDash val="sysDot"/>
              <a:round/>
              <a:tailEnd type="oval" w="med" len="med"/>
            </a:ln>
          </p:spPr>
          <p:txBody>
            <a:bodyPr wrap="none" anchor="ctr"/>
            <a:lstStyle/>
            <a:p>
              <a:endParaRPr lang="zh-CN" altLang="en-US"/>
            </a:p>
          </p:txBody>
        </p:sp>
        <p:grpSp>
          <p:nvGrpSpPr>
            <p:cNvPr id="150546" name="Group 45"/>
            <p:cNvGrpSpPr/>
            <p:nvPr/>
          </p:nvGrpSpPr>
          <p:grpSpPr bwMode="auto">
            <a:xfrm>
              <a:off x="0" y="231"/>
              <a:ext cx="115" cy="115"/>
              <a:chOff x="0" y="0"/>
              <a:chExt cx="115" cy="115"/>
            </a:xfrm>
          </p:grpSpPr>
          <p:sp>
            <p:nvSpPr>
              <p:cNvPr id="150548" name="AutoShape 46"/>
              <p:cNvSpPr>
                <a:spLocks noChangeArrowheads="1"/>
              </p:cNvSpPr>
              <p:nvPr/>
            </p:nvSpPr>
            <p:spPr bwMode="auto">
              <a:xfrm rot="2700000">
                <a:off x="0" y="0"/>
                <a:ext cx="115" cy="115"/>
              </a:xfrm>
              <a:prstGeom prst="rtTriangle">
                <a:avLst/>
              </a:prstGeom>
              <a:solidFill>
                <a:schemeClr val="tx1"/>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sp>
            <p:nvSpPr>
              <p:cNvPr id="150549" name="AutoShape 47"/>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a:buFont typeface="Arial" panose="020B0604020202020204" pitchFamily="34" charset="0"/>
                  <a:buNone/>
                </a:pPr>
                <a:endParaRPr lang="zh-CN" altLang="en-US" sz="2800">
                  <a:latin typeface="Franklin Gothic Book"/>
                  <a:ea typeface="黑体" panose="02010600030101010101" pitchFamily="49" charset="-122"/>
                </a:endParaRPr>
              </a:p>
            </p:txBody>
          </p:sp>
        </p:grpSp>
        <p:sp>
          <p:nvSpPr>
            <p:cNvPr id="150547" name="Text Box 48"/>
            <p:cNvSpPr txBox="1">
              <a:spLocks noChangeArrowheads="1"/>
            </p:cNvSpPr>
            <p:nvPr/>
          </p:nvSpPr>
          <p:spPr bwMode="auto">
            <a:xfrm>
              <a:off x="660" y="0"/>
              <a:ext cx="122" cy="360"/>
            </a:xfrm>
            <a:prstGeom prst="rect">
              <a:avLst/>
            </a:prstGeom>
            <a:noFill/>
            <a:ln w="9525">
              <a:noFill/>
              <a:miter lim="800000"/>
            </a:ln>
          </p:spPr>
          <p:txBody>
            <a:bodyPr wrap="none">
              <a:spAutoFit/>
            </a:bodyPr>
            <a:lstStyle/>
            <a:p>
              <a:pPr>
                <a:buFont typeface="Arial" panose="020B0604020202020204" pitchFamily="34" charset="0"/>
                <a:buNone/>
              </a:pPr>
              <a:endParaRPr lang="en-US" altLang="zh-CN" sz="2800" b="1"/>
            </a:p>
          </p:txBody>
        </p:sp>
      </p:grpSp>
      <p:sp>
        <p:nvSpPr>
          <p:cNvPr id="95" name="Text Box 49"/>
          <p:cNvSpPr txBox="1">
            <a:spLocks noChangeArrowheads="1"/>
          </p:cNvSpPr>
          <p:nvPr/>
        </p:nvSpPr>
        <p:spPr bwMode="auto">
          <a:xfrm>
            <a:off x="1001713" y="2100263"/>
            <a:ext cx="8197850" cy="508000"/>
          </a:xfrm>
          <a:prstGeom prst="rect">
            <a:avLst/>
          </a:prstGeom>
          <a:noFill/>
          <a:ln w="9525">
            <a:noFill/>
            <a:miter lim="800000"/>
          </a:ln>
        </p:spPr>
        <p:txBody>
          <a:bodyPr lIns="76782" tIns="38391" rIns="76782" bIns="38391">
            <a:spAutoFit/>
          </a:bodyPr>
          <a:lstStyle/>
          <a:p>
            <a:pPr>
              <a:buFont typeface="Arial" panose="020B0604020202020204" pitchFamily="34" charset="0"/>
              <a:buNone/>
            </a:pPr>
            <a:r>
              <a:rPr lang="zh-CN" altLang="en-US" sz="2800" b="1"/>
              <a:t>（二）西班牙：率先拓殖“新大陆”的海洋帝国</a:t>
            </a:r>
            <a:endParaRPr lang="en-US" altLang="zh-CN" sz="2800" b="1"/>
          </a:p>
        </p:txBody>
      </p:sp>
      <p:sp>
        <p:nvSpPr>
          <p:cNvPr id="96" name="Text Box 50"/>
          <p:cNvSpPr txBox="1">
            <a:spLocks noChangeArrowheads="1"/>
          </p:cNvSpPr>
          <p:nvPr/>
        </p:nvSpPr>
        <p:spPr bwMode="auto">
          <a:xfrm>
            <a:off x="1111250" y="2714625"/>
            <a:ext cx="6284913" cy="508000"/>
          </a:xfrm>
          <a:prstGeom prst="rect">
            <a:avLst/>
          </a:prstGeom>
          <a:noFill/>
          <a:ln w="9525">
            <a:noFill/>
            <a:miter lim="800000"/>
          </a:ln>
        </p:spPr>
        <p:txBody>
          <a:bodyPr lIns="76782" tIns="38391" rIns="76782" bIns="38391">
            <a:spAutoFit/>
          </a:bodyPr>
          <a:lstStyle/>
          <a:p>
            <a:pPr>
              <a:buFont typeface="Arial" panose="020B0604020202020204" pitchFamily="34" charset="0"/>
              <a:buNone/>
            </a:pPr>
            <a:r>
              <a:rPr lang="zh-CN" altLang="en-US" sz="2800" b="1"/>
              <a:t>（三）荷兰：欧洲的“海上马车夫”</a:t>
            </a:r>
            <a:endParaRPr lang="en-US" altLang="zh-CN" sz="2800" b="1"/>
          </a:p>
        </p:txBody>
      </p:sp>
      <p:sp>
        <p:nvSpPr>
          <p:cNvPr id="97" name="Text Box 51"/>
          <p:cNvSpPr txBox="1">
            <a:spLocks noChangeArrowheads="1"/>
          </p:cNvSpPr>
          <p:nvPr/>
        </p:nvSpPr>
        <p:spPr bwMode="auto">
          <a:xfrm>
            <a:off x="1022350" y="3278188"/>
            <a:ext cx="7816850" cy="508000"/>
          </a:xfrm>
          <a:prstGeom prst="rect">
            <a:avLst/>
          </a:prstGeom>
          <a:noFill/>
          <a:ln w="9525">
            <a:noFill/>
            <a:miter lim="800000"/>
          </a:ln>
        </p:spPr>
        <p:txBody>
          <a:bodyPr lIns="76782" tIns="38391" rIns="76782" bIns="38391">
            <a:spAutoFit/>
          </a:bodyPr>
          <a:lstStyle/>
          <a:p>
            <a:pPr>
              <a:buFont typeface="Arial" panose="020B0604020202020204" pitchFamily="34" charset="0"/>
              <a:buNone/>
            </a:pPr>
            <a:r>
              <a:rPr lang="zh-CN" altLang="en-US" sz="2800" b="1"/>
              <a:t>（四）英国：海洋霸权成就的“日不落帝国”</a:t>
            </a:r>
            <a:endParaRPr lang="en-US" altLang="zh-CN"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7444"/>
                                        </p:tgtEl>
                                        <p:attrNameLst>
                                          <p:attrName>style.visibility</p:attrName>
                                        </p:attrNameLst>
                                      </p:cBhvr>
                                      <p:to>
                                        <p:strVal val="visible"/>
                                      </p:to>
                                    </p:set>
                                    <p:animEffect transition="in" filter="slide(fromBottom)">
                                      <p:cBhvr>
                                        <p:cTn id="7" dur="500"/>
                                        <p:tgtEl>
                                          <p:spTgt spid="1874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ox(in)">
                                      <p:cBhvr>
                                        <p:cTn id="12" dur="500"/>
                                        <p:tgtEl>
                                          <p:spTgt spid="51"/>
                                        </p:tgtEl>
                                      </p:cBhvr>
                                    </p:animEffect>
                                  </p:childTnLst>
                                </p:cTn>
                              </p:par>
                              <p:par>
                                <p:cTn id="13" presetID="4"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par>
                                <p:cTn id="16" presetID="4" presetClass="entr" presetSubtype="16"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ox(in)">
                                      <p:cBhvr>
                                        <p:cTn id="18" dur="500"/>
                                        <p:tgtEl>
                                          <p:spTgt spid="55"/>
                                        </p:tgtEl>
                                      </p:cBhvr>
                                    </p:animEffect>
                                  </p:childTnLst>
                                </p:cTn>
                              </p:par>
                              <p:par>
                                <p:cTn id="19" presetID="4"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par>
                                <p:cTn id="22" presetID="4"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par>
                                <p:cTn id="25" presetID="4"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par>
                                <p:cTn id="28" presetID="4" presetClass="entr" presetSubtype="16"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box(in)">
                                      <p:cBhvr>
                                        <p:cTn id="30" dur="500"/>
                                        <p:tgtEl>
                                          <p:spTgt spid="74"/>
                                        </p:tgtEl>
                                      </p:cBhvr>
                                    </p:animEffect>
                                  </p:childTnLst>
                                </p:cTn>
                              </p:par>
                              <p:par>
                                <p:cTn id="31" presetID="4" presetClass="entr" presetSubtype="16"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box(in)">
                                      <p:cBhvr>
                                        <p:cTn id="33" dur="500"/>
                                        <p:tgtEl>
                                          <p:spTgt spid="75"/>
                                        </p:tgtEl>
                                      </p:cBhvr>
                                    </p:animEffect>
                                  </p:childTnLst>
                                </p:cTn>
                              </p:par>
                              <p:par>
                                <p:cTn id="34" presetID="4" presetClass="entr" presetSubtype="16"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box(in)">
                                      <p:cBhvr>
                                        <p:cTn id="36" dur="500"/>
                                        <p:tgtEl>
                                          <p:spTgt spid="76"/>
                                        </p:tgtEl>
                                      </p:cBhvr>
                                    </p:animEffect>
                                  </p:childTnLst>
                                </p:cTn>
                              </p:par>
                              <p:par>
                                <p:cTn id="37" presetID="4"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par>
                                <p:cTn id="40" presetID="4"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par>
                                <p:cTn id="43" presetID="4" presetClass="entr" presetSubtype="16"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cTn>
                              </p:par>
                              <p:par>
                                <p:cTn id="46" presetID="4" presetClass="entr" presetSubtype="16" fill="hold" nodeType="with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box(in)">
                                      <p:cBhvr>
                                        <p:cTn id="48" dur="500"/>
                                        <p:tgtEl>
                                          <p:spTgt spid="95"/>
                                        </p:tgtEl>
                                      </p:cBhvr>
                                    </p:animEffect>
                                  </p:childTnLst>
                                </p:cTn>
                              </p:par>
                              <p:par>
                                <p:cTn id="49" presetID="4" presetClass="entr" presetSubtype="16"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box(in)">
                                      <p:cBhvr>
                                        <p:cTn id="51" dur="500"/>
                                        <p:tgtEl>
                                          <p:spTgt spid="96"/>
                                        </p:tgtEl>
                                      </p:cBhvr>
                                    </p:animEffect>
                                  </p:childTnLst>
                                </p:cTn>
                              </p:par>
                              <p:par>
                                <p:cTn id="52" presetID="4" presetClass="entr" presetSubtype="16" fill="hold"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box(in)">
                                      <p:cBhvr>
                                        <p:cTn id="5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44" grpId="0"/>
      <p:bldP spid="5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22225" y="657225"/>
            <a:ext cx="5832475" cy="576263"/>
          </a:xfrm>
        </p:spPr>
        <p:txBody>
          <a:bodyPr rtlCol="0">
            <a:normAutofit fontScale="90000"/>
          </a:bodyPr>
          <a:lstStyle/>
          <a:p>
            <a:pPr fontAlgn="auto">
              <a:spcAft>
                <a:spcPts val="0"/>
              </a:spcAft>
              <a:defRPr/>
            </a:pPr>
            <a:r>
              <a:rPr lang="en-US" altLang="zh-CN" b="1" dirty="0">
                <a:solidFill>
                  <a:srgbClr val="FF3300"/>
                </a:solidFill>
                <a:cs typeface="+mj-cs"/>
              </a:rPr>
              <a:t> </a:t>
            </a:r>
            <a:r>
              <a:rPr lang="zh-CN" altLang="en-US" b="1" dirty="0">
                <a:solidFill>
                  <a:srgbClr val="FF3300"/>
                </a:solidFill>
                <a:cs typeface="+mj-cs"/>
              </a:rPr>
              <a:t>先秦时期</a:t>
            </a:r>
            <a:endParaRPr lang="zh-CN" altLang="en-US" b="1" dirty="0">
              <a:solidFill>
                <a:srgbClr val="FF3300"/>
              </a:solidFill>
              <a:cs typeface="+mj-cs"/>
            </a:endParaRPr>
          </a:p>
        </p:txBody>
      </p:sp>
      <p:sp>
        <p:nvSpPr>
          <p:cNvPr id="151554" name="Rectangle 3"/>
          <p:cNvSpPr>
            <a:spLocks noGrp="1" noChangeArrowheads="1"/>
          </p:cNvSpPr>
          <p:nvPr>
            <p:ph type="body" idx="4294967295"/>
          </p:nvPr>
        </p:nvSpPr>
        <p:spPr>
          <a:xfrm>
            <a:off x="196850" y="1176338"/>
            <a:ext cx="8763000" cy="2971800"/>
          </a:xfrm>
          <a:ln w="15875">
            <a:solidFill>
              <a:srgbClr val="FF0000"/>
            </a:solidFill>
          </a:ln>
        </p:spPr>
        <p:txBody>
          <a:bodyPr/>
          <a:lstStyle/>
          <a:p>
            <a:pPr marL="0" indent="0">
              <a:buFont typeface="Wingdings 2" panose="05020102010507070707" pitchFamily="18" charset="2"/>
              <a:buNone/>
            </a:pPr>
            <a:r>
              <a:rPr lang="zh-CN" altLang="en-US" b="1" smtClean="0">
                <a:latin typeface="黑体" panose="02010600030101010101" pitchFamily="49" charset="-122"/>
              </a:rPr>
              <a:t>“中国”：原意“国都”</a:t>
            </a:r>
            <a:endParaRPr lang="zh-CN" altLang="en-US" b="1" smtClean="0">
              <a:latin typeface="黑体" panose="02010600030101010101" pitchFamily="49" charset="-122"/>
            </a:endParaRPr>
          </a:p>
          <a:p>
            <a:pPr marL="0" indent="0">
              <a:buFont typeface="Wingdings 2" panose="05020102010507070707" pitchFamily="18" charset="2"/>
              <a:buNone/>
            </a:pPr>
            <a:r>
              <a:rPr lang="zh-CN" altLang="en-US" b="1" smtClean="0">
                <a:latin typeface="黑体" panose="02010600030101010101" pitchFamily="49" charset="-122"/>
              </a:rPr>
              <a:t>分封制是一种宗族式的殖民扩张</a:t>
            </a:r>
            <a:endParaRPr lang="zh-CN" altLang="en-US" b="1" smtClean="0">
              <a:latin typeface="黑体" panose="02010600030101010101" pitchFamily="49" charset="-122"/>
            </a:endParaRPr>
          </a:p>
          <a:p>
            <a:pPr marL="0" indent="0">
              <a:buFont typeface="Wingdings 2" panose="05020102010507070707" pitchFamily="18" charset="2"/>
              <a:buNone/>
            </a:pPr>
            <a:r>
              <a:rPr lang="zh-CN" altLang="en-US" b="1" smtClean="0">
                <a:latin typeface="黑体" panose="02010600030101010101" pitchFamily="49" charset="-122"/>
              </a:rPr>
              <a:t>战国时期的土地私有推动了土地买卖活动</a:t>
            </a:r>
            <a:endParaRPr lang="zh-CN" altLang="en-US" b="1" smtClean="0">
              <a:latin typeface="黑体" panose="02010600030101010101" pitchFamily="49" charset="-122"/>
            </a:endParaRPr>
          </a:p>
          <a:p>
            <a:pPr marL="0" indent="0">
              <a:buFont typeface="Wingdings 2" panose="05020102010507070707" pitchFamily="18" charset="2"/>
              <a:buNone/>
            </a:pPr>
            <a:r>
              <a:rPr lang="zh-CN" altLang="en-US" b="1" smtClean="0">
                <a:latin typeface="黑体" panose="02010600030101010101" pitchFamily="49" charset="-122"/>
              </a:rPr>
              <a:t>中国先秦思想中的人文精神</a:t>
            </a:r>
            <a:endParaRPr lang="zh-CN" altLang="en-US" b="1" smtClean="0">
              <a:latin typeface="黑体" panose="02010600030101010101" pitchFamily="49" charset="-122"/>
            </a:endParaRPr>
          </a:p>
        </p:txBody>
      </p:sp>
      <p:sp>
        <p:nvSpPr>
          <p:cNvPr id="4" name="Rectangle 2"/>
          <p:cNvSpPr txBox="1">
            <a:spLocks noChangeArrowheads="1"/>
          </p:cNvSpPr>
          <p:nvPr/>
        </p:nvSpPr>
        <p:spPr bwMode="auto">
          <a:xfrm>
            <a:off x="1219200" y="4173538"/>
            <a:ext cx="5832475" cy="577850"/>
          </a:xfrm>
          <a:prstGeom prst="rect">
            <a:avLst/>
          </a:prstGeom>
          <a:noFill/>
          <a:ln w="9525">
            <a:noFill/>
            <a:miter lim="800000"/>
          </a:ln>
        </p:spPr>
        <p:txBody>
          <a:bodyPr anchor="ctr"/>
          <a:lstStyle/>
          <a:p>
            <a:pPr algn="ctr" fontAlgn="auto">
              <a:spcBef>
                <a:spcPts val="0"/>
              </a:spcBef>
              <a:spcAft>
                <a:spcPts val="0"/>
              </a:spcAft>
              <a:defRPr/>
            </a:pPr>
            <a:r>
              <a:rPr lang="zh-CN" altLang="en-US" sz="4400" kern="0" dirty="0">
                <a:solidFill>
                  <a:srgbClr val="FF3300"/>
                </a:solidFill>
                <a:latin typeface="+mj-lt"/>
                <a:ea typeface="+mj-ea"/>
                <a:cs typeface="+mj-cs"/>
              </a:rPr>
              <a:t>汉代历史</a:t>
            </a:r>
            <a:endParaRPr lang="zh-CN" altLang="en-US" sz="4400" kern="0" dirty="0">
              <a:solidFill>
                <a:srgbClr val="FF3300"/>
              </a:solidFill>
              <a:latin typeface="+mj-lt"/>
              <a:ea typeface="+mj-ea"/>
              <a:cs typeface="+mj-cs"/>
            </a:endParaRPr>
          </a:p>
        </p:txBody>
      </p:sp>
      <p:sp>
        <p:nvSpPr>
          <p:cNvPr id="5" name="Rectangle 3"/>
          <p:cNvSpPr txBox="1">
            <a:spLocks noChangeArrowheads="1"/>
          </p:cNvSpPr>
          <p:nvPr/>
        </p:nvSpPr>
        <p:spPr bwMode="auto">
          <a:xfrm>
            <a:off x="228600" y="4800600"/>
            <a:ext cx="7772400" cy="1752600"/>
          </a:xfrm>
          <a:prstGeom prst="rect">
            <a:avLst/>
          </a:prstGeom>
          <a:noFill/>
          <a:ln w="15875">
            <a:solidFill>
              <a:srgbClr val="FF0000"/>
            </a:solidFill>
            <a:miter lim="800000"/>
          </a:ln>
        </p:spPr>
        <p:txBody>
          <a:bodyPr/>
          <a:lstStyle/>
          <a:p>
            <a:pPr fontAlgn="auto">
              <a:spcBef>
                <a:spcPct val="20000"/>
              </a:spcBef>
              <a:spcAft>
                <a:spcPts val="0"/>
              </a:spcAft>
              <a:defRPr/>
            </a:pPr>
            <a:r>
              <a:rPr lang="zh-CN" altLang="en-US" sz="3200" kern="0" dirty="0">
                <a:latin typeface="黑体" panose="02010600030101010101" pitchFamily="49" charset="-122"/>
                <a:ea typeface="黑体" panose="02010600030101010101" pitchFamily="49" charset="-122"/>
              </a:rPr>
              <a:t>姓氏含义变迁与官僚政治的形成</a:t>
            </a:r>
            <a:endParaRPr lang="zh-CN" altLang="en-US" sz="3200" kern="0" dirty="0">
              <a:latin typeface="黑体" panose="02010600030101010101" pitchFamily="49" charset="-122"/>
              <a:ea typeface="黑体" panose="02010600030101010101" pitchFamily="49" charset="-122"/>
            </a:endParaRPr>
          </a:p>
          <a:p>
            <a:pPr fontAlgn="auto">
              <a:spcBef>
                <a:spcPct val="20000"/>
              </a:spcBef>
              <a:spcAft>
                <a:spcPts val="0"/>
              </a:spcAft>
              <a:defRPr/>
            </a:pPr>
            <a:r>
              <a:rPr lang="zh-CN" altLang="en-US" sz="3200" kern="0" dirty="0">
                <a:latin typeface="黑体" panose="02010600030101010101" pitchFamily="49" charset="-122"/>
                <a:ea typeface="黑体" panose="02010600030101010101" pitchFamily="49" charset="-122"/>
              </a:rPr>
              <a:t> 官营手工业也面向民间市场生产</a:t>
            </a:r>
            <a:endParaRPr lang="zh-CN" altLang="en-US" sz="3200" kern="0" dirty="0">
              <a:latin typeface="黑体" panose="02010600030101010101" pitchFamily="49" charset="-122"/>
              <a:ea typeface="黑体" panose="02010600030101010101" pitchFamily="49" charset="-122"/>
            </a:endParaRPr>
          </a:p>
          <a:p>
            <a:pPr fontAlgn="auto">
              <a:spcBef>
                <a:spcPct val="20000"/>
              </a:spcBef>
              <a:spcAft>
                <a:spcPts val="0"/>
              </a:spcAft>
              <a:defRPr/>
            </a:pPr>
            <a:r>
              <a:rPr lang="zh-CN" altLang="en-US" sz="3200" kern="0" dirty="0">
                <a:latin typeface="黑体" panose="02010600030101010101" pitchFamily="49" charset="-122"/>
                <a:ea typeface="黑体" panose="02010600030101010101" pitchFamily="49" charset="-122"/>
              </a:rPr>
              <a:t> 汉武帝并没有罢黜百家</a:t>
            </a:r>
            <a:endParaRPr lang="zh-CN" altLang="en-US" sz="3200" kern="0" dirty="0">
              <a:latin typeface="黑体" panose="02010600030101010101" pitchFamily="49" charset="-122"/>
              <a:ea typeface="黑体" panose="02010600030101010101" pitchFamily="49" charset="-122"/>
            </a:endParaRPr>
          </a:p>
        </p:txBody>
      </p:sp>
      <p:sp>
        <p:nvSpPr>
          <p:cNvPr id="151557" name="矩形 2"/>
          <p:cNvSpPr>
            <a:spLocks noChangeArrowheads="1"/>
          </p:cNvSpPr>
          <p:nvPr/>
        </p:nvSpPr>
        <p:spPr bwMode="auto">
          <a:xfrm>
            <a:off x="1146175" y="115888"/>
            <a:ext cx="8459788" cy="641350"/>
          </a:xfrm>
          <a:prstGeom prst="rect">
            <a:avLst/>
          </a:prstGeom>
          <a:noFill/>
          <a:ln w="9525">
            <a:noFill/>
            <a:miter lim="800000"/>
          </a:ln>
        </p:spPr>
        <p:txBody>
          <a:bodyPr>
            <a:spAutoFit/>
          </a:bodyPr>
          <a:lstStyle/>
          <a:p>
            <a:pPr>
              <a:buFont typeface="Arial" panose="020B0604020202020204" pitchFamily="34" charset="0"/>
              <a:buNone/>
            </a:pPr>
            <a:r>
              <a:rPr lang="zh-CN" altLang="en-US" sz="3600">
                <a:solidFill>
                  <a:srgbClr val="0000FF"/>
                </a:solidFill>
                <a:latin typeface="黑体" panose="02010600030101010101" pitchFamily="49" charset="-122"/>
                <a:ea typeface="黑体" panose="02010600030101010101" pitchFamily="49" charset="-122"/>
              </a:rPr>
              <a:t>要注意</a:t>
            </a:r>
            <a:r>
              <a:rPr lang="zh-CN" altLang="zh-CN" sz="3600">
                <a:solidFill>
                  <a:srgbClr val="0000FF"/>
                </a:solidFill>
                <a:latin typeface="黑体" panose="02010600030101010101" pitchFamily="49" charset="-122"/>
                <a:ea typeface="黑体" panose="02010600030101010101" pitchFamily="49" charset="-122"/>
              </a:rPr>
              <a:t>从新角度回归基本考点</a:t>
            </a:r>
            <a:endParaRPr lang="zh-CN" altLang="en-US" sz="2000">
              <a:solidFill>
                <a:srgbClr val="FF0000"/>
              </a:solidFill>
              <a:latin typeface="黑体" panose="02010600030101010101" pitchFamily="49" charset="-122"/>
              <a:ea typeface="黑体" panose="02010600030101010101" pitchFamily="49" charset="-122"/>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矩形 3"/>
          <p:cNvSpPr>
            <a:spLocks noChangeArrowheads="1"/>
          </p:cNvSpPr>
          <p:nvPr/>
        </p:nvSpPr>
        <p:spPr bwMode="auto">
          <a:xfrm>
            <a:off x="3429000" y="0"/>
            <a:ext cx="2447925" cy="769938"/>
          </a:xfrm>
          <a:prstGeom prst="rect">
            <a:avLst/>
          </a:prstGeom>
          <a:noFill/>
          <a:ln w="9525">
            <a:noFill/>
            <a:miter lim="800000"/>
          </a:ln>
        </p:spPr>
        <p:txBody>
          <a:bodyPr wrap="none">
            <a:spAutoFit/>
          </a:bodyPr>
          <a:lstStyle/>
          <a:p>
            <a:pPr>
              <a:buFont typeface="Arial" panose="020B0604020202020204" pitchFamily="34" charset="0"/>
              <a:buNone/>
            </a:pPr>
            <a:r>
              <a:rPr lang="zh-CN" altLang="en-US" sz="4400">
                <a:solidFill>
                  <a:srgbClr val="FF3300"/>
                </a:solidFill>
                <a:latin typeface="宋体" panose="02010600030101010101" pitchFamily="2" charset="-122"/>
                <a:ea typeface="黑体" panose="02010600030101010101" pitchFamily="49" charset="-122"/>
              </a:rPr>
              <a:t>唐宋时期</a:t>
            </a:r>
            <a:endParaRPr lang="zh-CN" altLang="en-US" sz="4400">
              <a:latin typeface="Franklin Gothic Book"/>
              <a:ea typeface="黑体" panose="02010600030101010101" pitchFamily="49" charset="-122"/>
            </a:endParaRPr>
          </a:p>
        </p:txBody>
      </p:sp>
      <p:sp>
        <p:nvSpPr>
          <p:cNvPr id="152578" name="矩形 4"/>
          <p:cNvSpPr>
            <a:spLocks noChangeArrowheads="1"/>
          </p:cNvSpPr>
          <p:nvPr/>
        </p:nvSpPr>
        <p:spPr bwMode="auto">
          <a:xfrm>
            <a:off x="685800" y="762000"/>
            <a:ext cx="7772400" cy="2554288"/>
          </a:xfrm>
          <a:prstGeom prst="rect">
            <a:avLst/>
          </a:prstGeom>
          <a:noFill/>
          <a:ln w="15875">
            <a:solidFill>
              <a:srgbClr val="FF0000"/>
            </a:solidFill>
            <a:miter lim="800000"/>
          </a:ln>
        </p:spPr>
        <p:txBody>
          <a:bodyPr>
            <a:spAutoFit/>
          </a:bodyPr>
          <a:lstStyle/>
          <a:p>
            <a:pPr>
              <a:buFont typeface="Arial" panose="020B0604020202020204" pitchFamily="34" charset="0"/>
              <a:buNone/>
            </a:pPr>
            <a:r>
              <a:rPr lang="zh-CN" altLang="en-US" sz="3200">
                <a:latin typeface="黑体" panose="02010600030101010101" pitchFamily="49" charset="-122"/>
                <a:ea typeface="黑体" panose="02010600030101010101" pitchFamily="49" charset="-122"/>
              </a:rPr>
              <a:t>唐代三省制实际上制约了皇权专制</a:t>
            </a:r>
            <a:endParaRPr lang="zh-CN" altLang="en-US" sz="3200">
              <a:latin typeface="黑体" panose="02010600030101010101" pitchFamily="49" charset="-122"/>
              <a:ea typeface="黑体" panose="02010600030101010101" pitchFamily="49" charset="-122"/>
            </a:endParaRPr>
          </a:p>
          <a:p>
            <a:pPr>
              <a:buFont typeface="Arial" panose="020B0604020202020204" pitchFamily="34" charset="0"/>
              <a:buNone/>
            </a:pPr>
            <a:r>
              <a:rPr lang="zh-CN" altLang="en-US" sz="3200">
                <a:latin typeface="黑体" panose="02010600030101010101" pitchFamily="49" charset="-122"/>
                <a:ea typeface="黑体" panose="02010600030101010101" pitchFamily="49" charset="-122"/>
              </a:rPr>
              <a:t>科举制摆平了智力精英</a:t>
            </a:r>
            <a:endParaRPr lang="zh-CN" altLang="en-US" sz="3200">
              <a:latin typeface="黑体" panose="02010600030101010101" pitchFamily="49" charset="-122"/>
              <a:ea typeface="黑体" panose="02010600030101010101" pitchFamily="49" charset="-122"/>
            </a:endParaRPr>
          </a:p>
          <a:p>
            <a:pPr>
              <a:buFont typeface="Arial" panose="020B0604020202020204" pitchFamily="34" charset="0"/>
              <a:buNone/>
            </a:pPr>
            <a:r>
              <a:rPr lang="zh-CN" altLang="en-US" sz="3200">
                <a:latin typeface="黑体" panose="02010600030101010101" pitchFamily="49" charset="-122"/>
                <a:ea typeface="黑体" panose="02010600030101010101" pitchFamily="49" charset="-122"/>
              </a:rPr>
              <a:t>唐代长安城严禁违章建楼</a:t>
            </a:r>
            <a:endParaRPr lang="zh-CN" altLang="en-US" sz="3200">
              <a:latin typeface="黑体" panose="02010600030101010101" pitchFamily="49" charset="-122"/>
              <a:ea typeface="黑体" panose="02010600030101010101" pitchFamily="49" charset="-122"/>
            </a:endParaRPr>
          </a:p>
          <a:p>
            <a:pPr>
              <a:buFont typeface="Arial" panose="020B0604020202020204" pitchFamily="34" charset="0"/>
              <a:buNone/>
            </a:pPr>
            <a:r>
              <a:rPr lang="zh-CN" altLang="en-US" sz="3200">
                <a:latin typeface="黑体" panose="02010600030101010101" pitchFamily="49" charset="-122"/>
                <a:ea typeface="黑体" panose="02010600030101010101" pitchFamily="49" charset="-122"/>
              </a:rPr>
              <a:t>宋代农业经济出现专业化生产</a:t>
            </a:r>
            <a:endParaRPr lang="zh-CN" altLang="en-US" sz="3200">
              <a:latin typeface="黑体" panose="02010600030101010101" pitchFamily="49" charset="-122"/>
              <a:ea typeface="黑体" panose="02010600030101010101" pitchFamily="49" charset="-122"/>
            </a:endParaRPr>
          </a:p>
          <a:p>
            <a:pPr>
              <a:buFont typeface="Arial" panose="020B0604020202020204" pitchFamily="34" charset="0"/>
              <a:buNone/>
            </a:pPr>
            <a:r>
              <a:rPr lang="zh-CN" altLang="en-US" sz="3200">
                <a:latin typeface="黑体" panose="02010600030101010101" pitchFamily="49" charset="-122"/>
                <a:ea typeface="黑体" panose="02010600030101010101" pitchFamily="49" charset="-122"/>
              </a:rPr>
              <a:t>唐宋时期社会价值取向</a:t>
            </a:r>
            <a:endParaRPr lang="zh-CN" altLang="en-US" sz="3200">
              <a:latin typeface="黑体" panose="02010600030101010101" pitchFamily="49" charset="-122"/>
              <a:ea typeface="黑体" panose="02010600030101010101" pitchFamily="49" charset="-122"/>
            </a:endParaRPr>
          </a:p>
        </p:txBody>
      </p:sp>
      <p:sp>
        <p:nvSpPr>
          <p:cNvPr id="197636" name="Rectangle 2"/>
          <p:cNvSpPr>
            <a:spLocks noGrp="1" noChangeArrowheads="1"/>
          </p:cNvSpPr>
          <p:nvPr>
            <p:ph type="title" idx="4294967295"/>
          </p:nvPr>
        </p:nvSpPr>
        <p:spPr>
          <a:xfrm>
            <a:off x="1600200" y="3657600"/>
            <a:ext cx="5832475" cy="576263"/>
          </a:xfrm>
        </p:spPr>
        <p:txBody>
          <a:bodyPr rtlCol="0">
            <a:normAutofit fontScale="90000"/>
          </a:bodyPr>
          <a:lstStyle/>
          <a:p>
            <a:pPr fontAlgn="auto">
              <a:spcAft>
                <a:spcPts val="0"/>
              </a:spcAft>
              <a:defRPr/>
            </a:pPr>
            <a:r>
              <a:rPr lang="zh-CN" altLang="en-US" b="1">
                <a:solidFill>
                  <a:srgbClr val="FF3300"/>
                </a:solidFill>
                <a:cs typeface="+mj-cs"/>
              </a:rPr>
              <a:t>明清时期</a:t>
            </a:r>
            <a:endParaRPr lang="zh-CN" altLang="en-US" b="1">
              <a:solidFill>
                <a:srgbClr val="FF3300"/>
              </a:solidFill>
              <a:cs typeface="+mj-cs"/>
            </a:endParaRPr>
          </a:p>
        </p:txBody>
      </p:sp>
      <p:sp>
        <p:nvSpPr>
          <p:cNvPr id="9" name="Rectangle 3"/>
          <p:cNvSpPr txBox="1">
            <a:spLocks noChangeArrowheads="1"/>
          </p:cNvSpPr>
          <p:nvPr/>
        </p:nvSpPr>
        <p:spPr bwMode="auto">
          <a:xfrm>
            <a:off x="609600" y="4343400"/>
            <a:ext cx="7924800" cy="2286000"/>
          </a:xfrm>
          <a:prstGeom prst="rect">
            <a:avLst/>
          </a:prstGeom>
          <a:noFill/>
          <a:ln w="15875">
            <a:solidFill>
              <a:srgbClr val="FF0000"/>
            </a:solidFill>
            <a:miter lim="800000"/>
          </a:ln>
        </p:spPr>
        <p:txBody>
          <a:bodyPr/>
          <a:lstStyle/>
          <a:p>
            <a:pPr fontAlgn="auto">
              <a:spcBef>
                <a:spcPct val="20000"/>
              </a:spcBef>
              <a:spcAft>
                <a:spcPts val="0"/>
              </a:spcAft>
              <a:defRPr/>
            </a:pPr>
            <a:r>
              <a:rPr lang="zh-CN" altLang="en-US" sz="3200" kern="0" dirty="0">
                <a:latin typeface="黑体" panose="02010600030101010101" pitchFamily="49" charset="-122"/>
                <a:ea typeface="黑体" panose="02010600030101010101" pitchFamily="49" charset="-122"/>
              </a:rPr>
              <a:t>明清时期宗法观念走向衰落</a:t>
            </a:r>
            <a:endParaRPr lang="zh-CN" altLang="en-US" sz="3200" kern="0" dirty="0">
              <a:latin typeface="黑体" panose="02010600030101010101" pitchFamily="49" charset="-122"/>
              <a:ea typeface="黑体" panose="02010600030101010101" pitchFamily="49" charset="-122"/>
            </a:endParaRPr>
          </a:p>
          <a:p>
            <a:pPr fontAlgn="auto">
              <a:spcBef>
                <a:spcPct val="20000"/>
              </a:spcBef>
              <a:spcAft>
                <a:spcPts val="0"/>
              </a:spcAft>
              <a:defRPr/>
            </a:pPr>
            <a:r>
              <a:rPr lang="zh-CN" altLang="en-US" sz="3200" kern="0" dirty="0">
                <a:latin typeface="黑体" panose="02010600030101010101" pitchFamily="49" charset="-122"/>
                <a:ea typeface="黑体" panose="02010600030101010101" pitchFamily="49" charset="-122"/>
              </a:rPr>
              <a:t>明清时社会经济结构变化中的“迁业”现象</a:t>
            </a:r>
            <a:endParaRPr lang="zh-CN" altLang="en-US" sz="3200" kern="0" dirty="0">
              <a:latin typeface="黑体" panose="02010600030101010101" pitchFamily="49" charset="-122"/>
              <a:ea typeface="黑体" panose="02010600030101010101" pitchFamily="49" charset="-122"/>
            </a:endParaRPr>
          </a:p>
          <a:p>
            <a:pPr fontAlgn="auto">
              <a:spcBef>
                <a:spcPct val="20000"/>
              </a:spcBef>
              <a:spcAft>
                <a:spcPts val="0"/>
              </a:spcAft>
              <a:defRPr/>
            </a:pPr>
            <a:r>
              <a:rPr lang="zh-CN" altLang="en-US" sz="3200" kern="0" dirty="0">
                <a:latin typeface="黑体" panose="02010600030101010101" pitchFamily="49" charset="-122"/>
                <a:ea typeface="黑体" panose="02010600030101010101" pitchFamily="49" charset="-122"/>
              </a:rPr>
              <a:t>传统思想中萌发“人性”的觉醒</a:t>
            </a:r>
            <a:endParaRPr lang="zh-CN" altLang="en-US" sz="3200" kern="0" dirty="0">
              <a:latin typeface="黑体" panose="02010600030101010101" pitchFamily="49" charset="-122"/>
              <a:ea typeface="黑体" panose="02010600030101010101" pitchFamily="49" charset="-122"/>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矩形 1"/>
          <p:cNvSpPr>
            <a:spLocks noChangeArrowheads="1"/>
          </p:cNvSpPr>
          <p:nvPr/>
        </p:nvSpPr>
        <p:spPr bwMode="auto">
          <a:xfrm>
            <a:off x="250825" y="117475"/>
            <a:ext cx="8424863" cy="6740525"/>
          </a:xfrm>
          <a:prstGeom prst="rect">
            <a:avLst/>
          </a:prstGeom>
          <a:noFill/>
          <a:ln w="9525">
            <a:noFill/>
            <a:miter lim="800000"/>
          </a:ln>
        </p:spPr>
        <p:txBody>
          <a:bodyPr>
            <a:spAutoFit/>
          </a:bodyPr>
          <a:lstStyle/>
          <a:p>
            <a:r>
              <a:rPr lang="en-US" altLang="zh-CN" sz="2400" b="1">
                <a:latin typeface="Franklin Gothic Book"/>
                <a:ea typeface="黑体" panose="02010600030101010101" pitchFamily="49" charset="-122"/>
              </a:rPr>
              <a:t>1</a:t>
            </a:r>
            <a:r>
              <a:rPr lang="zh-CN" altLang="zh-CN" sz="2400" b="1">
                <a:latin typeface="Franklin Gothic Book"/>
                <a:ea typeface="黑体" panose="02010600030101010101" pitchFamily="49" charset="-122"/>
              </a:rPr>
              <a:t>）儒家思想对于封建统治产生的作用是：有利于加强中央集权；构成了官僚集团的行为规范；使封建政府关注百姓的生计。</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）儒家思想长期占统治地位的基础是：自己自足的自然经济和封建君主专制制度。</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近代以来动摇的原因是：西方先进的资本主义文明的冲击。</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3</a:t>
            </a:r>
            <a:r>
              <a:rPr lang="zh-CN" altLang="zh-CN" sz="2400" b="1">
                <a:latin typeface="Franklin Gothic Book"/>
                <a:ea typeface="黑体" panose="02010600030101010101" pitchFamily="49" charset="-122"/>
              </a:rPr>
              <a:t>）新文化运动为什么绝对否定儒家思想：</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儒家伦理道德是维护封建统治的正统思想，是维护君主专制制度的思想支柱；阻碍民主和科学的实现；阻碍中国人民的觉醒和社会进步。</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）评论儒家思想在中国思想文化史上的地位，并简要说明对儒家思想应持的正确态度。</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地位：以孔孟之道为核心的儒家思想是我国封建社会的正统思想，儒家文化构成中华传统文化的内涵。它对中华民族文化的认同与维护国家的统一产生了积极作用，对于中国人的思维方式、价值观念有深远影响。</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态度：儒家思想的精华部分，是中国传统文化与世界文化的宝贵遗产，要批判地继承和发展，取其精华，去其糟粕。</a:t>
            </a:r>
            <a:endParaRPr lang="zh-CN" altLang="zh-CN" sz="2400">
              <a:latin typeface="Franklin Gothic Book"/>
              <a:ea typeface="黑体" panose="02010600030101010101" pitchFamily="49"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1750" y="0"/>
            <a:ext cx="8861425" cy="7170738"/>
          </a:xfrm>
          <a:prstGeom prst="rect">
            <a:avLst/>
          </a:prstGeom>
          <a:noFill/>
          <a:ln w="9525">
            <a:noFill/>
            <a:miter lim="800000"/>
          </a:ln>
          <a:effectLst/>
        </p:spPr>
        <p:txBody>
          <a:bodyPr anchor="ctr">
            <a:spAutoFit/>
          </a:bodyPr>
          <a:lstStyle/>
          <a:p>
            <a:pPr indent="266700" defTabSz="-635" eaLnBrk="0" fontAlgn="auto" hangingPunct="0">
              <a:spcBef>
                <a:spcPts val="0"/>
              </a:spcBef>
              <a:spcAft>
                <a:spcPts val="0"/>
              </a:spcAft>
              <a:tabLst>
                <a:tab pos="2628900" algn="l"/>
              </a:tabLst>
              <a:defRPr/>
            </a:pPr>
            <a:r>
              <a:rPr lang="zh-CN" altLang="en-US" sz="2000" b="1" dirty="0">
                <a:solidFill>
                  <a:srgbClr val="FF0000"/>
                </a:solidFill>
                <a:latin typeface="+mn-lt"/>
                <a:ea typeface="+mn-ea"/>
                <a:cs typeface="Times New Roman" panose="02020603050405020304" pitchFamily="18" charset="0"/>
              </a:rPr>
              <a:t>书院的问题</a:t>
            </a:r>
            <a:endParaRPr lang="en-US" altLang="zh-CN" sz="2000" b="1" dirty="0">
              <a:solidFill>
                <a:srgbClr val="FF0000"/>
              </a:solidFill>
              <a:latin typeface="+mn-lt"/>
              <a:ea typeface="+mn-ea"/>
              <a:cs typeface="Times New Roman" panose="02020603050405020304" pitchFamily="18" charset="0"/>
            </a:endParaRPr>
          </a:p>
          <a:p>
            <a:pPr indent="266700" defTabSz="-635" eaLnBrk="0" fontAlgn="auto" hangingPunct="0">
              <a:spcBef>
                <a:spcPts val="0"/>
              </a:spcBef>
              <a:spcAft>
                <a:spcPts val="0"/>
              </a:spcAft>
              <a:tabLst>
                <a:tab pos="2628900" algn="l"/>
              </a:tabLst>
              <a:defRPr/>
            </a:pPr>
            <a:r>
              <a:rPr lang="en-US" altLang="zh-CN" sz="2000" b="1" dirty="0">
                <a:latin typeface="+mn-lt"/>
                <a:ea typeface="+mn-ea"/>
                <a:cs typeface="Times New Roman" panose="02020603050405020304" pitchFamily="18" charset="0"/>
              </a:rPr>
              <a:t>(1)</a:t>
            </a:r>
            <a:r>
              <a:rPr lang="zh-CN" altLang="en-US" sz="2000" b="1" dirty="0">
                <a:latin typeface="+mn-lt"/>
                <a:ea typeface="+mn-ea"/>
                <a:cs typeface="Times New Roman" panose="02020603050405020304" pitchFamily="18" charset="0"/>
              </a:rPr>
              <a:t> 我国古代书院数量增幅较大的是哪两个朝代？简要分析在这两个时代有利于书院发展的经济、思想、科技条件。</a:t>
            </a:r>
            <a:r>
              <a:rPr lang="en-US" altLang="zh-CN" sz="2000" b="1" dirty="0">
                <a:latin typeface="+mn-lt"/>
                <a:ea typeface="+mn-ea"/>
                <a:cs typeface="Times New Roman" panose="02020603050405020304" pitchFamily="18" charset="0"/>
              </a:rPr>
              <a:t>(5</a:t>
            </a:r>
            <a:r>
              <a:rPr lang="zh-CN" altLang="en-US" sz="2000" b="1" dirty="0">
                <a:latin typeface="+mn-lt"/>
                <a:ea typeface="+mn-ea"/>
                <a:cs typeface="Times New Roman" panose="02020603050405020304" pitchFamily="18" charset="0"/>
              </a:rPr>
              <a:t>分</a:t>
            </a:r>
            <a:r>
              <a:rPr lang="en-US" altLang="zh-CN" sz="2000" b="1" dirty="0">
                <a:latin typeface="+mn-lt"/>
                <a:ea typeface="+mn-ea"/>
                <a:cs typeface="Times New Roman" panose="02020603050405020304" pitchFamily="18" charset="0"/>
              </a:rPr>
              <a:t>)</a:t>
            </a:r>
            <a:endParaRPr lang="en-US" altLang="zh-CN" sz="2000" b="1" dirty="0">
              <a:latin typeface="+mn-lt"/>
              <a:ea typeface="+mn-ea"/>
            </a:endParaRPr>
          </a:p>
          <a:p>
            <a:pPr indent="266700" defTabSz="-635" eaLnBrk="0" fontAlgn="auto" hangingPunct="0">
              <a:spcBef>
                <a:spcPts val="0"/>
              </a:spcBef>
              <a:spcAft>
                <a:spcPts val="0"/>
              </a:spcAft>
              <a:tabLst>
                <a:tab pos="2628900" algn="l"/>
              </a:tabLst>
              <a:defRPr/>
            </a:pPr>
            <a:r>
              <a:rPr lang="en-US" altLang="zh-CN" sz="2000" b="1" dirty="0">
                <a:latin typeface="+mn-lt"/>
                <a:ea typeface="+mn-ea"/>
                <a:cs typeface="Times New Roman" panose="02020603050405020304" pitchFamily="18" charset="0"/>
              </a:rPr>
              <a:t>(2</a:t>
            </a:r>
            <a:r>
              <a:rPr lang="zh-CN" altLang="en-US" sz="2000" b="1" dirty="0">
                <a:latin typeface="+mn-lt"/>
                <a:ea typeface="+mn-ea"/>
                <a:cs typeface="Times New Roman" panose="02020603050405020304" pitchFamily="18" charset="0"/>
              </a:rPr>
              <a:t>）我国古代书院发展的主要变化。结合所学知识分析产生这一变化的主要原因。</a:t>
            </a:r>
            <a:r>
              <a:rPr lang="en-US" altLang="zh-CN" sz="2000" b="1" dirty="0">
                <a:latin typeface="+mn-lt"/>
                <a:ea typeface="+mn-ea"/>
                <a:cs typeface="Times New Roman" panose="02020603050405020304" pitchFamily="18" charset="0"/>
              </a:rPr>
              <a:t>(7</a:t>
            </a:r>
            <a:r>
              <a:rPr lang="zh-CN" altLang="en-US" sz="2000" b="1" dirty="0">
                <a:latin typeface="+mn-lt"/>
                <a:ea typeface="+mn-ea"/>
                <a:cs typeface="Times New Roman" panose="02020603050405020304" pitchFamily="18" charset="0"/>
              </a:rPr>
              <a:t>分</a:t>
            </a:r>
            <a:r>
              <a:rPr lang="en-US" altLang="zh-CN" sz="2000" b="1" dirty="0">
                <a:latin typeface="+mn-lt"/>
                <a:ea typeface="+mn-ea"/>
                <a:cs typeface="Times New Roman" panose="02020603050405020304" pitchFamily="18" charset="0"/>
              </a:rPr>
              <a:t>)</a:t>
            </a:r>
            <a:endParaRPr lang="en-US" altLang="zh-CN" sz="2000" b="1" dirty="0">
              <a:latin typeface="+mn-lt"/>
              <a:ea typeface="+mn-ea"/>
            </a:endParaRPr>
          </a:p>
          <a:p>
            <a:pPr indent="266700" defTabSz="-635" eaLnBrk="0" fontAlgn="auto" hangingPunct="0">
              <a:spcBef>
                <a:spcPts val="0"/>
              </a:spcBef>
              <a:spcAft>
                <a:spcPts val="0"/>
              </a:spcAft>
              <a:tabLst>
                <a:tab pos="2628900" algn="l"/>
              </a:tabLst>
              <a:defRPr/>
            </a:pPr>
            <a:r>
              <a:rPr lang="en-US" altLang="zh-CN" sz="2000" b="1" dirty="0">
                <a:latin typeface="+mn-lt"/>
                <a:ea typeface="+mn-ea"/>
                <a:cs typeface="Times New Roman" panose="02020603050405020304" pitchFamily="18" charset="0"/>
              </a:rPr>
              <a:t>(3)</a:t>
            </a:r>
            <a:r>
              <a:rPr lang="zh-CN" altLang="en-US" sz="2000" b="1" dirty="0">
                <a:latin typeface="+mn-lt"/>
                <a:ea typeface="+mn-ea"/>
                <a:cs typeface="Times New Roman" panose="02020603050405020304" pitchFamily="18" charset="0"/>
              </a:rPr>
              <a:t> 概括古代书院与近代书院在学习内容上的差异。据材料三并结合所学知识，分析宁波能在浙江率先创办新式书院的文化因素。</a:t>
            </a:r>
            <a:r>
              <a:rPr lang="en-US" altLang="zh-CN" sz="2000" b="1" dirty="0">
                <a:latin typeface="+mn-lt"/>
                <a:ea typeface="+mn-ea"/>
                <a:cs typeface="Times New Roman" panose="02020603050405020304" pitchFamily="18" charset="0"/>
              </a:rPr>
              <a:t>(8</a:t>
            </a:r>
            <a:r>
              <a:rPr lang="zh-CN" altLang="en-US" sz="2000" b="1" dirty="0">
                <a:latin typeface="+mn-lt"/>
                <a:ea typeface="+mn-ea"/>
                <a:cs typeface="Times New Roman" panose="02020603050405020304" pitchFamily="18" charset="0"/>
              </a:rPr>
              <a:t>分</a:t>
            </a:r>
            <a:r>
              <a:rPr lang="en-US" altLang="zh-CN" sz="2000" b="1" dirty="0">
                <a:latin typeface="+mn-lt"/>
                <a:ea typeface="+mn-ea"/>
                <a:cs typeface="Times New Roman" panose="02020603050405020304" pitchFamily="18" charset="0"/>
              </a:rPr>
              <a:t>)</a:t>
            </a:r>
            <a:endParaRPr lang="en-US" altLang="zh-CN" sz="2000" b="1" dirty="0">
              <a:latin typeface="+mn-lt"/>
              <a:ea typeface="+mn-ea"/>
            </a:endParaRPr>
          </a:p>
          <a:p>
            <a:pPr indent="266700" defTabSz="-635" eaLnBrk="0" fontAlgn="auto" hangingPunct="0">
              <a:spcBef>
                <a:spcPts val="0"/>
              </a:spcBef>
              <a:spcAft>
                <a:spcPts val="0"/>
              </a:spcAft>
              <a:tabLst>
                <a:tab pos="2628900" algn="l"/>
              </a:tabLst>
              <a:defRPr/>
            </a:pPr>
            <a:r>
              <a:rPr lang="zh-CN" altLang="en-US" sz="2000" b="1" dirty="0">
                <a:latin typeface="+mn-lt"/>
                <a:ea typeface="+mn-ea"/>
              </a:rPr>
              <a:t>（</a:t>
            </a:r>
            <a:r>
              <a:rPr lang="en-US" altLang="zh-CN" sz="2000" b="1" dirty="0">
                <a:latin typeface="+mn-lt"/>
                <a:ea typeface="+mn-ea"/>
              </a:rPr>
              <a:t>4</a:t>
            </a:r>
            <a:r>
              <a:rPr lang="zh-CN" altLang="en-US" sz="2000" b="1" dirty="0">
                <a:latin typeface="+mn-lt"/>
                <a:ea typeface="+mn-ea"/>
              </a:rPr>
              <a:t>）</a:t>
            </a:r>
            <a:r>
              <a:rPr lang="zh-CN" altLang="zh-CN" sz="2000" b="1" dirty="0">
                <a:latin typeface="+mn-lt"/>
                <a:ea typeface="+mn-ea"/>
              </a:rPr>
              <a:t>清朝书院逐渐衰亡的原因。</a:t>
            </a:r>
            <a:endParaRPr lang="en-US" altLang="zh-CN" sz="2000" b="1" dirty="0">
              <a:latin typeface="+mn-lt"/>
              <a:ea typeface="+mn-ea"/>
            </a:endParaRPr>
          </a:p>
          <a:p>
            <a:pPr indent="266700" defTabSz="-635" eaLnBrk="0" fontAlgn="auto" hangingPunct="0">
              <a:spcBef>
                <a:spcPts val="0"/>
              </a:spcBef>
              <a:spcAft>
                <a:spcPts val="0"/>
              </a:spcAft>
              <a:tabLst>
                <a:tab pos="2628900" algn="l"/>
              </a:tabLst>
              <a:defRPr/>
            </a:pPr>
            <a:r>
              <a:rPr lang="zh-CN" altLang="en-US" sz="2000" b="1" dirty="0">
                <a:latin typeface="+mn-lt"/>
                <a:ea typeface="+mn-ea"/>
                <a:cs typeface="Times New Roman" panose="02020603050405020304" pitchFamily="18" charset="0"/>
              </a:rPr>
              <a:t>答案： </a:t>
            </a:r>
            <a:r>
              <a:rPr lang="en-US" altLang="zh-CN" sz="2000" b="1" dirty="0">
                <a:latin typeface="+mn-lt"/>
                <a:ea typeface="+mn-ea"/>
                <a:cs typeface="Times New Roman" panose="02020603050405020304" pitchFamily="18" charset="0"/>
              </a:rPr>
              <a:t>(1)</a:t>
            </a:r>
            <a:r>
              <a:rPr lang="zh-CN" altLang="en-US" sz="2000" b="1" dirty="0">
                <a:latin typeface="+mn-lt"/>
                <a:ea typeface="+mn-ea"/>
                <a:cs typeface="Times New Roman" panose="02020603050405020304" pitchFamily="18" charset="0"/>
              </a:rPr>
              <a:t>宋代和明代。思想条件</a:t>
            </a:r>
            <a:r>
              <a:rPr lang="en-US" altLang="zh-CN" sz="2000" b="1" dirty="0">
                <a:latin typeface="宋体" panose="02010600030101010101" pitchFamily="2" charset="-122"/>
                <a:ea typeface="+mn-ea"/>
                <a:cs typeface="Times New Roman" panose="02020603050405020304" pitchFamily="18" charset="0"/>
              </a:rPr>
              <a:t>——</a:t>
            </a:r>
            <a:r>
              <a:rPr lang="zh-CN" altLang="en-US" sz="2000" b="1" dirty="0">
                <a:latin typeface="+mn-lt"/>
                <a:ea typeface="+mn-ea"/>
                <a:cs typeface="Times New Roman" panose="02020603050405020304" pitchFamily="18" charset="0"/>
              </a:rPr>
              <a:t>理学的发展</a:t>
            </a:r>
            <a:r>
              <a:rPr lang="en-US" altLang="zh-CN" sz="2000" b="1" dirty="0">
                <a:latin typeface="+mn-lt"/>
                <a:ea typeface="+mn-ea"/>
                <a:cs typeface="Times New Roman" panose="02020603050405020304" pitchFamily="18" charset="0"/>
              </a:rPr>
              <a:t>(</a:t>
            </a:r>
            <a:r>
              <a:rPr lang="zh-CN" altLang="en-US" sz="2000" b="1" dirty="0">
                <a:latin typeface="+mn-lt"/>
                <a:ea typeface="+mn-ea"/>
                <a:cs typeface="Times New Roman" panose="02020603050405020304" pitchFamily="18" charset="0"/>
              </a:rPr>
              <a:t>宋代</a:t>
            </a:r>
            <a:r>
              <a:rPr lang="zh-CN" altLang="zh-CN" sz="2000" b="1" dirty="0">
                <a:latin typeface="+mn-lt"/>
                <a:ea typeface="+mn-ea"/>
                <a:cs typeface="Times New Roman" panose="02020603050405020304" pitchFamily="18" charset="0"/>
              </a:rPr>
              <a:t>程朱理学、明代心学形成</a:t>
            </a:r>
            <a:r>
              <a:rPr lang="en-US" altLang="zh-CN" sz="2000" b="1" dirty="0">
                <a:latin typeface="+mn-lt"/>
                <a:ea typeface="+mn-ea"/>
                <a:cs typeface="Times New Roman" panose="02020603050405020304" pitchFamily="18" charset="0"/>
              </a:rPr>
              <a:t>)</a:t>
            </a:r>
            <a:r>
              <a:rPr lang="zh-CN" altLang="en-US" sz="2000" b="1" dirty="0">
                <a:latin typeface="+mn-lt"/>
                <a:ea typeface="+mn-ea"/>
                <a:cs typeface="Times New Roman" panose="02020603050405020304" pitchFamily="18" charset="0"/>
              </a:rPr>
              <a:t>；经济条件</a:t>
            </a:r>
            <a:r>
              <a:rPr lang="en-US" altLang="zh-CN" sz="2000" b="1" dirty="0">
                <a:latin typeface="宋体" panose="02010600030101010101" pitchFamily="2" charset="-122"/>
                <a:ea typeface="+mn-ea"/>
                <a:cs typeface="Times New Roman" panose="02020603050405020304" pitchFamily="18" charset="0"/>
              </a:rPr>
              <a:t>——</a:t>
            </a:r>
            <a:r>
              <a:rPr lang="zh-CN" altLang="en-US" sz="2000" b="1" dirty="0">
                <a:latin typeface="+mn-lt"/>
                <a:ea typeface="+mn-ea"/>
                <a:cs typeface="Times New Roman" panose="02020603050405020304" pitchFamily="18" charset="0"/>
              </a:rPr>
              <a:t>农业、手工业、商品经济的空前发展，明代资本主义萌芽；科技因素</a:t>
            </a:r>
            <a:r>
              <a:rPr lang="en-US" altLang="zh-CN" sz="2000" b="1" dirty="0">
                <a:latin typeface="宋体" panose="02010600030101010101" pitchFamily="2" charset="-122"/>
                <a:ea typeface="+mn-ea"/>
                <a:cs typeface="Times New Roman" panose="02020603050405020304" pitchFamily="18" charset="0"/>
              </a:rPr>
              <a:t>——</a:t>
            </a:r>
            <a:r>
              <a:rPr lang="zh-CN" altLang="en-US" sz="2000" b="1" dirty="0">
                <a:latin typeface="+mn-lt"/>
                <a:ea typeface="+mn-ea"/>
                <a:cs typeface="Times New Roman" panose="02020603050405020304" pitchFamily="18" charset="0"/>
              </a:rPr>
              <a:t>活字印刷的发明</a:t>
            </a:r>
            <a:r>
              <a:rPr lang="en-US" altLang="zh-CN" sz="2000" b="1" dirty="0">
                <a:latin typeface="+mn-lt"/>
                <a:ea typeface="+mn-ea"/>
                <a:cs typeface="Times New Roman" panose="02020603050405020304" pitchFamily="18" charset="0"/>
              </a:rPr>
              <a:t>(</a:t>
            </a:r>
            <a:r>
              <a:rPr lang="zh-CN" altLang="en-US" sz="2000" b="1" dirty="0">
                <a:latin typeface="+mn-lt"/>
                <a:ea typeface="+mn-ea"/>
                <a:cs typeface="Times New Roman" panose="02020603050405020304" pitchFamily="18" charset="0"/>
              </a:rPr>
              <a:t>宋代泥活字、明代铜活字</a:t>
            </a:r>
            <a:r>
              <a:rPr lang="en-US" altLang="zh-CN" sz="2000" b="1" dirty="0">
                <a:latin typeface="+mn-lt"/>
                <a:ea typeface="+mn-ea"/>
                <a:cs typeface="Times New Roman" panose="02020603050405020304" pitchFamily="18" charset="0"/>
              </a:rPr>
              <a:t>)</a:t>
            </a:r>
            <a:r>
              <a:rPr lang="zh-CN" altLang="en-US" sz="2000" b="1" dirty="0">
                <a:latin typeface="+mn-lt"/>
                <a:ea typeface="+mn-ea"/>
                <a:cs typeface="Times New Roman" panose="02020603050405020304" pitchFamily="18" charset="0"/>
              </a:rPr>
              <a:t>。</a:t>
            </a:r>
            <a:endParaRPr lang="zh-CN" altLang="en-US" sz="2800" b="1" dirty="0">
              <a:latin typeface="+mn-lt"/>
              <a:ea typeface="+mn-ea"/>
            </a:endParaRPr>
          </a:p>
          <a:p>
            <a:pPr indent="266700" defTabSz="-635" eaLnBrk="0" fontAlgn="auto" hangingPunct="0">
              <a:spcBef>
                <a:spcPts val="0"/>
              </a:spcBef>
              <a:spcAft>
                <a:spcPts val="0"/>
              </a:spcAft>
              <a:tabLst>
                <a:tab pos="2628900" algn="l"/>
              </a:tabLst>
              <a:defRPr/>
            </a:pPr>
            <a:r>
              <a:rPr lang="en-US" altLang="zh-CN" sz="2000" b="1" dirty="0">
                <a:latin typeface="+mn-lt"/>
                <a:ea typeface="+mn-ea"/>
                <a:cs typeface="Times New Roman" panose="02020603050405020304" pitchFamily="18" charset="0"/>
              </a:rPr>
              <a:t>(2)</a:t>
            </a:r>
            <a:r>
              <a:rPr lang="zh-CN" altLang="en-US" sz="2000" b="1" dirty="0">
                <a:latin typeface="+mn-lt"/>
                <a:ea typeface="+mn-ea"/>
                <a:cs typeface="Times New Roman" panose="02020603050405020304" pitchFamily="18" charset="0"/>
              </a:rPr>
              <a:t>变化：从宋代到清代，官办书院比例总体上升，民办书院比例总体下降；到明清时期，官办书院在比例上超过了民办书院。</a:t>
            </a:r>
            <a:endParaRPr lang="zh-CN" altLang="en-US" sz="2800" b="1" dirty="0">
              <a:latin typeface="+mn-lt"/>
              <a:ea typeface="+mn-ea"/>
            </a:endParaRPr>
          </a:p>
          <a:p>
            <a:pPr indent="266700" defTabSz="-635" eaLnBrk="0" fontAlgn="auto" hangingPunct="0">
              <a:spcBef>
                <a:spcPts val="0"/>
              </a:spcBef>
              <a:spcAft>
                <a:spcPts val="0"/>
              </a:spcAft>
              <a:tabLst>
                <a:tab pos="2628900" algn="l"/>
              </a:tabLst>
              <a:defRPr/>
            </a:pPr>
            <a:r>
              <a:rPr lang="zh-CN" altLang="en-US" sz="2000" b="1" dirty="0">
                <a:latin typeface="+mn-lt"/>
                <a:ea typeface="+mn-ea"/>
                <a:cs typeface="Times New Roman" panose="02020603050405020304" pitchFamily="18" charset="0"/>
              </a:rPr>
              <a:t>主要原因：明清时期君主专制中央集权制度强化；思想控制加强。</a:t>
            </a:r>
            <a:endParaRPr lang="zh-CN" altLang="en-US" sz="2800" b="1" dirty="0">
              <a:latin typeface="+mn-lt"/>
              <a:ea typeface="+mn-ea"/>
            </a:endParaRPr>
          </a:p>
          <a:p>
            <a:pPr indent="266700" defTabSz="-635" eaLnBrk="0" fontAlgn="auto" hangingPunct="0">
              <a:spcBef>
                <a:spcPts val="0"/>
              </a:spcBef>
              <a:spcAft>
                <a:spcPts val="0"/>
              </a:spcAft>
              <a:tabLst>
                <a:tab pos="2628900" algn="l"/>
              </a:tabLst>
              <a:defRPr/>
            </a:pPr>
            <a:r>
              <a:rPr lang="en-US" altLang="zh-CN" sz="2000" b="1" dirty="0">
                <a:latin typeface="+mn-lt"/>
                <a:ea typeface="+mn-ea"/>
                <a:cs typeface="Times New Roman" panose="02020603050405020304" pitchFamily="18" charset="0"/>
              </a:rPr>
              <a:t>(3)</a:t>
            </a:r>
            <a:r>
              <a:rPr lang="zh-CN" altLang="en-US" sz="2000" b="1" dirty="0">
                <a:latin typeface="+mn-lt"/>
                <a:ea typeface="+mn-ea"/>
                <a:cs typeface="Times New Roman" panose="02020603050405020304" pitchFamily="18" charset="0"/>
              </a:rPr>
              <a:t>差异：古代书院</a:t>
            </a:r>
            <a:r>
              <a:rPr lang="en-US" altLang="zh-CN" sz="2000" b="1" dirty="0">
                <a:latin typeface="宋体" panose="02010600030101010101" pitchFamily="2" charset="-122"/>
                <a:ea typeface="+mn-ea"/>
                <a:cs typeface="Times New Roman" panose="02020603050405020304" pitchFamily="18" charset="0"/>
              </a:rPr>
              <a:t>——</a:t>
            </a:r>
            <a:r>
              <a:rPr lang="zh-CN" altLang="en-US" sz="2000" b="1" dirty="0">
                <a:latin typeface="+mn-lt"/>
                <a:ea typeface="+mn-ea"/>
                <a:cs typeface="Times New Roman" panose="02020603050405020304" pitchFamily="18" charset="0"/>
              </a:rPr>
              <a:t>儒家道德规范；</a:t>
            </a:r>
            <a:r>
              <a:rPr lang="en-US" altLang="zh-CN" sz="2000" b="1" dirty="0">
                <a:latin typeface="+mn-lt"/>
                <a:ea typeface="+mn-ea"/>
                <a:cs typeface="Times New Roman" panose="02020603050405020304" pitchFamily="18" charset="0"/>
              </a:rPr>
              <a:t>(</a:t>
            </a:r>
            <a:r>
              <a:rPr lang="zh-CN" altLang="en-US" sz="2000" b="1" dirty="0">
                <a:latin typeface="+mn-lt"/>
                <a:ea typeface="+mn-ea"/>
                <a:cs typeface="Times New Roman" panose="02020603050405020304" pitchFamily="18" charset="0"/>
              </a:rPr>
              <a:t>写到儒家学说、宋明理学等也可</a:t>
            </a:r>
            <a:r>
              <a:rPr lang="en-US" altLang="zh-CN" sz="2000" b="1" dirty="0">
                <a:latin typeface="+mn-lt"/>
                <a:ea typeface="+mn-ea"/>
                <a:cs typeface="Times New Roman" panose="02020603050405020304" pitchFamily="18" charset="0"/>
              </a:rPr>
              <a:t>)</a:t>
            </a:r>
            <a:r>
              <a:rPr lang="zh-CN" altLang="en-US" sz="2000" b="1" dirty="0">
                <a:latin typeface="+mn-lt"/>
                <a:ea typeface="+mn-ea"/>
                <a:cs typeface="Times New Roman" panose="02020603050405020304" pitchFamily="18" charset="0"/>
              </a:rPr>
              <a:t>近代书院</a:t>
            </a:r>
            <a:r>
              <a:rPr lang="en-US" altLang="zh-CN" sz="2000" b="1" dirty="0">
                <a:latin typeface="宋体" panose="02010600030101010101" pitchFamily="2" charset="-122"/>
                <a:ea typeface="+mn-ea"/>
                <a:cs typeface="Times New Roman" panose="02020603050405020304" pitchFamily="18" charset="0"/>
              </a:rPr>
              <a:t>——</a:t>
            </a:r>
            <a:r>
              <a:rPr lang="zh-CN" altLang="en-US" sz="2000" b="1" dirty="0">
                <a:latin typeface="+mn-lt"/>
                <a:ea typeface="+mn-ea"/>
                <a:cs typeface="Times New Roman" panose="02020603050405020304" pitchFamily="18" charset="0"/>
              </a:rPr>
              <a:t>传统儒家思想与近代新式学科相结合。</a:t>
            </a:r>
            <a:endParaRPr lang="zh-CN" altLang="en-US" sz="2800" b="1" dirty="0">
              <a:latin typeface="+mn-lt"/>
              <a:ea typeface="+mn-ea"/>
            </a:endParaRPr>
          </a:p>
          <a:p>
            <a:pPr fontAlgn="auto">
              <a:spcBef>
                <a:spcPts val="0"/>
              </a:spcBef>
              <a:spcAft>
                <a:spcPts val="0"/>
              </a:spcAft>
              <a:defRPr/>
            </a:pPr>
            <a:r>
              <a:rPr lang="zh-CN" altLang="en-US" sz="2000" b="1" dirty="0">
                <a:latin typeface="+mn-lt"/>
                <a:ea typeface="+mn-ea"/>
                <a:cs typeface="Times New Roman" panose="02020603050405020304" pitchFamily="18" charset="0"/>
              </a:rPr>
              <a:t>原因：宁波在明清时期受到经世致用的浙东文化的影响较深；宁波在近代是第一批通商口岸，较早受到西方文化的影响。</a:t>
            </a:r>
            <a:endParaRPr lang="en-US" altLang="zh-CN" sz="2000" b="1" dirty="0">
              <a:latin typeface="+mn-lt"/>
              <a:ea typeface="+mn-ea"/>
              <a:cs typeface="Times New Roman" panose="02020603050405020304" pitchFamily="18" charset="0"/>
            </a:endParaRPr>
          </a:p>
          <a:p>
            <a:pPr fontAlgn="auto">
              <a:spcBef>
                <a:spcPts val="0"/>
              </a:spcBef>
              <a:spcAft>
                <a:spcPts val="0"/>
              </a:spcAft>
              <a:defRPr/>
            </a:pPr>
            <a:r>
              <a:rPr lang="zh-CN" altLang="en-US" sz="2000" b="1" dirty="0">
                <a:latin typeface="+mn-lt"/>
                <a:ea typeface="+mn-ea"/>
                <a:cs typeface="Times New Roman" panose="02020603050405020304" pitchFamily="18" charset="0"/>
              </a:rPr>
              <a:t>（</a:t>
            </a:r>
            <a:r>
              <a:rPr lang="en-US" altLang="zh-CN" sz="2000" b="1" dirty="0">
                <a:latin typeface="+mn-lt"/>
                <a:ea typeface="+mn-ea"/>
                <a:cs typeface="Times New Roman" panose="02020603050405020304" pitchFamily="18" charset="0"/>
              </a:rPr>
              <a:t>4</a:t>
            </a:r>
            <a:r>
              <a:rPr lang="zh-CN" altLang="en-US" sz="2000" b="1" dirty="0">
                <a:latin typeface="+mn-lt"/>
                <a:ea typeface="+mn-ea"/>
                <a:cs typeface="Times New Roman" panose="02020603050405020304" pitchFamily="18" charset="0"/>
              </a:rPr>
              <a:t>）</a:t>
            </a:r>
            <a:endParaRPr lang="zh-CN" altLang="zh-CN" sz="2000" b="1" dirty="0">
              <a:latin typeface="+mn-lt"/>
              <a:ea typeface="+mn-ea"/>
            </a:endParaRPr>
          </a:p>
          <a:p>
            <a:pPr fontAlgn="auto">
              <a:spcBef>
                <a:spcPts val="0"/>
              </a:spcBef>
              <a:spcAft>
                <a:spcPts val="0"/>
              </a:spcAft>
              <a:defRPr/>
            </a:pPr>
            <a:r>
              <a:rPr lang="en-US" altLang="zh-CN" sz="2000" b="1" dirty="0">
                <a:latin typeface="+mn-lt"/>
                <a:ea typeface="+mn-ea"/>
              </a:rPr>
              <a:t> (</a:t>
            </a:r>
            <a:r>
              <a:rPr lang="zh-CN" altLang="zh-CN" sz="2000" b="1" dirty="0">
                <a:latin typeface="+mn-lt"/>
                <a:ea typeface="+mn-ea"/>
              </a:rPr>
              <a:t>原因：清政府文化专制的加强，书院办学质量的下降；近代工业化潮流</a:t>
            </a:r>
            <a:r>
              <a:rPr lang="en-US" altLang="zh-CN" sz="2000" b="1" dirty="0">
                <a:latin typeface="+mn-lt"/>
                <a:ea typeface="+mn-ea"/>
              </a:rPr>
              <a:t>(</a:t>
            </a:r>
            <a:r>
              <a:rPr lang="zh-CN" altLang="zh-CN" sz="2000" b="1" dirty="0">
                <a:latin typeface="+mn-lt"/>
                <a:ea typeface="+mn-ea"/>
              </a:rPr>
              <a:t>或资本主义工商业发展</a:t>
            </a:r>
            <a:r>
              <a:rPr lang="en-US" altLang="zh-CN" sz="2000" b="1" dirty="0">
                <a:latin typeface="+mn-lt"/>
                <a:ea typeface="+mn-ea"/>
              </a:rPr>
              <a:t>)</a:t>
            </a:r>
            <a:r>
              <a:rPr lang="zh-CN" altLang="zh-CN" sz="2000" b="1" dirty="0">
                <a:latin typeface="+mn-lt"/>
                <a:ea typeface="+mn-ea"/>
              </a:rPr>
              <a:t>，书院不能适应新的形势；西方新式学校发展，冲击了书院教育。</a:t>
            </a:r>
            <a:endParaRPr lang="zh-CN" altLang="zh-CN" sz="2000" b="1" dirty="0">
              <a:latin typeface="+mn-lt"/>
              <a:ea typeface="+mn-ea"/>
            </a:endParaRPr>
          </a:p>
          <a:p>
            <a:pPr indent="266700" defTabSz="-635" eaLnBrk="0" fontAlgn="auto" hangingPunct="0">
              <a:spcBef>
                <a:spcPts val="0"/>
              </a:spcBef>
              <a:spcAft>
                <a:spcPts val="0"/>
              </a:spcAft>
              <a:tabLst>
                <a:tab pos="2628900" algn="l"/>
              </a:tabLst>
              <a:defRPr/>
            </a:pPr>
            <a:endParaRPr lang="en-US" altLang="zh-CN" sz="2000" b="1" dirty="0">
              <a:latin typeface="+mn-lt"/>
              <a:ea typeface="+mn-ea"/>
            </a:endParaRPr>
          </a:p>
        </p:txBody>
      </p:sp>
      <p:pic>
        <p:nvPicPr>
          <p:cNvPr id="154626" name="Picture 1" descr="学科网(www.zxxk.com)--教育资源门户，提供试卷、教案、课件、论文、素材及各类教学资源下载，还有大量而丰富的教学相关资讯！"/>
          <p:cNvPicPr>
            <a:picLocks noChangeAspect="1" noChangeArrowheads="1"/>
          </p:cNvPicPr>
          <p:nvPr/>
        </p:nvPicPr>
        <p:blipFill>
          <a:blip r:embed="rId1"/>
          <a:srcRect/>
          <a:stretch>
            <a:fillRect/>
          </a:stretch>
        </p:blipFill>
        <p:spPr bwMode="auto">
          <a:xfrm>
            <a:off x="0" y="457200"/>
            <a:ext cx="14288" cy="28575"/>
          </a:xfrm>
          <a:prstGeom prst="rect">
            <a:avLst/>
          </a:prstGeom>
          <a:noFill/>
          <a:ln w="9525">
            <a:noFill/>
            <a:miter lim="800000"/>
            <a:headEnd/>
            <a:tailEnd/>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120650" y="117475"/>
            <a:ext cx="9204325" cy="954088"/>
          </a:xfrm>
          <a:prstGeom prst="rect">
            <a:avLst/>
          </a:prstGeom>
          <a:noFill/>
          <a:ln w="9525">
            <a:noFill/>
            <a:miter lim="800000"/>
          </a:ln>
        </p:spPr>
        <p:txBody>
          <a:bodyPr anchor="ctr">
            <a:spAutoFit/>
          </a:bodyPr>
          <a:lstStyle/>
          <a:p>
            <a:r>
              <a:rPr lang="zh-CN" sz="2800" b="1">
                <a:solidFill>
                  <a:srgbClr val="000000"/>
                </a:solidFill>
                <a:cs typeface="Times New Roman" panose="02020603050405020304" pitchFamily="18" charset="0"/>
              </a:rPr>
              <a:t>董仲舒、朱熹与路德的思想能被当时的世俗政权接受的共同原因</a:t>
            </a:r>
            <a:endParaRPr lang="zh-CN" sz="5400" b="1">
              <a:cs typeface="Times New Roman" panose="02020603050405020304" pitchFamily="18" charset="0"/>
            </a:endParaRPr>
          </a:p>
        </p:txBody>
      </p:sp>
      <p:pic>
        <p:nvPicPr>
          <p:cNvPr id="39938" name="Picture 1" descr="www.dearedu.com"/>
          <p:cNvPicPr>
            <a:picLocks noChangeAspect="1" noChangeArrowheads="1"/>
          </p:cNvPicPr>
          <p:nvPr/>
        </p:nvPicPr>
        <p:blipFill>
          <a:blip r:embed="rId1"/>
          <a:srcRect/>
          <a:stretch>
            <a:fillRect/>
          </a:stretch>
        </p:blipFill>
        <p:spPr bwMode="auto">
          <a:xfrm>
            <a:off x="0" y="457200"/>
            <a:ext cx="19050" cy="28575"/>
          </a:xfrm>
          <a:prstGeom prst="rect">
            <a:avLst/>
          </a:prstGeom>
          <a:noFill/>
          <a:ln w="9525">
            <a:noFill/>
            <a:miter lim="800000"/>
            <a:headEnd/>
            <a:tailEnd/>
          </a:ln>
        </p:spPr>
      </p:pic>
      <p:sp>
        <p:nvSpPr>
          <p:cNvPr id="39939" name="Rectangle 3"/>
          <p:cNvSpPr>
            <a:spLocks noChangeArrowheads="1"/>
          </p:cNvSpPr>
          <p:nvPr/>
        </p:nvSpPr>
        <p:spPr bwMode="auto">
          <a:xfrm>
            <a:off x="327025" y="2708275"/>
            <a:ext cx="8281988" cy="3109913"/>
          </a:xfrm>
          <a:prstGeom prst="rect">
            <a:avLst/>
          </a:prstGeom>
          <a:noFill/>
          <a:ln w="9525">
            <a:noFill/>
            <a:miter lim="800000"/>
          </a:ln>
        </p:spPr>
        <p:txBody>
          <a:bodyPr anchor="ctr">
            <a:spAutoFit/>
          </a:bodyPr>
          <a:lstStyle/>
          <a:p>
            <a:pPr defTabSz="-635" eaLnBrk="0" hangingPunct="0">
              <a:tabLst>
                <a:tab pos="1514475" algn="l"/>
              </a:tabLst>
            </a:pPr>
            <a:r>
              <a:rPr lang="zh-CN" altLang="en-US" sz="2800" b="1">
                <a:solidFill>
                  <a:srgbClr val="000000"/>
                </a:solidFill>
                <a:cs typeface="Times New Roman" panose="02020603050405020304" pitchFamily="18" charset="0"/>
              </a:rPr>
              <a:t>应该如何认识人类思想文化的发展？ </a:t>
            </a:r>
            <a:endParaRPr lang="zh-CN" altLang="en-US" sz="2800" b="1">
              <a:cs typeface="Times New Roman" panose="02020603050405020304" pitchFamily="18" charset="0"/>
            </a:endParaRPr>
          </a:p>
          <a:p>
            <a:pPr defTabSz="-635" eaLnBrk="0" hangingPunct="0">
              <a:tabLst>
                <a:tab pos="1514475" algn="l"/>
              </a:tabLst>
            </a:pPr>
            <a:r>
              <a:rPr lang="zh-CN" altLang="en-US" sz="2800" b="1">
                <a:solidFill>
                  <a:srgbClr val="000000"/>
                </a:solidFill>
                <a:cs typeface="Times New Roman" panose="02020603050405020304" pitchFamily="18" charset="0"/>
              </a:rPr>
              <a:t> 认识：思想文化具有自身的历史继承性，随着时代的进步，思想文化不断向前发展；符合社会发展需要的、先进的和进步的思想文化，有利于人类认识和改造世界，对社会进步、人类发展起着积极推动作用；中外思想文化相互碰撞、交融，共同推动人类文明的进步。</a:t>
            </a:r>
            <a:endParaRPr lang="zh-CN" altLang="en-US" sz="2800" b="1"/>
          </a:p>
        </p:txBody>
      </p:sp>
      <p:sp>
        <p:nvSpPr>
          <p:cNvPr id="39940" name="矩形 3"/>
          <p:cNvSpPr>
            <a:spLocks noChangeArrowheads="1"/>
          </p:cNvSpPr>
          <p:nvPr/>
        </p:nvSpPr>
        <p:spPr bwMode="auto">
          <a:xfrm>
            <a:off x="223838" y="1052513"/>
            <a:ext cx="8380412" cy="1385887"/>
          </a:xfrm>
          <a:prstGeom prst="rect">
            <a:avLst/>
          </a:prstGeom>
          <a:noFill/>
          <a:ln w="9525">
            <a:noFill/>
            <a:miter lim="800000"/>
          </a:ln>
        </p:spPr>
        <p:txBody>
          <a:bodyPr>
            <a:spAutoFit/>
          </a:bodyPr>
          <a:lstStyle/>
          <a:p>
            <a:pPr defTabSz="0" eaLnBrk="0" hangingPunct="0">
              <a:tabLst>
                <a:tab pos="1514475" algn="l"/>
              </a:tabLst>
            </a:pPr>
            <a:r>
              <a:rPr lang="zh-CN" altLang="en-US" sz="2800" b="1">
                <a:solidFill>
                  <a:srgbClr val="000000"/>
                </a:solidFill>
                <a:cs typeface="Times New Roman" panose="02020603050405020304" pitchFamily="18" charset="0"/>
              </a:rPr>
              <a:t>根据社会发展的需要，不断完善思想内涵；继承、发展传统思想并予以创新；符合世俗统治者的政治需要；准确把握时代脉搏，具有超前意识等等。</a:t>
            </a:r>
            <a:endParaRPr lang="zh-CN" altLang="en-US" sz="2800" b="1">
              <a:cs typeface="Times New Roman" panose="0202060305040502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矩形 1"/>
          <p:cNvSpPr>
            <a:spLocks noChangeArrowheads="1"/>
          </p:cNvSpPr>
          <p:nvPr/>
        </p:nvSpPr>
        <p:spPr bwMode="auto">
          <a:xfrm>
            <a:off x="179388" y="333375"/>
            <a:ext cx="8785225" cy="5692775"/>
          </a:xfrm>
          <a:prstGeom prst="rect">
            <a:avLst/>
          </a:prstGeom>
          <a:noFill/>
          <a:ln w="9525">
            <a:noFill/>
            <a:miter lim="800000"/>
          </a:ln>
        </p:spPr>
        <p:txBody>
          <a:bodyPr>
            <a:spAutoFit/>
          </a:bodyPr>
          <a:lstStyle/>
          <a:p>
            <a:r>
              <a:rPr lang="zh-CN" altLang="zh-CN" sz="2800" b="1">
                <a:solidFill>
                  <a:srgbClr val="FF0000"/>
                </a:solidFill>
                <a:latin typeface="Franklin Gothic Book"/>
                <a:ea typeface="黑体" panose="02010600030101010101" pitchFamily="49" charset="-122"/>
              </a:rPr>
              <a:t>古代监察制度的特点</a:t>
            </a:r>
            <a:r>
              <a:rPr lang="zh-CN" altLang="zh-CN" sz="2800" b="1">
                <a:latin typeface="Franklin Gothic Book"/>
                <a:ea typeface="黑体" panose="02010600030101010101" pitchFamily="49" charset="-122"/>
              </a:rPr>
              <a:t>：①组织独立，自成系统。②对官吏的监察渗透于考核、奖惩制度之中，实行重奖重罚。③以轻制重，给级别低的监官以监察级别高的官吏的权力。④监察机构的权力来自皇权。随着中央集权的加强，监察机构的权力也随之提高，甚至被任意扩大或滥用，从而使监察制度畸形发展。</a:t>
            </a:r>
            <a:endParaRPr lang="zh-CN" altLang="zh-CN" sz="2800" b="1">
              <a:latin typeface="Franklin Gothic Book"/>
              <a:ea typeface="黑体" panose="02010600030101010101" pitchFamily="49" charset="-122"/>
            </a:endParaRPr>
          </a:p>
          <a:p>
            <a:r>
              <a:rPr lang="zh-CN" altLang="zh-CN" sz="2800" b="1">
                <a:solidFill>
                  <a:srgbClr val="FF0000"/>
                </a:solidFill>
                <a:latin typeface="Franklin Gothic Book"/>
                <a:ea typeface="黑体" panose="02010600030101010101" pitchFamily="49" charset="-122"/>
              </a:rPr>
              <a:t>评价</a:t>
            </a:r>
            <a:r>
              <a:rPr lang="zh-CN" altLang="zh-CN" sz="2800" b="1">
                <a:latin typeface="Franklin Gothic Book"/>
                <a:ea typeface="黑体" panose="02010600030101010101" pitchFamily="49" charset="-122"/>
              </a:rPr>
              <a:t>：①加强了皇权，有利于维护统治秩序；一定程度上有利于监督官员规范执政，防止官员贪污。②君主专制的本质决定了监察体制的实际效能是有限的。检察官只是皇帝的耳目和工具，并不代表社会履行职责；监察制度是皇权的附属品，能否发挥正常作用，与皇帝的明昏有密切关系；随着监察制度日益腐朽，监官本身贪赃枉法者也不乏其人。</a:t>
            </a:r>
            <a:endParaRPr lang="zh-CN" altLang="zh-CN" sz="2800" b="1">
              <a:latin typeface="Franklin Gothic Book"/>
              <a:ea typeface="黑体" panose="02010600030101010101" pitchFamily="49"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矩形 1"/>
          <p:cNvSpPr>
            <a:spLocks noChangeArrowheads="1"/>
          </p:cNvSpPr>
          <p:nvPr/>
        </p:nvSpPr>
        <p:spPr bwMode="auto">
          <a:xfrm>
            <a:off x="468313" y="692150"/>
            <a:ext cx="7127875" cy="5264150"/>
          </a:xfrm>
          <a:prstGeom prst="rect">
            <a:avLst/>
          </a:prstGeom>
          <a:noFill/>
          <a:ln w="9525">
            <a:noFill/>
            <a:miter lim="800000"/>
          </a:ln>
        </p:spPr>
        <p:txBody>
          <a:bodyPr>
            <a:spAutoFit/>
          </a:bodyPr>
          <a:lstStyle/>
          <a:p>
            <a:r>
              <a:rPr lang="zh-CN" altLang="zh-CN" sz="2800" b="1">
                <a:solidFill>
                  <a:srgbClr val="FF0000"/>
                </a:solidFill>
                <a:latin typeface="Franklin Gothic Book"/>
                <a:ea typeface="黑体" panose="02010600030101010101" pitchFamily="49" charset="-122"/>
              </a:rPr>
              <a:t>晚清中国自然经济解体的特点</a:t>
            </a:r>
            <a:endParaRPr lang="zh-CN" altLang="zh-CN" sz="2800" b="1">
              <a:solidFill>
                <a:srgbClr val="FF0000"/>
              </a:solidFill>
              <a:latin typeface="Franklin Gothic Book"/>
              <a:ea typeface="黑体" panose="02010600030101010101" pitchFamily="49" charset="-122"/>
            </a:endParaRPr>
          </a:p>
          <a:p>
            <a:r>
              <a:rPr lang="en-US" altLang="zh-CN" sz="2800" b="1">
                <a:latin typeface="Franklin Gothic Book"/>
                <a:ea typeface="黑体" panose="02010600030101010101" pitchFamily="49" charset="-122"/>
              </a:rPr>
              <a:t>(1)</a:t>
            </a:r>
            <a:r>
              <a:rPr lang="zh-CN" altLang="zh-CN" sz="2800" b="1">
                <a:latin typeface="Franklin Gothic Book"/>
                <a:ea typeface="黑体" panose="02010600030101010101" pitchFamily="49" charset="-122"/>
              </a:rPr>
              <a:t>中国自然经济解体的动力主要来自近代企业的冲击和西方的经济侵略。</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中国自然经济解体的速度和程度在各地区发展不平衡，东南沿海尤其是通商口岸远比内地发展迅速。</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(3)</a:t>
            </a:r>
            <a:r>
              <a:rPr lang="zh-CN" altLang="zh-CN" sz="2800" b="1">
                <a:latin typeface="Franklin Gothic Book"/>
                <a:ea typeface="黑体" panose="02010600030101010101" pitchFamily="49" charset="-122"/>
              </a:rPr>
              <a:t>中国自然经济解体是一个缓慢的过程，直到新中国成立前夕，自然经济仍然占据主导地位。</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(4)</a:t>
            </a:r>
            <a:r>
              <a:rPr lang="zh-CN" altLang="zh-CN" sz="2800" b="1">
                <a:latin typeface="Franklin Gothic Book"/>
                <a:ea typeface="黑体" panose="02010600030101010101" pitchFamily="49" charset="-122"/>
              </a:rPr>
              <a:t>中国自然经济解体不是商品经济成熟发展的结果，因此在自然经济解体的过程中一直没有建立起有序的商品经济体制。</a:t>
            </a:r>
            <a:endParaRPr lang="zh-CN" altLang="zh-CN" sz="2800" b="1">
              <a:latin typeface="Franklin Gothic Book"/>
              <a:ea typeface="黑体" panose="02010600030101010101" pitchFamily="49"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矩形 1"/>
          <p:cNvSpPr>
            <a:spLocks noChangeArrowheads="1"/>
          </p:cNvSpPr>
          <p:nvPr/>
        </p:nvSpPr>
        <p:spPr bwMode="auto">
          <a:xfrm>
            <a:off x="250825" y="333375"/>
            <a:ext cx="8893175" cy="6124575"/>
          </a:xfrm>
          <a:prstGeom prst="rect">
            <a:avLst/>
          </a:prstGeom>
          <a:noFill/>
          <a:ln w="9525">
            <a:noFill/>
            <a:miter lim="800000"/>
          </a:ln>
        </p:spPr>
        <p:txBody>
          <a:bodyPr>
            <a:spAutoFit/>
          </a:bodyPr>
          <a:lstStyle/>
          <a:p>
            <a:r>
              <a:rPr lang="zh-CN" altLang="zh-CN" sz="2800" b="1">
                <a:solidFill>
                  <a:srgbClr val="FF0000"/>
                </a:solidFill>
                <a:latin typeface="Franklin Gothic Book"/>
                <a:ea typeface="黑体" panose="02010600030101010101" pitchFamily="49" charset="-122"/>
              </a:rPr>
              <a:t>近代社会生活变迁的主要原因和特点</a:t>
            </a:r>
            <a:endParaRPr lang="zh-CN" altLang="zh-CN" sz="2800" b="1">
              <a:solidFill>
                <a:srgbClr val="FF0000"/>
              </a:solidFill>
              <a:latin typeface="Franklin Gothic Book"/>
              <a:ea typeface="黑体" panose="02010600030101010101" pitchFamily="49" charset="-122"/>
            </a:endParaRPr>
          </a:p>
          <a:p>
            <a:r>
              <a:rPr lang="en-US" altLang="zh-CN" sz="2800" b="1">
                <a:latin typeface="Franklin Gothic Book"/>
                <a:ea typeface="黑体" panose="02010600030101010101" pitchFamily="49" charset="-122"/>
              </a:rPr>
              <a:t>(1)</a:t>
            </a:r>
            <a:r>
              <a:rPr lang="zh-CN" altLang="zh-CN" sz="2800" b="1">
                <a:solidFill>
                  <a:srgbClr val="00B0F0"/>
                </a:solidFill>
                <a:latin typeface="Franklin Gothic Book"/>
                <a:ea typeface="黑体" panose="02010600030101010101" pitchFamily="49" charset="-122"/>
              </a:rPr>
              <a:t>原因</a:t>
            </a:r>
            <a:endParaRPr lang="zh-CN" altLang="zh-CN" sz="2800" b="1">
              <a:solidFill>
                <a:srgbClr val="00B0F0"/>
              </a:solidFill>
              <a:latin typeface="Franklin Gothic Book"/>
              <a:ea typeface="黑体" panose="02010600030101010101" pitchFamily="49" charset="-122"/>
            </a:endParaRPr>
          </a:p>
          <a:p>
            <a:r>
              <a:rPr lang="en-US" altLang="zh-CN" sz="2800" b="1">
                <a:latin typeface="Franklin Gothic Book"/>
                <a:ea typeface="黑体" panose="02010600030101010101" pitchFamily="49" charset="-122"/>
              </a:rPr>
              <a:t>①</a:t>
            </a:r>
            <a:r>
              <a:rPr lang="zh-CN" altLang="zh-CN" sz="2800" b="1">
                <a:latin typeface="Franklin Gothic Book"/>
                <a:ea typeface="黑体" panose="02010600030101010101" pitchFamily="49" charset="-122"/>
              </a:rPr>
              <a:t>鸦片战争后，在西方列强不断扩大对中国侵略的同时，也带来了近代西方文明，促进了中国社会生活的变化。</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②</a:t>
            </a:r>
            <a:r>
              <a:rPr lang="zh-CN" altLang="zh-CN" sz="2800" b="1">
                <a:latin typeface="Franklin Gothic Book"/>
                <a:ea typeface="黑体" panose="02010600030101010101" pitchFamily="49" charset="-122"/>
              </a:rPr>
              <a:t>在各种因素的刺激下，中国政府不断推行各种改革，以适应社会的变化，这些改革使中国的社会生活进一步发生变化。</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③</a:t>
            </a:r>
            <a:r>
              <a:rPr lang="zh-CN" altLang="zh-CN" sz="2800" b="1">
                <a:latin typeface="Franklin Gothic Book"/>
                <a:ea typeface="黑体" panose="02010600030101010101" pitchFamily="49" charset="-122"/>
              </a:rPr>
              <a:t>民主平等思想的不断传播和资产阶级革命的发展，都冲击了旧的生活方式，促进了社会生活的变迁。</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(2)</a:t>
            </a:r>
            <a:r>
              <a:rPr lang="zh-CN" altLang="zh-CN" sz="2800" b="1">
                <a:solidFill>
                  <a:srgbClr val="00B0F0"/>
                </a:solidFill>
                <a:latin typeface="Franklin Gothic Book"/>
                <a:ea typeface="黑体" panose="02010600030101010101" pitchFamily="49" charset="-122"/>
              </a:rPr>
              <a:t>特点</a:t>
            </a:r>
            <a:endParaRPr lang="zh-CN" altLang="zh-CN" sz="2800" b="1">
              <a:solidFill>
                <a:srgbClr val="00B0F0"/>
              </a:solidFill>
              <a:latin typeface="Franklin Gothic Book"/>
              <a:ea typeface="黑体" panose="02010600030101010101" pitchFamily="49" charset="-122"/>
            </a:endParaRPr>
          </a:p>
          <a:p>
            <a:r>
              <a:rPr lang="en-US" altLang="zh-CN" sz="2800" b="1">
                <a:latin typeface="Franklin Gothic Book"/>
                <a:ea typeface="黑体" panose="02010600030101010101" pitchFamily="49" charset="-122"/>
              </a:rPr>
              <a:t>①</a:t>
            </a:r>
            <a:r>
              <a:rPr lang="zh-CN" altLang="zh-CN" sz="2800" b="1">
                <a:latin typeface="Franklin Gothic Book"/>
                <a:ea typeface="黑体" panose="02010600030101010101" pitchFamily="49" charset="-122"/>
              </a:rPr>
              <a:t>与中国近代向西方学习的发展密切相发。</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②</a:t>
            </a:r>
            <a:r>
              <a:rPr lang="zh-CN" altLang="zh-CN" sz="2800" b="1">
                <a:latin typeface="Franklin Gothic Book"/>
                <a:ea typeface="黑体" panose="02010600030101010101" pitchFamily="49" charset="-122"/>
              </a:rPr>
              <a:t>随着中国民主进程的发展而不断加深。</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③</a:t>
            </a:r>
            <a:r>
              <a:rPr lang="zh-CN" altLang="zh-CN" sz="2800" b="1">
                <a:latin typeface="Franklin Gothic Book"/>
                <a:ea typeface="黑体" panose="02010600030101010101" pitchFamily="49" charset="-122"/>
              </a:rPr>
              <a:t>地域之间存在着严重的不平衡。</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④</a:t>
            </a:r>
            <a:r>
              <a:rPr lang="zh-CN" altLang="zh-CN" sz="2800" b="1">
                <a:latin typeface="Franklin Gothic Book"/>
                <a:ea typeface="黑体" panose="02010600030101010101" pitchFamily="49" charset="-122"/>
              </a:rPr>
              <a:t>始终保持着民族特色。</a:t>
            </a:r>
            <a:endParaRPr lang="zh-CN" altLang="zh-CN" sz="2800" b="1">
              <a:latin typeface="Franklin Gothic Book"/>
              <a:ea typeface="黑体" panose="02010600030101010101" pitchFamily="49"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矩形 1"/>
          <p:cNvSpPr>
            <a:spLocks noChangeArrowheads="1"/>
          </p:cNvSpPr>
          <p:nvPr/>
        </p:nvSpPr>
        <p:spPr bwMode="auto">
          <a:xfrm>
            <a:off x="395288" y="476250"/>
            <a:ext cx="7993062" cy="4832350"/>
          </a:xfrm>
          <a:prstGeom prst="rect">
            <a:avLst/>
          </a:prstGeom>
          <a:noFill/>
          <a:ln w="9525">
            <a:noFill/>
            <a:miter lim="800000"/>
          </a:ln>
        </p:spPr>
        <p:txBody>
          <a:bodyPr>
            <a:spAutoFit/>
          </a:bodyPr>
          <a:lstStyle/>
          <a:p>
            <a:r>
              <a:rPr lang="zh-CN" altLang="zh-CN" sz="2800" b="1">
                <a:solidFill>
                  <a:srgbClr val="FF0000"/>
                </a:solidFill>
                <a:latin typeface="Franklin Gothic Book"/>
                <a:ea typeface="黑体" panose="02010600030101010101" pitchFamily="49" charset="-122"/>
              </a:rPr>
              <a:t>国共政权十年对峙时期的四个转移</a:t>
            </a:r>
            <a:endParaRPr lang="zh-CN" altLang="zh-CN" sz="2800" b="1">
              <a:solidFill>
                <a:srgbClr val="FF0000"/>
              </a:solidFill>
              <a:latin typeface="Franklin Gothic Book"/>
              <a:ea typeface="黑体" panose="02010600030101010101" pitchFamily="49" charset="-122"/>
            </a:endParaRPr>
          </a:p>
          <a:p>
            <a:r>
              <a:rPr lang="en-US" altLang="zh-CN" sz="2800" b="1">
                <a:latin typeface="Franklin Gothic Book"/>
                <a:ea typeface="黑体" panose="02010600030101010101" pitchFamily="49" charset="-122"/>
              </a:rPr>
              <a:t>(1)</a:t>
            </a:r>
            <a:r>
              <a:rPr lang="zh-CN" altLang="zh-CN" sz="2800" b="1">
                <a:latin typeface="Franklin Gothic Book"/>
                <a:ea typeface="黑体" panose="02010600030101010101" pitchFamily="49" charset="-122"/>
              </a:rPr>
              <a:t>工作重心由城市转移到农村。</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南昌起义、秋收起义</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井冈山革命根据地建立</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形成工农武装割据理论</a:t>
            </a:r>
            <a:r>
              <a:rPr lang="en-US" altLang="zh-CN" sz="2800" b="1">
                <a:latin typeface="Franklin Gothic Book"/>
                <a:ea typeface="黑体" panose="02010600030101010101" pitchFamily="49" charset="-122"/>
              </a:rPr>
              <a:t>)</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最高决策从错误到正确。</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右倾机会主义</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八七会议的正确决策</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左</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倾冒险主义错误</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遵义会议的正确决策</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逐渐走向国共合作，共同抗日</a:t>
            </a:r>
            <a:r>
              <a:rPr lang="en-US" altLang="zh-CN" sz="2800" b="1">
                <a:latin typeface="Franklin Gothic Book"/>
                <a:ea typeface="黑体" panose="02010600030101010101" pitchFamily="49" charset="-122"/>
              </a:rPr>
              <a:t>)</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(3)</a:t>
            </a:r>
            <a:r>
              <a:rPr lang="zh-CN" altLang="zh-CN" sz="2800" b="1">
                <a:latin typeface="Franklin Gothic Book"/>
                <a:ea typeface="黑体" panose="02010600030101010101" pitchFamily="49" charset="-122"/>
              </a:rPr>
              <a:t>革命中心区域从南方转移到北方。</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瑞金</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长征</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陕北</a:t>
            </a:r>
            <a:r>
              <a:rPr lang="en-US" altLang="zh-CN" sz="2800" b="1">
                <a:latin typeface="Franklin Gothic Book"/>
                <a:ea typeface="黑体" panose="02010600030101010101" pitchFamily="49" charset="-122"/>
              </a:rPr>
              <a:t>)</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(4)</a:t>
            </a:r>
            <a:r>
              <a:rPr lang="zh-CN" altLang="zh-CN" sz="2800" b="1">
                <a:latin typeface="Franklin Gothic Book"/>
                <a:ea typeface="黑体" panose="02010600030101010101" pitchFamily="49" charset="-122"/>
              </a:rPr>
              <a:t>中国时局由国共两党内战转变为共同抗日。</a:t>
            </a:r>
            <a:r>
              <a:rPr lang="en-US" altLang="zh-CN" sz="2800" b="1">
                <a:latin typeface="Franklin Gothic Book"/>
                <a:ea typeface="黑体" panose="02010600030101010101" pitchFamily="49" charset="-122"/>
              </a:rPr>
              <a:t>(1927</a:t>
            </a:r>
            <a:r>
              <a:rPr lang="zh-CN" altLang="zh-CN" sz="2800" b="1">
                <a:latin typeface="Franklin Gothic Book"/>
                <a:ea typeface="黑体" panose="02010600030101010101" pitchFamily="49" charset="-122"/>
              </a:rPr>
              <a:t>～</a:t>
            </a:r>
            <a:r>
              <a:rPr lang="en-US" altLang="zh-CN" sz="2800" b="1">
                <a:latin typeface="Franklin Gothic Book"/>
                <a:ea typeface="黑体" panose="02010600030101010101" pitchFamily="49" charset="-122"/>
              </a:rPr>
              <a:t>1936</a:t>
            </a:r>
            <a:r>
              <a:rPr lang="zh-CN" altLang="zh-CN" sz="2800" b="1">
                <a:latin typeface="Franklin Gothic Book"/>
                <a:ea typeface="黑体" panose="02010600030101010101" pitchFamily="49" charset="-122"/>
              </a:rPr>
              <a:t>年内战</a:t>
            </a:r>
            <a:r>
              <a:rPr lang="en-US" altLang="zh-CN" sz="2800" b="1">
                <a:latin typeface="Franklin Gothic Book"/>
                <a:ea typeface="黑体" panose="02010600030101010101" pitchFamily="49" charset="-122"/>
              </a:rPr>
              <a:t>→1937</a:t>
            </a:r>
            <a:r>
              <a:rPr lang="zh-CN" altLang="zh-CN" sz="2800" b="1">
                <a:latin typeface="Franklin Gothic Book"/>
                <a:ea typeface="黑体" panose="02010600030101010101" pitchFamily="49" charset="-122"/>
              </a:rPr>
              <a:t>年国共合作抗日</a:t>
            </a:r>
            <a:r>
              <a:rPr lang="en-US" altLang="zh-CN" sz="2800" b="1">
                <a:latin typeface="Franklin Gothic Book"/>
                <a:ea typeface="黑体" panose="02010600030101010101" pitchFamily="49" charset="-122"/>
              </a:rPr>
              <a:t>)</a:t>
            </a:r>
            <a:endParaRPr lang="zh-CN" altLang="zh-CN" sz="2800" b="1">
              <a:latin typeface="Franklin Gothic Book"/>
              <a:ea typeface="黑体" panose="02010600030101010101" pitchFamily="49"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矩形 1"/>
          <p:cNvSpPr>
            <a:spLocks noChangeArrowheads="1"/>
          </p:cNvSpPr>
          <p:nvPr/>
        </p:nvSpPr>
        <p:spPr bwMode="auto">
          <a:xfrm>
            <a:off x="468313" y="404813"/>
            <a:ext cx="7920037" cy="6124575"/>
          </a:xfrm>
          <a:prstGeom prst="rect">
            <a:avLst/>
          </a:prstGeom>
          <a:noFill/>
          <a:ln w="9525">
            <a:noFill/>
            <a:miter lim="800000"/>
          </a:ln>
        </p:spPr>
        <p:txBody>
          <a:bodyPr>
            <a:spAutoFit/>
          </a:bodyPr>
          <a:lstStyle/>
          <a:p>
            <a:r>
              <a:rPr lang="zh-CN" altLang="zh-CN" sz="2800" b="1">
                <a:solidFill>
                  <a:srgbClr val="FF0000"/>
                </a:solidFill>
                <a:latin typeface="Franklin Gothic Book"/>
                <a:ea typeface="黑体" panose="02010600030101010101" pitchFamily="49" charset="-122"/>
              </a:rPr>
              <a:t>二战后国际组织急剧增多的原因</a:t>
            </a:r>
            <a:r>
              <a:rPr lang="zh-CN" altLang="zh-CN" sz="2800" b="1">
                <a:latin typeface="Franklin Gothic Book"/>
                <a:ea typeface="黑体" panose="02010600030101010101" pitchFamily="49" charset="-122"/>
              </a:rPr>
              <a:t>。</a:t>
            </a:r>
            <a:endParaRPr lang="zh-CN" altLang="zh-CN" sz="2800">
              <a:latin typeface="Franklin Gothic Book"/>
              <a:ea typeface="黑体" panose="02010600030101010101" pitchFamily="49" charset="-122"/>
            </a:endParaRPr>
          </a:p>
          <a:p>
            <a:r>
              <a:rPr lang="zh-CN" altLang="zh-CN" sz="2800" b="1">
                <a:latin typeface="Franklin Gothic Book"/>
                <a:ea typeface="黑体" panose="02010600030101010101" pitchFamily="49" charset="-122"/>
              </a:rPr>
              <a:t>二战后，两个阵营、两种意识形态的对立、美苏“冷战”，促使一系列政治、军事组织的出现；第三世界的形成；各国经济贸易交往密切，经济全球化趋势日渐增强；交通运输事业的发展，为国际组织的活动提供了方便；和平与发展、环境污染以及恐怖主义等全球性问题的解决，需要通过国际组织来协调。</a:t>
            </a:r>
            <a:endParaRPr lang="zh-CN" altLang="zh-CN" sz="2800">
              <a:latin typeface="Franklin Gothic Book"/>
              <a:ea typeface="黑体" panose="02010600030101010101" pitchFamily="49" charset="-122"/>
            </a:endParaRPr>
          </a:p>
          <a:p>
            <a:r>
              <a:rPr lang="en-US" altLang="zh-CN" sz="2800" b="1">
                <a:latin typeface="Franklin Gothic Book"/>
                <a:ea typeface="黑体" panose="02010600030101010101" pitchFamily="49" charset="-122"/>
              </a:rPr>
              <a:t>20</a:t>
            </a:r>
            <a:r>
              <a:rPr lang="zh-CN" altLang="zh-CN" sz="2800" b="1">
                <a:latin typeface="Franklin Gothic Book"/>
                <a:ea typeface="黑体" panose="02010600030101010101" pitchFamily="49" charset="-122"/>
              </a:rPr>
              <a:t>世纪</a:t>
            </a:r>
            <a:r>
              <a:rPr lang="en-US" altLang="zh-CN" sz="2800" b="1">
                <a:latin typeface="Franklin Gothic Book"/>
                <a:ea typeface="黑体" panose="02010600030101010101" pitchFamily="49" charset="-122"/>
              </a:rPr>
              <a:t>70</a:t>
            </a:r>
            <a:r>
              <a:rPr lang="zh-CN" altLang="zh-CN" sz="2800" b="1">
                <a:latin typeface="Franklin Gothic Book"/>
                <a:ea typeface="黑体" panose="02010600030101010101" pitchFamily="49" charset="-122"/>
              </a:rPr>
              <a:t>年代以来，中国广泛参与国际组织的原因。</a:t>
            </a:r>
            <a:endParaRPr lang="zh-CN" altLang="zh-CN" sz="2800">
              <a:latin typeface="Franklin Gothic Book"/>
              <a:ea typeface="黑体" panose="02010600030101010101" pitchFamily="49" charset="-122"/>
            </a:endParaRPr>
          </a:p>
          <a:p>
            <a:r>
              <a:rPr lang="zh-CN" altLang="zh-CN" sz="2800" b="1">
                <a:latin typeface="Franklin Gothic Book"/>
                <a:ea typeface="黑体" panose="02010600030101010101" pitchFamily="49" charset="-122"/>
              </a:rPr>
              <a:t>中国在联合国等国际组织的合法席位得以恢复；我国实行改革开放的政策；综合国力增强，国际地位提高；重大的全球性和区域性问题，需要中国的积极参与。</a:t>
            </a:r>
            <a:endParaRPr lang="zh-CN" altLang="zh-CN" sz="2800">
              <a:latin typeface="Franklin Gothic Book"/>
              <a:ea typeface="黑体" panose="02010600030101010101" pitchFamily="49"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箭头标注 4"/>
          <p:cNvSpPr/>
          <p:nvPr/>
        </p:nvSpPr>
        <p:spPr>
          <a:xfrm>
            <a:off x="-456665" y="1772816"/>
            <a:ext cx="8347157" cy="3960495"/>
          </a:xfrm>
          <a:prstGeom prst="downArrowCallout">
            <a:avLst/>
          </a:prstGeom>
          <a:noFill/>
        </p:spPr>
        <p:txBody>
          <a:bodyPr wrap="none">
            <a:spAutoFit/>
          </a:bodyPr>
          <a:lstStyle/>
          <a:p>
            <a:pPr algn="ctr" fontAlgn="auto">
              <a:spcBef>
                <a:spcPts val="0"/>
              </a:spcBef>
              <a:spcAft>
                <a:spcPts val="0"/>
              </a:spcAft>
              <a:defRPr/>
            </a:pPr>
            <a:r>
              <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           策略六 </a:t>
            </a:r>
            <a:b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br>
            <a: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               </a:t>
            </a:r>
            <a:r>
              <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强化历史时序观念</a:t>
            </a:r>
            <a:b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br>
            <a: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               </a:t>
            </a:r>
            <a:r>
              <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增强学生时空观念</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文本框 4"/>
          <p:cNvSpPr txBox="1">
            <a:spLocks noChangeArrowheads="1"/>
          </p:cNvSpPr>
          <p:nvPr/>
        </p:nvSpPr>
        <p:spPr bwMode="auto">
          <a:xfrm>
            <a:off x="611188" y="908050"/>
            <a:ext cx="7675562" cy="4402138"/>
          </a:xfrm>
          <a:prstGeom prst="rect">
            <a:avLst/>
          </a:prstGeom>
          <a:noFill/>
          <a:ln w="9525">
            <a:noFill/>
            <a:miter lim="800000"/>
          </a:ln>
        </p:spPr>
        <p:txBody>
          <a:bodyPr>
            <a:spAutoFit/>
          </a:bodyPr>
          <a:lstStyle/>
          <a:p>
            <a:pPr>
              <a:buFont typeface="Arial" panose="020B0604020202020204" pitchFamily="34" charset="0"/>
              <a:buNone/>
            </a:pPr>
            <a:r>
              <a:rPr lang="en-US" altLang="zh-CN" sz="4000" b="1"/>
              <a:t>       </a:t>
            </a:r>
            <a:r>
              <a:rPr lang="zh-CN" altLang="en-US" sz="4000" b="1"/>
              <a:t>历史学习的时序观念，指在历史叙述中树立时间意识，学会运用时间术语进行历史陈述；在历史分析时重视资料文献中时间的价值与作用；在时间的背景下把握历史的变迁和延续、原因和结果。</a:t>
            </a:r>
            <a:endParaRPr lang="zh-CN" altLang="en-US" sz="4000" b="1"/>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文本框 3"/>
          <p:cNvSpPr txBox="1">
            <a:spLocks noChangeArrowheads="1"/>
          </p:cNvSpPr>
          <p:nvPr/>
        </p:nvSpPr>
        <p:spPr bwMode="auto">
          <a:xfrm>
            <a:off x="684213" y="549275"/>
            <a:ext cx="7659687" cy="4278313"/>
          </a:xfrm>
          <a:prstGeom prst="rect">
            <a:avLst/>
          </a:prstGeom>
          <a:noFill/>
          <a:ln w="9525">
            <a:noFill/>
            <a:miter lim="800000"/>
          </a:ln>
        </p:spPr>
        <p:txBody>
          <a:bodyPr>
            <a:spAutoFit/>
          </a:bodyPr>
          <a:lstStyle/>
          <a:p>
            <a:pPr>
              <a:buFont typeface="Arial" panose="020B0604020202020204" pitchFamily="34" charset="0"/>
              <a:buNone/>
            </a:pPr>
            <a:r>
              <a:rPr lang="zh-CN" altLang="en-US" sz="3200" b="1"/>
              <a:t>例：</a:t>
            </a:r>
            <a:r>
              <a:rPr lang="en-US" altLang="zh-CN" sz="3200" b="1">
                <a:solidFill>
                  <a:srgbClr val="FF0000"/>
                </a:solidFill>
              </a:rPr>
              <a:t>15</a:t>
            </a:r>
            <a:r>
              <a:rPr lang="zh-CN" altLang="en-US" sz="3200" b="1">
                <a:solidFill>
                  <a:srgbClr val="FF0000"/>
                </a:solidFill>
              </a:rPr>
              <a:t>、</a:t>
            </a:r>
            <a:r>
              <a:rPr lang="en-US" altLang="zh-CN" sz="3200" b="1">
                <a:solidFill>
                  <a:srgbClr val="FF0000"/>
                </a:solidFill>
              </a:rPr>
              <a:t>16</a:t>
            </a:r>
            <a:r>
              <a:rPr lang="zh-CN" altLang="en-US" sz="3200" b="1">
                <a:solidFill>
                  <a:srgbClr val="FF0000"/>
                </a:solidFill>
              </a:rPr>
              <a:t>世纪大事记</a:t>
            </a:r>
            <a:endParaRPr lang="zh-CN" altLang="en-US" sz="3200" b="1">
              <a:solidFill>
                <a:srgbClr val="FF0000"/>
              </a:solidFill>
            </a:endParaRPr>
          </a:p>
          <a:p>
            <a:pPr>
              <a:buFont typeface="Arial" panose="020B0604020202020204" pitchFamily="34" charset="0"/>
              <a:buNone/>
            </a:pPr>
            <a:r>
              <a:rPr lang="en-US" altLang="zh-CN" sz="2400" b="1"/>
              <a:t>1500</a:t>
            </a:r>
            <a:r>
              <a:rPr lang="zh-CN" altLang="en-US" sz="2400" b="1"/>
              <a:t>年左右，欧洲开始进入近代</a:t>
            </a:r>
            <a:endParaRPr lang="zh-CN" altLang="en-US" sz="2400" b="1"/>
          </a:p>
          <a:p>
            <a:pPr>
              <a:buFont typeface="Arial" panose="020B0604020202020204" pitchFamily="34" charset="0"/>
              <a:buNone/>
            </a:pPr>
            <a:r>
              <a:rPr lang="en-US" altLang="zh-CN" sz="2400" b="1"/>
              <a:t>1487</a:t>
            </a:r>
            <a:r>
              <a:rPr lang="zh-CN" altLang="en-US" sz="2400" b="1"/>
              <a:t>年，葡萄牙航海家迪亚士开始探寻新航路，到达非洲最南端。</a:t>
            </a:r>
            <a:endParaRPr lang="zh-CN" altLang="en-US" sz="2400" b="1"/>
          </a:p>
          <a:p>
            <a:pPr>
              <a:buFont typeface="Arial" panose="020B0604020202020204" pitchFamily="34" charset="0"/>
              <a:buNone/>
            </a:pPr>
            <a:r>
              <a:rPr lang="en-US" altLang="zh-CN" sz="2400" b="1"/>
              <a:t>1492</a:t>
            </a:r>
            <a:r>
              <a:rPr lang="zh-CN" altLang="en-US" sz="2400" b="1"/>
              <a:t>，哥伦布航队到达美洲</a:t>
            </a:r>
            <a:endParaRPr lang="zh-CN" altLang="en-US" sz="2400" b="1"/>
          </a:p>
          <a:p>
            <a:pPr>
              <a:buFont typeface="Arial" panose="020B0604020202020204" pitchFamily="34" charset="0"/>
              <a:buNone/>
            </a:pPr>
            <a:r>
              <a:rPr lang="en-US" altLang="zh-CN" sz="2400" b="1"/>
              <a:t>1519-1522</a:t>
            </a:r>
            <a:r>
              <a:rPr lang="zh-CN" altLang="en-US" sz="2400" b="1"/>
              <a:t>年，麦哲伦的船队完成了环球航行</a:t>
            </a:r>
            <a:endParaRPr lang="zh-CN" altLang="en-US" sz="2400" b="1"/>
          </a:p>
          <a:p>
            <a:pPr>
              <a:buFont typeface="Arial" panose="020B0604020202020204" pitchFamily="34" charset="0"/>
              <a:buNone/>
            </a:pPr>
            <a:r>
              <a:rPr lang="en-US" altLang="zh-CN" sz="2400" b="1"/>
              <a:t>1581</a:t>
            </a:r>
            <a:r>
              <a:rPr lang="zh-CN" altLang="en-US" sz="2400" b="1"/>
              <a:t>年，荷兰独立，资本主义工商业发展迅速</a:t>
            </a:r>
            <a:endParaRPr lang="zh-CN" altLang="en-US" sz="2400" b="1"/>
          </a:p>
          <a:p>
            <a:pPr>
              <a:buFont typeface="Arial" panose="020B0604020202020204" pitchFamily="34" charset="0"/>
              <a:buNone/>
            </a:pPr>
            <a:r>
              <a:rPr lang="en-US" altLang="zh-CN" sz="2400" b="1"/>
              <a:t>15-19</a:t>
            </a:r>
            <a:r>
              <a:rPr lang="zh-CN" altLang="en-US" sz="2400" b="1"/>
              <a:t>世纪，黑妈贸易给非洲带来巨大的损失和空难</a:t>
            </a:r>
            <a:endParaRPr lang="zh-CN" altLang="en-US" sz="2400" b="1"/>
          </a:p>
          <a:p>
            <a:pPr>
              <a:buFont typeface="Arial" panose="020B0604020202020204" pitchFamily="34" charset="0"/>
              <a:buNone/>
            </a:pPr>
            <a:r>
              <a:rPr lang="en-US" altLang="zh-CN" sz="2400" b="1"/>
              <a:t>14-15</a:t>
            </a:r>
            <a:r>
              <a:rPr lang="zh-CN" altLang="en-US" sz="2400" b="1"/>
              <a:t>世纪，意大利文艺复兴  薄伽丘创作《十日谈》</a:t>
            </a:r>
            <a:endParaRPr lang="zh-CN" altLang="en-US" sz="2400" b="1"/>
          </a:p>
          <a:p>
            <a:pPr>
              <a:buFont typeface="Arial" panose="020B0604020202020204" pitchFamily="34" charset="0"/>
              <a:buNone/>
            </a:pPr>
            <a:r>
              <a:rPr lang="en-US" altLang="zh-CN" sz="2400" b="1"/>
              <a:t>16</a:t>
            </a:r>
            <a:r>
              <a:rPr lang="zh-CN" altLang="en-US" sz="2400" b="1"/>
              <a:t>世纪，欧洲宗教改革 马丁路德</a:t>
            </a:r>
            <a:endParaRPr lang="zh-CN" altLang="en-US" sz="2400" b="1"/>
          </a:p>
          <a:p>
            <a:pPr>
              <a:buFont typeface="Arial" panose="020B0604020202020204" pitchFamily="34" charset="0"/>
              <a:buNone/>
            </a:pPr>
            <a:endParaRPr lang="zh-CN" altLang="en-US" sz="2400" b="1"/>
          </a:p>
        </p:txBody>
      </p:sp>
      <p:sp>
        <p:nvSpPr>
          <p:cNvPr id="163842" name="文本框 4"/>
          <p:cNvSpPr txBox="1">
            <a:spLocks noChangeArrowheads="1"/>
          </p:cNvSpPr>
          <p:nvPr/>
        </p:nvSpPr>
        <p:spPr bwMode="auto">
          <a:xfrm>
            <a:off x="755650" y="4437063"/>
            <a:ext cx="7804150" cy="1919287"/>
          </a:xfrm>
          <a:prstGeom prst="rect">
            <a:avLst/>
          </a:prstGeom>
          <a:noFill/>
          <a:ln w="9525">
            <a:noFill/>
            <a:miter lim="800000"/>
          </a:ln>
        </p:spPr>
        <p:txBody>
          <a:bodyPr>
            <a:spAutoFit/>
          </a:bodyPr>
          <a:lstStyle/>
          <a:p>
            <a:pPr>
              <a:buFont typeface="Arial" panose="020B0604020202020204" pitchFamily="34" charset="0"/>
              <a:buNone/>
            </a:pPr>
            <a:r>
              <a:rPr lang="en-US" altLang="zh-CN" sz="2400" b="1">
                <a:sym typeface="Arial" panose="020B0604020202020204" pitchFamily="34" charset="0"/>
              </a:rPr>
              <a:t>1</a:t>
            </a:r>
            <a:r>
              <a:rPr lang="zh-CN" altLang="en-US" sz="2400" b="1">
                <a:sym typeface="Arial" panose="020B0604020202020204" pitchFamily="34" charset="0"/>
              </a:rPr>
              <a:t>、依据大事记构建资本主义曙光时代的知识结构并感受其相互关系。</a:t>
            </a:r>
            <a:endParaRPr lang="zh-CN" altLang="en-US" sz="2400" b="1">
              <a:sym typeface="Arial" panose="020B0604020202020204" pitchFamily="34" charset="0"/>
            </a:endParaRPr>
          </a:p>
          <a:p>
            <a:pPr>
              <a:buFont typeface="Arial" panose="020B0604020202020204" pitchFamily="34" charset="0"/>
              <a:buNone/>
            </a:pPr>
            <a:r>
              <a:rPr lang="en-US" altLang="zh-CN" sz="2400" b="1">
                <a:sym typeface="Arial" panose="020B0604020202020204" pitchFamily="34" charset="0"/>
              </a:rPr>
              <a:t>2</a:t>
            </a:r>
            <a:r>
              <a:rPr lang="zh-CN" altLang="en-US" sz="2400" b="1">
                <a:sym typeface="Arial" panose="020B0604020202020204" pitchFamily="34" charset="0"/>
              </a:rPr>
              <a:t>、为什么说</a:t>
            </a:r>
            <a:r>
              <a:rPr lang="en-US" altLang="zh-CN" sz="2400" b="1">
                <a:sym typeface="Arial" panose="020B0604020202020204" pitchFamily="34" charset="0"/>
              </a:rPr>
              <a:t>1500</a:t>
            </a:r>
            <a:r>
              <a:rPr lang="zh-CN" altLang="en-US" sz="2400" b="1">
                <a:sym typeface="Arial" panose="020B0604020202020204" pitchFamily="34" charset="0"/>
              </a:rPr>
              <a:t>年左右，欧洲开始进入近代？为什么世界近代史的开端会发生变化？</a:t>
            </a:r>
            <a:endParaRPr lang="zh-CN" altLang="en-US" sz="2400" b="1">
              <a:sym typeface="Arial" panose="020B0604020202020204" pitchFamily="34" charset="0"/>
            </a:endParaRPr>
          </a:p>
          <a:p>
            <a:pPr>
              <a:buFont typeface="Arial" panose="020B0604020202020204" pitchFamily="34" charset="0"/>
              <a:buNone/>
            </a:pPr>
            <a:r>
              <a:rPr lang="en-US" altLang="zh-CN" sz="2400" b="1"/>
              <a:t>3</a:t>
            </a:r>
            <a:r>
              <a:rPr lang="zh-CN" altLang="en-US" sz="2400" b="1"/>
              <a:t>、概括</a:t>
            </a:r>
            <a:r>
              <a:rPr lang="en-US" altLang="zh-CN" sz="2400" b="1"/>
              <a:t>15</a:t>
            </a:r>
            <a:r>
              <a:rPr lang="zh-CN" altLang="en-US" sz="2400" b="1"/>
              <a:t>、</a:t>
            </a:r>
            <a:r>
              <a:rPr lang="en-US" altLang="zh-CN" sz="2400" b="1"/>
              <a:t>16</a:t>
            </a:r>
            <a:r>
              <a:rPr lang="zh-CN" altLang="en-US" sz="2400" b="1"/>
              <a:t>世纪世界历史的基本特征。</a:t>
            </a:r>
            <a:endParaRPr lang="zh-CN" altLang="en-US" sz="2400" b="1"/>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Text Box 2"/>
          <p:cNvSpPr txBox="1">
            <a:spLocks noChangeArrowheads="1"/>
          </p:cNvSpPr>
          <p:nvPr/>
        </p:nvSpPr>
        <p:spPr bwMode="auto">
          <a:xfrm>
            <a:off x="228600" y="304800"/>
            <a:ext cx="8610600" cy="5035550"/>
          </a:xfrm>
          <a:prstGeom prst="rect">
            <a:avLst/>
          </a:prstGeom>
          <a:noFill/>
          <a:ln w="9525">
            <a:noFill/>
            <a:miter lim="800000"/>
          </a:ln>
        </p:spPr>
        <p:txBody>
          <a:bodyPr>
            <a:spAutoFit/>
          </a:bodyPr>
          <a:lstStyle/>
          <a:p>
            <a:pPr algn="just">
              <a:spcBef>
                <a:spcPct val="50000"/>
              </a:spcBef>
            </a:pPr>
            <a:r>
              <a:rPr kumimoji="1" lang="zh-CN" altLang="en-US" sz="3600" b="1">
                <a:solidFill>
                  <a:srgbClr val="FF0000"/>
                </a:solidFill>
                <a:latin typeface="宋体" panose="02010600030101010101" pitchFamily="2" charset="-122"/>
              </a:rPr>
              <a:t>汉族的形成基础是秦朝时奠定的</a:t>
            </a:r>
            <a:endParaRPr kumimoji="1" lang="zh-CN" altLang="en-US" sz="3600" b="1">
              <a:solidFill>
                <a:srgbClr val="FF0000"/>
              </a:solidFill>
              <a:latin typeface="宋体" panose="02010600030101010101" pitchFamily="2" charset="-122"/>
            </a:endParaRPr>
          </a:p>
          <a:p>
            <a:pPr algn="just">
              <a:spcBef>
                <a:spcPct val="50000"/>
              </a:spcBef>
            </a:pPr>
            <a:r>
              <a:rPr kumimoji="1" lang="en-US" altLang="zh-CN" sz="3600" b="1">
                <a:latin typeface="宋体" panose="02010600030101010101" pitchFamily="2" charset="-122"/>
              </a:rPr>
              <a:t>(1)</a:t>
            </a:r>
            <a:r>
              <a:rPr kumimoji="1" lang="zh-CN" altLang="en-US" sz="3600" b="1">
                <a:latin typeface="宋体" panose="02010600030101010101" pitchFamily="2" charset="-122"/>
              </a:rPr>
              <a:t>共同地域：秦朝的统一和疆域。</a:t>
            </a:r>
            <a:endParaRPr kumimoji="1" lang="zh-CN" altLang="en-US" sz="3600" b="1">
              <a:latin typeface="宋体" panose="02010600030101010101" pitchFamily="2" charset="-122"/>
            </a:endParaRPr>
          </a:p>
          <a:p>
            <a:pPr algn="just">
              <a:spcBef>
                <a:spcPct val="50000"/>
              </a:spcBef>
            </a:pPr>
            <a:r>
              <a:rPr kumimoji="1" lang="en-US" altLang="zh-CN" sz="3600" b="1">
                <a:latin typeface="宋体" panose="02010600030101010101" pitchFamily="2" charset="-122"/>
              </a:rPr>
              <a:t>(2)</a:t>
            </a:r>
            <a:r>
              <a:rPr kumimoji="1" lang="zh-CN" altLang="en-US" sz="3600" b="1">
                <a:latin typeface="宋体" panose="02010600030101010101" pitchFamily="2" charset="-122"/>
              </a:rPr>
              <a:t>统一政治：建立封建专制主义中央集权。</a:t>
            </a:r>
            <a:endParaRPr kumimoji="1" lang="zh-CN" altLang="en-US" sz="3600" b="1">
              <a:latin typeface="宋体" panose="02010600030101010101" pitchFamily="2" charset="-122"/>
            </a:endParaRPr>
          </a:p>
          <a:p>
            <a:pPr algn="just">
              <a:spcBef>
                <a:spcPct val="50000"/>
              </a:spcBef>
            </a:pPr>
            <a:r>
              <a:rPr kumimoji="1" lang="en-US" altLang="zh-CN" sz="3600" b="1">
                <a:latin typeface="宋体" panose="02010600030101010101" pitchFamily="2" charset="-122"/>
              </a:rPr>
              <a:t>(3)</a:t>
            </a:r>
            <a:r>
              <a:rPr kumimoji="1" lang="zh-CN" altLang="en-US" sz="3600" b="1">
                <a:latin typeface="宋体" panose="02010600030101010101" pitchFamily="2" charset="-122"/>
              </a:rPr>
              <a:t>共同经济生活：统一度量衡、货币、交通；封建经济制度</a:t>
            </a:r>
            <a:r>
              <a:rPr kumimoji="1" lang="en-US" altLang="zh-CN" sz="3600" b="1">
                <a:latin typeface="宋体" panose="02010600030101010101" pitchFamily="2" charset="-122"/>
              </a:rPr>
              <a:t>(</a:t>
            </a:r>
            <a:r>
              <a:rPr kumimoji="1" lang="zh-CN" altLang="en-US" sz="3600" b="1">
                <a:latin typeface="宋体" panose="02010600030101010101" pitchFamily="2" charset="-122"/>
              </a:rPr>
              <a:t>土地所有制</a:t>
            </a:r>
            <a:r>
              <a:rPr kumimoji="1" lang="en-US" altLang="zh-CN" sz="3600" b="1">
                <a:latin typeface="宋体" panose="02010600030101010101" pitchFamily="2" charset="-122"/>
              </a:rPr>
              <a:t>)</a:t>
            </a:r>
            <a:r>
              <a:rPr kumimoji="1" lang="zh-CN" altLang="en-US" sz="3600" b="1">
                <a:latin typeface="宋体" panose="02010600030101010101" pitchFamily="2" charset="-122"/>
              </a:rPr>
              <a:t>。</a:t>
            </a:r>
            <a:endParaRPr kumimoji="1" lang="zh-CN" altLang="en-US" sz="3600" b="1">
              <a:latin typeface="宋体" panose="02010600030101010101" pitchFamily="2" charset="-122"/>
            </a:endParaRPr>
          </a:p>
          <a:p>
            <a:pPr algn="just">
              <a:spcBef>
                <a:spcPct val="50000"/>
              </a:spcBef>
            </a:pPr>
            <a:r>
              <a:rPr kumimoji="1" lang="en-US" altLang="zh-CN" sz="3600" b="1">
                <a:latin typeface="宋体" panose="02010600030101010101" pitchFamily="2" charset="-122"/>
              </a:rPr>
              <a:t>(4)</a:t>
            </a:r>
            <a:r>
              <a:rPr kumimoji="1" lang="zh-CN" altLang="en-US" sz="3600" b="1">
                <a:latin typeface="宋体" panose="02010600030101010101" pitchFamily="2" charset="-122"/>
              </a:rPr>
              <a:t>共同的语言</a:t>
            </a:r>
            <a:r>
              <a:rPr kumimoji="1" lang="en-US" altLang="zh-CN" sz="3600" b="1">
                <a:latin typeface="宋体" panose="02010600030101010101" pitchFamily="2" charset="-122"/>
              </a:rPr>
              <a:t>(</a:t>
            </a:r>
            <a:r>
              <a:rPr kumimoji="1" lang="zh-CN" altLang="en-US" sz="3600" b="1">
                <a:latin typeface="宋体" panose="02010600030101010101" pitchFamily="2" charset="-122"/>
              </a:rPr>
              <a:t>文化</a:t>
            </a:r>
            <a:r>
              <a:rPr kumimoji="1" lang="en-US" altLang="zh-CN" sz="3600" b="1">
                <a:latin typeface="宋体" panose="02010600030101010101" pitchFamily="2" charset="-122"/>
              </a:rPr>
              <a:t>)</a:t>
            </a:r>
            <a:r>
              <a:rPr kumimoji="1" lang="zh-CN" altLang="en-US" sz="3600" b="1">
                <a:latin typeface="宋体" panose="02010600030101010101" pitchFamily="2" charset="-122"/>
              </a:rPr>
              <a:t>：统一文字、思想。</a:t>
            </a:r>
            <a:endParaRPr kumimoji="1" lang="zh-CN" altLang="en-US" sz="3600" b="1">
              <a:latin typeface="Times New Roman" panose="02020603050405020304" pitchFamily="18" charset="0"/>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2"/>
          <p:cNvSpPr txBox="1">
            <a:spLocks noChangeArrowheads="1"/>
          </p:cNvSpPr>
          <p:nvPr/>
        </p:nvSpPr>
        <p:spPr bwMode="auto">
          <a:xfrm>
            <a:off x="204788" y="981075"/>
            <a:ext cx="8964612" cy="5213350"/>
          </a:xfrm>
          <a:prstGeom prst="rect">
            <a:avLst/>
          </a:prstGeom>
          <a:noFill/>
          <a:ln w="9525">
            <a:noFill/>
            <a:miter lim="800000"/>
          </a:ln>
        </p:spPr>
        <p:txBody>
          <a:bodyPr>
            <a:spAutoFit/>
          </a:bodyPr>
          <a:lstStyle/>
          <a:p>
            <a:pPr>
              <a:spcBef>
                <a:spcPct val="50000"/>
              </a:spcBef>
            </a:pPr>
            <a:r>
              <a:rPr lang="en-US" altLang="zh-CN" sz="3200" b="1"/>
              <a:t>(1)</a:t>
            </a:r>
            <a:r>
              <a:rPr lang="zh-CN" altLang="en-US" sz="3200" b="1"/>
              <a:t>明朝和秦朝相比</a:t>
            </a:r>
            <a:r>
              <a:rPr lang="en-US" altLang="zh-CN" sz="3200" b="1"/>
              <a:t>,</a:t>
            </a:r>
            <a:r>
              <a:rPr lang="zh-CN" altLang="en-US" sz="3200" b="1"/>
              <a:t>方位和趋势有何变化</a:t>
            </a:r>
            <a:r>
              <a:rPr lang="en-US" altLang="zh-CN" sz="3200" b="1"/>
              <a:t>?</a:t>
            </a:r>
            <a:r>
              <a:rPr lang="zh-CN" altLang="en-US" sz="3200" b="1"/>
              <a:t>为什么</a:t>
            </a:r>
            <a:r>
              <a:rPr lang="en-US" altLang="zh-CN" sz="3200" b="1"/>
              <a:t>?</a:t>
            </a:r>
            <a:endParaRPr lang="en-US" altLang="zh-CN" sz="3200" b="1"/>
          </a:p>
          <a:p>
            <a:pPr>
              <a:spcBef>
                <a:spcPct val="50000"/>
              </a:spcBef>
            </a:pPr>
            <a:r>
              <a:rPr lang="en-US" altLang="zh-CN" sz="3200" b="1"/>
              <a:t>(2)</a:t>
            </a:r>
            <a:r>
              <a:rPr lang="zh-CN" altLang="en-US" sz="3200" b="1"/>
              <a:t>为什么唐朝和清朝没有修筑长城</a:t>
            </a:r>
            <a:r>
              <a:rPr lang="en-US" altLang="zh-CN" sz="3200" b="1"/>
              <a:t>?</a:t>
            </a:r>
            <a:endParaRPr lang="en-US" altLang="zh-CN" sz="3200" b="1"/>
          </a:p>
          <a:p>
            <a:pPr>
              <a:spcBef>
                <a:spcPct val="50000"/>
              </a:spcBef>
            </a:pPr>
            <a:r>
              <a:rPr lang="en-US" altLang="zh-CN" sz="3200" b="1"/>
              <a:t>(3)</a:t>
            </a:r>
            <a:r>
              <a:rPr lang="zh-CN" altLang="en-US" sz="3200" b="1"/>
              <a:t>山海关号称“天下第一关”，在历史上曾被一再突破，举例说明之。从中得出什么结论？</a:t>
            </a:r>
            <a:endParaRPr lang="zh-CN" altLang="en-US" sz="3200" b="1"/>
          </a:p>
          <a:p>
            <a:pPr>
              <a:spcBef>
                <a:spcPct val="50000"/>
              </a:spcBef>
            </a:pPr>
            <a:r>
              <a:rPr lang="zh-CN" altLang="en-US" sz="3200" b="1"/>
              <a:t>（</a:t>
            </a:r>
            <a:r>
              <a:rPr lang="en-US" altLang="zh-CN" sz="3200" b="1"/>
              <a:t>4</a:t>
            </a:r>
            <a:r>
              <a:rPr lang="zh-CN" altLang="en-US" sz="3200" b="1"/>
              <a:t>）明朝和清朝北部边疆形势的特点，清朝北部边疆形势与明朝北部边疆有什么变化？。</a:t>
            </a:r>
            <a:endParaRPr lang="zh-CN" altLang="en-US" sz="3200" b="1"/>
          </a:p>
          <a:p>
            <a:pPr>
              <a:spcBef>
                <a:spcPct val="50000"/>
              </a:spcBef>
            </a:pPr>
            <a:r>
              <a:rPr lang="zh-CN" altLang="en-US" sz="3200" b="1"/>
              <a:t>（</a:t>
            </a:r>
            <a:r>
              <a:rPr lang="en-US" altLang="zh-CN" sz="3200" b="1"/>
              <a:t>5</a:t>
            </a:r>
            <a:r>
              <a:rPr lang="zh-CN" altLang="en-US" sz="3200" b="1"/>
              <a:t>）近代国防重心的变化</a:t>
            </a:r>
            <a:endParaRPr lang="zh-CN" altLang="en-US" sz="3200" b="1"/>
          </a:p>
          <a:p>
            <a:pPr>
              <a:spcBef>
                <a:spcPct val="50000"/>
              </a:spcBef>
            </a:pPr>
            <a:endParaRPr lang="en-US" altLang="zh-CN" sz="3200"/>
          </a:p>
        </p:txBody>
      </p:sp>
      <p:sp>
        <p:nvSpPr>
          <p:cNvPr id="166914" name="TextBox 1"/>
          <p:cNvSpPr txBox="1">
            <a:spLocks noChangeArrowheads="1"/>
          </p:cNvSpPr>
          <p:nvPr/>
        </p:nvSpPr>
        <p:spPr bwMode="auto">
          <a:xfrm>
            <a:off x="827088" y="260350"/>
            <a:ext cx="2089150" cy="646113"/>
          </a:xfrm>
          <a:prstGeom prst="rect">
            <a:avLst/>
          </a:prstGeom>
          <a:noFill/>
          <a:ln w="9525">
            <a:noFill/>
            <a:miter lim="800000"/>
          </a:ln>
        </p:spPr>
        <p:txBody>
          <a:bodyPr>
            <a:spAutoFit/>
          </a:bodyPr>
          <a:lstStyle/>
          <a:p>
            <a:r>
              <a:rPr lang="zh-CN" altLang="en-US" sz="3600" b="1">
                <a:latin typeface="Franklin Gothic Book"/>
                <a:ea typeface="黑体" panose="02010600030101010101" pitchFamily="49" charset="-122"/>
              </a:rPr>
              <a:t>长城问题</a:t>
            </a:r>
            <a:endParaRPr lang="zh-CN" altLang="en-US" sz="3600" b="1">
              <a:latin typeface="Franklin Gothic Book"/>
              <a:ea typeface="黑体" panose="0201060003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p:cNvSpPr>
            <a:spLocks noChangeArrowheads="1"/>
          </p:cNvSpPr>
          <p:nvPr/>
        </p:nvSpPr>
        <p:spPr bwMode="auto">
          <a:xfrm>
            <a:off x="611188" y="404813"/>
            <a:ext cx="7848600" cy="5016500"/>
          </a:xfrm>
          <a:prstGeom prst="rect">
            <a:avLst/>
          </a:prstGeom>
          <a:noFill/>
          <a:ln w="9525">
            <a:noFill/>
            <a:miter lim="800000"/>
          </a:ln>
        </p:spPr>
        <p:txBody>
          <a:bodyPr>
            <a:spAutoFit/>
          </a:bodyPr>
          <a:lstStyle/>
          <a:p>
            <a:r>
              <a:rPr lang="zh-CN" altLang="zh-CN" sz="3200" b="1">
                <a:solidFill>
                  <a:srgbClr val="FF0000"/>
                </a:solidFill>
                <a:latin typeface="Franklin Gothic Book"/>
                <a:ea typeface="黑体" panose="02010600030101010101" pitchFamily="49" charset="-122"/>
              </a:rPr>
              <a:t>中国近代化的进程给我们今天的启示：</a:t>
            </a:r>
            <a:endParaRPr lang="zh-CN" altLang="zh-CN" sz="3200">
              <a:solidFill>
                <a:srgbClr val="FF0000"/>
              </a:solidFill>
              <a:latin typeface="Franklin Gothic Book"/>
              <a:ea typeface="黑体" panose="02010600030101010101" pitchFamily="49" charset="-122"/>
            </a:endParaRPr>
          </a:p>
          <a:p>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1</a:t>
            </a:r>
            <a:r>
              <a:rPr lang="zh-CN" altLang="zh-CN" sz="3200" b="1">
                <a:latin typeface="Franklin Gothic Book"/>
                <a:ea typeface="黑体" panose="02010600030101010101" pitchFamily="49" charset="-122"/>
              </a:rPr>
              <a:t>）中国近代化是一个长期和艰巨的过程。不结束半殖民地半封建社会，就不可能实现近代化。</a:t>
            </a:r>
            <a:endParaRPr lang="zh-CN" altLang="zh-CN" sz="3200">
              <a:latin typeface="Franklin Gothic Book"/>
              <a:ea typeface="黑体" panose="02010600030101010101" pitchFamily="49" charset="-122"/>
            </a:endParaRPr>
          </a:p>
          <a:p>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2</a:t>
            </a:r>
            <a:r>
              <a:rPr lang="zh-CN" altLang="zh-CN" sz="3200" b="1">
                <a:latin typeface="Franklin Gothic Book"/>
                <a:ea typeface="黑体" panose="02010600030101010101" pitchFamily="49" charset="-122"/>
              </a:rPr>
              <a:t>）从闭关自守到对外开放，是历史发展的必然。</a:t>
            </a:r>
            <a:endParaRPr lang="zh-CN" altLang="zh-CN" sz="3200">
              <a:latin typeface="Franklin Gothic Book"/>
              <a:ea typeface="黑体" panose="02010600030101010101" pitchFamily="49" charset="-122"/>
            </a:endParaRPr>
          </a:p>
          <a:p>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3</a:t>
            </a:r>
            <a:r>
              <a:rPr lang="zh-CN" altLang="zh-CN" sz="3200" b="1">
                <a:latin typeface="Franklin Gothic Book"/>
                <a:ea typeface="黑体" panose="02010600030101010101" pitchFamily="49" charset="-122"/>
              </a:rPr>
              <a:t>）解放思想，更新观念是推动近代化的首要条件。</a:t>
            </a:r>
            <a:endParaRPr lang="zh-CN" altLang="zh-CN" sz="3200">
              <a:latin typeface="Franklin Gothic Book"/>
              <a:ea typeface="黑体" panose="02010600030101010101" pitchFamily="49" charset="-122"/>
            </a:endParaRPr>
          </a:p>
          <a:p>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4</a:t>
            </a:r>
            <a:r>
              <a:rPr lang="zh-CN" altLang="zh-CN" sz="3200" b="1">
                <a:latin typeface="Franklin Gothic Book"/>
                <a:ea typeface="黑体" panose="02010600030101010101" pitchFamily="49" charset="-122"/>
              </a:rPr>
              <a:t>）实现现代化，科技和教育要先行，科教兴国是中国实现现代化的科学决策。</a:t>
            </a:r>
            <a:endParaRPr lang="zh-CN" altLang="zh-CN" sz="3200">
              <a:latin typeface="Franklin Gothic Book"/>
              <a:ea typeface="黑体" panose="02010600030101010101" pitchFamily="49"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9" name="矩形 567298"/>
          <p:cNvSpPr>
            <a:spLocks noChangeArrowheads="1"/>
          </p:cNvSpPr>
          <p:nvPr/>
        </p:nvSpPr>
        <p:spPr bwMode="auto">
          <a:xfrm>
            <a:off x="3960813" y="3506788"/>
            <a:ext cx="7632700" cy="614362"/>
          </a:xfrm>
          <a:prstGeom prst="rect">
            <a:avLst/>
          </a:prstGeom>
          <a:noFill/>
          <a:ln w="9525">
            <a:noFill/>
            <a:miter lim="800000"/>
          </a:ln>
        </p:spPr>
        <p:txBody>
          <a:bodyPr anchor="ctr">
            <a:spAutoFit/>
          </a:bodyPr>
          <a:lstStyle/>
          <a:p>
            <a:pPr>
              <a:lnSpc>
                <a:spcPct val="95000"/>
              </a:lnSpc>
              <a:buFont typeface="Arial" panose="020B0604020202020204" pitchFamily="34" charset="0"/>
              <a:buNone/>
            </a:pPr>
            <a:r>
              <a:rPr lang="zh-CN" altLang="en-US" sz="3600" b="1">
                <a:solidFill>
                  <a:srgbClr val="000000"/>
                </a:solidFill>
                <a:latin typeface="黑体" panose="02010600030101010101" pitchFamily="49" charset="-122"/>
                <a:ea typeface="黑体" panose="02010600030101010101" pitchFamily="49" charset="-122"/>
              </a:rPr>
              <a:t>中国被动回应全球化</a:t>
            </a:r>
            <a:endParaRPr lang="zh-CN" altLang="en-US" sz="3600" b="1">
              <a:latin typeface="黑体" panose="02010600030101010101" pitchFamily="49" charset="-122"/>
              <a:ea typeface="黑体" panose="02010600030101010101" pitchFamily="49" charset="-122"/>
            </a:endParaRPr>
          </a:p>
        </p:txBody>
      </p:sp>
      <p:sp>
        <p:nvSpPr>
          <p:cNvPr id="567300" name="矩形 567299"/>
          <p:cNvSpPr>
            <a:spLocks noChangeArrowheads="1"/>
          </p:cNvSpPr>
          <p:nvPr/>
        </p:nvSpPr>
        <p:spPr bwMode="auto">
          <a:xfrm>
            <a:off x="3960813" y="4570413"/>
            <a:ext cx="8675687" cy="614362"/>
          </a:xfrm>
          <a:prstGeom prst="rect">
            <a:avLst/>
          </a:prstGeom>
          <a:noFill/>
          <a:ln w="9525">
            <a:noFill/>
            <a:miter lim="800000"/>
          </a:ln>
        </p:spPr>
        <p:txBody>
          <a:bodyPr anchor="ctr">
            <a:spAutoFit/>
          </a:bodyPr>
          <a:lstStyle/>
          <a:p>
            <a:pPr>
              <a:lnSpc>
                <a:spcPct val="95000"/>
              </a:lnSpc>
              <a:buFont typeface="Arial" panose="020B0604020202020204" pitchFamily="34" charset="0"/>
              <a:buNone/>
            </a:pPr>
            <a:r>
              <a:rPr lang="zh-CN" altLang="en-US" sz="3600" b="1">
                <a:solidFill>
                  <a:srgbClr val="000000"/>
                </a:solidFill>
                <a:latin typeface="黑体" panose="02010600030101010101" pitchFamily="49" charset="-122"/>
                <a:ea typeface="黑体" panose="02010600030101010101" pitchFamily="49" charset="-122"/>
              </a:rPr>
              <a:t>中国再度偏离全球化</a:t>
            </a:r>
            <a:endParaRPr lang="zh-CN" altLang="en-US" sz="3600" b="1">
              <a:latin typeface="黑体" panose="02010600030101010101" pitchFamily="49" charset="-122"/>
              <a:ea typeface="黑体" panose="02010600030101010101" pitchFamily="49" charset="-122"/>
            </a:endParaRPr>
          </a:p>
        </p:txBody>
      </p:sp>
      <p:sp>
        <p:nvSpPr>
          <p:cNvPr id="567301" name="矩形 567300"/>
          <p:cNvSpPr>
            <a:spLocks noChangeArrowheads="1"/>
          </p:cNvSpPr>
          <p:nvPr/>
        </p:nvSpPr>
        <p:spPr bwMode="auto">
          <a:xfrm>
            <a:off x="3960813" y="5594350"/>
            <a:ext cx="8675687" cy="614363"/>
          </a:xfrm>
          <a:prstGeom prst="rect">
            <a:avLst/>
          </a:prstGeom>
          <a:noFill/>
          <a:ln w="9525">
            <a:noFill/>
            <a:miter lim="800000"/>
          </a:ln>
        </p:spPr>
        <p:txBody>
          <a:bodyPr anchor="ctr">
            <a:spAutoFit/>
          </a:bodyPr>
          <a:lstStyle/>
          <a:p>
            <a:pPr>
              <a:lnSpc>
                <a:spcPct val="95000"/>
              </a:lnSpc>
              <a:buFont typeface="Arial" panose="020B0604020202020204" pitchFamily="34" charset="0"/>
              <a:buNone/>
            </a:pPr>
            <a:r>
              <a:rPr lang="zh-CN" altLang="en-US" sz="3600" b="1">
                <a:solidFill>
                  <a:srgbClr val="000000"/>
                </a:solidFill>
                <a:latin typeface="黑体" panose="02010600030101010101" pitchFamily="49" charset="-122"/>
                <a:ea typeface="黑体" panose="02010600030101010101" pitchFamily="49" charset="-122"/>
              </a:rPr>
              <a:t>中国主动融入全球化</a:t>
            </a:r>
            <a:endParaRPr lang="zh-CN" altLang="en-US" sz="3600" b="1">
              <a:latin typeface="黑体" panose="02010600030101010101" pitchFamily="49" charset="-122"/>
              <a:ea typeface="黑体" panose="02010600030101010101" pitchFamily="49" charset="-122"/>
            </a:endParaRPr>
          </a:p>
        </p:txBody>
      </p:sp>
      <p:sp>
        <p:nvSpPr>
          <p:cNvPr id="567302" name="矩形 567301"/>
          <p:cNvSpPr>
            <a:spLocks noChangeArrowheads="1"/>
          </p:cNvSpPr>
          <p:nvPr/>
        </p:nvSpPr>
        <p:spPr bwMode="auto">
          <a:xfrm>
            <a:off x="684213" y="2371725"/>
            <a:ext cx="6696075" cy="3937000"/>
          </a:xfrm>
          <a:prstGeom prst="rect">
            <a:avLst/>
          </a:prstGeom>
          <a:noFill/>
          <a:ln w="9525">
            <a:noFill/>
            <a:miter lim="800000"/>
          </a:ln>
        </p:spPr>
        <p:txBody>
          <a:bodyPr anchor="ctr">
            <a:spAutoFit/>
          </a:bodyPr>
          <a:lstStyle/>
          <a:p>
            <a:pPr>
              <a:buFont typeface="Arial" panose="020B0604020202020204" pitchFamily="34" charset="0"/>
              <a:buNone/>
            </a:pPr>
            <a:r>
              <a:rPr lang="en-US" altLang="zh-CN" sz="3600" b="1">
                <a:solidFill>
                  <a:srgbClr val="0000FF"/>
                </a:solidFill>
                <a:latin typeface="黑体" panose="02010600030101010101" pitchFamily="49" charset="-122"/>
                <a:ea typeface="黑体" panose="02010600030101010101" pitchFamily="49" charset="-122"/>
              </a:rPr>
              <a:t>17-19</a:t>
            </a:r>
            <a:r>
              <a:rPr lang="zh-CN" altLang="en-US" sz="3600" b="1">
                <a:solidFill>
                  <a:srgbClr val="0000FF"/>
                </a:solidFill>
                <a:latin typeface="黑体" panose="02010600030101010101" pitchFamily="49" charset="-122"/>
                <a:ea typeface="黑体" panose="02010600030101010101" pitchFamily="49" charset="-122"/>
              </a:rPr>
              <a:t>世纪中叶：</a:t>
            </a: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r>
              <a:rPr lang="en-US" altLang="zh-CN" sz="3600" b="1">
                <a:solidFill>
                  <a:srgbClr val="0000FF"/>
                </a:solidFill>
                <a:latin typeface="黑体" panose="02010600030101010101" pitchFamily="49" charset="-122"/>
                <a:ea typeface="黑体" panose="02010600030101010101" pitchFamily="49" charset="-122"/>
              </a:rPr>
              <a:t>1840</a:t>
            </a:r>
            <a:r>
              <a:rPr lang="en-US" altLang="zh-CN" sz="3600" b="1">
                <a:solidFill>
                  <a:srgbClr val="0000FF"/>
                </a:solidFill>
                <a:latin typeface="宋体" panose="02010600030101010101" pitchFamily="2" charset="-122"/>
                <a:ea typeface="黑体" panose="02010600030101010101" pitchFamily="49" charset="-122"/>
              </a:rPr>
              <a:t>—</a:t>
            </a:r>
            <a:r>
              <a:rPr lang="en-US" altLang="zh-CN" sz="3600" b="1">
                <a:solidFill>
                  <a:srgbClr val="0000FF"/>
                </a:solidFill>
                <a:latin typeface="黑体" panose="02010600030101010101" pitchFamily="49" charset="-122"/>
                <a:ea typeface="黑体" panose="02010600030101010101" pitchFamily="49" charset="-122"/>
              </a:rPr>
              <a:t>1949</a:t>
            </a:r>
            <a:r>
              <a:rPr lang="zh-CN" altLang="en-US" sz="3600" b="1">
                <a:solidFill>
                  <a:srgbClr val="0000FF"/>
                </a:solidFill>
                <a:latin typeface="黑体" panose="02010600030101010101" pitchFamily="49" charset="-122"/>
                <a:ea typeface="黑体" panose="02010600030101010101" pitchFamily="49" charset="-122"/>
              </a:rPr>
              <a:t>：</a:t>
            </a: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r>
              <a:rPr lang="en-US" altLang="zh-CN" sz="3600" b="1">
                <a:solidFill>
                  <a:srgbClr val="0000FF"/>
                </a:solidFill>
                <a:latin typeface="黑体" panose="02010600030101010101" pitchFamily="49" charset="-122"/>
                <a:ea typeface="黑体" panose="02010600030101010101" pitchFamily="49" charset="-122"/>
              </a:rPr>
              <a:t>1949</a:t>
            </a:r>
            <a:r>
              <a:rPr lang="en-US" altLang="zh-CN" sz="3600" b="1">
                <a:solidFill>
                  <a:srgbClr val="0000FF"/>
                </a:solidFill>
                <a:latin typeface="宋体" panose="02010600030101010101" pitchFamily="2" charset="-122"/>
                <a:ea typeface="黑体" panose="02010600030101010101" pitchFamily="49" charset="-122"/>
              </a:rPr>
              <a:t>—</a:t>
            </a:r>
            <a:r>
              <a:rPr lang="en-US" altLang="zh-CN" sz="3600" b="1">
                <a:solidFill>
                  <a:srgbClr val="0000FF"/>
                </a:solidFill>
                <a:latin typeface="黑体" panose="02010600030101010101" pitchFamily="49" charset="-122"/>
                <a:ea typeface="黑体" panose="02010600030101010101" pitchFamily="49" charset="-122"/>
              </a:rPr>
              <a:t>1978</a:t>
            </a:r>
            <a:r>
              <a:rPr lang="zh-CN" altLang="en-US" sz="3600" b="1">
                <a:solidFill>
                  <a:srgbClr val="0000FF"/>
                </a:solidFill>
                <a:latin typeface="黑体" panose="02010600030101010101" pitchFamily="49" charset="-122"/>
                <a:ea typeface="黑体" panose="02010600030101010101" pitchFamily="49" charset="-122"/>
              </a:rPr>
              <a:t>：</a:t>
            </a: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r>
              <a:rPr lang="en-US" altLang="zh-CN" sz="3600" b="1">
                <a:solidFill>
                  <a:srgbClr val="0000FF"/>
                </a:solidFill>
                <a:latin typeface="黑体" panose="02010600030101010101" pitchFamily="49" charset="-122"/>
                <a:ea typeface="黑体" panose="02010600030101010101" pitchFamily="49" charset="-122"/>
              </a:rPr>
              <a:t>1978</a:t>
            </a:r>
            <a:r>
              <a:rPr lang="zh-CN" altLang="en-US" sz="3600" b="1">
                <a:solidFill>
                  <a:srgbClr val="0000FF"/>
                </a:solidFill>
                <a:latin typeface="黑体" panose="02010600030101010101" pitchFamily="49" charset="-122"/>
                <a:ea typeface="黑体" panose="02010600030101010101" pitchFamily="49" charset="-122"/>
              </a:rPr>
              <a:t>年以后：</a:t>
            </a:r>
            <a:endParaRPr lang="zh-CN" altLang="en-US" sz="3600" b="1">
              <a:solidFill>
                <a:srgbClr val="0000FF"/>
              </a:solidFill>
              <a:latin typeface="黑体" panose="02010600030101010101" pitchFamily="49" charset="-122"/>
              <a:ea typeface="黑体" panose="02010600030101010101" pitchFamily="49" charset="-122"/>
            </a:endParaRPr>
          </a:p>
        </p:txBody>
      </p:sp>
      <p:sp>
        <p:nvSpPr>
          <p:cNvPr id="567303" name="矩形 567302"/>
          <p:cNvSpPr>
            <a:spLocks noChangeArrowheads="1"/>
          </p:cNvSpPr>
          <p:nvPr/>
        </p:nvSpPr>
        <p:spPr bwMode="auto">
          <a:xfrm>
            <a:off x="3960813" y="2416175"/>
            <a:ext cx="6900862" cy="614363"/>
          </a:xfrm>
          <a:prstGeom prst="rect">
            <a:avLst/>
          </a:prstGeom>
          <a:noFill/>
          <a:ln w="9525">
            <a:noFill/>
            <a:miter lim="800000"/>
          </a:ln>
        </p:spPr>
        <p:txBody>
          <a:bodyPr>
            <a:spAutoFit/>
          </a:bodyPr>
          <a:lstStyle/>
          <a:p>
            <a:pPr>
              <a:lnSpc>
                <a:spcPct val="95000"/>
              </a:lnSpc>
              <a:buFont typeface="Arial" panose="020B0604020202020204" pitchFamily="34" charset="0"/>
              <a:buNone/>
            </a:pPr>
            <a:r>
              <a:rPr lang="zh-CN" altLang="en-US" sz="3600" b="1">
                <a:solidFill>
                  <a:srgbClr val="000000"/>
                </a:solidFill>
                <a:latin typeface="黑体" panose="02010600030101010101" pitchFamily="49" charset="-122"/>
                <a:ea typeface="黑体" panose="02010600030101010101" pitchFamily="49" charset="-122"/>
              </a:rPr>
              <a:t>中国全面抗拒全球化</a:t>
            </a:r>
            <a:endParaRPr lang="zh-CN" altLang="en-US" sz="3600" b="1">
              <a:solidFill>
                <a:srgbClr val="000000"/>
              </a:solidFill>
              <a:latin typeface="黑体" panose="02010600030101010101" pitchFamily="49" charset="-122"/>
              <a:ea typeface="黑体" panose="02010600030101010101" pitchFamily="49" charset="-122"/>
            </a:endParaRPr>
          </a:p>
        </p:txBody>
      </p:sp>
      <p:sp>
        <p:nvSpPr>
          <p:cNvPr id="168966" name="矩形 567303"/>
          <p:cNvSpPr>
            <a:spLocks noChangeArrowheads="1"/>
          </p:cNvSpPr>
          <p:nvPr/>
        </p:nvSpPr>
        <p:spPr bwMode="auto">
          <a:xfrm>
            <a:off x="0" y="692150"/>
            <a:ext cx="9178925" cy="1203325"/>
          </a:xfrm>
          <a:prstGeom prst="rect">
            <a:avLst/>
          </a:prstGeom>
          <a:solidFill>
            <a:schemeClr val="bg1"/>
          </a:solidFill>
          <a:ln w="9525">
            <a:solidFill>
              <a:schemeClr val="tx1"/>
            </a:solidFill>
            <a:miter lim="800000"/>
          </a:ln>
        </p:spPr>
        <p:txBody>
          <a:bodyPr>
            <a:spAutoFit/>
          </a:bodyPr>
          <a:lstStyle/>
          <a:p>
            <a:pPr>
              <a:lnSpc>
                <a:spcPct val="95000"/>
              </a:lnSpc>
              <a:buFont typeface="Arial" panose="020B0604020202020204" pitchFamily="34" charset="0"/>
              <a:buNone/>
            </a:pPr>
            <a:r>
              <a:rPr lang="zh-CN" altLang="en-US" sz="4000" b="1">
                <a:solidFill>
                  <a:srgbClr val="800000"/>
                </a:solidFill>
                <a:latin typeface="Franklin Gothic Book"/>
                <a:ea typeface="黑体" panose="02010600030101010101" pitchFamily="49" charset="-122"/>
              </a:rPr>
              <a:t>从“被动全球化”到“主动全球化”</a:t>
            </a:r>
            <a:endParaRPr lang="zh-CN" altLang="en-US" sz="4000" b="1">
              <a:solidFill>
                <a:srgbClr val="800000"/>
              </a:solidFill>
              <a:latin typeface="Franklin Gothic Book"/>
              <a:ea typeface="黑体" panose="02010600030101010101" pitchFamily="49" charset="-122"/>
            </a:endParaRPr>
          </a:p>
          <a:p>
            <a:pPr>
              <a:lnSpc>
                <a:spcPct val="95000"/>
              </a:lnSpc>
              <a:buFont typeface="Arial" panose="020B0604020202020204" pitchFamily="34" charset="0"/>
              <a:buNone/>
            </a:pPr>
            <a:r>
              <a:rPr lang="zh-CN" altLang="en-US" sz="3200" b="1">
                <a:solidFill>
                  <a:srgbClr val="800000"/>
                </a:solidFill>
                <a:latin typeface="Franklin Gothic Book"/>
                <a:ea typeface="黑体" panose="02010600030101010101" pitchFamily="49" charset="-122"/>
              </a:rPr>
              <a:t>             </a:t>
            </a:r>
            <a:r>
              <a:rPr lang="en-US" altLang="zh-CN" sz="3600" b="1">
                <a:solidFill>
                  <a:srgbClr val="800000"/>
                </a:solidFill>
                <a:latin typeface="Franklin Gothic Book"/>
                <a:ea typeface="黑体" panose="02010600030101010101" pitchFamily="49" charset="-122"/>
              </a:rPr>
              <a:t>——</a:t>
            </a:r>
            <a:r>
              <a:rPr lang="zh-CN" altLang="en-US" sz="3600" b="1">
                <a:solidFill>
                  <a:srgbClr val="800000"/>
                </a:solidFill>
                <a:latin typeface="Franklin Gothic Book"/>
                <a:ea typeface="黑体" panose="02010600030101010101" pitchFamily="49" charset="-122"/>
              </a:rPr>
              <a:t>全球化视野中的中国近现代史</a:t>
            </a:r>
            <a:endParaRPr lang="zh-CN" altLang="en-US" sz="3600" b="1">
              <a:solidFill>
                <a:srgbClr val="800000"/>
              </a:solidFill>
              <a:latin typeface="Franklin Gothic Book"/>
              <a:ea typeface="黑体" panose="02010600030101010101" pitchFamily="49" charset="-122"/>
            </a:endParaRPr>
          </a:p>
        </p:txBody>
      </p:sp>
      <p:sp>
        <p:nvSpPr>
          <p:cNvPr id="168967" name="日期占位符 1"/>
          <p:cNvSpPr>
            <a:spLocks noGrp="1" noChangeArrowheads="1"/>
          </p:cNvSpPr>
          <p:nvPr>
            <p:ph type="dt" sz="quarter" idx="10"/>
          </p:nvPr>
        </p:nvSpPr>
        <p:spPr bwMode="auto">
          <a:noFill/>
          <a:ln>
            <a:miter lim="800000"/>
          </a:ln>
        </p:spPr>
        <p:txBody>
          <a:bodyPr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chemeClr val="tx1"/>
              </a:solidFill>
              <a:latin typeface="Arial" panose="020B0604020202020204" pitchFamily="34" charset="0"/>
              <a:ea typeface="宋体" panose="02010600030101010101" pitchFamily="2" charset="-122"/>
            </a:endParaRPr>
          </a:p>
        </p:txBody>
      </p:sp>
    </p:spTree>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7302"/>
                                        </p:tgtEl>
                                        <p:attrNameLst>
                                          <p:attrName>style.visibility</p:attrName>
                                        </p:attrNameLst>
                                      </p:cBhvr>
                                      <p:to>
                                        <p:strVal val="visible"/>
                                      </p:to>
                                    </p:set>
                                    <p:animEffect transition="in" filter="blinds(horizontal)">
                                      <p:cBhvr>
                                        <p:cTn id="7" dur="500"/>
                                        <p:tgtEl>
                                          <p:spTgt spid="5673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67303"/>
                                        </p:tgtEl>
                                        <p:attrNameLst>
                                          <p:attrName>style.visibility</p:attrName>
                                        </p:attrNameLst>
                                      </p:cBhvr>
                                      <p:to>
                                        <p:strVal val="visible"/>
                                      </p:to>
                                    </p:set>
                                    <p:anim calcmode="lin" valueType="num">
                                      <p:cBhvr additive="base">
                                        <p:cTn id="12" dur="500" fill="hold"/>
                                        <p:tgtEl>
                                          <p:spTgt spid="567303"/>
                                        </p:tgtEl>
                                        <p:attrNameLst>
                                          <p:attrName>ppt_x</p:attrName>
                                        </p:attrNameLst>
                                      </p:cBhvr>
                                      <p:tavLst>
                                        <p:tav tm="0">
                                          <p:val>
                                            <p:strVal val="1+#ppt_w/2"/>
                                          </p:val>
                                        </p:tav>
                                        <p:tav tm="100000">
                                          <p:val>
                                            <p:strVal val="#ppt_x"/>
                                          </p:val>
                                        </p:tav>
                                      </p:tavLst>
                                    </p:anim>
                                    <p:anim calcmode="lin" valueType="num">
                                      <p:cBhvr additive="base">
                                        <p:cTn id="13" dur="500" fill="hold"/>
                                        <p:tgtEl>
                                          <p:spTgt spid="56730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67299"/>
                                        </p:tgtEl>
                                        <p:attrNameLst>
                                          <p:attrName>style.visibility</p:attrName>
                                        </p:attrNameLst>
                                      </p:cBhvr>
                                      <p:to>
                                        <p:strVal val="visible"/>
                                      </p:to>
                                    </p:set>
                                    <p:anim calcmode="lin" valueType="num">
                                      <p:cBhvr additive="base">
                                        <p:cTn id="18" dur="500" fill="hold"/>
                                        <p:tgtEl>
                                          <p:spTgt spid="567299"/>
                                        </p:tgtEl>
                                        <p:attrNameLst>
                                          <p:attrName>ppt_x</p:attrName>
                                        </p:attrNameLst>
                                      </p:cBhvr>
                                      <p:tavLst>
                                        <p:tav tm="0">
                                          <p:val>
                                            <p:strVal val="1+#ppt_w/2"/>
                                          </p:val>
                                        </p:tav>
                                        <p:tav tm="100000">
                                          <p:val>
                                            <p:strVal val="#ppt_x"/>
                                          </p:val>
                                        </p:tav>
                                      </p:tavLst>
                                    </p:anim>
                                    <p:anim calcmode="lin" valueType="num">
                                      <p:cBhvr additive="base">
                                        <p:cTn id="19" dur="500" fill="hold"/>
                                        <p:tgtEl>
                                          <p:spTgt spid="56729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67300"/>
                                        </p:tgtEl>
                                        <p:attrNameLst>
                                          <p:attrName>style.visibility</p:attrName>
                                        </p:attrNameLst>
                                      </p:cBhvr>
                                      <p:to>
                                        <p:strVal val="visible"/>
                                      </p:to>
                                    </p:set>
                                    <p:anim calcmode="lin" valueType="num">
                                      <p:cBhvr additive="base">
                                        <p:cTn id="24" dur="500" fill="hold"/>
                                        <p:tgtEl>
                                          <p:spTgt spid="567300"/>
                                        </p:tgtEl>
                                        <p:attrNameLst>
                                          <p:attrName>ppt_x</p:attrName>
                                        </p:attrNameLst>
                                      </p:cBhvr>
                                      <p:tavLst>
                                        <p:tav tm="0">
                                          <p:val>
                                            <p:strVal val="1+#ppt_w/2"/>
                                          </p:val>
                                        </p:tav>
                                        <p:tav tm="100000">
                                          <p:val>
                                            <p:strVal val="#ppt_x"/>
                                          </p:val>
                                        </p:tav>
                                      </p:tavLst>
                                    </p:anim>
                                    <p:anim calcmode="lin" valueType="num">
                                      <p:cBhvr additive="base">
                                        <p:cTn id="25" dur="500" fill="hold"/>
                                        <p:tgtEl>
                                          <p:spTgt spid="56730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67301"/>
                                        </p:tgtEl>
                                        <p:attrNameLst>
                                          <p:attrName>style.visibility</p:attrName>
                                        </p:attrNameLst>
                                      </p:cBhvr>
                                      <p:to>
                                        <p:strVal val="visible"/>
                                      </p:to>
                                    </p:set>
                                    <p:anim calcmode="lin" valueType="num">
                                      <p:cBhvr additive="base">
                                        <p:cTn id="30" dur="500" fill="hold"/>
                                        <p:tgtEl>
                                          <p:spTgt spid="567301"/>
                                        </p:tgtEl>
                                        <p:attrNameLst>
                                          <p:attrName>ppt_x</p:attrName>
                                        </p:attrNameLst>
                                      </p:cBhvr>
                                      <p:tavLst>
                                        <p:tav tm="0">
                                          <p:val>
                                            <p:strVal val="1+#ppt_w/2"/>
                                          </p:val>
                                        </p:tav>
                                        <p:tav tm="100000">
                                          <p:val>
                                            <p:strVal val="#ppt_x"/>
                                          </p:val>
                                        </p:tav>
                                      </p:tavLst>
                                    </p:anim>
                                    <p:anim calcmode="lin" valueType="num">
                                      <p:cBhvr additive="base">
                                        <p:cTn id="31" dur="500" fill="hold"/>
                                        <p:tgtEl>
                                          <p:spTgt spid="567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p:bldP spid="567300" grpId="0"/>
      <p:bldP spid="567301" grpId="0"/>
      <p:bldP spid="567302" grpId="0"/>
      <p:bldP spid="56730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9388" y="549275"/>
          <a:ext cx="8532440" cy="6035040"/>
        </p:xfrm>
        <a:graphic>
          <a:graphicData uri="http://schemas.openxmlformats.org/drawingml/2006/table">
            <a:tbl>
              <a:tblPr>
                <a:tableStyleId>{5C22544A-7EE6-4342-B048-85BDC9FD1C3A}</a:tableStyleId>
              </a:tblPr>
              <a:tblGrid>
                <a:gridCol w="2103391"/>
                <a:gridCol w="781077"/>
                <a:gridCol w="1875884"/>
                <a:gridCol w="1310193"/>
                <a:gridCol w="2461895"/>
              </a:tblGrid>
              <a:tr h="0">
                <a:tc>
                  <a:txBody>
                    <a:bodyPr/>
                    <a:lstStyle/>
                    <a:p>
                      <a:pPr algn="ctr">
                        <a:spcAft>
                          <a:spcPts val="0"/>
                        </a:spcAft>
                      </a:pPr>
                      <a:r>
                        <a:rPr lang="zh-CN" sz="1800" b="1" kern="100" dirty="0">
                          <a:effectLst/>
                        </a:rPr>
                        <a:t>时期</a:t>
                      </a:r>
                      <a:endParaRPr lang="zh-CN" sz="1800" b="1"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制度</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选拔方式</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特点</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作用或弊端</a:t>
                      </a:r>
                      <a:endParaRPr lang="zh-CN" sz="1800" b="1" kern="100">
                        <a:effectLst/>
                        <a:latin typeface="Times New Roman" panose="02020603050405020304"/>
                        <a:ea typeface="宋体" panose="02010600030101010101" pitchFamily="2" charset="-122"/>
                      </a:endParaRPr>
                    </a:p>
                  </a:txBody>
                  <a:tcPr marL="68580" marR="68580" marT="0" marB="0" anchor="ctr"/>
                </a:tc>
              </a:tr>
              <a:tr h="0">
                <a:tc>
                  <a:txBody>
                    <a:bodyPr/>
                    <a:lstStyle/>
                    <a:p>
                      <a:pPr algn="ctr">
                        <a:spcAft>
                          <a:spcPts val="0"/>
                        </a:spcAft>
                      </a:pPr>
                      <a:r>
                        <a:rPr lang="zh-CN" sz="1800" b="1" kern="100" dirty="0">
                          <a:effectLst/>
                        </a:rPr>
                        <a:t>先秦</a:t>
                      </a:r>
                      <a:endParaRPr lang="zh-CN" sz="1800" b="1" kern="100" dirty="0">
                        <a:effectLst/>
                        <a:latin typeface="Times New Roman" panose="02020603050405020304"/>
                        <a:ea typeface="宋体" panose="02010600030101010101" pitchFamily="2" charset="-122"/>
                      </a:endParaRPr>
                    </a:p>
                  </a:txBody>
                  <a:tcPr marL="68580" marR="68580" marT="0" marB="0" anchor="ctr"/>
                </a:tc>
                <a:tc>
                  <a:txBody>
                    <a:bodyPr/>
                    <a:lstStyle/>
                    <a:p>
                      <a:pPr algn="just">
                        <a:spcAft>
                          <a:spcPts val="0"/>
                        </a:spcAft>
                      </a:pPr>
                      <a:r>
                        <a:rPr lang="zh-CN" sz="1800" b="1" kern="100" dirty="0">
                          <a:effectLst/>
                        </a:rPr>
                        <a:t>世卿世禄制</a:t>
                      </a:r>
                      <a:endParaRPr lang="zh-CN" sz="1800" b="1"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dirty="0">
                          <a:effectLst/>
                        </a:rPr>
                        <a:t>官位世袭，奴隶主贵族垄断官位</a:t>
                      </a:r>
                      <a:endParaRPr lang="zh-CN" sz="1800" b="1"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a:effectLst/>
                        </a:rPr>
                        <a:t>与当时的分封制，宗法制相结合</a:t>
                      </a:r>
                      <a:endParaRPr lang="zh-CN" sz="1800" b="1"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a:effectLst/>
                        </a:rPr>
                        <a:t>不利于人才的选拔和统治基础的巩固，容易形成地方割据</a:t>
                      </a:r>
                      <a:endParaRPr lang="zh-CN" sz="1800" b="1" kern="100">
                        <a:effectLst/>
                        <a:latin typeface="Times New Roman" panose="02020603050405020304"/>
                        <a:ea typeface="宋体" panose="02010600030101010101" pitchFamily="2" charset="-122"/>
                      </a:endParaRPr>
                    </a:p>
                  </a:txBody>
                  <a:tcPr marL="68580" marR="68580" marT="0" marB="0"/>
                </a:tc>
              </a:tr>
              <a:tr h="0">
                <a:tc>
                  <a:txBody>
                    <a:bodyPr/>
                    <a:lstStyle/>
                    <a:p>
                      <a:pPr algn="ctr">
                        <a:spcAft>
                          <a:spcPts val="0"/>
                        </a:spcAft>
                      </a:pPr>
                      <a:r>
                        <a:rPr lang="zh-CN" sz="1800" b="1" kern="100">
                          <a:effectLst/>
                        </a:rPr>
                        <a:t>战国</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just">
                        <a:spcAft>
                          <a:spcPts val="0"/>
                        </a:spcAft>
                      </a:pPr>
                      <a:r>
                        <a:rPr lang="zh-CN" sz="1800" b="1" kern="100">
                          <a:effectLst/>
                        </a:rPr>
                        <a:t>选贤任能，奖励军功</a:t>
                      </a:r>
                      <a:endParaRPr lang="zh-CN" sz="1800" b="1"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dirty="0">
                          <a:effectLst/>
                        </a:rPr>
                        <a:t>按军功的大小授予爵位，官吏从</a:t>
                      </a:r>
                      <a:r>
                        <a:rPr lang="en-US" sz="1800" b="1" kern="100" dirty="0">
                          <a:effectLst/>
                        </a:rPr>
                        <a:t> </a:t>
                      </a:r>
                      <a:r>
                        <a:rPr lang="zh-CN" sz="1800" b="1" kern="100" dirty="0">
                          <a:effectLst/>
                        </a:rPr>
                        <a:t>有军</a:t>
                      </a:r>
                      <a:r>
                        <a:rPr lang="en-US" sz="1800" b="1" kern="100" dirty="0">
                          <a:effectLst/>
                        </a:rPr>
                        <a:t> </a:t>
                      </a:r>
                      <a:r>
                        <a:rPr lang="zh-CN" sz="1800" b="1" kern="100" dirty="0">
                          <a:effectLst/>
                        </a:rPr>
                        <a:t>功爵的人中选用</a:t>
                      </a:r>
                      <a:endParaRPr lang="zh-CN" sz="1800" b="1"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dirty="0">
                          <a:effectLst/>
                        </a:rPr>
                        <a:t>最直接触动</a:t>
                      </a:r>
                      <a:r>
                        <a:rPr lang="en-US" sz="1800" b="1" kern="100" dirty="0">
                          <a:effectLst/>
                        </a:rPr>
                        <a:t> </a:t>
                      </a:r>
                      <a:r>
                        <a:rPr lang="zh-CN" sz="1800" b="1" kern="100" dirty="0">
                          <a:effectLst/>
                        </a:rPr>
                        <a:t>旧贵族利益，反映了新兴地主阶</a:t>
                      </a:r>
                      <a:r>
                        <a:rPr lang="en-US" sz="1800" b="1" kern="100" dirty="0">
                          <a:effectLst/>
                        </a:rPr>
                        <a:t> </a:t>
                      </a:r>
                      <a:r>
                        <a:rPr lang="zh-CN" sz="1800" b="1" kern="100" dirty="0">
                          <a:effectLst/>
                        </a:rPr>
                        <a:t>级的要求</a:t>
                      </a:r>
                      <a:endParaRPr lang="zh-CN" sz="1800" b="1" kern="100" dirty="0">
                        <a:effectLst/>
                        <a:latin typeface="Times New Roman" panose="02020603050405020304"/>
                        <a:ea typeface="宋体" panose="02010600030101010101" pitchFamily="2" charset="-122"/>
                      </a:endParaRPr>
                    </a:p>
                  </a:txBody>
                  <a:tcPr marL="68580" marR="68580" marT="0" marB="0"/>
                </a:tc>
                <a:tc>
                  <a:txBody>
                    <a:bodyPr/>
                    <a:lstStyle/>
                    <a:p>
                      <a:pPr marL="342900" lvl="0" indent="-342900" algn="just" defTabSz="-635">
                        <a:spcAft>
                          <a:spcPts val="0"/>
                        </a:spcAft>
                        <a:buFont typeface="+mj-ea"/>
                        <a:buAutoNum type="circleNumDbPlain"/>
                        <a:tabLst>
                          <a:tab pos="228600" algn="l"/>
                        </a:tabLst>
                      </a:pPr>
                      <a:r>
                        <a:rPr lang="zh-CN" sz="1800" b="1" kern="100">
                          <a:effectLst/>
                        </a:rPr>
                        <a:t>提高了军队战斗力</a:t>
                      </a:r>
                      <a:endParaRPr lang="zh-CN" sz="1800" b="1" kern="100">
                        <a:effectLst/>
                      </a:endParaRPr>
                    </a:p>
                    <a:p>
                      <a:pPr marL="342900" lvl="0" indent="-342900" algn="just" defTabSz="-635">
                        <a:spcAft>
                          <a:spcPts val="0"/>
                        </a:spcAft>
                        <a:buFont typeface="+mj-ea"/>
                        <a:buAutoNum type="circleNumDbPlain"/>
                        <a:tabLst>
                          <a:tab pos="228600" algn="l"/>
                        </a:tabLst>
                      </a:pPr>
                      <a:r>
                        <a:rPr lang="zh-CN" sz="1800" b="1" kern="100">
                          <a:effectLst/>
                        </a:rPr>
                        <a:t>为人们争取更高的社会地位提供了途径</a:t>
                      </a:r>
                      <a:endParaRPr lang="zh-CN" sz="1800" b="1" kern="100">
                        <a:effectLst/>
                      </a:endParaRPr>
                    </a:p>
                    <a:p>
                      <a:pPr marL="342900" lvl="0" indent="-342900" algn="just" defTabSz="-635">
                        <a:spcAft>
                          <a:spcPts val="0"/>
                        </a:spcAft>
                        <a:buFont typeface="+mj-ea"/>
                        <a:buAutoNum type="circleNumDbPlain"/>
                        <a:tabLst>
                          <a:tab pos="228600" algn="l"/>
                        </a:tabLst>
                      </a:pPr>
                      <a:r>
                        <a:rPr lang="zh-CN" sz="1800" b="1" kern="100">
                          <a:effectLst/>
                        </a:rPr>
                        <a:t>推动新兴地主阶级掌权的进程</a:t>
                      </a:r>
                      <a:endParaRPr lang="zh-CN" sz="1800" b="1" kern="100">
                        <a:effectLst/>
                        <a:latin typeface="Times New Roman" panose="02020603050405020304"/>
                        <a:ea typeface="宋体" panose="02010600030101010101" pitchFamily="2" charset="-122"/>
                      </a:endParaRPr>
                    </a:p>
                  </a:txBody>
                  <a:tcPr marL="68580" marR="68580" marT="0" marB="0"/>
                </a:tc>
              </a:tr>
              <a:tr h="0">
                <a:tc>
                  <a:txBody>
                    <a:bodyPr/>
                    <a:lstStyle/>
                    <a:p>
                      <a:pPr algn="ctr">
                        <a:spcAft>
                          <a:spcPts val="0"/>
                        </a:spcAft>
                      </a:pPr>
                      <a:r>
                        <a:rPr lang="zh-CN" sz="1800" b="1" kern="100">
                          <a:effectLst/>
                        </a:rPr>
                        <a:t>汉代</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just">
                        <a:spcAft>
                          <a:spcPts val="0"/>
                        </a:spcAft>
                      </a:pPr>
                      <a:r>
                        <a:rPr lang="zh-CN" sz="1800" b="1" kern="100">
                          <a:effectLst/>
                        </a:rPr>
                        <a:t>察举制</a:t>
                      </a:r>
                      <a:endParaRPr lang="zh-CN" sz="1800" b="1"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a:effectLst/>
                        </a:rPr>
                        <a:t>以才能和品德为依据，注重人才在地方上的声望；东汉后门第族望成为选举的主要依据</a:t>
                      </a:r>
                      <a:endParaRPr lang="zh-CN" sz="1800" b="1"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dirty="0">
                          <a:effectLst/>
                        </a:rPr>
                        <a:t>察举和皇帝征召相结合</a:t>
                      </a:r>
                      <a:r>
                        <a:rPr lang="en-US" sz="1800" b="1" kern="100" dirty="0">
                          <a:effectLst/>
                        </a:rPr>
                        <a:t> </a:t>
                      </a:r>
                      <a:endParaRPr lang="zh-CN" sz="1800" b="1"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dirty="0">
                          <a:effectLst/>
                        </a:rPr>
                        <a:t>初期有利于获得人民的支持，</a:t>
                      </a:r>
                      <a:r>
                        <a:rPr lang="en-US" sz="1800" b="1" kern="100" dirty="0">
                          <a:effectLst/>
                        </a:rPr>
                        <a:t> </a:t>
                      </a:r>
                      <a:r>
                        <a:rPr lang="zh-CN" sz="1800" b="1" kern="100" dirty="0">
                          <a:effectLst/>
                        </a:rPr>
                        <a:t>但过于看中品德，忽视官员的实践能力；后期壮大了门阀贵族的势力，削弱了统治基础</a:t>
                      </a:r>
                      <a:endParaRPr lang="zh-CN" sz="1800" b="1" kern="100" dirty="0">
                        <a:effectLst/>
                        <a:latin typeface="Times New Roman" panose="02020603050405020304"/>
                        <a:ea typeface="宋体" panose="02010600030101010101" pitchFamily="2" charset="-122"/>
                      </a:endParaRPr>
                    </a:p>
                  </a:txBody>
                  <a:tcPr marL="68580" marR="68580" marT="0" marB="0"/>
                </a:tc>
              </a:tr>
              <a:tr h="0">
                <a:tc>
                  <a:txBody>
                    <a:bodyPr/>
                    <a:lstStyle/>
                    <a:p>
                      <a:pPr algn="ctr">
                        <a:spcAft>
                          <a:spcPts val="0"/>
                        </a:spcAft>
                      </a:pPr>
                      <a:r>
                        <a:rPr lang="zh-CN" sz="1800" b="1" kern="100">
                          <a:effectLst/>
                        </a:rPr>
                        <a:t>魏晋南北朝</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just">
                        <a:spcAft>
                          <a:spcPts val="0"/>
                        </a:spcAft>
                      </a:pPr>
                      <a:r>
                        <a:rPr lang="zh-CN" sz="1800" b="1" kern="100">
                          <a:effectLst/>
                        </a:rPr>
                        <a:t>九品中正制</a:t>
                      </a:r>
                      <a:endParaRPr lang="zh-CN" sz="1800" b="1"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a:effectLst/>
                        </a:rPr>
                        <a:t>以门第为标准，注重门第和家世，朝廷要职多由世</a:t>
                      </a:r>
                      <a:r>
                        <a:rPr lang="en-US" sz="1800" b="1" kern="100">
                          <a:effectLst/>
                        </a:rPr>
                        <a:t> </a:t>
                      </a:r>
                      <a:r>
                        <a:rPr lang="zh-CN" sz="1800" b="1" kern="100">
                          <a:effectLst/>
                        </a:rPr>
                        <a:t>家大族担任</a:t>
                      </a:r>
                      <a:endParaRPr lang="zh-CN" sz="1800" b="1"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b="1" kern="100">
                          <a:effectLst/>
                        </a:rPr>
                        <a:t>与当时的士族制度密切相关</a:t>
                      </a:r>
                      <a:endParaRPr lang="zh-CN" sz="1800" b="1" kern="100">
                        <a:effectLst/>
                        <a:latin typeface="Times New Roman" panose="02020603050405020304"/>
                        <a:ea typeface="宋体" panose="02010600030101010101" pitchFamily="2" charset="-122"/>
                      </a:endParaRPr>
                    </a:p>
                  </a:txBody>
                  <a:tcPr marL="68580" marR="68580" marT="0" marB="0"/>
                </a:tc>
                <a:tc>
                  <a:txBody>
                    <a:bodyPr/>
                    <a:lstStyle/>
                    <a:p>
                      <a:pPr marL="342900" lvl="0" indent="-342900" algn="just" defTabSz="-635">
                        <a:spcAft>
                          <a:spcPts val="0"/>
                        </a:spcAft>
                        <a:buFont typeface="+mj-ea"/>
                        <a:buAutoNum type="circleNumDbPlain"/>
                        <a:tabLst>
                          <a:tab pos="228600" algn="l"/>
                        </a:tabLst>
                      </a:pPr>
                      <a:r>
                        <a:rPr lang="zh-CN" sz="1800" b="1" kern="100" dirty="0">
                          <a:effectLst/>
                        </a:rPr>
                        <a:t>易造成</a:t>
                      </a:r>
                      <a:r>
                        <a:rPr lang="en-US" sz="1800" b="1" kern="100" dirty="0">
                          <a:effectLst/>
                        </a:rPr>
                        <a:t> </a:t>
                      </a:r>
                      <a:r>
                        <a:rPr lang="zh-CN" sz="1800" b="1" kern="100" dirty="0">
                          <a:effectLst/>
                        </a:rPr>
                        <a:t>官员素质低下</a:t>
                      </a:r>
                      <a:endParaRPr lang="zh-CN" sz="1800" b="1" kern="100" dirty="0">
                        <a:effectLst/>
                      </a:endParaRPr>
                    </a:p>
                    <a:p>
                      <a:pPr marL="342900" lvl="0" indent="-342900" algn="just" defTabSz="-635">
                        <a:spcAft>
                          <a:spcPts val="0"/>
                        </a:spcAft>
                        <a:buFont typeface="+mj-ea"/>
                        <a:buAutoNum type="circleNumDbPlain"/>
                        <a:tabLst>
                          <a:tab pos="228600" algn="l"/>
                        </a:tabLst>
                      </a:pPr>
                      <a:r>
                        <a:rPr lang="zh-CN" sz="1800" b="1" kern="100" dirty="0">
                          <a:effectLst/>
                        </a:rPr>
                        <a:t>许多有真才实学的人惨遭埋没</a:t>
                      </a:r>
                      <a:endParaRPr lang="zh-CN" sz="1800" b="1" kern="100" dirty="0">
                        <a:effectLst/>
                      </a:endParaRPr>
                    </a:p>
                    <a:p>
                      <a:pPr marL="342900" lvl="0" indent="-342900" algn="just" defTabSz="-635">
                        <a:spcAft>
                          <a:spcPts val="0"/>
                        </a:spcAft>
                        <a:buFont typeface="+mj-ea"/>
                        <a:buAutoNum type="circleNumDbPlain"/>
                        <a:tabLst>
                          <a:tab pos="228600" algn="l"/>
                        </a:tabLst>
                      </a:pPr>
                      <a:r>
                        <a:rPr lang="zh-CN" sz="1800" b="1" kern="100" dirty="0">
                          <a:effectLst/>
                        </a:rPr>
                        <a:t>不利于中央</a:t>
                      </a:r>
                      <a:r>
                        <a:rPr lang="en-US" sz="1800" b="1" kern="100" dirty="0">
                          <a:effectLst/>
                        </a:rPr>
                        <a:t> </a:t>
                      </a:r>
                      <a:r>
                        <a:rPr lang="zh-CN" sz="1800" b="1" kern="100" dirty="0">
                          <a:effectLst/>
                        </a:rPr>
                        <a:t>集权的加强</a:t>
                      </a:r>
                      <a:endParaRPr lang="zh-CN" sz="1800" b="1" kern="100" dirty="0">
                        <a:effectLst/>
                        <a:latin typeface="Times New Roman" panose="02020603050405020304"/>
                        <a:ea typeface="宋体" panose="02010600030101010101" pitchFamily="2" charset="-122"/>
                      </a:endParaRPr>
                    </a:p>
                  </a:txBody>
                  <a:tcPr marL="68580" marR="68580" marT="0" marB="0"/>
                </a:tc>
              </a:tr>
            </a:tbl>
          </a:graphicData>
        </a:graphic>
      </p:graphicFrame>
      <p:pic>
        <p:nvPicPr>
          <p:cNvPr id="170023" name="图片 34" descr="www.dearedu.com"/>
          <p:cNvPicPr>
            <a:picLocks noChangeAspect="1" noChangeArrowheads="1"/>
          </p:cNvPicPr>
          <p:nvPr/>
        </p:nvPicPr>
        <p:blipFill>
          <a:blip r:embed="rId1"/>
          <a:srcRect/>
          <a:stretch>
            <a:fillRect/>
          </a:stretch>
        </p:blipFill>
        <p:spPr bwMode="auto">
          <a:xfrm>
            <a:off x="1866900" y="2986088"/>
            <a:ext cx="19050" cy="19050"/>
          </a:xfrm>
          <a:prstGeom prst="rect">
            <a:avLst/>
          </a:prstGeom>
          <a:noFill/>
          <a:ln w="9525">
            <a:noFill/>
            <a:miter lim="800000"/>
            <a:headEnd/>
            <a:tailEnd/>
          </a:ln>
        </p:spPr>
      </p:pic>
      <p:pic>
        <p:nvPicPr>
          <p:cNvPr id="170024" name="图片 26" descr="www.dearedu.com"/>
          <p:cNvPicPr>
            <a:picLocks noChangeAspect="1" noChangeArrowheads="1"/>
          </p:cNvPicPr>
          <p:nvPr/>
        </p:nvPicPr>
        <p:blipFill>
          <a:blip r:embed="rId1"/>
          <a:srcRect/>
          <a:stretch>
            <a:fillRect/>
          </a:stretch>
        </p:blipFill>
        <p:spPr bwMode="auto">
          <a:xfrm>
            <a:off x="1866900" y="2528888"/>
            <a:ext cx="19050" cy="19050"/>
          </a:xfrm>
          <a:prstGeom prst="rect">
            <a:avLst/>
          </a:prstGeom>
          <a:noFill/>
          <a:ln w="9525">
            <a:noFill/>
            <a:miter lim="800000"/>
            <a:headEnd/>
            <a:tailEnd/>
          </a:ln>
        </p:spPr>
      </p:pic>
      <p:pic>
        <p:nvPicPr>
          <p:cNvPr id="170025" name="图片 24" descr="www.dearedu.com"/>
          <p:cNvPicPr>
            <a:picLocks noChangeAspect="1" noChangeArrowheads="1"/>
          </p:cNvPicPr>
          <p:nvPr/>
        </p:nvPicPr>
        <p:blipFill>
          <a:blip r:embed="rId1"/>
          <a:srcRect/>
          <a:stretch>
            <a:fillRect/>
          </a:stretch>
        </p:blipFill>
        <p:spPr bwMode="auto">
          <a:xfrm>
            <a:off x="1866900" y="2528888"/>
            <a:ext cx="19050" cy="19050"/>
          </a:xfrm>
          <a:prstGeom prst="rect">
            <a:avLst/>
          </a:prstGeom>
          <a:noFill/>
          <a:ln w="9525">
            <a:noFill/>
            <a:miter lim="800000"/>
            <a:headEnd/>
            <a:tailEnd/>
          </a:ln>
        </p:spPr>
      </p:pic>
      <p:pic>
        <p:nvPicPr>
          <p:cNvPr id="170026" name="图片 30" descr="www.dearedu.com"/>
          <p:cNvPicPr>
            <a:picLocks noChangeAspect="1" noChangeArrowheads="1"/>
          </p:cNvPicPr>
          <p:nvPr/>
        </p:nvPicPr>
        <p:blipFill>
          <a:blip r:embed="rId2"/>
          <a:srcRect/>
          <a:stretch>
            <a:fillRect/>
          </a:stretch>
        </p:blipFill>
        <p:spPr bwMode="auto">
          <a:xfrm>
            <a:off x="1866900" y="2528888"/>
            <a:ext cx="19050" cy="28575"/>
          </a:xfrm>
          <a:prstGeom prst="rect">
            <a:avLst/>
          </a:prstGeom>
          <a:noFill/>
          <a:ln w="9525">
            <a:noFill/>
            <a:miter lim="800000"/>
            <a:headEnd/>
            <a:tailEnd/>
          </a:ln>
        </p:spPr>
      </p:pic>
      <p:pic>
        <p:nvPicPr>
          <p:cNvPr id="170027" name="图片 31" descr="www.dearedu.com"/>
          <p:cNvPicPr>
            <a:picLocks noChangeAspect="1" noChangeArrowheads="1"/>
          </p:cNvPicPr>
          <p:nvPr/>
        </p:nvPicPr>
        <p:blipFill>
          <a:blip r:embed="rId1"/>
          <a:srcRect/>
          <a:stretch>
            <a:fillRect/>
          </a:stretch>
        </p:blipFill>
        <p:spPr bwMode="auto">
          <a:xfrm>
            <a:off x="1866900" y="2528888"/>
            <a:ext cx="19050" cy="19050"/>
          </a:xfrm>
          <a:prstGeom prst="rect">
            <a:avLst/>
          </a:prstGeom>
          <a:noFill/>
          <a:ln w="9525">
            <a:noFill/>
            <a:miter lim="800000"/>
            <a:headEnd/>
            <a:tailEnd/>
          </a:ln>
        </p:spPr>
      </p:pic>
      <p:pic>
        <p:nvPicPr>
          <p:cNvPr id="170028" name="图片 33" descr="www.dearedu.com"/>
          <p:cNvPicPr>
            <a:picLocks noChangeAspect="1" noChangeArrowheads="1"/>
          </p:cNvPicPr>
          <p:nvPr/>
        </p:nvPicPr>
        <p:blipFill>
          <a:blip r:embed="rId3"/>
          <a:srcRect/>
          <a:stretch>
            <a:fillRect/>
          </a:stretch>
        </p:blipFill>
        <p:spPr bwMode="auto">
          <a:xfrm>
            <a:off x="1866900" y="2528888"/>
            <a:ext cx="9525" cy="19050"/>
          </a:xfrm>
          <a:prstGeom prst="rect">
            <a:avLst/>
          </a:prstGeom>
          <a:noFill/>
          <a:ln w="9525">
            <a:noFill/>
            <a:miter lim="800000"/>
            <a:headEnd/>
            <a:tailEnd/>
          </a:ln>
        </p:spPr>
      </p:pic>
      <p:pic>
        <p:nvPicPr>
          <p:cNvPr id="170029" name="图片 25" descr="www.dearedu.com"/>
          <p:cNvPicPr>
            <a:picLocks noChangeAspect="1" noChangeArrowheads="1"/>
          </p:cNvPicPr>
          <p:nvPr/>
        </p:nvPicPr>
        <p:blipFill>
          <a:blip r:embed="rId4"/>
          <a:srcRect/>
          <a:stretch>
            <a:fillRect/>
          </a:stretch>
        </p:blipFill>
        <p:spPr bwMode="auto">
          <a:xfrm>
            <a:off x="1866900" y="2528888"/>
            <a:ext cx="19050" cy="9525"/>
          </a:xfrm>
          <a:prstGeom prst="rect">
            <a:avLst/>
          </a:prstGeom>
          <a:noFill/>
          <a:ln w="9525">
            <a:noFill/>
            <a:miter lim="800000"/>
            <a:headEnd/>
            <a:tailEnd/>
          </a:ln>
        </p:spPr>
      </p:pic>
      <p:pic>
        <p:nvPicPr>
          <p:cNvPr id="170030" name="图片 37" descr="www.dearedu.com"/>
          <p:cNvPicPr>
            <a:picLocks noChangeAspect="1" noChangeArrowheads="1"/>
          </p:cNvPicPr>
          <p:nvPr/>
        </p:nvPicPr>
        <p:blipFill>
          <a:blip r:embed="rId3"/>
          <a:srcRect/>
          <a:stretch>
            <a:fillRect/>
          </a:stretch>
        </p:blipFill>
        <p:spPr bwMode="auto">
          <a:xfrm>
            <a:off x="1866900" y="2528888"/>
            <a:ext cx="9525" cy="19050"/>
          </a:xfrm>
          <a:prstGeom prst="rect">
            <a:avLst/>
          </a:prstGeom>
          <a:noFill/>
          <a:ln w="9525">
            <a:noFill/>
            <a:miter lim="800000"/>
            <a:headEnd/>
            <a:tailEnd/>
          </a:ln>
        </p:spPr>
      </p:pic>
      <p:pic>
        <p:nvPicPr>
          <p:cNvPr id="170031" name="图片 36" descr="www.dearedu.com"/>
          <p:cNvPicPr>
            <a:picLocks noChangeAspect="1" noChangeArrowheads="1"/>
          </p:cNvPicPr>
          <p:nvPr/>
        </p:nvPicPr>
        <p:blipFill>
          <a:blip r:embed="rId4"/>
          <a:srcRect/>
          <a:stretch>
            <a:fillRect/>
          </a:stretch>
        </p:blipFill>
        <p:spPr bwMode="auto">
          <a:xfrm>
            <a:off x="1866900" y="2528888"/>
            <a:ext cx="19050" cy="9525"/>
          </a:xfrm>
          <a:prstGeom prst="rect">
            <a:avLst/>
          </a:prstGeom>
          <a:noFill/>
          <a:ln w="9525">
            <a:noFill/>
            <a:miter lim="800000"/>
            <a:headEnd/>
            <a:tailEnd/>
          </a:ln>
        </p:spPr>
      </p:pic>
      <p:pic>
        <p:nvPicPr>
          <p:cNvPr id="170032" name="图片 28" descr="www.dearedu.com"/>
          <p:cNvPicPr>
            <a:picLocks noChangeAspect="1" noChangeArrowheads="1"/>
          </p:cNvPicPr>
          <p:nvPr/>
        </p:nvPicPr>
        <p:blipFill>
          <a:blip r:embed="rId1"/>
          <a:srcRect/>
          <a:stretch>
            <a:fillRect/>
          </a:stretch>
        </p:blipFill>
        <p:spPr bwMode="auto">
          <a:xfrm>
            <a:off x="1866900" y="2528888"/>
            <a:ext cx="19050" cy="19050"/>
          </a:xfrm>
          <a:prstGeom prst="rect">
            <a:avLst/>
          </a:prstGeom>
          <a:noFill/>
          <a:ln w="9525">
            <a:noFill/>
            <a:miter lim="800000"/>
            <a:headEnd/>
            <a:tailEnd/>
          </a:ln>
        </p:spPr>
      </p:pic>
      <p:sp>
        <p:nvSpPr>
          <p:cNvPr id="170033" name="Rectangle 11"/>
          <p:cNvSpPr>
            <a:spLocks noChangeArrowheads="1"/>
          </p:cNvSpPr>
          <p:nvPr/>
        </p:nvSpPr>
        <p:spPr bwMode="auto">
          <a:xfrm>
            <a:off x="1866900" y="2528888"/>
            <a:ext cx="9144000" cy="457200"/>
          </a:xfrm>
          <a:prstGeom prst="rect">
            <a:avLst/>
          </a:prstGeom>
          <a:noFill/>
          <a:ln w="9525">
            <a:noFill/>
            <a:miter lim="800000"/>
          </a:ln>
        </p:spPr>
        <p:txBody>
          <a:bodyPr wrap="none" anchor="ctr">
            <a:spAutoFit/>
          </a:bodyPr>
          <a:lstStyle/>
          <a:p>
            <a:r>
              <a:rPr lang="en-US" altLang="zh-CN" sz="1000">
                <a:latin typeface="宋体" panose="02010600030101010101" pitchFamily="2" charset="-122"/>
                <a:cs typeface="Times New Roman" panose="02020603050405020304" pitchFamily="18" charset="0"/>
              </a:rPr>
              <a:t>1</a:t>
            </a:r>
            <a:endParaRPr lang="en-US" altLang="zh-CN">
              <a:cs typeface="Times New Roman" panose="02020603050405020304" pitchFamily="18" charset="0"/>
            </a:endParaRPr>
          </a:p>
        </p:txBody>
      </p:sp>
      <p:sp>
        <p:nvSpPr>
          <p:cNvPr id="170034" name="Rectangle 12"/>
          <p:cNvSpPr>
            <a:spLocks noChangeArrowheads="1"/>
          </p:cNvSpPr>
          <p:nvPr/>
        </p:nvSpPr>
        <p:spPr bwMode="auto">
          <a:xfrm>
            <a:off x="1866900" y="3005138"/>
            <a:ext cx="9144000" cy="0"/>
          </a:xfrm>
          <a:prstGeom prst="rect">
            <a:avLst/>
          </a:prstGeom>
          <a:noFill/>
          <a:ln w="9525">
            <a:noFill/>
            <a:miter lim="800000"/>
          </a:ln>
        </p:spPr>
        <p:txBody>
          <a:bodyPr wrap="none" anchor="ctr">
            <a:spAutoFit/>
          </a:bodyPr>
          <a:lstStyle/>
          <a:p>
            <a:r>
              <a:rPr lang="zh-CN" sz="1000">
                <a:latin typeface="宋体" panose="02010600030101010101" pitchFamily="2" charset="-122"/>
                <a:cs typeface="Times New Roman" panose="02020603050405020304" pitchFamily="18" charset="0"/>
              </a:rPr>
              <a:t>、隋唐以前的选官制度</a:t>
            </a:r>
            <a:endParaRPr lang="zh-CN">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0825" y="573088"/>
          <a:ext cx="8568953" cy="6035040"/>
        </p:xfrm>
        <a:graphic>
          <a:graphicData uri="http://schemas.openxmlformats.org/drawingml/2006/table">
            <a:tbl>
              <a:tblPr>
                <a:tableStyleId>{5C22544A-7EE6-4342-B048-85BDC9FD1C3A}</a:tableStyleId>
              </a:tblPr>
              <a:tblGrid>
                <a:gridCol w="618803"/>
                <a:gridCol w="617605"/>
                <a:gridCol w="5366562"/>
                <a:gridCol w="1965983"/>
              </a:tblGrid>
              <a:tr h="0">
                <a:tc>
                  <a:txBody>
                    <a:bodyPr/>
                    <a:lstStyle/>
                    <a:p>
                      <a:pPr algn="ctr">
                        <a:spcAft>
                          <a:spcPts val="0"/>
                        </a:spcAft>
                      </a:pPr>
                      <a:r>
                        <a:rPr lang="zh-CN" sz="1800" b="1" kern="100" dirty="0">
                          <a:effectLst/>
                        </a:rPr>
                        <a:t>时期</a:t>
                      </a:r>
                      <a:endParaRPr lang="zh-CN" sz="1800" b="1"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特点</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dirty="0">
                          <a:effectLst/>
                        </a:rPr>
                        <a:t>表现</a:t>
                      </a:r>
                      <a:endParaRPr lang="zh-CN" sz="1800" b="1"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作用</a:t>
                      </a:r>
                      <a:endParaRPr lang="zh-CN" sz="1800" b="1" kern="100">
                        <a:effectLst/>
                        <a:latin typeface="Times New Roman" panose="02020603050405020304"/>
                        <a:ea typeface="宋体" panose="02010600030101010101" pitchFamily="2" charset="-122"/>
                      </a:endParaRPr>
                    </a:p>
                  </a:txBody>
                  <a:tcPr marL="68580" marR="68580" marT="0" marB="0" anchor="ctr"/>
                </a:tc>
              </a:tr>
              <a:tr h="0">
                <a:tc>
                  <a:txBody>
                    <a:bodyPr/>
                    <a:lstStyle/>
                    <a:p>
                      <a:pPr algn="ctr">
                        <a:spcAft>
                          <a:spcPts val="0"/>
                        </a:spcAft>
                      </a:pPr>
                      <a:r>
                        <a:rPr lang="zh-CN" sz="1800" b="1" kern="100">
                          <a:effectLst/>
                        </a:rPr>
                        <a:t>隋朝</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形成</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marL="342900" lvl="0" indent="-342900" algn="just" defTabSz="-635">
                        <a:spcAft>
                          <a:spcPts val="0"/>
                        </a:spcAft>
                        <a:buFont typeface="+mj-ea"/>
                        <a:buAutoNum type="circleNumDbPlain"/>
                        <a:tabLst>
                          <a:tab pos="228600" algn="l"/>
                        </a:tabLst>
                      </a:pPr>
                      <a:r>
                        <a:rPr lang="zh-CN" sz="1800" b="1" kern="100">
                          <a:effectLst/>
                        </a:rPr>
                        <a:t>隋文帝开始采用分科考试的方式选拔官员</a:t>
                      </a:r>
                      <a:endParaRPr lang="zh-CN" sz="1800" b="1" kern="100">
                        <a:effectLst/>
                      </a:endParaRPr>
                    </a:p>
                    <a:p>
                      <a:pPr marL="342900" lvl="0" indent="-342900" algn="just" defTabSz="-635">
                        <a:spcAft>
                          <a:spcPts val="0"/>
                        </a:spcAft>
                        <a:buFont typeface="+mj-ea"/>
                        <a:buAutoNum type="circleNumDbPlain"/>
                        <a:tabLst>
                          <a:tab pos="228600" algn="l"/>
                        </a:tabLst>
                      </a:pPr>
                      <a:r>
                        <a:rPr lang="zh-CN" sz="1800" b="1" kern="100">
                          <a:effectLst/>
                        </a:rPr>
                        <a:t>隋炀帝始建进士科</a:t>
                      </a:r>
                      <a:r>
                        <a:rPr lang="en-US" sz="1800" b="1" kern="100">
                          <a:effectLst/>
                        </a:rPr>
                        <a:t> </a:t>
                      </a:r>
                      <a:r>
                        <a:rPr lang="zh-CN" sz="1800" b="1" kern="100">
                          <a:effectLst/>
                        </a:rPr>
                        <a:t>，科举制正式形成</a:t>
                      </a:r>
                      <a:endParaRPr lang="zh-CN" sz="1800" b="1" kern="100">
                        <a:effectLst/>
                        <a:latin typeface="Times New Roman" panose="02020603050405020304"/>
                        <a:ea typeface="宋体" panose="02010600030101010101" pitchFamily="2" charset="-122"/>
                      </a:endParaRPr>
                    </a:p>
                  </a:txBody>
                  <a:tcPr marL="68580" marR="68580" marT="0" marB="0"/>
                </a:tc>
                <a:tc rowSpan="3">
                  <a:txBody>
                    <a:bodyPr/>
                    <a:lstStyle/>
                    <a:p>
                      <a:pPr marL="342900" lvl="0" indent="-342900" algn="just" defTabSz="-635">
                        <a:spcAft>
                          <a:spcPts val="0"/>
                        </a:spcAft>
                        <a:buFont typeface="+mj-ea"/>
                        <a:buAutoNum type="circleNumDbPlain"/>
                        <a:tabLst>
                          <a:tab pos="228600" algn="l"/>
                        </a:tabLst>
                      </a:pPr>
                      <a:r>
                        <a:rPr lang="zh-CN" sz="1800" b="1" kern="100">
                          <a:effectLst/>
                        </a:rPr>
                        <a:t>冲破了世家大族垄断仕途的局面</a:t>
                      </a:r>
                      <a:endParaRPr lang="zh-CN" sz="1800" b="1" kern="100">
                        <a:effectLst/>
                      </a:endParaRPr>
                    </a:p>
                    <a:p>
                      <a:pPr marL="342900" lvl="0" indent="-342900" algn="just" defTabSz="-635">
                        <a:spcAft>
                          <a:spcPts val="0"/>
                        </a:spcAft>
                        <a:buFont typeface="+mj-ea"/>
                        <a:buAutoNum type="circleNumDbPlain"/>
                        <a:tabLst>
                          <a:tab pos="228600" algn="l"/>
                        </a:tabLst>
                      </a:pPr>
                      <a:r>
                        <a:rPr lang="zh-CN" sz="1800" b="1" kern="100">
                          <a:effectLst/>
                        </a:rPr>
                        <a:t>提高了官员的文化素质</a:t>
                      </a:r>
                      <a:endParaRPr lang="zh-CN" sz="1800" b="1" kern="100">
                        <a:effectLst/>
                      </a:endParaRPr>
                    </a:p>
                    <a:p>
                      <a:pPr marL="342900" lvl="0" indent="-342900" algn="just" defTabSz="-635">
                        <a:spcAft>
                          <a:spcPts val="0"/>
                        </a:spcAft>
                        <a:buFont typeface="+mj-ea"/>
                        <a:buAutoNum type="circleNumDbPlain"/>
                        <a:tabLst>
                          <a:tab pos="228600" algn="l"/>
                        </a:tabLst>
                      </a:pPr>
                      <a:r>
                        <a:rPr lang="zh-CN" sz="1800" b="1" kern="100">
                          <a:effectLst/>
                        </a:rPr>
                        <a:t>大大加强了中央集权，有利于政局的稳定</a:t>
                      </a:r>
                      <a:endParaRPr lang="zh-CN" sz="1800" b="1" kern="100">
                        <a:effectLst/>
                        <a:latin typeface="Times New Roman" panose="02020603050405020304"/>
                        <a:ea typeface="宋体" panose="02010600030101010101" pitchFamily="2" charset="-122"/>
                      </a:endParaRPr>
                    </a:p>
                  </a:txBody>
                  <a:tcPr marL="68580" marR="68580" marT="0" marB="0"/>
                </a:tc>
              </a:tr>
              <a:tr h="0">
                <a:tc>
                  <a:txBody>
                    <a:bodyPr/>
                    <a:lstStyle/>
                    <a:p>
                      <a:pPr algn="ctr">
                        <a:spcAft>
                          <a:spcPts val="0"/>
                        </a:spcAft>
                      </a:pPr>
                      <a:r>
                        <a:rPr lang="zh-CN" sz="1800" b="1" kern="100">
                          <a:effectLst/>
                        </a:rPr>
                        <a:t>唐朝</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完善</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marL="342900" lvl="0" indent="-342900" algn="just" defTabSz="-635">
                        <a:spcAft>
                          <a:spcPts val="0"/>
                        </a:spcAft>
                        <a:buFont typeface="+mj-ea"/>
                        <a:buAutoNum type="circleNumDbPlain"/>
                        <a:tabLst>
                          <a:tab pos="228600" algn="l"/>
                        </a:tabLst>
                      </a:pPr>
                      <a:r>
                        <a:rPr lang="zh-CN" sz="1800" b="1" kern="100">
                          <a:effectLst/>
                        </a:rPr>
                        <a:t>唐朝贞观时，增加考试科目</a:t>
                      </a:r>
                      <a:r>
                        <a:rPr lang="en-US" sz="1800" b="1" kern="100">
                          <a:effectLst/>
                        </a:rPr>
                        <a:t> </a:t>
                      </a:r>
                      <a:r>
                        <a:rPr lang="zh-CN" sz="1800" b="1" kern="100">
                          <a:effectLst/>
                        </a:rPr>
                        <a:t>，以进士、明经两科为主</a:t>
                      </a:r>
                      <a:endParaRPr lang="zh-CN" sz="1800" b="1" kern="100">
                        <a:effectLst/>
                      </a:endParaRPr>
                    </a:p>
                    <a:p>
                      <a:pPr marL="342900" lvl="0" indent="-342900" algn="just" defTabSz="-635">
                        <a:spcAft>
                          <a:spcPts val="0"/>
                        </a:spcAft>
                        <a:buFont typeface="+mj-ea"/>
                        <a:buAutoNum type="circleNumDbPlain"/>
                        <a:tabLst>
                          <a:tab pos="228600" algn="l"/>
                        </a:tabLst>
                      </a:pPr>
                      <a:r>
                        <a:rPr lang="zh-CN" sz="1800" b="1" kern="100">
                          <a:effectLst/>
                        </a:rPr>
                        <a:t>武则天时，创立武举和殿试</a:t>
                      </a:r>
                      <a:endParaRPr lang="zh-CN" sz="1800" b="1" kern="100">
                        <a:effectLst/>
                      </a:endParaRPr>
                    </a:p>
                    <a:p>
                      <a:pPr marL="342900" lvl="0" indent="-342900" algn="just" defTabSz="-635">
                        <a:spcAft>
                          <a:spcPts val="0"/>
                        </a:spcAft>
                        <a:buFont typeface="+mj-ea"/>
                        <a:buAutoNum type="circleNumDbPlain"/>
                        <a:tabLst>
                          <a:tab pos="228600" algn="l"/>
                        </a:tabLst>
                      </a:pPr>
                      <a:r>
                        <a:rPr lang="zh-CN" sz="1800" b="1" kern="100">
                          <a:effectLst/>
                        </a:rPr>
                        <a:t>唐玄宗</a:t>
                      </a:r>
                      <a:r>
                        <a:rPr lang="en-US" sz="1800" b="1" kern="100">
                          <a:effectLst/>
                        </a:rPr>
                        <a:t> </a:t>
                      </a:r>
                      <a:r>
                        <a:rPr lang="zh-CN" sz="1800" b="1" kern="100">
                          <a:effectLst/>
                        </a:rPr>
                        <a:t>任用高官主持考试，提高了科举考试的地位</a:t>
                      </a:r>
                      <a:endParaRPr lang="zh-CN" sz="1800" b="1" kern="100">
                        <a:effectLst/>
                        <a:latin typeface="Times New Roman" panose="02020603050405020304"/>
                        <a:ea typeface="宋体" panose="02010600030101010101" pitchFamily="2" charset="-122"/>
                      </a:endParaRPr>
                    </a:p>
                  </a:txBody>
                  <a:tcPr marL="68580" marR="68580" marT="0" marB="0"/>
                </a:tc>
                <a:tc vMerge="1">
                  <a:tcPr/>
                </a:tc>
              </a:tr>
              <a:tr h="0">
                <a:tc>
                  <a:txBody>
                    <a:bodyPr/>
                    <a:lstStyle/>
                    <a:p>
                      <a:pPr algn="ctr">
                        <a:spcAft>
                          <a:spcPts val="0"/>
                        </a:spcAft>
                      </a:pPr>
                      <a:r>
                        <a:rPr lang="zh-CN" sz="1800" b="1" kern="100">
                          <a:effectLst/>
                        </a:rPr>
                        <a:t>北宋</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发展</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marL="342900" lvl="0" indent="-342900" algn="just" defTabSz="-635">
                        <a:spcAft>
                          <a:spcPts val="0"/>
                        </a:spcAft>
                        <a:buFont typeface="+mj-ea"/>
                        <a:buAutoNum type="circleNumDbPlain"/>
                        <a:tabLst>
                          <a:tab pos="228600" algn="l"/>
                        </a:tabLst>
                      </a:pPr>
                      <a:r>
                        <a:rPr lang="zh-CN" sz="1800" b="1" kern="100" dirty="0">
                          <a:effectLst/>
                        </a:rPr>
                        <a:t>北宋考试分为乡试、省试、殿试三级，进士科成为主科</a:t>
                      </a:r>
                      <a:endParaRPr lang="zh-CN" sz="1800" b="1" kern="100" dirty="0">
                        <a:effectLst/>
                      </a:endParaRPr>
                    </a:p>
                    <a:p>
                      <a:pPr marL="342900" lvl="0" indent="-342900" algn="just" defTabSz="-635">
                        <a:spcAft>
                          <a:spcPts val="0"/>
                        </a:spcAft>
                        <a:buFont typeface="+mj-ea"/>
                        <a:buAutoNum type="circleNumDbPlain"/>
                        <a:tabLst>
                          <a:tab pos="228600" algn="l"/>
                        </a:tabLst>
                      </a:pPr>
                      <a:r>
                        <a:rPr lang="zh-CN" sz="1800" b="1" kern="100" dirty="0">
                          <a:effectLst/>
                        </a:rPr>
                        <a:t>实行糊名法、誊录制，录取名额增加</a:t>
                      </a:r>
                      <a:endParaRPr lang="zh-CN" sz="1800" b="1" kern="100" dirty="0">
                        <a:effectLst/>
                      </a:endParaRPr>
                    </a:p>
                    <a:p>
                      <a:pPr marL="342900" lvl="0" indent="-342900" algn="just" defTabSz="-635">
                        <a:spcAft>
                          <a:spcPts val="0"/>
                        </a:spcAft>
                        <a:buFont typeface="+mj-ea"/>
                        <a:buAutoNum type="circleNumDbPlain"/>
                        <a:tabLst>
                          <a:tab pos="228600" algn="l"/>
                        </a:tabLst>
                      </a:pPr>
                      <a:r>
                        <a:rPr lang="zh-CN" sz="1800" b="1" kern="100" dirty="0">
                          <a:effectLst/>
                        </a:rPr>
                        <a:t>王安石变法时，废除死记硬背的明</a:t>
                      </a:r>
                      <a:r>
                        <a:rPr lang="en-US" sz="1800" b="1" kern="100" dirty="0">
                          <a:effectLst/>
                        </a:rPr>
                        <a:t> </a:t>
                      </a:r>
                      <a:r>
                        <a:rPr lang="zh-CN" sz="1800" b="1" kern="100" dirty="0">
                          <a:effectLst/>
                        </a:rPr>
                        <a:t>经诸科，专考经义和时务策；设明法科，专考律令、断案等</a:t>
                      </a:r>
                      <a:endParaRPr lang="zh-CN" sz="1800" b="1" kern="100" dirty="0">
                        <a:effectLst/>
                        <a:latin typeface="Times New Roman" panose="02020603050405020304"/>
                        <a:ea typeface="宋体" panose="02010600030101010101" pitchFamily="2" charset="-122"/>
                      </a:endParaRPr>
                    </a:p>
                  </a:txBody>
                  <a:tcPr marL="68580" marR="68580" marT="0" marB="0"/>
                </a:tc>
                <a:tc vMerge="1">
                  <a:tcPr/>
                </a:tc>
              </a:tr>
              <a:tr h="0">
                <a:tc>
                  <a:txBody>
                    <a:bodyPr/>
                    <a:lstStyle/>
                    <a:p>
                      <a:pPr algn="ctr">
                        <a:spcAft>
                          <a:spcPts val="0"/>
                        </a:spcAft>
                      </a:pPr>
                      <a:r>
                        <a:rPr lang="zh-CN" sz="1800" b="1" kern="100">
                          <a:effectLst/>
                        </a:rPr>
                        <a:t>明清</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腐朽</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just">
                        <a:spcAft>
                          <a:spcPts val="0"/>
                        </a:spcAft>
                      </a:pPr>
                      <a:r>
                        <a:rPr lang="zh-CN" sz="1800" b="1" kern="100">
                          <a:effectLst/>
                        </a:rPr>
                        <a:t>明朝实行八股取士，仅从四书五经中命题，不许发挥个人见解，清朝沿袭这一制度</a:t>
                      </a:r>
                      <a:endParaRPr lang="zh-CN" sz="1800" b="1" kern="100">
                        <a:effectLst/>
                        <a:latin typeface="Times New Roman" panose="02020603050405020304"/>
                        <a:ea typeface="宋体" panose="02010600030101010101" pitchFamily="2" charset="-122"/>
                      </a:endParaRPr>
                    </a:p>
                  </a:txBody>
                  <a:tcPr marL="68580" marR="68580" marT="0" marB="0"/>
                </a:tc>
                <a:tc rowSpan="2">
                  <a:txBody>
                    <a:bodyPr/>
                    <a:lstStyle/>
                    <a:p>
                      <a:pPr marL="342900" lvl="0" indent="-342900" algn="just" defTabSz="-635">
                        <a:spcAft>
                          <a:spcPts val="0"/>
                        </a:spcAft>
                        <a:buFont typeface="+mj-ea"/>
                        <a:buAutoNum type="circleNumDbPlain"/>
                        <a:tabLst>
                          <a:tab pos="228600" algn="l"/>
                        </a:tabLst>
                      </a:pPr>
                      <a:r>
                        <a:rPr lang="zh-CN" sz="1800" b="1" kern="100" dirty="0">
                          <a:effectLst/>
                        </a:rPr>
                        <a:t>人民思想僵化，不能与时俱进</a:t>
                      </a:r>
                      <a:endParaRPr lang="zh-CN" sz="1800" b="1" kern="100" dirty="0">
                        <a:effectLst/>
                      </a:endParaRPr>
                    </a:p>
                    <a:p>
                      <a:pPr marL="342900" lvl="0" indent="-342900" algn="just" defTabSz="-635">
                        <a:spcAft>
                          <a:spcPts val="0"/>
                        </a:spcAft>
                        <a:buFont typeface="+mj-ea"/>
                        <a:buAutoNum type="circleNumDbPlain"/>
                        <a:tabLst>
                          <a:tab pos="228600" algn="l"/>
                        </a:tabLst>
                      </a:pPr>
                      <a:r>
                        <a:rPr lang="zh-CN" sz="1800" b="1" kern="100" dirty="0">
                          <a:effectLst/>
                        </a:rPr>
                        <a:t>压制了民主思潮的发展，使中国落后于世界历史发展的潮</a:t>
                      </a:r>
                      <a:r>
                        <a:rPr lang="en-US" sz="1800" b="1" kern="100" dirty="0">
                          <a:effectLst/>
                        </a:rPr>
                        <a:t> </a:t>
                      </a:r>
                      <a:r>
                        <a:rPr lang="zh-CN" sz="1800" b="1" kern="100" dirty="0">
                          <a:effectLst/>
                        </a:rPr>
                        <a:t>流</a:t>
                      </a:r>
                      <a:endParaRPr lang="zh-CN" sz="1800" b="1" kern="100" dirty="0">
                        <a:effectLst/>
                      </a:endParaRPr>
                    </a:p>
                    <a:p>
                      <a:pPr marL="342900" lvl="0" indent="-342900" algn="just" defTabSz="-635">
                        <a:spcAft>
                          <a:spcPts val="0"/>
                        </a:spcAft>
                        <a:buFont typeface="+mj-ea"/>
                        <a:buAutoNum type="circleNumDbPlain"/>
                        <a:tabLst>
                          <a:tab pos="228600" algn="l"/>
                        </a:tabLst>
                      </a:pPr>
                      <a:r>
                        <a:rPr lang="zh-CN" sz="1800" b="1" kern="100" dirty="0">
                          <a:effectLst/>
                        </a:rPr>
                        <a:t>促使君权恶性膨胀</a:t>
                      </a:r>
                      <a:endParaRPr lang="zh-CN" sz="1800" b="1" kern="100" dirty="0">
                        <a:effectLst/>
                        <a:latin typeface="Times New Roman" panose="02020603050405020304"/>
                        <a:ea typeface="宋体" panose="02010600030101010101" pitchFamily="2" charset="-122"/>
                      </a:endParaRPr>
                    </a:p>
                  </a:txBody>
                  <a:tcPr marL="68580" marR="68580" marT="0" marB="0"/>
                </a:tc>
              </a:tr>
              <a:tr h="609600">
                <a:tc>
                  <a:txBody>
                    <a:bodyPr/>
                    <a:lstStyle/>
                    <a:p>
                      <a:pPr algn="ctr">
                        <a:spcAft>
                          <a:spcPts val="0"/>
                        </a:spcAft>
                      </a:pPr>
                      <a:r>
                        <a:rPr lang="zh-CN" sz="1800" b="1" kern="100">
                          <a:effectLst/>
                        </a:rPr>
                        <a:t>晚清</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800" b="1" kern="100">
                          <a:effectLst/>
                        </a:rPr>
                        <a:t>废除</a:t>
                      </a:r>
                      <a:endParaRPr lang="zh-CN" sz="1800" b="1" kern="100">
                        <a:effectLst/>
                        <a:latin typeface="Times New Roman" panose="02020603050405020304"/>
                        <a:ea typeface="宋体" panose="02010600030101010101" pitchFamily="2" charset="-122"/>
                      </a:endParaRPr>
                    </a:p>
                  </a:txBody>
                  <a:tcPr marL="68580" marR="68580" marT="0" marB="0" anchor="ctr"/>
                </a:tc>
                <a:tc>
                  <a:txBody>
                    <a:bodyPr/>
                    <a:lstStyle/>
                    <a:p>
                      <a:pPr marL="342900" lvl="0" indent="-342900" algn="just" defTabSz="-635">
                        <a:spcAft>
                          <a:spcPts val="0"/>
                        </a:spcAft>
                        <a:buFont typeface="+mj-ea"/>
                        <a:buAutoNum type="circleNumDbPlain"/>
                        <a:tabLst>
                          <a:tab pos="228600" algn="l"/>
                        </a:tabLst>
                      </a:pPr>
                      <a:r>
                        <a:rPr lang="zh-CN" sz="1800" b="1" kern="100" dirty="0">
                          <a:effectLst/>
                        </a:rPr>
                        <a:t>戊戌变法诏令中明确规定废除八股，改试策论，开设经济特科</a:t>
                      </a:r>
                      <a:endParaRPr lang="zh-CN" sz="1800" b="1" kern="100" dirty="0">
                        <a:effectLst/>
                      </a:endParaRPr>
                    </a:p>
                    <a:p>
                      <a:pPr marL="342900" lvl="0" indent="-342900" algn="just" defTabSz="-635">
                        <a:spcAft>
                          <a:spcPts val="0"/>
                        </a:spcAft>
                        <a:buFont typeface="+mj-ea"/>
                        <a:buAutoNum type="circleNumDbPlain"/>
                        <a:tabLst>
                          <a:tab pos="228600" algn="l"/>
                        </a:tabLst>
                      </a:pPr>
                      <a:r>
                        <a:rPr lang="en-US" sz="1800" b="1" kern="100" dirty="0">
                          <a:effectLst/>
                        </a:rPr>
                        <a:t>1905</a:t>
                      </a:r>
                      <a:r>
                        <a:rPr lang="zh-CN" sz="1800" b="1" kern="100" dirty="0">
                          <a:effectLst/>
                        </a:rPr>
                        <a:t>年，请政府被迫废除科举</a:t>
                      </a:r>
                      <a:endParaRPr lang="zh-CN" sz="1800" b="1" kern="100" dirty="0">
                        <a:effectLst/>
                        <a:latin typeface="Times New Roman" panose="02020603050405020304"/>
                        <a:ea typeface="宋体" panose="02010600030101010101" pitchFamily="2" charset="-122"/>
                      </a:endParaRPr>
                    </a:p>
                  </a:txBody>
                  <a:tcPr marL="68580" marR="68580" marT="0" marB="0"/>
                </a:tc>
                <a:tc vMerge="1">
                  <a:tcPr/>
                </a:tc>
              </a:tr>
            </a:tbl>
          </a:graphicData>
        </a:graphic>
      </p:graphicFrame>
      <p:pic>
        <p:nvPicPr>
          <p:cNvPr id="171043" name="图片 35" descr="www.dearedu.com"/>
          <p:cNvPicPr>
            <a:picLocks noChangeAspect="1" noChangeArrowheads="1"/>
          </p:cNvPicPr>
          <p:nvPr/>
        </p:nvPicPr>
        <p:blipFill>
          <a:blip r:embed="rId1"/>
          <a:srcRect/>
          <a:stretch>
            <a:fillRect/>
          </a:stretch>
        </p:blipFill>
        <p:spPr bwMode="auto">
          <a:xfrm>
            <a:off x="1866900" y="2370138"/>
            <a:ext cx="19050" cy="19050"/>
          </a:xfrm>
          <a:prstGeom prst="rect">
            <a:avLst/>
          </a:prstGeom>
          <a:noFill/>
          <a:ln w="9525">
            <a:noFill/>
            <a:miter lim="800000"/>
            <a:headEnd/>
            <a:tailEnd/>
          </a:ln>
        </p:spPr>
      </p:pic>
      <p:pic>
        <p:nvPicPr>
          <p:cNvPr id="171044" name="图片 29" descr="www.dearedu.com"/>
          <p:cNvPicPr>
            <a:picLocks noChangeAspect="1" noChangeArrowheads="1"/>
          </p:cNvPicPr>
          <p:nvPr/>
        </p:nvPicPr>
        <p:blipFill>
          <a:blip r:embed="rId2"/>
          <a:srcRect/>
          <a:stretch>
            <a:fillRect/>
          </a:stretch>
        </p:blipFill>
        <p:spPr bwMode="auto">
          <a:xfrm>
            <a:off x="1866900" y="2370138"/>
            <a:ext cx="9525" cy="19050"/>
          </a:xfrm>
          <a:prstGeom prst="rect">
            <a:avLst/>
          </a:prstGeom>
          <a:noFill/>
          <a:ln w="9525">
            <a:noFill/>
            <a:miter lim="800000"/>
            <a:headEnd/>
            <a:tailEnd/>
          </a:ln>
        </p:spPr>
      </p:pic>
      <p:pic>
        <p:nvPicPr>
          <p:cNvPr id="171045" name="图片 23" descr="www.dearedu.com"/>
          <p:cNvPicPr>
            <a:picLocks noChangeAspect="1" noChangeArrowheads="1"/>
          </p:cNvPicPr>
          <p:nvPr/>
        </p:nvPicPr>
        <p:blipFill>
          <a:blip r:embed="rId2"/>
          <a:srcRect/>
          <a:stretch>
            <a:fillRect/>
          </a:stretch>
        </p:blipFill>
        <p:spPr bwMode="auto">
          <a:xfrm>
            <a:off x="1866900" y="2370138"/>
            <a:ext cx="9525" cy="19050"/>
          </a:xfrm>
          <a:prstGeom prst="rect">
            <a:avLst/>
          </a:prstGeom>
          <a:noFill/>
          <a:ln w="9525">
            <a:noFill/>
            <a:miter lim="800000"/>
            <a:headEnd/>
            <a:tailEnd/>
          </a:ln>
        </p:spPr>
      </p:pic>
      <p:pic>
        <p:nvPicPr>
          <p:cNvPr id="171046" name="图片 32" descr="www.dearedu.com"/>
          <p:cNvPicPr>
            <a:picLocks noChangeAspect="1" noChangeArrowheads="1"/>
          </p:cNvPicPr>
          <p:nvPr/>
        </p:nvPicPr>
        <p:blipFill>
          <a:blip r:embed="rId3"/>
          <a:srcRect/>
          <a:stretch>
            <a:fillRect/>
          </a:stretch>
        </p:blipFill>
        <p:spPr bwMode="auto">
          <a:xfrm>
            <a:off x="1866900" y="2370138"/>
            <a:ext cx="28575" cy="19050"/>
          </a:xfrm>
          <a:prstGeom prst="rect">
            <a:avLst/>
          </a:prstGeom>
          <a:noFill/>
          <a:ln w="9525">
            <a:noFill/>
            <a:miter lim="800000"/>
            <a:headEnd/>
            <a:tailEnd/>
          </a:ln>
        </p:spPr>
      </p:pic>
      <p:pic>
        <p:nvPicPr>
          <p:cNvPr id="171047" name="图片 27" descr="www.dearedu.com"/>
          <p:cNvPicPr>
            <a:picLocks noChangeAspect="1" noChangeArrowheads="1"/>
          </p:cNvPicPr>
          <p:nvPr/>
        </p:nvPicPr>
        <p:blipFill>
          <a:blip r:embed="rId2"/>
          <a:srcRect/>
          <a:stretch>
            <a:fillRect/>
          </a:stretch>
        </p:blipFill>
        <p:spPr bwMode="auto">
          <a:xfrm>
            <a:off x="1866900" y="2370138"/>
            <a:ext cx="9525" cy="19050"/>
          </a:xfrm>
          <a:prstGeom prst="rect">
            <a:avLst/>
          </a:prstGeom>
          <a:noFill/>
          <a:ln w="9525">
            <a:noFill/>
            <a:miter lim="800000"/>
            <a:headEnd/>
            <a:tailEnd/>
          </a:ln>
        </p:spPr>
      </p:pic>
      <p:sp>
        <p:nvSpPr>
          <p:cNvPr id="171048" name="Rectangle 6"/>
          <p:cNvSpPr>
            <a:spLocks noChangeArrowheads="1"/>
          </p:cNvSpPr>
          <p:nvPr/>
        </p:nvSpPr>
        <p:spPr bwMode="auto">
          <a:xfrm>
            <a:off x="468313" y="192088"/>
            <a:ext cx="2068512" cy="306387"/>
          </a:xfrm>
          <a:prstGeom prst="rect">
            <a:avLst/>
          </a:prstGeom>
          <a:noFill/>
          <a:ln w="9525">
            <a:noFill/>
            <a:miter lim="800000"/>
          </a:ln>
        </p:spPr>
        <p:txBody>
          <a:bodyPr wrap="none" anchor="ctr">
            <a:spAutoFit/>
          </a:bodyPr>
          <a:lstStyle/>
          <a:p>
            <a:pPr defTabSz="-635">
              <a:tabLst>
                <a:tab pos="228600" algn="l"/>
              </a:tabLst>
            </a:pPr>
            <a:r>
              <a:rPr lang="en-US" altLang="zh-CN" sz="1400" b="1">
                <a:solidFill>
                  <a:srgbClr val="FF0000"/>
                </a:solidFill>
                <a:latin typeface="宋体" panose="02010600030101010101" pitchFamily="2" charset="-122"/>
                <a:cs typeface="Times New Roman" panose="02020603050405020304" pitchFamily="18" charset="0"/>
              </a:rPr>
              <a:t>2</a:t>
            </a:r>
            <a:r>
              <a:rPr lang="zh-CN" altLang="en-US" sz="1400" b="1">
                <a:solidFill>
                  <a:srgbClr val="FF0000"/>
                </a:solidFill>
                <a:latin typeface="宋体" panose="02010600030101010101" pitchFamily="2" charset="-122"/>
                <a:cs typeface="Times New Roman" panose="02020603050405020304" pitchFamily="18" charset="0"/>
              </a:rPr>
              <a:t>、科举制的形成和发展</a:t>
            </a:r>
            <a:endParaRPr lang="zh-CN" altLang="en-US" sz="1400" b="1">
              <a:solidFill>
                <a:srgbClr val="FF0000"/>
              </a:solidFill>
              <a:cs typeface="Times New Roman" panose="02020603050405020304" pitchFamily="18" charset="0"/>
            </a:endParaRPr>
          </a:p>
        </p:txBody>
      </p:sp>
      <p:sp>
        <p:nvSpPr>
          <p:cNvPr id="171049" name="Rectangle 7"/>
          <p:cNvSpPr>
            <a:spLocks noChangeArrowheads="1"/>
          </p:cNvSpPr>
          <p:nvPr/>
        </p:nvSpPr>
        <p:spPr bwMode="auto">
          <a:xfrm>
            <a:off x="1866900" y="2827338"/>
            <a:ext cx="9144000" cy="457200"/>
          </a:xfrm>
          <a:prstGeom prst="rect">
            <a:avLst/>
          </a:prstGeom>
          <a:noFill/>
          <a:ln w="9525">
            <a:noFill/>
            <a:miter lim="800000"/>
          </a:ln>
        </p:spPr>
        <p:txBody>
          <a:bodyPr wrap="none" anchor="ctr">
            <a:spAutoFit/>
          </a:bodyPr>
          <a:lstStyle/>
          <a:p>
            <a:endParaRPr lang="zh-CN" altLang="zh-CN"/>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矩形 1"/>
          <p:cNvSpPr>
            <a:spLocks noChangeArrowheads="1"/>
          </p:cNvSpPr>
          <p:nvPr/>
        </p:nvSpPr>
        <p:spPr bwMode="auto">
          <a:xfrm>
            <a:off x="598488" y="620713"/>
            <a:ext cx="8424862" cy="4832350"/>
          </a:xfrm>
          <a:prstGeom prst="rect">
            <a:avLst/>
          </a:prstGeom>
          <a:noFill/>
          <a:ln w="9525">
            <a:noFill/>
            <a:miter lim="800000"/>
          </a:ln>
        </p:spPr>
        <p:txBody>
          <a:bodyPr>
            <a:spAutoFit/>
          </a:bodyPr>
          <a:lstStyle/>
          <a:p>
            <a:r>
              <a:rPr lang="zh-CN" altLang="zh-CN" sz="2800" b="1">
                <a:latin typeface="Franklin Gothic Book"/>
                <a:ea typeface="黑体" panose="02010600030101010101" pitchFamily="49" charset="-122"/>
              </a:rPr>
              <a:t>我国农业在隋唐时期、明清时期、鸦片战争后和</a:t>
            </a:r>
            <a:r>
              <a:rPr lang="en-US" altLang="zh-CN" sz="2800" b="1">
                <a:latin typeface="Franklin Gothic Book"/>
                <a:ea typeface="黑体" panose="02010600030101010101" pitchFamily="49" charset="-122"/>
              </a:rPr>
              <a:t>20</a:t>
            </a:r>
            <a:r>
              <a:rPr lang="zh-CN" altLang="zh-CN" sz="2800" b="1">
                <a:latin typeface="Franklin Gothic Book"/>
                <a:ea typeface="黑体" panose="02010600030101010101" pitchFamily="49" charset="-122"/>
              </a:rPr>
              <a:t>世纪改革开放以来的不同时期出现的</a:t>
            </a:r>
            <a:r>
              <a:rPr lang="zh-CN" altLang="zh-CN" sz="2800" b="1">
                <a:solidFill>
                  <a:srgbClr val="FF0000"/>
                </a:solidFill>
                <a:latin typeface="Franklin Gothic Book"/>
                <a:ea typeface="黑体" panose="02010600030101010101" pitchFamily="49" charset="-122"/>
              </a:rPr>
              <a:t>新特点以及影响</a:t>
            </a:r>
            <a:r>
              <a:rPr lang="zh-CN" altLang="zh-CN" sz="2800" b="1">
                <a:latin typeface="Franklin Gothic Book"/>
                <a:ea typeface="黑体" panose="02010600030101010101" pitchFamily="49" charset="-122"/>
              </a:rPr>
              <a:t>。</a:t>
            </a:r>
            <a:endParaRPr lang="zh-CN" altLang="zh-CN" sz="2800">
              <a:latin typeface="Franklin Gothic Book"/>
              <a:ea typeface="黑体" panose="02010600030101010101" pitchFamily="49" charset="-122"/>
            </a:endParaRPr>
          </a:p>
          <a:p>
            <a:r>
              <a:rPr lang="zh-CN" altLang="zh-CN" sz="2800" b="1">
                <a:latin typeface="Franklin Gothic Book"/>
                <a:ea typeface="黑体" panose="02010600030101010101" pitchFamily="49" charset="-122"/>
              </a:rPr>
              <a:t>隋唐时期出现了农产品的商品化，促进隋唐时期经济的繁荣。（</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分）明清时期进一步加强农产品的商品化，并且出现经济作物的专业化和区域化的势头，为资本主义萌芽的产生和发展提供了有利条件。（</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分）鸦片战争后，农业生产出现了殖民地化和商品化，自然经济逐渐解体，成为资本主义世界经济的附庸；（</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分）改革开放以来农业逐渐实现了社会化、专业化、商品化，促使农村经济结构发生变化，加快小康社会的步伐。（</a:t>
            </a:r>
            <a:r>
              <a:rPr lang="en-US" altLang="zh-CN" sz="2800" b="1">
                <a:latin typeface="Franklin Gothic Book"/>
                <a:ea typeface="黑体" panose="02010600030101010101" pitchFamily="49" charset="-122"/>
              </a:rPr>
              <a:t>3</a:t>
            </a:r>
            <a:r>
              <a:rPr lang="zh-CN" altLang="zh-CN" sz="2800" b="1">
                <a:latin typeface="Franklin Gothic Book"/>
                <a:ea typeface="黑体" panose="02010600030101010101" pitchFamily="49" charset="-122"/>
              </a:rPr>
              <a:t>分）</a:t>
            </a:r>
            <a:endParaRPr lang="zh-CN" altLang="zh-CN" sz="2800">
              <a:latin typeface="Franklin Gothic Book"/>
              <a:ea typeface="黑体" panose="02010600030101010101" pitchFamily="49"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4"/>
          <p:cNvSpPr>
            <a:spLocks noChangeArrowheads="1"/>
          </p:cNvSpPr>
          <p:nvPr/>
        </p:nvSpPr>
        <p:spPr bwMode="auto">
          <a:xfrm>
            <a:off x="1057275" y="165100"/>
            <a:ext cx="7366000" cy="706438"/>
          </a:xfrm>
          <a:prstGeom prst="rect">
            <a:avLst/>
          </a:prstGeom>
          <a:noFill/>
          <a:ln w="9525">
            <a:noFill/>
            <a:miter lim="800000"/>
          </a:ln>
        </p:spPr>
        <p:txBody>
          <a:bodyPr wrap="none" anchor="ctr">
            <a:spAutoFit/>
          </a:bodyPr>
          <a:lstStyle/>
          <a:p>
            <a:pPr algn="ctr" eaLnBrk="0" hangingPunct="0"/>
            <a:r>
              <a:rPr lang="zh-CN" altLang="en-US" sz="4000" b="1">
                <a:solidFill>
                  <a:srgbClr val="CC0000"/>
                </a:solidFill>
                <a:latin typeface="黑体" panose="02010600030101010101" pitchFamily="49" charset="-122"/>
                <a:ea typeface="黑体" panose="02010600030101010101" pitchFamily="49" charset="-122"/>
              </a:rPr>
              <a:t>新中国农村生产关系的四次调整</a:t>
            </a:r>
            <a:endParaRPr lang="zh-CN" altLang="en-US" sz="4000" b="1">
              <a:solidFill>
                <a:srgbClr val="CC0000"/>
              </a:solidFill>
              <a:latin typeface="黑体" panose="02010600030101010101" pitchFamily="49" charset="-122"/>
              <a:ea typeface="黑体" panose="02010600030101010101" pitchFamily="49" charset="-122"/>
            </a:endParaRPr>
          </a:p>
        </p:txBody>
      </p:sp>
      <p:graphicFrame>
        <p:nvGraphicFramePr>
          <p:cNvPr id="375811" name="Group 3"/>
          <p:cNvGraphicFramePr>
            <a:graphicFrameLocks noGrp="1"/>
          </p:cNvGraphicFramePr>
          <p:nvPr>
            <p:ph idx="4294967295"/>
          </p:nvPr>
        </p:nvGraphicFramePr>
        <p:xfrm>
          <a:off x="228600" y="1046163"/>
          <a:ext cx="8763000" cy="5352733"/>
        </p:xfrm>
        <a:graphic>
          <a:graphicData uri="http://schemas.openxmlformats.org/drawingml/2006/table">
            <a:tbl>
              <a:tblPr/>
              <a:tblGrid>
                <a:gridCol w="614363"/>
                <a:gridCol w="2076450"/>
                <a:gridCol w="1936750"/>
                <a:gridCol w="1812925"/>
                <a:gridCol w="2322512"/>
              </a:tblGrid>
              <a:tr h="5603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6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土地改革</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1950-1952</a:t>
                      </a: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农业合作化</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1953-1956</a:t>
                      </a: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人民公社化</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1958-1983</a:t>
                      </a: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家庭联产承包责任制</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a:t>
                      </a:r>
                      <a:r>
                        <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1978—</a:t>
                      </a: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今）</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5563">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原因</a:t>
                      </a:r>
                      <a:endParaRPr kumimoji="0" lang="zh-CN" altLang="en-US" sz="1600" b="0" i="0" u="none" strike="noStrike" cap="none" normalizeH="0" baseline="0" dirty="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封建地主土地所有</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制严重阻碍农村</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生产发展。</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小农经济难以满足</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社会主义工业发展</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需要；</a:t>
                      </a:r>
                      <a:r>
                        <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建立社会主</a:t>
                      </a:r>
                      <a:endPar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义制度的要求。</a:t>
                      </a:r>
                      <a:endPar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党的主要领导人认</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为农业合作化规模</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越大、公有化程度</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越高，就越能推动</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经济发展。</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人民公社体制严重</a:t>
                      </a:r>
                      <a:endPar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阻碍</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农村生产力发展</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0200">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内容</a:t>
                      </a:r>
                      <a:endParaRPr kumimoji="0" lang="zh-CN" altLang="en-US" sz="1600" b="0" i="0" u="none" strike="noStrike" cap="none" normalizeH="0" baseline="0" dirty="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1950</a:t>
                      </a: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年</a:t>
                      </a:r>
                      <a:r>
                        <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中华人民共</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和国土地改革法</a:t>
                      </a:r>
                      <a:r>
                        <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废除地主阶级土地所</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有制，实行</a:t>
                      </a:r>
                      <a:r>
                        <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农民土地</a:t>
                      </a:r>
                      <a:endPar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所有制。</a:t>
                      </a:r>
                      <a:endPar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对农业的社会主义</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改造，走集体化道</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路，实现了把土地</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等生产资料由私有</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制变为</a:t>
                      </a:r>
                      <a:r>
                        <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社会主义公</a:t>
                      </a:r>
                      <a:endPar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有制。</a:t>
                      </a:r>
                      <a:endPar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一大二公为特点，</a:t>
                      </a:r>
                      <a:endPar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即合作社规模大，</a:t>
                      </a:r>
                      <a:endPar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公有化程度高。</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坚持土地公有制前提</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下，实行包产到户，分</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户经营，自负盈亏。</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1050">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土地</a:t>
                      </a:r>
                      <a:endParaRPr kumimoji="0" lang="zh-CN" altLang="en-US" sz="1600" b="0"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性质</a:t>
                      </a:r>
                      <a:endParaRPr kumimoji="0" lang="zh-CN" altLang="en-US" sz="1600" b="0"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私有制</a:t>
                      </a:r>
                      <a:endParaRPr kumimoji="0" lang="zh-CN" altLang="en-US" sz="1600" b="0" i="0" u="none" strike="noStrike" cap="none" normalizeH="0" baseline="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公有制</a:t>
                      </a:r>
                      <a:endParaRPr kumimoji="0" lang="zh-CN" altLang="en-US" sz="1600" b="0" i="0" u="none" strike="noStrike" cap="none" normalizeH="0" baseline="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公有制</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公有制</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4388">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意义</a:t>
                      </a:r>
                      <a:endParaRPr kumimoji="0" lang="zh-CN" altLang="en-US" sz="1600" b="0"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解放了农村生产力，</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为农业生产的发展和</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国家工业化开辟了道</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路。</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提高农村生产力，</a:t>
                      </a:r>
                      <a:endPar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推动社会主义</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工业化发展</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超越了农村生产力</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水平，挫伤农民</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生产积极性，</a:t>
                      </a:r>
                      <a:r>
                        <a:rPr kumimoji="0" lang="en-US" altLang="zh-CN"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1983</a:t>
                      </a:r>
                      <a:endParaRPr kumimoji="0" lang="en-US" altLang="zh-CN"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年开始试点撤销。</a:t>
                      </a:r>
                      <a:endParaRPr kumimoji="0" lang="zh-CN" altLang="en-US" sz="1600" b="0" i="0" u="none" strike="noStrike" cap="none" normalizeH="0" baseline="0" dirty="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调动农民积极性</a:t>
                      </a:r>
                      <a:endPar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解放农村生产力</a:t>
                      </a:r>
                      <a:endParaRPr kumimoji="0" lang="en-US" altLang="zh-CN"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推动农业发展</a:t>
                      </a:r>
                      <a:endParaRPr kumimoji="0" lang="zh-CN" altLang="en-US" sz="1600" b="0" i="0" u="none" strike="noStrike" cap="none" normalizeH="0" baseline="0" dirty="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44" name="Object 76"/>
          <p:cNvGraphicFramePr>
            <a:graphicFrameLocks noChangeAspect="1"/>
          </p:cNvGraphicFramePr>
          <p:nvPr/>
        </p:nvGraphicFramePr>
        <p:xfrm>
          <a:off x="144463" y="0"/>
          <a:ext cx="8820150" cy="6781800"/>
        </p:xfrm>
        <a:graphic>
          <a:graphicData uri="http://schemas.openxmlformats.org/presentationml/2006/ole">
            <mc:AlternateContent xmlns:mc="http://schemas.openxmlformats.org/markup-compatibility/2006">
              <mc:Choice xmlns:v="urn:schemas-microsoft-com:vml" Requires="v">
                <p:oleObj spid="_x0000_s3073" name="Worksheet" r:id="rId1" imgW="9437370" imgH="10882630" progId="Excel.Sheet.8">
                  <p:embed/>
                </p:oleObj>
              </mc:Choice>
              <mc:Fallback>
                <p:oleObj name="Worksheet" r:id="rId1" imgW="9437370" imgH="10882630" progId="Excel.Sheet.8">
                  <p:embed/>
                  <p:pic>
                    <p:nvPicPr>
                      <p:cNvPr id="0" name="图片 3072"/>
                      <p:cNvPicPr>
                        <a:picLocks noChangeAspect="1"/>
                      </p:cNvPicPr>
                      <p:nvPr/>
                    </p:nvPicPr>
                    <p:blipFill>
                      <a:blip r:embed="rId2"/>
                      <a:stretch>
                        <a:fillRect/>
                      </a:stretch>
                    </p:blipFill>
                    <p:spPr>
                      <a:xfrm>
                        <a:off x="144463" y="0"/>
                        <a:ext cx="8820150" cy="6781800"/>
                      </a:xfrm>
                      <a:prstGeom prst="rect">
                        <a:avLst/>
                      </a:prstGeom>
                      <a:noFill/>
                      <a:ln w="9525">
                        <a:noFill/>
                      </a:ln>
                    </p:spPr>
                  </p:pic>
                </p:oleObj>
              </mc:Fallback>
            </mc:AlternateContent>
          </a:graphicData>
        </a:graphic>
      </p:graphicFrame>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87473" y="2136338"/>
            <a:ext cx="6369051" cy="258532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fontAlgn="auto">
              <a:spcBef>
                <a:spcPts val="0"/>
              </a:spcBef>
              <a:spcAft>
                <a:spcPts val="0"/>
              </a:spcAft>
              <a:defRPr/>
            </a:pPr>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anose="02010600040101010101" pitchFamily="2" charset="-122"/>
                <a:ea typeface="华文中宋" panose="02010600040101010101" pitchFamily="2" charset="-122"/>
              </a:rPr>
              <a:t>策略七</a:t>
            </a:r>
            <a:endPar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anose="02010600040101010101" pitchFamily="2" charset="-122"/>
              <a:ea typeface="华文中宋" panose="02010600040101010101" pitchFamily="2" charset="-122"/>
            </a:endParaRPr>
          </a:p>
          <a:p>
            <a:pPr algn="ctr" fontAlgn="auto">
              <a:spcBef>
                <a:spcPts val="0"/>
              </a:spcBef>
              <a:spcAft>
                <a:spcPts val="0"/>
              </a:spcAft>
              <a:defRPr/>
            </a:pPr>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anose="02010600040101010101" pitchFamily="2" charset="-122"/>
                <a:ea typeface="华文中宋" panose="02010600040101010101" pitchFamily="2" charset="-122"/>
              </a:rPr>
              <a:t> 借鉴高考试题</a:t>
            </a:r>
            <a:endPar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anose="02010600040101010101" pitchFamily="2" charset="-122"/>
              <a:ea typeface="华文中宋" panose="02010600040101010101" pitchFamily="2" charset="-122"/>
            </a:endParaRPr>
          </a:p>
          <a:p>
            <a:pPr algn="ctr" fontAlgn="auto">
              <a:spcBef>
                <a:spcPts val="0"/>
              </a:spcBef>
              <a:spcAft>
                <a:spcPts val="0"/>
              </a:spcAft>
              <a:defRPr/>
            </a:pPr>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anose="02010600040101010101" pitchFamily="2" charset="-122"/>
                <a:ea typeface="华文中宋" panose="02010600040101010101" pitchFamily="2" charset="-122"/>
              </a:rPr>
              <a:t>     细化能力培养。</a:t>
            </a:r>
            <a:endPar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7" name="Text Box 2"/>
          <p:cNvSpPr txBox="1">
            <a:spLocks noChangeArrowheads="1"/>
          </p:cNvSpPr>
          <p:nvPr/>
        </p:nvSpPr>
        <p:spPr bwMode="auto">
          <a:xfrm>
            <a:off x="1763713" y="517525"/>
            <a:ext cx="184150" cy="641350"/>
          </a:xfrm>
          <a:prstGeom prst="rect">
            <a:avLst/>
          </a:prstGeom>
          <a:noFill/>
          <a:ln w="9525">
            <a:noFill/>
            <a:miter lim="800000"/>
          </a:ln>
        </p:spPr>
        <p:txBody>
          <a:bodyPr wrap="none">
            <a:spAutoFit/>
          </a:bodyPr>
          <a:lstStyle/>
          <a:p>
            <a:endParaRPr lang="zh-CN" altLang="zh-CN"/>
          </a:p>
        </p:txBody>
      </p:sp>
      <p:sp>
        <p:nvSpPr>
          <p:cNvPr id="178178" name="Rectangle 7"/>
          <p:cNvSpPr>
            <a:spLocks noChangeArrowheads="1"/>
          </p:cNvSpPr>
          <p:nvPr/>
        </p:nvSpPr>
        <p:spPr bwMode="auto">
          <a:xfrm>
            <a:off x="0" y="0"/>
            <a:ext cx="184150" cy="579438"/>
          </a:xfrm>
          <a:prstGeom prst="rect">
            <a:avLst/>
          </a:prstGeom>
          <a:noFill/>
          <a:ln w="9525">
            <a:noFill/>
            <a:miter lim="800000"/>
          </a:ln>
        </p:spPr>
        <p:txBody>
          <a:bodyPr wrap="none">
            <a:spAutoFit/>
          </a:bodyPr>
          <a:lstStyle/>
          <a:p>
            <a:endParaRPr lang="zh-CN" altLang="zh-CN">
              <a:solidFill>
                <a:srgbClr val="FFFF00"/>
              </a:solidFill>
              <a:latin typeface="Franklin Gothic Book"/>
              <a:ea typeface="黑体" panose="02010600030101010101" pitchFamily="49" charset="-122"/>
            </a:endParaRPr>
          </a:p>
        </p:txBody>
      </p:sp>
      <p:sp>
        <p:nvSpPr>
          <p:cNvPr id="632836" name="Text Box 4"/>
          <p:cNvSpPr txBox="1">
            <a:spLocks noChangeArrowheads="1"/>
          </p:cNvSpPr>
          <p:nvPr/>
        </p:nvSpPr>
        <p:spPr bwMode="auto">
          <a:xfrm>
            <a:off x="252413" y="1052513"/>
            <a:ext cx="8496300" cy="4800600"/>
          </a:xfrm>
          <a:prstGeom prst="rect">
            <a:avLst/>
          </a:prstGeom>
          <a:noFill/>
          <a:ln w="9525">
            <a:noFill/>
            <a:miter lim="800000"/>
          </a:ln>
        </p:spPr>
        <p:txBody>
          <a:bodyPr>
            <a:spAutoFit/>
          </a:bodyPr>
          <a:lstStyle/>
          <a:p>
            <a:r>
              <a:rPr lang="en-US" altLang="zh-CN" sz="3200" b="1">
                <a:solidFill>
                  <a:schemeClr val="hlink"/>
                </a:solidFill>
                <a:latin typeface="黑体" panose="02010600030101010101" pitchFamily="49" charset="-122"/>
                <a:ea typeface="黑体" panose="02010600030101010101" pitchFamily="49" charset="-122"/>
              </a:rPr>
              <a:t>   </a:t>
            </a:r>
            <a:r>
              <a:rPr lang="zh-CN" altLang="en-US" sz="3200" b="1">
                <a:latin typeface="黑体" panose="02010600030101010101" pitchFamily="49" charset="-122"/>
                <a:ea typeface="黑体" panose="02010600030101010101" pitchFamily="49" charset="-122"/>
              </a:rPr>
              <a:t>高考试题隐藏着最多的高考信息，研究高考试题能够起到事半功倍的效果。</a:t>
            </a:r>
            <a:endParaRPr lang="zh-CN" altLang="en-US" sz="3200" b="1">
              <a:latin typeface="黑体" panose="02010600030101010101" pitchFamily="49" charset="-122"/>
              <a:ea typeface="黑体" panose="02010600030101010101" pitchFamily="49" charset="-122"/>
            </a:endParaRPr>
          </a:p>
          <a:p>
            <a:r>
              <a:rPr lang="zh-CN" altLang="en-US" b="1">
                <a:latin typeface="黑体" panose="02010600030101010101" pitchFamily="49" charset="-122"/>
                <a:ea typeface="黑体" panose="02010600030101010101" pitchFamily="49" charset="-122"/>
              </a:rPr>
              <a:t> </a:t>
            </a:r>
            <a:endParaRPr lang="zh-CN" altLang="en-US" b="1">
              <a:latin typeface="黑体" panose="02010600030101010101" pitchFamily="49" charset="-122"/>
              <a:ea typeface="黑体" panose="02010600030101010101" pitchFamily="49" charset="-122"/>
            </a:endParaRPr>
          </a:p>
          <a:p>
            <a:r>
              <a:rPr lang="zh-CN" altLang="en-US" sz="3200" b="1">
                <a:latin typeface="黑体" panose="02010600030101010101" pitchFamily="49" charset="-122"/>
                <a:ea typeface="黑体" panose="02010600030101010101" pitchFamily="49" charset="-122"/>
              </a:rPr>
              <a:t>理由：</a:t>
            </a:r>
            <a:endParaRPr lang="zh-CN" altLang="en-US" sz="3200" b="1">
              <a:latin typeface="黑体" panose="02010600030101010101" pitchFamily="49" charset="-122"/>
              <a:ea typeface="黑体" panose="02010600030101010101" pitchFamily="49" charset="-122"/>
            </a:endParaRPr>
          </a:p>
          <a:p>
            <a:r>
              <a:rPr lang="zh-CN" altLang="en-US" sz="3200" b="1">
                <a:latin typeface="黑体" panose="02010600030101010101" pitchFamily="49" charset="-122"/>
                <a:ea typeface="黑体" panose="02010600030101010101" pitchFamily="49" charset="-122"/>
              </a:rPr>
              <a:t>   （</a:t>
            </a:r>
            <a:r>
              <a:rPr lang="en-US" altLang="zh-CN" sz="3200" b="1">
                <a:latin typeface="黑体" panose="02010600030101010101" pitchFamily="49" charset="-122"/>
                <a:ea typeface="黑体" panose="02010600030101010101" pitchFamily="49" charset="-122"/>
              </a:rPr>
              <a:t>1</a:t>
            </a:r>
            <a:r>
              <a:rPr lang="zh-CN" altLang="en-US" sz="3200" b="1">
                <a:latin typeface="黑体" panose="02010600030101010101" pitchFamily="49" charset="-122"/>
                <a:ea typeface="黑体" panose="02010600030101010101" pitchFamily="49" charset="-122"/>
              </a:rPr>
              <a:t>）高考试题从来都具有导向、引领、指挥棒的作用；</a:t>
            </a:r>
            <a:endParaRPr lang="zh-CN" altLang="en-US" sz="3200" b="1">
              <a:latin typeface="黑体" panose="02010600030101010101" pitchFamily="49" charset="-122"/>
              <a:ea typeface="黑体" panose="02010600030101010101" pitchFamily="49" charset="-122"/>
            </a:endParaRPr>
          </a:p>
          <a:p>
            <a:r>
              <a:rPr lang="zh-CN" altLang="en-US" sz="3200" b="1">
                <a:latin typeface="黑体" panose="02010600030101010101" pitchFamily="49" charset="-122"/>
                <a:ea typeface="黑体" panose="02010600030101010101" pitchFamily="49" charset="-122"/>
              </a:rPr>
              <a:t>   （</a:t>
            </a:r>
            <a:r>
              <a:rPr lang="en-US" altLang="zh-CN" sz="3200" b="1">
                <a:latin typeface="黑体" panose="02010600030101010101" pitchFamily="49" charset="-122"/>
                <a:ea typeface="黑体" panose="02010600030101010101" pitchFamily="49" charset="-122"/>
              </a:rPr>
              <a:t>2</a:t>
            </a:r>
            <a:r>
              <a:rPr lang="zh-CN" altLang="en-US" sz="3200" b="1">
                <a:latin typeface="黑体" panose="02010600030101010101" pitchFamily="49" charset="-122"/>
                <a:ea typeface="黑体" panose="02010600030101010101" pitchFamily="49" charset="-122"/>
              </a:rPr>
              <a:t>）高考试题和命题人员具有相对稳定性和继承性；</a:t>
            </a:r>
            <a:endParaRPr lang="zh-CN" altLang="en-US" sz="3200" b="1">
              <a:latin typeface="黑体" panose="02010600030101010101" pitchFamily="49" charset="-122"/>
              <a:ea typeface="黑体" panose="02010600030101010101" pitchFamily="49" charset="-122"/>
            </a:endParaRPr>
          </a:p>
          <a:p>
            <a:r>
              <a:rPr lang="zh-CN" altLang="en-US" sz="3200" b="1">
                <a:latin typeface="黑体" panose="02010600030101010101" pitchFamily="49" charset="-122"/>
                <a:ea typeface="黑体" panose="02010600030101010101" pitchFamily="49" charset="-122"/>
              </a:rPr>
              <a:t>   （</a:t>
            </a:r>
            <a:r>
              <a:rPr lang="en-US" altLang="zh-CN" sz="3200" b="1">
                <a:latin typeface="黑体" panose="02010600030101010101" pitchFamily="49" charset="-122"/>
                <a:ea typeface="黑体" panose="02010600030101010101" pitchFamily="49" charset="-122"/>
              </a:rPr>
              <a:t>3</a:t>
            </a:r>
            <a:r>
              <a:rPr lang="zh-CN" altLang="en-US" sz="3200" b="1">
                <a:latin typeface="黑体" panose="02010600030101010101" pitchFamily="49" charset="-122"/>
                <a:ea typeface="黑体" panose="02010600030101010101" pitchFamily="49" charset="-122"/>
              </a:rPr>
              <a:t>）国家以高考试题推动课程改革的意图十分明显，且比较认可目前的命题趋势。</a:t>
            </a:r>
            <a:endParaRPr lang="zh-CN" altLang="en-US" sz="3200" b="1">
              <a:latin typeface="黑体" panose="02010600030101010101" pitchFamily="49" charset="-122"/>
              <a:ea typeface="黑体" panose="02010600030101010101" pitchFamily="49"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2836">
                                            <p:txEl>
                                              <p:pRg st="2" end="2"/>
                                            </p:txEl>
                                          </p:spTgt>
                                        </p:tgtEl>
                                        <p:attrNameLst>
                                          <p:attrName>style.visibility</p:attrName>
                                        </p:attrNameLst>
                                      </p:cBhvr>
                                      <p:to>
                                        <p:strVal val="visible"/>
                                      </p:to>
                                    </p:set>
                                    <p:animEffect transition="in" filter="blinds(horizontal)">
                                      <p:cBhvr>
                                        <p:cTn id="7" dur="500"/>
                                        <p:tgtEl>
                                          <p:spTgt spid="63283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32836">
                                            <p:txEl>
                                              <p:pRg st="3" end="3"/>
                                            </p:txEl>
                                          </p:spTgt>
                                        </p:tgtEl>
                                        <p:attrNameLst>
                                          <p:attrName>style.visibility</p:attrName>
                                        </p:attrNameLst>
                                      </p:cBhvr>
                                      <p:to>
                                        <p:strVal val="visible"/>
                                      </p:to>
                                    </p:set>
                                    <p:animEffect transition="in" filter="blinds(horizontal)">
                                      <p:cBhvr>
                                        <p:cTn id="10" dur="500"/>
                                        <p:tgtEl>
                                          <p:spTgt spid="63283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32836">
                                            <p:txEl>
                                              <p:pRg st="4" end="4"/>
                                            </p:txEl>
                                          </p:spTgt>
                                        </p:tgtEl>
                                        <p:attrNameLst>
                                          <p:attrName>style.visibility</p:attrName>
                                        </p:attrNameLst>
                                      </p:cBhvr>
                                      <p:to>
                                        <p:strVal val="visible"/>
                                      </p:to>
                                    </p:set>
                                    <p:animEffect transition="in" filter="blinds(horizontal)">
                                      <p:cBhvr>
                                        <p:cTn id="13" dur="500"/>
                                        <p:tgtEl>
                                          <p:spTgt spid="632836">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32836">
                                            <p:txEl>
                                              <p:pRg st="5" end="5"/>
                                            </p:txEl>
                                          </p:spTgt>
                                        </p:tgtEl>
                                        <p:attrNameLst>
                                          <p:attrName>style.visibility</p:attrName>
                                        </p:attrNameLst>
                                      </p:cBhvr>
                                      <p:to>
                                        <p:strVal val="visible"/>
                                      </p:to>
                                    </p:set>
                                    <p:animEffect transition="in" filter="blinds(horizontal)">
                                      <p:cBhvr>
                                        <p:cTn id="16" dur="500"/>
                                        <p:tgtEl>
                                          <p:spTgt spid="6328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矩形 1"/>
          <p:cNvSpPr>
            <a:spLocks noChangeArrowheads="1"/>
          </p:cNvSpPr>
          <p:nvPr/>
        </p:nvSpPr>
        <p:spPr bwMode="auto">
          <a:xfrm>
            <a:off x="539750" y="333375"/>
            <a:ext cx="8353425" cy="6184900"/>
          </a:xfrm>
          <a:prstGeom prst="rect">
            <a:avLst/>
          </a:prstGeom>
          <a:noFill/>
          <a:ln w="9525">
            <a:noFill/>
            <a:miter lim="800000"/>
          </a:ln>
        </p:spPr>
        <p:txBody>
          <a:bodyPr>
            <a:spAutoFit/>
          </a:bodyPr>
          <a:lstStyle/>
          <a:p>
            <a:r>
              <a:rPr lang="zh-CN" altLang="en-US" sz="3600" b="1">
                <a:latin typeface="Franklin Gothic Book"/>
                <a:ea typeface="黑体" panose="02010600030101010101" pitchFamily="49" charset="-122"/>
              </a:rPr>
              <a:t>借鉴高考命题思路，进一步细化对能力的培养。梳理历史发展的基本脉络外，设置好的问题是关键，高考题设问和答案设置的思路和角度值得我们去借鉴、学习。思路决定出路，我们可以借助高考命题思路和学术思维进行教学，在日常教学中，以教材主干知识点为基点，选取典型史料拓展教材边界，以问题探究形式，有利于培养学生推理、论证以及准确的表述等多层次、全方位的历史思维能力</a:t>
            </a:r>
            <a:endParaRPr lang="zh-CN" altLang="en-US" sz="3600" b="1">
              <a:latin typeface="Franklin Gothic Book"/>
              <a:ea typeface="黑体" panose="02010600030101010101" pitchFamily="49"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矩形 1"/>
          <p:cNvSpPr>
            <a:spLocks noChangeArrowheads="1"/>
          </p:cNvSpPr>
          <p:nvPr/>
        </p:nvSpPr>
        <p:spPr bwMode="auto">
          <a:xfrm>
            <a:off x="179388" y="260350"/>
            <a:ext cx="8569325" cy="5632450"/>
          </a:xfrm>
          <a:prstGeom prst="rect">
            <a:avLst/>
          </a:prstGeom>
          <a:noFill/>
          <a:ln w="9525">
            <a:noFill/>
            <a:miter lim="800000"/>
          </a:ln>
        </p:spPr>
        <p:txBody>
          <a:bodyPr>
            <a:spAutoFit/>
          </a:bodyPr>
          <a:lstStyle/>
          <a:p>
            <a:r>
              <a:rPr lang="zh-CN" altLang="en-US" sz="3600" b="1">
                <a:latin typeface="Franklin Gothic Book"/>
                <a:ea typeface="黑体" panose="02010600030101010101" pitchFamily="49" charset="-122"/>
              </a:rPr>
              <a:t>一、突出了对中华传统文化的考查倾向，彰显人文关怀。</a:t>
            </a:r>
            <a:endParaRPr lang="zh-CN" altLang="en-US" sz="3600">
              <a:latin typeface="Franklin Gothic Book"/>
              <a:ea typeface="黑体" panose="02010600030101010101" pitchFamily="49" charset="-122"/>
            </a:endParaRPr>
          </a:p>
          <a:p>
            <a:r>
              <a:rPr lang="zh-CN" altLang="en-US" sz="3600">
                <a:latin typeface="Franklin Gothic Book"/>
                <a:ea typeface="黑体" panose="02010600030101010101" pitchFamily="49" charset="-122"/>
              </a:rPr>
              <a:t>有</a:t>
            </a:r>
            <a:r>
              <a:rPr lang="zh-CN" altLang="en-US" sz="3600">
                <a:solidFill>
                  <a:srgbClr val="FF0000"/>
                </a:solidFill>
                <a:latin typeface="Franklin Gothic Book"/>
                <a:ea typeface="黑体" panose="02010600030101010101" pitchFamily="49" charset="-122"/>
              </a:rPr>
              <a:t>两个文化热点</a:t>
            </a:r>
            <a:r>
              <a:rPr lang="zh-CN" altLang="en-US" sz="3600">
                <a:latin typeface="Franklin Gothic Book"/>
                <a:ea typeface="黑体" panose="02010600030101010101" pitchFamily="49" charset="-122"/>
              </a:rPr>
              <a:t>体现尤为突出，一是对社会主义核心价值观的考查，一是对中国传统文化的考查。这两个角度在会考试题和高考样题中都得到了充分的体现。    </a:t>
            </a:r>
            <a:endParaRPr lang="en-US" altLang="zh-CN" sz="3600">
              <a:latin typeface="Franklin Gothic Book"/>
              <a:ea typeface="黑体" panose="02010600030101010101" pitchFamily="49" charset="-122"/>
            </a:endParaRPr>
          </a:p>
          <a:p>
            <a:r>
              <a:rPr lang="zh-CN" altLang="en-US" sz="3600">
                <a:solidFill>
                  <a:srgbClr val="FF0000"/>
                </a:solidFill>
                <a:latin typeface="Franklin Gothic Book"/>
                <a:ea typeface="黑体" panose="02010600030101010101" pitchFamily="49" charset="-122"/>
              </a:rPr>
              <a:t>对策：关注能从新史观、时政热点、社会文化史切入创建情景的考点知识，从历史的角度思考并把握中华传统文化与社会主义核心价值观的渊源和现实意义。</a:t>
            </a:r>
            <a:endParaRPr lang="zh-CN" altLang="en-US" sz="3600">
              <a:solidFill>
                <a:srgbClr val="FF0000"/>
              </a:solidFill>
              <a:latin typeface="Franklin Gothic Book"/>
              <a:ea typeface="黑体" panose="0201060003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4925" y="-100013"/>
            <a:ext cx="9217025" cy="6192838"/>
          </a:xfrm>
          <a:prstGeom prst="quadArrowCallout">
            <a:avLst/>
          </a:prstGeom>
        </p:spPr>
        <p:style>
          <a:lnRef idx="2">
            <a:schemeClr val="accent1"/>
          </a:lnRef>
          <a:fillRef idx="1">
            <a:schemeClr val="lt1"/>
          </a:fillRef>
          <a:effectRef idx="0">
            <a:schemeClr val="accent1"/>
          </a:effectRef>
          <a:fontRef idx="minor">
            <a:schemeClr val="dk1"/>
          </a:fontRef>
        </p:style>
        <p:txBody>
          <a:bodyPr/>
          <a:lstStyle/>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3600" dirty="0">
                <a:latin typeface="楷体_GB2312" panose="02010609030101010101" pitchFamily="49" charset="-122"/>
                <a:ea typeface="楷体_GB2312" panose="02010609030101010101" pitchFamily="49" charset="-122"/>
              </a:rPr>
              <a:t>      </a:t>
            </a:r>
            <a:r>
              <a:rPr lang="zh-CN" altLang="en-US" sz="5400" b="1" dirty="0">
                <a:latin typeface="楷体_GB2312" panose="02010609030101010101" pitchFamily="49" charset="-122"/>
                <a:ea typeface="楷体_GB2312" panose="02010609030101010101" pitchFamily="49" charset="-122"/>
              </a:rPr>
              <a:t>策略二  </a:t>
            </a:r>
            <a:endParaRPr lang="en-US" altLang="zh-CN" sz="5400" b="1" dirty="0">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5400" b="1" dirty="0">
                <a:latin typeface="楷体_GB2312" panose="02010609030101010101" pitchFamily="49" charset="-122"/>
                <a:ea typeface="楷体_GB2312" panose="02010609030101010101" pitchFamily="49" charset="-122"/>
              </a:rPr>
              <a:t>品读考纲课标</a:t>
            </a:r>
            <a:endParaRPr lang="en-US" altLang="zh-CN" sz="5400" b="1" dirty="0">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5400" b="1" dirty="0">
                <a:latin typeface="楷体_GB2312" panose="02010609030101010101" pitchFamily="49" charset="-122"/>
                <a:ea typeface="楷体_GB2312" panose="02010609030101010101" pitchFamily="49" charset="-122"/>
              </a:rPr>
              <a:t>内化命题依据</a:t>
            </a:r>
            <a:endParaRPr lang="en-US" altLang="zh-CN" sz="5400" b="1" dirty="0">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endParaRPr lang="en-US" altLang="zh-CN" sz="5400" b="1" dirty="0">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endParaRPr lang="en-US" altLang="zh-CN" sz="3600" dirty="0">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en-US" altLang="zh-CN" sz="3600" dirty="0">
                <a:latin typeface="楷体_GB2312" panose="02010609030101010101" pitchFamily="49" charset="-122"/>
                <a:ea typeface="楷体_GB2312" panose="02010609030101010101" pitchFamily="49" charset="-122"/>
              </a:rPr>
              <a:t>     </a:t>
            </a:r>
            <a:endParaRPr lang="zh-CN" altLang="en-US" sz="3600" dirty="0">
              <a:latin typeface="楷体_GB2312" panose="02010609030101010101" pitchFamily="49" charset="-122"/>
              <a:ea typeface="楷体_GB2312" panose="02010609030101010101" pitchFamily="49" charset="-122"/>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矩形 1"/>
          <p:cNvSpPr>
            <a:spLocks noChangeArrowheads="1"/>
          </p:cNvSpPr>
          <p:nvPr/>
        </p:nvSpPr>
        <p:spPr bwMode="auto">
          <a:xfrm>
            <a:off x="395288" y="363538"/>
            <a:ext cx="8497887" cy="6494462"/>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二、更加偏重通过创设文化史与社会生活史的情境来查考对政治经济史知识的掌握。</a:t>
            </a:r>
            <a:endParaRPr lang="zh-CN" altLang="en-US" sz="3200">
              <a:latin typeface="Franklin Gothic Book"/>
              <a:ea typeface="黑体" panose="02010600030101010101" pitchFamily="49" charset="-122"/>
            </a:endParaRPr>
          </a:p>
          <a:p>
            <a:r>
              <a:rPr lang="zh-CN" altLang="en-US" sz="3200">
                <a:latin typeface="Franklin Gothic Book"/>
                <a:ea typeface="黑体" panose="02010600030101010101" pitchFamily="49" charset="-122"/>
              </a:rPr>
              <a:t>近年的高考试题，与以往相比直接就政治考政治、就经济考经济的样题被裁撤，而代之以从文化史与社会生活史切入考查时代特点与变迁的题目。</a:t>
            </a:r>
            <a:endParaRPr lang="en-US" altLang="zh-CN" sz="3200">
              <a:latin typeface="Franklin Gothic Book"/>
              <a:ea typeface="黑体" panose="02010600030101010101" pitchFamily="49" charset="-122"/>
            </a:endParaRPr>
          </a:p>
          <a:p>
            <a:r>
              <a:rPr lang="zh-CN" altLang="en-US" sz="3200">
                <a:solidFill>
                  <a:srgbClr val="FF0000"/>
                </a:solidFill>
                <a:latin typeface="Franklin Gothic Book"/>
                <a:ea typeface="黑体" panose="02010600030101010101" pitchFamily="49" charset="-122"/>
              </a:rPr>
              <a:t>对策：夯实基础知识，突出主干并构建知识体系，尤其注重对时序性与阶段性史实的把握。</a:t>
            </a:r>
            <a:endParaRPr lang="en-US" altLang="zh-CN" sz="3200">
              <a:solidFill>
                <a:srgbClr val="FF0000"/>
              </a:solidFill>
              <a:latin typeface="Franklin Gothic Book"/>
              <a:ea typeface="黑体" panose="02010600030101010101" pitchFamily="49" charset="-122"/>
            </a:endParaRPr>
          </a:p>
          <a:p>
            <a:r>
              <a:rPr lang="zh-CN" altLang="en-US" sz="3200" b="1">
                <a:latin typeface="Franklin Gothic Book"/>
                <a:ea typeface="黑体" panose="02010600030101010101" pitchFamily="49" charset="-122"/>
              </a:rPr>
              <a:t>三、进一步增加图片史料题分量的趋势。</a:t>
            </a:r>
            <a:endParaRPr lang="en-US" altLang="zh-CN" sz="3200" b="1">
              <a:latin typeface="Franklin Gothic Book"/>
              <a:ea typeface="黑体" panose="02010600030101010101" pitchFamily="49" charset="-122"/>
            </a:endParaRPr>
          </a:p>
          <a:p>
            <a:r>
              <a:rPr lang="zh-CN" altLang="en-US" sz="3200">
                <a:solidFill>
                  <a:srgbClr val="FF0000"/>
                </a:solidFill>
                <a:latin typeface="Franklin Gothic Book"/>
                <a:ea typeface="黑体" panose="02010600030101010101" pitchFamily="49" charset="-122"/>
              </a:rPr>
              <a:t>对策：重视图像、表格、地图史料题的练习，同时进一步加强对文字史料进行分层解析的阅读能力。</a:t>
            </a:r>
            <a:endParaRPr lang="zh-CN" altLang="en-US" sz="3200">
              <a:solidFill>
                <a:srgbClr val="FF0000"/>
              </a:solidFill>
              <a:latin typeface="Franklin Gothic Book"/>
              <a:ea typeface="黑体" panose="02010600030101010101" pitchFamily="49" charset="-122"/>
            </a:endParaRPr>
          </a:p>
          <a:p>
            <a:endParaRPr lang="zh-CN" altLang="en-US" sz="3200">
              <a:latin typeface="Franklin Gothic Book"/>
              <a:ea typeface="黑体" panose="02010600030101010101" pitchFamily="49"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矩形 1"/>
          <p:cNvSpPr>
            <a:spLocks noChangeArrowheads="1"/>
          </p:cNvSpPr>
          <p:nvPr/>
        </p:nvSpPr>
        <p:spPr bwMode="auto">
          <a:xfrm>
            <a:off x="179388" y="115888"/>
            <a:ext cx="8964612" cy="7356475"/>
          </a:xfrm>
          <a:prstGeom prst="rect">
            <a:avLst/>
          </a:prstGeom>
          <a:noFill/>
          <a:ln w="9525">
            <a:noFill/>
            <a:miter lim="800000"/>
          </a:ln>
        </p:spPr>
        <p:txBody>
          <a:bodyPr>
            <a:spAutoFit/>
          </a:bodyPr>
          <a:lstStyle/>
          <a:p>
            <a:r>
              <a:rPr lang="zh-CN" altLang="en-US" sz="2400" b="1">
                <a:latin typeface="Franklin Gothic Book"/>
                <a:ea typeface="黑体" panose="02010600030101010101" pitchFamily="49" charset="-122"/>
              </a:rPr>
              <a:t>四、综合开放、中西比较的大题命题趋势。</a:t>
            </a:r>
            <a:endParaRPr lang="zh-CN" altLang="en-US" sz="2400">
              <a:latin typeface="Franklin Gothic Book"/>
              <a:ea typeface="黑体" panose="02010600030101010101" pitchFamily="49" charset="-122"/>
            </a:endParaRPr>
          </a:p>
          <a:p>
            <a:r>
              <a:rPr lang="zh-CN" altLang="en-US" sz="2800">
                <a:latin typeface="Franklin Gothic Book"/>
                <a:ea typeface="黑体" panose="02010600030101010101" pitchFamily="49" charset="-122"/>
              </a:rPr>
              <a:t>作为高区分度的纯历史大题，高考的</a:t>
            </a:r>
            <a:r>
              <a:rPr lang="en-US" altLang="zh-CN" sz="2800">
                <a:latin typeface="Franklin Gothic Book"/>
                <a:ea typeface="黑体" panose="02010600030101010101" pitchFamily="49" charset="-122"/>
              </a:rPr>
              <a:t>37</a:t>
            </a:r>
            <a:r>
              <a:rPr lang="zh-CN" altLang="en-US" sz="2800">
                <a:latin typeface="Franklin Gothic Book"/>
                <a:ea typeface="黑体" panose="02010600030101010101" pitchFamily="49" charset="-122"/>
              </a:rPr>
              <a:t>题应该会继续延续高综合性风格并体现的灵活开放特点</a:t>
            </a:r>
            <a:r>
              <a:rPr lang="en-US" altLang="zh-CN" sz="2800">
                <a:latin typeface="Franklin Gothic Book"/>
                <a:ea typeface="黑体" panose="02010600030101010101" pitchFamily="49" charset="-122"/>
              </a:rPr>
              <a:t>——</a:t>
            </a:r>
            <a:r>
              <a:rPr lang="zh-CN" altLang="en-US" sz="2800">
                <a:latin typeface="Franklin Gothic Book"/>
                <a:ea typeface="黑体" panose="02010600030101010101" pitchFamily="49" charset="-122"/>
              </a:rPr>
              <a:t>或从一个历史角度切入，考查学生对阶段性历史特点与历史发展趋势的掌握和归纳；或以一个时代为横断面，在对比中考查中西历史发展的共时性史实及其背后的历史特点和趋势。从时间和空间的维度实现了对中西历史比较分析的综合能力考查，既强调了横向联系的思维，又强调了对纵向时序性阶段性特点的把握。</a:t>
            </a:r>
            <a:endParaRPr lang="zh-CN" altLang="en-US" sz="2800">
              <a:latin typeface="Franklin Gothic Book"/>
              <a:ea typeface="黑体" panose="02010600030101010101" pitchFamily="49" charset="-122"/>
            </a:endParaRPr>
          </a:p>
          <a:p>
            <a:r>
              <a:rPr lang="zh-CN" altLang="en-US" sz="2800">
                <a:solidFill>
                  <a:srgbClr val="FF0000"/>
                </a:solidFill>
                <a:latin typeface="Franklin Gothic Book"/>
                <a:ea typeface="黑体" panose="02010600030101010101" pitchFamily="49" charset="-122"/>
              </a:rPr>
              <a:t>对策：注重古今中西历史事件、人物与特点的归纳比较，辨析异同。加强运用历史思维方法解决问题的能力。如，把握历史概念的内涵与外延，掌握逻辑推理的方法（事实错误排除、以偏概全排除、先入为主观念排除），明晰构建论述题答案的三段论模式（背景原因、内容过程、意义影响），强化一分为二与史论结合（述评结合）思维在解读性题目中的运用。</a:t>
            </a:r>
            <a:endParaRPr lang="zh-CN" altLang="en-US" sz="2800">
              <a:solidFill>
                <a:srgbClr val="FF0000"/>
              </a:solidFill>
              <a:latin typeface="Franklin Gothic Book"/>
              <a:ea typeface="黑体" panose="02010600030101010101" pitchFamily="49" charset="-122"/>
            </a:endParaRPr>
          </a:p>
          <a:p>
            <a:endParaRPr lang="zh-CN" altLang="en-US" sz="2800">
              <a:latin typeface="Franklin Gothic Book"/>
              <a:ea typeface="黑体" panose="02010600030101010101" pitchFamily="49" charset="-122"/>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矩形 1"/>
          <p:cNvSpPr>
            <a:spLocks noChangeArrowheads="1"/>
          </p:cNvSpPr>
          <p:nvPr/>
        </p:nvSpPr>
        <p:spPr bwMode="auto">
          <a:xfrm>
            <a:off x="250825" y="476250"/>
            <a:ext cx="8137525" cy="5016500"/>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五、注重从社会时政热点切入创建情境的趋势。</a:t>
            </a:r>
            <a:endParaRPr lang="zh-CN" altLang="en-US" sz="3200">
              <a:latin typeface="Franklin Gothic Book"/>
              <a:ea typeface="黑体" panose="02010600030101010101" pitchFamily="49" charset="-122"/>
            </a:endParaRPr>
          </a:p>
          <a:p>
            <a:r>
              <a:rPr lang="zh-CN" altLang="en-US" sz="3200">
                <a:latin typeface="Franklin Gothic Book"/>
                <a:ea typeface="黑体" panose="02010600030101010101" pitchFamily="49" charset="-122"/>
              </a:rPr>
              <a:t>高考</a:t>
            </a:r>
            <a:r>
              <a:rPr lang="en-US" altLang="zh-CN" sz="3200">
                <a:latin typeface="Franklin Gothic Book"/>
                <a:ea typeface="黑体" panose="02010600030101010101" pitchFamily="49" charset="-122"/>
              </a:rPr>
              <a:t>41</a:t>
            </a:r>
            <a:r>
              <a:rPr lang="zh-CN" altLang="en-US" sz="3200">
                <a:latin typeface="Franklin Gothic Book"/>
                <a:ea typeface="黑体" panose="02010600030101010101" pitchFamily="49" charset="-122"/>
              </a:rPr>
              <a:t>、</a:t>
            </a:r>
            <a:r>
              <a:rPr lang="en-US" altLang="zh-CN" sz="3200">
                <a:latin typeface="Franklin Gothic Book"/>
                <a:ea typeface="黑体" panose="02010600030101010101" pitchFamily="49" charset="-122"/>
              </a:rPr>
              <a:t>42</a:t>
            </a:r>
            <a:r>
              <a:rPr lang="zh-CN" altLang="en-US" sz="3200">
                <a:latin typeface="Franklin Gothic Book"/>
                <a:ea typeface="黑体" panose="02010600030101010101" pitchFamily="49" charset="-122"/>
              </a:rPr>
              <a:t>两道与地理、政治的综合题，由于受制于统一的线索，所以其所创设的情景依然会以时空关系、历史地理、经济图表数据、政策制度等为重，并很可能与时政热点相关联</a:t>
            </a:r>
            <a:r>
              <a:rPr lang="en-US" altLang="zh-CN" sz="3200">
                <a:latin typeface="Franklin Gothic Book"/>
                <a:ea typeface="黑体" panose="02010600030101010101" pitchFamily="49" charset="-122"/>
              </a:rPr>
              <a:t>——</a:t>
            </a:r>
            <a:r>
              <a:rPr lang="zh-CN" altLang="en-US" sz="3200">
                <a:latin typeface="Franklin Gothic Book"/>
                <a:ea typeface="黑体" panose="02010600030101010101" pitchFamily="49" charset="-122"/>
              </a:rPr>
              <a:t>如法治、廉政、协商民主、一带一路、价值观建设、能源经济、中国梦、大国崛起、区域合作、大国外交、党的领导、国防建设、国际组织。</a:t>
            </a:r>
            <a:endParaRPr lang="zh-CN" altLang="en-US" sz="3200">
              <a:latin typeface="Franklin Gothic Book"/>
              <a:ea typeface="黑体" panose="02010600030101010101" pitchFamily="49"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矩形 1"/>
          <p:cNvSpPr>
            <a:spLocks noChangeArrowheads="1"/>
          </p:cNvSpPr>
          <p:nvPr/>
        </p:nvSpPr>
        <p:spPr bwMode="auto">
          <a:xfrm>
            <a:off x="392113" y="549275"/>
            <a:ext cx="8280400" cy="3538538"/>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六：中档试题为主，总体难度维持在近几年水平。</a:t>
            </a:r>
            <a:endParaRPr lang="zh-CN" altLang="en-US" sz="2800">
              <a:latin typeface="Franklin Gothic Book"/>
              <a:ea typeface="黑体" panose="02010600030101010101" pitchFamily="49" charset="-122"/>
            </a:endParaRPr>
          </a:p>
          <a:p>
            <a:r>
              <a:rPr lang="zh-CN" altLang="en-US" sz="2800">
                <a:latin typeface="Franklin Gothic Book"/>
                <a:ea typeface="黑体" panose="02010600030101010101" pitchFamily="49" charset="-122"/>
              </a:rPr>
              <a:t>近年高考历史试题的难度总体呈下降趋势，试题的分布以中档试题为主，不过需要注意的是：会考题目和高考题目之间的差距在缩小，很多新的题型和新的考查方式在会考中充分体现，会考的地位在逐渐提高，这点应该是为今后学业水平测试做铺垫和衔接。所以，我们对于会考试题要足够重视，认真研究。</a:t>
            </a:r>
            <a:endParaRPr lang="zh-CN" altLang="en-US" sz="2800">
              <a:latin typeface="Franklin Gothic Book"/>
              <a:ea typeface="黑体" panose="02010600030101010101" pitchFamily="49" charset="-122"/>
            </a:endParaRPr>
          </a:p>
        </p:txBody>
      </p:sp>
      <p:sp>
        <p:nvSpPr>
          <p:cNvPr id="184322" name="矩形 2"/>
          <p:cNvSpPr>
            <a:spLocks noChangeArrowheads="1"/>
          </p:cNvSpPr>
          <p:nvPr/>
        </p:nvSpPr>
        <p:spPr bwMode="auto">
          <a:xfrm>
            <a:off x="392113" y="4221163"/>
            <a:ext cx="8280400" cy="954087"/>
          </a:xfrm>
          <a:prstGeom prst="rect">
            <a:avLst/>
          </a:prstGeom>
          <a:noFill/>
          <a:ln w="9525">
            <a:noFill/>
            <a:miter lim="800000"/>
          </a:ln>
        </p:spPr>
        <p:txBody>
          <a:bodyPr>
            <a:spAutoFit/>
          </a:bodyPr>
          <a:lstStyle/>
          <a:p>
            <a:r>
              <a:rPr lang="zh-CN" altLang="en-US" sz="2800">
                <a:solidFill>
                  <a:srgbClr val="FF0000"/>
                </a:solidFill>
                <a:latin typeface="Franklin Gothic Book"/>
                <a:ea typeface="黑体" panose="02010600030101010101" pitchFamily="49" charset="-122"/>
              </a:rPr>
              <a:t>对策：强调复习效率，训练以中低档试题为主，不死抠偏难怪题目。</a:t>
            </a:r>
            <a:endParaRPr lang="zh-CN" altLang="en-US" sz="2800">
              <a:solidFill>
                <a:srgbClr val="FF0000"/>
              </a:solidFill>
              <a:latin typeface="Franklin Gothic Book"/>
              <a:ea typeface="黑体" panose="02010600030101010101" pitchFamily="49" charset="-122"/>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533400" y="1752600"/>
            <a:ext cx="1066800" cy="2481263"/>
          </a:xfrm>
          <a:prstGeom prst="rect">
            <a:avLst/>
          </a:prstGeom>
          <a:noFill/>
          <a:ln w="38100">
            <a:solidFill>
              <a:srgbClr val="0000FF"/>
            </a:solidFill>
            <a:miter lim="800000"/>
          </a:ln>
        </p:spPr>
        <p:txBody>
          <a:bodyPr>
            <a:spAutoFit/>
          </a:bodyPr>
          <a:lstStyle/>
          <a:p>
            <a:pPr>
              <a:spcBef>
                <a:spcPct val="50000"/>
              </a:spcBef>
              <a:buFont typeface="Arial" panose="020B0604020202020204" pitchFamily="34" charset="0"/>
              <a:buNone/>
            </a:pPr>
            <a:r>
              <a:rPr lang="zh-CN" altLang="en-US" sz="2800" b="1">
                <a:ea typeface="黑体" panose="02010600030101010101" pitchFamily="49" charset="-122"/>
              </a:rPr>
              <a:t>背景</a:t>
            </a:r>
            <a:endParaRPr lang="zh-CN" altLang="en-US" sz="2800" b="1">
              <a:ea typeface="黑体" panose="02010600030101010101" pitchFamily="49" charset="-122"/>
            </a:endParaRPr>
          </a:p>
          <a:p>
            <a:pPr>
              <a:spcBef>
                <a:spcPct val="50000"/>
              </a:spcBef>
              <a:buFont typeface="Arial" panose="020B0604020202020204" pitchFamily="34" charset="0"/>
              <a:buNone/>
            </a:pPr>
            <a:r>
              <a:rPr lang="zh-CN" altLang="en-US" sz="2800" b="1">
                <a:ea typeface="黑体" panose="02010600030101010101" pitchFamily="49" charset="-122"/>
              </a:rPr>
              <a:t>条件</a:t>
            </a:r>
            <a:endParaRPr lang="zh-CN" altLang="en-US" sz="2800" b="1">
              <a:ea typeface="黑体" panose="02010600030101010101" pitchFamily="49" charset="-122"/>
            </a:endParaRPr>
          </a:p>
          <a:p>
            <a:pPr>
              <a:spcBef>
                <a:spcPct val="50000"/>
              </a:spcBef>
              <a:buFont typeface="Arial" panose="020B0604020202020204" pitchFamily="34" charset="0"/>
              <a:buNone/>
            </a:pPr>
            <a:r>
              <a:rPr lang="zh-CN" altLang="en-US" sz="2800" b="1">
                <a:ea typeface="黑体" panose="02010600030101010101" pitchFamily="49" charset="-122"/>
              </a:rPr>
              <a:t>原因</a:t>
            </a:r>
            <a:endParaRPr lang="zh-CN" altLang="en-US" sz="2800" b="1">
              <a:ea typeface="黑体" panose="02010600030101010101" pitchFamily="49" charset="-122"/>
            </a:endParaRPr>
          </a:p>
          <a:p>
            <a:pPr>
              <a:spcBef>
                <a:spcPct val="50000"/>
              </a:spcBef>
              <a:buFont typeface="Arial" panose="020B0604020202020204" pitchFamily="34" charset="0"/>
              <a:buNone/>
            </a:pPr>
            <a:r>
              <a:rPr lang="zh-CN" altLang="en-US" sz="2800" b="1">
                <a:ea typeface="黑体" panose="02010600030101010101" pitchFamily="49" charset="-122"/>
              </a:rPr>
              <a:t>目的</a:t>
            </a:r>
            <a:endParaRPr lang="zh-CN" altLang="en-US" sz="2800" b="1">
              <a:ea typeface="黑体" panose="02010600030101010101" pitchFamily="49" charset="-122"/>
            </a:endParaRPr>
          </a:p>
        </p:txBody>
      </p:sp>
      <p:sp>
        <p:nvSpPr>
          <p:cNvPr id="185346" name="AutoShape 3"/>
          <p:cNvSpPr>
            <a:spLocks noChangeArrowheads="1"/>
          </p:cNvSpPr>
          <p:nvPr/>
        </p:nvSpPr>
        <p:spPr bwMode="auto">
          <a:xfrm rot="10800000">
            <a:off x="1752600" y="2590800"/>
            <a:ext cx="762000" cy="650875"/>
          </a:xfrm>
          <a:prstGeom prst="rightArrow">
            <a:avLst>
              <a:gd name="adj1" fmla="val 50000"/>
              <a:gd name="adj2" fmla="val 29268"/>
            </a:avLst>
          </a:prstGeom>
          <a:solidFill>
            <a:srgbClr val="FF3300"/>
          </a:solidFill>
          <a:ln w="9525">
            <a:solidFill>
              <a:srgbClr val="0000FF"/>
            </a:solidFill>
            <a:miter lim="800000"/>
          </a:ln>
        </p:spPr>
        <p:txBody>
          <a:bodyPr rot="10800000" anchor="ctr">
            <a:spAutoFit/>
          </a:bodyPr>
          <a:lstStyle/>
          <a:p>
            <a:pPr algn="ctr">
              <a:spcBef>
                <a:spcPct val="50000"/>
              </a:spcBef>
              <a:buFont typeface="Arial" panose="020B0604020202020204" pitchFamily="34" charset="0"/>
              <a:buNone/>
            </a:pPr>
            <a:endParaRPr lang="zh-CN" altLang="zh-CN">
              <a:latin typeface="Franklin Gothic Book"/>
              <a:ea typeface="黑体" panose="02010600030101010101" pitchFamily="49" charset="-122"/>
            </a:endParaRPr>
          </a:p>
        </p:txBody>
      </p:sp>
      <p:sp>
        <p:nvSpPr>
          <p:cNvPr id="185347" name="Text Box 4"/>
          <p:cNvSpPr txBox="1">
            <a:spLocks noChangeArrowheads="1"/>
          </p:cNvSpPr>
          <p:nvPr/>
        </p:nvSpPr>
        <p:spPr bwMode="auto">
          <a:xfrm>
            <a:off x="7315200" y="1676400"/>
            <a:ext cx="1066800" cy="2481263"/>
          </a:xfrm>
          <a:prstGeom prst="rect">
            <a:avLst/>
          </a:prstGeom>
          <a:noFill/>
          <a:ln w="38100">
            <a:solidFill>
              <a:srgbClr val="0000FF"/>
            </a:solidFill>
            <a:miter lim="800000"/>
          </a:ln>
        </p:spPr>
        <p:txBody>
          <a:bodyPr>
            <a:spAutoFit/>
          </a:bodyPr>
          <a:lstStyle/>
          <a:p>
            <a:pPr>
              <a:spcBef>
                <a:spcPct val="50000"/>
              </a:spcBef>
              <a:buFont typeface="Arial" panose="020B0604020202020204" pitchFamily="34" charset="0"/>
              <a:buNone/>
            </a:pPr>
            <a:r>
              <a:rPr lang="zh-CN" altLang="en-US" sz="2800" b="1">
                <a:ea typeface="黑体" panose="02010600030101010101" pitchFamily="49" charset="-122"/>
              </a:rPr>
              <a:t>结果</a:t>
            </a:r>
            <a:endParaRPr lang="zh-CN" altLang="en-US" sz="2800" b="1">
              <a:ea typeface="黑体" panose="02010600030101010101" pitchFamily="49" charset="-122"/>
            </a:endParaRPr>
          </a:p>
          <a:p>
            <a:pPr>
              <a:spcBef>
                <a:spcPct val="50000"/>
              </a:spcBef>
              <a:buFont typeface="Arial" panose="020B0604020202020204" pitchFamily="34" charset="0"/>
              <a:buNone/>
            </a:pPr>
            <a:r>
              <a:rPr lang="zh-CN" altLang="en-US" sz="2800" b="1">
                <a:ea typeface="黑体" panose="02010600030101010101" pitchFamily="49" charset="-122"/>
              </a:rPr>
              <a:t>影响</a:t>
            </a:r>
            <a:endParaRPr lang="zh-CN" altLang="en-US" sz="2800" b="1">
              <a:ea typeface="黑体" panose="02010600030101010101" pitchFamily="49" charset="-122"/>
            </a:endParaRPr>
          </a:p>
          <a:p>
            <a:pPr>
              <a:spcBef>
                <a:spcPct val="50000"/>
              </a:spcBef>
              <a:buFont typeface="Arial" panose="020B0604020202020204" pitchFamily="34" charset="0"/>
              <a:buNone/>
            </a:pPr>
            <a:r>
              <a:rPr lang="zh-CN" altLang="en-US" sz="2800" b="1">
                <a:ea typeface="黑体" panose="02010600030101010101" pitchFamily="49" charset="-122"/>
              </a:rPr>
              <a:t>意义</a:t>
            </a:r>
            <a:endParaRPr lang="zh-CN" altLang="en-US" sz="2800" b="1">
              <a:ea typeface="黑体" panose="02010600030101010101" pitchFamily="49" charset="-122"/>
            </a:endParaRPr>
          </a:p>
          <a:p>
            <a:pPr>
              <a:spcBef>
                <a:spcPct val="50000"/>
              </a:spcBef>
              <a:buFont typeface="Arial" panose="020B0604020202020204" pitchFamily="34" charset="0"/>
              <a:buNone/>
            </a:pPr>
            <a:r>
              <a:rPr lang="zh-CN" altLang="en-US" sz="2800" b="1">
                <a:ea typeface="黑体" panose="02010600030101010101" pitchFamily="49" charset="-122"/>
              </a:rPr>
              <a:t>评价</a:t>
            </a:r>
            <a:endParaRPr lang="zh-CN" altLang="en-US" sz="2800" b="1">
              <a:ea typeface="黑体" panose="02010600030101010101" pitchFamily="49" charset="-122"/>
            </a:endParaRPr>
          </a:p>
        </p:txBody>
      </p:sp>
      <p:sp>
        <p:nvSpPr>
          <p:cNvPr id="185348" name="AutoShape 5"/>
          <p:cNvSpPr>
            <a:spLocks noChangeArrowheads="1"/>
          </p:cNvSpPr>
          <p:nvPr/>
        </p:nvSpPr>
        <p:spPr bwMode="auto">
          <a:xfrm>
            <a:off x="6372225" y="2633663"/>
            <a:ext cx="762000" cy="650875"/>
          </a:xfrm>
          <a:prstGeom prst="rightArrow">
            <a:avLst>
              <a:gd name="adj1" fmla="val 50000"/>
              <a:gd name="adj2" fmla="val 29268"/>
            </a:avLst>
          </a:prstGeom>
          <a:solidFill>
            <a:srgbClr val="FF3300"/>
          </a:solidFill>
          <a:ln w="9525">
            <a:solidFill>
              <a:srgbClr val="0000FF"/>
            </a:solidFill>
            <a:miter lim="800000"/>
          </a:ln>
        </p:spPr>
        <p:txBody>
          <a:bodyPr anchor="ctr">
            <a:spAutoFit/>
          </a:bodyPr>
          <a:lstStyle/>
          <a:p>
            <a:pPr algn="ctr">
              <a:spcBef>
                <a:spcPct val="50000"/>
              </a:spcBef>
              <a:buFont typeface="Arial" panose="020B0604020202020204" pitchFamily="34" charset="0"/>
              <a:buNone/>
            </a:pPr>
            <a:endParaRPr lang="zh-CN" altLang="zh-CN">
              <a:latin typeface="Franklin Gothic Book"/>
              <a:ea typeface="黑体" panose="02010600030101010101" pitchFamily="49" charset="-122"/>
            </a:endParaRPr>
          </a:p>
        </p:txBody>
      </p:sp>
      <p:sp>
        <p:nvSpPr>
          <p:cNvPr id="185349" name="Text Box 6"/>
          <p:cNvSpPr txBox="1">
            <a:spLocks noChangeArrowheads="1"/>
          </p:cNvSpPr>
          <p:nvPr/>
        </p:nvSpPr>
        <p:spPr bwMode="auto">
          <a:xfrm>
            <a:off x="179388" y="41275"/>
            <a:ext cx="7772400" cy="579438"/>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3200" b="1">
                <a:solidFill>
                  <a:schemeClr val="hlink"/>
                </a:solidFill>
                <a:ea typeface="黑体" panose="02010600030101010101" pitchFamily="49" charset="-122"/>
              </a:rPr>
              <a:t>高考选择题的基本结构</a:t>
            </a:r>
            <a:endParaRPr lang="zh-CN" altLang="en-US" sz="3200" b="1">
              <a:solidFill>
                <a:schemeClr val="hlink"/>
              </a:solidFill>
              <a:ea typeface="黑体" panose="02010600030101010101" pitchFamily="49" charset="-122"/>
            </a:endParaRPr>
          </a:p>
        </p:txBody>
      </p:sp>
      <p:sp>
        <p:nvSpPr>
          <p:cNvPr id="185350" name="Text Box 7"/>
          <p:cNvSpPr txBox="1">
            <a:spLocks noChangeArrowheads="1"/>
          </p:cNvSpPr>
          <p:nvPr/>
        </p:nvSpPr>
        <p:spPr bwMode="auto">
          <a:xfrm>
            <a:off x="468313" y="6381750"/>
            <a:ext cx="6983412" cy="457200"/>
          </a:xfrm>
          <a:prstGeom prst="rect">
            <a:avLst/>
          </a:prstGeom>
          <a:solidFill>
            <a:schemeClr val="bg1"/>
          </a:solidFill>
          <a:ln w="9525">
            <a:noFill/>
            <a:miter lim="800000"/>
          </a:ln>
        </p:spPr>
        <p:txBody>
          <a:bodyPr>
            <a:spAutoFit/>
          </a:bodyPr>
          <a:lstStyle/>
          <a:p>
            <a:pPr>
              <a:spcBef>
                <a:spcPct val="50000"/>
              </a:spcBef>
              <a:buFont typeface="Arial" panose="020B0604020202020204" pitchFamily="34" charset="0"/>
              <a:buNone/>
            </a:pPr>
            <a:r>
              <a:rPr lang="zh-CN" altLang="en-US" sz="2400" b="1">
                <a:latin typeface="黑体" panose="02010600030101010101" pitchFamily="49" charset="-122"/>
                <a:ea typeface="黑体" panose="02010600030101010101" pitchFamily="49" charset="-122"/>
              </a:rPr>
              <a:t>（</a:t>
            </a:r>
            <a:r>
              <a:rPr lang="en-US" altLang="zh-CN" sz="2400" b="1">
                <a:latin typeface="黑体" panose="02010600030101010101" pitchFamily="49" charset="-122"/>
                <a:ea typeface="黑体" panose="02010600030101010101" pitchFamily="49" charset="-122"/>
              </a:rPr>
              <a:t>4</a:t>
            </a:r>
            <a:r>
              <a:rPr lang="zh-CN" altLang="en-US" sz="2400" b="1">
                <a:latin typeface="黑体" panose="02010600030101010101" pitchFamily="49" charset="-122"/>
                <a:ea typeface="黑体" panose="02010600030101010101" pitchFamily="49" charset="-122"/>
              </a:rPr>
              <a:t>）考查历史表象的本质或实质</a:t>
            </a:r>
            <a:endParaRPr lang="zh-CN" altLang="en-US" sz="2400" b="1">
              <a:latin typeface="黑体" panose="02010600030101010101" pitchFamily="49" charset="-122"/>
              <a:ea typeface="黑体" panose="02010600030101010101" pitchFamily="49" charset="-122"/>
            </a:endParaRPr>
          </a:p>
        </p:txBody>
      </p:sp>
      <p:sp>
        <p:nvSpPr>
          <p:cNvPr id="185351" name="Text Box 8"/>
          <p:cNvSpPr txBox="1">
            <a:spLocks noChangeArrowheads="1"/>
          </p:cNvSpPr>
          <p:nvPr/>
        </p:nvSpPr>
        <p:spPr bwMode="auto">
          <a:xfrm>
            <a:off x="457200" y="5084763"/>
            <a:ext cx="7086600" cy="45720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latin typeface="黑体" panose="02010600030101010101" pitchFamily="49" charset="-122"/>
                <a:ea typeface="黑体" panose="02010600030101010101" pitchFamily="49" charset="-122"/>
              </a:rPr>
              <a:t>（</a:t>
            </a:r>
            <a:r>
              <a:rPr lang="en-US" altLang="zh-CN" sz="2400" b="1">
                <a:latin typeface="黑体" panose="02010600030101010101" pitchFamily="49" charset="-122"/>
                <a:ea typeface="黑体" panose="02010600030101010101" pitchFamily="49" charset="-122"/>
              </a:rPr>
              <a:t>1</a:t>
            </a:r>
            <a:r>
              <a:rPr lang="zh-CN" altLang="en-US" sz="2400" b="1">
                <a:latin typeface="黑体" panose="02010600030101010101" pitchFamily="49" charset="-122"/>
                <a:ea typeface="黑体" panose="02010600030101010101" pitchFamily="49" charset="-122"/>
              </a:rPr>
              <a:t>）考查引发历史表象的原因、背景、条件和目的</a:t>
            </a:r>
            <a:endParaRPr lang="zh-CN" altLang="en-US" sz="2400" b="1">
              <a:latin typeface="黑体" panose="02010600030101010101" pitchFamily="49" charset="-122"/>
              <a:ea typeface="黑体" panose="02010600030101010101" pitchFamily="49" charset="-122"/>
            </a:endParaRPr>
          </a:p>
        </p:txBody>
      </p:sp>
      <p:sp>
        <p:nvSpPr>
          <p:cNvPr id="185352" name="Text Box 9"/>
          <p:cNvSpPr txBox="1">
            <a:spLocks noChangeArrowheads="1"/>
          </p:cNvSpPr>
          <p:nvPr/>
        </p:nvSpPr>
        <p:spPr bwMode="auto">
          <a:xfrm>
            <a:off x="457200" y="5541963"/>
            <a:ext cx="7467600" cy="45720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latin typeface="黑体" panose="02010600030101010101" pitchFamily="49" charset="-122"/>
                <a:ea typeface="黑体" panose="02010600030101010101" pitchFamily="49" charset="-122"/>
              </a:rPr>
              <a:t>（</a:t>
            </a:r>
            <a:r>
              <a:rPr lang="en-US" altLang="zh-CN" sz="2400" b="1">
                <a:latin typeface="黑体" panose="02010600030101010101" pitchFamily="49" charset="-122"/>
                <a:ea typeface="黑体" panose="02010600030101010101" pitchFamily="49" charset="-122"/>
              </a:rPr>
              <a:t>2</a:t>
            </a:r>
            <a:r>
              <a:rPr lang="zh-CN" altLang="en-US" sz="2400" b="1">
                <a:latin typeface="黑体" panose="02010600030101010101" pitchFamily="49" charset="-122"/>
                <a:ea typeface="黑体" panose="02010600030101010101" pitchFamily="49" charset="-122"/>
              </a:rPr>
              <a:t>）考查历史表象产生的结果、影响、意义和评价</a:t>
            </a:r>
            <a:endParaRPr lang="zh-CN" altLang="en-US" sz="2400" b="1">
              <a:latin typeface="黑体" panose="02010600030101010101" pitchFamily="49" charset="-122"/>
              <a:ea typeface="黑体" panose="02010600030101010101" pitchFamily="49" charset="-122"/>
            </a:endParaRPr>
          </a:p>
        </p:txBody>
      </p:sp>
      <p:sp>
        <p:nvSpPr>
          <p:cNvPr id="185353" name="Text Box 13" descr="80%"/>
          <p:cNvSpPr txBox="1">
            <a:spLocks noChangeArrowheads="1"/>
          </p:cNvSpPr>
          <p:nvPr/>
        </p:nvSpPr>
        <p:spPr bwMode="auto">
          <a:xfrm>
            <a:off x="2995613" y="4176713"/>
            <a:ext cx="2590800" cy="669925"/>
          </a:xfrm>
          <a:prstGeom prst="rect">
            <a:avLst/>
          </a:prstGeom>
          <a:noFill/>
          <a:ln w="28575">
            <a:solidFill>
              <a:srgbClr val="0000FF"/>
            </a:solidFill>
            <a:miter lim="800000"/>
          </a:ln>
        </p:spPr>
        <p:txBody>
          <a:bodyPr>
            <a:spAutoFit/>
          </a:bodyPr>
          <a:lstStyle/>
          <a:p>
            <a:pPr algn="ctr">
              <a:spcBef>
                <a:spcPct val="50000"/>
              </a:spcBef>
              <a:buFont typeface="Arial" panose="020B0604020202020204" pitchFamily="34" charset="0"/>
              <a:buNone/>
            </a:pPr>
            <a:r>
              <a:rPr lang="zh-CN" altLang="en-US" sz="3600" b="1">
                <a:solidFill>
                  <a:srgbClr val="FF3300"/>
                </a:solidFill>
                <a:ea typeface="华文行楷" panose="02010800040101010101" pitchFamily="2" charset="-122"/>
              </a:rPr>
              <a:t>本质、实质</a:t>
            </a:r>
            <a:endParaRPr lang="en-US" sz="3600" b="1">
              <a:solidFill>
                <a:srgbClr val="FF3300"/>
              </a:solidFill>
              <a:ea typeface="华文行楷" panose="02010800040101010101" pitchFamily="2" charset="-122"/>
            </a:endParaRPr>
          </a:p>
        </p:txBody>
      </p:sp>
      <p:grpSp>
        <p:nvGrpSpPr>
          <p:cNvPr id="185354" name="Group 14"/>
          <p:cNvGrpSpPr/>
          <p:nvPr/>
        </p:nvGrpSpPr>
        <p:grpSpPr bwMode="auto">
          <a:xfrm>
            <a:off x="2590800" y="2144713"/>
            <a:ext cx="3657600" cy="1436687"/>
            <a:chOff x="0" y="0"/>
            <a:chExt cx="2304" cy="905"/>
          </a:xfrm>
        </p:grpSpPr>
        <p:sp>
          <p:nvSpPr>
            <p:cNvPr id="185361" name="Text Box 15"/>
            <p:cNvSpPr txBox="1">
              <a:spLocks noChangeArrowheads="1"/>
            </p:cNvSpPr>
            <p:nvPr/>
          </p:nvSpPr>
          <p:spPr bwMode="auto">
            <a:xfrm>
              <a:off x="48" y="473"/>
              <a:ext cx="2208" cy="333"/>
            </a:xfrm>
            <a:prstGeom prst="rect">
              <a:avLst/>
            </a:prstGeom>
            <a:solidFill>
              <a:srgbClr val="FFFF99"/>
            </a:solidFill>
            <a:ln w="9525">
              <a:solidFill>
                <a:srgbClr val="0000CC"/>
              </a:solidFill>
              <a:miter lim="800000"/>
            </a:ln>
          </p:spPr>
          <p:txBody>
            <a:bodyPr>
              <a:spAutoFit/>
            </a:bodyPr>
            <a:lstStyle/>
            <a:p>
              <a:pPr algn="ctr">
                <a:spcBef>
                  <a:spcPct val="50000"/>
                </a:spcBef>
                <a:buFont typeface="Arial" panose="020B0604020202020204" pitchFamily="34" charset="0"/>
                <a:buNone/>
              </a:pPr>
              <a:r>
                <a:rPr lang="zh-CN" altLang="en-US" sz="2800" b="1">
                  <a:solidFill>
                    <a:srgbClr val="FF3300"/>
                  </a:solidFill>
                  <a:ea typeface="黑体" panose="02010600030101010101" pitchFamily="49" charset="-122"/>
                </a:rPr>
                <a:t>表象（具象、抽象）</a:t>
              </a:r>
              <a:endParaRPr lang="zh-CN" altLang="en-US" sz="2800" b="1">
                <a:solidFill>
                  <a:srgbClr val="FF3300"/>
                </a:solidFill>
                <a:ea typeface="黑体" panose="02010600030101010101" pitchFamily="49" charset="-122"/>
              </a:endParaRPr>
            </a:p>
          </p:txBody>
        </p:sp>
        <p:sp>
          <p:nvSpPr>
            <p:cNvPr id="185362" name="Rectangle 16"/>
            <p:cNvSpPr>
              <a:spLocks noChangeArrowheads="1"/>
            </p:cNvSpPr>
            <p:nvPr/>
          </p:nvSpPr>
          <p:spPr bwMode="auto">
            <a:xfrm>
              <a:off x="0" y="0"/>
              <a:ext cx="2304" cy="905"/>
            </a:xfrm>
            <a:prstGeom prst="rect">
              <a:avLst/>
            </a:prstGeom>
            <a:noFill/>
            <a:ln w="38100">
              <a:solidFill>
                <a:srgbClr val="0000FF"/>
              </a:solidFill>
              <a:miter lim="800000"/>
            </a:ln>
          </p:spPr>
          <p:txBody>
            <a:bodyPr anchor="ctr">
              <a:spAutoFit/>
            </a:bodyPr>
            <a:lstStyle/>
            <a:p>
              <a:pPr>
                <a:buFont typeface="Arial" panose="020B0604020202020204" pitchFamily="34" charset="0"/>
                <a:buNone/>
              </a:pPr>
              <a:endParaRPr lang="zh-CN" altLang="zh-CN">
                <a:latin typeface="Franklin Gothic Book"/>
                <a:ea typeface="黑体" panose="02010600030101010101" pitchFamily="49" charset="-122"/>
              </a:endParaRPr>
            </a:p>
          </p:txBody>
        </p:sp>
        <p:sp>
          <p:nvSpPr>
            <p:cNvPr id="185363" name="Text Box 17"/>
            <p:cNvSpPr txBox="1">
              <a:spLocks noChangeArrowheads="1"/>
            </p:cNvSpPr>
            <p:nvPr/>
          </p:nvSpPr>
          <p:spPr bwMode="auto">
            <a:xfrm>
              <a:off x="96" y="96"/>
              <a:ext cx="2112" cy="32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2800" b="1">
                  <a:ea typeface="黑体" panose="02010600030101010101" pitchFamily="49" charset="-122"/>
                </a:rPr>
                <a:t>新材料、新情景</a:t>
              </a:r>
              <a:endParaRPr lang="zh-CN" altLang="en-US" sz="2800" b="1">
                <a:ea typeface="黑体" panose="02010600030101010101" pitchFamily="49" charset="-122"/>
              </a:endParaRPr>
            </a:p>
          </p:txBody>
        </p:sp>
      </p:grpSp>
      <p:sp>
        <p:nvSpPr>
          <p:cNvPr id="185355" name="AutoShape 18"/>
          <p:cNvSpPr>
            <a:spLocks noChangeArrowheads="1"/>
          </p:cNvSpPr>
          <p:nvPr/>
        </p:nvSpPr>
        <p:spPr bwMode="auto">
          <a:xfrm rot="5400000">
            <a:off x="4110038" y="3611562"/>
            <a:ext cx="508000" cy="650875"/>
          </a:xfrm>
          <a:prstGeom prst="rightArrow">
            <a:avLst>
              <a:gd name="adj1" fmla="val 50000"/>
              <a:gd name="adj2" fmla="val 25000"/>
            </a:avLst>
          </a:prstGeom>
          <a:solidFill>
            <a:srgbClr val="FF3300"/>
          </a:solidFill>
          <a:ln w="9525">
            <a:solidFill>
              <a:srgbClr val="0000FF"/>
            </a:solidFill>
            <a:miter lim="800000"/>
          </a:ln>
        </p:spPr>
        <p:txBody>
          <a:bodyPr rot="10800000" vert="eaVert" anchor="ctr">
            <a:spAutoFit/>
          </a:bodyPr>
          <a:lstStyle/>
          <a:p>
            <a:pPr algn="ctr">
              <a:spcBef>
                <a:spcPct val="50000"/>
              </a:spcBef>
              <a:buFont typeface="Arial" panose="020B0604020202020204" pitchFamily="34" charset="0"/>
              <a:buNone/>
            </a:pPr>
            <a:endParaRPr lang="zh-CN" altLang="zh-CN">
              <a:latin typeface="Franklin Gothic Book"/>
              <a:ea typeface="黑体" panose="02010600030101010101" pitchFamily="49" charset="-122"/>
            </a:endParaRPr>
          </a:p>
        </p:txBody>
      </p:sp>
      <p:sp>
        <p:nvSpPr>
          <p:cNvPr id="185356" name="AutoShape 19"/>
          <p:cNvSpPr>
            <a:spLocks noChangeArrowheads="1"/>
          </p:cNvSpPr>
          <p:nvPr/>
        </p:nvSpPr>
        <p:spPr bwMode="auto">
          <a:xfrm rot="-5400000">
            <a:off x="4110038" y="1485900"/>
            <a:ext cx="508000" cy="650875"/>
          </a:xfrm>
          <a:prstGeom prst="rightArrow">
            <a:avLst>
              <a:gd name="adj1" fmla="val 50000"/>
              <a:gd name="adj2" fmla="val 25000"/>
            </a:avLst>
          </a:prstGeom>
          <a:solidFill>
            <a:srgbClr val="FF3300"/>
          </a:solidFill>
          <a:ln w="9525">
            <a:solidFill>
              <a:srgbClr val="0000FF"/>
            </a:solidFill>
            <a:miter lim="800000"/>
          </a:ln>
        </p:spPr>
        <p:txBody>
          <a:bodyPr rot="10800000" anchor="ctr">
            <a:spAutoFit/>
          </a:bodyPr>
          <a:lstStyle/>
          <a:p>
            <a:pPr algn="ctr">
              <a:spcBef>
                <a:spcPct val="50000"/>
              </a:spcBef>
              <a:buFont typeface="Arial" panose="020B0604020202020204" pitchFamily="34" charset="0"/>
              <a:buNone/>
            </a:pPr>
            <a:endParaRPr lang="zh-CN" altLang="zh-CN">
              <a:latin typeface="Franklin Gothic Book"/>
              <a:ea typeface="黑体" panose="02010600030101010101" pitchFamily="49" charset="-122"/>
            </a:endParaRPr>
          </a:p>
        </p:txBody>
      </p:sp>
      <p:sp>
        <p:nvSpPr>
          <p:cNvPr id="185357" name="Text Box 20"/>
          <p:cNvSpPr txBox="1">
            <a:spLocks noChangeArrowheads="1"/>
          </p:cNvSpPr>
          <p:nvPr/>
        </p:nvSpPr>
        <p:spPr bwMode="auto">
          <a:xfrm>
            <a:off x="3200400" y="838200"/>
            <a:ext cx="2286000" cy="669925"/>
          </a:xfrm>
          <a:prstGeom prst="rect">
            <a:avLst/>
          </a:prstGeom>
          <a:noFill/>
          <a:ln w="28575">
            <a:solidFill>
              <a:srgbClr val="0000FF"/>
            </a:solidFill>
            <a:miter lim="800000"/>
          </a:ln>
        </p:spPr>
        <p:txBody>
          <a:bodyPr>
            <a:spAutoFit/>
          </a:bodyPr>
          <a:lstStyle/>
          <a:p>
            <a:pPr algn="ctr">
              <a:spcBef>
                <a:spcPct val="50000"/>
              </a:spcBef>
              <a:buFont typeface="Arial" panose="020B0604020202020204" pitchFamily="34" charset="0"/>
              <a:buNone/>
            </a:pPr>
            <a:r>
              <a:rPr lang="zh-CN" altLang="en-US" sz="3600" b="1">
                <a:solidFill>
                  <a:srgbClr val="FF3300"/>
                </a:solidFill>
                <a:ea typeface="华文行楷" panose="02010800040101010101" pitchFamily="2" charset="-122"/>
              </a:rPr>
              <a:t>历史史实</a:t>
            </a:r>
            <a:endParaRPr lang="zh-CN" altLang="en-US" sz="3600" b="1">
              <a:solidFill>
                <a:srgbClr val="FF3300"/>
              </a:solidFill>
              <a:ea typeface="华文行楷" panose="02010800040101010101" pitchFamily="2" charset="-122"/>
            </a:endParaRPr>
          </a:p>
        </p:txBody>
      </p:sp>
      <p:sp>
        <p:nvSpPr>
          <p:cNvPr id="185358" name="Text Box 21"/>
          <p:cNvSpPr txBox="1">
            <a:spLocks noChangeArrowheads="1"/>
          </p:cNvSpPr>
          <p:nvPr/>
        </p:nvSpPr>
        <p:spPr bwMode="auto">
          <a:xfrm>
            <a:off x="457200" y="5949950"/>
            <a:ext cx="7138988" cy="457200"/>
          </a:xfrm>
          <a:prstGeom prst="rect">
            <a:avLst/>
          </a:prstGeom>
          <a:solidFill>
            <a:schemeClr val="bg1"/>
          </a:solidFill>
          <a:ln w="9525">
            <a:noFill/>
            <a:miter lim="800000"/>
          </a:ln>
        </p:spPr>
        <p:txBody>
          <a:bodyPr>
            <a:spAutoFit/>
          </a:bodyPr>
          <a:lstStyle/>
          <a:p>
            <a:pPr>
              <a:spcBef>
                <a:spcPct val="50000"/>
              </a:spcBef>
              <a:buFont typeface="Arial" panose="020B0604020202020204" pitchFamily="34" charset="0"/>
              <a:buNone/>
            </a:pPr>
            <a:r>
              <a:rPr lang="zh-CN" altLang="en-US" sz="2400" b="1">
                <a:latin typeface="黑体" panose="02010600030101010101" pitchFamily="49" charset="-122"/>
                <a:ea typeface="黑体" panose="02010600030101010101" pitchFamily="49" charset="-122"/>
              </a:rPr>
              <a:t>（</a:t>
            </a:r>
            <a:r>
              <a:rPr lang="en-US" altLang="zh-CN" sz="2400" b="1">
                <a:latin typeface="黑体" panose="02010600030101010101" pitchFamily="49" charset="-122"/>
                <a:ea typeface="黑体" panose="02010600030101010101" pitchFamily="49" charset="-122"/>
              </a:rPr>
              <a:t>3</a:t>
            </a:r>
            <a:r>
              <a:rPr lang="zh-CN" altLang="en-US" sz="2400" b="1">
                <a:latin typeface="黑体" panose="02010600030101010101" pitchFamily="49" charset="-122"/>
                <a:ea typeface="黑体" panose="02010600030101010101" pitchFamily="49" charset="-122"/>
              </a:rPr>
              <a:t>）考查历史表象对应的史实</a:t>
            </a:r>
            <a:endParaRPr lang="zh-CN" altLang="en-US" sz="2400" b="1">
              <a:latin typeface="黑体" panose="02010600030101010101" pitchFamily="49" charset="-122"/>
              <a:ea typeface="黑体" panose="02010600030101010101" pitchFamily="49" charset="-122"/>
            </a:endParaRPr>
          </a:p>
        </p:txBody>
      </p:sp>
      <p:sp>
        <p:nvSpPr>
          <p:cNvPr id="11287" name="AutoShape 23"/>
          <p:cNvSpPr>
            <a:spLocks noChangeArrowheads="1"/>
          </p:cNvSpPr>
          <p:nvPr/>
        </p:nvSpPr>
        <p:spPr bwMode="auto">
          <a:xfrm>
            <a:off x="6400800" y="4267200"/>
            <a:ext cx="2590800" cy="685800"/>
          </a:xfrm>
          <a:prstGeom prst="wedgeEllipseCallout">
            <a:avLst>
              <a:gd name="adj1" fmla="val -79167"/>
              <a:gd name="adj2" fmla="val 2315"/>
            </a:avLst>
          </a:prstGeom>
          <a:solidFill>
            <a:srgbClr val="FFFF99"/>
          </a:solidFill>
          <a:ln w="9525">
            <a:solidFill>
              <a:srgbClr val="0000FF"/>
            </a:solidFill>
            <a:miter lim="800000"/>
          </a:ln>
        </p:spPr>
        <p:txBody>
          <a:bodyPr/>
          <a:lstStyle/>
          <a:p>
            <a:pPr algn="ctr">
              <a:spcBef>
                <a:spcPct val="50000"/>
              </a:spcBef>
              <a:buFont typeface="Arial" panose="020B0604020202020204" pitchFamily="34" charset="0"/>
              <a:buNone/>
            </a:pPr>
            <a:r>
              <a:rPr lang="zh-CN" altLang="en-US" sz="3200" b="1">
                <a:solidFill>
                  <a:srgbClr val="FF0000"/>
                </a:solidFill>
                <a:latin typeface="Franklin Gothic Book"/>
                <a:ea typeface="华文行楷" panose="02010800040101010101" pitchFamily="2" charset="-122"/>
              </a:rPr>
              <a:t>难度最大</a:t>
            </a:r>
            <a:endParaRPr lang="zh-CN" altLang="en-US" sz="3200" b="1">
              <a:solidFill>
                <a:srgbClr val="FF0000"/>
              </a:solidFill>
              <a:latin typeface="Franklin Gothic Book"/>
              <a:ea typeface="华文行楷" panose="02010800040101010101" pitchFamily="2" charset="-122"/>
            </a:endParaRPr>
          </a:p>
        </p:txBody>
      </p:sp>
      <p:sp>
        <p:nvSpPr>
          <p:cNvPr id="11288" name="AutoShape 24"/>
          <p:cNvSpPr>
            <a:spLocks noChangeArrowheads="1"/>
          </p:cNvSpPr>
          <p:nvPr/>
        </p:nvSpPr>
        <p:spPr bwMode="auto">
          <a:xfrm>
            <a:off x="6400800" y="685800"/>
            <a:ext cx="2743200" cy="685800"/>
          </a:xfrm>
          <a:prstGeom prst="wedgeEllipseCallout">
            <a:avLst>
              <a:gd name="adj1" fmla="val -87500"/>
              <a:gd name="adj2" fmla="val 12037"/>
            </a:avLst>
          </a:prstGeom>
          <a:solidFill>
            <a:srgbClr val="A6E8F8"/>
          </a:solidFill>
          <a:ln w="9525">
            <a:solidFill>
              <a:srgbClr val="FF3300"/>
            </a:solidFill>
            <a:miter lim="800000"/>
          </a:ln>
        </p:spPr>
        <p:txBody>
          <a:bodyPr/>
          <a:lstStyle/>
          <a:p>
            <a:pPr algn="ctr">
              <a:spcBef>
                <a:spcPct val="50000"/>
              </a:spcBef>
              <a:buFont typeface="Arial" panose="020B0604020202020204" pitchFamily="34" charset="0"/>
              <a:buNone/>
            </a:pPr>
            <a:r>
              <a:rPr lang="zh-CN" altLang="en-US" sz="3200" b="1">
                <a:latin typeface="Franklin Gothic Book"/>
                <a:ea typeface="华文行楷" panose="02010800040101010101" pitchFamily="2" charset="-122"/>
              </a:rPr>
              <a:t>难度最小</a:t>
            </a:r>
            <a:endParaRPr lang="zh-CN" altLang="en-US" sz="3200" b="1">
              <a:latin typeface="Franklin Gothic Book"/>
              <a:ea typeface="华文行楷" panose="02010800040101010101" pitchFamily="2" charset="-122"/>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88"/>
                                        </p:tgtEl>
                                        <p:attrNameLst>
                                          <p:attrName>style.visibility</p:attrName>
                                        </p:attrNameLst>
                                      </p:cBhvr>
                                      <p:to>
                                        <p:strVal val="visible"/>
                                      </p:to>
                                    </p:set>
                                    <p:animEffect transition="in" filter="diamond(in)">
                                      <p:cBhvr>
                                        <p:cTn id="7" dur="1000"/>
                                        <p:tgtEl>
                                          <p:spTgt spid="1128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1287"/>
                                        </p:tgtEl>
                                        <p:attrNameLst>
                                          <p:attrName>style.visibility</p:attrName>
                                        </p:attrNameLst>
                                      </p:cBhvr>
                                      <p:to>
                                        <p:strVal val="visible"/>
                                      </p:to>
                                    </p:set>
                                    <p:animEffect transition="in" filter="diamond(out)">
                                      <p:cBhvr>
                                        <p:cTn id="12" dur="10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animBg="1" autoUpdateAnimBg="0"/>
      <p:bldP spid="11288" grpId="0" animBg="1"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矩形 1"/>
          <p:cNvSpPr>
            <a:spLocks noChangeArrowheads="1"/>
          </p:cNvSpPr>
          <p:nvPr/>
        </p:nvSpPr>
        <p:spPr bwMode="auto">
          <a:xfrm>
            <a:off x="200025" y="260350"/>
            <a:ext cx="8548688" cy="5510213"/>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建议：</a:t>
            </a:r>
            <a:endParaRPr lang="zh-CN" altLang="en-US" sz="3200">
              <a:latin typeface="Franklin Gothic Book"/>
              <a:ea typeface="黑体" panose="02010600030101010101" pitchFamily="49" charset="-122"/>
            </a:endParaRPr>
          </a:p>
          <a:p>
            <a:r>
              <a:rPr lang="zh-CN" altLang="en-US" sz="3200">
                <a:latin typeface="Franklin Gothic Book"/>
                <a:ea typeface="黑体" panose="02010600030101010101" pitchFamily="49" charset="-122"/>
              </a:rPr>
              <a:t>选择题考查学生分析、理解、综合等能力，应用历史方法、历史思维方式及历史技能解读材料的能力。</a:t>
            </a:r>
            <a:endParaRPr lang="zh-CN" altLang="en-US" sz="3200">
              <a:latin typeface="Franklin Gothic Book"/>
              <a:ea typeface="黑体" panose="02010600030101010101" pitchFamily="49" charset="-122"/>
            </a:endParaRPr>
          </a:p>
          <a:p>
            <a:r>
              <a:rPr lang="zh-CN" altLang="en-US" sz="3200" b="1">
                <a:latin typeface="Franklin Gothic Book"/>
                <a:ea typeface="黑体" panose="02010600030101010101" pitchFamily="49" charset="-122"/>
              </a:rPr>
              <a:t>    针对选择题：</a:t>
            </a:r>
            <a:endParaRPr lang="zh-CN" altLang="en-US" sz="3200">
              <a:latin typeface="Franklin Gothic Book"/>
              <a:ea typeface="黑体" panose="02010600030101010101" pitchFamily="49" charset="-122"/>
            </a:endParaRPr>
          </a:p>
          <a:p>
            <a:r>
              <a:rPr lang="zh-CN" altLang="en-US" sz="3200">
                <a:latin typeface="Franklin Gothic Book"/>
                <a:ea typeface="黑体" panose="02010600030101010101" pitchFamily="49" charset="-122"/>
              </a:rPr>
              <a:t>    </a:t>
            </a:r>
            <a:r>
              <a:rPr lang="en-US" altLang="zh-CN" sz="3200">
                <a:latin typeface="Franklin Gothic Book"/>
                <a:ea typeface="黑体" panose="02010600030101010101" pitchFamily="49" charset="-122"/>
              </a:rPr>
              <a:t>1.</a:t>
            </a:r>
            <a:r>
              <a:rPr lang="zh-CN" altLang="en-US" sz="3200">
                <a:latin typeface="Franklin Gothic Book"/>
                <a:ea typeface="黑体" panose="02010600030101010101" pitchFamily="49" charset="-122"/>
              </a:rPr>
              <a:t>以本为本，回归教材，夯实基础。</a:t>
            </a:r>
            <a:endParaRPr lang="zh-CN" altLang="en-US" sz="3200">
              <a:latin typeface="Franklin Gothic Book"/>
              <a:ea typeface="黑体" panose="02010600030101010101" pitchFamily="49" charset="-122"/>
            </a:endParaRPr>
          </a:p>
          <a:p>
            <a:r>
              <a:rPr lang="zh-CN" altLang="en-US" sz="3200">
                <a:latin typeface="Franklin Gothic Book"/>
                <a:ea typeface="黑体" panose="02010600030101010101" pitchFamily="49" charset="-122"/>
              </a:rPr>
              <a:t>    </a:t>
            </a:r>
            <a:r>
              <a:rPr lang="en-US" altLang="zh-CN" sz="3200">
                <a:latin typeface="Franklin Gothic Book"/>
                <a:ea typeface="黑体" panose="02010600030101010101" pitchFamily="49" charset="-122"/>
              </a:rPr>
              <a:t>2.</a:t>
            </a:r>
            <a:r>
              <a:rPr lang="zh-CN" altLang="en-US" sz="3200">
                <a:latin typeface="Franklin Gothic Book"/>
                <a:ea typeface="黑体" panose="02010600030101010101" pitchFamily="49" charset="-122"/>
              </a:rPr>
              <a:t>把握原则，论从史出。</a:t>
            </a:r>
            <a:endParaRPr lang="zh-CN" altLang="en-US" sz="3200">
              <a:latin typeface="Franklin Gothic Book"/>
              <a:ea typeface="黑体" panose="02010600030101010101" pitchFamily="49" charset="-122"/>
            </a:endParaRPr>
          </a:p>
          <a:p>
            <a:r>
              <a:rPr lang="zh-CN" altLang="en-US" sz="3200">
                <a:latin typeface="Franklin Gothic Book"/>
                <a:ea typeface="黑体" panose="02010600030101010101" pitchFamily="49" charset="-122"/>
              </a:rPr>
              <a:t>    </a:t>
            </a:r>
            <a:r>
              <a:rPr lang="en-US" altLang="zh-CN" sz="3200">
                <a:latin typeface="Franklin Gothic Book"/>
                <a:ea typeface="黑体" panose="02010600030101010101" pitchFamily="49" charset="-122"/>
              </a:rPr>
              <a:t>3.</a:t>
            </a:r>
            <a:r>
              <a:rPr lang="zh-CN" altLang="en-US" sz="3200">
                <a:latin typeface="Franklin Gothic Book"/>
                <a:ea typeface="黑体" panose="02010600030101010101" pitchFamily="49" charset="-122"/>
              </a:rPr>
              <a:t>排除</a:t>
            </a:r>
            <a:r>
              <a:rPr lang="zh-CN" altLang="en-US" sz="3200">
                <a:solidFill>
                  <a:srgbClr val="FF0000"/>
                </a:solidFill>
                <a:latin typeface="Franklin Gothic Book"/>
                <a:ea typeface="黑体" panose="02010600030101010101" pitchFamily="49" charset="-122"/>
              </a:rPr>
              <a:t>无中生有、以偏概全、因果倒置、绝对性等选项。</a:t>
            </a:r>
            <a:endParaRPr lang="zh-CN" altLang="en-US" sz="3200">
              <a:solidFill>
                <a:srgbClr val="FF0000"/>
              </a:solidFill>
              <a:latin typeface="Franklin Gothic Book"/>
              <a:ea typeface="黑体" panose="02010600030101010101" pitchFamily="49" charset="-122"/>
            </a:endParaRPr>
          </a:p>
          <a:p>
            <a:r>
              <a:rPr lang="zh-CN" altLang="en-US" sz="3200">
                <a:latin typeface="Franklin Gothic Book"/>
                <a:ea typeface="黑体" panose="02010600030101010101" pitchFamily="49" charset="-122"/>
              </a:rPr>
              <a:t>    </a:t>
            </a:r>
            <a:r>
              <a:rPr lang="en-US" altLang="zh-CN" sz="3200">
                <a:latin typeface="Franklin Gothic Book"/>
                <a:ea typeface="黑体" panose="02010600030101010101" pitchFamily="49" charset="-122"/>
              </a:rPr>
              <a:t>4.</a:t>
            </a:r>
            <a:r>
              <a:rPr lang="zh-CN" altLang="en-US" sz="3200">
                <a:latin typeface="Franklin Gothic Book"/>
                <a:ea typeface="黑体" panose="02010600030101010101" pitchFamily="49" charset="-122"/>
              </a:rPr>
              <a:t>抓</a:t>
            </a:r>
            <a:r>
              <a:rPr lang="zh-CN" altLang="en-US" sz="3200">
                <a:solidFill>
                  <a:srgbClr val="FF0000"/>
                </a:solidFill>
                <a:latin typeface="Franklin Gothic Book"/>
                <a:ea typeface="黑体" panose="02010600030101010101" pitchFamily="49" charset="-122"/>
              </a:rPr>
              <a:t>关键字词</a:t>
            </a:r>
            <a:r>
              <a:rPr lang="zh-CN" altLang="en-US" sz="3200">
                <a:latin typeface="Franklin Gothic Book"/>
                <a:ea typeface="黑体" panose="02010600030101010101" pitchFamily="49" charset="-122"/>
              </a:rPr>
              <a:t>，把握</a:t>
            </a:r>
            <a:r>
              <a:rPr lang="zh-CN" altLang="en-US" sz="3200">
                <a:solidFill>
                  <a:srgbClr val="FF0000"/>
                </a:solidFill>
                <a:latin typeface="Franklin Gothic Book"/>
                <a:ea typeface="黑体" panose="02010600030101010101" pitchFamily="49" charset="-122"/>
              </a:rPr>
              <a:t>时间</a:t>
            </a:r>
            <a:r>
              <a:rPr lang="zh-CN" altLang="en-US" sz="3200">
                <a:latin typeface="Franklin Gothic Book"/>
                <a:ea typeface="黑体" panose="02010600030101010101" pitchFamily="49" charset="-122"/>
              </a:rPr>
              <a:t>、时代</a:t>
            </a:r>
            <a:r>
              <a:rPr lang="zh-CN" altLang="en-US" sz="3200">
                <a:solidFill>
                  <a:srgbClr val="FF0000"/>
                </a:solidFill>
                <a:latin typeface="Franklin Gothic Book"/>
                <a:ea typeface="黑体" panose="02010600030101010101" pitchFamily="49" charset="-122"/>
              </a:rPr>
              <a:t>特征</a:t>
            </a:r>
            <a:r>
              <a:rPr lang="zh-CN" altLang="en-US" sz="3200">
                <a:latin typeface="Franklin Gothic Book"/>
                <a:ea typeface="黑体" panose="02010600030101010101" pitchFamily="49" charset="-122"/>
              </a:rPr>
              <a:t>，注意历史阶段特征及历史</a:t>
            </a:r>
            <a:r>
              <a:rPr lang="zh-CN" altLang="en-US" sz="3200">
                <a:solidFill>
                  <a:srgbClr val="FF0000"/>
                </a:solidFill>
                <a:latin typeface="Franklin Gothic Book"/>
                <a:ea typeface="黑体" panose="02010600030101010101" pitchFamily="49" charset="-122"/>
              </a:rPr>
              <a:t>转型</a:t>
            </a:r>
            <a:r>
              <a:rPr lang="zh-CN" altLang="en-US" sz="3200">
                <a:latin typeface="Franklin Gothic Book"/>
                <a:ea typeface="黑体" panose="02010600030101010101" pitchFamily="49" charset="-122"/>
              </a:rPr>
              <a:t>。</a:t>
            </a:r>
            <a:endParaRPr lang="zh-CN" altLang="en-US" sz="3200">
              <a:latin typeface="Franklin Gothic Book"/>
              <a:ea typeface="黑体" panose="02010600030101010101" pitchFamily="49" charset="-122"/>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矩形 1"/>
          <p:cNvSpPr>
            <a:spLocks noChangeArrowheads="1"/>
          </p:cNvSpPr>
          <p:nvPr/>
        </p:nvSpPr>
        <p:spPr bwMode="auto">
          <a:xfrm>
            <a:off x="354013" y="1052513"/>
            <a:ext cx="8394700" cy="5410200"/>
          </a:xfrm>
          <a:prstGeom prst="rect">
            <a:avLst/>
          </a:prstGeom>
          <a:noFill/>
          <a:ln w="9525">
            <a:noFill/>
            <a:miter lim="800000"/>
          </a:ln>
        </p:spPr>
        <p:txBody>
          <a:bodyPr>
            <a:spAutoFit/>
          </a:bodyPr>
          <a:lstStyle/>
          <a:p>
            <a:pPr>
              <a:lnSpc>
                <a:spcPct val="90000"/>
              </a:lnSpc>
            </a:pPr>
            <a:r>
              <a:rPr lang="en-US" altLang="zh-CN" sz="2400" b="1">
                <a:latin typeface="黑体" panose="02010600030101010101" pitchFamily="49" charset="-122"/>
                <a:ea typeface="黑体" panose="02010600030101010101" pitchFamily="49" charset="-122"/>
              </a:rPr>
              <a:t>1</a:t>
            </a:r>
            <a:r>
              <a:rPr lang="zh-CN" altLang="en-US" sz="2400" b="1">
                <a:latin typeface="黑体" panose="02010600030101010101" pitchFamily="49" charset="-122"/>
                <a:ea typeface="黑体" panose="02010600030101010101" pitchFamily="49" charset="-122"/>
              </a:rPr>
              <a:t>．</a:t>
            </a:r>
            <a:r>
              <a:rPr lang="zh-CN" altLang="en-US" sz="2400" b="1">
                <a:solidFill>
                  <a:srgbClr val="FF0000"/>
                </a:solidFill>
                <a:latin typeface="黑体" panose="02010600030101010101" pitchFamily="49" charset="-122"/>
                <a:ea typeface="黑体" panose="02010600030101010101" pitchFamily="49" charset="-122"/>
              </a:rPr>
              <a:t>题干要三审：</a:t>
            </a:r>
            <a:r>
              <a:rPr lang="zh-CN" altLang="en-US" sz="2400" b="1">
                <a:latin typeface="黑体" panose="02010600030101010101" pitchFamily="49" charset="-122"/>
                <a:ea typeface="黑体" panose="02010600030101010101" pitchFamily="49" charset="-122"/>
              </a:rPr>
              <a:t>审时空；审正反；审答题方向（角度）。</a:t>
            </a:r>
            <a:endParaRPr lang="zh-CN" altLang="en-US" sz="2400" b="1">
              <a:latin typeface="黑体" panose="02010600030101010101" pitchFamily="49" charset="-122"/>
              <a:ea typeface="黑体" panose="02010600030101010101" pitchFamily="49" charset="-122"/>
            </a:endParaRPr>
          </a:p>
          <a:p>
            <a:pPr>
              <a:lnSpc>
                <a:spcPct val="90000"/>
              </a:lnSpc>
            </a:pPr>
            <a:r>
              <a:rPr lang="en-US" altLang="zh-CN" sz="2400" b="1">
                <a:latin typeface="黑体" panose="02010600030101010101" pitchFamily="49" charset="-122"/>
                <a:ea typeface="黑体" panose="02010600030101010101" pitchFamily="49" charset="-122"/>
              </a:rPr>
              <a:t>2</a:t>
            </a:r>
            <a:r>
              <a:rPr lang="zh-CN" altLang="en-US" sz="2400" b="1">
                <a:latin typeface="黑体" panose="02010600030101010101" pitchFamily="49" charset="-122"/>
                <a:ea typeface="黑体" panose="02010600030101010101" pitchFamily="49" charset="-122"/>
              </a:rPr>
              <a:t>．</a:t>
            </a:r>
            <a:r>
              <a:rPr lang="zh-CN" altLang="en-US" sz="2400" b="1">
                <a:solidFill>
                  <a:srgbClr val="FF0000"/>
                </a:solidFill>
                <a:latin typeface="黑体" panose="02010600030101010101" pitchFamily="49" charset="-122"/>
                <a:ea typeface="黑体" panose="02010600030101010101" pitchFamily="49" charset="-122"/>
              </a:rPr>
              <a:t>被选项要三思：</a:t>
            </a:r>
            <a:r>
              <a:rPr lang="zh-CN" altLang="en-US" sz="2400" b="1">
                <a:latin typeface="黑体" panose="02010600030101010101" pitchFamily="49" charset="-122"/>
                <a:ea typeface="黑体" panose="02010600030101010101" pitchFamily="49" charset="-122"/>
              </a:rPr>
              <a:t>是否符合史实；是否符合材料；是否与题干要求有必然的直接的逻辑联系。</a:t>
            </a:r>
            <a:endParaRPr lang="zh-CN" altLang="en-US" sz="2400" b="1">
              <a:latin typeface="黑体" panose="02010600030101010101" pitchFamily="49" charset="-122"/>
              <a:ea typeface="黑体" panose="02010600030101010101" pitchFamily="49" charset="-122"/>
            </a:endParaRPr>
          </a:p>
          <a:p>
            <a:pPr>
              <a:lnSpc>
                <a:spcPct val="90000"/>
              </a:lnSpc>
            </a:pPr>
            <a:r>
              <a:rPr lang="en-US" altLang="zh-CN" sz="2400" b="1">
                <a:latin typeface="黑体" panose="02010600030101010101" pitchFamily="49" charset="-122"/>
                <a:ea typeface="黑体" panose="02010600030101010101" pitchFamily="49" charset="-122"/>
              </a:rPr>
              <a:t>3.</a:t>
            </a:r>
            <a:r>
              <a:rPr lang="zh-CN" altLang="en-US" sz="2400" b="1">
                <a:solidFill>
                  <a:srgbClr val="FF0000"/>
                </a:solidFill>
                <a:latin typeface="黑体" panose="02010600030101010101" pitchFamily="49" charset="-122"/>
                <a:ea typeface="黑体" panose="02010600030101010101" pitchFamily="49" charset="-122"/>
              </a:rPr>
              <a:t>做题顺序：</a:t>
            </a:r>
            <a:endParaRPr lang="zh-CN" altLang="en-US" sz="2400" b="1">
              <a:solidFill>
                <a:srgbClr val="FF0000"/>
              </a:solidFill>
              <a:latin typeface="黑体" panose="02010600030101010101" pitchFamily="49" charset="-122"/>
              <a:ea typeface="黑体" panose="02010600030101010101" pitchFamily="49" charset="-122"/>
            </a:endParaRPr>
          </a:p>
          <a:p>
            <a:pPr>
              <a:lnSpc>
                <a:spcPct val="90000"/>
              </a:lnSpc>
            </a:pPr>
            <a:r>
              <a:rPr lang="zh-CN" altLang="en-US" sz="2400" b="1">
                <a:latin typeface="黑体" panose="02010600030101010101" pitchFamily="49" charset="-122"/>
                <a:ea typeface="黑体" panose="02010600030101010101" pitchFamily="49" charset="-122"/>
              </a:rPr>
              <a:t>    化简材料提取大意，审定答题方向（角度）</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排除干扰项</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选定某一项</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思考所需材料</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回看材料</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反复比较拿不定的选项与材料是否吻合。</a:t>
            </a:r>
            <a:endParaRPr lang="zh-CN" altLang="en-US" sz="2400" b="1">
              <a:latin typeface="黑体" panose="02010600030101010101" pitchFamily="49" charset="-122"/>
              <a:ea typeface="黑体" panose="02010600030101010101" pitchFamily="49" charset="-122"/>
            </a:endParaRPr>
          </a:p>
          <a:p>
            <a:pPr>
              <a:lnSpc>
                <a:spcPct val="90000"/>
              </a:lnSpc>
            </a:pPr>
            <a:r>
              <a:rPr lang="en-US" altLang="zh-CN" sz="2400" b="1">
                <a:latin typeface="黑体" panose="02010600030101010101" pitchFamily="49" charset="-122"/>
                <a:ea typeface="黑体" panose="02010600030101010101" pitchFamily="49" charset="-122"/>
              </a:rPr>
              <a:t>4.</a:t>
            </a:r>
            <a:r>
              <a:rPr lang="zh-CN" altLang="en-US" sz="2400" b="1">
                <a:solidFill>
                  <a:srgbClr val="0000FF"/>
                </a:solidFill>
                <a:latin typeface="黑体" panose="02010600030101010101" pitchFamily="49" charset="-122"/>
                <a:ea typeface="黑体" panose="02010600030101010101" pitchFamily="49" charset="-122"/>
              </a:rPr>
              <a:t>切忌</a:t>
            </a:r>
            <a:r>
              <a:rPr lang="zh-CN" altLang="en-US" sz="2400" b="1">
                <a:latin typeface="黑体" panose="02010600030101010101" pitchFamily="49" charset="-122"/>
                <a:ea typeface="黑体" panose="02010600030101010101" pitchFamily="49" charset="-122"/>
              </a:rPr>
              <a:t>以偏概全，没有全面依据材料；</a:t>
            </a:r>
            <a:endParaRPr lang="zh-CN" altLang="en-US" sz="2400" b="1">
              <a:latin typeface="黑体" panose="02010600030101010101" pitchFamily="49" charset="-122"/>
              <a:ea typeface="黑体" panose="02010600030101010101" pitchFamily="49" charset="-122"/>
            </a:endParaRPr>
          </a:p>
          <a:p>
            <a:pPr>
              <a:lnSpc>
                <a:spcPct val="90000"/>
              </a:lnSpc>
            </a:pPr>
            <a:r>
              <a:rPr lang="zh-CN" altLang="en-US" sz="2400" b="1">
                <a:solidFill>
                  <a:srgbClr val="0000FF"/>
                </a:solidFill>
                <a:latin typeface="黑体" panose="02010600030101010101" pitchFamily="49" charset="-122"/>
                <a:ea typeface="黑体" panose="02010600030101010101" pitchFamily="49" charset="-122"/>
              </a:rPr>
              <a:t>  切忌</a:t>
            </a:r>
            <a:r>
              <a:rPr lang="zh-CN" altLang="en-US" sz="2400" b="1">
                <a:latin typeface="黑体" panose="02010600030101010101" pitchFamily="49" charset="-122"/>
                <a:ea typeface="黑体" panose="02010600030101010101" pitchFamily="49" charset="-122"/>
              </a:rPr>
              <a:t>先入为主，贴上熟悉结论，陷入答非所问陷阱；</a:t>
            </a:r>
            <a:endParaRPr lang="zh-CN" altLang="en-US" sz="2400" b="1">
              <a:latin typeface="黑体" panose="02010600030101010101" pitchFamily="49" charset="-122"/>
              <a:ea typeface="黑体" panose="02010600030101010101" pitchFamily="49" charset="-122"/>
            </a:endParaRPr>
          </a:p>
          <a:p>
            <a:pPr>
              <a:lnSpc>
                <a:spcPct val="90000"/>
              </a:lnSpc>
            </a:pPr>
            <a:r>
              <a:rPr lang="zh-CN" altLang="en-US" sz="2400" b="1">
                <a:solidFill>
                  <a:srgbClr val="0000FF"/>
                </a:solidFill>
                <a:latin typeface="黑体" panose="02010600030101010101" pitchFamily="49" charset="-122"/>
                <a:ea typeface="黑体" panose="02010600030101010101" pitchFamily="49" charset="-122"/>
              </a:rPr>
              <a:t>  切忌</a:t>
            </a:r>
            <a:r>
              <a:rPr lang="zh-CN" altLang="en-US" sz="2400" b="1">
                <a:latin typeface="黑体" panose="02010600030101010101" pitchFamily="49" charset="-122"/>
                <a:ea typeface="黑体" panose="02010600030101010101" pitchFamily="49" charset="-122"/>
              </a:rPr>
              <a:t>过度解读，犯程度失当的错误；</a:t>
            </a:r>
            <a:endParaRPr lang="zh-CN" altLang="en-US" sz="2400" b="1">
              <a:latin typeface="黑体" panose="02010600030101010101" pitchFamily="49" charset="-122"/>
              <a:ea typeface="黑体" panose="02010600030101010101" pitchFamily="49" charset="-122"/>
            </a:endParaRPr>
          </a:p>
          <a:p>
            <a:pPr>
              <a:lnSpc>
                <a:spcPct val="90000"/>
              </a:lnSpc>
            </a:pPr>
            <a:r>
              <a:rPr lang="zh-CN" altLang="en-US" sz="2400" b="1">
                <a:solidFill>
                  <a:srgbClr val="0000FF"/>
                </a:solidFill>
                <a:latin typeface="黑体" panose="02010600030101010101" pitchFamily="49" charset="-122"/>
                <a:ea typeface="黑体" panose="02010600030101010101" pitchFamily="49" charset="-122"/>
              </a:rPr>
              <a:t>  切忌</a:t>
            </a:r>
            <a:r>
              <a:rPr lang="zh-CN" altLang="en-US" sz="2400" b="1">
                <a:latin typeface="黑体" panose="02010600030101010101" pitchFamily="49" charset="-122"/>
                <a:ea typeface="黑体" panose="02010600030101010101" pitchFamily="49" charset="-122"/>
              </a:rPr>
              <a:t>附加信息，增加岔路，犯想当然的错误。</a:t>
            </a:r>
            <a:endParaRPr lang="zh-CN" altLang="en-US" sz="2400" b="1">
              <a:latin typeface="黑体" panose="02010600030101010101" pitchFamily="49" charset="-122"/>
              <a:ea typeface="黑体" panose="02010600030101010101" pitchFamily="49" charset="-122"/>
            </a:endParaRPr>
          </a:p>
          <a:p>
            <a:pPr>
              <a:lnSpc>
                <a:spcPct val="90000"/>
              </a:lnSpc>
            </a:pPr>
            <a:r>
              <a:rPr lang="en-US" altLang="zh-CN" sz="2400" b="1">
                <a:latin typeface="黑体" panose="02010600030101010101" pitchFamily="49" charset="-122"/>
                <a:ea typeface="黑体" panose="02010600030101010101" pitchFamily="49" charset="-122"/>
              </a:rPr>
              <a:t>5.</a:t>
            </a:r>
            <a:r>
              <a:rPr lang="zh-CN" altLang="en-US" sz="2400" b="1">
                <a:solidFill>
                  <a:srgbClr val="0000FF"/>
                </a:solidFill>
                <a:latin typeface="黑体" panose="02010600030101010101" pitchFamily="49" charset="-122"/>
                <a:ea typeface="黑体" panose="02010600030101010101" pitchFamily="49" charset="-122"/>
              </a:rPr>
              <a:t>特殊选择题特殊对策</a:t>
            </a:r>
            <a:r>
              <a:rPr lang="zh-CN" altLang="en-US" sz="2400" b="1">
                <a:latin typeface="黑体" panose="02010600030101010101" pitchFamily="49" charset="-122"/>
                <a:ea typeface="黑体" panose="02010600030101010101" pitchFamily="49" charset="-122"/>
              </a:rPr>
              <a:t>：</a:t>
            </a:r>
            <a:endParaRPr lang="zh-CN" altLang="en-US" sz="2400" b="1">
              <a:latin typeface="黑体" panose="02010600030101010101" pitchFamily="49" charset="-122"/>
              <a:ea typeface="黑体" panose="02010600030101010101" pitchFamily="49" charset="-122"/>
            </a:endParaRPr>
          </a:p>
          <a:p>
            <a:pPr>
              <a:lnSpc>
                <a:spcPct val="90000"/>
              </a:lnSpc>
            </a:pPr>
            <a:r>
              <a:rPr lang="zh-CN" altLang="en-US" sz="2400" b="1">
                <a:latin typeface="黑体" panose="02010600030101010101" pitchFamily="49" charset="-122"/>
                <a:ea typeface="黑体" panose="02010600030101010101" pitchFamily="49" charset="-122"/>
              </a:rPr>
              <a:t>  图表类</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信息提取法；  </a:t>
            </a:r>
            <a:endParaRPr lang="zh-CN" altLang="en-US" sz="2400" b="1">
              <a:latin typeface="黑体" panose="02010600030101010101" pitchFamily="49" charset="-122"/>
              <a:ea typeface="黑体" panose="02010600030101010101" pitchFamily="49" charset="-122"/>
            </a:endParaRPr>
          </a:p>
          <a:p>
            <a:pPr>
              <a:lnSpc>
                <a:spcPct val="90000"/>
              </a:lnSpc>
            </a:pPr>
            <a:r>
              <a:rPr lang="zh-CN" altLang="en-US" sz="2400" b="1">
                <a:latin typeface="黑体" panose="02010600030101010101" pitchFamily="49" charset="-122"/>
                <a:ea typeface="黑体" panose="02010600030101010101" pitchFamily="49" charset="-122"/>
              </a:rPr>
              <a:t>  结论类</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史论结合；</a:t>
            </a:r>
            <a:endParaRPr lang="zh-CN" altLang="en-US" sz="2400" b="1">
              <a:latin typeface="黑体" panose="02010600030101010101" pitchFamily="49" charset="-122"/>
              <a:ea typeface="黑体" panose="02010600030101010101" pitchFamily="49" charset="-122"/>
            </a:endParaRPr>
          </a:p>
          <a:p>
            <a:pPr>
              <a:lnSpc>
                <a:spcPct val="90000"/>
              </a:lnSpc>
            </a:pPr>
            <a:r>
              <a:rPr lang="zh-CN" altLang="en-US" sz="2400" b="1">
                <a:latin typeface="黑体" panose="02010600030101010101" pitchFamily="49" charset="-122"/>
                <a:ea typeface="黑体" panose="02010600030101010101" pitchFamily="49" charset="-122"/>
              </a:rPr>
              <a:t>  程度（最佳）类</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优选法；</a:t>
            </a:r>
            <a:endParaRPr lang="zh-CN" altLang="en-US" sz="2400" b="1">
              <a:latin typeface="黑体" panose="02010600030101010101" pitchFamily="49" charset="-122"/>
              <a:ea typeface="黑体" panose="02010600030101010101" pitchFamily="49" charset="-122"/>
            </a:endParaRPr>
          </a:p>
          <a:p>
            <a:pPr>
              <a:lnSpc>
                <a:spcPct val="90000"/>
              </a:lnSpc>
            </a:pPr>
            <a:r>
              <a:rPr lang="zh-CN" altLang="en-US" sz="2400" b="1">
                <a:latin typeface="黑体" panose="02010600030101010101" pitchFamily="49" charset="-122"/>
                <a:ea typeface="黑体" panose="02010600030101010101" pitchFamily="49" charset="-122"/>
              </a:rPr>
              <a:t>  实质本质类</a:t>
            </a:r>
            <a:r>
              <a:rPr lang="en-US" altLang="zh-CN" sz="20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较隐性抽象宏观。</a:t>
            </a:r>
            <a:endParaRPr lang="zh-CN" altLang="en-US" sz="2400" b="1">
              <a:latin typeface="黑体" panose="02010600030101010101" pitchFamily="49" charset="-122"/>
              <a:ea typeface="黑体" panose="02010600030101010101" pitchFamily="49" charset="-122"/>
            </a:endParaRPr>
          </a:p>
        </p:txBody>
      </p:sp>
      <p:sp>
        <p:nvSpPr>
          <p:cNvPr id="187394" name="WordArt 3"/>
          <p:cNvSpPr>
            <a:spLocks noChangeArrowheads="1" noChangeShapeType="1" noTextEdit="1"/>
          </p:cNvSpPr>
          <p:nvPr/>
        </p:nvSpPr>
        <p:spPr bwMode="auto">
          <a:xfrm>
            <a:off x="333375" y="269875"/>
            <a:ext cx="3889375" cy="504825"/>
          </a:xfrm>
          <a:prstGeom prst="rect">
            <a:avLst/>
          </a:prstGeom>
        </p:spPr>
        <p:txBody>
          <a:bodyPr wrap="none" fromWordArt="1">
            <a:prstTxWarp prst="textPlain">
              <a:avLst>
                <a:gd name="adj" fmla="val 50000"/>
              </a:avLst>
            </a:prstTxWarp>
          </a:bodyPr>
          <a:lstStyle/>
          <a:p>
            <a:pPr algn="ctr"/>
            <a:r>
              <a:rPr lang="zh-CN" altLang="en-US" sz="3600" b="1" kern="10">
                <a:ln w="12700" cap="sq">
                  <a:solidFill>
                    <a:schemeClr val="tx1"/>
                  </a:solidFill>
                  <a:round/>
                  <a:headEnd type="none" w="sm" len="sm"/>
                  <a:tailEnd type="none" w="sm" len="sm"/>
                </a:ln>
                <a:solidFill>
                  <a:srgbClr val="FF0000"/>
                </a:solidFill>
                <a:effectLst>
                  <a:outerShdw dist="35921" dir="2700000" algn="ctr" rotWithShape="0">
                    <a:srgbClr val="990000"/>
                  </a:outerShdw>
                </a:effectLst>
                <a:latin typeface="华文行楷" panose="02010800040101010101" pitchFamily="2" charset="-122"/>
                <a:ea typeface="华文行楷" panose="02010800040101010101" pitchFamily="2" charset="-122"/>
              </a:rPr>
              <a:t>选择题的解题技巧</a:t>
            </a:r>
            <a:endParaRPr lang="zh-CN" altLang="en-US" sz="3600" b="1" kern="10">
              <a:ln w="12700" cap="sq">
                <a:solidFill>
                  <a:schemeClr val="tx1"/>
                </a:solidFill>
                <a:round/>
                <a:headEnd type="none" w="sm" len="sm"/>
                <a:tailEnd type="none" w="sm" len="sm"/>
              </a:ln>
              <a:solidFill>
                <a:srgbClr val="FF0000"/>
              </a:solidFill>
              <a:effectLst>
                <a:outerShdw dist="35921" dir="2700000" algn="ctr" rotWithShape="0">
                  <a:srgbClr val="990000"/>
                </a:outerShdw>
              </a:effectLst>
              <a:latin typeface="华文行楷" panose="02010800040101010101" pitchFamily="2" charset="-122"/>
              <a:ea typeface="华文行楷" panose="02010800040101010101" pitchFamily="2" charset="-122"/>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矩形 1"/>
          <p:cNvSpPr>
            <a:spLocks noChangeArrowheads="1"/>
          </p:cNvSpPr>
          <p:nvPr/>
        </p:nvSpPr>
        <p:spPr bwMode="auto">
          <a:xfrm>
            <a:off x="755650" y="692150"/>
            <a:ext cx="7777163" cy="4524375"/>
          </a:xfrm>
          <a:prstGeom prst="rect">
            <a:avLst/>
          </a:prstGeom>
          <a:noFill/>
          <a:ln w="9525">
            <a:noFill/>
            <a:miter lim="800000"/>
          </a:ln>
        </p:spPr>
        <p:txBody>
          <a:bodyPr>
            <a:spAutoFit/>
          </a:bodyPr>
          <a:lstStyle/>
          <a:p>
            <a:r>
              <a:rPr lang="zh-CN" altLang="en-US" sz="2400">
                <a:latin typeface="Franklin Gothic Book"/>
                <a:ea typeface="黑体" panose="02010600030101010101" pitchFamily="49" charset="-122"/>
              </a:rPr>
              <a:t>材料题考查学生概括、分析、理解、综合能力。</a:t>
            </a:r>
            <a:endParaRPr lang="zh-CN" altLang="en-US" sz="2400">
              <a:latin typeface="Franklin Gothic Book"/>
              <a:ea typeface="黑体" panose="02010600030101010101" pitchFamily="49" charset="-122"/>
            </a:endParaRPr>
          </a:p>
          <a:p>
            <a:r>
              <a:rPr lang="zh-CN" altLang="en-US" sz="2400" b="1">
                <a:latin typeface="Franklin Gothic Book"/>
                <a:ea typeface="黑体" panose="02010600030101010101" pitchFamily="49" charset="-122"/>
              </a:rPr>
              <a:t>针对材料题：</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学会提取相关信息，进行全面概括的能力。</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注重材料的对比分析能力。近几年全国课标卷对第</a:t>
            </a:r>
            <a:r>
              <a:rPr lang="en-US" altLang="zh-CN" sz="2400" b="1">
                <a:latin typeface="Franklin Gothic Book"/>
                <a:ea typeface="黑体" panose="02010600030101010101" pitchFamily="49" charset="-122"/>
              </a:rPr>
              <a:t>40</a:t>
            </a:r>
            <a:r>
              <a:rPr lang="zh-CN" altLang="en-US" sz="2400" b="1">
                <a:latin typeface="Franklin Gothic Book"/>
                <a:ea typeface="黑体" panose="02010600030101010101" pitchFamily="49" charset="-122"/>
              </a:rPr>
              <a:t>题（今年第</a:t>
            </a:r>
            <a:r>
              <a:rPr lang="en-US" altLang="zh-CN" sz="2400" b="1">
                <a:latin typeface="Franklin Gothic Book"/>
                <a:ea typeface="黑体" panose="02010600030101010101" pitchFamily="49" charset="-122"/>
              </a:rPr>
              <a:t>41</a:t>
            </a:r>
            <a:r>
              <a:rPr lang="zh-CN" altLang="en-US" sz="2400" b="1">
                <a:latin typeface="Franklin Gothic Book"/>
                <a:ea typeface="黑体" panose="02010600030101010101" pitchFamily="49" charset="-122"/>
              </a:rPr>
              <a:t>题）的考查题型相对稳定，基本上都是中国与国外情况的对比。在后续的复习过程中要注意锻炼这方面的能力，把握古今中外纵向横向对比。</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选修题的问题一般来说都是对于材料的提取，要注意关注与联系一下几个问题“特点、原因、影响、意义”这几个问题，基本上都是在材料中直接提取材料，如果需要结合史实要注意从政治、经济、文化等方面全方位考虑。</a:t>
            </a:r>
            <a:endParaRPr lang="zh-CN" altLang="en-US" sz="2400" b="1">
              <a:latin typeface="Franklin Gothic Book"/>
              <a:ea typeface="黑体" panose="02010600030101010101" pitchFamily="49" charset="-122"/>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矩形 1"/>
          <p:cNvSpPr>
            <a:spLocks noChangeArrowheads="1"/>
          </p:cNvSpPr>
          <p:nvPr/>
        </p:nvSpPr>
        <p:spPr bwMode="auto">
          <a:xfrm>
            <a:off x="212725" y="404813"/>
            <a:ext cx="8607425" cy="5262562"/>
          </a:xfrm>
          <a:prstGeom prst="rect">
            <a:avLst/>
          </a:prstGeom>
          <a:noFill/>
          <a:ln w="9525">
            <a:noFill/>
            <a:miter lim="800000"/>
          </a:ln>
        </p:spPr>
        <p:txBody>
          <a:bodyPr>
            <a:spAutoFit/>
          </a:bodyPr>
          <a:lstStyle/>
          <a:p>
            <a:r>
              <a:rPr lang="en-US" altLang="zh-CN" sz="2400" b="1">
                <a:latin typeface="Franklin Gothic Book"/>
                <a:ea typeface="黑体" panose="02010600030101010101" pitchFamily="49" charset="-122"/>
              </a:rPr>
              <a:t>42</a:t>
            </a:r>
            <a:r>
              <a:rPr lang="zh-CN" altLang="en-US" sz="2400" b="1">
                <a:latin typeface="Franklin Gothic Book"/>
                <a:ea typeface="黑体" panose="02010600030101010101" pitchFamily="49" charset="-122"/>
              </a:rPr>
              <a:t>题考查创新能力、历史解释能力。注重训练学生调动和运用所学知识、方法独立解决问题、得出结论，并组织语言进行表述的能力。</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针对</a:t>
            </a:r>
            <a:r>
              <a:rPr lang="en-US" altLang="zh-CN" sz="2400" b="1">
                <a:latin typeface="Franklin Gothic Book"/>
                <a:ea typeface="黑体" panose="02010600030101010101" pitchFamily="49" charset="-122"/>
              </a:rPr>
              <a:t>41</a:t>
            </a:r>
            <a:r>
              <a:rPr lang="zh-CN" altLang="en-US" sz="2400" b="1">
                <a:latin typeface="Franklin Gothic Book"/>
                <a:ea typeface="黑体" panose="02010600030101010101" pitchFamily="49" charset="-122"/>
              </a:rPr>
              <a:t>题：</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关注题型变化，做好能力提升训练。</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历年全国卷都会出现一些新题型，每年的设问方式都不太一样，所以需将各种类型都做复习，锻炼各种设问的审题能力。</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学会写小论文</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在平时的学习中要注重对于小论文写作的训练，用词要专业，分析要深入要注意列举具体的史实，如果是图片或者表格的材料，要注意对于图片和材料的提取和论述。论点一定要明确。针对论点在知识点中寻找可以支持你论点的论据，不要出现知识点上的错误；语言组织方面不要口语化，要用历史术语进行表述；最后要注意论点、论据、论述的分行表述。</a:t>
            </a:r>
            <a:endParaRPr lang="zh-CN" altLang="en-US" sz="2400" b="1">
              <a:latin typeface="Franklin Gothic Book"/>
              <a:ea typeface="黑体" panose="02010600030101010101" pitchFamily="49" charset="-122"/>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609600" y="23813"/>
            <a:ext cx="5715000" cy="482600"/>
          </a:xfrm>
          <a:prstGeom prst="rect">
            <a:avLst/>
          </a:prstGeom>
          <a:noFill/>
          <a:ln w="9525" algn="ctr">
            <a:noFill/>
            <a:miter lim="800000"/>
          </a:ln>
          <a:effectLst/>
        </p:spPr>
        <p:txBody>
          <a:bodyPr>
            <a:spAutoFit/>
          </a:bodyPr>
          <a:lstStyle/>
          <a:p>
            <a:pPr fontAlgn="auto">
              <a:lnSpc>
                <a:spcPct val="80000"/>
              </a:lnSpc>
              <a:spcBef>
                <a:spcPct val="20000"/>
              </a:spcBef>
              <a:spcAft>
                <a:spcPts val="0"/>
              </a:spcAft>
              <a:defRPr/>
            </a:pPr>
            <a:r>
              <a:rPr lang="zh-CN" altLang="en-US" sz="3200" b="1" dirty="0">
                <a:effectLst>
                  <a:outerShdw blurRad="38100" dist="38100" dir="2700000" algn="tl">
                    <a:srgbClr val="000000"/>
                  </a:outerShdw>
                </a:effectLst>
                <a:latin typeface="+mn-lt"/>
                <a:ea typeface="宋体" panose="02010600030101010101" pitchFamily="2" charset="-122"/>
              </a:rPr>
              <a:t>高考</a:t>
            </a:r>
            <a:r>
              <a:rPr lang="en-US" altLang="zh-CN" sz="3200" b="1" dirty="0">
                <a:effectLst>
                  <a:outerShdw blurRad="38100" dist="38100" dir="2700000" algn="tl">
                    <a:srgbClr val="000000"/>
                  </a:outerShdw>
                </a:effectLst>
                <a:latin typeface="+mn-lt"/>
                <a:ea typeface="宋体" panose="02010600030101010101" pitchFamily="2" charset="-122"/>
              </a:rPr>
              <a:t>42</a:t>
            </a:r>
            <a:r>
              <a:rPr lang="zh-CN" altLang="en-US" sz="3200" b="1" dirty="0">
                <a:effectLst>
                  <a:outerShdw blurRad="38100" dist="38100" dir="2700000" algn="tl">
                    <a:srgbClr val="000000"/>
                  </a:outerShdw>
                </a:effectLst>
                <a:latin typeface="+mn-lt"/>
                <a:ea typeface="宋体" panose="02010600030101010101" pitchFamily="2" charset="-122"/>
              </a:rPr>
              <a:t>题（信息说明题）</a:t>
            </a:r>
            <a:endParaRPr lang="zh-CN" altLang="en-US" sz="3200" b="1" dirty="0">
              <a:effectLst>
                <a:outerShdw blurRad="38100" dist="38100" dir="2700000" algn="tl">
                  <a:srgbClr val="000000"/>
                </a:outerShdw>
              </a:effectLst>
              <a:latin typeface="+mn-lt"/>
              <a:ea typeface="宋体" panose="02010600030101010101" pitchFamily="2" charset="-122"/>
            </a:endParaRPr>
          </a:p>
        </p:txBody>
      </p:sp>
      <p:sp>
        <p:nvSpPr>
          <p:cNvPr id="190466" name="Text Box 3"/>
          <p:cNvSpPr txBox="1">
            <a:spLocks noChangeArrowheads="1"/>
          </p:cNvSpPr>
          <p:nvPr/>
        </p:nvSpPr>
        <p:spPr bwMode="auto">
          <a:xfrm>
            <a:off x="250825" y="527050"/>
            <a:ext cx="8713788" cy="6432550"/>
          </a:xfrm>
          <a:prstGeom prst="rect">
            <a:avLst/>
          </a:prstGeom>
          <a:noFill/>
          <a:ln w="25400" cap="rnd" algn="ctr">
            <a:solidFill>
              <a:srgbClr val="FFFF00"/>
            </a:solidFill>
            <a:prstDash val="sysDot"/>
            <a:miter lim="800000"/>
          </a:ln>
        </p:spPr>
        <p:txBody>
          <a:bodyPr>
            <a:spAutoFit/>
          </a:bodyPr>
          <a:lstStyle/>
          <a:p>
            <a:r>
              <a:rPr lang="zh-CN" altLang="en-US" sz="3200" b="1">
                <a:latin typeface="楷体_GB2312" panose="02010609030101010101" pitchFamily="49" charset="-122"/>
                <a:ea typeface="楷体_GB2312" panose="02010609030101010101" pitchFamily="49" charset="-122"/>
              </a:rPr>
              <a:t>三大特点：</a:t>
            </a:r>
            <a:endParaRPr lang="zh-CN" altLang="en-US" sz="3200" b="1">
              <a:latin typeface="楷体_GB2312" panose="02010609030101010101" pitchFamily="49" charset="-122"/>
              <a:ea typeface="楷体_GB2312" panose="02010609030101010101" pitchFamily="49" charset="-122"/>
            </a:endParaRPr>
          </a:p>
          <a:p>
            <a:r>
              <a:rPr lang="zh-CN" altLang="en-US" sz="3200" b="1">
                <a:latin typeface="楷体_GB2312" panose="02010609030101010101" pitchFamily="49" charset="-122"/>
                <a:ea typeface="楷体_GB2312" panose="02010609030101010101" pitchFamily="49" charset="-122"/>
              </a:rPr>
              <a:t>第一、试题形式：评析、说明、修改、论证等等</a:t>
            </a:r>
            <a:endParaRPr lang="zh-CN" altLang="en-US" sz="3200" b="1">
              <a:latin typeface="楷体_GB2312" panose="02010609030101010101" pitchFamily="49" charset="-122"/>
              <a:ea typeface="楷体_GB2312" panose="02010609030101010101" pitchFamily="49" charset="-122"/>
            </a:endParaRPr>
          </a:p>
          <a:p>
            <a:r>
              <a:rPr lang="zh-CN" altLang="en-US" sz="3200" b="1">
                <a:latin typeface="楷体_GB2312" panose="02010609030101010101" pitchFamily="49" charset="-122"/>
                <a:ea typeface="楷体_GB2312" panose="02010609030101010101" pitchFamily="49" charset="-122"/>
              </a:rPr>
              <a:t>第二、试题紧紧依托教材知识，让学生有话可说</a:t>
            </a:r>
            <a:endParaRPr lang="zh-CN" altLang="en-US" sz="3200" b="1">
              <a:latin typeface="楷体_GB2312" panose="02010609030101010101" pitchFamily="49" charset="-122"/>
              <a:ea typeface="楷体_GB2312" panose="02010609030101010101" pitchFamily="49" charset="-122"/>
            </a:endParaRPr>
          </a:p>
          <a:p>
            <a:r>
              <a:rPr lang="zh-CN" altLang="en-US" sz="3200" b="1">
                <a:latin typeface="楷体_GB2312" panose="02010609030101010101" pitchFamily="49" charset="-122"/>
                <a:ea typeface="楷体_GB2312" panose="02010609030101010101" pitchFamily="49" charset="-122"/>
              </a:rPr>
              <a:t>第三、问题开放，要求具体，有较好的区分度</a:t>
            </a:r>
            <a:endParaRPr lang="zh-CN" altLang="en-US" sz="3200" b="1">
              <a:latin typeface="楷体_GB2312" panose="02010609030101010101" pitchFamily="49" charset="-122"/>
              <a:ea typeface="楷体_GB2312" panose="02010609030101010101" pitchFamily="49" charset="-122"/>
            </a:endParaRPr>
          </a:p>
          <a:p>
            <a:endParaRPr lang="zh-CN" altLang="en-US" sz="3200" b="1">
              <a:latin typeface="楷体_GB2312" panose="02010609030101010101" pitchFamily="49" charset="-122"/>
              <a:ea typeface="楷体_GB2312" panose="02010609030101010101" pitchFamily="49" charset="-122"/>
            </a:endParaRPr>
          </a:p>
          <a:p>
            <a:r>
              <a:rPr lang="zh-CN" altLang="en-US" sz="3200" b="1">
                <a:latin typeface="楷体_GB2312" panose="02010609030101010101" pitchFamily="49" charset="-122"/>
                <a:ea typeface="楷体_GB2312" panose="02010609030101010101" pitchFamily="49" charset="-122"/>
              </a:rPr>
              <a:t>三个认识：</a:t>
            </a:r>
            <a:endParaRPr lang="zh-CN" altLang="en-US" sz="3200" b="1">
              <a:latin typeface="楷体_GB2312" panose="02010609030101010101" pitchFamily="49" charset="-122"/>
              <a:ea typeface="楷体_GB2312" panose="02010609030101010101" pitchFamily="49" charset="-122"/>
            </a:endParaRPr>
          </a:p>
          <a:p>
            <a:r>
              <a:rPr lang="zh-CN" altLang="en-US" sz="3200" b="1">
                <a:latin typeface="楷体_GB2312" panose="02010609030101010101" pitchFamily="49" charset="-122"/>
                <a:ea typeface="楷体_GB2312" panose="02010609030101010101" pitchFamily="49" charset="-122"/>
              </a:rPr>
              <a:t>认识一：重视课程资源，首先重视教材</a:t>
            </a:r>
            <a:endParaRPr lang="zh-CN" altLang="en-US" sz="3200" b="1">
              <a:latin typeface="楷体_GB2312" panose="02010609030101010101" pitchFamily="49" charset="-122"/>
              <a:ea typeface="楷体_GB2312" panose="02010609030101010101" pitchFamily="49" charset="-122"/>
            </a:endParaRPr>
          </a:p>
          <a:p>
            <a:r>
              <a:rPr lang="zh-CN" altLang="en-US" sz="3200" b="1">
                <a:latin typeface="楷体_GB2312" panose="02010609030101010101" pitchFamily="49" charset="-122"/>
                <a:ea typeface="楷体_GB2312" panose="02010609030101010101" pitchFamily="49" charset="-122"/>
              </a:rPr>
              <a:t>认识二：继续用好史料</a:t>
            </a:r>
            <a:endParaRPr lang="zh-CN" altLang="en-US" sz="3200" b="1">
              <a:latin typeface="楷体_GB2312" panose="02010609030101010101" pitchFamily="49" charset="-122"/>
              <a:ea typeface="楷体_GB2312" panose="02010609030101010101" pitchFamily="49" charset="-122"/>
            </a:endParaRPr>
          </a:p>
          <a:p>
            <a:r>
              <a:rPr lang="zh-CN" altLang="en-US" sz="3200" b="1">
                <a:latin typeface="楷体_GB2312" panose="02010609030101010101" pitchFamily="49" charset="-122"/>
                <a:ea typeface="楷体_GB2312" panose="02010609030101010101" pitchFamily="49" charset="-122"/>
              </a:rPr>
              <a:t>认识三：教学中继续渗透史观，透过史观看现象</a:t>
            </a:r>
            <a:endParaRPr lang="zh-CN" altLang="en-US" sz="3200" b="1">
              <a:latin typeface="楷体_GB2312" panose="02010609030101010101" pitchFamily="49" charset="-122"/>
              <a:ea typeface="楷体_GB2312" panose="02010609030101010101" pitchFamily="49" charset="-122"/>
            </a:endParaRPr>
          </a:p>
          <a:p>
            <a:endParaRPr lang="en-US" altLang="zh-CN" sz="2800" b="1">
              <a:latin typeface="楷体_GB2312" panose="02010609030101010101" pitchFamily="49" charset="-122"/>
              <a:ea typeface="楷体_GB2312" panose="0201060903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内容占位符 2"/>
          <p:cNvSpPr>
            <a:spLocks noGrp="1"/>
          </p:cNvSpPr>
          <p:nvPr>
            <p:ph idx="1"/>
          </p:nvPr>
        </p:nvSpPr>
        <p:spPr>
          <a:xfrm>
            <a:off x="684213" y="836613"/>
            <a:ext cx="8229600" cy="4686300"/>
          </a:xfrm>
        </p:spPr>
        <p:txBody>
          <a:bodyPr/>
          <a:lstStyle/>
          <a:p>
            <a:pPr marL="0" indent="0">
              <a:buFont typeface="Wingdings 2" panose="05020102010507070707" pitchFamily="18" charset="2"/>
              <a:buNone/>
            </a:pPr>
            <a:r>
              <a:rPr lang="zh-CN" altLang="en-US" smtClean="0"/>
              <a:t>认真研究课标和考试说明</a:t>
            </a:r>
            <a:r>
              <a:rPr lang="en-US" altLang="zh-CN" smtClean="0"/>
              <a:t>(</a:t>
            </a:r>
            <a:r>
              <a:rPr lang="zh-CN" altLang="en-US" smtClean="0"/>
              <a:t>考试大纲</a:t>
            </a:r>
            <a:r>
              <a:rPr lang="en-US" altLang="zh-CN" smtClean="0"/>
              <a:t>)</a:t>
            </a:r>
            <a:r>
              <a:rPr lang="zh-CN" altLang="en-US" smtClean="0"/>
              <a:t>：在现在多种版本教材的情况下，课标是专家高考命题的唯一依据。我们复习只有紧扣课标才能做到少做无用功，短时高效。考试说明是对高考能力要求、考试内容、试卷形式等方面的具体说明和要求，我们深研考试说明能把握住高考专家的命题意图、教育理念和命题思想，从而使我们的复习更有针对性、时代性、高效率。</a:t>
            </a:r>
            <a:endParaRPr lang="zh-CN" altLang="en-US" smtClean="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 Box 3"/>
          <p:cNvSpPr txBox="1">
            <a:spLocks noChangeArrowheads="1"/>
          </p:cNvSpPr>
          <p:nvPr/>
        </p:nvSpPr>
        <p:spPr bwMode="auto">
          <a:xfrm>
            <a:off x="323850" y="765175"/>
            <a:ext cx="8763000" cy="5508625"/>
          </a:xfrm>
          <a:prstGeom prst="rect">
            <a:avLst/>
          </a:prstGeom>
          <a:noFill/>
          <a:ln w="25400" cap="rnd" algn="ctr">
            <a:solidFill>
              <a:srgbClr val="FFFF00"/>
            </a:solidFill>
            <a:prstDash val="sysDot"/>
            <a:miter lim="800000"/>
          </a:ln>
        </p:spPr>
        <p:txBody>
          <a:bodyPr>
            <a:spAutoFit/>
          </a:bodyPr>
          <a:lstStyle/>
          <a:p>
            <a:r>
              <a:rPr lang="zh-CN" altLang="en-US" sz="4400" b="1">
                <a:latin typeface="楷体_GB2312" panose="02010609030101010101" pitchFamily="49" charset="-122"/>
                <a:ea typeface="楷体_GB2312" panose="02010609030101010101" pitchFamily="49" charset="-122"/>
              </a:rPr>
              <a:t>三个注意：</a:t>
            </a:r>
            <a:endParaRPr lang="zh-CN" altLang="en-US" sz="4400" b="1">
              <a:latin typeface="楷体_GB2312" panose="02010609030101010101" pitchFamily="49" charset="-122"/>
              <a:ea typeface="楷体_GB2312" panose="02010609030101010101" pitchFamily="49" charset="-122"/>
            </a:endParaRPr>
          </a:p>
          <a:p>
            <a:r>
              <a:rPr lang="zh-CN" altLang="en-US" sz="4400" b="1">
                <a:latin typeface="楷体_GB2312" panose="02010609030101010101" pitchFamily="49" charset="-122"/>
                <a:ea typeface="楷体_GB2312" panose="02010609030101010101" pitchFamily="49" charset="-122"/>
              </a:rPr>
              <a:t>第一、信息说明题题型将会保持稳定，考查形式可能会有变化</a:t>
            </a:r>
            <a:endParaRPr lang="zh-CN" altLang="en-US" sz="4400" b="1">
              <a:latin typeface="楷体_GB2312" panose="02010609030101010101" pitchFamily="49" charset="-122"/>
              <a:ea typeface="楷体_GB2312" panose="02010609030101010101" pitchFamily="49" charset="-122"/>
            </a:endParaRPr>
          </a:p>
          <a:p>
            <a:r>
              <a:rPr lang="zh-CN" altLang="en-US" sz="4400" b="1">
                <a:latin typeface="楷体_GB2312" panose="02010609030101010101" pitchFamily="49" charset="-122"/>
                <a:ea typeface="楷体_GB2312" panose="02010609030101010101" pitchFamily="49" charset="-122"/>
              </a:rPr>
              <a:t>第二、看清题干要求，规范解题步骤</a:t>
            </a:r>
            <a:endParaRPr lang="zh-CN" altLang="en-US" sz="4400" b="1">
              <a:latin typeface="楷体_GB2312" panose="02010609030101010101" pitchFamily="49" charset="-122"/>
              <a:ea typeface="楷体_GB2312" panose="02010609030101010101" pitchFamily="49" charset="-122"/>
            </a:endParaRPr>
          </a:p>
          <a:p>
            <a:r>
              <a:rPr lang="zh-CN" altLang="en-US" sz="4400" b="1">
                <a:latin typeface="楷体_GB2312" panose="02010609030101010101" pitchFamily="49" charset="-122"/>
                <a:ea typeface="楷体_GB2312" panose="02010609030101010101" pitchFamily="49" charset="-122"/>
              </a:rPr>
              <a:t>第三、学生可能出现的问题：信息不全，表述不准，格式不规范</a:t>
            </a:r>
            <a:endParaRPr lang="zh-CN" altLang="en-US" sz="4400" b="1">
              <a:latin typeface="楷体_GB2312" panose="02010609030101010101" pitchFamily="49" charset="-122"/>
              <a:ea typeface="楷体_GB2312" panose="02010609030101010101" pitchFamily="49" charset="-122"/>
            </a:endParaRPr>
          </a:p>
          <a:p>
            <a:endParaRPr lang="en-US" altLang="zh-CN" sz="4400" b="1">
              <a:latin typeface="楷体_GB2312" panose="02010609030101010101" pitchFamily="49" charset="-122"/>
              <a:ea typeface="楷体_GB2312" panose="02010609030101010101" pitchFamily="49"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标题 1"/>
          <p:cNvSpPr>
            <a:spLocks noGrp="1"/>
          </p:cNvSpPr>
          <p:nvPr>
            <p:ph type="title"/>
          </p:nvPr>
        </p:nvSpPr>
        <p:spPr>
          <a:xfrm>
            <a:off x="107950" y="115888"/>
            <a:ext cx="8229600" cy="1143000"/>
          </a:xfrm>
        </p:spPr>
        <p:txBody>
          <a:bodyPr/>
          <a:lstStyle/>
          <a:p>
            <a:r>
              <a:rPr lang="zh-CN" altLang="en-US" smtClean="0">
                <a:solidFill>
                  <a:srgbClr val="FF0000"/>
                </a:solidFill>
              </a:rPr>
              <a:t>关注问题</a:t>
            </a:r>
            <a:endParaRPr lang="zh-CN" altLang="en-US" smtClean="0">
              <a:solidFill>
                <a:srgbClr val="FF0000"/>
              </a:solidFill>
            </a:endParaRPr>
          </a:p>
        </p:txBody>
      </p:sp>
      <p:sp>
        <p:nvSpPr>
          <p:cNvPr id="3" name="内容占位符 2"/>
          <p:cNvSpPr>
            <a:spLocks noGrp="1"/>
          </p:cNvSpPr>
          <p:nvPr>
            <p:ph idx="1"/>
          </p:nvPr>
        </p:nvSpPr>
        <p:spPr>
          <a:xfrm>
            <a:off x="323850" y="1196975"/>
            <a:ext cx="8229600" cy="4389438"/>
          </a:xfrm>
        </p:spPr>
        <p:txBody>
          <a:bodyPr rtlCol="0">
            <a:normAutofit lnSpcReduction="10000"/>
          </a:bodyPr>
          <a:lstStyle/>
          <a:p>
            <a:pPr fontAlgn="auto">
              <a:spcAft>
                <a:spcPts val="0"/>
              </a:spcAft>
              <a:buFont typeface="Wingdings 2" panose="05020102010507070707"/>
              <a:buChar char="ß"/>
              <a:defRPr/>
            </a:pPr>
            <a:r>
              <a:rPr lang="en-US" altLang="zh-CN" sz="2800" b="1" dirty="0"/>
              <a:t>1</a:t>
            </a:r>
            <a:r>
              <a:rPr lang="zh-CN" altLang="en-US" sz="2800" b="1" dirty="0"/>
              <a:t>、中国传统文化发展的两重性</a:t>
            </a:r>
            <a:endParaRPr lang="en-US" altLang="zh-CN" sz="2800" b="1" dirty="0"/>
          </a:p>
          <a:p>
            <a:pPr fontAlgn="auto">
              <a:spcAft>
                <a:spcPts val="0"/>
              </a:spcAft>
              <a:buFont typeface="Wingdings 2" panose="05020102010507070707"/>
              <a:buChar char="ß"/>
              <a:defRPr/>
            </a:pPr>
            <a:r>
              <a:rPr lang="en-US" altLang="zh-CN" sz="2800" b="1" dirty="0"/>
              <a:t>2</a:t>
            </a:r>
            <a:r>
              <a:rPr lang="zh-CN" altLang="en-US" sz="2800" b="1" dirty="0"/>
              <a:t>、近代中西文化的交融碰撞及其态度</a:t>
            </a:r>
            <a:endParaRPr lang="en-US" altLang="zh-CN" sz="2800" b="1" dirty="0"/>
          </a:p>
          <a:p>
            <a:pPr fontAlgn="auto">
              <a:spcAft>
                <a:spcPts val="0"/>
              </a:spcAft>
              <a:buFont typeface="Wingdings 2" panose="05020102010507070707"/>
              <a:buChar char="ß"/>
              <a:defRPr/>
            </a:pPr>
            <a:r>
              <a:rPr lang="en-US" altLang="zh-CN" sz="2800" b="1" dirty="0"/>
              <a:t>3</a:t>
            </a:r>
            <a:r>
              <a:rPr lang="zh-CN" altLang="en-US" sz="2800" b="1" dirty="0"/>
              <a:t>、早期启蒙思想和先秦民本思想的关系和认知</a:t>
            </a:r>
            <a:endParaRPr lang="en-US" altLang="zh-CN" sz="2800" b="1" dirty="0"/>
          </a:p>
          <a:p>
            <a:pPr fontAlgn="auto">
              <a:spcAft>
                <a:spcPts val="0"/>
              </a:spcAft>
              <a:buFont typeface="Wingdings 2" panose="05020102010507070707"/>
              <a:buChar char="ß"/>
              <a:defRPr/>
            </a:pPr>
            <a:r>
              <a:rPr lang="en-US" altLang="zh-CN" sz="2800" b="1" dirty="0"/>
              <a:t>4</a:t>
            </a:r>
            <a:r>
              <a:rPr lang="zh-CN" altLang="en-US" sz="2800" b="1" dirty="0"/>
              <a:t>、三大改造</a:t>
            </a:r>
            <a:endParaRPr lang="en-US" altLang="zh-CN" sz="2800" b="1" dirty="0"/>
          </a:p>
          <a:p>
            <a:pPr fontAlgn="auto">
              <a:spcAft>
                <a:spcPts val="0"/>
              </a:spcAft>
              <a:buFont typeface="Wingdings 2" panose="05020102010507070707"/>
              <a:buChar char="ß"/>
              <a:defRPr/>
            </a:pPr>
            <a:r>
              <a:rPr lang="en-US" altLang="zh-CN" sz="2800" b="1" dirty="0"/>
              <a:t>5</a:t>
            </a:r>
            <a:r>
              <a:rPr lang="zh-CN" altLang="en-US" sz="2800" b="1" dirty="0"/>
              <a:t>、冷战、两极格局和雅尔塔体系</a:t>
            </a:r>
            <a:endParaRPr lang="en-US" altLang="zh-CN" sz="2800" b="1" dirty="0"/>
          </a:p>
          <a:p>
            <a:pPr fontAlgn="auto">
              <a:spcAft>
                <a:spcPts val="0"/>
              </a:spcAft>
              <a:buFont typeface="Wingdings 2" panose="05020102010507070707"/>
              <a:buChar char="ß"/>
              <a:defRPr/>
            </a:pPr>
            <a:r>
              <a:rPr lang="en-US" altLang="zh-CN" sz="2800" b="1" dirty="0"/>
              <a:t>6</a:t>
            </a:r>
            <a:r>
              <a:rPr lang="zh-CN" altLang="en-US" sz="2800" b="1" dirty="0"/>
              <a:t>、科技、全球化的双刃剑</a:t>
            </a:r>
            <a:endParaRPr lang="en-US" altLang="zh-CN" sz="2800" b="1" dirty="0"/>
          </a:p>
          <a:p>
            <a:pPr fontAlgn="auto">
              <a:spcAft>
                <a:spcPts val="0"/>
              </a:spcAft>
              <a:buFont typeface="Wingdings 2" panose="05020102010507070707"/>
              <a:buChar char="ß"/>
              <a:defRPr/>
            </a:pPr>
            <a:r>
              <a:rPr lang="en-US" altLang="zh-CN" sz="2800" b="1" dirty="0"/>
              <a:t>7</a:t>
            </a:r>
            <a:r>
              <a:rPr lang="zh-CN" altLang="en-US" sz="2800" b="1" dirty="0"/>
              <a:t>、民国人物评价</a:t>
            </a:r>
            <a:endParaRPr lang="en-US" altLang="zh-CN" sz="2800" b="1" dirty="0"/>
          </a:p>
          <a:p>
            <a:pPr fontAlgn="auto">
              <a:spcAft>
                <a:spcPts val="0"/>
              </a:spcAft>
              <a:buFont typeface="Wingdings 2" panose="05020102010507070707"/>
              <a:buChar char="ß"/>
              <a:defRPr/>
            </a:pPr>
            <a:r>
              <a:rPr lang="en-US" altLang="zh-CN" sz="2800" b="1" dirty="0"/>
              <a:t>8</a:t>
            </a:r>
            <a:r>
              <a:rPr lang="zh-CN" altLang="en-US" sz="2800" b="1" dirty="0"/>
              <a:t>、人和制度的问题</a:t>
            </a:r>
            <a:endParaRPr lang="en-US" altLang="zh-CN" sz="2800" b="1" dirty="0"/>
          </a:p>
          <a:p>
            <a:pPr fontAlgn="auto">
              <a:spcAft>
                <a:spcPts val="0"/>
              </a:spcAft>
              <a:buFont typeface="Wingdings 2" panose="05020102010507070707"/>
              <a:buChar char="ß"/>
              <a:defRPr/>
            </a:pPr>
            <a:r>
              <a:rPr lang="en-US" altLang="zh-CN" sz="2800" b="1" dirty="0"/>
              <a:t>9</a:t>
            </a:r>
            <a:r>
              <a:rPr lang="zh-CN" altLang="en-US" sz="2800" b="1" dirty="0"/>
              <a:t>、中苏关系</a:t>
            </a:r>
            <a:endParaRPr lang="zh-CN" alt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矩形 1"/>
          <p:cNvSpPr>
            <a:spLocks noChangeArrowheads="1"/>
          </p:cNvSpPr>
          <p:nvPr/>
        </p:nvSpPr>
        <p:spPr bwMode="auto">
          <a:xfrm>
            <a:off x="684213" y="906463"/>
            <a:ext cx="7559675" cy="4894262"/>
          </a:xfrm>
          <a:prstGeom prst="rect">
            <a:avLst/>
          </a:prstGeom>
          <a:noFill/>
          <a:ln w="9525">
            <a:noFill/>
            <a:miter lim="800000"/>
          </a:ln>
        </p:spPr>
        <p:txBody>
          <a:bodyPr>
            <a:spAutoFit/>
          </a:bodyPr>
          <a:lstStyle/>
          <a:p>
            <a:r>
              <a:rPr lang="zh-CN" altLang="en-US" sz="2400" b="1">
                <a:latin typeface="Franklin Gothic Book"/>
                <a:ea typeface="黑体" panose="02010600030101010101" pitchFamily="49" charset="-122"/>
              </a:rPr>
              <a:t>“二十四节气”形成于中国黄河流域，以观察该区域的天象、气温、降水和物候的时序变化为基准，作为农耕社会的生产生活的时间指南逐步为全国各地所采用，并为多民族所共享。作为中国人特有的时间知识体系，该遗产项目深刻影响着人们的思维方式和行为准则，是中华民族文化认同的重要载体。</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随着中国城市化进程加快和现代化农业技术的发展，“二十四节气”对于农事的指导功能逐渐减弱，但在当代中国人的生活世界中依然具有多方面的文化意义和社会功能，鲜明地体现了中国人尊重自然、顺应自然规律和适应可持续发展的理念，彰显出中国人对宇宙和自然界认知的独特性及其实践活动的丰富性，与自然和谐相处的智慧和创造力，也是人类文化多样性的生动见证。</a:t>
            </a:r>
            <a:endParaRPr lang="zh-CN" altLang="en-US" sz="2400" b="1">
              <a:latin typeface="Franklin Gothic Book"/>
              <a:ea typeface="黑体" panose="02010600030101010101" pitchFamily="49" charset="-122"/>
            </a:endParaRPr>
          </a:p>
        </p:txBody>
      </p:sp>
      <p:sp>
        <p:nvSpPr>
          <p:cNvPr id="195586" name="矩形 2"/>
          <p:cNvSpPr>
            <a:spLocks noChangeArrowheads="1"/>
          </p:cNvSpPr>
          <p:nvPr/>
        </p:nvSpPr>
        <p:spPr bwMode="auto">
          <a:xfrm>
            <a:off x="468313" y="260350"/>
            <a:ext cx="8467725" cy="646113"/>
          </a:xfrm>
          <a:prstGeom prst="rect">
            <a:avLst/>
          </a:prstGeom>
          <a:noFill/>
          <a:ln w="9525">
            <a:noFill/>
            <a:miter lim="800000"/>
          </a:ln>
        </p:spPr>
        <p:txBody>
          <a:bodyPr wrap="none">
            <a:spAutoFit/>
          </a:bodyPr>
          <a:lstStyle/>
          <a:p>
            <a:r>
              <a:rPr lang="en-US" altLang="zh-CN" sz="3600" b="1">
                <a:latin typeface="Franklin Gothic Book"/>
                <a:ea typeface="黑体" panose="02010600030101010101" pitchFamily="49" charset="-122"/>
              </a:rPr>
              <a:t>24</a:t>
            </a:r>
            <a:r>
              <a:rPr lang="zh-CN" altLang="en-US" sz="3600" b="1">
                <a:latin typeface="Franklin Gothic Book"/>
                <a:ea typeface="黑体" panose="02010600030101010101" pitchFamily="49" charset="-122"/>
              </a:rPr>
              <a:t>节气成申遗成功 它是科学</a:t>
            </a:r>
            <a:r>
              <a:rPr lang="en-US" altLang="zh-CN" sz="3600" b="1">
                <a:latin typeface="Franklin Gothic Book"/>
                <a:ea typeface="黑体" panose="02010600030101010101" pitchFamily="49" charset="-122"/>
              </a:rPr>
              <a:t>?</a:t>
            </a:r>
            <a:r>
              <a:rPr lang="zh-CN" altLang="en-US" sz="3600" b="1">
                <a:latin typeface="Franklin Gothic Book"/>
                <a:ea typeface="黑体" panose="02010600030101010101" pitchFamily="49" charset="-122"/>
              </a:rPr>
              <a:t>还是文化？</a:t>
            </a:r>
            <a:endParaRPr lang="zh-CN" altLang="en-US" sz="3600" b="1">
              <a:latin typeface="Franklin Gothic Book"/>
              <a:ea typeface="黑体" panose="02010600030101010101" pitchFamily="49" charset="-122"/>
            </a:endParaRPr>
          </a:p>
        </p:txBody>
      </p:sp>
      <p:sp>
        <p:nvSpPr>
          <p:cNvPr id="195587" name="矩形 3"/>
          <p:cNvSpPr>
            <a:spLocks noChangeArrowheads="1"/>
          </p:cNvSpPr>
          <p:nvPr/>
        </p:nvSpPr>
        <p:spPr bwMode="auto">
          <a:xfrm>
            <a:off x="698500" y="5800725"/>
            <a:ext cx="7993063" cy="646113"/>
          </a:xfrm>
          <a:prstGeom prst="rect">
            <a:avLst/>
          </a:prstGeom>
          <a:noFill/>
          <a:ln w="9525">
            <a:noFill/>
            <a:miter lim="800000"/>
          </a:ln>
        </p:spPr>
        <p:txBody>
          <a:bodyPr>
            <a:spAutoFit/>
          </a:bodyPr>
          <a:lstStyle/>
          <a:p>
            <a:r>
              <a:rPr lang="zh-CN" altLang="zh-CN" b="1">
                <a:solidFill>
                  <a:srgbClr val="FF0000"/>
                </a:solidFill>
                <a:latin typeface="Franklin Gothic Book"/>
                <a:ea typeface="黑体" panose="02010600030101010101" pitchFamily="49" charset="-122"/>
              </a:rPr>
              <a:t>差异：中国古代天文学成就局限于观测的现象和数据的记载，缺乏进一步的分析和探究；而西欧天文学注重在观测的基础上的科学规律总结和推算。</a:t>
            </a:r>
            <a:endParaRPr lang="zh-CN" altLang="zh-CN">
              <a:solidFill>
                <a:srgbClr val="FF0000"/>
              </a:solidFill>
              <a:latin typeface="Franklin Gothic Book"/>
              <a:ea typeface="黑体" panose="02010600030101010101" pitchFamily="49" charset="-122"/>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Group 2"/>
          <p:cNvGraphicFramePr>
            <a:graphicFrameLocks noGrp="1"/>
          </p:cNvGraphicFramePr>
          <p:nvPr>
            <p:ph idx="4294967295"/>
          </p:nvPr>
        </p:nvGraphicFramePr>
        <p:xfrm>
          <a:off x="252413" y="3860800"/>
          <a:ext cx="8359775" cy="2409936"/>
        </p:xfrm>
        <a:graphic>
          <a:graphicData uri="http://schemas.openxmlformats.org/drawingml/2006/table">
            <a:tbl>
              <a:tblPr/>
              <a:tblGrid>
                <a:gridCol w="2168525"/>
                <a:gridCol w="6191250"/>
              </a:tblGrid>
              <a:tr h="518023">
                <a:tc gridSpan="2">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10287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2800" b="1" i="0" u="none" strike="noStrike" cap="none" normalizeH="0" baseline="0" dirty="0">
                          <a:ln>
                            <a:noFill/>
                          </a:ln>
                          <a:solidFill>
                            <a:srgbClr val="000000"/>
                          </a:solidFill>
                          <a:effectLst/>
                          <a:latin typeface="黑体" panose="02010600030101010101" pitchFamily="49" charset="-122"/>
                          <a:ea typeface="黑体" panose="02010600030101010101" pitchFamily="49" charset="-122"/>
                        </a:rPr>
                        <a:t>选修一应对策略</a:t>
                      </a:r>
                      <a:endParaRPr kumimoji="0" lang="zh-CN" altLang="zh-CN" sz="2800" b="1" i="0" u="none" strike="noStrike" cap="none" normalizeH="0" baseline="0" dirty="0">
                        <a:ln>
                          <a:noFill/>
                        </a:ln>
                        <a:solidFill>
                          <a:srgbClr val="000000"/>
                        </a:solidFill>
                        <a:effectLst/>
                        <a:latin typeface="黑体" panose="02010600030101010101" pitchFamily="49" charset="-122"/>
                        <a:ea typeface="黑体" panose="02010600030101010101" pitchFamily="49"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ECFF"/>
                    </a:solidFill>
                  </a:tcPr>
                </a:tc>
                <a:tc hMerge="1">
                  <a:tcPr/>
                </a:tc>
              </a:tr>
              <a:tr h="396770">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2000" b="1" i="0" u="none" strike="noStrike" cap="none" normalizeH="0" baseline="0">
                          <a:ln>
                            <a:noFill/>
                          </a:ln>
                          <a:solidFill>
                            <a:srgbClr val="0033CC"/>
                          </a:solidFill>
                          <a:effectLst/>
                          <a:latin typeface="黑体" panose="02010600030101010101" pitchFamily="49" charset="-122"/>
                          <a:ea typeface="黑体" panose="02010600030101010101" pitchFamily="49" charset="-122"/>
                        </a:rPr>
                        <a:t>1</a:t>
                      </a:r>
                      <a:r>
                        <a:rPr kumimoji="0" lang="zh-CN" altLang="en-US" sz="2000" b="1" i="0" u="none" strike="noStrike" cap="none" normalizeH="0" baseline="0">
                          <a:ln>
                            <a:noFill/>
                          </a:ln>
                          <a:solidFill>
                            <a:srgbClr val="0033CC"/>
                          </a:solidFill>
                          <a:effectLst/>
                          <a:latin typeface="黑体" panose="02010600030101010101" pitchFamily="49" charset="-122"/>
                          <a:ea typeface="黑体" panose="02010600030101010101" pitchFamily="49" charset="-122"/>
                        </a:rPr>
                        <a:t>、真题训练法：</a:t>
                      </a:r>
                      <a:endParaRPr kumimoji="0" lang="zh-CN" altLang="en-US" sz="2000" b="1" i="0" u="none" strike="noStrike" cap="none" normalizeH="0" baseline="0">
                        <a:ln>
                          <a:noFill/>
                        </a:ln>
                        <a:solidFill>
                          <a:srgbClr val="0033CC"/>
                        </a:solidFill>
                        <a:effectLst/>
                        <a:latin typeface="黑体" panose="02010600030101010101" pitchFamily="49" charset="-122"/>
                        <a:ea typeface="黑体" panose="02010600030101010101" pitchFamily="49"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2000" b="1" i="0" u="none" strike="noStrike" cap="none" normalizeH="0" baseline="0" dirty="0">
                          <a:ln>
                            <a:noFill/>
                          </a:ln>
                          <a:solidFill>
                            <a:srgbClr val="0000FF"/>
                          </a:solidFill>
                          <a:effectLst/>
                          <a:latin typeface="Arial" panose="020B0604020202020204" pitchFamily="34" charset="0"/>
                          <a:ea typeface="宋体" panose="02010600030101010101" pitchFamily="2" charset="-122"/>
                        </a:rPr>
                        <a:t>回眸历年真题，归纳总结</a:t>
                      </a:r>
                      <a:r>
                        <a:rPr kumimoji="0" lang="zh-CN" altLang="zh-CN" sz="20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rPr>
                        <a:t>规</a:t>
                      </a:r>
                      <a:r>
                        <a:rPr kumimoji="0" lang="zh-CN" altLang="en-US" sz="20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rPr>
                        <a:t>侓</a:t>
                      </a:r>
                      <a:endParaRPr kumimoji="0" lang="zh-CN" altLang="zh-CN" sz="2000" b="1"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r>
              <a:tr h="701490">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2000" b="1" i="0" u="none" strike="noStrike" cap="none" normalizeH="0" baseline="0">
                          <a:ln>
                            <a:noFill/>
                          </a:ln>
                          <a:solidFill>
                            <a:srgbClr val="0033CC"/>
                          </a:solidFill>
                          <a:effectLst/>
                          <a:latin typeface="黑体" panose="02010600030101010101" pitchFamily="49" charset="-122"/>
                          <a:ea typeface="黑体" panose="02010600030101010101" pitchFamily="49" charset="-122"/>
                        </a:rPr>
                        <a:t>2</a:t>
                      </a:r>
                      <a:r>
                        <a:rPr kumimoji="0" lang="zh-CN" altLang="en-US" sz="2000" b="1" i="0" u="none" strike="noStrike" cap="none" normalizeH="0" baseline="0">
                          <a:ln>
                            <a:noFill/>
                          </a:ln>
                          <a:solidFill>
                            <a:srgbClr val="0033CC"/>
                          </a:solidFill>
                          <a:effectLst/>
                          <a:latin typeface="黑体" panose="02010600030101010101" pitchFamily="49" charset="-122"/>
                          <a:ea typeface="黑体" panose="02010600030101010101" pitchFamily="49" charset="-122"/>
                        </a:rPr>
                        <a:t>、思维建模法：</a:t>
                      </a:r>
                      <a:endParaRPr kumimoji="0" lang="zh-CN" altLang="en-US" sz="2000" b="1" i="0" u="none" strike="noStrike" cap="none" normalizeH="0" baseline="0">
                        <a:ln>
                          <a:noFill/>
                        </a:ln>
                        <a:solidFill>
                          <a:srgbClr val="0033CC"/>
                        </a:solidFill>
                        <a:effectLst/>
                        <a:latin typeface="Arial" panose="020B0604020202020204" pitchFamily="34" charset="0"/>
                        <a:ea typeface="宋体" panose="02010600030101010101" pitchFamily="2" charset="-122"/>
                      </a:endParaRPr>
                    </a:p>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2000" b="1" i="0" u="none" strike="noStrike" cap="none" normalizeH="0" baseline="0">
                        <a:ln>
                          <a:noFill/>
                        </a:ln>
                        <a:solidFill>
                          <a:srgbClr val="0033CC"/>
                        </a:solidFill>
                        <a:effectLst/>
                        <a:latin typeface="Arial" panose="020B0604020202020204" pitchFamily="34" charset="0"/>
                        <a:ea typeface="宋体" panose="02010600030101010101" pitchFamily="2"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2000" b="1" i="0" u="none" strike="noStrike" cap="none" normalizeH="0" baseline="0">
                          <a:ln>
                            <a:noFill/>
                          </a:ln>
                          <a:solidFill>
                            <a:srgbClr val="0000FF"/>
                          </a:solidFill>
                          <a:effectLst/>
                          <a:latin typeface="Arial" panose="020B0604020202020204" pitchFamily="34" charset="0"/>
                          <a:ea typeface="宋体" panose="02010600030101010101" pitchFamily="2" charset="-122"/>
                        </a:rPr>
                        <a:t>构建改革的类型、背景、成败因素、评价标准、启示等模型</a:t>
                      </a:r>
                      <a:endParaRPr kumimoji="0" lang="zh-CN" altLang="zh-CN" sz="2000" b="1"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r>
              <a:tr h="396770">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2000" b="1" i="0" u="none" strike="noStrike" cap="none" normalizeH="0" baseline="0">
                          <a:ln>
                            <a:noFill/>
                          </a:ln>
                          <a:solidFill>
                            <a:srgbClr val="0033CC"/>
                          </a:solidFill>
                          <a:effectLst/>
                          <a:latin typeface="黑体" panose="02010600030101010101" pitchFamily="49" charset="-122"/>
                          <a:ea typeface="黑体" panose="02010600030101010101" pitchFamily="49" charset="-122"/>
                        </a:rPr>
                        <a:t>3</a:t>
                      </a:r>
                      <a:r>
                        <a:rPr kumimoji="0" lang="zh-CN" altLang="en-US" sz="2000" b="1" i="0" u="none" strike="noStrike" cap="none" normalizeH="0" baseline="0">
                          <a:ln>
                            <a:noFill/>
                          </a:ln>
                          <a:solidFill>
                            <a:srgbClr val="0033CC"/>
                          </a:solidFill>
                          <a:effectLst/>
                          <a:latin typeface="黑体" panose="02010600030101010101" pitchFamily="49" charset="-122"/>
                          <a:ea typeface="黑体" panose="02010600030101010101" pitchFamily="49" charset="-122"/>
                        </a:rPr>
                        <a:t>、史观引领法：</a:t>
                      </a:r>
                      <a:endParaRPr kumimoji="0" lang="zh-CN" altLang="en-US" sz="2000" b="1" i="0" u="none" strike="noStrike" cap="none" normalizeH="0" baseline="0">
                        <a:ln>
                          <a:noFill/>
                        </a:ln>
                        <a:solidFill>
                          <a:srgbClr val="0033CC"/>
                        </a:solidFill>
                        <a:effectLst/>
                        <a:latin typeface="黑体" panose="02010600030101010101" pitchFamily="49" charset="-122"/>
                        <a:ea typeface="黑体" panose="02010600030101010101" pitchFamily="49"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2000" b="1" i="0" u="none" strike="noStrike" cap="none" normalizeH="0" baseline="0">
                          <a:ln>
                            <a:noFill/>
                          </a:ln>
                          <a:solidFill>
                            <a:srgbClr val="0000FF"/>
                          </a:solidFill>
                          <a:effectLst/>
                          <a:latin typeface="Arial" panose="020B0604020202020204" pitchFamily="34" charset="0"/>
                          <a:ea typeface="宋体" panose="02010600030101010101" pitchFamily="2" charset="-122"/>
                        </a:rPr>
                        <a:t>多元史观解读改革</a:t>
                      </a:r>
                      <a:endParaRPr kumimoji="0" lang="zh-CN" altLang="zh-CN" sz="2000" b="1"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r>
              <a:tr h="396770">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2000" b="1" i="0" u="none" strike="noStrike" cap="none" normalizeH="0" baseline="0">
                          <a:ln>
                            <a:noFill/>
                          </a:ln>
                          <a:solidFill>
                            <a:srgbClr val="0033CC"/>
                          </a:solidFill>
                          <a:effectLst/>
                          <a:latin typeface="黑体" panose="02010600030101010101" pitchFamily="49" charset="-122"/>
                          <a:ea typeface="黑体" panose="02010600030101010101" pitchFamily="49" charset="-122"/>
                        </a:rPr>
                        <a:t>4</a:t>
                      </a:r>
                      <a:r>
                        <a:rPr kumimoji="0" lang="zh-CN" altLang="en-US" sz="2000" b="1" i="0" u="none" strike="noStrike" cap="none" normalizeH="0" baseline="0">
                          <a:ln>
                            <a:noFill/>
                          </a:ln>
                          <a:solidFill>
                            <a:srgbClr val="0033CC"/>
                          </a:solidFill>
                          <a:effectLst/>
                          <a:latin typeface="黑体" panose="02010600030101010101" pitchFamily="49" charset="-122"/>
                          <a:ea typeface="黑体" panose="02010600030101010101" pitchFamily="49" charset="-122"/>
                        </a:rPr>
                        <a:t>、课外延伸法：</a:t>
                      </a:r>
                      <a:endParaRPr kumimoji="0" lang="zh-CN" altLang="en-US" sz="2000" b="1" i="0" u="none" strike="noStrike" cap="none" normalizeH="0" baseline="0">
                        <a:ln>
                          <a:noFill/>
                        </a:ln>
                        <a:solidFill>
                          <a:srgbClr val="0033CC"/>
                        </a:solidFill>
                        <a:effectLst/>
                        <a:latin typeface="黑体" panose="02010600030101010101" pitchFamily="49" charset="-122"/>
                        <a:ea typeface="黑体" panose="02010600030101010101" pitchFamily="49"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2000" b="1" i="0" u="none" strike="noStrike" cap="none" normalizeH="0" baseline="0">
                          <a:ln>
                            <a:noFill/>
                          </a:ln>
                          <a:solidFill>
                            <a:srgbClr val="0000FF"/>
                          </a:solidFill>
                          <a:effectLst/>
                          <a:latin typeface="Arial" panose="020B0604020202020204" pitchFamily="34" charset="0"/>
                          <a:ea typeface="宋体" panose="02010600030101010101" pitchFamily="2" charset="-122"/>
                        </a:rPr>
                        <a:t>命题时重点关注中学选修教材中未涉及的改革</a:t>
                      </a:r>
                      <a:endParaRPr kumimoji="0" lang="zh-CN" altLang="zh-CN" sz="2000" b="1"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r>
            </a:tbl>
          </a:graphicData>
        </a:graphic>
      </p:graphicFrame>
      <p:sp>
        <p:nvSpPr>
          <p:cNvPr id="196628" name="Rectangle 1"/>
          <p:cNvSpPr>
            <a:spLocks noChangeArrowheads="1"/>
          </p:cNvSpPr>
          <p:nvPr/>
        </p:nvSpPr>
        <p:spPr bwMode="auto">
          <a:xfrm>
            <a:off x="252413" y="1484313"/>
            <a:ext cx="8334375" cy="1922462"/>
          </a:xfrm>
          <a:prstGeom prst="rect">
            <a:avLst/>
          </a:prstGeom>
          <a:solidFill>
            <a:srgbClr val="F2F2F2"/>
          </a:solidFill>
          <a:ln w="28575">
            <a:solidFill>
              <a:srgbClr val="C00000"/>
            </a:solidFill>
            <a:miter lim="800000"/>
          </a:ln>
        </p:spPr>
        <p:txBody>
          <a:bodyPr lIns="94796" tIns="47398" rIns="94796" bIns="47398" anchor="ctr">
            <a:spAutoFit/>
          </a:bodyPr>
          <a:lstStyle/>
          <a:p>
            <a:pPr indent="276225" defTabSz="946150">
              <a:buFont typeface="Arial" panose="020B0604020202020204" pitchFamily="34" charset="0"/>
              <a:buNone/>
            </a:pPr>
            <a:r>
              <a:rPr lang="en-US" altLang="zh-CN" sz="2000">
                <a:latin typeface="黑体" panose="02010600030101010101" pitchFamily="49" charset="-122"/>
                <a:ea typeface="黑体" panose="02010600030101010101" pitchFamily="49" charset="-122"/>
              </a:rPr>
              <a:t>1.</a:t>
            </a:r>
            <a:r>
              <a:rPr lang="zh-CN" altLang="en-US" sz="2000">
                <a:latin typeface="黑体" panose="02010600030101010101" pitchFamily="49" charset="-122"/>
                <a:ea typeface="黑体" panose="02010600030101010101" pitchFamily="49" charset="-122"/>
              </a:rPr>
              <a:t>从</a:t>
            </a:r>
            <a:r>
              <a:rPr lang="zh-CN" altLang="en-US" sz="2000">
                <a:solidFill>
                  <a:srgbClr val="FF0000"/>
                </a:solidFill>
                <a:latin typeface="黑体" panose="02010600030101010101" pitchFamily="49" charset="-122"/>
                <a:ea typeface="黑体" panose="02010600030101010101" pitchFamily="49" charset="-122"/>
              </a:rPr>
              <a:t>考查特点</a:t>
            </a:r>
            <a:r>
              <a:rPr lang="zh-CN" altLang="en-US" sz="2000">
                <a:latin typeface="黑体" panose="02010600030101010101" pitchFamily="49" charset="-122"/>
                <a:ea typeface="黑体" panose="02010600030101010101" pitchFamily="49" charset="-122"/>
              </a:rPr>
              <a:t>上看：命题依标不依本，不拘泥于教科书 ；</a:t>
            </a:r>
            <a:endParaRPr lang="zh-CN" altLang="en-US" sz="2000">
              <a:latin typeface="黑体" panose="02010600030101010101" pitchFamily="49" charset="-122"/>
              <a:ea typeface="黑体" panose="02010600030101010101" pitchFamily="49" charset="-122"/>
            </a:endParaRPr>
          </a:p>
          <a:p>
            <a:pPr indent="276225" defTabSz="946150">
              <a:buFont typeface="Arial" panose="020B0604020202020204" pitchFamily="34" charset="0"/>
              <a:buNone/>
            </a:pPr>
            <a:r>
              <a:rPr lang="en-US" altLang="zh-CN" sz="2000">
                <a:latin typeface="黑体" panose="02010600030101010101" pitchFamily="49" charset="-122"/>
                <a:ea typeface="黑体" panose="02010600030101010101" pitchFamily="49" charset="-122"/>
              </a:rPr>
              <a:t>2.</a:t>
            </a:r>
            <a:r>
              <a:rPr lang="zh-CN" altLang="en-US" sz="2000">
                <a:latin typeface="黑体" panose="02010600030101010101" pitchFamily="49" charset="-122"/>
                <a:ea typeface="黑体" panose="02010600030101010101" pitchFamily="49" charset="-122"/>
              </a:rPr>
              <a:t>从</a:t>
            </a:r>
            <a:r>
              <a:rPr lang="zh-CN" altLang="en-US" sz="2000">
                <a:solidFill>
                  <a:srgbClr val="FF0000"/>
                </a:solidFill>
                <a:latin typeface="黑体" panose="02010600030101010101" pitchFamily="49" charset="-122"/>
                <a:ea typeface="黑体" panose="02010600030101010101" pitchFamily="49" charset="-122"/>
              </a:rPr>
              <a:t>考查内容</a:t>
            </a:r>
            <a:r>
              <a:rPr lang="zh-CN" altLang="en-US" sz="2000">
                <a:latin typeface="黑体" panose="02010600030101010101" pitchFamily="49" charset="-122"/>
                <a:ea typeface="黑体" panose="02010600030101010101" pitchFamily="49" charset="-122"/>
              </a:rPr>
              <a:t>上看：以中国的改革尤其是中国古代改革为主；选修和必修相结合；</a:t>
            </a:r>
            <a:endParaRPr lang="zh-CN" altLang="en-US" sz="2000">
              <a:latin typeface="黑体" panose="02010600030101010101" pitchFamily="49" charset="-122"/>
              <a:ea typeface="黑体" panose="02010600030101010101" pitchFamily="49" charset="-122"/>
            </a:endParaRPr>
          </a:p>
          <a:p>
            <a:pPr indent="276225" defTabSz="946150">
              <a:buFont typeface="Arial" panose="020B0604020202020204" pitchFamily="34" charset="0"/>
              <a:buNone/>
            </a:pPr>
            <a:r>
              <a:rPr lang="en-US" altLang="zh-CN" sz="2000">
                <a:latin typeface="黑体" panose="02010600030101010101" pitchFamily="49" charset="-122"/>
                <a:ea typeface="黑体" panose="02010600030101010101" pitchFamily="49" charset="-122"/>
              </a:rPr>
              <a:t>3.</a:t>
            </a:r>
            <a:r>
              <a:rPr lang="zh-CN" altLang="en-US" sz="2000">
                <a:latin typeface="黑体" panose="02010600030101010101" pitchFamily="49" charset="-122"/>
                <a:ea typeface="黑体" panose="02010600030101010101" pitchFamily="49" charset="-122"/>
              </a:rPr>
              <a:t>从</a:t>
            </a:r>
            <a:r>
              <a:rPr lang="zh-CN" altLang="en-US" sz="2000">
                <a:solidFill>
                  <a:srgbClr val="FF0000"/>
                </a:solidFill>
                <a:latin typeface="黑体" panose="02010600030101010101" pitchFamily="49" charset="-122"/>
                <a:ea typeface="黑体" panose="02010600030101010101" pitchFamily="49" charset="-122"/>
              </a:rPr>
              <a:t>考查方式</a:t>
            </a:r>
            <a:r>
              <a:rPr lang="zh-CN" altLang="en-US" sz="2000">
                <a:latin typeface="黑体" panose="02010600030101010101" pitchFamily="49" charset="-122"/>
                <a:ea typeface="黑体" panose="02010600030101010101" pitchFamily="49" charset="-122"/>
              </a:rPr>
              <a:t>上看：以横向或纵向对比、类比为主。</a:t>
            </a:r>
            <a:endParaRPr lang="zh-CN" altLang="en-US" sz="2000">
              <a:latin typeface="黑体" panose="02010600030101010101" pitchFamily="49" charset="-122"/>
              <a:ea typeface="黑体" panose="02010600030101010101" pitchFamily="49" charset="-122"/>
            </a:endParaRPr>
          </a:p>
          <a:p>
            <a:pPr indent="276225" defTabSz="946150">
              <a:buFont typeface="Arial" panose="020B0604020202020204" pitchFamily="34" charset="0"/>
              <a:buNone/>
            </a:pPr>
            <a:r>
              <a:rPr lang="en-US" altLang="zh-CN" sz="2000">
                <a:latin typeface="黑体" panose="02010600030101010101" pitchFamily="49" charset="-122"/>
                <a:ea typeface="黑体" panose="02010600030101010101" pitchFamily="49" charset="-122"/>
              </a:rPr>
              <a:t>4.</a:t>
            </a:r>
            <a:r>
              <a:rPr lang="zh-CN" altLang="en-US" sz="2000">
                <a:latin typeface="黑体" panose="02010600030101010101" pitchFamily="49" charset="-122"/>
                <a:ea typeface="黑体" panose="02010600030101010101" pitchFamily="49" charset="-122"/>
              </a:rPr>
              <a:t>从</a:t>
            </a:r>
            <a:r>
              <a:rPr lang="zh-CN" altLang="en-US" sz="2000">
                <a:solidFill>
                  <a:srgbClr val="FF0000"/>
                </a:solidFill>
                <a:latin typeface="黑体" panose="02010600030101010101" pitchFamily="49" charset="-122"/>
                <a:ea typeface="黑体" panose="02010600030101010101" pitchFamily="49" charset="-122"/>
              </a:rPr>
              <a:t>设问方式</a:t>
            </a:r>
            <a:r>
              <a:rPr lang="zh-CN" altLang="en-US" sz="2000">
                <a:latin typeface="黑体" panose="02010600030101010101" pitchFamily="49" charset="-122"/>
                <a:ea typeface="黑体" panose="02010600030101010101" pitchFamily="49" charset="-122"/>
              </a:rPr>
              <a:t>上看：一般为两问（分值分配为</a:t>
            </a:r>
            <a:r>
              <a:rPr lang="en-US" altLang="zh-CN" sz="2000">
                <a:latin typeface="黑体" panose="02010600030101010101" pitchFamily="49" charset="-122"/>
                <a:ea typeface="黑体" panose="02010600030101010101" pitchFamily="49" charset="-122"/>
              </a:rPr>
              <a:t>8</a:t>
            </a:r>
            <a:r>
              <a:rPr lang="zh-CN" altLang="en-US" sz="2000">
                <a:latin typeface="黑体" panose="02010600030101010101" pitchFamily="49" charset="-122"/>
                <a:ea typeface="黑体" panose="02010600030101010101" pitchFamily="49" charset="-122"/>
              </a:rPr>
              <a:t>、</a:t>
            </a:r>
            <a:r>
              <a:rPr lang="en-US" altLang="zh-CN" sz="2000">
                <a:latin typeface="黑体" panose="02010600030101010101" pitchFamily="49" charset="-122"/>
                <a:ea typeface="黑体" panose="02010600030101010101" pitchFamily="49" charset="-122"/>
              </a:rPr>
              <a:t>7</a:t>
            </a:r>
            <a:r>
              <a:rPr lang="zh-CN" altLang="en-US" sz="2000">
                <a:latin typeface="黑体" panose="02010600030101010101" pitchFamily="49" charset="-122"/>
                <a:ea typeface="黑体" panose="02010600030101010101" pitchFamily="49" charset="-122"/>
              </a:rPr>
              <a:t>分或</a:t>
            </a:r>
            <a:r>
              <a:rPr lang="en-US" altLang="zh-CN" sz="2000">
                <a:latin typeface="黑体" panose="02010600030101010101" pitchFamily="49" charset="-122"/>
                <a:ea typeface="黑体" panose="02010600030101010101" pitchFamily="49" charset="-122"/>
              </a:rPr>
              <a:t>6</a:t>
            </a:r>
            <a:r>
              <a:rPr lang="zh-CN" altLang="en-US" sz="2000">
                <a:latin typeface="黑体" panose="02010600030101010101" pitchFamily="49" charset="-122"/>
                <a:ea typeface="黑体" panose="02010600030101010101" pitchFamily="49" charset="-122"/>
              </a:rPr>
              <a:t>、</a:t>
            </a:r>
            <a:r>
              <a:rPr lang="en-US" altLang="zh-CN" sz="2000">
                <a:latin typeface="黑体" panose="02010600030101010101" pitchFamily="49" charset="-122"/>
                <a:ea typeface="黑体" panose="02010600030101010101" pitchFamily="49" charset="-122"/>
              </a:rPr>
              <a:t>9</a:t>
            </a:r>
            <a:r>
              <a:rPr lang="zh-CN" altLang="en-US" sz="2000">
                <a:latin typeface="黑体" panose="02010600030101010101" pitchFamily="49" charset="-122"/>
                <a:ea typeface="黑体" panose="02010600030101010101" pitchFamily="49" charset="-122"/>
              </a:rPr>
              <a:t>分），主要以考查改革之背景（原因、目的）、特点、影响（作用）为主；</a:t>
            </a:r>
            <a:endParaRPr lang="zh-CN" altLang="en-US" sz="2000">
              <a:latin typeface="黑体" panose="02010600030101010101" pitchFamily="49" charset="-122"/>
              <a:ea typeface="黑体" panose="02010600030101010101" pitchFamily="49" charset="-122"/>
            </a:endParaRPr>
          </a:p>
        </p:txBody>
      </p:sp>
      <p:sp>
        <p:nvSpPr>
          <p:cNvPr id="196629" name="矩形 2"/>
          <p:cNvSpPr>
            <a:spLocks noChangeArrowheads="1"/>
          </p:cNvSpPr>
          <p:nvPr/>
        </p:nvSpPr>
        <p:spPr bwMode="auto">
          <a:xfrm>
            <a:off x="2051050" y="547688"/>
            <a:ext cx="3354388" cy="587375"/>
          </a:xfrm>
          <a:prstGeom prst="rect">
            <a:avLst/>
          </a:prstGeom>
          <a:noFill/>
          <a:ln w="9525">
            <a:noFill/>
            <a:miter lim="800000"/>
          </a:ln>
        </p:spPr>
        <p:txBody>
          <a:bodyPr wrap="none" lIns="94796" tIns="47398" rIns="94796" bIns="47398">
            <a:spAutoFit/>
          </a:bodyPr>
          <a:lstStyle/>
          <a:p>
            <a:pPr indent="276225">
              <a:buFont typeface="Arial" panose="020B0604020202020204" pitchFamily="34" charset="0"/>
              <a:buNone/>
            </a:pPr>
            <a:r>
              <a:rPr lang="zh-CN" altLang="en-US" sz="3200" b="1">
                <a:latin typeface="黑体" panose="02010600030101010101" pitchFamily="49" charset="-122"/>
                <a:ea typeface="黑体" panose="02010600030101010101" pitchFamily="49" charset="-122"/>
              </a:rPr>
              <a:t>选修一题型特点</a:t>
            </a:r>
            <a:endParaRPr lang="zh-CN" altLang="en-US" sz="3200" b="1">
              <a:latin typeface="Franklin Gothic Book"/>
              <a:ea typeface="黑体" panose="02010600030101010101" pitchFamily="49"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612775" y="1243013"/>
            <a:ext cx="7947025" cy="5265737"/>
          </a:xfrm>
          <a:prstGeom prst="rect">
            <a:avLst/>
          </a:prstGeom>
          <a:noFill/>
          <a:ln w="28575">
            <a:solidFill>
              <a:srgbClr val="95ADBC"/>
            </a:solidFill>
            <a:miter lim="800000"/>
          </a:ln>
        </p:spPr>
        <p:txBody>
          <a:bodyPr lIns="94796" tIns="47398" rIns="94796" bIns="47398" anchor="ctr">
            <a:spAutoFit/>
          </a:bodyPr>
          <a:lstStyle/>
          <a:p>
            <a:pPr indent="276225" defTabSz="946150">
              <a:buFont typeface="Arial" panose="020B0604020202020204" pitchFamily="34" charset="0"/>
              <a:buNone/>
            </a:pPr>
            <a:r>
              <a:rPr lang="en-US" altLang="zh-CN" sz="2800" b="1">
                <a:latin typeface="黑体" panose="02010600030101010101" pitchFamily="49" charset="-122"/>
                <a:ea typeface="黑体" panose="02010600030101010101" pitchFamily="49" charset="-122"/>
              </a:rPr>
              <a:t>1</a:t>
            </a:r>
            <a:r>
              <a:rPr lang="zh-CN" altLang="en-US" sz="2800" b="1">
                <a:latin typeface="黑体" panose="02010600030101010101" pitchFamily="49" charset="-122"/>
                <a:ea typeface="黑体" panose="02010600030101010101" pitchFamily="49" charset="-122"/>
              </a:rPr>
              <a:t>、从</a:t>
            </a:r>
            <a:r>
              <a:rPr lang="zh-CN" altLang="en-US" sz="2800" b="1">
                <a:solidFill>
                  <a:srgbClr val="FF0000"/>
                </a:solidFill>
                <a:latin typeface="黑体" panose="02010600030101010101" pitchFamily="49" charset="-122"/>
                <a:ea typeface="黑体" panose="02010600030101010101" pitchFamily="49" charset="-122"/>
              </a:rPr>
              <a:t>命题特点</a:t>
            </a:r>
            <a:r>
              <a:rPr lang="zh-CN" altLang="en-US" sz="2800" b="1">
                <a:latin typeface="黑体" panose="02010600030101010101" pitchFamily="49" charset="-122"/>
                <a:ea typeface="黑体" panose="02010600030101010101" pitchFamily="49" charset="-122"/>
              </a:rPr>
              <a:t>看：命题依纲不依本，不拘泥于教科书 ；与时政联系密切，体现了鲜明的时代性和深切的现实关照；</a:t>
            </a:r>
            <a:endParaRPr lang="en-US" altLang="zh-CN" sz="2800" b="1">
              <a:latin typeface="黑体" panose="02010600030101010101" pitchFamily="49" charset="-122"/>
              <a:ea typeface="黑体" panose="02010600030101010101" pitchFamily="49" charset="-122"/>
            </a:endParaRPr>
          </a:p>
          <a:p>
            <a:pPr indent="276225" defTabSz="946150">
              <a:buFont typeface="Arial" panose="020B0604020202020204" pitchFamily="34" charset="0"/>
              <a:buNone/>
            </a:pPr>
            <a:r>
              <a:rPr lang="en-US" altLang="zh-CN" sz="2800" b="1">
                <a:latin typeface="黑体" panose="02010600030101010101" pitchFamily="49" charset="-122"/>
                <a:ea typeface="黑体" panose="02010600030101010101" pitchFamily="49" charset="-122"/>
              </a:rPr>
              <a:t>2</a:t>
            </a:r>
            <a:r>
              <a:rPr lang="zh-CN" altLang="en-US" sz="2800" b="1">
                <a:latin typeface="黑体" panose="02010600030101010101" pitchFamily="49" charset="-122"/>
                <a:ea typeface="黑体" panose="02010600030101010101" pitchFamily="49" charset="-122"/>
              </a:rPr>
              <a:t>、从</a:t>
            </a:r>
            <a:r>
              <a:rPr lang="zh-CN" altLang="en-US" sz="2800" b="1">
                <a:solidFill>
                  <a:srgbClr val="FF0000"/>
                </a:solidFill>
                <a:latin typeface="黑体" panose="02010600030101010101" pitchFamily="49" charset="-122"/>
                <a:ea typeface="黑体" panose="02010600030101010101" pitchFamily="49" charset="-122"/>
              </a:rPr>
              <a:t>考查内容</a:t>
            </a:r>
            <a:r>
              <a:rPr lang="zh-CN" altLang="en-US" sz="2800" b="1">
                <a:latin typeface="黑体" panose="02010600030101010101" pitchFamily="49" charset="-122"/>
                <a:ea typeface="黑体" panose="02010600030101010101" pitchFamily="49" charset="-122"/>
              </a:rPr>
              <a:t>看：以中国历史人物特别是古代和近代历史人物为主 ；人物往往是教材上不太重视但生活中耳闻能详的人）；</a:t>
            </a:r>
            <a:endParaRPr lang="en-US" altLang="zh-CN" sz="2800" b="1">
              <a:latin typeface="黑体" panose="02010600030101010101" pitchFamily="49" charset="-122"/>
              <a:ea typeface="黑体" panose="02010600030101010101" pitchFamily="49" charset="-122"/>
            </a:endParaRPr>
          </a:p>
          <a:p>
            <a:pPr indent="276225" defTabSz="946150">
              <a:buFont typeface="Arial" panose="020B0604020202020204" pitchFamily="34" charset="0"/>
              <a:buNone/>
            </a:pPr>
            <a:r>
              <a:rPr lang="en-US" altLang="zh-CN" sz="2800" b="1">
                <a:latin typeface="黑体" panose="02010600030101010101" pitchFamily="49" charset="-122"/>
                <a:ea typeface="黑体" panose="02010600030101010101" pitchFamily="49" charset="-122"/>
              </a:rPr>
              <a:t>3</a:t>
            </a:r>
            <a:r>
              <a:rPr lang="zh-CN" altLang="en-US" sz="2800" b="1">
                <a:latin typeface="黑体" panose="02010600030101010101" pitchFamily="49" charset="-122"/>
                <a:ea typeface="黑体" panose="02010600030101010101" pitchFamily="49" charset="-122"/>
              </a:rPr>
              <a:t>、从</a:t>
            </a:r>
            <a:r>
              <a:rPr lang="zh-CN" altLang="en-US" sz="2800" b="1">
                <a:solidFill>
                  <a:srgbClr val="FF0000"/>
                </a:solidFill>
                <a:latin typeface="黑体" panose="02010600030101010101" pitchFamily="49" charset="-122"/>
                <a:ea typeface="黑体" panose="02010600030101010101" pitchFamily="49" charset="-122"/>
              </a:rPr>
              <a:t>考查目标</a:t>
            </a:r>
            <a:r>
              <a:rPr lang="zh-CN" altLang="en-US" sz="2800" b="1">
                <a:latin typeface="黑体" panose="02010600030101010101" pitchFamily="49" charset="-122"/>
                <a:ea typeface="黑体" panose="02010600030101010101" pitchFamily="49" charset="-122"/>
              </a:rPr>
              <a:t>看：考查能力目标涉及较广泛，层次也较高一些。这一点可从设问的方式得出，如“概括”、 “指出”、“评价”、“简评”、“说明”等。</a:t>
            </a:r>
            <a:endParaRPr lang="en-US" altLang="zh-CN" sz="2800" b="1">
              <a:latin typeface="黑体" panose="02010600030101010101" pitchFamily="49" charset="-122"/>
              <a:ea typeface="黑体" panose="02010600030101010101" pitchFamily="49" charset="-122"/>
            </a:endParaRPr>
          </a:p>
          <a:p>
            <a:pPr indent="276225" defTabSz="946150">
              <a:buFont typeface="Arial" panose="020B0604020202020204" pitchFamily="34" charset="0"/>
              <a:buNone/>
            </a:pPr>
            <a:r>
              <a:rPr lang="en-US" altLang="zh-CN" sz="2800" b="1">
                <a:latin typeface="黑体" panose="02010600030101010101" pitchFamily="49" charset="-122"/>
                <a:ea typeface="黑体" panose="02010600030101010101" pitchFamily="49" charset="-122"/>
              </a:rPr>
              <a:t>4</a:t>
            </a:r>
            <a:r>
              <a:rPr lang="zh-CN" altLang="en-US" sz="2800" b="1">
                <a:latin typeface="黑体" panose="02010600030101010101" pitchFamily="49" charset="-122"/>
                <a:ea typeface="黑体" panose="02010600030101010101" pitchFamily="49" charset="-122"/>
              </a:rPr>
              <a:t>、从</a:t>
            </a:r>
            <a:r>
              <a:rPr lang="zh-CN" altLang="en-US" sz="2800" b="1">
                <a:solidFill>
                  <a:srgbClr val="FF0000"/>
                </a:solidFill>
                <a:latin typeface="黑体" panose="02010600030101010101" pitchFamily="49" charset="-122"/>
                <a:ea typeface="黑体" panose="02010600030101010101" pitchFamily="49" charset="-122"/>
              </a:rPr>
              <a:t>答案组织</a:t>
            </a:r>
            <a:r>
              <a:rPr lang="zh-CN" altLang="en-US" sz="2800" b="1">
                <a:latin typeface="黑体" panose="02010600030101010101" pitchFamily="49" charset="-122"/>
                <a:ea typeface="黑体" panose="02010600030101010101" pitchFamily="49" charset="-122"/>
              </a:rPr>
              <a:t>看：对学生提取材料有效信息的能力和概括、表达的能力要求较高。</a:t>
            </a:r>
            <a:endParaRPr lang="zh-CN" altLang="en-US" sz="2800" b="1">
              <a:latin typeface="黑体" panose="02010600030101010101" pitchFamily="49" charset="-122"/>
              <a:ea typeface="黑体" panose="02010600030101010101" pitchFamily="49" charset="-122"/>
            </a:endParaRPr>
          </a:p>
        </p:txBody>
      </p:sp>
      <p:sp>
        <p:nvSpPr>
          <p:cNvPr id="197634" name="Rectangle 1"/>
          <p:cNvSpPr>
            <a:spLocks noChangeArrowheads="1"/>
          </p:cNvSpPr>
          <p:nvPr/>
        </p:nvSpPr>
        <p:spPr bwMode="auto">
          <a:xfrm>
            <a:off x="2339975" y="476250"/>
            <a:ext cx="3448050" cy="587375"/>
          </a:xfrm>
          <a:prstGeom prst="rect">
            <a:avLst/>
          </a:prstGeom>
          <a:noFill/>
          <a:ln w="28575">
            <a:solidFill>
              <a:srgbClr val="95ADBC"/>
            </a:solidFill>
            <a:miter lim="800000"/>
          </a:ln>
        </p:spPr>
        <p:txBody>
          <a:bodyPr wrap="none" lIns="94796" tIns="47398" rIns="94796" bIns="47398" anchor="ctr">
            <a:spAutoFit/>
          </a:bodyPr>
          <a:lstStyle/>
          <a:p>
            <a:pPr indent="370205" algn="ctr" defTabSz="946150">
              <a:buFont typeface="Arial" panose="020B0604020202020204" pitchFamily="34" charset="0"/>
              <a:buNone/>
            </a:pPr>
            <a:r>
              <a:rPr lang="zh-CN" altLang="en-US" sz="3200" b="1">
                <a:latin typeface="黑体" panose="02010600030101010101" pitchFamily="49" charset="-122"/>
                <a:ea typeface="黑体" panose="02010600030101010101" pitchFamily="49" charset="-122"/>
              </a:rPr>
              <a:t>选修四题型特点</a:t>
            </a:r>
            <a:endParaRPr lang="zh-CN" altLang="en-US" sz="3200" b="1">
              <a:latin typeface="Franklin Gothic Book"/>
              <a:ea typeface="黑体" panose="02010600030101010101" pitchFamily="49"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247800" y="1196752"/>
            <a:ext cx="6204520" cy="2810351"/>
          </a:xfrm>
          <a:prstGeom prst="trapezoid">
            <a:avLst/>
          </a:prstGeom>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zh-CN"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策略八</a:t>
            </a:r>
            <a:endParaRPr lang="en-US" altLang="zh-C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fontAlgn="auto">
              <a:spcBef>
                <a:spcPts val="0"/>
              </a:spcBef>
              <a:spcAft>
                <a:spcPts val="0"/>
              </a:spcAft>
              <a:defRPr/>
            </a:pPr>
            <a:r>
              <a:rPr lang="zh-CN"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关注热点问题</a:t>
            </a:r>
            <a:endParaRPr lang="en-US" altLang="zh-C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fontAlgn="auto">
              <a:spcBef>
                <a:spcPts val="0"/>
              </a:spcBef>
              <a:spcAft>
                <a:spcPts val="0"/>
              </a:spcAft>
              <a:defRPr/>
            </a:pPr>
            <a:r>
              <a:rPr lang="zh-CN"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重视核心素养</a:t>
            </a:r>
            <a:endParaRPr lang="zh-CN"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sh/>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ext Box 3"/>
          <p:cNvSpPr txBox="1">
            <a:spLocks noChangeArrowheads="1"/>
          </p:cNvSpPr>
          <p:nvPr/>
        </p:nvSpPr>
        <p:spPr bwMode="auto">
          <a:xfrm>
            <a:off x="323850" y="1052513"/>
            <a:ext cx="8424863" cy="2286000"/>
          </a:xfrm>
          <a:prstGeom prst="rect">
            <a:avLst/>
          </a:prstGeom>
          <a:noFill/>
          <a:ln w="9525" algn="ctr">
            <a:noFill/>
            <a:miter lim="800000"/>
          </a:ln>
        </p:spPr>
        <p:txBody>
          <a:bodyPr>
            <a:spAutoFit/>
          </a:bodyPr>
          <a:lstStyle/>
          <a:p>
            <a:r>
              <a:rPr lang="en-US" altLang="zh-CN" sz="3200" b="1">
                <a:solidFill>
                  <a:srgbClr val="000000"/>
                </a:solidFill>
                <a:latin typeface="Franklin Gothic Book"/>
                <a:ea typeface="黑体" panose="02010600030101010101" pitchFamily="49" charset="-122"/>
              </a:rPr>
              <a:t>      </a:t>
            </a:r>
            <a:r>
              <a:rPr lang="zh-CN" altLang="en-US" sz="3200" b="1">
                <a:solidFill>
                  <a:srgbClr val="000000"/>
                </a:solidFill>
                <a:latin typeface="Franklin Gothic Book"/>
                <a:ea typeface="黑体" panose="02010600030101010101" pitchFamily="49" charset="-122"/>
              </a:rPr>
              <a:t>新课程高考以问题立意，从来不回避社会热点问题，充满时代气息。</a:t>
            </a:r>
            <a:endParaRPr lang="zh-CN" altLang="en-US" sz="3200" b="1">
              <a:solidFill>
                <a:srgbClr val="000000"/>
              </a:solidFill>
              <a:latin typeface="Franklin Gothic Book"/>
              <a:ea typeface="黑体" panose="02010600030101010101" pitchFamily="49" charset="-122"/>
            </a:endParaRPr>
          </a:p>
          <a:p>
            <a:endParaRPr lang="zh-CN" altLang="en-US" sz="1600" b="1">
              <a:solidFill>
                <a:srgbClr val="000000"/>
              </a:solidFill>
              <a:latin typeface="Franklin Gothic Book"/>
              <a:ea typeface="黑体" panose="02010600030101010101" pitchFamily="49" charset="-122"/>
            </a:endParaRPr>
          </a:p>
          <a:p>
            <a:r>
              <a:rPr lang="zh-CN" altLang="en-US" sz="3200" b="1">
                <a:solidFill>
                  <a:srgbClr val="000000"/>
                </a:solidFill>
                <a:latin typeface="Franklin Gothic Book"/>
                <a:ea typeface="黑体" panose="02010600030101010101" pitchFamily="49" charset="-122"/>
              </a:rPr>
              <a:t>      热点问题包括短效热点、周年次周年热点、长效热点、学术热点问题等。</a:t>
            </a:r>
            <a:endParaRPr lang="zh-CN" altLang="en-US" sz="3200" b="1">
              <a:solidFill>
                <a:srgbClr val="000000"/>
              </a:solidFill>
              <a:latin typeface="Franklin Gothic Book"/>
              <a:ea typeface="黑体" panose="02010600030101010101" pitchFamily="49" charset="-122"/>
            </a:endParaRPr>
          </a:p>
        </p:txBody>
      </p:sp>
      <p:sp>
        <p:nvSpPr>
          <p:cNvPr id="592900" name="Text Box 4"/>
          <p:cNvSpPr txBox="1">
            <a:spLocks noChangeArrowheads="1"/>
          </p:cNvSpPr>
          <p:nvPr/>
        </p:nvSpPr>
        <p:spPr bwMode="auto">
          <a:xfrm>
            <a:off x="323850" y="3860800"/>
            <a:ext cx="8497888" cy="2406650"/>
          </a:xfrm>
          <a:prstGeom prst="rect">
            <a:avLst/>
          </a:prstGeom>
          <a:noFill/>
          <a:ln w="9525" algn="ctr">
            <a:solidFill>
              <a:srgbClr val="800000"/>
            </a:solidFill>
            <a:miter lim="800000"/>
          </a:ln>
        </p:spPr>
        <p:txBody>
          <a:bodyPr>
            <a:spAutoFit/>
          </a:bodyPr>
          <a:lstStyle/>
          <a:p>
            <a:pPr>
              <a:lnSpc>
                <a:spcPct val="90000"/>
              </a:lnSpc>
            </a:pPr>
            <a:r>
              <a:rPr lang="en-US" altLang="zh-CN" sz="2800" b="1">
                <a:solidFill>
                  <a:srgbClr val="0000FF"/>
                </a:solidFill>
                <a:latin typeface="Franklin Gothic Book"/>
                <a:ea typeface="楷体_GB2312" panose="02010609030101010101" pitchFamily="49" charset="-122"/>
              </a:rPr>
              <a:t>      </a:t>
            </a:r>
            <a:r>
              <a:rPr lang="zh-CN" altLang="en-US" sz="2800" b="1">
                <a:solidFill>
                  <a:srgbClr val="0000FF"/>
                </a:solidFill>
                <a:latin typeface="Franklin Gothic Book"/>
                <a:ea typeface="楷体_GB2312" panose="02010609030101010101" pitchFamily="49" charset="-122"/>
              </a:rPr>
              <a:t>热点问题如做集中的专题复习时间不宜超过一周，最好贯穿在平时的教学和考试中。不能脱离历史学科知识而盲目追“热”，应该寓热点问题于教材历史知识的复习之中，从现实追溯历史，从历史联系现实，对历史问题进行现实思考，对现实问题进行历史反思，两相呼应，有机渗透，才能达到理想的效果。</a:t>
            </a:r>
            <a:endParaRPr lang="zh-CN" altLang="en-US" sz="2800" b="1">
              <a:solidFill>
                <a:srgbClr val="0000FF"/>
              </a:solidFill>
              <a:latin typeface="Franklin Gothic Book"/>
              <a:ea typeface="楷体_GB2312" panose="02010609030101010101"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92900"/>
                                        </p:tgtEl>
                                        <p:attrNameLst>
                                          <p:attrName>style.visibility</p:attrName>
                                        </p:attrNameLst>
                                      </p:cBhvr>
                                      <p:to>
                                        <p:strVal val="visible"/>
                                      </p:to>
                                    </p:set>
                                    <p:anim calcmode="lin" valueType="num">
                                      <p:cBhvr>
                                        <p:cTn id="7" dur="1000" fill="hold"/>
                                        <p:tgtEl>
                                          <p:spTgt spid="592900"/>
                                        </p:tgtEl>
                                        <p:attrNameLst>
                                          <p:attrName>ppt_x</p:attrName>
                                        </p:attrNameLst>
                                      </p:cBhvr>
                                      <p:tavLst>
                                        <p:tav tm="0">
                                          <p:val>
                                            <p:strVal val="#ppt_x-.2"/>
                                          </p:val>
                                        </p:tav>
                                        <p:tav tm="100000">
                                          <p:val>
                                            <p:strVal val="#ppt_x"/>
                                          </p:val>
                                        </p:tav>
                                      </p:tavLst>
                                    </p:anim>
                                    <p:anim calcmode="lin" valueType="num">
                                      <p:cBhvr>
                                        <p:cTn id="8" dur="1000" fill="hold"/>
                                        <p:tgtEl>
                                          <p:spTgt spid="5929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2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8"/>
          <p:cNvSpPr>
            <a:spLocks noGrp="1" noChangeArrowheads="1"/>
          </p:cNvSpPr>
          <p:nvPr>
            <p:ph type="body" idx="1"/>
          </p:nvPr>
        </p:nvSpPr>
        <p:spPr>
          <a:xfrm>
            <a:off x="457200" y="1600200"/>
            <a:ext cx="8305800" cy="4419600"/>
          </a:xfrm>
          <a:ln w="25400">
            <a:solidFill>
              <a:srgbClr val="CC0000"/>
            </a:solidFill>
          </a:ln>
        </p:spPr>
        <p:txBody>
          <a:bodyPr/>
          <a:lstStyle/>
          <a:p>
            <a:pPr>
              <a:buFont typeface="Wingdings" panose="05000000000000000000" pitchFamily="2" charset="2"/>
              <a:buNone/>
            </a:pPr>
            <a:r>
              <a:rPr lang="zh-CN" altLang="en-US" sz="2800" b="1" smtClean="0">
                <a:latin typeface="华文楷体" pitchFamily="2" charset="-122"/>
                <a:ea typeface="华文楷体" pitchFamily="2" charset="-122"/>
              </a:rPr>
              <a:t>一是既能体现当今社会战略性价值，又能符合人</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类社会未来发展命运的热点问题；</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（高考命题的前瞻性特点）</a:t>
            </a:r>
            <a:endParaRPr lang="zh-CN" altLang="en-US" sz="2800" b="1" smtClean="0">
              <a:latin typeface="华文楷体" pitchFamily="2" charset="-122"/>
              <a:ea typeface="华文楷体" pitchFamily="2" charset="-122"/>
            </a:endParaRPr>
          </a:p>
          <a:p>
            <a:pPr>
              <a:buFont typeface="Wingdings" panose="05000000000000000000" pitchFamily="2" charset="2"/>
              <a:buNone/>
            </a:pPr>
            <a:r>
              <a:rPr lang="zh-CN" altLang="en-US" sz="2800" b="1" smtClean="0">
                <a:latin typeface="华文楷体" pitchFamily="2" charset="-122"/>
                <a:ea typeface="华文楷体" pitchFamily="2" charset="-122"/>
              </a:rPr>
              <a:t>二是既能体现国家意志，又能关系到老百姓民生</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的大事和热点问题；（高考命题的现实性特点）</a:t>
            </a:r>
            <a:endParaRPr lang="zh-CN" altLang="en-US" sz="2800" b="1" smtClean="0">
              <a:latin typeface="华文楷体" pitchFamily="2" charset="-122"/>
              <a:ea typeface="华文楷体" pitchFamily="2" charset="-122"/>
            </a:endParaRPr>
          </a:p>
          <a:p>
            <a:pPr>
              <a:buFont typeface="Wingdings" panose="05000000000000000000" pitchFamily="2" charset="2"/>
              <a:buNone/>
            </a:pPr>
            <a:r>
              <a:rPr lang="zh-CN" altLang="en-US" sz="2800" b="1" smtClean="0">
                <a:latin typeface="华文楷体" pitchFamily="2" charset="-122"/>
                <a:ea typeface="华文楷体" pitchFamily="2" charset="-122"/>
              </a:rPr>
              <a:t>三是历史教材中有关人文知识和体现学科素养的</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知识点；（高考命题的人文性特点）</a:t>
            </a:r>
            <a:endParaRPr lang="zh-CN" altLang="en-US" sz="2800" b="1" smtClean="0">
              <a:latin typeface="华文楷体" pitchFamily="2" charset="-122"/>
              <a:ea typeface="华文楷体" pitchFamily="2" charset="-122"/>
            </a:endParaRPr>
          </a:p>
          <a:p>
            <a:pPr>
              <a:buFont typeface="Wingdings" panose="05000000000000000000" pitchFamily="2" charset="2"/>
              <a:buNone/>
            </a:pPr>
            <a:r>
              <a:rPr lang="zh-CN" altLang="en-US" sz="2800" b="1" smtClean="0">
                <a:latin typeface="华文楷体" pitchFamily="2" charset="-122"/>
                <a:ea typeface="华文楷体" pitchFamily="2" charset="-122"/>
              </a:rPr>
              <a:t>四是与现实热点问题相联系的隐性知识点；</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（高考命题隐性介入的特点）</a:t>
            </a:r>
            <a:endParaRPr lang="zh-CN" altLang="en-US" sz="2800" b="1" smtClean="0">
              <a:latin typeface="华文楷体" pitchFamily="2" charset="-122"/>
              <a:ea typeface="华文楷体" pitchFamily="2" charset="-12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rtlCol="0">
            <a:normAutofit lnSpcReduction="10000"/>
          </a:bodyPr>
          <a:lstStyle/>
          <a:p>
            <a:pPr marL="0" indent="0" fontAlgn="auto">
              <a:spcAft>
                <a:spcPts val="0"/>
              </a:spcAft>
              <a:buFont typeface="Wingdings 2" panose="05020102010507070707"/>
              <a:buNone/>
              <a:defRPr/>
            </a:pPr>
            <a:r>
              <a:rPr lang="zh-CN" altLang="zh-CN" b="1" dirty="0"/>
              <a:t>十八大以来社会主义核心价值观已经成为高考命题的核心灵魂，考生备考自然不能脱离核心价值观。比如富强、文明、敬业、诚信，就必须重点关注必修二中相关经济制度的完善、近代化历程的发展等内容；再如民主、平等、公正、法治，就必须重点关注必修一中相关政治制度、必修三中相关思想进步历程等内容。此外，还应重视对中国传统文化主流思想的演变和古代中国科学技术与文化的拓展复习。</a:t>
            </a:r>
            <a:endParaRPr lang="zh-CN" altLang="zh-CN" b="1" dirty="0"/>
          </a:p>
          <a:p>
            <a:pPr fontAlgn="auto">
              <a:spcAft>
                <a:spcPts val="0"/>
              </a:spcAft>
              <a:buFont typeface="Wingdings 2" panose="05020102010507070707"/>
              <a:buChar char="ß"/>
              <a:defRPr/>
            </a:pPr>
            <a:endParaRPr lang="zh-CN" alt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矩形 1"/>
          <p:cNvSpPr>
            <a:spLocks noChangeArrowheads="1"/>
          </p:cNvSpPr>
          <p:nvPr/>
        </p:nvSpPr>
        <p:spPr bwMode="auto">
          <a:xfrm>
            <a:off x="971550" y="765175"/>
            <a:ext cx="7632700" cy="5016500"/>
          </a:xfrm>
          <a:prstGeom prst="rect">
            <a:avLst/>
          </a:prstGeom>
          <a:noFill/>
          <a:ln w="9525">
            <a:noFill/>
            <a:miter lim="800000"/>
          </a:ln>
        </p:spPr>
        <p:txBody>
          <a:bodyPr>
            <a:spAutoFit/>
          </a:bodyPr>
          <a:lstStyle/>
          <a:p>
            <a:r>
              <a:rPr lang="zh-CN" altLang="zh-CN" sz="3200" b="1">
                <a:latin typeface="Franklin Gothic Book"/>
                <a:ea typeface="黑体" panose="02010600030101010101" pitchFamily="49" charset="-122"/>
              </a:rPr>
              <a:t>　　十八大以来社会主义核心价值观已经成为高考命题的核心灵魂，考生备考自然不能脱离核心价值观。比如富强、文明、敬业、诚信，就必须重点关注必修二中相关经济制度的完善、近代化历程的发展等内容；再如民主、平等、公正、法治，就必须重点关注必修一中相关政治制度、必修三中相关思想进步历程等内容。此外，还应重视对中国传统文化主流思想的演变和古代中国科学技术与文化的拓展复习。</a:t>
            </a:r>
            <a:endParaRPr lang="zh-CN" altLang="zh-CN" sz="3200" b="1">
              <a:latin typeface="Franklin Gothic Book"/>
              <a:ea typeface="黑体" panose="0201060003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标题 146433"/>
          <p:cNvSpPr>
            <a:spLocks noGrp="1" noRot="1" noChangeArrowheads="1"/>
          </p:cNvSpPr>
          <p:nvPr>
            <p:ph type="title" idx="4294967295"/>
          </p:nvPr>
        </p:nvSpPr>
        <p:spPr>
          <a:xfrm>
            <a:off x="641350" y="406400"/>
            <a:ext cx="7546975" cy="574675"/>
          </a:xfrm>
        </p:spPr>
        <p:txBody>
          <a:bodyPr/>
          <a:lstStyle/>
          <a:p>
            <a:r>
              <a:rPr lang="zh-CN" altLang="en-US" sz="2800" b="1" smtClean="0">
                <a:solidFill>
                  <a:srgbClr val="FF3300"/>
                </a:solidFill>
              </a:rPr>
              <a:t>整合课标考纲，弥补体系缺陷。</a:t>
            </a:r>
            <a:endParaRPr lang="zh-CN" altLang="en-US" sz="2800" b="1" smtClean="0">
              <a:solidFill>
                <a:srgbClr val="FF3300"/>
              </a:solidFill>
            </a:endParaRPr>
          </a:p>
        </p:txBody>
      </p:sp>
      <p:sp>
        <p:nvSpPr>
          <p:cNvPr id="44034" name="直接连接符 146434"/>
          <p:cNvSpPr>
            <a:spLocks noChangeShapeType="1"/>
          </p:cNvSpPr>
          <p:nvPr/>
        </p:nvSpPr>
        <p:spPr bwMode="auto">
          <a:xfrm>
            <a:off x="868363" y="5754688"/>
            <a:ext cx="0" cy="0"/>
          </a:xfrm>
          <a:prstGeom prst="line">
            <a:avLst/>
          </a:prstGeom>
          <a:noFill/>
          <a:ln w="12700" cap="rnd">
            <a:solidFill>
              <a:srgbClr val="000000"/>
            </a:solidFill>
            <a:bevel/>
          </a:ln>
        </p:spPr>
        <p:txBody>
          <a:bodyPr/>
          <a:lstStyle/>
          <a:p>
            <a:endParaRPr lang="zh-CN" altLang="en-US"/>
          </a:p>
        </p:txBody>
      </p:sp>
      <p:graphicFrame>
        <p:nvGraphicFramePr>
          <p:cNvPr id="28676" name="Group 4"/>
          <p:cNvGraphicFramePr>
            <a:graphicFrameLocks noGrp="1"/>
          </p:cNvGraphicFramePr>
          <p:nvPr/>
        </p:nvGraphicFramePr>
        <p:xfrm>
          <a:off x="538163" y="1984375"/>
          <a:ext cx="7775575" cy="4479927"/>
        </p:xfrm>
        <a:graphic>
          <a:graphicData uri="http://schemas.openxmlformats.org/drawingml/2006/table">
            <a:tbl>
              <a:tblPr/>
              <a:tblGrid>
                <a:gridCol w="260350"/>
                <a:gridCol w="279400"/>
                <a:gridCol w="409575"/>
                <a:gridCol w="2009775"/>
                <a:gridCol w="4816475"/>
              </a:tblGrid>
              <a:tr h="504825">
                <a:tc rowSpan="9">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古代</a:t>
                      </a:r>
                      <a:endParaRPr kumimoji="0" lang="zh-CN" altLang="zh-CN"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pP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pP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2017</a:t>
                      </a:r>
                      <a:r>
                        <a:rPr kumimoji="0" lang="zh-CN" altLang="en-US"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年历史考试大纲规定的考试范围</a:t>
                      </a:r>
                      <a:endParaRPr kumimoji="0" lang="zh-CN" altLang="en-US" sz="12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历史课程标准规定的学习要点</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vMerge="1">
                  <a:tcPr/>
                </a:tc>
                <a:tc rowSpan="8">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古代中国</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古代</a:t>
                      </a:r>
                      <a:endParaRPr kumimoji="0" lang="zh-CN" altLang="zh-CN" sz="1200" b="1" i="0" u="none" strike="noStrike" cap="none" normalizeH="0" baseline="0" dirty="0">
                        <a:ln>
                          <a:noFill/>
                        </a:ln>
                        <a:solidFill>
                          <a:schemeClr val="tx1"/>
                        </a:solidFill>
                        <a:effectLst/>
                        <a:latin typeface="Times New Roman" panose="02020603050405020304" pitchFamily="18" charset="0"/>
                        <a:ea typeface="华文新魏" panose="0201080004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a:t>
                      </a:r>
                      <a:endParaRPr kumimoji="0" lang="zh-CN" altLang="zh-CN" sz="1200" b="1" i="0" u="none" strike="noStrike" cap="none" normalizeH="0" baseline="0" dirty="0">
                        <a:ln>
                          <a:noFill/>
                        </a:ln>
                        <a:solidFill>
                          <a:schemeClr val="tx1"/>
                        </a:solidFill>
                        <a:effectLst/>
                        <a:latin typeface="Times New Roman" panose="02020603050405020304" pitchFamily="18" charset="0"/>
                        <a:ea typeface="华文新魏" panose="0201080004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政治</a:t>
                      </a:r>
                      <a:endParaRPr kumimoji="0" lang="zh-CN" altLang="zh-CN" sz="1200" b="1" i="0" u="none" strike="noStrike" cap="none" normalizeH="0" baseline="0" dirty="0">
                        <a:ln>
                          <a:noFill/>
                        </a:ln>
                        <a:solidFill>
                          <a:schemeClr val="tx1"/>
                        </a:solidFill>
                        <a:effectLst/>
                        <a:latin typeface="Times New Roman" panose="02020603050405020304" pitchFamily="18" charset="0"/>
                        <a:ea typeface="华文新魏" panose="0201080004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制度</a:t>
                      </a:r>
                      <a:endParaRPr kumimoji="0" lang="zh-CN" altLang="zh-CN" sz="12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）商周时期的政治制度</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了解宗法制和分封制的基本内容，认识中国早期政治制度的特点。</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vMerge="1">
                  <a:tcPr/>
                </a:tc>
                <a:tc vMerge="1">
                  <a:tcPr/>
                </a:tc>
                <a:tc vMerge="1">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）秦中央集权制度的形成</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知道“始皇帝”的来历和郡县制建立的史实，了解中国古代中央集权制度的形成及其影响。</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vMerge="1">
                  <a:tcPr/>
                </a:tc>
                <a:tc vMerge="1">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）汉到元政治制度的演变</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列举从汉到元政治制度演变的史实，说明中国古代政治制度的特点。</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vMerge="1">
                  <a:tcPr/>
                </a:tc>
                <a:tc vMerge="1">
                  <a:tcPr/>
                </a:tc>
                <a:tc vMerge="1">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）明清君主专制制度的加强</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了解明朝内阁、清朝军机处设置等史实，认识君主专制制度的加强对中国社会发展的影响</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vMerge="1">
                  <a:tcPr/>
                </a:tc>
                <a:tc vMerge="1">
                  <a:tcPr/>
                </a:tc>
                <a:tc rowSpan="4">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古代</a:t>
                      </a:r>
                      <a:endParaRPr kumimoji="0" lang="zh-CN" altLang="zh-CN" sz="1200" b="1" i="0" u="none" strike="noStrike" cap="none" normalizeH="0" baseline="0">
                        <a:ln>
                          <a:noFill/>
                        </a:ln>
                        <a:solidFill>
                          <a:schemeClr val="tx1"/>
                        </a:solidFill>
                        <a:effectLst/>
                        <a:latin typeface="Times New Roman" panose="02020603050405020304" pitchFamily="18" charset="0"/>
                        <a:ea typeface="华文新魏" panose="02010800040101010101" pitchFamily="2" charset="-122"/>
                      </a:endParaRPr>
                    </a:p>
                    <a:p>
                      <a:pPr marL="0" marR="0" lvl="0" indent="0" algn="l" defTabSz="914400" rtl="0" eaLnBrk="0" fontAlgn="base" latinLnBrk="0" hangingPunct="0">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a:t>
                      </a:r>
                      <a:endParaRPr kumimoji="0" lang="zh-CN" altLang="zh-CN" sz="1200" b="1" i="0" u="none" strike="noStrike" cap="none" normalizeH="0" baseline="0">
                        <a:ln>
                          <a:noFill/>
                        </a:ln>
                        <a:solidFill>
                          <a:schemeClr val="tx1"/>
                        </a:solidFill>
                        <a:effectLst/>
                        <a:latin typeface="Times New Roman" panose="02020603050405020304" pitchFamily="18" charset="0"/>
                        <a:ea typeface="华文新魏" panose="02010800040101010101" pitchFamily="2" charset="-122"/>
                      </a:endParaRPr>
                    </a:p>
                    <a:p>
                      <a:pPr marL="0" marR="0" lvl="0" indent="0" algn="l" defTabSz="914400" rtl="0" eaLnBrk="0" fontAlgn="base" latinLnBrk="0" hangingPunct="0">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经济</a:t>
                      </a:r>
                      <a:endParaRPr kumimoji="0" lang="zh-CN" altLang="zh-CN" sz="1200" b="0" i="0" u="none" strike="noStrike" cap="none" normalizeH="0" baseline="0">
                        <a:ln>
                          <a:noFill/>
                        </a:ln>
                        <a:solidFill>
                          <a:schemeClr val="tx1"/>
                        </a:solidFill>
                        <a:effectLst/>
                        <a:latin typeface="Times New Roman" panose="02020603050405020304" pitchFamily="18" charset="0"/>
                        <a:ea typeface="华文新魏" panose="020108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）农业的主要耕作方式和土地制度</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知道古代中国农业的主要耕作方式和土地制度，了解古代中国农业经济的基本特点。</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vMerge="1">
                  <a:tcPr/>
                </a:tc>
                <a:tc vMerge="1">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）手工业的发展</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列举古代中国手工业发展的基本史实，认识古代中国手工业发展的特征。</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vMerge="1">
                  <a:tcPr/>
                </a:tc>
                <a:tc vMerge="1">
                  <a:tcPr/>
                </a:tc>
                <a:tc vMerge="1">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）商业的发展</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概述古代中国商业发展的概貌，了解古代中国商业发展的特点。</a:t>
                      </a: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3113">
                <a:tc vMerge="1">
                  <a:tcPr/>
                </a:tc>
                <a:tc vMerge="1">
                  <a:tcPr/>
                </a:tc>
                <a:tc vMerge="1">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）资本主义萌芽与“重农抑商”和“海禁”政策</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zh-CN"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了解“重农抑商”“海禁”等政策及其影响，分析中国资本主义萌芽发展缓慢的原因。</a:t>
                      </a:r>
                      <a:endParaRPr kumimoji="0" lang="zh-CN" altLang="zh-CN" sz="12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717" name="文本框 146487"/>
          <p:cNvSpPr txBox="1">
            <a:spLocks noChangeArrowheads="1"/>
          </p:cNvSpPr>
          <p:nvPr/>
        </p:nvSpPr>
        <p:spPr bwMode="auto">
          <a:xfrm>
            <a:off x="539750" y="1052513"/>
            <a:ext cx="7777163" cy="1006475"/>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000" b="1">
                <a:latin typeface="Arial Narrow" panose="020B0506020202030204" pitchFamily="34" charset="0"/>
                <a:ea typeface="华文新魏" panose="02010800040101010101" pitchFamily="2" charset="-122"/>
              </a:rPr>
              <a:t>        以课标为依据，着力整合各种资源，剔除其中远离课标的知识点，让学生一看就能明白掌握什么？掌握到什么程度？从而搭建一个适合全体学生展开高效历史复习的新舞台。</a:t>
            </a:r>
            <a:endParaRPr lang="zh-CN" altLang="en-US" sz="2000" b="1">
              <a:latin typeface="Arial Narrow" panose="020B0506020202030204" pitchFamily="34" charset="0"/>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100000">
                                          <p:val>
                                            <p:strVal val="#ppt_x"/>
                                          </p:val>
                                        </p:tav>
                                      </p:tavLst>
                                    </p:anim>
                                    <p:anim calcmode="lin" valueType="num">
                                      <p:cBhvr>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717"/>
                                        </p:tgtEl>
                                        <p:attrNameLst>
                                          <p:attrName>style.visibility</p:attrName>
                                        </p:attrNameLst>
                                      </p:cBhvr>
                                      <p:to>
                                        <p:strVal val="visible"/>
                                      </p:to>
                                    </p:set>
                                    <p:anim calcmode="lin" valueType="num">
                                      <p:cBhvr>
                                        <p:cTn id="13" dur="500" fill="hold"/>
                                        <p:tgtEl>
                                          <p:spTgt spid="28717"/>
                                        </p:tgtEl>
                                        <p:attrNameLst>
                                          <p:attrName>ppt_x</p:attrName>
                                        </p:attrNameLst>
                                      </p:cBhvr>
                                      <p:tavLst>
                                        <p:tav tm="0">
                                          <p:val>
                                            <p:strVal val="#ppt_x"/>
                                          </p:val>
                                        </p:tav>
                                        <p:tav tm="100000">
                                          <p:val>
                                            <p:strVal val="#ppt_x"/>
                                          </p:val>
                                        </p:tav>
                                      </p:tavLst>
                                    </p:anim>
                                    <p:anim calcmode="lin" valueType="num">
                                      <p:cBhvr>
                                        <p:cTn id="14" dur="500" fill="hold"/>
                                        <p:tgtEl>
                                          <p:spTgt spid="287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p:cTn id="19" dur="500" fill="hold"/>
                                        <p:tgtEl>
                                          <p:spTgt spid="28676"/>
                                        </p:tgtEl>
                                        <p:attrNameLst>
                                          <p:attrName>ppt_x</p:attrName>
                                        </p:attrNameLst>
                                      </p:cBhvr>
                                      <p:tavLst>
                                        <p:tav tm="0">
                                          <p:val>
                                            <p:strVal val="#ppt_x"/>
                                          </p:val>
                                        </p:tav>
                                        <p:tav tm="100000">
                                          <p:val>
                                            <p:strVal val="#ppt_x"/>
                                          </p:val>
                                        </p:tav>
                                      </p:tavLst>
                                    </p:anim>
                                    <p:anim calcmode="lin" valueType="num">
                                      <p:cBhvr>
                                        <p:cTn id="20"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717" grpId="0"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矩形 1"/>
          <p:cNvSpPr>
            <a:spLocks noChangeArrowheads="1"/>
          </p:cNvSpPr>
          <p:nvPr/>
        </p:nvSpPr>
        <p:spPr bwMode="auto">
          <a:xfrm>
            <a:off x="323850" y="188913"/>
            <a:ext cx="8712200" cy="6494462"/>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        社会主义核心价值观体系的建立，不是无源之水、无本之木，它来自于中华民族数千年的历 史，凝聚了古先贤和当代精英的聪明才智。培育和践行社会的核心价值观，古称教化，这是历代统治者都 要强调的问题。教化的概念，古已有之。教化的意蕴在国家为立国之本，在社会为颂风尚，在个人为修德 行。教化的底蕴来自于一个民族深厚的精神积淀。中华民族</a:t>
            </a:r>
            <a:r>
              <a:rPr lang="en-US" altLang="zh-CN" sz="3200" b="1">
                <a:latin typeface="Franklin Gothic Book"/>
                <a:ea typeface="黑体" panose="02010600030101010101" pitchFamily="49" charset="-122"/>
              </a:rPr>
              <a:t>5000</a:t>
            </a:r>
            <a:r>
              <a:rPr lang="zh-CN" altLang="en-US" sz="3200" b="1">
                <a:latin typeface="Franklin Gothic Book"/>
                <a:ea typeface="黑体" panose="02010600030101010101" pitchFamily="49" charset="-122"/>
              </a:rPr>
              <a:t>年的文明史，为其后人留下了尚公、重 礼、贵和、知耻、崇义、厚德、图强和爱国等基本精神，这就为历代明君贤臣推行教化提供了充实的精神食 粮。历史发展，精神推衍，价值体系渐趋完善。</a:t>
            </a:r>
            <a:endParaRPr lang="zh-CN" altLang="en-US" sz="3200" b="1">
              <a:latin typeface="Franklin Gothic Book"/>
              <a:ea typeface="黑体" panose="02010600030101010101" pitchFamily="49" charset="-122"/>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矩形 1"/>
          <p:cNvSpPr>
            <a:spLocks noChangeArrowheads="1"/>
          </p:cNvSpPr>
          <p:nvPr/>
        </p:nvSpPr>
        <p:spPr bwMode="auto">
          <a:xfrm>
            <a:off x="301625" y="260350"/>
            <a:ext cx="8353425" cy="6556375"/>
          </a:xfrm>
          <a:prstGeom prst="rect">
            <a:avLst/>
          </a:prstGeom>
          <a:noFill/>
          <a:ln w="9525">
            <a:noFill/>
            <a:miter lim="800000"/>
          </a:ln>
        </p:spPr>
        <p:txBody>
          <a:bodyPr>
            <a:spAutoFit/>
          </a:bodyPr>
          <a:lstStyle/>
          <a:p>
            <a:r>
              <a:rPr lang="zh-CN" altLang="en-US">
                <a:latin typeface="Franklin Gothic Book"/>
                <a:ea typeface="黑体" panose="02010600030101010101" pitchFamily="49" charset="-122"/>
              </a:rPr>
              <a:t>（</a:t>
            </a:r>
            <a:r>
              <a:rPr lang="en-US" altLang="zh-CN" sz="2800" b="1">
                <a:latin typeface="Franklin Gothic Book"/>
                <a:ea typeface="黑体" panose="02010600030101010101" pitchFamily="49" charset="-122"/>
              </a:rPr>
              <a:t>1</a:t>
            </a:r>
            <a:r>
              <a:rPr lang="zh-CN" altLang="en-US" sz="2800" b="1">
                <a:latin typeface="Franklin Gothic Book"/>
                <a:ea typeface="黑体" panose="02010600030101010101" pitchFamily="49" charset="-122"/>
              </a:rPr>
              <a:t>）</a:t>
            </a:r>
            <a:r>
              <a:rPr lang="zh-CN" altLang="en-US" sz="2800" b="1">
                <a:solidFill>
                  <a:srgbClr val="FF0000"/>
                </a:solidFill>
                <a:latin typeface="Franklin Gothic Book"/>
                <a:ea typeface="黑体" panose="02010600030101010101" pitchFamily="49" charset="-122"/>
              </a:rPr>
              <a:t>贵和精神</a:t>
            </a:r>
            <a:r>
              <a:rPr lang="zh-CN" altLang="en-US" sz="2800" b="1">
                <a:latin typeface="Franklin Gothic Book"/>
                <a:ea typeface="黑体" panose="02010600030101010101" pitchFamily="49" charset="-122"/>
              </a:rPr>
              <a:t>。中国古代的整体主义极为重视整体内部的和谐，试图通过人际关系的和谐、个人与整 体的协调来实现整体的和谐。中国传统的贵和精神表现在诸多方面。主张“协和万邦”；期望“政通人 和”；强调“和气致祥”；告诫人们“家和万事兴”；提醒人们“和气生财”。中国人始终认为，祥和之气是最可 贵、最美好的。为了维护和谐、稳定、均衡，促使中国人形成了中庸的民族品行，养成了中国人较为包容的 民族性格。 （</a:t>
            </a:r>
            <a:r>
              <a:rPr lang="en-US" altLang="zh-CN" sz="2800" b="1">
                <a:latin typeface="Franklin Gothic Book"/>
                <a:ea typeface="黑体" panose="02010600030101010101" pitchFamily="49" charset="-122"/>
              </a:rPr>
              <a:t>2</a:t>
            </a:r>
            <a:r>
              <a:rPr lang="zh-CN" altLang="en-US" sz="2800" b="1">
                <a:latin typeface="Franklin Gothic Book"/>
                <a:ea typeface="黑体" panose="02010600030101010101" pitchFamily="49" charset="-122"/>
              </a:rPr>
              <a:t>）</a:t>
            </a:r>
            <a:r>
              <a:rPr lang="zh-CN" altLang="en-US" sz="2800" b="1">
                <a:solidFill>
                  <a:srgbClr val="FF0000"/>
                </a:solidFill>
                <a:latin typeface="Franklin Gothic Book"/>
                <a:ea typeface="黑体" panose="02010600030101010101" pitchFamily="49" charset="-122"/>
              </a:rPr>
              <a:t>知耻精神</a:t>
            </a:r>
            <a:r>
              <a:rPr lang="zh-CN" altLang="en-US" sz="2800" b="1">
                <a:latin typeface="Franklin Gothic Book"/>
                <a:ea typeface="黑体" panose="02010600030101010101" pitchFamily="49" charset="-122"/>
              </a:rPr>
              <a:t>。耻感文化是中国传统文化的重要内容之一。儒家和法家，都非常强调“知耻”的重要 性。中国古人将“耻感”这种心理感受加以发掘和升华，使之成为一种文化积淀，对国人的行为和中国的 文化产生了深远影响，同时也深刻地影响到国家制度的设计。羞耻感具有标识功能、导善功能和自制功</a:t>
            </a:r>
            <a:endParaRPr lang="zh-CN" altLang="en-US" sz="2800" b="1">
              <a:latin typeface="Franklin Gothic Book"/>
              <a:ea typeface="黑体" panose="02010600030101010101" pitchFamily="49" charset="-122"/>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矩形 1"/>
          <p:cNvSpPr>
            <a:spLocks noChangeArrowheads="1"/>
          </p:cNvSpPr>
          <p:nvPr/>
        </p:nvSpPr>
        <p:spPr bwMode="auto">
          <a:xfrm>
            <a:off x="395288" y="336550"/>
            <a:ext cx="8280400" cy="6124575"/>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a:t>
            </a:r>
            <a:r>
              <a:rPr lang="zh-CN" altLang="en-US" sz="2400" b="1">
                <a:solidFill>
                  <a:srgbClr val="FF0000"/>
                </a:solidFill>
                <a:latin typeface="Franklin Gothic Book"/>
                <a:ea typeface="黑体" panose="02010600030101010101" pitchFamily="49" charset="-122"/>
              </a:rPr>
              <a:t>崇义精神</a:t>
            </a:r>
            <a:r>
              <a:rPr lang="zh-CN" altLang="en-US" sz="2400" b="1">
                <a:latin typeface="Franklin Gothic Book"/>
                <a:ea typeface="黑体" panose="02010600030101010101" pitchFamily="49" charset="-122"/>
              </a:rPr>
              <a:t>。气节指的是政治和道德品质上的坚定性和坚持性。成仁取义，注重气节，是中华民族高尚情怀的重要成分，其价值判断是中华文化内在生命的逻辑要求和归宿。（</a:t>
            </a:r>
            <a:r>
              <a:rPr lang="en-US" altLang="zh-CN" sz="2400" b="1">
                <a:latin typeface="Franklin Gothic Book"/>
                <a:ea typeface="黑体" panose="02010600030101010101" pitchFamily="49" charset="-122"/>
              </a:rPr>
              <a:t>4</a:t>
            </a:r>
            <a:r>
              <a:rPr lang="zh-CN" altLang="en-US" sz="2400" b="1">
                <a:latin typeface="Franklin Gothic Book"/>
                <a:ea typeface="黑体" panose="02010600030101010101" pitchFamily="49" charset="-122"/>
              </a:rPr>
              <a:t>）</a:t>
            </a:r>
            <a:r>
              <a:rPr lang="zh-CN" altLang="en-US" sz="2400" b="1">
                <a:solidFill>
                  <a:srgbClr val="FF0000"/>
                </a:solidFill>
                <a:latin typeface="Franklin Gothic Book"/>
                <a:ea typeface="黑体" panose="02010600030101010101" pitchFamily="49" charset="-122"/>
              </a:rPr>
              <a:t>厚德精神</a:t>
            </a:r>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周易坤</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说：“地势坤，君子以厚德载物。”君子胸怀应该像大地一样宽广，能够承载、 养育万物，能够包容天下的一切人和事。尚中庸，乐合群，是中华民族的基本精神之一。尚中乐群，处事 不极端，才能达到修己安民、天下大治的境界。为政以德，敬德保民，既是中华传统的治国方针，也是中国 政治文明和政治道德的重要内容。 （</a:t>
            </a:r>
            <a:r>
              <a:rPr lang="en-US" altLang="zh-CN" sz="2400" b="1">
                <a:latin typeface="Franklin Gothic Book"/>
                <a:ea typeface="黑体" panose="02010600030101010101" pitchFamily="49" charset="-122"/>
              </a:rPr>
              <a:t>5</a:t>
            </a:r>
            <a:r>
              <a:rPr lang="zh-CN" altLang="en-US" sz="2400" b="1">
                <a:latin typeface="Franklin Gothic Book"/>
                <a:ea typeface="黑体" panose="02010600030101010101" pitchFamily="49" charset="-122"/>
              </a:rPr>
              <a:t>）</a:t>
            </a:r>
            <a:r>
              <a:rPr lang="zh-CN" altLang="en-US" sz="2400" b="1">
                <a:solidFill>
                  <a:srgbClr val="FF0000"/>
                </a:solidFill>
                <a:latin typeface="Franklin Gothic Book"/>
                <a:ea typeface="黑体" panose="02010600030101010101" pitchFamily="49" charset="-122"/>
              </a:rPr>
              <a:t>图强精神</a:t>
            </a:r>
            <a:r>
              <a:rPr lang="zh-CN" altLang="en-US" sz="2400" b="1">
                <a:latin typeface="Franklin Gothic Book"/>
                <a:ea typeface="黑体" panose="02010600030101010101" pitchFamily="49" charset="-122"/>
              </a:rPr>
              <a:t>。中华民族成为世界上唯一一个没有中断历史的最古老的伟大民族，就是因为她是一 个自强不息的伟大民族。司马迁在</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史记孔子世家</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中，赞扬孔子积极向上的态度和那松柏般的清贫自 守的节操；孟子“达则兼济天下”，表明其自强不息的责任感。孔孟影响下的中国传统志士仁人，发奋读 书，刻苦学习，奋发向上，思耻进取，扬名报国，著称者比比皆是</a:t>
            </a:r>
            <a:r>
              <a:rPr lang="zh-CN" altLang="en-US" sz="2800" b="1">
                <a:latin typeface="Franklin Gothic Book"/>
                <a:ea typeface="黑体" panose="02010600030101010101" pitchFamily="49" charset="-122"/>
              </a:rPr>
              <a:t>。 </a:t>
            </a:r>
            <a:endParaRPr lang="zh-CN" altLang="en-US" sz="2800" b="1">
              <a:latin typeface="Franklin Gothic Book"/>
              <a:ea typeface="黑体" panose="02010600030101010101" pitchFamily="49" charset="-122"/>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1" descr="www.dearedu.com"/>
          <p:cNvPicPr>
            <a:picLocks noChangeAspect="1" noChangeArrowheads="1"/>
          </p:cNvPicPr>
          <p:nvPr/>
        </p:nvPicPr>
        <p:blipFill>
          <a:blip r:embed="rId1"/>
          <a:srcRect/>
          <a:stretch>
            <a:fillRect/>
          </a:stretch>
        </p:blipFill>
        <p:spPr bwMode="auto">
          <a:xfrm>
            <a:off x="0" y="457200"/>
            <a:ext cx="19050" cy="19050"/>
          </a:xfrm>
          <a:prstGeom prst="rect">
            <a:avLst/>
          </a:prstGeom>
          <a:noFill/>
          <a:ln w="9525">
            <a:noFill/>
            <a:miter lim="800000"/>
            <a:headEnd/>
            <a:tailEnd/>
          </a:ln>
        </p:spPr>
      </p:pic>
      <p:sp>
        <p:nvSpPr>
          <p:cNvPr id="207874" name="矩形 3"/>
          <p:cNvSpPr>
            <a:spLocks noChangeArrowheads="1"/>
          </p:cNvSpPr>
          <p:nvPr/>
        </p:nvSpPr>
        <p:spPr bwMode="auto">
          <a:xfrm>
            <a:off x="539750" y="474663"/>
            <a:ext cx="8496300" cy="6000750"/>
          </a:xfrm>
          <a:prstGeom prst="rect">
            <a:avLst/>
          </a:prstGeom>
          <a:noFill/>
          <a:ln w="9525">
            <a:noFill/>
            <a:miter lim="800000"/>
          </a:ln>
        </p:spPr>
        <p:txBody>
          <a:bodyPr>
            <a:spAutoFit/>
          </a:bodyPr>
          <a:lstStyle/>
          <a:p>
            <a:r>
              <a:rPr lang="zh-CN" altLang="en-US" sz="2400" b="1">
                <a:latin typeface="Franklin Gothic Book"/>
                <a:ea typeface="黑体" panose="02010600030101010101" pitchFamily="49" charset="-122"/>
              </a:rPr>
              <a:t>儒家思想的政治哲学解读 </a:t>
            </a:r>
            <a:endParaRPr lang="zh-CN" altLang="en-US" sz="2400" b="1">
              <a:latin typeface="Franklin Gothic Book"/>
              <a:ea typeface="黑体" panose="02010600030101010101" pitchFamily="49" charset="-122"/>
            </a:endParaRPr>
          </a:p>
          <a:p>
            <a:r>
              <a:rPr lang="zh-CN" altLang="en-US" sz="2400" b="1">
                <a:solidFill>
                  <a:srgbClr val="FF0000"/>
                </a:solidFill>
                <a:latin typeface="Franklin Gothic Book"/>
                <a:ea typeface="黑体" panose="02010600030101010101" pitchFamily="49" charset="-122"/>
              </a:rPr>
              <a:t>儒家传统对今日中国之制度设计有哪些可资借鉴的思想资源？</a:t>
            </a:r>
            <a:endParaRPr lang="zh-CN" altLang="en-US" sz="2400" b="1">
              <a:solidFill>
                <a:srgbClr val="FF0000"/>
              </a:solidFill>
              <a:latin typeface="Franklin Gothic Book"/>
              <a:ea typeface="黑体" panose="02010600030101010101" pitchFamily="49" charset="-122"/>
            </a:endParaRPr>
          </a:p>
          <a:p>
            <a:r>
              <a:rPr lang="zh-CN" altLang="en-US" sz="2400" b="1">
                <a:latin typeface="Franklin Gothic Book"/>
                <a:ea typeface="黑体" panose="02010600030101010101" pitchFamily="49" charset="-122"/>
              </a:rPr>
              <a:t>知识链接：</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⒈对儒家政治哲学的构建，这方面的研究主要围绕儒家政治哲学的特质、使命、概念和方法等主题展开。</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⒉对儒家政治伦理思想的阐释，对儒家政治伦理化与伦理政治化的互动以及“民为邦本”“为政以德”“尊贤任能”“廉政勤政”等理念进行了深入探讨。</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⒊对儒家经典进行政治哲学的诠释，这方面的研究主要集中在对</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尚书</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春秋</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等经典文本中的政治思想进行深度挖掘。</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⒋对 历代思想家的学说、观点进行政治哲学的解析，这方面的研究主要是对孔子、孟子、荀子、董仲舒、二程、朱熹等人政治思想的关注和评析。</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⒌对儒家思想与理想政治形态及社会治理关系的探讨，这方面的研究主要集中在儒家王道政治理想的现代意义、儒家思想与国际秩序的构建关系上。</a:t>
            </a:r>
            <a:endParaRPr lang="zh-CN" altLang="en-US" sz="2400" b="1">
              <a:latin typeface="Franklin Gothic Book"/>
              <a:ea typeface="黑体" panose="02010600030101010101" pitchFamily="49" charset="-122"/>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矩形 1"/>
          <p:cNvSpPr>
            <a:spLocks noChangeArrowheads="1"/>
          </p:cNvSpPr>
          <p:nvPr/>
        </p:nvSpPr>
        <p:spPr bwMode="auto">
          <a:xfrm>
            <a:off x="395288" y="333375"/>
            <a:ext cx="8424862" cy="5970588"/>
          </a:xfrm>
          <a:prstGeom prst="rect">
            <a:avLst/>
          </a:prstGeom>
          <a:noFill/>
          <a:ln w="9525">
            <a:noFill/>
            <a:miter lim="800000"/>
          </a:ln>
        </p:spPr>
        <p:txBody>
          <a:bodyPr>
            <a:spAutoFit/>
          </a:bodyPr>
          <a:lstStyle/>
          <a:p>
            <a:r>
              <a:rPr lang="zh-CN" altLang="zh-CN" sz="2800" b="1">
                <a:latin typeface="Franklin Gothic Book"/>
                <a:ea typeface="黑体" panose="02010600030101010101" pitchFamily="49" charset="-122"/>
              </a:rPr>
              <a:t>传统文化是中华民族在历史长河中凝汇在政治、哲学、经济、艺术以及生产生活中的智慧结晶，可以考查学生对中华民族历史传承中的爱国主义、民族精神等人文精神的理解，考查学生运用中华优秀传统文化内容，进行思考、体悟的能力。历史可以考查对中华文明长期历史进程中的事实观点、思想思潮的理解和判断等。增加对中国传统文化进行考查的内容，如将四大发明、勾股定理等所代表的中国古代科技文明作为试题背景材料，体现中国传统科技文化对人类发展和社会进步的贡献。考查中国优秀传统文化，不是简简单单地考查死记硬背的知识，而是要遵循继承、弘扬、创新的发展路径，注重传统文化在现实中的创造性转化和创新性发展，从而实现考试的社会意义和现实目的。</a:t>
            </a:r>
            <a:endParaRPr lang="zh-CN" altLang="zh-CN" sz="2800" b="1">
              <a:latin typeface="Franklin Gothic Book"/>
              <a:ea typeface="黑体" panose="02010600030101010101" pitchFamily="49" charset="-122"/>
            </a:endParaRPr>
          </a:p>
          <a:p>
            <a:endParaRPr lang="zh-CN" altLang="en-US">
              <a:latin typeface="Franklin Gothic Book"/>
              <a:ea typeface="黑体" panose="02010600030101010101" pitchFamily="49"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extBox 1"/>
          <p:cNvSpPr txBox="1">
            <a:spLocks noChangeArrowheads="1"/>
          </p:cNvSpPr>
          <p:nvPr/>
        </p:nvSpPr>
        <p:spPr bwMode="auto">
          <a:xfrm>
            <a:off x="179388" y="620713"/>
            <a:ext cx="8137525" cy="6186487"/>
          </a:xfrm>
          <a:prstGeom prst="rect">
            <a:avLst/>
          </a:prstGeom>
          <a:noFill/>
          <a:ln w="9525">
            <a:noFill/>
            <a:miter lim="800000"/>
          </a:ln>
        </p:spPr>
        <p:txBody>
          <a:bodyPr>
            <a:spAutoFit/>
          </a:bodyPr>
          <a:lstStyle/>
          <a:p>
            <a:r>
              <a:rPr lang="zh-CN" altLang="en-US" sz="3600" b="1">
                <a:latin typeface="Franklin Gothic Book"/>
                <a:ea typeface="黑体" panose="02010600030101010101" pitchFamily="49" charset="-122"/>
              </a:rPr>
              <a:t>习近平的治国理政：</a:t>
            </a:r>
            <a:endParaRPr lang="en-US" altLang="zh-CN" sz="3600" b="1">
              <a:latin typeface="Franklin Gothic Book"/>
              <a:ea typeface="黑体" panose="02010600030101010101" pitchFamily="49" charset="-122"/>
            </a:endParaRPr>
          </a:p>
          <a:p>
            <a:r>
              <a:rPr lang="zh-CN" altLang="en-US" sz="3600" b="1">
                <a:latin typeface="Franklin Gothic Book"/>
                <a:ea typeface="黑体" panose="02010600030101010101" pitchFamily="49" charset="-122"/>
              </a:rPr>
              <a:t>习近平带领我们走过的这不平凡五年</a:t>
            </a:r>
            <a:r>
              <a:rPr lang="en-US" altLang="zh-CN" sz="3600" b="1">
                <a:latin typeface="Franklin Gothic Book"/>
                <a:ea typeface="黑体" panose="02010600030101010101" pitchFamily="49" charset="-122"/>
              </a:rPr>
              <a:t>——</a:t>
            </a:r>
            <a:r>
              <a:rPr lang="zh-CN" altLang="en-US" sz="3600" b="1">
                <a:latin typeface="Franklin Gothic Book"/>
                <a:ea typeface="黑体" panose="02010600030101010101" pitchFamily="49" charset="-122"/>
              </a:rPr>
              <a:t>新发展理念篇</a:t>
            </a:r>
            <a:endParaRPr lang="en-US" altLang="zh-CN" sz="3600" b="1">
              <a:latin typeface="Franklin Gothic Book"/>
              <a:ea typeface="黑体" panose="02010600030101010101" pitchFamily="49" charset="-122"/>
            </a:endParaRPr>
          </a:p>
          <a:p>
            <a:r>
              <a:rPr lang="zh-CN" altLang="en-US" sz="3600" b="1">
                <a:latin typeface="Franklin Gothic Book"/>
                <a:ea typeface="黑体" panose="02010600030101010101" pitchFamily="49" charset="-122"/>
              </a:rPr>
              <a:t>将改革进行到底（改革开放四十年）</a:t>
            </a:r>
            <a:endParaRPr lang="en-US" altLang="zh-CN" sz="3600" b="1">
              <a:latin typeface="Franklin Gothic Book"/>
              <a:ea typeface="黑体" panose="02010600030101010101" pitchFamily="49" charset="-122"/>
            </a:endParaRPr>
          </a:p>
          <a:p>
            <a:r>
              <a:rPr lang="zh-CN" altLang="en-US" sz="3600" b="1">
                <a:latin typeface="Franklin Gothic Book"/>
                <a:ea typeface="黑体" panose="02010600030101010101" pitchFamily="49" charset="-122"/>
              </a:rPr>
              <a:t>一带一路</a:t>
            </a:r>
            <a:endParaRPr lang="en-US" altLang="zh-CN" sz="3600" b="1">
              <a:latin typeface="Franklin Gothic Book"/>
              <a:ea typeface="黑体" panose="02010600030101010101" pitchFamily="49" charset="-122"/>
            </a:endParaRPr>
          </a:p>
          <a:p>
            <a:r>
              <a:rPr lang="zh-CN" altLang="en-US" sz="3600" b="1">
                <a:latin typeface="Franklin Gothic Book"/>
                <a:ea typeface="黑体" panose="02010600030101010101" pitchFamily="49" charset="-122"/>
              </a:rPr>
              <a:t>精准扶贫</a:t>
            </a:r>
            <a:endParaRPr lang="en-US" altLang="zh-CN" sz="3600" b="1">
              <a:latin typeface="Franklin Gothic Book"/>
              <a:ea typeface="黑体" panose="02010600030101010101" pitchFamily="49" charset="-122"/>
            </a:endParaRPr>
          </a:p>
          <a:p>
            <a:r>
              <a:rPr lang="zh-CN" altLang="en-US" sz="3600" b="1">
                <a:latin typeface="Franklin Gothic Book"/>
                <a:ea typeface="黑体" panose="02010600030101010101" pitchFamily="49" charset="-122"/>
              </a:rPr>
              <a:t>京津冀一体化（雄安新区）</a:t>
            </a:r>
            <a:endParaRPr lang="en-US" altLang="zh-CN" sz="3600" b="1">
              <a:latin typeface="Franklin Gothic Book"/>
              <a:ea typeface="黑体" panose="02010600030101010101" pitchFamily="49" charset="-122"/>
            </a:endParaRPr>
          </a:p>
          <a:p>
            <a:r>
              <a:rPr lang="zh-CN" altLang="en-US" sz="3600" b="1">
                <a:latin typeface="Franklin Gothic Book"/>
                <a:ea typeface="黑体" panose="02010600030101010101" pitchFamily="49" charset="-122"/>
              </a:rPr>
              <a:t>强军之路（八一讲话）；</a:t>
            </a:r>
            <a:endParaRPr lang="en-US" altLang="zh-CN" sz="3600" b="1">
              <a:latin typeface="Franklin Gothic Book"/>
              <a:ea typeface="黑体" panose="02010600030101010101" pitchFamily="49" charset="-122"/>
            </a:endParaRPr>
          </a:p>
          <a:p>
            <a:r>
              <a:rPr lang="zh-CN" altLang="en-US" sz="3600" b="1">
                <a:latin typeface="Franklin Gothic Book"/>
                <a:ea typeface="黑体" panose="02010600030101010101" pitchFamily="49" charset="-122"/>
              </a:rPr>
              <a:t>四个伟大：伟大事业，伟大斗争，伟大工程，伟大梦想。</a:t>
            </a:r>
            <a:endParaRPr lang="en-US" altLang="zh-CN" sz="3600" b="1">
              <a:latin typeface="Franklin Gothic Book"/>
              <a:ea typeface="黑体" panose="02010600030101010101" pitchFamily="49" charset="-122"/>
            </a:endParaRPr>
          </a:p>
          <a:p>
            <a:endParaRPr lang="zh-CN" altLang="en-US" sz="3600" b="1">
              <a:latin typeface="Franklin Gothic Book"/>
              <a:ea typeface="黑体" panose="02010600030101010101" pitchFamily="49" charset="-122"/>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Box 1"/>
          <p:cNvSpPr txBox="1">
            <a:spLocks noChangeArrowheads="1"/>
          </p:cNvSpPr>
          <p:nvPr/>
        </p:nvSpPr>
        <p:spPr bwMode="auto">
          <a:xfrm>
            <a:off x="179388" y="0"/>
            <a:ext cx="8964612" cy="10156825"/>
          </a:xfrm>
          <a:prstGeom prst="rect">
            <a:avLst/>
          </a:prstGeom>
          <a:noFill/>
          <a:ln w="9525">
            <a:noFill/>
            <a:miter lim="800000"/>
          </a:ln>
        </p:spPr>
        <p:txBody>
          <a:bodyPr>
            <a:spAutoFit/>
          </a:bodyPr>
          <a:lstStyle/>
          <a:p>
            <a:r>
              <a:rPr lang="zh-CN" altLang="en-US" sz="4000" b="1">
                <a:solidFill>
                  <a:srgbClr val="FF0000"/>
                </a:solidFill>
                <a:latin typeface="Franklin Gothic Book"/>
                <a:ea typeface="黑体" panose="02010600030101010101" pitchFamily="49" charset="-122"/>
              </a:rPr>
              <a:t>政党问题</a:t>
            </a:r>
            <a:endParaRPr lang="en-US" altLang="zh-CN" sz="4000" b="1">
              <a:solidFill>
                <a:srgbClr val="FF0000"/>
              </a:solidFill>
              <a:latin typeface="Franklin Gothic Book"/>
              <a:ea typeface="黑体" panose="02010600030101010101" pitchFamily="49" charset="-122"/>
            </a:endParaRPr>
          </a:p>
          <a:p>
            <a:r>
              <a:rPr lang="zh-CN" altLang="en-US" sz="4000" b="1">
                <a:latin typeface="Franklin Gothic Book"/>
                <a:ea typeface="黑体" panose="02010600030101010101" pitchFamily="49" charset="-122"/>
              </a:rPr>
              <a:t>近现代以来的政党发展</a:t>
            </a:r>
            <a:endParaRPr lang="en-US" altLang="zh-CN" sz="4000" b="1">
              <a:latin typeface="Franklin Gothic Book"/>
              <a:ea typeface="黑体" panose="02010600030101010101" pitchFamily="49" charset="-122"/>
            </a:endParaRPr>
          </a:p>
          <a:p>
            <a:r>
              <a:rPr lang="zh-CN" altLang="en-US" sz="4000" b="1">
                <a:latin typeface="Franklin Gothic Book"/>
                <a:ea typeface="黑体" panose="02010600030101010101" pitchFamily="49" charset="-122"/>
              </a:rPr>
              <a:t>辛亥革命后和新中国后</a:t>
            </a:r>
            <a:endParaRPr lang="en-US" altLang="zh-CN" sz="4000" b="1">
              <a:latin typeface="Franklin Gothic Book"/>
              <a:ea typeface="黑体" panose="02010600030101010101" pitchFamily="49" charset="-122"/>
            </a:endParaRPr>
          </a:p>
          <a:p>
            <a:r>
              <a:rPr lang="zh-CN" altLang="en-US" sz="4000" b="1">
                <a:latin typeface="Franklin Gothic Book"/>
                <a:ea typeface="黑体" panose="02010600030101010101" pitchFamily="49" charset="-122"/>
              </a:rPr>
              <a:t>欧美国家的政党发展</a:t>
            </a:r>
            <a:endParaRPr lang="en-US" altLang="zh-CN" sz="4000" b="1">
              <a:latin typeface="Franklin Gothic Book"/>
              <a:ea typeface="黑体" panose="02010600030101010101" pitchFamily="49" charset="-122"/>
            </a:endParaRPr>
          </a:p>
          <a:p>
            <a:r>
              <a:rPr lang="zh-CN" altLang="en-US" sz="4000" b="1">
                <a:solidFill>
                  <a:srgbClr val="FF0000"/>
                </a:solidFill>
                <a:latin typeface="Franklin Gothic Book"/>
                <a:ea typeface="黑体" panose="02010600030101010101" pitchFamily="49" charset="-122"/>
              </a:rPr>
              <a:t>大众创新， 万众创业</a:t>
            </a:r>
            <a:endParaRPr lang="en-US" altLang="zh-CN" sz="4000" b="1">
              <a:solidFill>
                <a:srgbClr val="FF0000"/>
              </a:solidFill>
              <a:latin typeface="Franklin Gothic Book"/>
              <a:ea typeface="黑体" panose="02010600030101010101" pitchFamily="49" charset="-122"/>
            </a:endParaRPr>
          </a:p>
          <a:p>
            <a:r>
              <a:rPr lang="zh-CN" altLang="en-US" sz="4000" b="1">
                <a:solidFill>
                  <a:srgbClr val="FF0000"/>
                </a:solidFill>
                <a:latin typeface="Franklin Gothic Book"/>
                <a:ea typeface="黑体" panose="02010600030101010101" pitchFamily="49" charset="-122"/>
              </a:rPr>
              <a:t>全球视野下的外交（金砖会议，大国外交）</a:t>
            </a:r>
            <a:endParaRPr lang="en-US" altLang="zh-CN" sz="4000" b="1">
              <a:solidFill>
                <a:srgbClr val="FF0000"/>
              </a:solidFill>
              <a:latin typeface="Franklin Gothic Book"/>
              <a:ea typeface="黑体" panose="02010600030101010101" pitchFamily="49" charset="-122"/>
            </a:endParaRPr>
          </a:p>
          <a:p>
            <a:r>
              <a:rPr lang="zh-CN" altLang="en-US" sz="4000" b="1">
                <a:solidFill>
                  <a:srgbClr val="FF0000"/>
                </a:solidFill>
                <a:latin typeface="Franklin Gothic Book"/>
                <a:ea typeface="黑体" panose="02010600030101010101" pitchFamily="49" charset="-122"/>
              </a:rPr>
              <a:t>古今中外的治国理政</a:t>
            </a:r>
            <a:endParaRPr lang="en-US" altLang="zh-CN" sz="4000" b="1">
              <a:solidFill>
                <a:srgbClr val="FF0000"/>
              </a:solidFill>
              <a:latin typeface="Franklin Gothic Book"/>
              <a:ea typeface="黑体" panose="02010600030101010101" pitchFamily="49" charset="-122"/>
            </a:endParaRPr>
          </a:p>
          <a:p>
            <a:r>
              <a:rPr lang="zh-CN" altLang="en-US" sz="4000" b="1">
                <a:solidFill>
                  <a:srgbClr val="FF0000"/>
                </a:solidFill>
                <a:latin typeface="Franklin Gothic Book"/>
                <a:ea typeface="黑体" panose="02010600030101010101" pitchFamily="49" charset="-122"/>
              </a:rPr>
              <a:t>京津冀一体化</a:t>
            </a:r>
            <a:endParaRPr lang="en-US" altLang="zh-CN" sz="4000" b="1">
              <a:solidFill>
                <a:srgbClr val="FF0000"/>
              </a:solidFill>
              <a:latin typeface="Franklin Gothic Book"/>
              <a:ea typeface="黑体" panose="02010600030101010101" pitchFamily="49" charset="-122"/>
            </a:endParaRPr>
          </a:p>
          <a:p>
            <a:r>
              <a:rPr lang="zh-CN" altLang="en-US" sz="4000" b="1">
                <a:solidFill>
                  <a:srgbClr val="FF0000"/>
                </a:solidFill>
                <a:latin typeface="Franklin Gothic Book"/>
                <a:ea typeface="黑体" panose="02010600030101010101" pitchFamily="49" charset="-122"/>
              </a:rPr>
              <a:t>古今中外的延退问题、医学和科技</a:t>
            </a:r>
            <a:endParaRPr lang="en-US" altLang="zh-CN" sz="4000" b="1">
              <a:solidFill>
                <a:srgbClr val="FF0000"/>
              </a:solidFill>
              <a:latin typeface="Franklin Gothic Book"/>
              <a:ea typeface="黑体" panose="02010600030101010101" pitchFamily="49" charset="-122"/>
            </a:endParaRPr>
          </a:p>
          <a:p>
            <a:endParaRPr lang="en-US" altLang="zh-CN" sz="4000" b="1">
              <a:solidFill>
                <a:srgbClr val="FF0000"/>
              </a:solidFill>
              <a:latin typeface="Franklin Gothic Book"/>
              <a:ea typeface="黑体" panose="02010600030101010101" pitchFamily="49" charset="-122"/>
            </a:endParaRPr>
          </a:p>
          <a:p>
            <a:endParaRPr lang="en-US" altLang="zh-CN" sz="4000" b="1">
              <a:solidFill>
                <a:srgbClr val="FF0000"/>
              </a:solidFill>
              <a:latin typeface="Franklin Gothic Book"/>
              <a:ea typeface="黑体" panose="02010600030101010101" pitchFamily="49" charset="-122"/>
            </a:endParaRPr>
          </a:p>
          <a:p>
            <a:endParaRPr lang="en-US" altLang="zh-CN" sz="4000" b="1">
              <a:solidFill>
                <a:srgbClr val="FF0000"/>
              </a:solidFill>
              <a:latin typeface="Franklin Gothic Book"/>
              <a:ea typeface="黑体" panose="02010600030101010101" pitchFamily="49" charset="-122"/>
            </a:endParaRPr>
          </a:p>
          <a:p>
            <a:endParaRPr lang="en-US" altLang="zh-CN" sz="4000" b="1">
              <a:latin typeface="Franklin Gothic Book"/>
              <a:ea typeface="黑体" panose="02010600030101010101" pitchFamily="49" charset="-122"/>
            </a:endParaRPr>
          </a:p>
          <a:p>
            <a:endParaRPr lang="en-US" altLang="zh-CN" sz="4000" b="1">
              <a:latin typeface="Franklin Gothic Book"/>
              <a:ea typeface="黑体" panose="02010600030101010101" pitchFamily="49" charset="-122"/>
            </a:endParaRPr>
          </a:p>
          <a:p>
            <a:endParaRPr lang="en-US" altLang="zh-CN">
              <a:latin typeface="Franklin Gothic Book"/>
              <a:ea typeface="黑体" panose="02010600030101010101" pitchFamily="49" charset="-122"/>
            </a:endParaRPr>
          </a:p>
          <a:p>
            <a:endParaRPr lang="en-US" altLang="zh-CN">
              <a:latin typeface="Franklin Gothic Book"/>
              <a:ea typeface="黑体" panose="02010600030101010101" pitchFamily="49" charset="-122"/>
            </a:endParaRPr>
          </a:p>
          <a:p>
            <a:endParaRPr lang="zh-CN" altLang="en-US">
              <a:latin typeface="Franklin Gothic Book"/>
              <a:ea typeface="黑体" panose="02010600030101010101" pitchFamily="49" charset="-122"/>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Box 1"/>
          <p:cNvSpPr txBox="1">
            <a:spLocks noChangeArrowheads="1"/>
          </p:cNvSpPr>
          <p:nvPr/>
        </p:nvSpPr>
        <p:spPr bwMode="auto">
          <a:xfrm>
            <a:off x="1000125" y="785813"/>
            <a:ext cx="7643813" cy="5822950"/>
          </a:xfrm>
          <a:prstGeom prst="rect">
            <a:avLst/>
          </a:prstGeom>
          <a:noFill/>
          <a:ln w="9525">
            <a:noFill/>
            <a:miter lim="800000"/>
          </a:ln>
        </p:spPr>
        <p:txBody>
          <a:bodyPr>
            <a:spAutoFit/>
          </a:bodyPr>
          <a:lstStyle/>
          <a:p>
            <a:pPr marL="571500" indent="-571500">
              <a:lnSpc>
                <a:spcPct val="90000"/>
              </a:lnSpc>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21世纪中国的崛起</a:t>
            </a:r>
            <a:endParaRPr lang="zh-CN" altLang="zh-CN" sz="2800" b="1">
              <a:latin typeface="黑体" panose="02010600030101010101" pitchFamily="49" charset="-122"/>
              <a:ea typeface="黑体" panose="02010600030101010101" pitchFamily="49" charset="-122"/>
            </a:endParaRPr>
          </a:p>
          <a:p>
            <a:pPr marL="571500" indent="-571500">
              <a:lnSpc>
                <a:spcPct val="90000"/>
              </a:lnSpc>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霸权国家的兴衰</a:t>
            </a:r>
            <a:endParaRPr lang="zh-CN" altLang="zh-CN" sz="2800" b="1">
              <a:latin typeface="黑体" panose="02010600030101010101" pitchFamily="49" charset="-122"/>
              <a:ea typeface="黑体" panose="02010600030101010101" pitchFamily="49" charset="-122"/>
            </a:endParaRPr>
          </a:p>
          <a:p>
            <a:pPr marL="571500" indent="-571500">
              <a:lnSpc>
                <a:spcPct val="90000"/>
              </a:lnSpc>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世界政治格局</a:t>
            </a:r>
            <a:endParaRPr lang="zh-CN" altLang="zh-CN" sz="2800" b="1">
              <a:latin typeface="黑体" panose="02010600030101010101" pitchFamily="49" charset="-122"/>
              <a:ea typeface="黑体" panose="02010600030101010101" pitchFamily="49" charset="-122"/>
            </a:endParaRPr>
          </a:p>
          <a:p>
            <a:pPr marL="571500" indent="-571500">
              <a:lnSpc>
                <a:spcPct val="90000"/>
              </a:lnSpc>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技术与制度的关系</a:t>
            </a:r>
            <a:endParaRPr lang="zh-CN" altLang="zh-CN" sz="2800" b="1">
              <a:latin typeface="黑体" panose="02010600030101010101" pitchFamily="49" charset="-122"/>
              <a:ea typeface="黑体" panose="02010600030101010101" pitchFamily="49" charset="-122"/>
            </a:endParaRPr>
          </a:p>
          <a:p>
            <a:pPr marL="571500" indent="-571500">
              <a:lnSpc>
                <a:spcPct val="90000"/>
              </a:lnSpc>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工业化与市场经济的关系</a:t>
            </a:r>
            <a:endParaRPr lang="zh-CN" altLang="zh-CN" sz="2800" b="1">
              <a:latin typeface="黑体" panose="02010600030101010101" pitchFamily="49" charset="-122"/>
              <a:ea typeface="黑体" panose="02010600030101010101" pitchFamily="49" charset="-122"/>
            </a:endParaRPr>
          </a:p>
          <a:p>
            <a:pPr marL="571500" indent="-571500">
              <a:lnSpc>
                <a:spcPct val="90000"/>
              </a:lnSpc>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传统文化的价值</a:t>
            </a:r>
            <a:endParaRPr lang="zh-CN" altLang="zh-CN" sz="2800" b="1">
              <a:latin typeface="黑体" panose="02010600030101010101" pitchFamily="49" charset="-122"/>
              <a:ea typeface="黑体" panose="02010600030101010101" pitchFamily="49" charset="-122"/>
            </a:endParaRPr>
          </a:p>
          <a:p>
            <a:pPr marL="571500" indent="-571500">
              <a:lnSpc>
                <a:spcPct val="90000"/>
              </a:lnSpc>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社会主义的核心价值观</a:t>
            </a:r>
            <a:endParaRPr lang="zh-CN" altLang="zh-CN" sz="2800" b="1">
              <a:latin typeface="黑体" panose="02010600030101010101" pitchFamily="49" charset="-122"/>
              <a:ea typeface="黑体" panose="02010600030101010101" pitchFamily="49" charset="-122"/>
            </a:endParaRPr>
          </a:p>
          <a:p>
            <a:pPr marL="571500" indent="-571500">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金融危机与全球经济失衡</a:t>
            </a:r>
            <a:endParaRPr lang="zh-CN" altLang="zh-CN" sz="2800" b="1">
              <a:latin typeface="黑体" panose="02010600030101010101" pitchFamily="49" charset="-122"/>
              <a:ea typeface="黑体" panose="02010600030101010101" pitchFamily="49" charset="-122"/>
            </a:endParaRPr>
          </a:p>
          <a:p>
            <a:pPr marL="571500" indent="-571500">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生态危机的历史、现状与未来的对策</a:t>
            </a:r>
            <a:endParaRPr lang="zh-CN" altLang="zh-CN" sz="2800" b="1">
              <a:latin typeface="黑体" panose="02010600030101010101" pitchFamily="49" charset="-122"/>
              <a:ea typeface="黑体" panose="02010600030101010101" pitchFamily="49" charset="-122"/>
            </a:endParaRPr>
          </a:p>
          <a:p>
            <a:pPr marL="571500" indent="-571500">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能源危机的历史、现状与未来的对策</a:t>
            </a:r>
            <a:endParaRPr lang="zh-CN" altLang="zh-CN" sz="2800" b="1">
              <a:latin typeface="黑体" panose="02010600030101010101" pitchFamily="49" charset="-122"/>
              <a:ea typeface="黑体" panose="02010600030101010101" pitchFamily="49" charset="-122"/>
            </a:endParaRPr>
          </a:p>
          <a:p>
            <a:pPr marL="571500" indent="-571500">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全球化背景下的国家主权</a:t>
            </a:r>
            <a:endParaRPr lang="zh-CN" altLang="zh-CN" sz="2800" b="1">
              <a:latin typeface="黑体" panose="02010600030101010101" pitchFamily="49" charset="-122"/>
              <a:ea typeface="黑体" panose="02010600030101010101" pitchFamily="49" charset="-122"/>
            </a:endParaRPr>
          </a:p>
          <a:p>
            <a:pPr marL="571500" indent="-571500">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公民社会的兴起</a:t>
            </a:r>
            <a:endParaRPr lang="zh-CN" altLang="zh-CN" sz="2800" b="1">
              <a:latin typeface="黑体" panose="02010600030101010101" pitchFamily="49" charset="-122"/>
              <a:ea typeface="黑体" panose="02010600030101010101" pitchFamily="49" charset="-122"/>
            </a:endParaRPr>
          </a:p>
          <a:p>
            <a:pPr marL="571500" indent="-571500">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科技进步与人类的未来</a:t>
            </a:r>
            <a:endParaRPr lang="zh-CN" altLang="zh-CN" sz="2800" b="1">
              <a:latin typeface="黑体" panose="02010600030101010101" pitchFamily="49" charset="-122"/>
              <a:ea typeface="黑体" panose="02010600030101010101" pitchFamily="49" charset="-122"/>
            </a:endParaRPr>
          </a:p>
          <a:p>
            <a:pPr marL="571500" indent="-571500">
              <a:buFont typeface="Wingdings" panose="05000000000000000000" pitchFamily="2" charset="2"/>
              <a:buChar char="p"/>
            </a:pPr>
            <a:r>
              <a:rPr lang="zh-CN" altLang="zh-CN" sz="2800" b="1">
                <a:latin typeface="黑体" panose="02010600030101010101" pitchFamily="49" charset="-122"/>
                <a:ea typeface="黑体" panose="02010600030101010101" pitchFamily="49" charset="-122"/>
              </a:rPr>
              <a:t>全球的民主化浪潮</a:t>
            </a:r>
            <a:endParaRPr lang="zh-CN" altLang="en-US" sz="2800">
              <a:latin typeface="黑体" panose="02010600030101010101" pitchFamily="49" charset="-122"/>
              <a:ea typeface="黑体" panose="02010600030101010101" pitchFamily="49" charset="-122"/>
            </a:endParaRPr>
          </a:p>
        </p:txBody>
      </p:sp>
      <p:sp>
        <p:nvSpPr>
          <p:cNvPr id="212994" name="TextBox 2"/>
          <p:cNvSpPr txBox="1">
            <a:spLocks noChangeArrowheads="1"/>
          </p:cNvSpPr>
          <p:nvPr/>
        </p:nvSpPr>
        <p:spPr bwMode="auto">
          <a:xfrm>
            <a:off x="857250" y="142875"/>
            <a:ext cx="5000625" cy="584200"/>
          </a:xfrm>
          <a:prstGeom prst="rect">
            <a:avLst/>
          </a:prstGeom>
          <a:noFill/>
          <a:ln w="9525">
            <a:noFill/>
            <a:miter lim="800000"/>
          </a:ln>
        </p:spPr>
        <p:txBody>
          <a:bodyPr>
            <a:spAutoFit/>
          </a:bodyPr>
          <a:lstStyle/>
          <a:p>
            <a:r>
              <a:rPr lang="zh-CN" altLang="en-US" sz="3200" b="1">
                <a:solidFill>
                  <a:srgbClr val="9900CC"/>
                </a:solidFill>
                <a:latin typeface="黑体" panose="02010600030101010101" pitchFamily="49" charset="-122"/>
                <a:ea typeface="黑体" panose="02010600030101010101" pitchFamily="49" charset="-122"/>
              </a:rPr>
              <a:t>重点时政主题</a:t>
            </a:r>
            <a:endParaRPr lang="zh-CN" altLang="en-US" sz="3200" b="1">
              <a:solidFill>
                <a:srgbClr val="9900CC"/>
              </a:solidFill>
              <a:latin typeface="黑体" panose="02010600030101010101" pitchFamily="49" charset="-122"/>
              <a:ea typeface="黑体" panose="02010600030101010101" pitchFamily="49" charset="-122"/>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矩形 1"/>
          <p:cNvSpPr>
            <a:spLocks noChangeArrowheads="1"/>
          </p:cNvSpPr>
          <p:nvPr/>
        </p:nvSpPr>
        <p:spPr bwMode="auto">
          <a:xfrm>
            <a:off x="468313" y="476250"/>
            <a:ext cx="7272337" cy="5786438"/>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国防问题</a:t>
            </a:r>
            <a:endParaRPr lang="en-US" altLang="zh-CN"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1</a:t>
            </a:r>
            <a:r>
              <a:rPr lang="zh-CN" altLang="en-US" sz="3200" b="1">
                <a:latin typeface="Franklin Gothic Book"/>
                <a:ea typeface="黑体" panose="02010600030101010101" pitchFamily="49" charset="-122"/>
              </a:rPr>
              <a:t>、简述人类在利用核能方面的历史。</a:t>
            </a:r>
            <a:endParaRPr lang="zh-CN" altLang="en-US"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2</a:t>
            </a:r>
            <a:r>
              <a:rPr lang="zh-CN" altLang="en-US" sz="3200" b="1">
                <a:latin typeface="Franklin Gothic Book"/>
                <a:ea typeface="黑体" panose="02010600030101010101" pitchFamily="49" charset="-122"/>
              </a:rPr>
              <a:t>、人类第一次把核武器用于战争是什么时间？如何评价？</a:t>
            </a:r>
            <a:endParaRPr lang="zh-CN" altLang="en-US"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3</a:t>
            </a:r>
            <a:r>
              <a:rPr lang="zh-CN" altLang="en-US" sz="3200" b="1">
                <a:latin typeface="Franklin Gothic Book"/>
                <a:ea typeface="黑体" panose="02010600030101010101" pitchFamily="49" charset="-122"/>
              </a:rPr>
              <a:t>、我国核试验的特点、目的、我国在使用核武器的问题上坚持的原则以及这一原则所依据的外交政策是什么？</a:t>
            </a:r>
            <a:endParaRPr lang="en-US" altLang="zh-CN"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4</a:t>
            </a:r>
            <a:r>
              <a:rPr lang="zh-CN" altLang="en-US" sz="3200" b="1">
                <a:latin typeface="Franklin Gothic Book"/>
                <a:ea typeface="黑体" panose="02010600030101010101" pitchFamily="49" charset="-122"/>
              </a:rPr>
              <a:t>、近现代国防重心的变化</a:t>
            </a:r>
            <a:endParaRPr lang="en-US" altLang="zh-CN"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5</a:t>
            </a:r>
            <a:r>
              <a:rPr lang="zh-CN" altLang="en-US" sz="3200" b="1">
                <a:latin typeface="Franklin Gothic Book"/>
                <a:ea typeface="黑体" panose="02010600030101010101" pitchFamily="49" charset="-122"/>
              </a:rPr>
              <a:t>、中国人民解放军的建立、发展、裁军和整编的背景、特点和影响。（古今中外的军队建设）</a:t>
            </a:r>
            <a:endParaRPr lang="en-US" altLang="zh-CN">
              <a:latin typeface="Franklin Gothic Book"/>
              <a:ea typeface="黑体" panose="02010600030101010101" pitchFamily="49" charset="-122"/>
            </a:endParaRPr>
          </a:p>
          <a:p>
            <a:endParaRPr lang="zh-CN" altLang="en-US">
              <a:latin typeface="Franklin Gothic Book"/>
              <a:ea typeface="黑体" panose="02010600030101010101" pitchFamily="49" charset="-122"/>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标题 1"/>
          <p:cNvSpPr>
            <a:spLocks noGrp="1" noChangeArrowheads="1"/>
          </p:cNvSpPr>
          <p:nvPr>
            <p:ph type="title"/>
          </p:nvPr>
        </p:nvSpPr>
        <p:spPr>
          <a:xfrm>
            <a:off x="457200" y="1163638"/>
            <a:ext cx="8229600" cy="844550"/>
          </a:xfrm>
        </p:spPr>
        <p:txBody>
          <a:bodyPr/>
          <a:lstStyle/>
          <a:p>
            <a:r>
              <a:rPr lang="zh-CN" altLang="zh-CN" sz="3200" b="1" smtClean="0">
                <a:solidFill>
                  <a:srgbClr val="0000CC"/>
                </a:solidFill>
                <a:ea typeface="黑体" panose="02010600030101010101" pitchFamily="49" charset="-122"/>
              </a:rPr>
              <a:t>中外军制及军队建设相关考点</a:t>
            </a:r>
            <a:endParaRPr lang="zh-CN" altLang="en-US" sz="3200" b="1" smtClean="0">
              <a:solidFill>
                <a:srgbClr val="0000CC"/>
              </a:solidFill>
              <a:ea typeface="黑体" panose="02010600030101010101" pitchFamily="49" charset="-122"/>
            </a:endParaRPr>
          </a:p>
        </p:txBody>
      </p:sp>
      <p:sp>
        <p:nvSpPr>
          <p:cNvPr id="215042" name="矩形 3"/>
          <p:cNvSpPr>
            <a:spLocks noChangeArrowheads="1"/>
          </p:cNvSpPr>
          <p:nvPr/>
        </p:nvSpPr>
        <p:spPr bwMode="auto">
          <a:xfrm>
            <a:off x="858838" y="2225675"/>
            <a:ext cx="7827962" cy="2227263"/>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       </a:t>
            </a:r>
            <a:r>
              <a:rPr lang="zh-CN" altLang="zh-CN" sz="2800" b="1">
                <a:latin typeface="Franklin Gothic Book"/>
                <a:ea typeface="黑体" panose="02010600030101010101" pitchFamily="49" charset="-122"/>
              </a:rPr>
              <a:t>秦朝的太尉和兵符、唐朝的节度使、北宋的禁军和枢密使、明朝都指挥使、清朝的军机处，晚清的军事工业和海军建设及新军、黄埔军校、中国共产党军队名称的演变，二战后美苏军队实力对比、苏联军事工业的发展等。</a:t>
            </a:r>
            <a:endParaRPr lang="zh-CN" altLang="zh-CN" sz="2800" b="1">
              <a:latin typeface="Franklin Gothic Book"/>
              <a:ea typeface="黑体" panose="0201060003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body" idx="1"/>
          </p:nvPr>
        </p:nvSpPr>
        <p:spPr>
          <a:xfrm>
            <a:off x="304800" y="2133600"/>
            <a:ext cx="8686800" cy="3657600"/>
          </a:xfrm>
          <a:ln w="19050" cap="rnd">
            <a:solidFill>
              <a:srgbClr val="FFFF00"/>
            </a:solidFill>
            <a:prstDash val="sysDot"/>
          </a:ln>
        </p:spPr>
        <p:txBody>
          <a:bodyPr/>
          <a:lstStyle/>
          <a:p>
            <a:pPr>
              <a:buFont typeface="Wingdings" panose="05000000000000000000" pitchFamily="2" charset="2"/>
              <a:buNone/>
            </a:pPr>
            <a:r>
              <a:rPr lang="zh-CN" altLang="en-US" sz="3600" b="1" smtClean="0">
                <a:latin typeface="楷体_GB2312" panose="02010609030101010101" pitchFamily="49" charset="-122"/>
                <a:ea typeface="楷体_GB2312" panose="02010609030101010101" pitchFamily="49" charset="-122"/>
              </a:rPr>
              <a:t>近代甲午战后的中国（</a:t>
            </a:r>
            <a:r>
              <a:rPr lang="en-US" altLang="zh-CN" sz="3600" b="1" smtClean="0">
                <a:latin typeface="楷体_GB2312" panose="02010609030101010101" pitchFamily="49" charset="-122"/>
                <a:ea typeface="楷体_GB2312" panose="02010609030101010101" pitchFamily="49" charset="-122"/>
              </a:rPr>
              <a:t>1895-1919</a:t>
            </a:r>
            <a:r>
              <a:rPr lang="zh-CN" altLang="en-US" sz="3600" b="1" smtClean="0">
                <a:latin typeface="楷体_GB2312" panose="02010609030101010101" pitchFamily="49" charset="-122"/>
                <a:ea typeface="楷体_GB2312" panose="02010609030101010101" pitchFamily="49" charset="-122"/>
              </a:rPr>
              <a:t>年）</a:t>
            </a:r>
            <a:endParaRPr lang="zh-CN" altLang="en-US" sz="3600" b="1" smtClean="0">
              <a:latin typeface="楷体_GB2312" panose="02010609030101010101" pitchFamily="49" charset="-122"/>
              <a:ea typeface="楷体_GB2312" panose="02010609030101010101" pitchFamily="49" charset="-122"/>
            </a:endParaRPr>
          </a:p>
          <a:p>
            <a:pPr>
              <a:buFont typeface="Wingdings" panose="05000000000000000000" pitchFamily="2" charset="2"/>
              <a:buNone/>
            </a:pPr>
            <a:endParaRPr lang="zh-CN" altLang="en-US" sz="3600" b="1" smtClean="0">
              <a:latin typeface="楷体_GB2312" panose="02010609030101010101" pitchFamily="49" charset="-122"/>
              <a:ea typeface="楷体_GB2312" panose="02010609030101010101" pitchFamily="49" charset="-122"/>
            </a:endParaRPr>
          </a:p>
          <a:p>
            <a:pPr>
              <a:buFont typeface="Wingdings" panose="05000000000000000000" pitchFamily="2" charset="2"/>
              <a:buNone/>
            </a:pPr>
            <a:r>
              <a:rPr lang="zh-CN" altLang="en-US" sz="3600" b="1" smtClean="0">
                <a:latin typeface="楷体_GB2312" panose="02010609030101010101" pitchFamily="49" charset="-122"/>
                <a:ea typeface="楷体_GB2312" panose="02010609030101010101" pitchFamily="49" charset="-122"/>
              </a:rPr>
              <a:t>首先，品读考纲（见下表）</a:t>
            </a:r>
            <a:endParaRPr lang="zh-CN" altLang="en-US" sz="3600" b="1" smtClean="0">
              <a:latin typeface="楷体_GB2312" panose="02010609030101010101" pitchFamily="49" charset="-122"/>
              <a:ea typeface="楷体_GB2312" panose="02010609030101010101" pitchFamily="49" charset="-122"/>
            </a:endParaRPr>
          </a:p>
          <a:p>
            <a:pPr>
              <a:buFont typeface="Wingdings" panose="05000000000000000000" pitchFamily="2" charset="2"/>
              <a:buNone/>
            </a:pPr>
            <a:endParaRPr lang="en-US" altLang="zh-CN"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标题 1"/>
          <p:cNvSpPr>
            <a:spLocks noGrp="1" noChangeArrowheads="1"/>
          </p:cNvSpPr>
          <p:nvPr>
            <p:ph type="title"/>
          </p:nvPr>
        </p:nvSpPr>
        <p:spPr>
          <a:xfrm>
            <a:off x="762000" y="803275"/>
            <a:ext cx="8229600" cy="1143000"/>
          </a:xfrm>
        </p:spPr>
        <p:txBody>
          <a:bodyPr/>
          <a:lstStyle/>
          <a:p>
            <a:pPr algn="l"/>
            <a:r>
              <a:rPr lang="zh-CN" altLang="zh-CN" sz="3200" b="1" smtClean="0">
                <a:solidFill>
                  <a:schemeClr val="tx1"/>
                </a:solidFill>
                <a:ea typeface="黑体" panose="02010600030101010101" pitchFamily="49" charset="-122"/>
              </a:rPr>
              <a:t>可引导学生分析得出认识：</a:t>
            </a:r>
            <a:endParaRPr lang="zh-CN" altLang="en-US" sz="3200" b="1" smtClean="0">
              <a:ea typeface="黑体" panose="02010600030101010101" pitchFamily="49" charset="-122"/>
            </a:endParaRPr>
          </a:p>
        </p:txBody>
      </p:sp>
      <p:sp>
        <p:nvSpPr>
          <p:cNvPr id="216066" name="内容占位符 2"/>
          <p:cNvSpPr>
            <a:spLocks noGrp="1" noChangeArrowheads="1"/>
          </p:cNvSpPr>
          <p:nvPr>
            <p:ph idx="1"/>
          </p:nvPr>
        </p:nvSpPr>
        <p:spPr>
          <a:xfrm>
            <a:off x="762000" y="1946275"/>
            <a:ext cx="7924800" cy="4525963"/>
          </a:xfrm>
        </p:spPr>
        <p:txBody>
          <a:bodyPr/>
          <a:lstStyle/>
          <a:p>
            <a:r>
              <a:rPr lang="en-US" altLang="zh-CN" sz="2800" b="1" smtClean="0">
                <a:latin typeface="黑体" panose="02010600030101010101" pitchFamily="49" charset="-122"/>
              </a:rPr>
              <a:t>1.</a:t>
            </a:r>
            <a:r>
              <a:rPr lang="zh-CN" altLang="zh-CN" sz="2800" b="1" smtClean="0">
                <a:latin typeface="黑体" panose="02010600030101010101" pitchFamily="49" charset="-122"/>
              </a:rPr>
              <a:t>军队是国家机器，古代军制的变化及军队建设目的在巩固国家政权； </a:t>
            </a:r>
            <a:endParaRPr lang="en-US" altLang="zh-CN" sz="2800" b="1" smtClean="0">
              <a:latin typeface="黑体" panose="02010600030101010101" pitchFamily="49" charset="-122"/>
            </a:endParaRPr>
          </a:p>
          <a:p>
            <a:r>
              <a:rPr lang="en-US" altLang="zh-CN" sz="2800" b="1" smtClean="0">
                <a:latin typeface="黑体" panose="02010600030101010101" pitchFamily="49" charset="-122"/>
              </a:rPr>
              <a:t>2.</a:t>
            </a:r>
            <a:r>
              <a:rPr lang="zh-CN" altLang="zh-CN" sz="2800" b="1" smtClean="0">
                <a:latin typeface="黑体" panose="02010600030101010101" pitchFamily="49" charset="-122"/>
              </a:rPr>
              <a:t>近现代军制及军队建设还与国际形势变化有关； </a:t>
            </a:r>
            <a:endParaRPr lang="en-US" altLang="zh-CN" sz="2800" b="1" smtClean="0">
              <a:latin typeface="黑体" panose="02010600030101010101" pitchFamily="49" charset="-122"/>
            </a:endParaRPr>
          </a:p>
          <a:p>
            <a:r>
              <a:rPr lang="en-US" altLang="zh-CN" sz="2800" b="1" smtClean="0">
                <a:latin typeface="黑体" panose="02010600030101010101" pitchFamily="49" charset="-122"/>
              </a:rPr>
              <a:t>3.</a:t>
            </a:r>
            <a:r>
              <a:rPr lang="zh-CN" altLang="zh-CN" sz="2800" b="1" smtClean="0">
                <a:latin typeface="黑体" panose="02010600030101010101" pitchFamily="49" charset="-122"/>
              </a:rPr>
              <a:t>军队建设以国家实力为基础；</a:t>
            </a:r>
            <a:endParaRPr lang="en-US" altLang="zh-CN" sz="2800" b="1" smtClean="0">
              <a:latin typeface="黑体" panose="02010600030101010101" pitchFamily="49" charset="-122"/>
            </a:endParaRPr>
          </a:p>
          <a:p>
            <a:r>
              <a:rPr lang="en-US" altLang="zh-CN" sz="2800" b="1" smtClean="0">
                <a:latin typeface="黑体" panose="02010600030101010101" pitchFamily="49" charset="-122"/>
              </a:rPr>
              <a:t>4.</a:t>
            </a:r>
            <a:r>
              <a:rPr lang="zh-CN" altLang="zh-CN" sz="2800" b="1" smtClean="0">
                <a:latin typeface="黑体" panose="02010600030101010101" pitchFamily="49" charset="-122"/>
              </a:rPr>
              <a:t>安定与和平是建立在军队实力之上的。</a:t>
            </a:r>
            <a:endParaRPr lang="zh-CN" altLang="zh-CN" sz="2800" b="1" smtClean="0">
              <a:latin typeface="黑体" panose="02010600030101010101" pitchFamily="49" charset="-122"/>
            </a:endParaRPr>
          </a:p>
          <a:p>
            <a:endParaRPr lang="zh-CN" altLang="en-US" sz="2800" b="1" smtClean="0">
              <a:latin typeface="黑体" panose="02010600030101010101" pitchFamily="49" charset="-122"/>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ChangeArrowheads="1"/>
          </p:cNvSpPr>
          <p:nvPr/>
        </p:nvSpPr>
        <p:spPr bwMode="auto">
          <a:xfrm>
            <a:off x="971550" y="566738"/>
            <a:ext cx="7272338" cy="5632450"/>
          </a:xfrm>
          <a:prstGeom prst="rect">
            <a:avLst/>
          </a:prstGeom>
          <a:noFill/>
          <a:ln w="9525">
            <a:noFill/>
            <a:miter lim="800000"/>
          </a:ln>
        </p:spPr>
        <p:txBody>
          <a:bodyPr anchor="ctr">
            <a:spAutoFit/>
          </a:bodyPr>
          <a:lstStyle/>
          <a:p>
            <a:r>
              <a:rPr lang="zh-CN" altLang="en-US" sz="2400" b="1">
                <a:latin typeface="Franklin Gothic Book"/>
                <a:ea typeface="黑体" panose="02010600030101010101" pitchFamily="49" charset="-122"/>
              </a:rPr>
              <a:t>边疆、海疆、海洋与国防建设问题：</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）海洋有哪些可以利用的价值？围绕这些价值展开的海上争夺，其实质是什么？</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）结合宋朝的有关事实说明“宋朝时的中国正朝着成为一个海上强国的方向发展”的历史趋势。为什么这一趋势在明清时没有得到继续发展。</a:t>
            </a:r>
            <a:endParaRPr lang="zh-CN" altLang="en-US" sz="2400">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）中日统治者在海军军费问题上的不同态度，带来了什么不同结果？</a:t>
            </a:r>
            <a:endParaRPr lang="zh-CN" altLang="en-US" sz="2400">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4</a:t>
            </a:r>
            <a:r>
              <a:rPr lang="zh-CN" altLang="en-US" sz="2400" b="1">
                <a:latin typeface="Franklin Gothic Book"/>
                <a:ea typeface="黑体" panose="02010600030101010101" pitchFamily="49" charset="-122"/>
              </a:rPr>
              <a:t>）近代史上，中国人为什么对海权意识如此强烈？他们的主张是否能够实现？</a:t>
            </a:r>
            <a:endParaRPr lang="zh-CN" altLang="en-US" sz="2400">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5</a:t>
            </a:r>
            <a:r>
              <a:rPr lang="zh-CN" altLang="en-US" sz="2400" b="1">
                <a:latin typeface="Franklin Gothic Book"/>
                <a:ea typeface="黑体" panose="02010600030101010101" pitchFamily="49" charset="-122"/>
              </a:rPr>
              <a:t>）结合历史评价中共领导人的观点。</a:t>
            </a:r>
            <a:endParaRPr lang="zh-CN" altLang="en-US" sz="2400">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6</a:t>
            </a:r>
            <a:r>
              <a:rPr lang="zh-CN" altLang="en-US" sz="2400" b="1">
                <a:latin typeface="Franklin Gothic Book"/>
                <a:ea typeface="黑体" panose="02010600030101010101" pitchFamily="49" charset="-122"/>
              </a:rPr>
              <a:t>）简述中国古代“海上丝绸之路”兴起、发展、衰落的过程以及特点和影响。</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7</a:t>
            </a:r>
            <a:r>
              <a:rPr lang="zh-CN" altLang="en-US" sz="2400" b="1">
                <a:latin typeface="Franklin Gothic Book"/>
                <a:ea typeface="黑体" panose="02010600030101010101" pitchFamily="49" charset="-122"/>
              </a:rPr>
              <a:t>）对郑和下西洋和新航路的开辟的认识。</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8</a:t>
            </a:r>
            <a:r>
              <a:rPr lang="zh-CN" altLang="en-US" sz="2400" b="1">
                <a:latin typeface="Franklin Gothic Book"/>
                <a:ea typeface="黑体" panose="02010600030101010101" pitchFamily="49" charset="-122"/>
              </a:rPr>
              <a:t>）古今中外的海洋建设</a:t>
            </a:r>
            <a:endParaRPr lang="zh-CN" altLang="en-US" sz="2400" b="1">
              <a:latin typeface="Franklin Gothic Book"/>
              <a:ea typeface="黑体" panose="02010600030101010101" pitchFamily="49" charset="-122"/>
            </a:endParaRPr>
          </a:p>
        </p:txBody>
      </p:sp>
      <p:sp>
        <p:nvSpPr>
          <p:cNvPr id="217090" name="矩形 1"/>
          <p:cNvSpPr>
            <a:spLocks noChangeArrowheads="1"/>
          </p:cNvSpPr>
          <p:nvPr/>
        </p:nvSpPr>
        <p:spPr bwMode="auto">
          <a:xfrm>
            <a:off x="3163888" y="209550"/>
            <a:ext cx="3897312" cy="461963"/>
          </a:xfrm>
          <a:prstGeom prst="rect">
            <a:avLst/>
          </a:prstGeom>
          <a:noFill/>
          <a:ln w="9525">
            <a:noFill/>
            <a:miter lim="800000"/>
          </a:ln>
        </p:spPr>
        <p:txBody>
          <a:bodyPr wrap="none">
            <a:spAutoFit/>
          </a:bodyPr>
          <a:lstStyle/>
          <a:p>
            <a:r>
              <a:rPr lang="zh-CN" altLang="en-US" sz="2400" b="1">
                <a:solidFill>
                  <a:srgbClr val="FF0000"/>
                </a:solidFill>
                <a:latin typeface="Franklin Gothic Book"/>
                <a:ea typeface="黑体" panose="02010600030101010101" pitchFamily="49" charset="-122"/>
              </a:rPr>
              <a:t>南海问题与中国海洋战略；</a:t>
            </a:r>
            <a:endParaRPr lang="en-US" altLang="zh-CN" sz="2400" b="1">
              <a:solidFill>
                <a:srgbClr val="FF0000"/>
              </a:solidFill>
              <a:latin typeface="Franklin Gothic Book"/>
              <a:ea typeface="黑体" panose="02010600030101010101" pitchFamily="49" charset="-122"/>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矩形 1"/>
          <p:cNvSpPr>
            <a:spLocks noChangeArrowheads="1"/>
          </p:cNvSpPr>
          <p:nvPr/>
        </p:nvSpPr>
        <p:spPr bwMode="auto">
          <a:xfrm>
            <a:off x="468313" y="601663"/>
            <a:ext cx="7559675" cy="6002337"/>
          </a:xfrm>
          <a:prstGeom prst="rect">
            <a:avLst/>
          </a:prstGeom>
          <a:noFill/>
          <a:ln w="9525">
            <a:noFill/>
            <a:miter lim="800000"/>
          </a:ln>
        </p:spPr>
        <p:txBody>
          <a:bodyPr>
            <a:spAutoFit/>
          </a:bodyPr>
          <a:lstStyle/>
          <a:p>
            <a:r>
              <a:rPr lang="en-US" altLang="zh-CN" sz="2400" b="1">
                <a:latin typeface="Franklin Gothic Book"/>
                <a:ea typeface="黑体" panose="02010600030101010101" pitchFamily="49" charset="-122"/>
              </a:rPr>
              <a:t>1982</a:t>
            </a:r>
            <a:r>
              <a:rPr lang="zh-CN" altLang="en-US" sz="2400" b="1">
                <a:latin typeface="Franklin Gothic Book"/>
                <a:ea typeface="黑体" panose="02010600030101010101" pitchFamily="49" charset="-122"/>
              </a:rPr>
              <a:t>年</a:t>
            </a:r>
            <a:r>
              <a:rPr lang="en-US" altLang="zh-CN" sz="2400" b="1">
                <a:latin typeface="Franklin Gothic Book"/>
                <a:ea typeface="黑体" panose="02010600030101010101" pitchFamily="49" charset="-122"/>
              </a:rPr>
              <a:t>12</a:t>
            </a:r>
            <a:r>
              <a:rPr lang="zh-CN" altLang="en-US" sz="2400" b="1">
                <a:latin typeface="Franklin Gothic Book"/>
                <a:ea typeface="黑体" panose="02010600030101010101" pitchFamily="49" charset="-122"/>
              </a:rPr>
              <a:t>月</a:t>
            </a:r>
            <a:r>
              <a:rPr lang="en-US" altLang="zh-CN" sz="2400" b="1">
                <a:latin typeface="Franklin Gothic Book"/>
                <a:ea typeface="黑体" panose="02010600030101010101" pitchFamily="49" charset="-122"/>
              </a:rPr>
              <a:t>10</a:t>
            </a:r>
            <a:r>
              <a:rPr lang="zh-CN" altLang="en-US" sz="2400" b="1">
                <a:latin typeface="Franklin Gothic Book"/>
                <a:ea typeface="黑体" panose="02010600030101010101" pitchFamily="49" charset="-122"/>
              </a:rPr>
              <a:t>日，联合国第三次海洋法会议落下了帷幕。这次会议从</a:t>
            </a:r>
            <a:r>
              <a:rPr lang="en-US" altLang="zh-CN" sz="2400" b="1">
                <a:latin typeface="Franklin Gothic Book"/>
                <a:ea typeface="黑体" panose="02010600030101010101" pitchFamily="49" charset="-122"/>
              </a:rPr>
              <a:t>1973</a:t>
            </a:r>
            <a:r>
              <a:rPr lang="zh-CN" altLang="en-US" sz="2400" b="1">
                <a:latin typeface="Franklin Gothic Book"/>
                <a:ea typeface="黑体" panose="02010600030101010101" pitchFamily="49" charset="-122"/>
              </a:rPr>
              <a:t>年</a:t>
            </a:r>
            <a:r>
              <a:rPr lang="en-US" altLang="zh-CN" sz="2400" b="1">
                <a:latin typeface="Franklin Gothic Book"/>
                <a:ea typeface="黑体" panose="02010600030101010101" pitchFamily="49" charset="-122"/>
              </a:rPr>
              <a:t>12</a:t>
            </a:r>
            <a:r>
              <a:rPr lang="zh-CN" altLang="en-US" sz="2400" b="1">
                <a:latin typeface="Franklin Gothic Book"/>
                <a:ea typeface="黑体" panose="02010600030101010101" pitchFamily="49" charset="-122"/>
              </a:rPr>
              <a:t>月 </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日开始，到</a:t>
            </a:r>
            <a:r>
              <a:rPr lang="en-US" altLang="zh-CN" sz="2400" b="1">
                <a:latin typeface="Franklin Gothic Book"/>
                <a:ea typeface="黑体" panose="02010600030101010101" pitchFamily="49" charset="-122"/>
              </a:rPr>
              <a:t>1982</a:t>
            </a:r>
            <a:r>
              <a:rPr lang="zh-CN" altLang="en-US" sz="2400" b="1">
                <a:latin typeface="Franklin Gothic Book"/>
                <a:ea typeface="黑体" panose="02010600030101010101" pitchFamily="49" charset="-122"/>
              </a:rPr>
              <a:t>年</a:t>
            </a:r>
            <a:r>
              <a:rPr lang="en-US" altLang="zh-CN" sz="2400" b="1">
                <a:latin typeface="Franklin Gothic Book"/>
                <a:ea typeface="黑体" panose="02010600030101010101" pitchFamily="49" charset="-122"/>
              </a:rPr>
              <a:t>12</a:t>
            </a:r>
            <a:r>
              <a:rPr lang="zh-CN" altLang="en-US" sz="2400" b="1">
                <a:latin typeface="Franklin Gothic Book"/>
                <a:ea typeface="黑体" panose="02010600030101010101" pitchFamily="49" charset="-122"/>
              </a:rPr>
              <a:t>月</a:t>
            </a:r>
            <a:r>
              <a:rPr lang="en-US" altLang="zh-CN" sz="2400" b="1">
                <a:latin typeface="Franklin Gothic Book"/>
                <a:ea typeface="黑体" panose="02010600030101010101" pitchFamily="49" charset="-122"/>
              </a:rPr>
              <a:t>10</a:t>
            </a:r>
            <a:r>
              <a:rPr lang="zh-CN" altLang="en-US" sz="2400" b="1">
                <a:latin typeface="Franklin Gothic Book"/>
                <a:ea typeface="黑体" panose="02010600030101010101" pitchFamily="49" charset="-122"/>
              </a:rPr>
              <a:t>日</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联合国海洋法公约</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在牙买加美丽的蒙特哥湾签字，持续了</a:t>
            </a:r>
            <a:r>
              <a:rPr lang="en-US" altLang="zh-CN" sz="2400" b="1">
                <a:latin typeface="Franklin Gothic Book"/>
                <a:ea typeface="黑体" panose="02010600030101010101" pitchFamily="49" charset="-122"/>
              </a:rPr>
              <a:t>10</a:t>
            </a:r>
            <a:r>
              <a:rPr lang="zh-CN" altLang="en-US" sz="2400" b="1">
                <a:latin typeface="Franklin Gothic Book"/>
                <a:ea typeface="黑体" panose="02010600030101010101" pitchFamily="49" charset="-122"/>
              </a:rPr>
              <a:t>年时间。联合国第</a:t>
            </a:r>
            <a:r>
              <a:rPr lang="en-US" altLang="zh-CN" sz="2400" b="1">
                <a:latin typeface="Franklin Gothic Book"/>
                <a:ea typeface="黑体" panose="02010600030101010101" pitchFamily="49" charset="-122"/>
              </a:rPr>
              <a:t>7</a:t>
            </a:r>
            <a:r>
              <a:rPr lang="zh-CN" altLang="en-US" sz="2400" b="1">
                <a:latin typeface="Franklin Gothic Book"/>
                <a:ea typeface="黑体" panose="02010600030101010101" pitchFamily="49" charset="-122"/>
              </a:rPr>
              <a:t>次海洋法会议，创造了国际法律史上的四个“最”，即：参加国最多，参加会议的有</a:t>
            </a:r>
            <a:r>
              <a:rPr lang="en-US" altLang="zh-CN" sz="2400" b="1">
                <a:latin typeface="Franklin Gothic Book"/>
                <a:ea typeface="黑体" panose="02010600030101010101" pitchFamily="49" charset="-122"/>
              </a:rPr>
              <a:t>167</a:t>
            </a:r>
            <a:r>
              <a:rPr lang="zh-CN" altLang="en-US" sz="2400" b="1">
                <a:latin typeface="Franklin Gothic Book"/>
                <a:ea typeface="黑体" panose="02010600030101010101" pitchFamily="49" charset="-122"/>
              </a:rPr>
              <a:t>个国家的代表团，此外还包括国际组织、民族解放组织、未独立领土在内的</a:t>
            </a:r>
            <a:r>
              <a:rPr lang="en-US" altLang="zh-CN" sz="2400" b="1">
                <a:latin typeface="Franklin Gothic Book"/>
                <a:ea typeface="黑体" panose="02010600030101010101" pitchFamily="49" charset="-122"/>
              </a:rPr>
              <a:t>50</a:t>
            </a:r>
            <a:r>
              <a:rPr lang="zh-CN" altLang="en-US" sz="2400" b="1">
                <a:latin typeface="Franklin Gothic Book"/>
                <a:ea typeface="黑体" panose="02010600030101010101" pitchFamily="49" charset="-122"/>
              </a:rPr>
              <a:t>多个组织和机构的代表作为观察员出席会议；会议是联大成立以来规模最大的国际会议之一；国际法编纂史上所拟公约条文最多；会议时间也最长，开会总天数近</a:t>
            </a:r>
            <a:r>
              <a:rPr lang="en-US" altLang="zh-CN" sz="2400" b="1">
                <a:latin typeface="Franklin Gothic Book"/>
                <a:ea typeface="黑体" panose="02010600030101010101" pitchFamily="49" charset="-122"/>
              </a:rPr>
              <a:t>600</a:t>
            </a:r>
            <a:r>
              <a:rPr lang="zh-CN" altLang="en-US" sz="2400" b="1">
                <a:latin typeface="Franklin Gothic Book"/>
                <a:ea typeface="黑体" panose="02010600030101010101" pitchFamily="49" charset="-122"/>
              </a:rPr>
              <a:t>天。</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联合国海洋法公约</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是人类历史上迄今为止最为全面、最为完整、也最有实践性的海洋法典。它的内涵非常丰富，涵盖的范围也非常广泛，包括诸如领海、毗连区、专属经济区、大陆架、国际海底（即区域）、公海、群岛制度、岛屿制度、海洋环境保护、海洋科学研究以及海洋争端解决的原则等等一系列有关海洋的法律制度。</a:t>
            </a:r>
            <a:endParaRPr lang="zh-CN" altLang="en-US" sz="2400" b="1">
              <a:latin typeface="Franklin Gothic Book"/>
              <a:ea typeface="黑体" panose="02010600030101010101" pitchFamily="49" charset="-122"/>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矩形 1"/>
          <p:cNvSpPr>
            <a:spLocks noChangeArrowheads="1"/>
          </p:cNvSpPr>
          <p:nvPr/>
        </p:nvSpPr>
        <p:spPr bwMode="auto">
          <a:xfrm>
            <a:off x="107950" y="333375"/>
            <a:ext cx="8785225" cy="6124575"/>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它在一定程度上反映了广大发展中国家的利益，也是当时各种力量相互较量、各种利益相互妥协、各种矛盾互相磨合的产物。这部国际海洋大法在相当大的程度上改变了传统国际法的面貌，使其游戏规则基本反映了多数国家的利益，少数海洋强国控制海洋的状况已经成为历史。这部法律也为长期以来众多海上争端的解决提供了法律依据。</a:t>
            </a:r>
            <a:endParaRPr lang="en-US" altLang="zh-CN" sz="2800" b="1">
              <a:latin typeface="Franklin Gothic Book"/>
              <a:ea typeface="黑体" panose="02010600030101010101" pitchFamily="49" charset="-122"/>
            </a:endParaRPr>
          </a:p>
          <a:p>
            <a:r>
              <a:rPr lang="zh-CN" altLang="en-US" sz="2800" b="1">
                <a:latin typeface="Franklin Gothic Book"/>
                <a:ea typeface="黑体" panose="02010600030101010101" pitchFamily="49" charset="-122"/>
              </a:rPr>
              <a:t>按照</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联合国海洋法公约</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的规定，全世界要划出的海洋大陆架、专属经济区、领海的总面积达到</a:t>
            </a:r>
            <a:r>
              <a:rPr lang="en-US" altLang="zh-CN" sz="2800" b="1">
                <a:latin typeface="Franklin Gothic Book"/>
                <a:ea typeface="黑体" panose="02010600030101010101" pitchFamily="49" charset="-122"/>
              </a:rPr>
              <a:t>1.3</a:t>
            </a:r>
            <a:r>
              <a:rPr lang="zh-CN" altLang="en-US" sz="2800" b="1">
                <a:latin typeface="Franklin Gothic Book"/>
                <a:ea typeface="黑体" panose="02010600030101010101" pitchFamily="49" charset="-122"/>
              </a:rPr>
              <a:t>亿平方千米，占全球海洋总面积的</a:t>
            </a:r>
            <a:r>
              <a:rPr lang="en-US" altLang="zh-CN" sz="2800" b="1">
                <a:latin typeface="Franklin Gothic Book"/>
                <a:ea typeface="黑体" panose="02010600030101010101" pitchFamily="49" charset="-122"/>
              </a:rPr>
              <a:t>35.8%</a:t>
            </a:r>
            <a:r>
              <a:rPr lang="zh-CN" altLang="en-US" sz="2800" b="1">
                <a:latin typeface="Franklin Gothic Book"/>
                <a:ea typeface="黑体" panose="02010600030101010101" pitchFamily="49" charset="-122"/>
              </a:rPr>
              <a:t>，这个数字意味着：一是世界公海的范围进一步缩小；二是本来属于人类共有的海洋之上和海洋之下的有形资源，又要经历一次大规模的重新分割。联合国第三次海洋法会议后，从会议桌上发端的海洋权益大战序幕已经拉开。</a:t>
            </a:r>
            <a:endParaRPr lang="zh-CN" altLang="en-US" sz="2800" b="1">
              <a:latin typeface="Franklin Gothic Book"/>
              <a:ea typeface="黑体" panose="02010600030101010101" pitchFamily="49" charset="-122"/>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矩形 1"/>
          <p:cNvSpPr>
            <a:spLocks noChangeArrowheads="1"/>
          </p:cNvSpPr>
          <p:nvPr/>
        </p:nvSpPr>
        <p:spPr bwMode="auto">
          <a:xfrm>
            <a:off x="107950" y="765175"/>
            <a:ext cx="8640763" cy="5016500"/>
          </a:xfrm>
          <a:prstGeom prst="rect">
            <a:avLst/>
          </a:prstGeom>
          <a:noFill/>
          <a:ln w="9525">
            <a:noFill/>
            <a:miter lim="800000"/>
          </a:ln>
        </p:spPr>
        <p:txBody>
          <a:bodyPr>
            <a:spAutoFit/>
          </a:bodyPr>
          <a:lstStyle/>
          <a:p>
            <a:r>
              <a:rPr lang="zh-CN" altLang="zh-CN" sz="3200" b="1">
                <a:latin typeface="Franklin Gothic Book"/>
                <a:ea typeface="黑体" panose="02010600030101010101" pitchFamily="49" charset="-122"/>
              </a:rPr>
              <a:t>通过对中国古代书院和欧洲中世纪大学课程的比较，得出了如下</a:t>
            </a:r>
            <a:r>
              <a:rPr lang="zh-CN" altLang="zh-CN" sz="3200" b="1">
                <a:solidFill>
                  <a:srgbClr val="FF0000"/>
                </a:solidFill>
                <a:latin typeface="Franklin Gothic Book"/>
                <a:ea typeface="黑体" panose="02010600030101010101" pitchFamily="49" charset="-122"/>
              </a:rPr>
              <a:t>结论</a:t>
            </a:r>
            <a:r>
              <a:rPr lang="zh-CN" altLang="zh-CN" sz="3200" b="1">
                <a:latin typeface="Franklin Gothic Book"/>
                <a:ea typeface="黑体" panose="02010600030101010101" pitchFamily="49" charset="-122"/>
              </a:rPr>
              <a:t>：中国古代书院的</a:t>
            </a:r>
            <a:endParaRPr lang="zh-CN" altLang="zh-CN" sz="3200">
              <a:latin typeface="Franklin Gothic Book"/>
              <a:ea typeface="黑体" panose="02010600030101010101" pitchFamily="49" charset="-122"/>
            </a:endParaRPr>
          </a:p>
          <a:p>
            <a:r>
              <a:rPr lang="zh-CN" altLang="zh-CN" sz="3200" b="1">
                <a:latin typeface="Franklin Gothic Book"/>
                <a:ea typeface="黑体" panose="02010600030101010101" pitchFamily="49" charset="-122"/>
              </a:rPr>
              <a:t>课程特点是：强调传道济民、推崇伦理美德、注重讲学自修、院长全面负责；相比较而言，中世纪大学课程的特点是：重视求实致用、追求科学理性、崇尚讲授辩论、社团有效管理。 中国古代书院和欧洲中世纪大学的课程也有一定的相同之处，主要包括以下几点：课程目标的实用性、课程内容的人文性、课程实施的启发性、课程管理的自治性。</a:t>
            </a:r>
            <a:endParaRPr lang="zh-CN" altLang="en-US" sz="3200">
              <a:latin typeface="Franklin Gothic Book"/>
              <a:ea typeface="黑体" panose="02010600030101010101" pitchFamily="49" charset="-122"/>
            </a:endParaRPr>
          </a:p>
        </p:txBody>
      </p:sp>
      <p:sp>
        <p:nvSpPr>
          <p:cNvPr id="221186" name="矩形 2"/>
          <p:cNvSpPr>
            <a:spLocks noChangeArrowheads="1"/>
          </p:cNvSpPr>
          <p:nvPr/>
        </p:nvSpPr>
        <p:spPr bwMode="auto">
          <a:xfrm>
            <a:off x="2484438" y="388938"/>
            <a:ext cx="5421312" cy="461962"/>
          </a:xfrm>
          <a:prstGeom prst="rect">
            <a:avLst/>
          </a:prstGeom>
          <a:noFill/>
          <a:ln w="9525">
            <a:noFill/>
            <a:miter lim="800000"/>
          </a:ln>
        </p:spPr>
        <p:txBody>
          <a:bodyPr>
            <a:spAutoFit/>
          </a:bodyPr>
          <a:lstStyle/>
          <a:p>
            <a:r>
              <a:rPr lang="zh-CN" altLang="en-US" sz="2400" b="1">
                <a:solidFill>
                  <a:srgbClr val="FF0000"/>
                </a:solidFill>
                <a:latin typeface="Franklin Gothic Book"/>
                <a:ea typeface="黑体" panose="02010600030101010101" pitchFamily="49" charset="-122"/>
              </a:rPr>
              <a:t>世界一流大学和一流学科建设研究；</a:t>
            </a:r>
            <a:endParaRPr lang="en-US" altLang="zh-CN" sz="2400" b="1">
              <a:solidFill>
                <a:srgbClr val="FF0000"/>
              </a:solidFill>
              <a:latin typeface="Franklin Gothic Book"/>
              <a:ea typeface="黑体" panose="02010600030101010101" pitchFamily="49" charset="-122"/>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矩形 1"/>
          <p:cNvSpPr>
            <a:spLocks noChangeArrowheads="1"/>
          </p:cNvSpPr>
          <p:nvPr/>
        </p:nvSpPr>
        <p:spPr bwMode="auto">
          <a:xfrm>
            <a:off x="250825" y="620713"/>
            <a:ext cx="8642350" cy="4094162"/>
          </a:xfrm>
          <a:prstGeom prst="rect">
            <a:avLst/>
          </a:prstGeom>
          <a:noFill/>
          <a:ln w="9525">
            <a:noFill/>
            <a:miter lim="800000"/>
          </a:ln>
        </p:spPr>
        <p:txBody>
          <a:bodyPr>
            <a:spAutoFit/>
          </a:bodyPr>
          <a:lstStyle/>
          <a:p>
            <a:r>
              <a:rPr lang="zh-CN" altLang="zh-CN" sz="2000" b="1">
                <a:latin typeface="Franklin Gothic Book"/>
                <a:ea typeface="黑体" panose="02010600030101010101" pitchFamily="49" charset="-122"/>
              </a:rPr>
              <a:t>古人曾将我国长城以北地区称为塞外，塞外的经济文化发展意义重大。阅读材料，回答问题。长城是农牧业的分界线，康熙中后期，随着内地土地紧张，塞外遂成为北方各省百姓的重要去处。热河以北，清初并无汉人，到乾隆</a:t>
            </a:r>
            <a:r>
              <a:rPr lang="en-US" altLang="zh-CN" sz="2000" b="1">
                <a:latin typeface="Franklin Gothic Book"/>
                <a:ea typeface="黑体" panose="02010600030101010101" pitchFamily="49" charset="-122"/>
              </a:rPr>
              <a:t>49</a:t>
            </a:r>
            <a:r>
              <a:rPr lang="zh-CN" altLang="zh-CN" sz="2000" b="1">
                <a:latin typeface="Franklin Gothic Book"/>
                <a:ea typeface="黑体" panose="02010600030101010101" pitchFamily="49" charset="-122"/>
              </a:rPr>
              <a:t>年，汉民增加到</a:t>
            </a:r>
            <a:r>
              <a:rPr lang="en-US" altLang="zh-CN" sz="2000" b="1">
                <a:latin typeface="Franklin Gothic Book"/>
                <a:ea typeface="黑体" panose="02010600030101010101" pitchFamily="49" charset="-122"/>
              </a:rPr>
              <a:t>55</a:t>
            </a:r>
            <a:r>
              <a:rPr lang="zh-CN" altLang="zh-CN" sz="2000" b="1">
                <a:latin typeface="Franklin Gothic Book"/>
                <a:ea typeface="黑体" panose="02010600030101010101" pitchFamily="49" charset="-122"/>
              </a:rPr>
              <a:t>万人，到道光五年。增加</a:t>
            </a:r>
            <a:r>
              <a:rPr lang="en-US" altLang="zh-CN" sz="2000" b="1">
                <a:latin typeface="Franklin Gothic Book"/>
                <a:ea typeface="黑体" panose="02010600030101010101" pitchFamily="49" charset="-122"/>
              </a:rPr>
              <a:t>88</a:t>
            </a:r>
            <a:r>
              <a:rPr lang="zh-CN" altLang="zh-CN" sz="2000" b="1">
                <a:latin typeface="Franklin Gothic Book"/>
                <a:ea typeface="黑体" panose="02010600030101010101" pitchFamily="49" charset="-122"/>
              </a:rPr>
              <a:t>万，长城沿边已经形成蒙汉杂处的半农半牧区，甚至出现了“开垦地亩较多，牧场较少”的新格局。为了加强对蒙古地区汉族移民的管理，清廷在汉民聚居地建立厅、县等行政机构。和以往游牧风气影响中原不同，清代，农耕文化处于积极进取地位，随着“内地民人渐集，汉文风气一开。”是时，蒙人“起用汉名”、“学习汉字文艺”已蔚然成风。“蒙古游牧为主，初多肉食，近以汉民北耕，亦甘食五谷”。蒙古与内地逐渐出现了意义深远的一体化趋势。</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——摘编自刘凤云等《论清代中国北部的农耕文化及游牧文化》</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a:t>
            </a:r>
            <a:r>
              <a:rPr lang="en-US" altLang="zh-CN" sz="2000" b="1">
                <a:latin typeface="Franklin Gothic Book"/>
                <a:ea typeface="黑体" panose="02010600030101010101" pitchFamily="49" charset="-122"/>
              </a:rPr>
              <a:t>1</a:t>
            </a:r>
            <a:r>
              <a:rPr lang="zh-CN" altLang="zh-CN" sz="2000" b="1">
                <a:latin typeface="Franklin Gothic Book"/>
                <a:ea typeface="黑体" panose="02010600030101010101" pitchFamily="49" charset="-122"/>
              </a:rPr>
              <a:t>）根据材料结合所学知识，分析清代北方边疆地区农牧业生产格局的变化及其影响。（</a:t>
            </a:r>
            <a:r>
              <a:rPr lang="en-US" altLang="zh-CN" sz="2000" b="1">
                <a:latin typeface="Franklin Gothic Book"/>
                <a:ea typeface="黑体" panose="02010600030101010101" pitchFamily="49" charset="-122"/>
              </a:rPr>
              <a:t>10</a:t>
            </a:r>
            <a:r>
              <a:rPr lang="zh-CN" altLang="zh-CN" sz="2000" b="1">
                <a:latin typeface="Franklin Gothic Book"/>
                <a:ea typeface="黑体" panose="02010600030101010101" pitchFamily="49" charset="-122"/>
              </a:rPr>
              <a:t>分）</a:t>
            </a:r>
            <a:endParaRPr lang="zh-CN" altLang="zh-CN" sz="2000" b="1">
              <a:latin typeface="Franklin Gothic Book"/>
              <a:ea typeface="黑体" panose="02010600030101010101" pitchFamily="49" charset="-122"/>
            </a:endParaRPr>
          </a:p>
        </p:txBody>
      </p:sp>
      <p:sp>
        <p:nvSpPr>
          <p:cNvPr id="222210" name="矩形 2"/>
          <p:cNvSpPr>
            <a:spLocks noChangeArrowheads="1"/>
          </p:cNvSpPr>
          <p:nvPr/>
        </p:nvSpPr>
        <p:spPr bwMode="auto">
          <a:xfrm>
            <a:off x="238125" y="4714875"/>
            <a:ext cx="8891588" cy="1938338"/>
          </a:xfrm>
          <a:prstGeom prst="rect">
            <a:avLst/>
          </a:prstGeom>
          <a:noFill/>
          <a:ln w="9525">
            <a:noFill/>
            <a:miter lim="800000"/>
          </a:ln>
        </p:spPr>
        <p:txBody>
          <a:bodyPr>
            <a:spAutoFit/>
          </a:bodyPr>
          <a:lstStyle/>
          <a:p>
            <a:r>
              <a:rPr lang="zh-CN" altLang="zh-CN" sz="2400" b="1">
                <a:solidFill>
                  <a:srgbClr val="FF0000"/>
                </a:solidFill>
                <a:latin typeface="Franklin Gothic Book"/>
                <a:ea typeface="黑体" panose="02010600030101010101" pitchFamily="49" charset="-122"/>
              </a:rPr>
              <a:t>格局变化</a:t>
            </a:r>
            <a:r>
              <a:rPr lang="zh-CN" altLang="zh-CN" sz="2400" b="1">
                <a:latin typeface="Franklin Gothic Book"/>
                <a:ea typeface="黑体" panose="02010600030101010101" pitchFamily="49" charset="-122"/>
              </a:rPr>
              <a:t>：中原人民大量迁入北方边疆地区，北方边疆的一些游牧区变为农牧业混合区。（</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zh-CN" altLang="zh-CN" sz="2400" b="1">
                <a:solidFill>
                  <a:srgbClr val="FF0000"/>
                </a:solidFill>
                <a:latin typeface="Franklin Gothic Book"/>
                <a:ea typeface="黑体" panose="02010600030101010101" pitchFamily="49" charset="-122"/>
              </a:rPr>
              <a:t>影响：</a:t>
            </a:r>
            <a:r>
              <a:rPr lang="zh-CN" altLang="zh-CN" sz="2400" b="1">
                <a:latin typeface="Franklin Gothic Book"/>
                <a:ea typeface="黑体" panose="02010600030101010101" pitchFamily="49" charset="-122"/>
              </a:rPr>
              <a:t>政府建立与内地类似的行政区加强有效管辖；中原文化向北方地区传播，促进北方游牧民族生活习惯的变化；促进了边疆地区开发，巩固统一多民族国家。（</a:t>
            </a:r>
            <a:r>
              <a:rPr lang="en-US" altLang="zh-CN" sz="2400" b="1">
                <a:latin typeface="Franklin Gothic Book"/>
                <a:ea typeface="黑体" panose="02010600030101010101" pitchFamily="49" charset="-122"/>
              </a:rPr>
              <a:t>6</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p:txBody>
      </p:sp>
      <p:sp>
        <p:nvSpPr>
          <p:cNvPr id="222211" name="矩形 3"/>
          <p:cNvSpPr>
            <a:spLocks noChangeArrowheads="1"/>
          </p:cNvSpPr>
          <p:nvPr/>
        </p:nvSpPr>
        <p:spPr bwMode="auto">
          <a:xfrm>
            <a:off x="3621088" y="150813"/>
            <a:ext cx="5443537" cy="460375"/>
          </a:xfrm>
          <a:prstGeom prst="rect">
            <a:avLst/>
          </a:prstGeom>
          <a:noFill/>
          <a:ln w="9525">
            <a:noFill/>
            <a:miter lim="800000"/>
          </a:ln>
        </p:spPr>
        <p:txBody>
          <a:bodyPr wrap="none">
            <a:spAutoFit/>
          </a:bodyPr>
          <a:lstStyle/>
          <a:p>
            <a:r>
              <a:rPr lang="zh-CN" altLang="en-US" sz="2400" b="1">
                <a:solidFill>
                  <a:srgbClr val="FF0000"/>
                </a:solidFill>
                <a:latin typeface="Franklin Gothic Book"/>
                <a:ea typeface="黑体" panose="02010600030101010101" pitchFamily="49" charset="-122"/>
              </a:rPr>
              <a:t>农村土地“三权分置”法律制度建构；</a:t>
            </a:r>
            <a:endParaRPr lang="en-US" altLang="zh-CN" sz="2400" b="1">
              <a:solidFill>
                <a:srgbClr val="FF0000"/>
              </a:solidFill>
              <a:latin typeface="Franklin Gothic Book"/>
              <a:ea typeface="黑体" panose="02010600030101010101" pitchFamily="49" charset="-122"/>
            </a:endParaRPr>
          </a:p>
        </p:txBody>
      </p:sp>
      <p:sp>
        <p:nvSpPr>
          <p:cNvPr id="222212" name="矩形 4"/>
          <p:cNvSpPr>
            <a:spLocks noChangeArrowheads="1"/>
          </p:cNvSpPr>
          <p:nvPr/>
        </p:nvSpPr>
        <p:spPr bwMode="auto">
          <a:xfrm>
            <a:off x="1042988" y="220663"/>
            <a:ext cx="2660650" cy="461962"/>
          </a:xfrm>
          <a:prstGeom prst="rect">
            <a:avLst/>
          </a:prstGeom>
          <a:noFill/>
          <a:ln w="9525">
            <a:noFill/>
            <a:miter lim="800000"/>
          </a:ln>
        </p:spPr>
        <p:txBody>
          <a:bodyPr wrap="none">
            <a:spAutoFit/>
          </a:bodyPr>
          <a:lstStyle/>
          <a:p>
            <a:r>
              <a:rPr lang="zh-CN" altLang="en-US" sz="2400" b="1">
                <a:solidFill>
                  <a:srgbClr val="FF0000"/>
                </a:solidFill>
                <a:latin typeface="Franklin Gothic Book"/>
                <a:ea typeface="黑体" panose="02010600030101010101" pitchFamily="49" charset="-122"/>
              </a:rPr>
              <a:t>新发展理念研究；</a:t>
            </a:r>
            <a:endParaRPr lang="en-US" altLang="zh-CN" sz="2400" b="1">
              <a:solidFill>
                <a:srgbClr val="FF0000"/>
              </a:solidFill>
              <a:latin typeface="Franklin Gothic Book"/>
              <a:ea typeface="黑体" panose="02010600030101010101" pitchFamily="49" charset="-122"/>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矩形 1"/>
          <p:cNvSpPr>
            <a:spLocks noChangeArrowheads="1"/>
          </p:cNvSpPr>
          <p:nvPr/>
        </p:nvSpPr>
        <p:spPr bwMode="auto">
          <a:xfrm>
            <a:off x="107950" y="188913"/>
            <a:ext cx="9026525" cy="4892675"/>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材料二 传统的欧洲作物，无论是小麦、大麦、燕麦都是冬季或春季作物。仲夏后通常是饥荒的季节，而玉米恰好在这个时段成熟，利用夏季闲置的土地，而且产量大大超过了它们，玉米得到了一个“灾难时期的生命线”的称号。传统的体耕轮作制度演化为常年的复合物栽培形式，大大缓解了人口对土地的压力，促进了欧洲的人口增长。欧洲的农民选择种植玉米以抵消不断上涨的地租、创造剩余产品。他们把玉米作为自己的主要食物，而把市场计值较高的稻米、小麦出售到发达地区和工商业城市这些集中消费稻米、小麦的地方。十八世纪之后，玉米逐渐成为肉、奶食品生产不可或缺的饲料资源，成为商品生产转化的中间消耗物，为欧洲的城市化、商业化提供基础保障。</a:t>
            </a:r>
            <a:r>
              <a:rPr lang="en-US" altLang="zh-CN" sz="2400" b="1">
                <a:latin typeface="Franklin Gothic Book"/>
                <a:ea typeface="黑体" panose="02010600030101010101" pitchFamily="49" charset="-122"/>
              </a:rPr>
              <a:t>     </a:t>
            </a:r>
            <a:r>
              <a:rPr lang="zh-CN" altLang="zh-CN" sz="2400" b="1">
                <a:latin typeface="Franklin Gothic Book"/>
                <a:ea typeface="黑体" panose="02010600030101010101" pitchFamily="49" charset="-122"/>
              </a:rPr>
              <a:t>——摘编自阿图洛·瓦尔曼著《玉米与资本主义》</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依据材料和所学知识，分析玉米对于近代欧洲经济发展的作用。</a:t>
            </a:r>
            <a:endParaRPr lang="zh-CN" altLang="zh-CN" sz="2400" b="1">
              <a:latin typeface="Franklin Gothic Book"/>
              <a:ea typeface="黑体" panose="02010600030101010101" pitchFamily="49" charset="-122"/>
            </a:endParaRPr>
          </a:p>
        </p:txBody>
      </p:sp>
      <p:sp>
        <p:nvSpPr>
          <p:cNvPr id="223234" name="矩形 2"/>
          <p:cNvSpPr>
            <a:spLocks noChangeArrowheads="1"/>
          </p:cNvSpPr>
          <p:nvPr/>
        </p:nvSpPr>
        <p:spPr bwMode="auto">
          <a:xfrm>
            <a:off x="0" y="5218113"/>
            <a:ext cx="8964613" cy="1568450"/>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改变传统耕作制度，提高土地利用率；（</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分）缓解饥荒，促进人口增长；（</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分）提高农产品商品化，缓解农民地租负担，改变农业生产结构；（</a:t>
            </a:r>
            <a:r>
              <a:rPr lang="en-US" altLang="zh-CN" sz="2400" b="1">
                <a:latin typeface="Franklin Gothic Book"/>
                <a:ea typeface="黑体" panose="02010600030101010101" pitchFamily="49" charset="-122"/>
              </a:rPr>
              <a:t>3</a:t>
            </a:r>
            <a:r>
              <a:rPr lang="zh-CN" altLang="zh-CN" sz="2400" b="1">
                <a:latin typeface="Franklin Gothic Book"/>
                <a:ea typeface="黑体" panose="02010600030101010101" pitchFamily="49" charset="-122"/>
              </a:rPr>
              <a:t>分）促进畜牧业和城市经济发展。（</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分）总之，有利于欧洲资本主义发展。（</a:t>
            </a:r>
            <a:r>
              <a:rPr lang="en-US" altLang="zh-CN" sz="2400" b="1">
                <a:latin typeface="Franklin Gothic Book"/>
                <a:ea typeface="黑体" panose="02010600030101010101" pitchFamily="49" charset="-122"/>
              </a:rPr>
              <a:t>1</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矩形 1"/>
          <p:cNvSpPr>
            <a:spLocks noChangeArrowheads="1"/>
          </p:cNvSpPr>
          <p:nvPr/>
        </p:nvSpPr>
        <p:spPr bwMode="auto">
          <a:xfrm>
            <a:off x="611188" y="333375"/>
            <a:ext cx="8208962" cy="5630863"/>
          </a:xfrm>
          <a:prstGeom prst="rect">
            <a:avLst/>
          </a:prstGeom>
          <a:noFill/>
          <a:ln w="9525">
            <a:noFill/>
            <a:miter lim="800000"/>
          </a:ln>
        </p:spPr>
        <p:txBody>
          <a:bodyPr>
            <a:spAutoFit/>
          </a:bodyPr>
          <a:lstStyle/>
          <a:p>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：共建开放包容的利益共同体</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　针对</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展开热烈探讨，研究重点主要集中在：</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建设对中国和沿线（路）国家或地区的战略意义，共建</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的时代背景和原则，</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战略框架、思路和目标，</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沿线各国的合作重点、合作机制，中国参与</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建设所面临的机遇、风险与挑战等。</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沿线各国资源禀赋和发展水平各异，经济互补性较强，彼此合作潜力和空间很大，但各国在政治体制、历史、文化、宗教等方面亦有较大差异，因此共建</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要坚持</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共商、共建、共享</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的原则，全方位推进务实合作，打造</a:t>
            </a:r>
            <a:r>
              <a:rPr lang="zh-CN" altLang="zh-CN" sz="2000" b="1">
                <a:solidFill>
                  <a:srgbClr val="FF0000"/>
                </a:solidFill>
                <a:latin typeface="Franklin Gothic Book"/>
                <a:ea typeface="黑体" panose="02010600030101010101" pitchFamily="49" charset="-122"/>
              </a:rPr>
              <a:t>政治互信、经济融合、文化包容的利益共同体、命运共同体和责任共同体</a:t>
            </a:r>
            <a:r>
              <a:rPr lang="zh-CN" altLang="zh-CN" sz="2000" b="1">
                <a:latin typeface="Franklin Gothic Book"/>
                <a:ea typeface="黑体" panose="02010600030101010101" pitchFamily="49" charset="-122"/>
              </a:rPr>
              <a:t>。中国积极推动建立以合作共赢为核心的新型国际关系，以</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建设为纽带，以互联互通为抓手，从政治、经济、安全和社会人文等不同角度对内、外部风险进行分类评估、规避，将自身发展战略与区域合作有效对接，将中国梦与亚洲梦、欧洲梦连通，加强双边合作，开展多层次、多渠道沟通磋商，推动双边关系全面发展。强化多边合作机制作用，发挥上海合作组织、亚太经合组织、亚欧会议、亚洲合作对话、亚信会议等现有多边合作机制作用，相关国家加强沟通，使更多国家和地区参与</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建设，让沿线各国人民共享</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的共建成果。</a:t>
            </a:r>
            <a:endParaRPr lang="zh-CN" altLang="zh-CN" sz="2000" b="1">
              <a:latin typeface="Franklin Gothic Book"/>
              <a:ea typeface="黑体" panose="02010600030101010101" pitchFamily="49" charset="-122"/>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矩形 1"/>
          <p:cNvSpPr>
            <a:spLocks noChangeArrowheads="1"/>
          </p:cNvSpPr>
          <p:nvPr/>
        </p:nvSpPr>
        <p:spPr bwMode="auto">
          <a:xfrm>
            <a:off x="304800" y="838200"/>
            <a:ext cx="8420100" cy="4524375"/>
          </a:xfrm>
          <a:prstGeom prst="rect">
            <a:avLst/>
          </a:prstGeom>
          <a:noFill/>
          <a:ln w="9525">
            <a:noFill/>
            <a:miter lim="800000"/>
          </a:ln>
        </p:spPr>
        <p:txBody>
          <a:bodyPr lIns="91425" tIns="45712" rIns="91425" bIns="45712">
            <a:spAutoFit/>
          </a:bodyPr>
          <a:lstStyle/>
          <a:p>
            <a:pPr>
              <a:buFont typeface="Arial" panose="020B0604020202020204" pitchFamily="34" charset="0"/>
              <a:buNone/>
            </a:pPr>
            <a:r>
              <a:rPr lang="zh-CN" altLang="en-US" sz="3200">
                <a:latin typeface="黑体" panose="02010600030101010101" pitchFamily="49" charset="-122"/>
                <a:ea typeface="黑体" panose="02010600030101010101" pitchFamily="49" charset="-122"/>
              </a:rPr>
              <a:t>     古代中国用骆驼为主要工具实现的丝绸之路，见证了中国历史上的陆权辉煌</a:t>
            </a:r>
            <a:r>
              <a:rPr lang="en-US" altLang="zh-CN" sz="3200">
                <a:latin typeface="黑体" panose="02010600030101010101" pitchFamily="49" charset="-122"/>
                <a:ea typeface="黑体" panose="02010600030101010101" pitchFamily="49" charset="-122"/>
              </a:rPr>
              <a:t>;</a:t>
            </a:r>
            <a:r>
              <a:rPr lang="zh-CN" altLang="en-US" sz="3200">
                <a:latin typeface="黑体" panose="02010600030101010101" pitchFamily="49" charset="-122"/>
                <a:ea typeface="黑体" panose="02010600030101010101" pitchFamily="49" charset="-122"/>
              </a:rPr>
              <a:t>抗美援朝战争中，现代中国尽管没有制海权和制空权，仅凭陆权智慧与压倒一切敌人的气概获得胜利。昔日陆权辉煌在今天并没有褪色。</a:t>
            </a:r>
            <a:r>
              <a:rPr lang="en-US" altLang="zh-CN" sz="3200">
                <a:latin typeface="黑体" panose="02010600030101010101" pitchFamily="49" charset="-122"/>
                <a:ea typeface="黑体" panose="02010600030101010101" pitchFamily="49" charset="-122"/>
              </a:rPr>
              <a:t>2014</a:t>
            </a:r>
            <a:r>
              <a:rPr lang="zh-CN" altLang="en-US" sz="3200">
                <a:latin typeface="黑体" panose="02010600030101010101" pitchFamily="49" charset="-122"/>
                <a:ea typeface="黑体" panose="02010600030101010101" pitchFamily="49" charset="-122"/>
              </a:rPr>
              <a:t>年，习近平主席提出“一带一路”战略。“丝绸之路经济带”与“</a:t>
            </a:r>
            <a:r>
              <a:rPr lang="en-US" altLang="zh-CN" sz="3200">
                <a:latin typeface="黑体" panose="02010600030101010101" pitchFamily="49" charset="-122"/>
                <a:ea typeface="黑体" panose="02010600030101010101" pitchFamily="49" charset="-122"/>
              </a:rPr>
              <a:t>21</a:t>
            </a:r>
            <a:r>
              <a:rPr lang="zh-CN" altLang="en-US" sz="3200">
                <a:latin typeface="黑体" panose="02010600030101010101" pitchFamily="49" charset="-122"/>
                <a:ea typeface="黑体" panose="02010600030101010101" pitchFamily="49" charset="-122"/>
              </a:rPr>
              <a:t>世纪海上丝绸之路”是</a:t>
            </a:r>
            <a:r>
              <a:rPr lang="zh-CN" altLang="en-US" sz="3200">
                <a:solidFill>
                  <a:srgbClr val="FF0000"/>
                </a:solidFill>
                <a:latin typeface="黑体" panose="02010600030101010101" pitchFamily="49" charset="-122"/>
                <a:ea typeface="黑体" panose="02010600030101010101" pitchFamily="49" charset="-122"/>
              </a:rPr>
              <a:t>承接古今、连接中外</a:t>
            </a:r>
            <a:r>
              <a:rPr lang="zh-CN" altLang="en-US" sz="3200">
                <a:latin typeface="黑体" panose="02010600030101010101" pitchFamily="49" charset="-122"/>
                <a:ea typeface="黑体" panose="02010600030101010101" pitchFamily="49" charset="-122"/>
              </a:rPr>
              <a:t>的宏伟蓝图，是中国</a:t>
            </a:r>
            <a:r>
              <a:rPr lang="zh-CN" altLang="en-US" sz="3200">
                <a:solidFill>
                  <a:srgbClr val="FF0000"/>
                </a:solidFill>
                <a:latin typeface="黑体" panose="02010600030101010101" pitchFamily="49" charset="-122"/>
                <a:ea typeface="黑体" panose="02010600030101010101" pitchFamily="49" charset="-122"/>
              </a:rPr>
              <a:t>重拾陆权、开拓海权</a:t>
            </a:r>
            <a:r>
              <a:rPr lang="zh-CN" altLang="en-US" sz="3200">
                <a:latin typeface="黑体" panose="02010600030101010101" pitchFamily="49" charset="-122"/>
                <a:ea typeface="黑体" panose="02010600030101010101" pitchFamily="49" charset="-122"/>
              </a:rPr>
              <a:t>的重要标志。</a:t>
            </a:r>
            <a:endParaRPr lang="zh-CN" altLang="en-US" sz="3200">
              <a:latin typeface="黑体" panose="02010600030101010101" pitchFamily="49" charset="-122"/>
              <a:ea typeface="黑体" panose="02010600030101010101" pitchFamily="49" charset="-122"/>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矩形 1"/>
          <p:cNvSpPr>
            <a:spLocks noChangeArrowheads="1"/>
          </p:cNvSpPr>
          <p:nvPr/>
        </p:nvSpPr>
        <p:spPr bwMode="auto">
          <a:xfrm>
            <a:off x="468313" y="404813"/>
            <a:ext cx="8135937" cy="2678112"/>
          </a:xfrm>
          <a:prstGeom prst="rect">
            <a:avLst/>
          </a:prstGeom>
          <a:noFill/>
          <a:ln w="9525">
            <a:noFill/>
            <a:miter lim="800000"/>
          </a:ln>
        </p:spPr>
        <p:txBody>
          <a:bodyPr>
            <a:spAutoFit/>
          </a:bodyPr>
          <a:lstStyle/>
          <a:p>
            <a:r>
              <a:rPr lang="zh-CN" altLang="en-US" sz="2400">
                <a:latin typeface="Franklin Gothic Book"/>
                <a:ea typeface="黑体" panose="02010600030101010101" pitchFamily="49" charset="-122"/>
              </a:rPr>
              <a:t>汉武帝时期开辟了陆上丝绸之路与海上丝绸之路，唐宋以后逐渐以海上丝绸之路为主。经由丝绸之路，中外政府使者、商人络绎不绝。元朝时，马可</a:t>
            </a:r>
            <a:r>
              <a:rPr lang="en-US" altLang="zh-CN" sz="2400">
                <a:latin typeface="Franklin Gothic Book"/>
                <a:ea typeface="黑体" panose="02010600030101010101" pitchFamily="49" charset="-122"/>
              </a:rPr>
              <a:t>〃</a:t>
            </a:r>
            <a:r>
              <a:rPr lang="zh-CN" altLang="en-US" sz="2400">
                <a:latin typeface="Franklin Gothic Book"/>
                <a:ea typeface="黑体" panose="02010600030101010101" pitchFamily="49" charset="-122"/>
              </a:rPr>
              <a:t>波罗沿丝绸之路来到大都，明代郑和下西洋最远到达非洲东海岸和红海沿岸。中国输出的大多是丝绸、瓷器、茶叶等，输入的多是胡椒、香料、珠宝等。四大发明随之传入西方，世界三大宗教也陆续传到中国。丝绸之路有何特点和影响？</a:t>
            </a:r>
            <a:endParaRPr lang="zh-CN" altLang="en-US" sz="2400">
              <a:latin typeface="Franklin Gothic Book"/>
              <a:ea typeface="黑体" panose="02010600030101010101" pitchFamily="49" charset="-122"/>
            </a:endParaRPr>
          </a:p>
        </p:txBody>
      </p:sp>
      <p:sp>
        <p:nvSpPr>
          <p:cNvPr id="226306" name="矩形 3"/>
          <p:cNvSpPr>
            <a:spLocks noChangeArrowheads="1"/>
          </p:cNvSpPr>
          <p:nvPr/>
        </p:nvSpPr>
        <p:spPr bwMode="auto">
          <a:xfrm>
            <a:off x="468313" y="3073400"/>
            <a:ext cx="8280400" cy="1938338"/>
          </a:xfrm>
          <a:prstGeom prst="rect">
            <a:avLst/>
          </a:prstGeom>
          <a:noFill/>
          <a:ln w="9525">
            <a:noFill/>
            <a:miter lim="800000"/>
          </a:ln>
        </p:spPr>
        <p:txBody>
          <a:bodyPr>
            <a:spAutoFit/>
          </a:bodyPr>
          <a:lstStyle/>
          <a:p>
            <a:r>
              <a:rPr lang="zh-CN" altLang="en-US" sz="2400">
                <a:solidFill>
                  <a:srgbClr val="FF0000"/>
                </a:solidFill>
                <a:latin typeface="Franklin Gothic Book"/>
                <a:ea typeface="黑体" panose="02010600030101010101" pitchFamily="49" charset="-122"/>
              </a:rPr>
              <a:t>特点</a:t>
            </a:r>
            <a:r>
              <a:rPr lang="zh-CN" altLang="en-US" sz="2400">
                <a:latin typeface="Franklin Gothic Book"/>
                <a:ea typeface="黑体" panose="02010600030101010101" pitchFamily="49" charset="-122"/>
              </a:rPr>
              <a:t>：海陆并举、由陆路为主逐渐转为海路为主；政治、经济、文化等全面交流；中西贸易互通有无，品种多样。</a:t>
            </a:r>
            <a:endParaRPr lang="zh-CN" altLang="en-US" sz="2400">
              <a:latin typeface="Franklin Gothic Book"/>
              <a:ea typeface="黑体" panose="02010600030101010101" pitchFamily="49" charset="-122"/>
            </a:endParaRPr>
          </a:p>
          <a:p>
            <a:r>
              <a:rPr lang="zh-CN" altLang="en-US" sz="2400">
                <a:solidFill>
                  <a:srgbClr val="FF0000"/>
                </a:solidFill>
                <a:latin typeface="Franklin Gothic Book"/>
                <a:ea typeface="黑体" panose="02010600030101010101" pitchFamily="49" charset="-122"/>
              </a:rPr>
              <a:t>影响</a:t>
            </a:r>
            <a:r>
              <a:rPr lang="zh-CN" altLang="en-US" sz="2400">
                <a:latin typeface="Franklin Gothic Book"/>
                <a:ea typeface="黑体" panose="02010600030101010101" pitchFamily="49" charset="-122"/>
              </a:rPr>
              <a:t>：促进中西方的经济文化交流，丰富了人民的生活；扩大了中华文化的影响，推动了中西文明的碰撞和交融；有利于人类社会的进步。</a:t>
            </a:r>
            <a:endParaRPr lang="zh-CN" altLang="en-US" sz="2400">
              <a:latin typeface="Franklin Gothic Book"/>
              <a:ea typeface="黑体" panose="02010600030101010101" pitchFamily="49" charset="-122"/>
            </a:endParaRPr>
          </a:p>
        </p:txBody>
      </p:sp>
      <p:sp>
        <p:nvSpPr>
          <p:cNvPr id="226307" name="矩形 4"/>
          <p:cNvSpPr>
            <a:spLocks noChangeArrowheads="1"/>
          </p:cNvSpPr>
          <p:nvPr/>
        </p:nvSpPr>
        <p:spPr bwMode="auto">
          <a:xfrm>
            <a:off x="684213" y="4989513"/>
            <a:ext cx="7704137" cy="1385887"/>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变化：海上丝绸之路取代陆上丝绸之路。</a:t>
            </a:r>
            <a:endParaRPr lang="zh-CN" altLang="en-US" sz="2800" b="1">
              <a:latin typeface="Franklin Gothic Book"/>
              <a:ea typeface="黑体" panose="02010600030101010101" pitchFamily="49" charset="-122"/>
            </a:endParaRPr>
          </a:p>
          <a:p>
            <a:r>
              <a:rPr lang="zh-CN" altLang="en-US" sz="2800" b="1">
                <a:latin typeface="Franklin Gothic Book"/>
                <a:ea typeface="黑体" panose="02010600030101010101" pitchFamily="49" charset="-122"/>
              </a:rPr>
              <a:t>原因：海上运输优势明显；北方少数民族政权的干扰；经济重心南移；造船和航海技术进步。</a:t>
            </a:r>
            <a:endParaRPr lang="zh-CN" altLang="en-US" sz="2800" b="1">
              <a:latin typeface="Franklin Gothic Book"/>
              <a:ea typeface="黑体" panose="0201060003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Group 2"/>
          <p:cNvGraphicFramePr>
            <a:graphicFrameLocks noGrp="1"/>
          </p:cNvGraphicFramePr>
          <p:nvPr>
            <p:ph/>
          </p:nvPr>
        </p:nvGraphicFramePr>
        <p:xfrm>
          <a:off x="0" y="762000"/>
          <a:ext cx="9144000" cy="5764244"/>
        </p:xfrm>
        <a:graphic>
          <a:graphicData uri="http://schemas.openxmlformats.org/drawingml/2006/table">
            <a:tbl>
              <a:tblPr/>
              <a:tblGrid>
                <a:gridCol w="620713"/>
                <a:gridCol w="619125"/>
                <a:gridCol w="2713037"/>
                <a:gridCol w="5191125"/>
              </a:tblGrid>
              <a:tr h="701022">
                <a:tc rowSpan="11">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rPr>
                        <a:t>考纲</a:t>
                      </a:r>
                      <a:endPar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rPr>
                        <a:t>中所涉及本专题内容</a:t>
                      </a:r>
                      <a:endPar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txBody>
                  <a:tcPr marT="45716" marB="45716" horzOverflow="overflow">
                    <a:lnL w="127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rPr>
                        <a:t>近</a:t>
                      </a:r>
                      <a:endPar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rPr>
                        <a:t>代</a:t>
                      </a:r>
                      <a:endPar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rPr>
                        <a:t>中</a:t>
                      </a:r>
                      <a:endPar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rPr>
                        <a:t>国</a:t>
                      </a:r>
                      <a:endParaRPr kumimoji="0" lang="zh-CN" altLang="en-US" sz="2400" b="1" i="0" u="none" strike="noStrike" cap="none" normalizeH="0" baseline="0" dirty="0">
                        <a:ln>
                          <a:noFill/>
                        </a:ln>
                        <a:solidFill>
                          <a:schemeClr val="tx1"/>
                        </a:solidFill>
                        <a:effectLst/>
                        <a:latin typeface="Garamond" panose="02020404030301010803" pitchFamily="18" charset="0"/>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．近代中国的民主革命</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1840</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至</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1900</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年间西方列强侵略与中国人民的反抗斗争</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30">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2</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）辛亥革命</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22">
                <a:tc vMerge="1">
                  <a:tcPr/>
                </a:tc>
                <a:tc vMerge="1">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2</a:t>
                      </a:r>
                      <a:r>
                        <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．经济结构的变动与资本主义的曲折发展</a:t>
                      </a:r>
                      <a:endPar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）晚清中国经济结构的变化和民族工业的兴起</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81">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2</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）民国时期民族工业的曲折发展</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17">
                <a:tc vMerge="1">
                  <a:tcPr/>
                </a:tc>
                <a:tc vMerge="1">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3</a:t>
                      </a:r>
                      <a:r>
                        <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．思想解放的潮流</a:t>
                      </a:r>
                      <a:endPar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）维新思想</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30">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2</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）新文化运动</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17">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3</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）马克思主义在中国的传播</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30">
                <a:tc vMerge="1">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Garamond" panose="02020404030301010803" pitchFamily="18" charset="0"/>
                          <a:ea typeface="楷体_GB2312" panose="02010609030101010101" pitchFamily="49" charset="-122"/>
                        </a:rPr>
                        <a:t>现</a:t>
                      </a:r>
                      <a:endParaRPr kumimoji="0" lang="zh-CN" altLang="en-US" sz="2400" b="1" i="0" u="none" strike="noStrike" cap="none" normalizeH="0" baseline="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Garamond" panose="02020404030301010803" pitchFamily="18" charset="0"/>
                          <a:ea typeface="楷体_GB2312" panose="02010609030101010101" pitchFamily="49" charset="-122"/>
                        </a:rPr>
                        <a:t>代</a:t>
                      </a:r>
                      <a:endParaRPr kumimoji="0" lang="zh-CN" altLang="en-US" sz="2400" b="1" i="0" u="none" strike="noStrike" cap="none" normalizeH="0" baseline="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Garamond" panose="02020404030301010803" pitchFamily="18" charset="0"/>
                          <a:ea typeface="楷体_GB2312" panose="02010609030101010101" pitchFamily="49" charset="-122"/>
                        </a:rPr>
                        <a:t>中</a:t>
                      </a:r>
                      <a:endParaRPr kumimoji="0" lang="zh-CN" altLang="en-US" sz="2400" b="1" i="0" u="none" strike="noStrike" cap="none" normalizeH="0" baseline="0">
                        <a:ln>
                          <a:noFill/>
                        </a:ln>
                        <a:solidFill>
                          <a:schemeClr val="tx1"/>
                        </a:solidFill>
                        <a:effectLst/>
                        <a:latin typeface="Garamond" panose="02020404030301010803" pitchFamily="18" charset="0"/>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Garamond" panose="02020404030301010803" pitchFamily="18" charset="0"/>
                          <a:ea typeface="楷体_GB2312" panose="02010609030101010101" pitchFamily="49" charset="-122"/>
                        </a:rPr>
                        <a:t>国</a:t>
                      </a:r>
                      <a:endParaRPr kumimoji="0" lang="zh-CN" altLang="en-US" sz="2400" b="1" i="0" u="none" strike="noStrike" cap="none" normalizeH="0" baseline="0">
                        <a:ln>
                          <a:noFill/>
                        </a:ln>
                        <a:solidFill>
                          <a:schemeClr val="tx1"/>
                        </a:solidFill>
                        <a:effectLst/>
                        <a:latin typeface="Garamond" panose="02020404030301010803" pitchFamily="18" charset="0"/>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4.</a:t>
                      </a:r>
                      <a:r>
                        <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中国近现代社会生活的变迁</a:t>
                      </a:r>
                      <a:endPar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5</a:t>
                      </a:r>
                      <a:r>
                        <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20</a:t>
                      </a:r>
                      <a:r>
                        <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世纪以来中国重大思想理论成果</a:t>
                      </a:r>
                      <a:endParaRPr kumimoji="0" lang="zh-CN" altLang="en-US" sz="20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）物质生活和社会习俗的变化</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17">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2</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）交通、通讯工具的进步</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30">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3</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）大众传媒的发展</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17">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a:t>
                      </a:r>
                      <a:r>
                        <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）孙中山的三民主义</a:t>
                      </a:r>
                      <a:endParaRPr kumimoji="0" lang="zh-CN" altLang="en-US" sz="20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矩形 1"/>
          <p:cNvSpPr>
            <a:spLocks noChangeArrowheads="1"/>
          </p:cNvSpPr>
          <p:nvPr/>
        </p:nvSpPr>
        <p:spPr bwMode="auto">
          <a:xfrm>
            <a:off x="539750" y="549275"/>
            <a:ext cx="8135938" cy="5632450"/>
          </a:xfrm>
          <a:prstGeom prst="rect">
            <a:avLst/>
          </a:prstGeom>
          <a:noFill/>
          <a:ln w="9525">
            <a:noFill/>
            <a:miter lim="800000"/>
          </a:ln>
        </p:spPr>
        <p:txBody>
          <a:bodyPr>
            <a:spAutoFit/>
          </a:bodyPr>
          <a:lstStyle/>
          <a:p>
            <a:r>
              <a:rPr lang="zh-CN" altLang="en-US" sz="2400" b="1" u="sng">
                <a:latin typeface="Franklin Gothic Book"/>
                <a:ea typeface="黑体" panose="02010600030101010101" pitchFamily="49" charset="-122"/>
              </a:rPr>
              <a:t>制度自信</a:t>
            </a:r>
            <a:endParaRPr lang="en-US" altLang="zh-CN" sz="2400" b="1" u="sng">
              <a:latin typeface="Franklin Gothic Book"/>
              <a:ea typeface="黑体" panose="02010600030101010101" pitchFamily="49" charset="-122"/>
            </a:endParaRPr>
          </a:p>
          <a:p>
            <a:r>
              <a:rPr lang="zh-CN" altLang="zh-CN" sz="2400" b="1" u="sng">
                <a:latin typeface="Franklin Gothic Book"/>
                <a:ea typeface="黑体" panose="02010600030101010101" pitchFamily="49" charset="-122"/>
              </a:rPr>
              <a:t>概括分析并简要说明我国可以不经过资本主义充分发展而直接进入社会主义的历史原因以及条件。</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由于外国资本主义侵略和本国封建主义的压迫，中国民族资本主义发展“先天不足，后天畸形”；</a:t>
            </a:r>
            <a:r>
              <a:rPr lang="en-US" altLang="zh-CN" sz="2400" b="1">
                <a:latin typeface="Franklin Gothic Book"/>
                <a:ea typeface="黑体" panose="02010600030101010101" pitchFamily="49" charset="-122"/>
              </a:rPr>
              <a:t>1927</a:t>
            </a:r>
            <a:r>
              <a:rPr lang="zh-CN" altLang="zh-CN" sz="2400" b="1">
                <a:latin typeface="Franklin Gothic Book"/>
                <a:ea typeface="黑体" panose="02010600030101010101" pitchFamily="49" charset="-122"/>
              </a:rPr>
              <a:t>年以后，官僚资本主义形成，民族资本主义的发展更是举步维艰；中国民族资产阶级的妥协性和软弱性导致了它不能完成民主革命的任务；而中国无产阶级具有彻底的革命性，是新生产力的代表；十月革命的影响和马克思主义的传播，中国共产党的诞生，这些成为中国革命取得胜利的保证。</a:t>
            </a:r>
            <a:endParaRPr lang="zh-CN" altLang="zh-CN" sz="2400">
              <a:latin typeface="Franklin Gothic Book"/>
              <a:ea typeface="黑体" panose="02010600030101010101" pitchFamily="49" charset="-122"/>
            </a:endParaRPr>
          </a:p>
          <a:p>
            <a:r>
              <a:rPr lang="zh-CN" altLang="zh-CN" sz="2400" b="1" u="sng">
                <a:latin typeface="Franklin Gothic Book"/>
                <a:ea typeface="黑体" panose="02010600030101010101" pitchFamily="49" charset="-122"/>
              </a:rPr>
              <a:t>邓小平在改革开放初期提出：“一部分地区有条件先发展起来”的历史背景：</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社会主义处在初级阶段；“文革”使社会经济遭到严重破坏，国民经济需要恢复和发展；经济发展的基础不平衡；长期以来的平均主义严重挫伤人民的积极性。</a:t>
            </a:r>
            <a:endParaRPr lang="zh-CN" altLang="zh-CN" sz="2400">
              <a:latin typeface="Franklin Gothic Book"/>
              <a:ea typeface="黑体" panose="02010600030101010101" pitchFamily="49" charset="-122"/>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矩形 1"/>
          <p:cNvSpPr>
            <a:spLocks noChangeArrowheads="1"/>
          </p:cNvSpPr>
          <p:nvPr/>
        </p:nvSpPr>
        <p:spPr bwMode="auto">
          <a:xfrm>
            <a:off x="1042988" y="476250"/>
            <a:ext cx="7345362" cy="4894263"/>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科技创新与文化立国</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在当今世界，对一个国家而言，科技自主创新是维持国家安全独立的必要手段。而文化立国则是提高国家软实力的重要手段。</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知识链接：</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1</a:t>
            </a:r>
            <a:r>
              <a:rPr lang="zh-CN" altLang="zh-CN" sz="2400" b="1">
                <a:latin typeface="Franklin Gothic Book"/>
                <a:ea typeface="黑体" panose="02010600030101010101" pitchFamily="49" charset="-122"/>
              </a:rPr>
              <a:t>、中国古代的思想、文学艺术的发展，科技思想及科技成就（四大发明）</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、西方人文思想的发展，近代科技的产生和对工业革命的推动；近代世界文化的发展。</a:t>
            </a:r>
            <a:r>
              <a:rPr lang="en-US" altLang="zh-CN" sz="2400" b="1">
                <a:latin typeface="Franklin Gothic Book"/>
                <a:ea typeface="黑体" panose="02010600030101010101" pitchFamily="49" charset="-122"/>
              </a:rPr>
              <a:t>3</a:t>
            </a:r>
            <a:r>
              <a:rPr lang="zh-CN" altLang="zh-CN" sz="2400" b="1">
                <a:latin typeface="Franklin Gothic Book"/>
                <a:ea typeface="黑体" panose="02010600030101010101" pitchFamily="49" charset="-122"/>
              </a:rPr>
              <a:t>、现代物理学革命；</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、第三次科技革命。</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5</a:t>
            </a:r>
            <a:r>
              <a:rPr lang="zh-CN" altLang="zh-CN" sz="2400" b="1">
                <a:latin typeface="Franklin Gothic Book"/>
                <a:ea typeface="黑体" panose="02010600030101010101" pitchFamily="49" charset="-122"/>
              </a:rPr>
              <a:t>、新中国的科技、文艺政策和科技成就、文学艺术的发展。</a:t>
            </a:r>
            <a:endParaRPr lang="zh-CN" altLang="zh-CN" sz="2400" b="1">
              <a:latin typeface="Franklin Gothic Book"/>
              <a:ea typeface="黑体" panose="02010600030101010101" pitchFamily="49" charset="-122"/>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10" descr="www.dearedu.com"/>
          <p:cNvPicPr>
            <a:picLocks noChangeAspect="1" noChangeArrowheads="1"/>
          </p:cNvPicPr>
          <p:nvPr/>
        </p:nvPicPr>
        <p:blipFill>
          <a:blip r:embed="rId1"/>
          <a:srcRect/>
          <a:stretch>
            <a:fillRect/>
          </a:stretch>
        </p:blipFill>
        <p:spPr bwMode="auto">
          <a:xfrm>
            <a:off x="0" y="457200"/>
            <a:ext cx="28575" cy="9525"/>
          </a:xfrm>
          <a:prstGeom prst="rect">
            <a:avLst/>
          </a:prstGeom>
          <a:noFill/>
          <a:ln w="9525">
            <a:noFill/>
            <a:miter lim="800000"/>
            <a:headEnd/>
            <a:tailEnd/>
          </a:ln>
        </p:spPr>
      </p:pic>
      <p:pic>
        <p:nvPicPr>
          <p:cNvPr id="229378" name="Picture 9" descr="www.dearedu.com"/>
          <p:cNvPicPr>
            <a:picLocks noChangeAspect="1" noChangeArrowheads="1"/>
          </p:cNvPicPr>
          <p:nvPr/>
        </p:nvPicPr>
        <p:blipFill>
          <a:blip r:embed="rId2"/>
          <a:srcRect/>
          <a:stretch>
            <a:fillRect/>
          </a:stretch>
        </p:blipFill>
        <p:spPr bwMode="auto">
          <a:xfrm>
            <a:off x="0" y="466725"/>
            <a:ext cx="19050" cy="19050"/>
          </a:xfrm>
          <a:prstGeom prst="rect">
            <a:avLst/>
          </a:prstGeom>
          <a:noFill/>
          <a:ln w="9525">
            <a:noFill/>
            <a:miter lim="800000"/>
            <a:headEnd/>
            <a:tailEnd/>
          </a:ln>
        </p:spPr>
      </p:pic>
      <p:pic>
        <p:nvPicPr>
          <p:cNvPr id="229379" name="Picture 8" descr="www.dearedu.com"/>
          <p:cNvPicPr>
            <a:picLocks noChangeAspect="1" noChangeArrowheads="1"/>
          </p:cNvPicPr>
          <p:nvPr/>
        </p:nvPicPr>
        <p:blipFill>
          <a:blip r:embed="rId2"/>
          <a:srcRect/>
          <a:stretch>
            <a:fillRect/>
          </a:stretch>
        </p:blipFill>
        <p:spPr bwMode="auto">
          <a:xfrm>
            <a:off x="0" y="485775"/>
            <a:ext cx="19050" cy="19050"/>
          </a:xfrm>
          <a:prstGeom prst="rect">
            <a:avLst/>
          </a:prstGeom>
          <a:noFill/>
          <a:ln w="9525">
            <a:noFill/>
            <a:miter lim="800000"/>
            <a:headEnd/>
            <a:tailEnd/>
          </a:ln>
        </p:spPr>
      </p:pic>
      <p:sp>
        <p:nvSpPr>
          <p:cNvPr id="6" name="Rectangle 11"/>
          <p:cNvSpPr>
            <a:spLocks noChangeArrowheads="1"/>
          </p:cNvSpPr>
          <p:nvPr/>
        </p:nvSpPr>
        <p:spPr bwMode="auto">
          <a:xfrm>
            <a:off x="14288" y="0"/>
            <a:ext cx="9129712" cy="7110413"/>
          </a:xfrm>
          <a:prstGeom prst="rect">
            <a:avLst/>
          </a:prstGeom>
          <a:noFill/>
          <a:ln>
            <a:noFill/>
          </a:ln>
          <a:effectLst/>
        </p:spPr>
        <p:txBody>
          <a:bodyPr anchor="ctr">
            <a:spAutoFit/>
          </a:bodyPr>
          <a:lstStyle/>
          <a:p>
            <a:pPr indent="333375">
              <a:defRPr/>
            </a:pPr>
            <a:r>
              <a:rPr 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民生问题与社会和谐</a:t>
            </a:r>
            <a:endParaRPr lang="zh-CN" sz="2400" b="1" dirty="0">
              <a:latin typeface="Arial" panose="020B0604020202020204" pitchFamily="34" charset="0"/>
              <a:ea typeface="宋体" panose="02010600030101010101" pitchFamily="2" charset="-122"/>
              <a:cs typeface="宋体" panose="02010600030101010101" pitchFamily="2" charset="-122"/>
            </a:endParaRPr>
          </a:p>
          <a:p>
            <a:pPr indent="332105" eaLnBrk="0" hangingPunct="0">
              <a:defRPr/>
            </a:pPr>
            <a:r>
              <a:rPr lang="zh-CN" sz="2400" b="1" dirty="0">
                <a:solidFill>
                  <a:srgbClr val="000000"/>
                </a:solidFill>
                <a:latin typeface="Arial" panose="020B0604020202020204" pitchFamily="34" charset="0"/>
                <a:ea typeface="宋体" panose="02010600030101010101" pitchFamily="2" charset="-122"/>
                <a:cs typeface="宋体" panose="02010600030101010101" pitchFamily="2" charset="-122"/>
              </a:rPr>
              <a:t>民生问题就是老百姓的衣食住行、子女教育、养老就医等民众的基本生存和生活问题，保障民生问题即是保障社会和谐。目前主要有两大问题：</a:t>
            </a:r>
            <a:endParaRPr lang="zh-CN" sz="2400" b="1" dirty="0">
              <a:latin typeface="Arial" panose="020B0604020202020204" pitchFamily="34" charset="0"/>
              <a:ea typeface="宋体" panose="02010600030101010101" pitchFamily="2" charset="-122"/>
              <a:cs typeface="宋体" panose="02010600030101010101" pitchFamily="2" charset="-122"/>
            </a:endParaRPr>
          </a:p>
          <a:p>
            <a:pPr indent="332105" eaLnBrk="0" hangingPunct="0">
              <a:defRPr/>
            </a:pPr>
            <a:r>
              <a:rPr lang="zh-CN" sz="2400" b="1" dirty="0">
                <a:solidFill>
                  <a:srgbClr val="000000"/>
                </a:solidFill>
                <a:latin typeface="Arial" panose="020B0604020202020204" pitchFamily="34" charset="0"/>
                <a:ea typeface="宋体" panose="02010600030101010101" pitchFamily="2" charset="-122"/>
                <a:cs typeface="宋体" panose="02010600030101010101" pitchFamily="2" charset="-122"/>
              </a:rPr>
              <a:t>一．养老服务</a:t>
            </a:r>
            <a:r>
              <a:rPr lang="zh-CN" altLang="zh-CN" sz="2400" b="1" dirty="0">
                <a:solidFill>
                  <a:srgbClr val="000000"/>
                </a:solidFill>
                <a:latin typeface="Arial" panose="020B0604020202020204" pitchFamily="34" charset="0"/>
                <a:ea typeface="宋体" panose="02010600030101010101" pitchFamily="2" charset="-122"/>
                <a:cs typeface="宋体" panose="02010600030101010101" pitchFamily="2" charset="-122"/>
              </a:rPr>
              <a:t>的优化：</a:t>
            </a:r>
            <a:r>
              <a:rPr lang="en-US" altLang="zh-CN" sz="2400" b="1" dirty="0">
                <a:solidFill>
                  <a:srgbClr val="000000"/>
                </a:solidFill>
                <a:latin typeface="Arial" panose="020B0604020202020204" pitchFamily="34" charset="0"/>
                <a:ea typeface="宋体" panose="02010600030101010101" pitchFamily="2" charset="-122"/>
                <a:cs typeface="宋体" panose="02010600030101010101" pitchFamily="2" charset="-122"/>
              </a:rPr>
              <a:t>20</a:t>
            </a:r>
            <a:r>
              <a:rPr lang="zh-CN" altLang="en-US" sz="2400" b="1" dirty="0">
                <a:solidFill>
                  <a:srgbClr val="000000"/>
                </a:solidFill>
                <a:latin typeface="Arial" panose="020B0604020202020204" pitchFamily="34" charset="0"/>
                <a:ea typeface="宋体" panose="02010600030101010101" pitchFamily="2" charset="-122"/>
                <a:cs typeface="宋体" panose="02010600030101010101" pitchFamily="2" charset="-122"/>
              </a:rPr>
              <a:t>世纪</a:t>
            </a:r>
            <a:r>
              <a:rPr lang="en-US" altLang="zh-CN" sz="2400" b="1" dirty="0">
                <a:solidFill>
                  <a:srgbClr val="000000"/>
                </a:solidFill>
                <a:latin typeface="Arial" panose="020B0604020202020204" pitchFamily="34" charset="0"/>
                <a:ea typeface="宋体" panose="02010600030101010101" pitchFamily="2" charset="-122"/>
                <a:cs typeface="宋体" panose="02010600030101010101" pitchFamily="2" charset="-122"/>
              </a:rPr>
              <a:t>90</a:t>
            </a:r>
            <a:r>
              <a:rPr lang="zh-CN" altLang="en-US" sz="2400" b="1" dirty="0">
                <a:solidFill>
                  <a:srgbClr val="000000"/>
                </a:solidFill>
                <a:latin typeface="Arial" panose="020B0604020202020204" pitchFamily="34" charset="0"/>
                <a:ea typeface="宋体" panose="02010600030101010101" pitchFamily="2" charset="-122"/>
                <a:cs typeface="宋体" panose="02010600030101010101" pitchFamily="2" charset="-122"/>
              </a:rPr>
              <a:t>年代以来，在养老保障领域，当前养老保障资金制度建设已取得较大进展的同时，如何在老龄化背景下，通过优化养老服务体系来增强养老资源的可及性成为学界的重要议题。重点总结了美国、英国、德国、瑞典、荷兰、加拿大等国家养老服务构建的经验与教训。在全面深化改革的大潮中研究有助于养老服务发展的配套政策</a:t>
            </a:r>
            <a:r>
              <a:rPr lang="zh-CN" altLang="zh-CN" sz="2400" b="1" dirty="0">
                <a:solidFill>
                  <a:srgbClr val="000000"/>
                </a:solidFill>
                <a:latin typeface="Arial" panose="020B0604020202020204" pitchFamily="34" charset="0"/>
                <a:ea typeface="宋体" panose="02010600030101010101" pitchFamily="2" charset="-122"/>
                <a:cs typeface="宋体" panose="02010600030101010101" pitchFamily="2" charset="-122"/>
              </a:rPr>
              <a:t>和多部门合力机制，借助互联网、物联网的迅猛发展来建设并优化养老服务网络体系，按照依法治国的理念明晰养老服务责任体系，</a:t>
            </a:r>
            <a:endParaRPr lang="en-US" altLang="zh-CN" sz="2400" b="1" dirty="0">
              <a:solidFill>
                <a:srgbClr val="000000"/>
              </a:solidFill>
              <a:latin typeface="Arial" panose="020B0604020202020204" pitchFamily="34" charset="0"/>
              <a:ea typeface="宋体" panose="02010600030101010101" pitchFamily="2" charset="-122"/>
              <a:cs typeface="宋体" panose="02010600030101010101" pitchFamily="2" charset="-122"/>
            </a:endParaRPr>
          </a:p>
          <a:p>
            <a:pPr indent="332105" eaLnBrk="0" hangingPunct="0">
              <a:defRPr/>
            </a:pPr>
            <a:r>
              <a:rPr lang="zh-CN" altLang="zh-CN" sz="2400" b="1" dirty="0">
                <a:solidFill>
                  <a:srgbClr val="000000"/>
                </a:solidFill>
                <a:latin typeface="Arial" panose="020B0604020202020204" pitchFamily="34" charset="0"/>
                <a:ea typeface="宋体" panose="02010600030101010101" pitchFamily="2" charset="-122"/>
                <a:cs typeface="宋体" panose="02010600030101010101" pitchFamily="2" charset="-122"/>
              </a:rPr>
              <a:t>二．教育综合改革背景下招生考试制度的理性探究以高考和中考为代表的学校招生考试制度，不仅关涉社会公正和教育公平，而且对基础教育各阶段的教育质量、对社会人才选拔和个体成长产生极大影响，因而既是受公众持续关注的社会热点。以高考为核心的考试招生制度，对提升文化教育水准、维护教育公平和社会稳定、促进社会阶层流动具有重要的作用，其改革不仅一直是教育界关注的热点，而且经常成为全社会关注的焦点。</a:t>
            </a:r>
            <a:endParaRPr lang="zh-CN" altLang="zh-CN" sz="2400" b="1" dirty="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288" y="1212850"/>
            <a:ext cx="7632700" cy="6124575"/>
          </a:xfrm>
          <a:prstGeom prst="rect">
            <a:avLst/>
          </a:prstGeom>
        </p:spPr>
        <p:txBody>
          <a:bodyPr>
            <a:spAutoFit/>
          </a:bodyPr>
          <a:lstStyle/>
          <a:p>
            <a:pPr indent="333375" eaLnBrk="0" hangingPunct="0">
              <a:defRPr/>
            </a:pPr>
            <a:r>
              <a:rPr lang="zh-CN"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知识链接：</a:t>
            </a:r>
            <a:r>
              <a:rPr lang="en-US"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1</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、中国古代传统的民本思想：孔子主张</a:t>
            </a:r>
            <a:r>
              <a:rPr lang="zh-CN" altLang="en-US"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德政爱民</a:t>
            </a:r>
            <a:r>
              <a:rPr lang="zh-CN" altLang="en-US"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，孟子</a:t>
            </a:r>
            <a:r>
              <a:rPr lang="zh-CN" altLang="en-US"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民贵君轻</a:t>
            </a:r>
            <a:r>
              <a:rPr lang="zh-CN" altLang="en-US"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；荀子</a:t>
            </a:r>
            <a:r>
              <a:rPr lang="zh-CN" altLang="en-US"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君舟民水</a:t>
            </a:r>
            <a:r>
              <a:rPr lang="zh-CN" altLang="en-US"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a:t>
            </a:r>
            <a:endParaRPr lang="zh-CN" altLang="en-US" sz="2800" b="1" dirty="0">
              <a:latin typeface="Arial" panose="020B0604020202020204" pitchFamily="34" charset="0"/>
              <a:ea typeface="宋体" panose="02010600030101010101" pitchFamily="2" charset="-122"/>
              <a:cs typeface="宋体" panose="02010600030101010101" pitchFamily="2" charset="-122"/>
            </a:endParaRPr>
          </a:p>
          <a:p>
            <a:pPr indent="333375" eaLnBrk="0" hangingPunct="0">
              <a:defRPr/>
            </a:pPr>
            <a:r>
              <a:rPr lang="en-US"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2</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、近代资产阶级的民生主义：平均地权；平均地权，节制资本，实行</a:t>
            </a:r>
            <a:r>
              <a:rPr lang="zh-CN" altLang="en-US"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耕者有其田</a:t>
            </a:r>
            <a:r>
              <a:rPr lang="zh-CN" altLang="en-US"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a:t>
            </a:r>
            <a:endParaRPr lang="zh-CN" altLang="en-US" sz="2800" b="1" dirty="0">
              <a:latin typeface="Arial" panose="020B0604020202020204" pitchFamily="34" charset="0"/>
              <a:ea typeface="宋体" panose="02010600030101010101" pitchFamily="2" charset="-122"/>
              <a:cs typeface="宋体" panose="02010600030101010101" pitchFamily="2" charset="-122"/>
            </a:endParaRPr>
          </a:p>
          <a:p>
            <a:pPr indent="333375">
              <a:defRPr/>
            </a:pPr>
            <a:r>
              <a:rPr lang="en-US"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3</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、国外重要民生措施和政策：罗斯福新政的社会救济、社会保障、以工代赈；二战</a:t>
            </a:r>
            <a:r>
              <a:rPr lang="zh-CN"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后资本主义国家推行的</a:t>
            </a:r>
            <a:r>
              <a:rPr lang="zh-CN" altLang="zh-CN"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福利制度</a:t>
            </a:r>
            <a:r>
              <a:rPr lang="zh-CN" altLang="zh-CN" sz="2800" b="1" dirty="0">
                <a:solidFill>
                  <a:srgbClr val="000000"/>
                </a:solidFill>
                <a:latin typeface="Arial" panose="020B0604020202020204"/>
                <a:ea typeface="宋体" panose="02010600030101010101" pitchFamily="2" charset="-122"/>
                <a:cs typeface="宋体" panose="02010600030101010101" pitchFamily="2" charset="-122"/>
              </a:rPr>
              <a:t>”</a:t>
            </a:r>
            <a:r>
              <a:rPr lang="zh-CN"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a:t>
            </a:r>
            <a:endParaRPr lang="zh-CN" altLang="zh-CN" sz="2800" b="1" dirty="0">
              <a:latin typeface="Arial" panose="020B0604020202020204" pitchFamily="34" charset="0"/>
              <a:ea typeface="宋体" panose="02010600030101010101" pitchFamily="2" charset="-122"/>
              <a:cs typeface="宋体" panose="02010600030101010101" pitchFamily="2" charset="-122"/>
            </a:endParaRPr>
          </a:p>
          <a:p>
            <a:pPr indent="333375" eaLnBrk="0" hangingPunct="0">
              <a:defRPr/>
            </a:pPr>
            <a:r>
              <a:rPr lang="en-US"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3</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、新中国：社会主义民主政治的曲折发展；社会主义现代化建设的巨大成就。</a:t>
            </a:r>
            <a:endParaRPr lang="zh-CN" altLang="en-US" sz="2800" b="1" dirty="0">
              <a:latin typeface="Arial" panose="020B0604020202020204" pitchFamily="34" charset="0"/>
              <a:ea typeface="宋体" panose="02010600030101010101" pitchFamily="2" charset="-122"/>
              <a:cs typeface="宋体" panose="02010600030101010101" pitchFamily="2" charset="-122"/>
            </a:endParaRPr>
          </a:p>
          <a:p>
            <a:pPr indent="333375" eaLnBrk="0" hangingPunct="0">
              <a:defRPr/>
            </a:pPr>
            <a:r>
              <a:rPr lang="en-US"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4</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、科举制。</a:t>
            </a:r>
            <a:endParaRPr lang="zh-CN" altLang="en-US" sz="2800" b="1" dirty="0">
              <a:latin typeface="Arial" panose="020B0604020202020204" pitchFamily="34" charset="0"/>
              <a:ea typeface="宋体" panose="02010600030101010101" pitchFamily="2" charset="-122"/>
              <a:cs typeface="宋体" panose="02010600030101010101" pitchFamily="2" charset="-122"/>
            </a:endParaRPr>
          </a:p>
          <a:p>
            <a:pPr indent="333375" eaLnBrk="0" hangingPunct="0">
              <a:defRPr/>
            </a:pPr>
            <a:r>
              <a:rPr lang="en-US" altLang="zh-CN"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5</a:t>
            </a:r>
            <a:r>
              <a:rPr lang="zh-CN" altLang="en-US" sz="28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、高考制度的恢复与高等教育的发展。</a:t>
            </a:r>
            <a:endParaRPr lang="zh-CN" altLang="en-US" sz="2800" b="1" dirty="0">
              <a:latin typeface="Arial" panose="020B0604020202020204" pitchFamily="34" charset="0"/>
              <a:ea typeface="宋体" panose="02010600030101010101" pitchFamily="2" charset="-122"/>
              <a:cs typeface="宋体" panose="02010600030101010101" pitchFamily="2" charset="-122"/>
            </a:endParaRPr>
          </a:p>
          <a:p>
            <a:pPr indent="333375" eaLnBrk="0" hangingPunct="0">
              <a:defRPr/>
            </a:pPr>
            <a:endParaRPr lang="zh-CN" altLang="en-US" sz="2800" b="1" dirty="0">
              <a:latin typeface="Arial" panose="020B0604020202020204" pitchFamily="34" charset="0"/>
              <a:ea typeface="宋体" panose="02010600030101010101" pitchFamily="2" charset="-122"/>
              <a:cs typeface="宋体" panose="02010600030101010101" pitchFamily="2" charset="-122"/>
            </a:endParaRPr>
          </a:p>
          <a:p>
            <a:pPr indent="332105" eaLnBrk="0" hangingPunct="0">
              <a:defRPr/>
            </a:pPr>
            <a:endParaRPr lang="zh-CN" altLang="en-US" sz="1400" dirty="0">
              <a:latin typeface="Arial" panose="020B0604020202020204" pitchFamily="34" charset="0"/>
              <a:ea typeface="宋体" panose="02010600030101010101" pitchFamily="2" charset="-122"/>
              <a:cs typeface="宋体" panose="02010600030101010101" pitchFamily="2" charset="-122"/>
            </a:endParaRPr>
          </a:p>
          <a:p>
            <a:pPr indent="332105" eaLnBrk="0" hangingPunct="0">
              <a:defRPr/>
            </a:pPr>
            <a:endParaRPr lang="zh-CN" altLang="zh-CN" sz="1400" dirty="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矩形 1"/>
          <p:cNvSpPr>
            <a:spLocks noChangeArrowheads="1"/>
          </p:cNvSpPr>
          <p:nvPr/>
        </p:nvSpPr>
        <p:spPr bwMode="auto">
          <a:xfrm>
            <a:off x="250825" y="404813"/>
            <a:ext cx="8281988" cy="830262"/>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中国古代养老制度和西方养老制度的特点。两种养老制度出现的社会背景及其共同价值。</a:t>
            </a:r>
            <a:endParaRPr lang="zh-CN" altLang="zh-CN" sz="2400" b="1">
              <a:latin typeface="Franklin Gothic Book"/>
              <a:ea typeface="黑体" panose="02010600030101010101" pitchFamily="49" charset="-122"/>
            </a:endParaRPr>
          </a:p>
        </p:txBody>
      </p:sp>
      <p:sp>
        <p:nvSpPr>
          <p:cNvPr id="231426" name="矩形 2"/>
          <p:cNvSpPr>
            <a:spLocks noChangeArrowheads="1"/>
          </p:cNvSpPr>
          <p:nvPr/>
        </p:nvSpPr>
        <p:spPr bwMode="auto">
          <a:xfrm>
            <a:off x="395288" y="1285875"/>
            <a:ext cx="8497887" cy="5262563"/>
          </a:xfrm>
          <a:prstGeom prst="rect">
            <a:avLst/>
          </a:prstGeom>
          <a:noFill/>
          <a:ln w="9525">
            <a:noFill/>
            <a:miter lim="800000"/>
          </a:ln>
        </p:spPr>
        <p:txBody>
          <a:bodyPr>
            <a:spAutoFit/>
          </a:bodyPr>
          <a:lstStyle/>
          <a:p>
            <a:r>
              <a:rPr lang="en-US" altLang="zh-CN" sz="2800" b="1">
                <a:latin typeface="Franklin Gothic Book"/>
                <a:ea typeface="黑体" panose="02010600030101010101" pitchFamily="49" charset="-122"/>
              </a:rPr>
              <a:t>(1)</a:t>
            </a:r>
            <a:r>
              <a:rPr lang="zh-CN" altLang="zh-CN" sz="2800" b="1">
                <a:solidFill>
                  <a:srgbClr val="FF0000"/>
                </a:solidFill>
                <a:latin typeface="Franklin Gothic Book"/>
                <a:ea typeface="黑体" panose="02010600030101010101" pitchFamily="49" charset="-122"/>
              </a:rPr>
              <a:t>特点</a:t>
            </a:r>
            <a:r>
              <a:rPr lang="zh-CN" altLang="zh-CN" sz="2800" b="1">
                <a:latin typeface="Franklin Gothic Book"/>
                <a:ea typeface="黑体" panose="02010600030101010101" pitchFamily="49" charset="-122"/>
              </a:rPr>
              <a:t>：中国古代：具有鲜明的等级差别；与儒家伦理道德密切相关；突出政治宣传功能；没有形成系统的法律制度。西方：用法律的形式颁布；覆盖面比较宽广；形式多样；带有一定的强制性；社会保障功能凸显。</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(2)</a:t>
            </a:r>
            <a:r>
              <a:rPr lang="zh-CN" altLang="zh-CN" sz="2800" b="1">
                <a:solidFill>
                  <a:srgbClr val="FF0000"/>
                </a:solidFill>
                <a:latin typeface="Franklin Gothic Book"/>
                <a:ea typeface="黑体" panose="02010600030101010101" pitchFamily="49" charset="-122"/>
              </a:rPr>
              <a:t>社会背景</a:t>
            </a:r>
            <a:r>
              <a:rPr lang="zh-CN" altLang="zh-CN" sz="2800" b="1">
                <a:latin typeface="Franklin Gothic Book"/>
                <a:ea typeface="黑体" panose="02010600030101010101" pitchFamily="49" charset="-122"/>
              </a:rPr>
              <a:t>：中国古代：宗法观念的影响；儒家伦理思想成为正统思想；政治宣传和道德教化的需要；老人群体自身的优势。西方：工业革命的进行；保护劳工权益的社会思潮的出现；国家政府的推动；代议制度逐步完善。共同价值：在提高人们生活水平、缓和社会矛盾、促进社会和谐方面发挥了重要的作用，为今天的社会保障制度建设提供了丰富的经验。</a:t>
            </a:r>
            <a:endParaRPr lang="zh-CN" altLang="zh-CN" sz="2800" b="1">
              <a:latin typeface="Franklin Gothic Book"/>
              <a:ea typeface="黑体" panose="02010600030101010101" pitchFamily="49" charset="-122"/>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ChangeArrowheads="1"/>
          </p:cNvSpPr>
          <p:nvPr/>
        </p:nvSpPr>
        <p:spPr bwMode="auto">
          <a:xfrm>
            <a:off x="282575" y="117475"/>
            <a:ext cx="8424863" cy="6370638"/>
          </a:xfrm>
          <a:prstGeom prst="rect">
            <a:avLst/>
          </a:prstGeom>
          <a:noFill/>
          <a:ln w="9525">
            <a:noFill/>
            <a:miter lim="800000"/>
          </a:ln>
        </p:spPr>
        <p:txBody>
          <a:bodyPr anchor="ctr">
            <a:spAutoFit/>
          </a:bodyPr>
          <a:lstStyle/>
          <a:p>
            <a:pPr indent="332105"/>
            <a:r>
              <a:rPr lang="zh-CN" sz="2400" b="1">
                <a:solidFill>
                  <a:srgbClr val="000000"/>
                </a:solidFill>
              </a:rPr>
              <a:t>边疆民族问题研究</a:t>
            </a:r>
            <a:endParaRPr lang="zh-CN" sz="2400" b="1"/>
          </a:p>
          <a:p>
            <a:pPr indent="332105" eaLnBrk="0" hangingPunct="0"/>
            <a:r>
              <a:rPr lang="zh-CN" sz="2400" b="1">
                <a:solidFill>
                  <a:srgbClr val="000000"/>
                </a:solidFill>
              </a:rPr>
              <a:t>边疆民族问题一直以来都是关系到国家安全和边疆稳定的重大理论和实践问题。近年来，随着国际形势与中国区域经济政治地位发展的变化，边疆民族问题越来越成为社会热点，在学术界也引起广泛争论。关于边疆民族问题的讨论主要集中在以下几个方面：从历史的角度，主要是从边疆地区社会史及国家历史观的角度系统梳理了边疆问题的历史脉络以及过去历朝各代的边疆政策实践；解读中国统一多民族国家的发展规律与历代治理边疆的成败得失，阐明中国统一多民族国家形成的必然性与合理性，为解决边疆社会经济发展过程中所凸现的问题提出对策建议。</a:t>
            </a:r>
            <a:endParaRPr lang="zh-CN" sz="2400" b="1"/>
          </a:p>
          <a:p>
            <a:pPr indent="332105" eaLnBrk="0" hangingPunct="0"/>
            <a:r>
              <a:rPr lang="zh-CN" sz="2400" b="1">
                <a:solidFill>
                  <a:srgbClr val="000000"/>
                </a:solidFill>
                <a:latin typeface="Times New Roman" panose="02020603050405020304" pitchFamily="18" charset="0"/>
              </a:rPr>
              <a:t>知识链接：</a:t>
            </a:r>
            <a:r>
              <a:rPr lang="en-US" altLang="zh-CN" sz="2400" b="1">
                <a:solidFill>
                  <a:srgbClr val="000000"/>
                </a:solidFill>
                <a:latin typeface="Times New Roman" panose="02020603050405020304" pitchFamily="18" charset="0"/>
              </a:rPr>
              <a:t>1</a:t>
            </a:r>
            <a:r>
              <a:rPr lang="zh-CN" altLang="en-US" sz="2400" b="1">
                <a:solidFill>
                  <a:srgbClr val="000000"/>
                </a:solidFill>
                <a:latin typeface="Times New Roman" panose="02020603050405020304" pitchFamily="18" charset="0"/>
              </a:rPr>
              <a:t>、秦的统一及巩固统一的措施；</a:t>
            </a:r>
            <a:endParaRPr lang="zh-CN" altLang="en-US" sz="2400" b="1"/>
          </a:p>
          <a:p>
            <a:pPr indent="332105" eaLnBrk="0" hangingPunct="0"/>
            <a:r>
              <a:rPr lang="en-US" altLang="zh-CN" sz="2400" b="1">
                <a:solidFill>
                  <a:srgbClr val="000000"/>
                </a:solidFill>
                <a:latin typeface="Times New Roman" panose="02020603050405020304" pitchFamily="18" charset="0"/>
              </a:rPr>
              <a:t>2</a:t>
            </a:r>
            <a:r>
              <a:rPr lang="zh-CN" altLang="en-US" sz="2400" b="1">
                <a:solidFill>
                  <a:srgbClr val="000000"/>
                </a:solidFill>
                <a:latin typeface="Times New Roman" panose="02020603050405020304" pitchFamily="18" charset="0"/>
              </a:rPr>
              <a:t>、元朝与清朝的政治：元朝的宣慰司和行省制；</a:t>
            </a:r>
            <a:endParaRPr lang="zh-CN" altLang="en-US" sz="2400" b="1"/>
          </a:p>
          <a:p>
            <a:pPr indent="332105" eaLnBrk="0" hangingPunct="0"/>
            <a:r>
              <a:rPr lang="en-US" altLang="zh-CN" sz="2400" b="1">
                <a:solidFill>
                  <a:srgbClr val="000000"/>
                </a:solidFill>
                <a:latin typeface="Times New Roman" panose="02020603050405020304" pitchFamily="18" charset="0"/>
              </a:rPr>
              <a:t>3</a:t>
            </a:r>
            <a:r>
              <a:rPr lang="zh-CN" altLang="en-US" sz="2400" b="1">
                <a:solidFill>
                  <a:srgbClr val="000000"/>
                </a:solidFill>
                <a:latin typeface="Times New Roman" panose="02020603050405020304" pitchFamily="18" charset="0"/>
              </a:rPr>
              <a:t>、从秦至</a:t>
            </a:r>
            <a:r>
              <a:rPr lang="en-US" altLang="zh-CN" sz="2400" b="1">
                <a:solidFill>
                  <a:srgbClr val="000000"/>
                </a:solidFill>
                <a:latin typeface="Times New Roman" panose="02020603050405020304" pitchFamily="18" charset="0"/>
              </a:rPr>
              <a:t>1840</a:t>
            </a:r>
            <a:r>
              <a:rPr lang="zh-CN" altLang="en-US" sz="2400" b="1">
                <a:solidFill>
                  <a:srgbClr val="000000"/>
                </a:solidFill>
                <a:latin typeface="Times New Roman" panose="02020603050405020304" pitchFamily="18" charset="0"/>
              </a:rPr>
              <a:t>年鸦片战争，中国是统一的多民族国家，并不断巩固和发展。</a:t>
            </a:r>
            <a:endParaRPr lang="en-US" altLang="zh-CN" sz="2400" b="1">
              <a:solidFill>
                <a:srgbClr val="000000"/>
              </a:solidFill>
              <a:latin typeface="Times New Roman" panose="02020603050405020304" pitchFamily="18" charset="0"/>
            </a:endParaRPr>
          </a:p>
          <a:p>
            <a:pPr indent="332105" eaLnBrk="0" hangingPunct="0"/>
            <a:r>
              <a:rPr lang="en-US" altLang="zh-CN" sz="2400" b="1">
                <a:solidFill>
                  <a:srgbClr val="000000"/>
                </a:solidFill>
                <a:latin typeface="Times New Roman" panose="02020603050405020304" pitchFamily="18" charset="0"/>
              </a:rPr>
              <a:t>4</a:t>
            </a:r>
            <a:r>
              <a:rPr lang="zh-CN" altLang="en-US" sz="2400" b="1">
                <a:solidFill>
                  <a:srgbClr val="000000"/>
                </a:solidFill>
                <a:latin typeface="Times New Roman" panose="02020603050405020304" pitchFamily="18" charset="0"/>
              </a:rPr>
              <a:t>、西藏问题</a:t>
            </a:r>
            <a:endParaRPr lang="zh-CN" altLang="en-US" sz="2400" b="1"/>
          </a:p>
          <a:p>
            <a:pPr indent="332105" eaLnBrk="0" hangingPunct="0"/>
            <a:endParaRPr lang="zh-CN" altLang="en-US" sz="2400"/>
          </a:p>
        </p:txBody>
      </p:sp>
      <p:pic>
        <p:nvPicPr>
          <p:cNvPr id="232450" name="Picture 1" descr="www.dearedu.com"/>
          <p:cNvPicPr>
            <a:picLocks noChangeAspect="1" noChangeArrowheads="1"/>
          </p:cNvPicPr>
          <p:nvPr/>
        </p:nvPicPr>
        <p:blipFill>
          <a:blip r:embed="rId1"/>
          <a:srcRect/>
          <a:stretch>
            <a:fillRect/>
          </a:stretch>
        </p:blipFill>
        <p:spPr bwMode="auto">
          <a:xfrm>
            <a:off x="0" y="457200"/>
            <a:ext cx="19050" cy="19050"/>
          </a:xfrm>
          <a:prstGeom prst="rect">
            <a:avLst/>
          </a:prstGeom>
          <a:noFill/>
          <a:ln w="9525">
            <a:noFill/>
            <a:miter lim="800000"/>
            <a:headEnd/>
            <a:tailEnd/>
          </a:ln>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矩形 1"/>
          <p:cNvSpPr>
            <a:spLocks noChangeArrowheads="1"/>
          </p:cNvSpPr>
          <p:nvPr/>
        </p:nvSpPr>
        <p:spPr bwMode="auto">
          <a:xfrm>
            <a:off x="250825" y="404813"/>
            <a:ext cx="8412163" cy="5632450"/>
          </a:xfrm>
          <a:prstGeom prst="rect">
            <a:avLst/>
          </a:prstGeom>
          <a:noFill/>
          <a:ln w="9525">
            <a:noFill/>
            <a:miter lim="800000"/>
          </a:ln>
        </p:spPr>
        <p:txBody>
          <a:bodyPr>
            <a:spAutoFit/>
          </a:bodyPr>
          <a:lstStyle/>
          <a:p>
            <a:r>
              <a:rPr lang="zh-CN" altLang="zh-CN" b="1">
                <a:solidFill>
                  <a:srgbClr val="FF0000"/>
                </a:solidFill>
                <a:latin typeface="Franklin Gothic Book"/>
                <a:ea typeface="黑体" panose="02010600030101010101" pitchFamily="49" charset="-122"/>
              </a:rPr>
              <a:t>从唐朝对外交流形势图和清朝疆域图进行回答下列问题：</a:t>
            </a:r>
            <a:endParaRPr lang="zh-CN" altLang="zh-CN">
              <a:solidFill>
                <a:srgbClr val="FF0000"/>
              </a:solidFill>
              <a:latin typeface="Franklin Gothic Book"/>
              <a:ea typeface="黑体" panose="02010600030101010101" pitchFamily="49" charset="-122"/>
            </a:endParaRPr>
          </a:p>
          <a:p>
            <a:r>
              <a:rPr lang="en-US" altLang="zh-CN" b="1">
                <a:solidFill>
                  <a:srgbClr val="FF0000"/>
                </a:solidFill>
                <a:latin typeface="Franklin Gothic Book"/>
                <a:ea typeface="黑体" panose="02010600030101010101" pitchFamily="49" charset="-122"/>
              </a:rPr>
              <a:t>1</a:t>
            </a:r>
            <a:r>
              <a:rPr lang="zh-CN" altLang="zh-CN" b="1">
                <a:solidFill>
                  <a:srgbClr val="FF0000"/>
                </a:solidFill>
                <a:latin typeface="Franklin Gothic Book"/>
                <a:ea typeface="黑体" panose="02010600030101010101" pitchFamily="49" charset="-122"/>
              </a:rPr>
              <a:t>、唐朝对外交往的特点以及产生的影响。</a:t>
            </a:r>
            <a:endParaRPr lang="zh-CN" altLang="zh-CN">
              <a:solidFill>
                <a:srgbClr val="FF0000"/>
              </a:solidFill>
              <a:latin typeface="Franklin Gothic Book"/>
              <a:ea typeface="黑体" panose="02010600030101010101" pitchFamily="49" charset="-122"/>
            </a:endParaRPr>
          </a:p>
          <a:p>
            <a:r>
              <a:rPr lang="zh-CN" altLang="zh-CN" b="1">
                <a:latin typeface="Franklin Gothic Book"/>
                <a:ea typeface="黑体" panose="02010600030101010101" pitchFamily="49" charset="-122"/>
              </a:rPr>
              <a:t>海陆交通并举；以亚洲为主，远及欧洲和非洲。</a:t>
            </a:r>
            <a:endParaRPr lang="zh-CN" altLang="zh-CN">
              <a:latin typeface="Franklin Gothic Book"/>
              <a:ea typeface="黑体" panose="02010600030101010101" pitchFamily="49" charset="-122"/>
            </a:endParaRPr>
          </a:p>
          <a:p>
            <a:r>
              <a:rPr lang="zh-CN" altLang="zh-CN" b="1">
                <a:latin typeface="Franklin Gothic Book"/>
                <a:ea typeface="黑体" panose="02010600030101010101" pitchFamily="49" charset="-122"/>
              </a:rPr>
              <a:t>影响：促进唐朝经济文化的繁荣，形成了中国文化圈；扩大了唐朝文化在世界上的影响；促进亚洲乃至世界的进步。</a:t>
            </a:r>
            <a:endParaRPr lang="zh-CN" altLang="zh-CN">
              <a:latin typeface="Franklin Gothic Book"/>
              <a:ea typeface="黑体" panose="02010600030101010101" pitchFamily="49" charset="-122"/>
            </a:endParaRPr>
          </a:p>
          <a:p>
            <a:r>
              <a:rPr lang="en-US" altLang="zh-CN" b="1">
                <a:solidFill>
                  <a:srgbClr val="FF0000"/>
                </a:solidFill>
                <a:latin typeface="Franklin Gothic Book"/>
                <a:ea typeface="黑体" panose="02010600030101010101" pitchFamily="49" charset="-122"/>
              </a:rPr>
              <a:t>2</a:t>
            </a:r>
            <a:r>
              <a:rPr lang="zh-CN" altLang="zh-CN" b="1">
                <a:solidFill>
                  <a:srgbClr val="FF0000"/>
                </a:solidFill>
                <a:latin typeface="Franklin Gothic Book"/>
                <a:ea typeface="黑体" panose="02010600030101010101" pitchFamily="49" charset="-122"/>
              </a:rPr>
              <a:t>、清朝疆域图反映了清朝面临怎样的周边形势？为什么？</a:t>
            </a:r>
            <a:endParaRPr lang="zh-CN" altLang="zh-CN">
              <a:solidFill>
                <a:srgbClr val="FF0000"/>
              </a:solidFill>
              <a:latin typeface="Franklin Gothic Book"/>
              <a:ea typeface="黑体" panose="02010600030101010101" pitchFamily="49" charset="-122"/>
            </a:endParaRPr>
          </a:p>
          <a:p>
            <a:r>
              <a:rPr lang="zh-CN" altLang="zh-CN" b="1">
                <a:latin typeface="Franklin Gothic Book"/>
                <a:ea typeface="黑体" panose="02010600030101010101" pitchFamily="49" charset="-122"/>
              </a:rPr>
              <a:t>西方列强殖民扩张的威胁。因为新航路的开辟；资本主义的发展；欧洲各国的对外殖民扩张</a:t>
            </a:r>
            <a:endParaRPr lang="zh-CN" altLang="zh-CN">
              <a:latin typeface="Franklin Gothic Book"/>
              <a:ea typeface="黑体" panose="02010600030101010101" pitchFamily="49" charset="-122"/>
            </a:endParaRPr>
          </a:p>
          <a:p>
            <a:r>
              <a:rPr lang="en-US" altLang="zh-CN" b="1">
                <a:solidFill>
                  <a:srgbClr val="FF0000"/>
                </a:solidFill>
                <a:latin typeface="Franklin Gothic Book"/>
                <a:ea typeface="黑体" panose="02010600030101010101" pitchFamily="49" charset="-122"/>
              </a:rPr>
              <a:t>3</a:t>
            </a:r>
            <a:r>
              <a:rPr lang="zh-CN" altLang="zh-CN" b="1">
                <a:solidFill>
                  <a:srgbClr val="FF0000"/>
                </a:solidFill>
                <a:latin typeface="Franklin Gothic Book"/>
                <a:ea typeface="黑体" panose="02010600030101010101" pitchFamily="49" charset="-122"/>
              </a:rPr>
              <a:t>、从唐朝对外交流形势图和清朝疆域图反映中国历史发展的怎样的趋势？</a:t>
            </a:r>
            <a:endParaRPr lang="zh-CN" altLang="zh-CN">
              <a:solidFill>
                <a:srgbClr val="FF0000"/>
              </a:solidFill>
              <a:latin typeface="Franklin Gothic Book"/>
              <a:ea typeface="黑体" panose="02010600030101010101" pitchFamily="49" charset="-122"/>
            </a:endParaRPr>
          </a:p>
          <a:p>
            <a:r>
              <a:rPr lang="zh-CN" altLang="zh-CN" b="1">
                <a:latin typeface="Franklin Gothic Book"/>
                <a:ea typeface="黑体" panose="02010600030101010101" pitchFamily="49" charset="-122"/>
              </a:rPr>
              <a:t>中国逐渐落后于世界；由对外开放逐渐走向闭关锁国；抗击外国侵略逐渐成为中国历史的重要内容之一。</a:t>
            </a:r>
            <a:endParaRPr lang="zh-CN" altLang="zh-CN">
              <a:latin typeface="Franklin Gothic Book"/>
              <a:ea typeface="黑体" panose="02010600030101010101" pitchFamily="49" charset="-122"/>
            </a:endParaRPr>
          </a:p>
          <a:p>
            <a:r>
              <a:rPr lang="zh-CN" altLang="zh-CN" b="1">
                <a:solidFill>
                  <a:srgbClr val="FF0000"/>
                </a:solidFill>
                <a:latin typeface="Franklin Gothic Book"/>
                <a:ea typeface="黑体" panose="02010600030101010101" pitchFamily="49" charset="-122"/>
              </a:rPr>
              <a:t>清朝前期面临哪些民族问题？是怎样解决的？</a:t>
            </a:r>
            <a:endParaRPr lang="zh-CN" altLang="zh-CN">
              <a:solidFill>
                <a:srgbClr val="FF0000"/>
              </a:solidFill>
              <a:latin typeface="Franklin Gothic Book"/>
              <a:ea typeface="黑体" panose="02010600030101010101" pitchFamily="49" charset="-122"/>
            </a:endParaRPr>
          </a:p>
          <a:p>
            <a:r>
              <a:rPr lang="zh-CN" altLang="zh-CN" b="1">
                <a:latin typeface="Franklin Gothic Book"/>
                <a:ea typeface="黑体" panose="02010600030101010101" pitchFamily="49" charset="-122"/>
              </a:rPr>
              <a:t>满清贵族与汉族人民的矛盾；中央政府与少数民族分裂势力的矛盾；中华民族与欧洲殖民主义者的矛盾。</a:t>
            </a:r>
            <a:endParaRPr lang="zh-CN" altLang="zh-CN">
              <a:latin typeface="Franklin Gothic Book"/>
              <a:ea typeface="黑体" panose="02010600030101010101" pitchFamily="49" charset="-122"/>
            </a:endParaRPr>
          </a:p>
          <a:p>
            <a:r>
              <a:rPr lang="zh-CN" altLang="zh-CN" b="1">
                <a:latin typeface="Franklin Gothic Book"/>
                <a:ea typeface="黑体" panose="02010600030101010101" pitchFamily="49" charset="-122"/>
              </a:rPr>
              <a:t>清朝一方面镇压汉人的反清斗争，另一方面学习采用汉族的政治经济制度，加速封建化的进程，建立满汉地主阶级的联合专政，促进了经济的恢复和发展。</a:t>
            </a:r>
            <a:endParaRPr lang="zh-CN" altLang="zh-CN">
              <a:latin typeface="Franklin Gothic Book"/>
              <a:ea typeface="黑体" panose="02010600030101010101" pitchFamily="49" charset="-122"/>
            </a:endParaRPr>
          </a:p>
          <a:p>
            <a:r>
              <a:rPr lang="zh-CN" altLang="zh-CN" b="1">
                <a:latin typeface="Franklin Gothic Book"/>
                <a:ea typeface="黑体" panose="02010600030101010101" pitchFamily="49" charset="-122"/>
              </a:rPr>
              <a:t>清朝武装平定少数民族贵族的叛乱，改革机构加强对边疆地区的管辖，设理藩院管理少数民族事务，这些措施开发了边疆地区，巩固了统一的多民族国家，使清朝成为亚洲东部最大的国家。</a:t>
            </a:r>
            <a:endParaRPr lang="zh-CN" altLang="zh-CN">
              <a:latin typeface="Franklin Gothic Book"/>
              <a:ea typeface="黑体" panose="02010600030101010101" pitchFamily="49" charset="-122"/>
            </a:endParaRPr>
          </a:p>
          <a:p>
            <a:r>
              <a:rPr lang="zh-CN" altLang="zh-CN" b="1">
                <a:latin typeface="Franklin Gothic Book"/>
                <a:ea typeface="黑体" panose="02010600030101010101" pitchFamily="49" charset="-122"/>
              </a:rPr>
              <a:t>清朝进行了大规模的反侵略斗争；另一方推行闭关政策。</a:t>
            </a:r>
            <a:endParaRPr lang="zh-CN" altLang="zh-CN">
              <a:latin typeface="Franklin Gothic Book"/>
              <a:ea typeface="黑体" panose="02010600030101010101" pitchFamily="49" charset="-122"/>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4"/>
          <p:cNvSpPr>
            <a:spLocks noChangeArrowheads="1"/>
          </p:cNvSpPr>
          <p:nvPr/>
        </p:nvSpPr>
        <p:spPr bwMode="auto">
          <a:xfrm>
            <a:off x="323850" y="288925"/>
            <a:ext cx="8424863" cy="6740525"/>
          </a:xfrm>
          <a:prstGeom prst="rect">
            <a:avLst/>
          </a:prstGeom>
          <a:noFill/>
          <a:ln w="9525">
            <a:noFill/>
            <a:miter lim="800000"/>
          </a:ln>
        </p:spPr>
        <p:txBody>
          <a:bodyPr anchor="ctr">
            <a:spAutoFit/>
          </a:bodyPr>
          <a:lstStyle/>
          <a:p>
            <a:pPr defTabSz="0">
              <a:tabLst>
                <a:tab pos="266700" algn="l"/>
                <a:tab pos="1466850" algn="l"/>
                <a:tab pos="2667000" algn="l"/>
                <a:tab pos="3867150" algn="l"/>
                <a:tab pos="4800600" algn="l"/>
              </a:tabLst>
            </a:pPr>
            <a:r>
              <a:rPr lang="zh-CN" altLang="en-US" sz="3600" b="1">
                <a:latin typeface="Franklin Gothic Book"/>
                <a:ea typeface="黑体" panose="02010600030101010101" pitchFamily="49" charset="-122"/>
              </a:rPr>
              <a:t>西藏问题：（</a:t>
            </a:r>
            <a:r>
              <a:rPr lang="en-US" altLang="zh-CN" sz="3600" b="1">
                <a:latin typeface="Franklin Gothic Book"/>
                <a:ea typeface="黑体" panose="02010600030101010101" pitchFamily="49" charset="-122"/>
              </a:rPr>
              <a:t>1</a:t>
            </a:r>
            <a:r>
              <a:rPr lang="zh-CN" altLang="en-US" sz="3600" b="1">
                <a:latin typeface="Franklin Gothic Book"/>
                <a:ea typeface="黑体" panose="02010600030101010101" pitchFamily="49" charset="-122"/>
              </a:rPr>
              <a:t>） “西藏问题”产生的原因。</a:t>
            </a:r>
            <a:endParaRPr lang="zh-CN" altLang="en-US" sz="3600" b="1">
              <a:latin typeface="Franklin Gothic Book"/>
              <a:ea typeface="黑体" panose="02010600030101010101" pitchFamily="49" charset="-122"/>
            </a:endParaRPr>
          </a:p>
          <a:p>
            <a:pPr defTabSz="0">
              <a:tabLst>
                <a:tab pos="266700" algn="l"/>
                <a:tab pos="1466850" algn="l"/>
                <a:tab pos="2667000" algn="l"/>
                <a:tab pos="3867150" algn="l"/>
                <a:tab pos="4800600" algn="l"/>
              </a:tabLst>
            </a:pPr>
            <a:r>
              <a:rPr lang="zh-CN" altLang="en-US" sz="3600" b="1">
                <a:latin typeface="Franklin Gothic Book"/>
                <a:ea typeface="黑体" panose="02010600030101010101" pitchFamily="49" charset="-122"/>
              </a:rPr>
              <a:t>（</a:t>
            </a:r>
            <a:r>
              <a:rPr lang="en-US" altLang="zh-CN" sz="3600" b="1">
                <a:latin typeface="Franklin Gothic Book"/>
                <a:ea typeface="黑体" panose="02010600030101010101" pitchFamily="49" charset="-122"/>
              </a:rPr>
              <a:t>2</a:t>
            </a:r>
            <a:r>
              <a:rPr lang="zh-CN" altLang="en-US" sz="3600" b="1">
                <a:latin typeface="Franklin Gothic Book"/>
                <a:ea typeface="黑体" panose="02010600030101010101" pitchFamily="49" charset="-122"/>
              </a:rPr>
              <a:t>）</a:t>
            </a:r>
            <a:r>
              <a:rPr lang="en-US" altLang="zh-CN" sz="3600" b="1">
                <a:latin typeface="Franklin Gothic Book"/>
                <a:ea typeface="黑体" panose="02010600030101010101" pitchFamily="49" charset="-122"/>
              </a:rPr>
              <a:t>20</a:t>
            </a:r>
            <a:r>
              <a:rPr lang="zh-CN" altLang="en-US" sz="3600" b="1">
                <a:latin typeface="Franklin Gothic Book"/>
                <a:ea typeface="黑体" panose="02010600030101010101" pitchFamily="49" charset="-122"/>
              </a:rPr>
              <a:t>世纪</a:t>
            </a:r>
            <a:r>
              <a:rPr lang="en-US" altLang="zh-CN" sz="3600" b="1">
                <a:latin typeface="Franklin Gothic Book"/>
                <a:ea typeface="黑体" panose="02010600030101010101" pitchFamily="49" charset="-122"/>
              </a:rPr>
              <a:t>50</a:t>
            </a:r>
            <a:r>
              <a:rPr lang="zh-CN" altLang="en-US" sz="3600" b="1">
                <a:latin typeface="Franklin Gothic Book"/>
                <a:ea typeface="黑体" panose="02010600030101010101" pitchFamily="49" charset="-122"/>
              </a:rPr>
              <a:t>年代美国支持西藏叛乱的原因。并据材料一、二概括“西藏问题”的实质。</a:t>
            </a:r>
            <a:endParaRPr lang="zh-CN" altLang="en-US" sz="3600" b="1">
              <a:latin typeface="Franklin Gothic Book"/>
              <a:ea typeface="黑体" panose="02010600030101010101" pitchFamily="49" charset="-122"/>
            </a:endParaRPr>
          </a:p>
          <a:p>
            <a:pPr defTabSz="0">
              <a:tabLst>
                <a:tab pos="266700" algn="l"/>
                <a:tab pos="1466850" algn="l"/>
                <a:tab pos="2667000" algn="l"/>
                <a:tab pos="3867150" algn="l"/>
                <a:tab pos="4800600" algn="l"/>
              </a:tabLst>
            </a:pPr>
            <a:r>
              <a:rPr lang="zh-CN" altLang="en-US" sz="3600" b="1">
                <a:latin typeface="Franklin Gothic Book"/>
                <a:ea typeface="黑体" panose="02010600030101010101" pitchFamily="49" charset="-122"/>
              </a:rPr>
              <a:t>（</a:t>
            </a:r>
            <a:r>
              <a:rPr lang="en-US" altLang="zh-CN" sz="3600" b="1">
                <a:latin typeface="Franklin Gothic Book"/>
                <a:ea typeface="黑体" panose="02010600030101010101" pitchFamily="49" charset="-122"/>
              </a:rPr>
              <a:t>3</a:t>
            </a:r>
            <a:r>
              <a:rPr lang="zh-CN" altLang="en-US" sz="3600" b="1">
                <a:latin typeface="Franklin Gothic Book"/>
                <a:ea typeface="黑体" panose="02010600030101010101" pitchFamily="49" charset="-122"/>
              </a:rPr>
              <a:t>）依据材料三，指出藏族人民是怎样实现当家作主的？</a:t>
            </a:r>
            <a:endParaRPr lang="zh-CN" altLang="en-US" sz="3600" b="1">
              <a:latin typeface="Franklin Gothic Book"/>
              <a:ea typeface="黑体" panose="02010600030101010101" pitchFamily="49" charset="-122"/>
            </a:endParaRPr>
          </a:p>
          <a:p>
            <a:pPr defTabSz="0">
              <a:tabLst>
                <a:tab pos="266700" algn="l"/>
                <a:tab pos="1466850" algn="l"/>
                <a:tab pos="2667000" algn="l"/>
                <a:tab pos="3867150" algn="l"/>
                <a:tab pos="4800600" algn="l"/>
              </a:tabLst>
            </a:pPr>
            <a:r>
              <a:rPr lang="zh-CN" altLang="en-US" sz="3600" b="1">
                <a:latin typeface="Franklin Gothic Book"/>
                <a:ea typeface="黑体" panose="02010600030101010101" pitchFamily="49" charset="-122"/>
              </a:rPr>
              <a:t>（</a:t>
            </a:r>
            <a:r>
              <a:rPr lang="en-US" altLang="zh-CN" sz="3600" b="1">
                <a:latin typeface="Franklin Gothic Book"/>
                <a:ea typeface="黑体" panose="02010600030101010101" pitchFamily="49" charset="-122"/>
              </a:rPr>
              <a:t>4</a:t>
            </a:r>
            <a:r>
              <a:rPr lang="zh-CN" altLang="en-US" sz="3600" b="1">
                <a:latin typeface="Franklin Gothic Book"/>
                <a:ea typeface="黑体" panose="02010600030101010101" pitchFamily="49" charset="-122"/>
              </a:rPr>
              <a:t>）建国以来西藏取得的主要成就。</a:t>
            </a:r>
            <a:endParaRPr lang="zh-CN" altLang="en-US" sz="3600" b="1">
              <a:latin typeface="Franklin Gothic Book"/>
              <a:ea typeface="黑体" panose="02010600030101010101" pitchFamily="49" charset="-122"/>
            </a:endParaRPr>
          </a:p>
          <a:p>
            <a:pPr defTabSz="0">
              <a:tabLst>
                <a:tab pos="266700" algn="l"/>
                <a:tab pos="1466850" algn="l"/>
                <a:tab pos="2667000" algn="l"/>
                <a:tab pos="3867150" algn="l"/>
                <a:tab pos="4800600" algn="l"/>
              </a:tabLst>
            </a:pPr>
            <a:r>
              <a:rPr lang="zh-CN" altLang="en-US" sz="3600" b="1">
                <a:latin typeface="Franklin Gothic Book"/>
                <a:ea typeface="黑体" panose="02010600030101010101" pitchFamily="49" charset="-122"/>
              </a:rPr>
              <a:t>（</a:t>
            </a:r>
            <a:r>
              <a:rPr lang="en-US" altLang="zh-CN" sz="3600" b="1">
                <a:latin typeface="Franklin Gothic Book"/>
                <a:ea typeface="黑体" panose="02010600030101010101" pitchFamily="49" charset="-122"/>
              </a:rPr>
              <a:t>5</a:t>
            </a:r>
            <a:r>
              <a:rPr lang="zh-CN" altLang="en-US" sz="3600" b="1">
                <a:latin typeface="Franklin Gothic Book"/>
                <a:ea typeface="黑体" panose="02010600030101010101" pitchFamily="49" charset="-122"/>
              </a:rPr>
              <a:t>）依据所学知识，说明邓小平提出“西藏不可能从中国分裂出去”这一观点的依据是什么？</a:t>
            </a:r>
            <a:endParaRPr lang="zh-CN" altLang="en-US" sz="3600" b="1">
              <a:latin typeface="Franklin Gothic Book"/>
              <a:ea typeface="黑体" panose="02010600030101010101" pitchFamily="49" charset="-122"/>
            </a:endParaRPr>
          </a:p>
          <a:p>
            <a:pPr defTabSz="0">
              <a:tabLst>
                <a:tab pos="266700" algn="l"/>
                <a:tab pos="1466850" algn="l"/>
                <a:tab pos="2667000" algn="l"/>
                <a:tab pos="3867150" algn="l"/>
                <a:tab pos="4800600" algn="l"/>
              </a:tabLst>
            </a:pPr>
            <a:endParaRPr lang="en-US" altLang="zh-CN" sz="3600">
              <a:latin typeface="Franklin Gothic Book"/>
              <a:ea typeface="黑体" panose="02010600030101010101" pitchFamily="49" charset="-122"/>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矩形 1"/>
          <p:cNvSpPr>
            <a:spLocks noChangeArrowheads="1"/>
          </p:cNvSpPr>
          <p:nvPr/>
        </p:nvSpPr>
        <p:spPr bwMode="auto">
          <a:xfrm>
            <a:off x="179388" y="404813"/>
            <a:ext cx="8280400" cy="2246312"/>
          </a:xfrm>
          <a:prstGeom prst="rect">
            <a:avLst/>
          </a:prstGeom>
          <a:noFill/>
          <a:ln w="9525">
            <a:noFill/>
            <a:miter lim="800000"/>
          </a:ln>
        </p:spPr>
        <p:txBody>
          <a:bodyPr>
            <a:spAutoFit/>
          </a:bodyPr>
          <a:lstStyle/>
          <a:p>
            <a:r>
              <a:rPr lang="zh-CN" altLang="zh-CN" sz="2000" b="1">
                <a:latin typeface="Franklin Gothic Book"/>
                <a:ea typeface="黑体" panose="02010600030101010101" pitchFamily="49" charset="-122"/>
              </a:rPr>
              <a:t>澳门、香港、台湾与祖国的分离和资本主义发展过程中的哪些重大事件、现象有关？</a:t>
            </a:r>
            <a:endParaRPr lang="zh-CN" altLang="zh-CN" sz="2000">
              <a:latin typeface="Franklin Gothic Book"/>
              <a:ea typeface="黑体" panose="02010600030101010101" pitchFamily="49" charset="-122"/>
            </a:endParaRPr>
          </a:p>
          <a:p>
            <a:r>
              <a:rPr lang="zh-CN" altLang="zh-CN" sz="2000" b="1">
                <a:latin typeface="Franklin Gothic Book"/>
                <a:ea typeface="黑体" panose="02010600030101010101" pitchFamily="49" charset="-122"/>
              </a:rPr>
              <a:t>澳门：新航路开辟后的早期殖民扩张，葡萄牙强行租占澳门。</a:t>
            </a:r>
            <a:endParaRPr lang="zh-CN" altLang="zh-CN" sz="2000">
              <a:latin typeface="Franklin Gothic Book"/>
              <a:ea typeface="黑体" panose="02010600030101010101" pitchFamily="49" charset="-122"/>
            </a:endParaRPr>
          </a:p>
          <a:p>
            <a:r>
              <a:rPr lang="zh-CN" altLang="zh-CN" sz="2000" b="1">
                <a:latin typeface="Franklin Gothic Book"/>
                <a:ea typeface="黑体" panose="02010600030101010101" pitchFamily="49" charset="-122"/>
              </a:rPr>
              <a:t>香港：两次工业革命；英国逐步侵占香港。</a:t>
            </a:r>
            <a:endParaRPr lang="zh-CN" altLang="zh-CN" sz="2000">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台湾：二战后，美国推行全球霸权政策；人民解放战争国民党败退台湾，美国第七舰队开到台湾海峡，干涉中国内政。所以台湾问题是中国内战的产物，也是美国干涉中国内政的结果。</a:t>
            </a:r>
            <a:endParaRPr lang="zh-CN" altLang="zh-CN" sz="2000">
              <a:latin typeface="Franklin Gothic Book"/>
              <a:ea typeface="黑体" panose="02010600030101010101" pitchFamily="49" charset="-122"/>
            </a:endParaRPr>
          </a:p>
        </p:txBody>
      </p:sp>
      <p:sp>
        <p:nvSpPr>
          <p:cNvPr id="236546" name="矩形 2"/>
          <p:cNvSpPr>
            <a:spLocks noChangeArrowheads="1"/>
          </p:cNvSpPr>
          <p:nvPr/>
        </p:nvSpPr>
        <p:spPr bwMode="auto">
          <a:xfrm>
            <a:off x="287338" y="2708275"/>
            <a:ext cx="8424862" cy="3786188"/>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中国历史上结束分裂实现统一的事实：</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公元前</a:t>
            </a:r>
            <a:r>
              <a:rPr lang="en-US" altLang="zh-CN" sz="2400" b="1">
                <a:latin typeface="Franklin Gothic Book"/>
                <a:ea typeface="黑体" panose="02010600030101010101" pitchFamily="49" charset="-122"/>
              </a:rPr>
              <a:t>221</a:t>
            </a:r>
            <a:r>
              <a:rPr lang="zh-CN" altLang="zh-CN" sz="2400" b="1">
                <a:latin typeface="Franklin Gothic Book"/>
                <a:ea typeface="黑体" panose="02010600030101010101" pitchFamily="49" charset="-122"/>
              </a:rPr>
              <a:t>年，秦朝结束春秋战国的分裂局面，实现了国家统一。公元</a:t>
            </a:r>
            <a:r>
              <a:rPr lang="en-US" altLang="zh-CN" sz="2400" b="1">
                <a:latin typeface="Franklin Gothic Book"/>
                <a:ea typeface="黑体" panose="02010600030101010101" pitchFamily="49" charset="-122"/>
              </a:rPr>
              <a:t>589</a:t>
            </a:r>
            <a:r>
              <a:rPr lang="zh-CN" altLang="zh-CN" sz="2400" b="1">
                <a:latin typeface="Franklin Gothic Book"/>
                <a:ea typeface="黑体" panose="02010600030101010101" pitchFamily="49" charset="-122"/>
              </a:rPr>
              <a:t>年隋朝结束南北朝的分裂局面；</a:t>
            </a:r>
            <a:r>
              <a:rPr lang="en-US" altLang="zh-CN" sz="2400" b="1">
                <a:latin typeface="Franklin Gothic Book"/>
                <a:ea typeface="黑体" panose="02010600030101010101" pitchFamily="49" charset="-122"/>
              </a:rPr>
              <a:t>1279</a:t>
            </a:r>
            <a:r>
              <a:rPr lang="zh-CN" altLang="zh-CN" sz="2400" b="1">
                <a:latin typeface="Franklin Gothic Book"/>
                <a:ea typeface="黑体" panose="02010600030101010101" pitchFamily="49" charset="-122"/>
              </a:rPr>
              <a:t>年，元朝结束宋元时期的分裂局面；</a:t>
            </a:r>
            <a:endParaRPr lang="zh-CN" altLang="zh-CN" sz="2400">
              <a:latin typeface="Franklin Gothic Book"/>
              <a:ea typeface="黑体" panose="02010600030101010101" pitchFamily="49" charset="-122"/>
            </a:endParaRPr>
          </a:p>
          <a:p>
            <a:r>
              <a:rPr lang="en-US" altLang="zh-CN" sz="2400" b="1">
                <a:latin typeface="Franklin Gothic Book"/>
                <a:ea typeface="黑体" panose="02010600030101010101" pitchFamily="49" charset="-122"/>
              </a:rPr>
              <a:t>1951</a:t>
            </a:r>
            <a:r>
              <a:rPr lang="zh-CN" altLang="zh-CN" sz="2400" b="1">
                <a:latin typeface="Franklin Gothic Book"/>
                <a:ea typeface="黑体" panose="02010600030101010101" pitchFamily="49" charset="-122"/>
              </a:rPr>
              <a:t>年中国共产党赢得解放战争的胜利，统一大陆。</a:t>
            </a:r>
            <a:endParaRPr lang="zh-CN" altLang="zh-CN" sz="2400">
              <a:latin typeface="Franklin Gothic Book"/>
              <a:ea typeface="黑体" panose="02010600030101010101" pitchFamily="49" charset="-122"/>
            </a:endParaRPr>
          </a:p>
          <a:p>
            <a:r>
              <a:rPr lang="zh-CN" altLang="zh-CN" sz="2400" b="1">
                <a:latin typeface="Franklin Gothic Book"/>
                <a:ea typeface="黑体" panose="02010600030101010101" pitchFamily="49" charset="-122"/>
              </a:rPr>
              <a:t>最后一次</a:t>
            </a:r>
            <a:r>
              <a:rPr lang="en-US" altLang="zh-CN" sz="2400" b="1">
                <a:latin typeface="Franklin Gothic Book"/>
                <a:ea typeface="黑体" panose="02010600030101010101" pitchFamily="49" charset="-122"/>
              </a:rPr>
              <a:t>  </a:t>
            </a:r>
            <a:r>
              <a:rPr lang="zh-CN" altLang="zh-CN" sz="2400" b="1">
                <a:latin typeface="Franklin Gothic Book"/>
                <a:ea typeface="黑体" panose="02010600030101010101" pitchFamily="49" charset="-122"/>
              </a:rPr>
              <a:t>统一的主要特点是：中国共产党领导人民群众是在半殖民地半封建社会的中国取得新民主主义革命革命的胜利，推翻了三座大山的统治，实现了统一，这是人民力量的胜利；统一后走上社会主义道路，实现了社会主义制度的统一；统一后的巩固程度、深度超过以往各个朝代。</a:t>
            </a:r>
            <a:endParaRPr lang="zh-CN" altLang="zh-CN" sz="2400">
              <a:latin typeface="Franklin Gothic Book"/>
              <a:ea typeface="黑体" panose="02010600030101010101" pitchFamily="49" charset="-122"/>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ChangeArrowheads="1"/>
          </p:cNvSpPr>
          <p:nvPr/>
        </p:nvSpPr>
        <p:spPr bwMode="auto">
          <a:xfrm>
            <a:off x="323850" y="476250"/>
            <a:ext cx="8569325" cy="5324475"/>
          </a:xfrm>
          <a:prstGeom prst="rect">
            <a:avLst/>
          </a:prstGeom>
          <a:noFill/>
          <a:ln w="9525">
            <a:noFill/>
            <a:miter lim="800000"/>
          </a:ln>
        </p:spPr>
        <p:txBody>
          <a:bodyPr anchor="ctr">
            <a:spAutoFit/>
          </a:bodyPr>
          <a:lstStyle/>
          <a:p>
            <a:endParaRPr lang="en-US" altLang="zh-CN" sz="20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台湾问题</a:t>
            </a:r>
            <a:endParaRPr lang="en-US"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、我国在</a:t>
            </a:r>
            <a:r>
              <a:rPr lang="en-US" altLang="zh-CN" sz="2400" b="1">
                <a:latin typeface="Franklin Gothic Book"/>
                <a:ea typeface="黑体" panose="02010600030101010101" pitchFamily="49" charset="-122"/>
              </a:rPr>
              <a:t>1949---2017</a:t>
            </a:r>
            <a:r>
              <a:rPr lang="zh-CN" altLang="en-US" sz="2400" b="1">
                <a:latin typeface="Franklin Gothic Book"/>
                <a:ea typeface="黑体" panose="02010600030101010101" pitchFamily="49" charset="-122"/>
              </a:rPr>
              <a:t>年在解决台湾问题上，我国政府根据不同阶段的需要分别确定了哪些方针政策？</a:t>
            </a:r>
            <a:endParaRPr lang="en-US"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、港澳问题和台湾问题都是历史遗留问题，两者有什么不同？</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、美国在二战后期和当今对台湾的政策的不同及其影响： </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4</a:t>
            </a:r>
            <a:r>
              <a:rPr lang="zh-CN" altLang="en-US" sz="2400" b="1">
                <a:latin typeface="Franklin Gothic Book"/>
                <a:ea typeface="黑体" panose="02010600030101010101" pitchFamily="49" charset="-122"/>
              </a:rPr>
              <a:t>、二战后，中国出现了台湾问题，朝鲜出现了南北两个朝鲜，德国形成了东西两个德国。试分析比较台湾问题、南北两个朝鲜问题、东西两个德国问题的异同点。结合当今世界发展的趋势，为什么德国在</a:t>
            </a:r>
            <a:r>
              <a:rPr lang="en-US" altLang="zh-CN" sz="2400" b="1">
                <a:latin typeface="Franklin Gothic Book"/>
                <a:ea typeface="黑体" panose="02010600030101010101" pitchFamily="49" charset="-122"/>
              </a:rPr>
              <a:t>20</a:t>
            </a:r>
            <a:r>
              <a:rPr lang="zh-CN" altLang="en-US" sz="2400" b="1">
                <a:latin typeface="Franklin Gothic Book"/>
                <a:ea typeface="黑体" panose="02010600030101010101" pitchFamily="49" charset="-122"/>
              </a:rPr>
              <a:t>世纪末能够实现统一，而朝鲜至今不能完成统一？</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5</a:t>
            </a:r>
            <a:r>
              <a:rPr lang="zh-CN" altLang="en-US" sz="2400" b="1">
                <a:latin typeface="Franklin Gothic Book"/>
                <a:ea typeface="黑体" panose="02010600030101010101" pitchFamily="49" charset="-122"/>
              </a:rPr>
              <a:t>、当前影响中美关系正常的症结是台湾问题和意识形态的冲突</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美国有可能第三次出卖台湾吗</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a:p>
            <a:endParaRPr lang="zh-CN" altLang="en-US" sz="3200" b="1">
              <a:latin typeface="Franklin Gothic Book"/>
              <a:ea typeface="黑体" panose="0201060003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Group 2"/>
          <p:cNvGraphicFramePr>
            <a:graphicFrameLocks noGrp="1"/>
          </p:cNvGraphicFramePr>
          <p:nvPr>
            <p:ph/>
          </p:nvPr>
        </p:nvGraphicFramePr>
        <p:xfrm>
          <a:off x="179388" y="1412875"/>
          <a:ext cx="9144000" cy="4114800"/>
        </p:xfrm>
        <a:graphic>
          <a:graphicData uri="http://schemas.openxmlformats.org/drawingml/2006/table">
            <a:tbl>
              <a:tblPr/>
              <a:tblGrid>
                <a:gridCol w="631825"/>
                <a:gridCol w="2622550"/>
                <a:gridCol w="2325688"/>
                <a:gridCol w="3563937"/>
              </a:tblGrid>
              <a:tr h="450850">
                <a:tc row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ea typeface="楷体_GB2312" panose="02010609030101010101"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ea typeface="楷体_GB2312" panose="02010609030101010101"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ea typeface="楷体_GB2312" panose="02010609030101010101"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ea typeface="楷体_GB2312" panose="02010609030101010101" pitchFamily="49" charset="-122"/>
                        </a:rPr>
                        <a:t>考纲</a:t>
                      </a:r>
                      <a:endParaRPr kumimoji="0" lang="zh-CN" altLang="en-US" sz="28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ea typeface="楷体_GB2312" panose="02010609030101010101"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ea typeface="楷体_GB2312" panose="02010609030101010101"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ea typeface="楷体_GB2312" panose="02010609030101010101" pitchFamily="49" charset="-122"/>
                      </a:endParaRPr>
                    </a:p>
                  </a:txBody>
                  <a:tcPr horzOverflow="overflow">
                    <a:lnL w="127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选考一</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a:ea typeface="楷体_GB2312" panose="02010609030101010101" pitchFamily="49" charset="-122"/>
                        </a:rPr>
                        <a:t> </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 历史上重大改革</a:t>
                      </a:r>
                      <a:r>
                        <a:rPr kumimoji="0" lang="zh-CN" altLang="en-US" sz="2400" b="0"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 </a:t>
                      </a:r>
                      <a:endParaRPr kumimoji="0" lang="zh-CN" altLang="en-US" sz="2400" b="0"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9</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．戊戌变法</a:t>
                      </a:r>
                      <a:endParaRPr kumimoji="0" lang="zh-CN" altLang="en-US" sz="2400" b="0"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450850">
                <a:tc vMerge="1">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选考二</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a:ea typeface="楷体_GB2312" panose="02010609030101010101" pitchFamily="49" charset="-122"/>
                        </a:rPr>
                        <a:t> </a:t>
                      </a:r>
                      <a:r>
                        <a:rPr kumimoji="0" lang="zh-CN" altLang="en-US" sz="2400" b="0"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 </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近代社会的民主思想与实践（略）</a:t>
                      </a:r>
                      <a:endPar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3</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．民主政治的重要文献</a:t>
                      </a:r>
                      <a:endPar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3</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中华民国临时约法</a:t>
                      </a: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endPar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vMerge="1">
                  <a:tcPr/>
                </a:tc>
                <a:tc vMerge="1">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5</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．近代中国的民主思想与反对专制的斗争</a:t>
                      </a:r>
                      <a:endPar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）康有为、梁启超和孙中山的民主思想</a:t>
                      </a:r>
                      <a:endPar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2</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）辛亥革命前后反对专制的斗争</a:t>
                      </a:r>
                      <a:endPar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vMerge="1">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选考四</a:t>
                      </a:r>
                      <a:r>
                        <a:rPr kumimoji="0" lang="zh-CN" altLang="en-US" sz="2400" b="1" i="0" u="none" strike="noStrike" cap="none" normalizeH="0" baseline="0">
                          <a:ln>
                            <a:noFill/>
                          </a:ln>
                          <a:solidFill>
                            <a:schemeClr val="tx1"/>
                          </a:solidFill>
                          <a:effectLst>
                            <a:outerShdw blurRad="38100" dist="38100" dir="2700000" algn="tl">
                              <a:srgbClr val="000000"/>
                            </a:outerShdw>
                          </a:effectLst>
                          <a:latin typeface="Arial" panose="020B0604020202020204"/>
                          <a:ea typeface="楷体_GB2312" panose="02010609030101010101" pitchFamily="49" charset="-122"/>
                        </a:rPr>
                        <a:t> </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 </a:t>
                      </a:r>
                      <a:r>
                        <a:rPr kumimoji="0" lang="zh-CN" altLang="en-US"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中外历史人物评说</a:t>
                      </a:r>
                      <a:endParaRPr kumimoji="0" lang="zh-CN" altLang="en-US"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4</a:t>
                      </a:r>
                      <a:r>
                        <a:rPr kumimoji="0" lang="zh-CN" altLang="en-US"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zh-CN" altLang="en-US"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亚洲觉醒</a:t>
                      </a:r>
                      <a:r>
                        <a:rPr kumimoji="0" lang="en-US" altLang="zh-CN"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zh-CN" altLang="en-US" sz="2400" b="1"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的先驱</a:t>
                      </a:r>
                      <a:endParaRPr kumimoji="0" lang="zh-CN" altLang="en-US" sz="2400" b="0" i="0" u="none" strike="noStrike" cap="none" normalizeH="0" baseline="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a:t>
                      </a:r>
                      <a:r>
                        <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1</a:t>
                      </a:r>
                      <a:r>
                        <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rPr>
                        <a:t>）孙中山</a:t>
                      </a:r>
                      <a:endParaRPr kumimoji="0" lang="zh-CN" altLang="en-US" sz="2400" b="1" i="0" u="none" strike="noStrike" cap="none" normalizeH="0" baseline="0" dirty="0">
                        <a:ln>
                          <a:noFill/>
                        </a:ln>
                        <a:solidFill>
                          <a:schemeClr val="tx1"/>
                        </a:solidFill>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矩形 1"/>
          <p:cNvSpPr>
            <a:spLocks noChangeArrowheads="1"/>
          </p:cNvSpPr>
          <p:nvPr/>
        </p:nvSpPr>
        <p:spPr bwMode="auto">
          <a:xfrm>
            <a:off x="755650" y="260350"/>
            <a:ext cx="7561263" cy="5632450"/>
          </a:xfrm>
          <a:prstGeom prst="rect">
            <a:avLst/>
          </a:prstGeom>
          <a:noFill/>
          <a:ln w="9525">
            <a:noFill/>
            <a:miter lim="800000"/>
          </a:ln>
        </p:spPr>
        <p:txBody>
          <a:bodyPr>
            <a:spAutoFit/>
          </a:bodyPr>
          <a:lstStyle/>
          <a:p>
            <a:r>
              <a:rPr lang="en-US" altLang="zh-CN" sz="2400" b="1">
                <a:latin typeface="Franklin Gothic Book"/>
                <a:ea typeface="黑体" panose="02010600030101010101" pitchFamily="49" charset="-122"/>
              </a:rPr>
              <a:t>2017</a:t>
            </a:r>
            <a:r>
              <a:rPr lang="zh-CN" altLang="en-US" sz="2400" b="1">
                <a:latin typeface="Franklin Gothic Book"/>
                <a:ea typeface="黑体" panose="02010600030101010101" pitchFamily="49" charset="-122"/>
              </a:rPr>
              <a:t>年</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月</a:t>
            </a:r>
            <a:r>
              <a:rPr lang="en-US" altLang="zh-CN" sz="2400" b="1">
                <a:latin typeface="Franklin Gothic Book"/>
                <a:ea typeface="黑体" panose="02010600030101010101" pitchFamily="49" charset="-122"/>
              </a:rPr>
              <a:t>8</a:t>
            </a:r>
            <a:r>
              <a:rPr lang="zh-CN" altLang="en-US" sz="2400" b="1">
                <a:latin typeface="Franklin Gothic Book"/>
                <a:ea typeface="黑体" panose="02010600030101010101" pitchFamily="49" charset="-122"/>
              </a:rPr>
              <a:t>日上午</a:t>
            </a:r>
            <a:r>
              <a:rPr lang="en-US" altLang="zh-CN" sz="2400" b="1">
                <a:latin typeface="Franklin Gothic Book"/>
                <a:ea typeface="黑体" panose="02010600030101010101" pitchFamily="49" charset="-122"/>
              </a:rPr>
              <a:t>10</a:t>
            </a:r>
            <a:r>
              <a:rPr lang="zh-CN" altLang="en-US" sz="2400" b="1">
                <a:latin typeface="Franklin Gothic Book"/>
                <a:ea typeface="黑体" panose="02010600030101010101" pitchFamily="49" charset="-122"/>
              </a:rPr>
              <a:t>时，国台办在新闻发布厅举行例行新闻发布会。发言人安峰山公布了一个极有深意的关键信息：大陆有关部门届时会举办</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2·28”</a:t>
            </a:r>
            <a:r>
              <a:rPr lang="zh-CN" altLang="en-US" sz="2400" b="1">
                <a:latin typeface="Franklin Gothic Book"/>
                <a:ea typeface="黑体" panose="02010600030101010101" pitchFamily="49" charset="-122"/>
              </a:rPr>
              <a:t>事件系列纪念活动。“二</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二八事件”又称“二</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二八起义”发生于</a:t>
            </a:r>
            <a:r>
              <a:rPr lang="en-US" altLang="zh-CN" sz="2400" b="1">
                <a:latin typeface="Franklin Gothic Book"/>
                <a:ea typeface="黑体" panose="02010600030101010101" pitchFamily="49" charset="-122"/>
              </a:rPr>
              <a:t>1947</a:t>
            </a:r>
            <a:r>
              <a:rPr lang="zh-CN" altLang="en-US" sz="2400" b="1">
                <a:latin typeface="Franklin Gothic Book"/>
                <a:ea typeface="黑体" panose="02010600030101010101" pitchFamily="49" charset="-122"/>
              </a:rPr>
              <a:t>年</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月</a:t>
            </a:r>
            <a:r>
              <a:rPr lang="en-US" altLang="zh-CN" sz="2400" b="1">
                <a:latin typeface="Franklin Gothic Book"/>
                <a:ea typeface="黑体" panose="02010600030101010101" pitchFamily="49" charset="-122"/>
              </a:rPr>
              <a:t>28</a:t>
            </a:r>
            <a:r>
              <a:rPr lang="zh-CN" altLang="en-US" sz="2400" b="1">
                <a:latin typeface="Franklin Gothic Book"/>
                <a:ea typeface="黑体" panose="02010600030101010101" pitchFamily="49" charset="-122"/>
              </a:rPr>
              <a:t>日，是台湾省人民反专制、反独裁、争民主的群众运动。二</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二八事件”不是台独运动，是台湾民众爱国爱乡情怀的表现，是台湾民众争取民主自治的情怀催生的产物，是全国</a:t>
            </a:r>
            <a:r>
              <a:rPr lang="zh-CN" altLang="en-US" sz="2400" b="1">
                <a:latin typeface="Franklin Gothic Book"/>
                <a:ea typeface="黑体" panose="02010600030101010101" pitchFamily="49" charset="-122"/>
                <a:hlinkClick r:id="rId1"/>
              </a:rPr>
              <a:t>反饥饿反内战反迫害运动</a:t>
            </a:r>
            <a:r>
              <a:rPr lang="zh-CN" altLang="en-US" sz="2400" b="1">
                <a:latin typeface="Franklin Gothic Book"/>
                <a:ea typeface="黑体" panose="02010600030101010101" pitchFamily="49" charset="-122"/>
              </a:rPr>
              <a:t>的重要组成部分。</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“二</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二八事件”要求实现民主和高度自治的诉求并没有过时，台湾民众“出头天”当家作主的心态和愿景是完全正确的。民进党煸动民众对大陆仇视，误认为大陆抑制台湾的国际发展空间和经济掏空政策，其实真正原因是“台独”导致台湾经济边缘化，“台独”导致台湾在国际社会日益边缘化。</a:t>
            </a:r>
            <a:endParaRPr lang="zh-CN" altLang="en-US" sz="2400" b="1">
              <a:latin typeface="Franklin Gothic Book"/>
              <a:ea typeface="黑体" panose="02010600030101010101" pitchFamily="49" charset="-122"/>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矩形 5"/>
          <p:cNvSpPr>
            <a:spLocks noChangeArrowheads="1"/>
          </p:cNvSpPr>
          <p:nvPr/>
        </p:nvSpPr>
        <p:spPr bwMode="auto">
          <a:xfrm>
            <a:off x="698500" y="260350"/>
            <a:ext cx="7848600" cy="6002338"/>
          </a:xfrm>
          <a:prstGeom prst="rect">
            <a:avLst/>
          </a:prstGeom>
          <a:noFill/>
          <a:ln w="9525">
            <a:noFill/>
            <a:miter lim="800000"/>
          </a:ln>
        </p:spPr>
        <p:txBody>
          <a:bodyPr>
            <a:spAutoFit/>
          </a:bodyPr>
          <a:lstStyle/>
          <a:p>
            <a:r>
              <a:rPr lang="zh-CN" altLang="en-US" sz="2400" b="1">
                <a:solidFill>
                  <a:srgbClr val="FF0000"/>
                </a:solidFill>
                <a:latin typeface="Franklin Gothic Book"/>
                <a:ea typeface="黑体" panose="02010600030101010101" pitchFamily="49" charset="-122"/>
              </a:rPr>
              <a:t>大国经济</a:t>
            </a:r>
            <a:r>
              <a:rPr lang="en-US" altLang="zh-CN" sz="2400" b="1">
                <a:solidFill>
                  <a:srgbClr val="FF0000"/>
                </a:solidFill>
                <a:latin typeface="Franklin Gothic Book"/>
                <a:ea typeface="黑体" panose="02010600030101010101" pitchFamily="49" charset="-122"/>
              </a:rPr>
              <a:t>——</a:t>
            </a:r>
            <a:r>
              <a:rPr lang="zh-CN" altLang="en-US" sz="2400" b="1">
                <a:solidFill>
                  <a:srgbClr val="FF0000"/>
                </a:solidFill>
                <a:latin typeface="Franklin Gothic Book"/>
                <a:ea typeface="黑体" panose="02010600030101010101" pitchFamily="49" charset="-122"/>
              </a:rPr>
              <a:t>中国经济新常态与国家发展战略转型</a:t>
            </a:r>
            <a:endParaRPr lang="zh-CN" altLang="en-US" sz="2400" b="1">
              <a:solidFill>
                <a:srgbClr val="FF0000"/>
              </a:solidFill>
              <a:latin typeface="Franklin Gothic Book"/>
              <a:ea typeface="黑体" panose="02010600030101010101" pitchFamily="49" charset="-122"/>
            </a:endParaRPr>
          </a:p>
          <a:p>
            <a:r>
              <a:rPr lang="zh-CN" altLang="en-US" sz="2400" b="1">
                <a:latin typeface="Franklin Gothic Book"/>
                <a:ea typeface="黑体" panose="02010600030101010101" pitchFamily="49" charset="-122"/>
              </a:rPr>
              <a:t>经济形态决定政治文明，大国经济在根本上决定着世界的走向。另一方面，虽然世界经济走出了经济危机，但增长乏力，不平衡没有消除，产业创新仍待探索。从中国自身发展进程而言，自从</a:t>
            </a:r>
            <a:r>
              <a:rPr lang="en-US" altLang="zh-CN" sz="2400" b="1">
                <a:latin typeface="Franklin Gothic Book"/>
                <a:ea typeface="黑体" panose="02010600030101010101" pitchFamily="49" charset="-122"/>
              </a:rPr>
              <a:t>2012</a:t>
            </a:r>
            <a:r>
              <a:rPr lang="zh-CN" altLang="en-US" sz="2400" b="1">
                <a:latin typeface="Franklin Gothic Book"/>
                <a:ea typeface="黑体" panose="02010600030101010101" pitchFamily="49" charset="-122"/>
              </a:rPr>
              <a:t>年</a:t>
            </a:r>
            <a:r>
              <a:rPr lang="en-US" altLang="zh-CN" sz="2400" b="1">
                <a:latin typeface="Franklin Gothic Book"/>
                <a:ea typeface="黑体" panose="02010600030101010101" pitchFamily="49" charset="-122"/>
              </a:rPr>
              <a:t>GDP</a:t>
            </a:r>
            <a:r>
              <a:rPr lang="zh-CN" altLang="en-US" sz="2400" b="1">
                <a:latin typeface="Franklin Gothic Book"/>
                <a:ea typeface="黑体" panose="02010600030101010101" pitchFamily="49" charset="-122"/>
              </a:rPr>
              <a:t>规模超过日本成为世界第二大经济体以后，由大求强的战略目标历史地提上了议程，提高经济增长的质量与效益成为核心主题。而中国经济发展进入了一个新阶段，以新常态思维探索发展转型的主题是必要的：如何形成创新驱动发展的新增长模式，如何实现国民经济三次产业的结构升级，如何培育新的比较优势继续发挥出口对增长的支撑作用，如何形成产业组织新特征，如何使经济增长从依靠要素成本优势转向依靠人力资本质量与技术进步，如何形成统一透明规范有序的市场环境，如何推动低碳型发展方式，如何从刺激性政策调控转变为市场决定资源配置和更科学的宏观调控，等等。这些主题构成了中国经济新常态研究的丰富内涵。</a:t>
            </a:r>
            <a:endParaRPr lang="zh-CN" altLang="en-US" sz="2400" b="1">
              <a:latin typeface="Franklin Gothic Book"/>
              <a:ea typeface="黑体" panose="02010600030101010101" pitchFamily="49" charset="-122"/>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矩形 1"/>
          <p:cNvSpPr>
            <a:spLocks noChangeArrowheads="1"/>
          </p:cNvSpPr>
          <p:nvPr/>
        </p:nvSpPr>
        <p:spPr bwMode="auto">
          <a:xfrm>
            <a:off x="395288" y="301625"/>
            <a:ext cx="8280400" cy="5694363"/>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知识链接：</a:t>
            </a:r>
            <a:r>
              <a:rPr lang="en-US" altLang="zh-CN" sz="2800" b="1">
                <a:latin typeface="Franklin Gothic Book"/>
                <a:ea typeface="黑体" panose="02010600030101010101" pitchFamily="49" charset="-122"/>
              </a:rPr>
              <a:t>1</a:t>
            </a:r>
            <a:r>
              <a:rPr lang="zh-CN" altLang="en-US" sz="2800" b="1">
                <a:latin typeface="Franklin Gothic Book"/>
                <a:ea typeface="黑体" panose="02010600030101010101" pitchFamily="49" charset="-122"/>
              </a:rPr>
              <a:t>、三次科技革命的兴起；重大科技成果及其对人类发展和世界历史进程产生的重大影响；</a:t>
            </a:r>
            <a:endParaRPr lang="zh-CN" altLang="en-US"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2</a:t>
            </a:r>
            <a:r>
              <a:rPr lang="zh-CN" altLang="en-US" sz="2800" b="1">
                <a:latin typeface="Franklin Gothic Book"/>
                <a:ea typeface="黑体" panose="02010600030101010101" pitchFamily="49" charset="-122"/>
              </a:rPr>
              <a:t>、大国兴衰成败世界经济中心的转移的原因、过程、教训或启示；</a:t>
            </a:r>
            <a:endParaRPr lang="zh-CN" altLang="en-US"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3</a:t>
            </a:r>
            <a:r>
              <a:rPr lang="zh-CN" altLang="en-US" sz="2800" b="1">
                <a:latin typeface="Franklin Gothic Book"/>
                <a:ea typeface="黑体" panose="02010600030101010101" pitchFamily="49" charset="-122"/>
              </a:rPr>
              <a:t>、世界各国经济发展战略的调整与经济制度的创新，如：</a:t>
            </a:r>
            <a:endParaRPr lang="zh-CN" altLang="en-US" sz="2800" b="1">
              <a:latin typeface="Franklin Gothic Book"/>
              <a:ea typeface="黑体" panose="02010600030101010101" pitchFamily="49" charset="-122"/>
            </a:endParaRPr>
          </a:p>
          <a:p>
            <a:r>
              <a:rPr lang="zh-CN" altLang="en-US" sz="2800" b="1">
                <a:latin typeface="Franklin Gothic Book"/>
                <a:ea typeface="黑体" panose="02010600030101010101" pitchFamily="49" charset="-122"/>
              </a:rPr>
              <a:t>资本主义</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自由主义、垄断资本主义 、国家垄断资本主义（罗斯福新政）、战后资本主义的新变化；</a:t>
            </a:r>
            <a:endParaRPr lang="zh-CN" altLang="en-US" sz="2800" b="1">
              <a:latin typeface="Franklin Gothic Book"/>
              <a:ea typeface="黑体" panose="02010600030101010101" pitchFamily="49" charset="-122"/>
            </a:endParaRPr>
          </a:p>
          <a:p>
            <a:r>
              <a:rPr lang="zh-CN" altLang="en-US" sz="2800" b="1">
                <a:latin typeface="Franklin Gothic Book"/>
                <a:ea typeface="黑体" panose="02010600030101010101" pitchFamily="49" charset="-122"/>
              </a:rPr>
              <a:t>社会主义</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新经济政策；中国改革开放和社会主义市场经济。</a:t>
            </a:r>
            <a:endParaRPr lang="zh-CN" altLang="en-US"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4</a:t>
            </a:r>
            <a:r>
              <a:rPr lang="zh-CN" altLang="en-US" sz="2800" b="1">
                <a:latin typeface="Franklin Gothic Book"/>
                <a:ea typeface="黑体" panose="02010600030101010101" pitchFamily="49" charset="-122"/>
              </a:rPr>
              <a:t>、从新史观的视角（文明史观、全球史观、生态史 观、社会史观等）审 视科技革命、世界经济发展的意义和影响。</a:t>
            </a:r>
            <a:endParaRPr lang="zh-CN" altLang="en-US" sz="2800" b="1">
              <a:latin typeface="Franklin Gothic Book"/>
              <a:ea typeface="黑体" panose="02010600030101010101" pitchFamily="49" charset="-122"/>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2" name="Picture 2"/>
          <p:cNvPicPr>
            <a:picLocks noChangeAspect="1" noChangeArrowheads="1"/>
          </p:cNvPicPr>
          <p:nvPr/>
        </p:nvPicPr>
        <p:blipFill>
          <a:blip r:embed="rId1"/>
          <a:srcRect/>
          <a:stretch>
            <a:fillRect/>
          </a:stretch>
        </p:blipFill>
        <p:spPr bwMode="auto">
          <a:xfrm>
            <a:off x="395288" y="401638"/>
            <a:ext cx="8280400" cy="2740025"/>
          </a:xfrm>
          <a:prstGeom prst="rect">
            <a:avLst/>
          </a:prstGeom>
          <a:noFill/>
          <a:ln w="9525">
            <a:noFill/>
            <a:miter lim="800000"/>
            <a:headEnd/>
            <a:tailEnd/>
          </a:ln>
        </p:spPr>
      </p:pic>
      <p:graphicFrame>
        <p:nvGraphicFramePr>
          <p:cNvPr id="20541" name="Object 61"/>
          <p:cNvGraphicFramePr>
            <a:graphicFrameLocks noChangeAspect="1"/>
          </p:cNvGraphicFramePr>
          <p:nvPr/>
        </p:nvGraphicFramePr>
        <p:xfrm>
          <a:off x="812800" y="3284538"/>
          <a:ext cx="7805738" cy="2538412"/>
        </p:xfrm>
        <a:graphic>
          <a:graphicData uri="http://schemas.openxmlformats.org/presentationml/2006/ole">
            <mc:AlternateContent xmlns:mc="http://schemas.openxmlformats.org/markup-compatibility/2006">
              <mc:Choice xmlns:v="urn:schemas-microsoft-com:vml" Requires="v">
                <p:oleObj spid="_x0000_s4097" name="" r:id="rId2" imgW="7809230" imgH="2541905" progId="Word.Document.12">
                  <p:embed/>
                </p:oleObj>
              </mc:Choice>
              <mc:Fallback>
                <p:oleObj name="" r:id="rId2" imgW="7809230" imgH="2541905" progId="Word.Document.12">
                  <p:embed/>
                  <p:pic>
                    <p:nvPicPr>
                      <p:cNvPr id="0" name="图片 4096"/>
                      <p:cNvPicPr>
                        <a:picLocks noChangeAspect="1"/>
                      </p:cNvPicPr>
                      <p:nvPr/>
                    </p:nvPicPr>
                    <p:blipFill>
                      <a:blip r:embed="rId3"/>
                      <a:stretch>
                        <a:fillRect/>
                      </a:stretch>
                    </p:blipFill>
                    <p:spPr>
                      <a:xfrm>
                        <a:off x="812800" y="3284538"/>
                        <a:ext cx="7805738" cy="2538412"/>
                      </a:xfrm>
                      <a:prstGeom prst="rect">
                        <a:avLst/>
                      </a:prstGeom>
                      <a:noFill/>
                      <a:ln w="9525">
                        <a:noFill/>
                      </a:ln>
                    </p:spPr>
                  </p:pic>
                </p:oleObj>
              </mc:Fallback>
            </mc:AlternateContent>
          </a:graphicData>
        </a:graphic>
      </p:graphicFrame>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3"/>
          <p:cNvPicPr>
            <a:picLocks noChangeAspect="1" noChangeArrowheads="1"/>
          </p:cNvPicPr>
          <p:nvPr/>
        </p:nvPicPr>
        <p:blipFill>
          <a:blip r:embed="rId1"/>
          <a:srcRect/>
          <a:stretch>
            <a:fillRect/>
          </a:stretch>
        </p:blipFill>
        <p:spPr bwMode="auto">
          <a:xfrm>
            <a:off x="395288" y="620713"/>
            <a:ext cx="8424862" cy="5472112"/>
          </a:xfrm>
          <a:prstGeom prst="rect">
            <a:avLst/>
          </a:prstGeom>
          <a:noFill/>
          <a:ln w="9525">
            <a:noFill/>
            <a:miter lim="800000"/>
            <a:headEnd/>
            <a:tailEnd/>
          </a:ln>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5" name="Object 61"/>
          <p:cNvGraphicFramePr>
            <a:graphicFrameLocks noChangeAspect="1"/>
          </p:cNvGraphicFramePr>
          <p:nvPr/>
        </p:nvGraphicFramePr>
        <p:xfrm>
          <a:off x="539750" y="260350"/>
          <a:ext cx="7805738" cy="4105275"/>
        </p:xfrm>
        <a:graphic>
          <a:graphicData uri="http://schemas.openxmlformats.org/presentationml/2006/ole">
            <mc:AlternateContent xmlns:mc="http://schemas.openxmlformats.org/markup-compatibility/2006">
              <mc:Choice xmlns:v="urn:schemas-microsoft-com:vml" Requires="v">
                <p:oleObj spid="_x0000_s5121" name="" r:id="rId1" imgW="7809230" imgH="2179320" progId="Word.Document.12">
                  <p:embed/>
                </p:oleObj>
              </mc:Choice>
              <mc:Fallback>
                <p:oleObj name="" r:id="rId1" imgW="7809230" imgH="2179320" progId="Word.Document.12">
                  <p:embed/>
                  <p:pic>
                    <p:nvPicPr>
                      <p:cNvPr id="0" name="图片 5120"/>
                      <p:cNvPicPr>
                        <a:picLocks noChangeAspect="1"/>
                      </p:cNvPicPr>
                      <p:nvPr/>
                    </p:nvPicPr>
                    <p:blipFill>
                      <a:blip r:embed="rId2"/>
                      <a:stretch>
                        <a:fillRect/>
                      </a:stretch>
                    </p:blipFill>
                    <p:spPr>
                      <a:xfrm>
                        <a:off x="539750" y="260350"/>
                        <a:ext cx="7805738" cy="4105275"/>
                      </a:xfrm>
                      <a:prstGeom prst="rect">
                        <a:avLst/>
                      </a:prstGeom>
                      <a:noFill/>
                      <a:ln w="9525">
                        <a:noFill/>
                      </a:ln>
                    </p:spPr>
                  </p:pic>
                </p:oleObj>
              </mc:Fallback>
            </mc:AlternateContent>
          </a:graphicData>
        </a:graphic>
      </p:graphicFrame>
      <p:pic>
        <p:nvPicPr>
          <p:cNvPr id="21566" name="Picture 2"/>
          <p:cNvPicPr>
            <a:picLocks noChangeAspect="1" noChangeArrowheads="1"/>
          </p:cNvPicPr>
          <p:nvPr/>
        </p:nvPicPr>
        <p:blipFill>
          <a:blip r:embed="rId3"/>
          <a:srcRect/>
          <a:stretch>
            <a:fillRect/>
          </a:stretch>
        </p:blipFill>
        <p:spPr bwMode="auto">
          <a:xfrm>
            <a:off x="468313" y="4292600"/>
            <a:ext cx="8064500" cy="2232025"/>
          </a:xfrm>
          <a:prstGeom prst="rect">
            <a:avLst/>
          </a:prstGeom>
          <a:noFill/>
          <a:ln w="9525">
            <a:noFill/>
            <a:miter lim="800000"/>
            <a:headEnd/>
            <a:tailEnd/>
          </a:ln>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89" name="Object 61"/>
          <p:cNvGraphicFramePr>
            <a:graphicFrameLocks noChangeAspect="1"/>
          </p:cNvGraphicFramePr>
          <p:nvPr/>
        </p:nvGraphicFramePr>
        <p:xfrm>
          <a:off x="669925" y="692150"/>
          <a:ext cx="7805738" cy="5473700"/>
        </p:xfrm>
        <a:graphic>
          <a:graphicData uri="http://schemas.openxmlformats.org/presentationml/2006/ole">
            <mc:AlternateContent xmlns:mc="http://schemas.openxmlformats.org/markup-compatibility/2006">
              <mc:Choice xmlns:v="urn:schemas-microsoft-com:vml" Requires="v">
                <p:oleObj spid="_x0000_s6145" name="" r:id="rId1" imgW="7809230" imgH="3989705" progId="Word.Document.12">
                  <p:embed/>
                </p:oleObj>
              </mc:Choice>
              <mc:Fallback>
                <p:oleObj name="" r:id="rId1" imgW="7809230" imgH="3989705" progId="Word.Document.12">
                  <p:embed/>
                  <p:pic>
                    <p:nvPicPr>
                      <p:cNvPr id="0" name="图片 6144"/>
                      <p:cNvPicPr>
                        <a:picLocks noChangeAspect="1"/>
                      </p:cNvPicPr>
                      <p:nvPr/>
                    </p:nvPicPr>
                    <p:blipFill>
                      <a:blip r:embed="rId2"/>
                      <a:stretch>
                        <a:fillRect/>
                      </a:stretch>
                    </p:blipFill>
                    <p:spPr>
                      <a:xfrm>
                        <a:off x="669925" y="692150"/>
                        <a:ext cx="7805738" cy="5473700"/>
                      </a:xfrm>
                      <a:prstGeom prst="rect">
                        <a:avLst/>
                      </a:prstGeom>
                      <a:noFill/>
                      <a:ln w="9525">
                        <a:noFill/>
                      </a:ln>
                    </p:spPr>
                  </p:pic>
                </p:oleObj>
              </mc:Fallback>
            </mc:AlternateContent>
          </a:graphicData>
        </a:graphic>
      </p:graphicFrame>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矩形 1"/>
          <p:cNvSpPr>
            <a:spLocks noChangeArrowheads="1"/>
          </p:cNvSpPr>
          <p:nvPr/>
        </p:nvSpPr>
        <p:spPr bwMode="auto">
          <a:xfrm>
            <a:off x="468313" y="188913"/>
            <a:ext cx="8424862" cy="646112"/>
          </a:xfrm>
          <a:prstGeom prst="rect">
            <a:avLst/>
          </a:prstGeom>
          <a:noFill/>
          <a:ln w="9525">
            <a:noFill/>
            <a:miter lim="800000"/>
          </a:ln>
        </p:spPr>
        <p:txBody>
          <a:bodyPr>
            <a:spAutoFit/>
          </a:bodyPr>
          <a:lstStyle/>
          <a:p>
            <a:r>
              <a:rPr lang="zh-CN" altLang="zh-CN" b="1">
                <a:latin typeface="Franklin Gothic Book"/>
                <a:ea typeface="黑体" panose="02010600030101010101" pitchFamily="49" charset="-122"/>
              </a:rPr>
              <a:t>材料二　京津冀地区在中国近代史上具有重要的历史地位。下表是某同学收集的相关资料：</a:t>
            </a:r>
            <a:endParaRPr lang="zh-CN" altLang="zh-CN" b="1">
              <a:latin typeface="Franklin Gothic Book"/>
              <a:ea typeface="黑体" panose="02010600030101010101" pitchFamily="49" charset="-122"/>
            </a:endParaRPr>
          </a:p>
        </p:txBody>
      </p:sp>
      <p:graphicFrame>
        <p:nvGraphicFramePr>
          <p:cNvPr id="3" name="表格 2"/>
          <p:cNvGraphicFramePr>
            <a:graphicFrameLocks noGrp="1"/>
          </p:cNvGraphicFramePr>
          <p:nvPr/>
        </p:nvGraphicFramePr>
        <p:xfrm>
          <a:off x="684213" y="1052513"/>
          <a:ext cx="7632848" cy="3840480"/>
        </p:xfrm>
        <a:graphic>
          <a:graphicData uri="http://schemas.openxmlformats.org/drawingml/2006/table">
            <a:tbl>
              <a:tblPr>
                <a:tableStyleId>{5C22544A-7EE6-4342-B048-85BDC9FD1C3A}</a:tableStyleId>
              </a:tblPr>
              <a:tblGrid>
                <a:gridCol w="1156395"/>
                <a:gridCol w="6476453"/>
              </a:tblGrid>
              <a:tr h="0">
                <a:tc>
                  <a:txBody>
                    <a:bodyPr/>
                    <a:lstStyle/>
                    <a:p>
                      <a:pPr algn="l" defTabSz="-635">
                        <a:lnSpc>
                          <a:spcPct val="150000"/>
                        </a:lnSpc>
                        <a:spcAft>
                          <a:spcPts val="0"/>
                        </a:spcAft>
                        <a:tabLst>
                          <a:tab pos="1514475" algn="l"/>
                        </a:tabLst>
                      </a:pPr>
                      <a:r>
                        <a:rPr lang="zh-CN" sz="1400" b="1" kern="100">
                          <a:effectLst/>
                        </a:rPr>
                        <a:t>时间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历史资料</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1878</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清政府在唐山正式成立</a:t>
                      </a:r>
                      <a:r>
                        <a:rPr lang="en-US" sz="1400" b="1" kern="100">
                          <a:effectLst/>
                        </a:rPr>
                        <a:t>“</a:t>
                      </a:r>
                      <a:r>
                        <a:rPr lang="zh-CN" sz="1400" b="1" kern="100">
                          <a:effectLst/>
                        </a:rPr>
                        <a:t>开平矿务局</a:t>
                      </a:r>
                      <a:r>
                        <a:rPr lang="en-US" sz="1400" b="1" kern="100">
                          <a:effectLst/>
                        </a:rPr>
                        <a:t>”</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1878</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朱其昂在天津创办贻来牟机器磨坊</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1895</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en-US" sz="1400" b="1" kern="100">
                          <a:effectLst/>
                        </a:rPr>
                        <a:t>“</a:t>
                      </a:r>
                      <a:r>
                        <a:rPr lang="zh-CN" sz="1400" b="1" kern="100">
                          <a:effectLst/>
                        </a:rPr>
                        <a:t>公车上书</a:t>
                      </a:r>
                      <a:r>
                        <a:rPr lang="en-US" sz="1400" b="1" kern="100">
                          <a:effectLst/>
                        </a:rPr>
                        <a:t>”</a:t>
                      </a:r>
                      <a:r>
                        <a:rPr lang="zh-CN" sz="1400" b="1" kern="100">
                          <a:effectLst/>
                        </a:rPr>
                        <a:t>创办《万国公报》　成立强学会</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1895</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清政府放宽民间设厂限制</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1897</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严复在天津创办《国闻报》、后出版译著《天演论》</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1912</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清帝颁布退位诏书</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1917</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范旭东在天津创办永利碱厂</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1917</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《新青年》编辑部迁到北京</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1919</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五四运动在北京爆发</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1924</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a:effectLst/>
                        </a:rPr>
                        <a:t>孙中山北上京津，宣传新三民主义</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defTabSz="-635">
                        <a:lnSpc>
                          <a:spcPct val="150000"/>
                        </a:lnSpc>
                        <a:spcAft>
                          <a:spcPts val="0"/>
                        </a:spcAft>
                        <a:tabLst>
                          <a:tab pos="1514475" algn="l"/>
                        </a:tabLst>
                      </a:pPr>
                      <a:r>
                        <a:rPr lang="en-US" sz="1400" b="1" kern="100">
                          <a:effectLst/>
                        </a:rPr>
                        <a:t>1949</a:t>
                      </a:r>
                      <a:r>
                        <a:rPr lang="zh-CN" sz="1400" b="1" kern="100">
                          <a:effectLst/>
                        </a:rPr>
                        <a:t>年</a:t>
                      </a:r>
                      <a:endParaRPr lang="zh-CN" sz="1400" b="1" kern="10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defTabSz="-635">
                        <a:lnSpc>
                          <a:spcPct val="150000"/>
                        </a:lnSpc>
                        <a:spcAft>
                          <a:spcPts val="0"/>
                        </a:spcAft>
                        <a:tabLst>
                          <a:tab pos="1514475" algn="l"/>
                        </a:tabLst>
                      </a:pPr>
                      <a:r>
                        <a:rPr lang="zh-CN" sz="1400" b="1" kern="100" dirty="0">
                          <a:effectLst/>
                        </a:rPr>
                        <a:t>中国人民政治协商会议在北京召开</a:t>
                      </a:r>
                      <a:endParaRPr lang="zh-CN" sz="1400" b="1" kern="100" dirty="0">
                        <a:effectLst/>
                        <a:latin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49899" name="矩形 3"/>
          <p:cNvSpPr>
            <a:spLocks noChangeArrowheads="1"/>
          </p:cNvSpPr>
          <p:nvPr/>
        </p:nvSpPr>
        <p:spPr bwMode="auto">
          <a:xfrm>
            <a:off x="107950" y="5229225"/>
            <a:ext cx="9217025" cy="400050"/>
          </a:xfrm>
          <a:prstGeom prst="rect">
            <a:avLst/>
          </a:prstGeom>
          <a:noFill/>
          <a:ln w="9525">
            <a:noFill/>
            <a:miter lim="800000"/>
          </a:ln>
        </p:spPr>
        <p:txBody>
          <a:bodyPr>
            <a:spAutoFit/>
          </a:bodyPr>
          <a:lstStyle/>
          <a:p>
            <a:r>
              <a:rPr lang="zh-CN" altLang="zh-CN" sz="2000" b="1">
                <a:latin typeface="Franklin Gothic Book"/>
                <a:ea typeface="黑体" panose="02010600030101010101" pitchFamily="49" charset="-122"/>
              </a:rPr>
              <a:t>从材料二中选择恰当的材料论证</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京津冀地区见证中国</a:t>
            </a:r>
            <a:r>
              <a:rPr lang="en-US" altLang="zh-CN" sz="2000" b="1">
                <a:latin typeface="Franklin Gothic Book"/>
                <a:ea typeface="黑体" panose="02010600030101010101" pitchFamily="49" charset="-122"/>
              </a:rPr>
              <a:t>XX</a:t>
            </a:r>
            <a:r>
              <a:rPr lang="zh-CN" altLang="zh-CN" sz="2000" b="1">
                <a:latin typeface="Franklin Gothic Book"/>
                <a:ea typeface="黑体" panose="02010600030101010101" pitchFamily="49" charset="-122"/>
              </a:rPr>
              <a:t>近代化进程</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这一主题。</a:t>
            </a:r>
            <a:endParaRPr lang="zh-CN" altLang="zh-CN" sz="2000" b="1">
              <a:latin typeface="Franklin Gothic Book"/>
              <a:ea typeface="黑体" panose="02010600030101010101" pitchFamily="49" charset="-122"/>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ChangeArrowheads="1"/>
          </p:cNvSpPr>
          <p:nvPr/>
        </p:nvSpPr>
        <p:spPr bwMode="auto">
          <a:xfrm>
            <a:off x="323850" y="455613"/>
            <a:ext cx="8447088" cy="6556375"/>
          </a:xfrm>
          <a:prstGeom prst="rect">
            <a:avLst/>
          </a:prstGeom>
          <a:noFill/>
          <a:ln w="9525">
            <a:noFill/>
            <a:miter lim="800000"/>
          </a:ln>
        </p:spPr>
        <p:txBody>
          <a:bodyPr anchor="ctr">
            <a:spAutoFit/>
          </a:bodyPr>
          <a:lstStyle/>
          <a:p>
            <a:pPr defTabSz="-635">
              <a:tabLst>
                <a:tab pos="1514475" algn="l"/>
              </a:tabLst>
            </a:pPr>
            <a:r>
              <a:rPr lang="zh-CN" sz="2000" b="1">
                <a:solidFill>
                  <a:srgbClr val="000000"/>
                </a:solidFill>
                <a:cs typeface="Times New Roman" panose="02020603050405020304" pitchFamily="18" charset="0"/>
              </a:rPr>
              <a:t>从经济、政治、思想近代化中任选一主题作答即可。</a:t>
            </a:r>
            <a:endParaRPr lang="zh-CN" sz="2000" b="1">
              <a:cs typeface="Times New Roman" panose="02020603050405020304" pitchFamily="18" charset="0"/>
            </a:endParaRPr>
          </a:p>
          <a:p>
            <a:pPr defTabSz="-635" eaLnBrk="0" hangingPunct="0">
              <a:tabLst>
                <a:tab pos="1514475" algn="l"/>
              </a:tabLst>
            </a:pPr>
            <a:r>
              <a:rPr lang="zh-CN" sz="2000" b="1">
                <a:solidFill>
                  <a:srgbClr val="000000"/>
                </a:solidFill>
                <a:cs typeface="Times New Roman" panose="02020603050405020304" pitchFamily="18" charset="0"/>
              </a:rPr>
              <a:t>①京津冀地区见证中国的经济近代化历程。</a:t>
            </a:r>
            <a:endParaRPr lang="zh-CN" sz="2000" b="1"/>
          </a:p>
          <a:p>
            <a:pPr defTabSz="-635" eaLnBrk="0" hangingPunct="0">
              <a:tabLst>
                <a:tab pos="1514475" algn="l"/>
              </a:tabLst>
            </a:pPr>
            <a:r>
              <a:rPr lang="zh-CN" sz="2000" b="1">
                <a:solidFill>
                  <a:srgbClr val="000000"/>
                </a:solidFill>
              </a:rPr>
              <a:t>清政府在唐山创办开平矿务局，创办近代民用工业，迈出中国近代化历程的第一步。朱其昂在天津创办贻来牟机器磨坊、甲午战后清政府放宽民间设厂限制、范旭东在天津创办永利碱厂见证了中国近代民族资本主义工业的产生、初步发展和黄金时期，民族资本主义工业的发展进一步推动了中国经济近代化历程。</a:t>
            </a:r>
            <a:endParaRPr lang="zh-CN" sz="2000" b="1"/>
          </a:p>
          <a:p>
            <a:pPr defTabSz="-635" eaLnBrk="0" hangingPunct="0">
              <a:tabLst>
                <a:tab pos="1514475" algn="l"/>
              </a:tabLst>
            </a:pPr>
            <a:r>
              <a:rPr lang="zh-CN" sz="2000" b="1">
                <a:solidFill>
                  <a:srgbClr val="000000"/>
                </a:solidFill>
              </a:rPr>
              <a:t>②京津冀地区见证中国的政治近代化历程。</a:t>
            </a:r>
            <a:endParaRPr lang="zh-CN" sz="2000" b="1"/>
          </a:p>
          <a:p>
            <a:pPr defTabSz="-635">
              <a:tabLst>
                <a:tab pos="1514475" algn="l"/>
              </a:tabLst>
            </a:pPr>
            <a:r>
              <a:rPr lang="zh-CN" sz="2000" b="1">
                <a:solidFill>
                  <a:srgbClr val="000000"/>
                </a:solidFill>
              </a:rPr>
              <a:t>公车上书使维新思潮发展为政治</a:t>
            </a:r>
            <a:r>
              <a:rPr lang="zh-CN" altLang="zh-CN" sz="2000" b="1">
                <a:solidFill>
                  <a:srgbClr val="000000"/>
                </a:solidFill>
              </a:rPr>
              <a:t>运动，中国开始政治近代化的探索。清帝退位，是辛亥革命的重要成果，标志着君主专制制度的结束，民主共和成为历史潮流。北京青年学生掀起反帝反封建军阀的五四爱国运动，取得了初步胜利，无产阶级登上政治舞台，标志中国新民主主义革命开端。新政协召开，新中国成立，中国新民主主义革命基本胜利，中国进入人民当家做主的新时代。</a:t>
            </a:r>
            <a:endParaRPr lang="zh-CN" altLang="zh-CN" sz="2000" b="1"/>
          </a:p>
          <a:p>
            <a:pPr defTabSz="-635" eaLnBrk="0" hangingPunct="0">
              <a:tabLst>
                <a:tab pos="1514475" algn="l"/>
              </a:tabLst>
            </a:pPr>
            <a:r>
              <a:rPr lang="zh-CN" altLang="zh-CN" sz="2000" b="1">
                <a:solidFill>
                  <a:srgbClr val="000000"/>
                </a:solidFill>
              </a:rPr>
              <a:t>③京津冀地区见证中国的思想近代化历程。严复创办《国闻报》，维新派人士通过创办近代报刊、学会、学堂宣传维新思想，推动了维新变法运动的开展。陈独秀创办《新青年》，标志着新文化运动的开始，民主、科学和马克思主义思想得到传播，促进了中国的思想解放。孙中山北上宣传新三民主义，明确提出反帝反封建的主张，是国民革命运动的政治纲领，推动了国民革命高潮的到来。</a:t>
            </a:r>
            <a:endParaRPr lang="zh-CN" altLang="zh-CN" sz="2000" b="1">
              <a:solidFill>
                <a:srgbClr val="000000"/>
              </a:solidFill>
            </a:endParaRPr>
          </a:p>
          <a:p>
            <a:pPr defTabSz="-635" eaLnBrk="0" hangingPunct="0">
              <a:tabLst>
                <a:tab pos="1514475" algn="l"/>
              </a:tabLst>
            </a:pPr>
            <a:endParaRPr lang="zh-CN" altLang="zh-CN" sz="2000" b="1"/>
          </a:p>
        </p:txBody>
      </p:sp>
      <p:pic>
        <p:nvPicPr>
          <p:cNvPr id="250882" name="Picture 1" descr="www.dearedu.com"/>
          <p:cNvPicPr>
            <a:picLocks noChangeAspect="1" noChangeArrowheads="1"/>
          </p:cNvPicPr>
          <p:nvPr/>
        </p:nvPicPr>
        <p:blipFill>
          <a:blip r:embed="rId1"/>
          <a:srcRect/>
          <a:stretch>
            <a:fillRect/>
          </a:stretch>
        </p:blipFill>
        <p:spPr bwMode="auto">
          <a:xfrm>
            <a:off x="0" y="457200"/>
            <a:ext cx="19050" cy="19050"/>
          </a:xfrm>
          <a:prstGeom prst="rect">
            <a:avLst/>
          </a:prstGeom>
          <a:noFill/>
          <a:ln w="9525">
            <a:noFill/>
            <a:miter lim="800000"/>
            <a:headEnd/>
            <a:tailEnd/>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矩形 1"/>
          <p:cNvSpPr>
            <a:spLocks noChangeArrowheads="1"/>
          </p:cNvSpPr>
          <p:nvPr/>
        </p:nvSpPr>
        <p:spPr bwMode="auto">
          <a:xfrm>
            <a:off x="539750" y="1557338"/>
            <a:ext cx="7993063" cy="4830762"/>
          </a:xfrm>
          <a:prstGeom prst="rect">
            <a:avLst/>
          </a:prstGeom>
          <a:noFill/>
          <a:ln w="9525">
            <a:noFill/>
            <a:miter lim="800000"/>
          </a:ln>
        </p:spPr>
        <p:txBody>
          <a:bodyPr>
            <a:spAutoFit/>
          </a:bodyPr>
          <a:lstStyle/>
          <a:p>
            <a:r>
              <a:rPr lang="zh-CN" altLang="zh-CN" sz="2800" b="1">
                <a:latin typeface="Franklin Gothic Book"/>
                <a:ea typeface="黑体" panose="02010600030101010101" pitchFamily="49" charset="-122"/>
              </a:rPr>
              <a:t>阅读材料，完成下列要求。</a:t>
            </a:r>
            <a:r>
              <a:rPr lang="en-US" altLang="zh-CN" sz="2800" b="1">
                <a:latin typeface="Franklin Gothic Book"/>
                <a:ea typeface="黑体" panose="02010600030101010101" pitchFamily="49" charset="-122"/>
              </a:rPr>
              <a:t>(12</a:t>
            </a:r>
            <a:r>
              <a:rPr lang="zh-CN" altLang="zh-CN" sz="2800" b="1">
                <a:latin typeface="Franklin Gothic Book"/>
                <a:ea typeface="黑体" panose="02010600030101010101" pitchFamily="49" charset="-122"/>
              </a:rPr>
              <a:t>分</a:t>
            </a:r>
            <a:r>
              <a:rPr lang="en-US" altLang="zh-CN" sz="2800" b="1">
                <a:latin typeface="Franklin Gothic Book"/>
                <a:ea typeface="黑体" panose="02010600030101010101" pitchFamily="49" charset="-122"/>
              </a:rPr>
              <a:t>)</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有学者认为“政府干预的强弱与市场机能运作能力的强弱成反比”。但在有时左右经济发展情况的主要因子，恰恰是政府对经济事务干预的有无与多少，即经济的发展对政府政策的依赖性极强。（如中国古代通过重农抑商、盐铁官营等政策，保证了封建经济的向前发展。）</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根据材料并结合所学，明确你对材料观点的态度，并用近现代史的相关知识进行论证。（要求：对该观点赞成、反对或另有观点均可。观点明确，论证史论结合）</a:t>
            </a:r>
            <a:endParaRPr lang="zh-CN" altLang="zh-CN" sz="2800" b="1">
              <a:latin typeface="Franklin Gothic Book"/>
              <a:ea typeface="黑体" panose="02010600030101010101" pitchFamily="49" charset="-122"/>
            </a:endParaRPr>
          </a:p>
        </p:txBody>
      </p:sp>
      <p:sp>
        <p:nvSpPr>
          <p:cNvPr id="251906" name="TextBox 3"/>
          <p:cNvSpPr txBox="1">
            <a:spLocks noChangeArrowheads="1"/>
          </p:cNvSpPr>
          <p:nvPr/>
        </p:nvSpPr>
        <p:spPr bwMode="auto">
          <a:xfrm>
            <a:off x="1692275" y="333375"/>
            <a:ext cx="2843213" cy="646113"/>
          </a:xfrm>
          <a:prstGeom prst="rect">
            <a:avLst/>
          </a:prstGeom>
          <a:noFill/>
          <a:ln w="9525">
            <a:noFill/>
            <a:miter lim="800000"/>
          </a:ln>
        </p:spPr>
        <p:txBody>
          <a:bodyPr>
            <a:spAutoFit/>
          </a:bodyPr>
          <a:lstStyle/>
          <a:p>
            <a:r>
              <a:rPr lang="zh-CN" altLang="en-US" sz="3600" b="1">
                <a:solidFill>
                  <a:srgbClr val="FF0000"/>
                </a:solidFill>
                <a:latin typeface="Franklin Gothic Book"/>
                <a:ea typeface="黑体" panose="02010600030101010101" pitchFamily="49" charset="-122"/>
              </a:rPr>
              <a:t>经济转型</a:t>
            </a:r>
            <a:endParaRPr lang="zh-CN" altLang="en-US" sz="3600" b="1">
              <a:solidFill>
                <a:srgbClr val="FF0000"/>
              </a:solidFill>
              <a:latin typeface="Franklin Gothic Book"/>
              <a:ea typeface="黑体" panose="0201060003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14300" y="-242888"/>
            <a:ext cx="9288463" cy="6408738"/>
          </a:xfrm>
          <a:prstGeom prst="quadArrowCallout">
            <a:avLst/>
          </a:prstGeom>
        </p:spPr>
        <p:style>
          <a:lnRef idx="2">
            <a:schemeClr val="accent1"/>
          </a:lnRef>
          <a:fillRef idx="1">
            <a:schemeClr val="lt1"/>
          </a:fillRef>
          <a:effectRef idx="0">
            <a:schemeClr val="accent1"/>
          </a:effectRef>
          <a:fontRef idx="minor">
            <a:schemeClr val="dk1"/>
          </a:fontRef>
        </p:style>
        <p:txBody>
          <a:bodyPr/>
          <a:lstStyle/>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3600" dirty="0">
                <a:latin typeface="楷体_GB2312" panose="02010609030101010101" pitchFamily="49" charset="-122"/>
                <a:ea typeface="楷体_GB2312" panose="02010609030101010101" pitchFamily="49" charset="-122"/>
              </a:rPr>
              <a:t>      </a:t>
            </a:r>
            <a:r>
              <a:rPr lang="zh-CN" altLang="en-US" sz="5400" b="1" dirty="0">
                <a:latin typeface="楷体_GB2312" panose="02010609030101010101" pitchFamily="49" charset="-122"/>
                <a:ea typeface="楷体_GB2312" panose="02010609030101010101" pitchFamily="49" charset="-122"/>
              </a:rPr>
              <a:t>策略一</a:t>
            </a:r>
            <a:endParaRPr lang="en-US" altLang="zh-CN" sz="5400" b="1" dirty="0">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zh-CN" sz="5400" b="1" dirty="0">
                <a:solidFill>
                  <a:srgbClr val="FF0000"/>
                </a:solidFill>
              </a:rPr>
              <a:t>注重唯物史观</a:t>
            </a:r>
            <a:endParaRPr lang="en-US" altLang="zh-CN" sz="5400" b="1" dirty="0">
              <a:solidFill>
                <a:srgbClr val="FF0000"/>
              </a:solidFill>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zh-CN" sz="5400" b="1" dirty="0">
                <a:solidFill>
                  <a:srgbClr val="FF0000"/>
                </a:solidFill>
              </a:rPr>
              <a:t>强化理论指导</a:t>
            </a:r>
            <a:endParaRPr lang="zh-CN" altLang="zh-CN" sz="5400" b="1" dirty="0">
              <a:solidFill>
                <a:srgbClr val="FF0000"/>
              </a:solidFill>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endParaRPr lang="en-US" altLang="zh-CN" sz="5400" b="1" dirty="0">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endParaRPr lang="en-US" altLang="zh-CN" sz="3600" dirty="0">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en-US" altLang="zh-CN" sz="3600" dirty="0">
                <a:latin typeface="楷体_GB2312" panose="02010609030101010101" pitchFamily="49" charset="-122"/>
                <a:ea typeface="楷体_GB2312" panose="02010609030101010101" pitchFamily="49" charset="-122"/>
              </a:rPr>
              <a:t>     </a:t>
            </a:r>
            <a:endParaRPr lang="zh-CN" altLang="en-US" sz="3600" dirty="0">
              <a:latin typeface="楷体_GB2312" panose="02010609030101010101" pitchFamily="49" charset="-122"/>
              <a:ea typeface="楷体_GB2312" panose="0201060903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228600" y="1752600"/>
            <a:ext cx="8610600" cy="4191000"/>
          </a:xfrm>
          <a:ln w="28575" cap="flat">
            <a:solidFill>
              <a:srgbClr val="FFFF00"/>
            </a:solidFill>
            <a:prstDash val="sysDot"/>
          </a:ln>
        </p:spPr>
        <p:txBody>
          <a:bodyPr/>
          <a:lstStyle/>
          <a:p>
            <a:pPr>
              <a:lnSpc>
                <a:spcPct val="90000"/>
              </a:lnSpc>
              <a:buFont typeface="Wingdings" panose="05000000000000000000" pitchFamily="2" charset="2"/>
              <a:buNone/>
            </a:pPr>
            <a:r>
              <a:rPr lang="zh-CN" altLang="en-US" sz="2800" b="1" smtClean="0">
                <a:latin typeface="楷体_GB2312" panose="02010609030101010101" pitchFamily="49" charset="-122"/>
                <a:ea typeface="楷体_GB2312" panose="02010609030101010101" pitchFamily="49" charset="-122"/>
              </a:rPr>
              <a:t>其次，品读课标</a:t>
            </a:r>
            <a:endParaRPr lang="zh-CN" altLang="en-US" sz="2800" b="1" smtClean="0">
              <a:latin typeface="楷体_GB2312" panose="02010609030101010101" pitchFamily="49" charset="-122"/>
              <a:ea typeface="楷体_GB2312" panose="02010609030101010101" pitchFamily="49" charset="-122"/>
            </a:endParaRPr>
          </a:p>
          <a:p>
            <a:pPr>
              <a:lnSpc>
                <a:spcPct val="90000"/>
              </a:lnSpc>
              <a:buFont typeface="Wingdings" panose="05000000000000000000" pitchFamily="2" charset="2"/>
              <a:buNone/>
            </a:pPr>
            <a:r>
              <a:rPr lang="zh-CN" altLang="en-US" sz="2800" b="1" smtClean="0">
                <a:latin typeface="楷体_GB2312" panose="02010609030101010101" pitchFamily="49" charset="-122"/>
                <a:ea typeface="楷体_GB2312" panose="02010609030101010101" pitchFamily="49" charset="-122"/>
              </a:rPr>
              <a:t>（必修部分）</a:t>
            </a:r>
            <a:endParaRPr lang="zh-CN" altLang="en-US" sz="28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en-US" altLang="zh-CN" sz="2400" b="1" smtClean="0">
                <a:latin typeface="楷体_GB2312" panose="02010609030101010101" pitchFamily="49" charset="-122"/>
                <a:ea typeface="楷体_GB2312" panose="02010609030101010101" pitchFamily="49" charset="-122"/>
              </a:rPr>
              <a:t>1.</a:t>
            </a:r>
            <a:r>
              <a:rPr lang="zh-CN" altLang="en-US" sz="2400" b="1" smtClean="0">
                <a:latin typeface="楷体_GB2312" panose="02010609030101010101" pitchFamily="49" charset="-122"/>
                <a:ea typeface="楷体_GB2312" panose="02010609030101010101" pitchFamily="49" charset="-122"/>
              </a:rPr>
              <a:t>列举西方列强侵华的史实，概述中国军民反抗外来侵略斗争的事迹，体会中华民族英勇不屈的斗争精神。</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en-US" altLang="zh-CN" sz="2400" b="1" smtClean="0">
                <a:latin typeface="楷体_GB2312" panose="02010609030101010101" pitchFamily="49" charset="-122"/>
                <a:ea typeface="楷体_GB2312" panose="02010609030101010101" pitchFamily="49" charset="-122"/>
              </a:rPr>
              <a:t>2.</a:t>
            </a:r>
            <a:r>
              <a:rPr lang="zh-CN" altLang="en-US" sz="2400" b="1" smtClean="0">
                <a:latin typeface="楷体_GB2312" panose="02010609030101010101" pitchFamily="49" charset="-122"/>
                <a:ea typeface="楷体_GB2312" panose="02010609030101010101" pitchFamily="49" charset="-122"/>
              </a:rPr>
              <a:t>概述辛亥革命的主要过程，认识推翻君主专制制度、建立中华民国的历史意义。</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en-US" altLang="zh-CN" sz="2400" b="1" smtClean="0">
                <a:latin typeface="楷体_GB2312" panose="02010609030101010101" pitchFamily="49" charset="-122"/>
                <a:ea typeface="楷体_GB2312" panose="02010609030101010101" pitchFamily="49" charset="-122"/>
              </a:rPr>
              <a:t>3.</a:t>
            </a:r>
            <a:r>
              <a:rPr lang="zh-CN" altLang="en-US" sz="2400" b="1" smtClean="0">
                <a:latin typeface="楷体_GB2312" panose="02010609030101010101" pitchFamily="49" charset="-122"/>
                <a:ea typeface="楷体_GB2312" panose="02010609030101010101" pitchFamily="49" charset="-122"/>
              </a:rPr>
              <a:t>了解民族工业曲折发展的主要史实，探讨影响中国资本主义发展的主要因素。探讨在半殖民地半封建社会条件下，资本主义在中国近代历史发展进程中的地位和作用。</a:t>
            </a:r>
            <a:endParaRPr lang="zh-CN" altLang="en-US" sz="2400" b="1"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矩形 1"/>
          <p:cNvSpPr>
            <a:spLocks noChangeArrowheads="1"/>
          </p:cNvSpPr>
          <p:nvPr/>
        </p:nvSpPr>
        <p:spPr bwMode="auto">
          <a:xfrm>
            <a:off x="250825" y="0"/>
            <a:ext cx="8745538" cy="7110413"/>
          </a:xfrm>
          <a:prstGeom prst="rect">
            <a:avLst/>
          </a:prstGeom>
          <a:noFill/>
          <a:ln w="9525">
            <a:noFill/>
            <a:miter lim="800000"/>
          </a:ln>
        </p:spPr>
        <p:txBody>
          <a:bodyPr>
            <a:spAutoFit/>
          </a:bodyPr>
          <a:lstStyle/>
          <a:p>
            <a:r>
              <a:rPr lang="zh-CN" altLang="zh-CN" sz="2400" b="1">
                <a:solidFill>
                  <a:srgbClr val="FF0000"/>
                </a:solidFill>
                <a:latin typeface="Franklin Gothic Book"/>
                <a:ea typeface="黑体" panose="02010600030101010101" pitchFamily="49" charset="-122"/>
              </a:rPr>
              <a:t>示例一：我认同材料中</a:t>
            </a:r>
            <a:r>
              <a:rPr lang="en-US" altLang="zh-CN" sz="2400" b="1">
                <a:solidFill>
                  <a:srgbClr val="FF0000"/>
                </a:solidFill>
                <a:latin typeface="Franklin Gothic Book"/>
                <a:ea typeface="黑体" panose="02010600030101010101" pitchFamily="49" charset="-122"/>
              </a:rPr>
              <a:t>“</a:t>
            </a:r>
            <a:r>
              <a:rPr lang="zh-CN" altLang="zh-CN" sz="2400" b="1">
                <a:solidFill>
                  <a:srgbClr val="FF0000"/>
                </a:solidFill>
                <a:latin typeface="Franklin Gothic Book"/>
                <a:ea typeface="黑体" panose="02010600030101010101" pitchFamily="49" charset="-122"/>
              </a:rPr>
              <a:t>经济的发展对政府政策的依赖性极强</a:t>
            </a:r>
            <a:r>
              <a:rPr lang="en-US" altLang="zh-CN" sz="2400" b="1">
                <a:solidFill>
                  <a:srgbClr val="FF0000"/>
                </a:solidFill>
                <a:latin typeface="Franklin Gothic Book"/>
                <a:ea typeface="黑体" panose="02010600030101010101" pitchFamily="49" charset="-122"/>
              </a:rPr>
              <a:t>”</a:t>
            </a:r>
            <a:r>
              <a:rPr lang="zh-CN" altLang="zh-CN" sz="2400" b="1">
                <a:solidFill>
                  <a:srgbClr val="FF0000"/>
                </a:solidFill>
                <a:latin typeface="Franklin Gothic Book"/>
                <a:ea typeface="黑体" panose="02010600030101010101" pitchFamily="49" charset="-122"/>
              </a:rPr>
              <a:t>的</a:t>
            </a:r>
            <a:r>
              <a:rPr lang="zh-CN" altLang="zh-CN" sz="2400" b="1">
                <a:solidFill>
                  <a:srgbClr val="0070C0"/>
                </a:solidFill>
                <a:latin typeface="Franklin Gothic Book"/>
                <a:ea typeface="黑体" panose="02010600030101010101" pitchFamily="49" charset="-122"/>
              </a:rPr>
              <a:t>观点</a:t>
            </a:r>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3</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zh-CN" altLang="zh-CN" sz="2400" b="1">
                <a:solidFill>
                  <a:srgbClr val="0070C0"/>
                </a:solidFill>
                <a:latin typeface="Franklin Gothic Book"/>
                <a:ea typeface="黑体" panose="02010600030101010101" pitchFamily="49" charset="-122"/>
              </a:rPr>
              <a:t>理由</a:t>
            </a:r>
            <a:r>
              <a:rPr lang="zh-CN" altLang="zh-CN" sz="2400" b="1">
                <a:latin typeface="Franklin Gothic Book"/>
                <a:ea typeface="黑体" panose="02010600030101010101" pitchFamily="49" charset="-122"/>
              </a:rPr>
              <a:t>：</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斯大林执政时期，实行优先发展重工业的方针和高度集中的计划经济体制，使苏联通过两个五年计划迅速实现了工业化，也为后来反法西斯战争的胜利奠定了物质基础。</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1912---1936</a:t>
            </a:r>
            <a:r>
              <a:rPr lang="zh-CN" altLang="zh-CN" sz="2400" b="1">
                <a:latin typeface="Franklin Gothic Book"/>
                <a:ea typeface="黑体" panose="02010600030101010101" pitchFamily="49" charset="-122"/>
              </a:rPr>
              <a:t>年，南京临时政府和南京国民政府重视发展国民经济，鼓励发展资本主义工商业，促使民族资本主义得到迅速发展。</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    1953—1957</a:t>
            </a:r>
            <a:r>
              <a:rPr lang="zh-CN" altLang="zh-CN" sz="2400" b="1">
                <a:latin typeface="Franklin Gothic Book"/>
                <a:ea typeface="黑体" panose="02010600030101010101" pitchFamily="49" charset="-122"/>
              </a:rPr>
              <a:t>年新中国开展</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一五计划</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，优先发展重工业，成就显著，使我国开始改变工业落后的面貌，为社会主义工业化奠定了初步基础。</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二战结束到</a:t>
            </a:r>
            <a:r>
              <a:rPr lang="en-US" altLang="zh-CN" sz="2400" b="1">
                <a:latin typeface="Franklin Gothic Book"/>
                <a:ea typeface="黑体" panose="02010600030101010101" pitchFamily="49" charset="-122"/>
              </a:rPr>
              <a:t>20</a:t>
            </a:r>
            <a:r>
              <a:rPr lang="zh-CN" altLang="zh-CN" sz="2400" b="1">
                <a:latin typeface="Franklin Gothic Book"/>
                <a:ea typeface="黑体" panose="02010600030101010101" pitchFamily="49" charset="-122"/>
              </a:rPr>
              <a:t>世纪</a:t>
            </a:r>
            <a:r>
              <a:rPr lang="en-US" altLang="zh-CN" sz="2400" b="1">
                <a:latin typeface="Franklin Gothic Book"/>
                <a:ea typeface="黑体" panose="02010600030101010101" pitchFamily="49" charset="-122"/>
              </a:rPr>
              <a:t>70</a:t>
            </a:r>
            <a:r>
              <a:rPr lang="zh-CN" altLang="zh-CN" sz="2400" b="1">
                <a:latin typeface="Franklin Gothic Book"/>
                <a:ea typeface="黑体" panose="02010600030101010101" pitchFamily="49" charset="-122"/>
              </a:rPr>
              <a:t>年代，西方资本主义国家盛行凯恩斯主义，通过不同手段对经济加强国家干预，从而实现了经济的快速增长。</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（以上理由采用</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个即可得</a:t>
            </a:r>
            <a:r>
              <a:rPr lang="en-US" altLang="zh-CN" sz="2400" b="1">
                <a:latin typeface="Franklin Gothic Book"/>
                <a:ea typeface="黑体" panose="02010600030101010101" pitchFamily="49" charset="-122"/>
              </a:rPr>
              <a:t>8</a:t>
            </a:r>
            <a:r>
              <a:rPr lang="zh-CN" altLang="zh-CN" sz="2400" b="1">
                <a:latin typeface="Franklin Gothic Book"/>
                <a:ea typeface="黑体" panose="02010600030101010101" pitchFamily="49" charset="-122"/>
              </a:rPr>
              <a:t>分，其它史实言之有理可酌情给分）</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综上所述，经济的发展状况往往依赖政府的政策干预的加强。（</a:t>
            </a:r>
            <a:r>
              <a:rPr lang="en-US" altLang="zh-CN" sz="2400" b="1">
                <a:latin typeface="Franklin Gothic Book"/>
                <a:ea typeface="黑体" panose="02010600030101010101" pitchFamily="49" charset="-122"/>
              </a:rPr>
              <a:t>1</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 </a:t>
            </a:r>
            <a:endParaRPr lang="zh-CN" altLang="zh-CN" sz="2400" b="1">
              <a:latin typeface="Franklin Gothic Book"/>
              <a:ea typeface="黑体" panose="02010600030101010101" pitchFamily="49" charset="-122"/>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矩形 1"/>
          <p:cNvSpPr>
            <a:spLocks noChangeArrowheads="1"/>
          </p:cNvSpPr>
          <p:nvPr/>
        </p:nvSpPr>
        <p:spPr bwMode="auto">
          <a:xfrm>
            <a:off x="323850" y="404813"/>
            <a:ext cx="8569325" cy="5324475"/>
          </a:xfrm>
          <a:prstGeom prst="rect">
            <a:avLst/>
          </a:prstGeom>
          <a:noFill/>
          <a:ln w="9525">
            <a:noFill/>
            <a:miter lim="800000"/>
          </a:ln>
        </p:spPr>
        <p:txBody>
          <a:bodyPr>
            <a:spAutoFit/>
          </a:bodyPr>
          <a:lstStyle/>
          <a:p>
            <a:r>
              <a:rPr lang="zh-CN" altLang="zh-CN" sz="2000" b="1">
                <a:solidFill>
                  <a:srgbClr val="FF0000"/>
                </a:solidFill>
                <a:latin typeface="Franklin Gothic Book"/>
                <a:ea typeface="黑体" panose="02010600030101010101" pitchFamily="49" charset="-122"/>
              </a:rPr>
              <a:t>示例二：我反对材料中</a:t>
            </a:r>
            <a:r>
              <a:rPr lang="en-US" altLang="zh-CN" sz="2000" b="1">
                <a:solidFill>
                  <a:srgbClr val="FF0000"/>
                </a:solidFill>
                <a:latin typeface="Franklin Gothic Book"/>
                <a:ea typeface="黑体" panose="02010600030101010101" pitchFamily="49" charset="-122"/>
              </a:rPr>
              <a:t>“</a:t>
            </a:r>
            <a:r>
              <a:rPr lang="zh-CN" altLang="zh-CN" sz="2000" b="1">
                <a:solidFill>
                  <a:srgbClr val="FF0000"/>
                </a:solidFill>
                <a:latin typeface="Franklin Gothic Book"/>
                <a:ea typeface="黑体" panose="02010600030101010101" pitchFamily="49" charset="-122"/>
              </a:rPr>
              <a:t>经济的发展对政府政策依赖性极强</a:t>
            </a:r>
            <a:r>
              <a:rPr lang="en-US" altLang="zh-CN" sz="2000" b="1">
                <a:solidFill>
                  <a:srgbClr val="FF0000"/>
                </a:solidFill>
                <a:latin typeface="Franklin Gothic Book"/>
                <a:ea typeface="黑体" panose="02010600030101010101" pitchFamily="49" charset="-122"/>
              </a:rPr>
              <a:t>”</a:t>
            </a:r>
            <a:r>
              <a:rPr lang="zh-CN" altLang="zh-CN" sz="2000" b="1">
                <a:solidFill>
                  <a:srgbClr val="FF0000"/>
                </a:solidFill>
                <a:latin typeface="Franklin Gothic Book"/>
                <a:ea typeface="黑体" panose="02010600030101010101" pitchFamily="49" charset="-122"/>
              </a:rPr>
              <a:t>的观点</a:t>
            </a:r>
            <a:r>
              <a:rPr lang="zh-CN" altLang="zh-CN" sz="2000" b="1">
                <a:latin typeface="Franklin Gothic Book"/>
                <a:ea typeface="黑体" panose="02010600030101010101" pitchFamily="49" charset="-122"/>
              </a:rPr>
              <a:t>。（</a:t>
            </a:r>
            <a:r>
              <a:rPr lang="en-US" altLang="zh-CN" sz="2000" b="1">
                <a:latin typeface="Franklin Gothic Book"/>
                <a:ea typeface="黑体" panose="02010600030101010101" pitchFamily="49" charset="-122"/>
              </a:rPr>
              <a:t>3</a:t>
            </a:r>
            <a:r>
              <a:rPr lang="zh-CN" altLang="zh-CN" sz="2000" b="1">
                <a:latin typeface="Franklin Gothic Book"/>
                <a:ea typeface="黑体" panose="02010600030101010101" pitchFamily="49" charset="-122"/>
              </a:rPr>
              <a:t>分）</a:t>
            </a:r>
            <a:endParaRPr lang="zh-CN" altLang="zh-CN" sz="2000" b="1">
              <a:latin typeface="Franklin Gothic Book"/>
              <a:ea typeface="黑体" panose="02010600030101010101" pitchFamily="49" charset="-122"/>
            </a:endParaRPr>
          </a:p>
          <a:p>
            <a:r>
              <a:rPr lang="zh-CN" altLang="zh-CN" sz="2000" b="1">
                <a:solidFill>
                  <a:srgbClr val="00B0F0"/>
                </a:solidFill>
                <a:latin typeface="Franklin Gothic Book"/>
                <a:ea typeface="黑体" panose="02010600030101010101" pitchFamily="49" charset="-122"/>
              </a:rPr>
              <a:t>理由</a:t>
            </a:r>
            <a:r>
              <a:rPr lang="zh-CN" altLang="zh-CN" sz="2000" b="1">
                <a:latin typeface="Franklin Gothic Book"/>
                <a:ea typeface="黑体" panose="02010600030101010101" pitchFamily="49" charset="-122"/>
              </a:rPr>
              <a:t>：</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1921</a:t>
            </a:r>
            <a:r>
              <a:rPr lang="zh-CN" altLang="zh-CN" sz="2000" b="1">
                <a:latin typeface="Franklin Gothic Book"/>
                <a:ea typeface="黑体" panose="02010600030101010101" pitchFamily="49" charset="-122"/>
              </a:rPr>
              <a:t>年</a:t>
            </a:r>
            <a:r>
              <a:rPr lang="en-US" altLang="zh-CN" sz="2000" b="1">
                <a:latin typeface="Franklin Gothic Book"/>
                <a:ea typeface="黑体" panose="02010600030101010101" pitchFamily="49" charset="-122"/>
              </a:rPr>
              <a:t>3</a:t>
            </a:r>
            <a:r>
              <a:rPr lang="zh-CN" altLang="zh-CN" sz="2000" b="1">
                <a:latin typeface="Franklin Gothic Book"/>
                <a:ea typeface="黑体" panose="02010600030101010101" pitchFamily="49" charset="-122"/>
              </a:rPr>
              <a:t>月到</a:t>
            </a:r>
            <a:r>
              <a:rPr lang="en-US" altLang="zh-CN" sz="2000" b="1">
                <a:latin typeface="Franklin Gothic Book"/>
                <a:ea typeface="黑体" panose="02010600030101010101" pitchFamily="49" charset="-122"/>
              </a:rPr>
              <a:t>1925</a:t>
            </a:r>
            <a:r>
              <a:rPr lang="zh-CN" altLang="zh-CN" sz="2000" b="1">
                <a:latin typeface="Franklin Gothic Book"/>
                <a:ea typeface="黑体" panose="02010600030101010101" pitchFamily="49" charset="-122"/>
              </a:rPr>
              <a:t>年苏俄实行新经济政策，允许私人经济等多种经济成分存在，充分利用商品和货币关系发展经济，在战时共产主义政策的基础上，出让部分权力，减少干预，巩固了苏维埃政权，促进了经济的恢复和发展。</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新时期，中国实行对内改革，减政放权，并逐步建立起社会主义市场经济体制，充分发挥市场的调节作用，极大地解放了生产力，推动了国民经济的高速发展，国际地位和人民生活水平不断提高。</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从</a:t>
            </a:r>
            <a:r>
              <a:rPr lang="en-US" altLang="zh-CN" sz="2000" b="1">
                <a:latin typeface="Franklin Gothic Book"/>
                <a:ea typeface="黑体" panose="02010600030101010101" pitchFamily="49" charset="-122"/>
              </a:rPr>
              <a:t>18</a:t>
            </a:r>
            <a:r>
              <a:rPr lang="zh-CN" altLang="zh-CN" sz="2000" b="1">
                <a:latin typeface="Franklin Gothic Book"/>
                <a:ea typeface="黑体" panose="02010600030101010101" pitchFamily="49" charset="-122"/>
              </a:rPr>
              <a:t>世纪中期开始，随着工业革命的进行，资产阶级为进一步摆脱封建束缚，要求自由竞争，反对国家干预经济。促使工业资本家加强经营管理，改进生产技术，提高劳动效率和产品质量，降低生产成本。促进了资本主义经济的迅速发展。</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（以上理由采用</a:t>
            </a:r>
            <a:r>
              <a:rPr lang="en-US" altLang="zh-CN" sz="2000" b="1">
                <a:latin typeface="Franklin Gothic Book"/>
                <a:ea typeface="黑体" panose="02010600030101010101" pitchFamily="49" charset="-122"/>
              </a:rPr>
              <a:t>2</a:t>
            </a:r>
            <a:r>
              <a:rPr lang="zh-CN" altLang="zh-CN" sz="2000" b="1">
                <a:latin typeface="Franklin Gothic Book"/>
                <a:ea typeface="黑体" panose="02010600030101010101" pitchFamily="49" charset="-122"/>
              </a:rPr>
              <a:t>个即可得</a:t>
            </a:r>
            <a:r>
              <a:rPr lang="en-US" altLang="zh-CN" sz="2000" b="1">
                <a:latin typeface="Franklin Gothic Book"/>
                <a:ea typeface="黑体" panose="02010600030101010101" pitchFamily="49" charset="-122"/>
              </a:rPr>
              <a:t>8</a:t>
            </a:r>
            <a:r>
              <a:rPr lang="zh-CN" altLang="zh-CN" sz="2000" b="1">
                <a:latin typeface="Franklin Gothic Book"/>
                <a:ea typeface="黑体" panose="02010600030101010101" pitchFamily="49" charset="-122"/>
              </a:rPr>
              <a:t>分，其它史实言之有理可酌情给分）</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综上所述，经济的发展并不依赖政府的政策干预的加强。（</a:t>
            </a:r>
            <a:r>
              <a:rPr lang="en-US" altLang="zh-CN" sz="2000" b="1">
                <a:latin typeface="Franklin Gothic Book"/>
                <a:ea typeface="黑体" panose="02010600030101010101" pitchFamily="49" charset="-122"/>
              </a:rPr>
              <a:t>1</a:t>
            </a:r>
            <a:r>
              <a:rPr lang="zh-CN" altLang="zh-CN" sz="2000" b="1">
                <a:latin typeface="Franklin Gothic Book"/>
                <a:ea typeface="黑体" panose="02010600030101010101" pitchFamily="49" charset="-122"/>
              </a:rPr>
              <a:t>分）</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 </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示例三：</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经济的发展对政府政策的依赖性极强</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这一观点，有一定的片面性。</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（分别选取示例一，示例二的相关史实进行论述即可）</a:t>
            </a:r>
            <a:endParaRPr lang="zh-CN" altLang="zh-CN" sz="2000" b="1">
              <a:latin typeface="Franklin Gothic Book"/>
              <a:ea typeface="黑体" panose="02010600030101010101" pitchFamily="49" charset="-122"/>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矩形 1"/>
          <p:cNvSpPr>
            <a:spLocks noChangeArrowheads="1"/>
          </p:cNvSpPr>
          <p:nvPr/>
        </p:nvSpPr>
        <p:spPr bwMode="auto">
          <a:xfrm>
            <a:off x="179388" y="336550"/>
            <a:ext cx="8785225" cy="6370638"/>
          </a:xfrm>
          <a:prstGeom prst="rect">
            <a:avLst/>
          </a:prstGeom>
          <a:noFill/>
          <a:ln w="9525">
            <a:noFill/>
            <a:miter lim="800000"/>
          </a:ln>
        </p:spPr>
        <p:txBody>
          <a:bodyPr>
            <a:spAutoFit/>
          </a:bodyPr>
          <a:lstStyle/>
          <a:p>
            <a:r>
              <a:rPr lang="zh-CN" altLang="en-US" sz="2400" b="1">
                <a:solidFill>
                  <a:srgbClr val="FF0000"/>
                </a:solidFill>
                <a:latin typeface="Franklin Gothic Book"/>
                <a:ea typeface="黑体" panose="02010600030101010101" pitchFamily="49" charset="-122"/>
              </a:rPr>
              <a:t>民主政治</a:t>
            </a:r>
            <a:r>
              <a:rPr lang="en-US" altLang="zh-CN" sz="2400" b="1">
                <a:solidFill>
                  <a:srgbClr val="FF0000"/>
                </a:solidFill>
                <a:latin typeface="Franklin Gothic Book"/>
                <a:ea typeface="黑体" panose="02010600030101010101" pitchFamily="49" charset="-122"/>
              </a:rPr>
              <a:t>——</a:t>
            </a:r>
            <a:r>
              <a:rPr lang="zh-CN" altLang="en-US" sz="2400" b="1">
                <a:solidFill>
                  <a:srgbClr val="FF0000"/>
                </a:solidFill>
                <a:latin typeface="Franklin Gothic Book"/>
                <a:ea typeface="黑体" panose="02010600030101010101" pitchFamily="49" charset="-122"/>
              </a:rPr>
              <a:t>依法治国与国家治理现代化</a:t>
            </a:r>
            <a:endParaRPr lang="zh-CN" altLang="en-US" sz="2400" b="1">
              <a:solidFill>
                <a:srgbClr val="FF0000"/>
              </a:solidFill>
              <a:latin typeface="Franklin Gothic Book"/>
              <a:ea typeface="黑体" panose="02010600030101010101" pitchFamily="49" charset="-122"/>
            </a:endParaRPr>
          </a:p>
          <a:p>
            <a:r>
              <a:rPr lang="zh-CN" altLang="en-US" sz="2400" b="1">
                <a:latin typeface="Franklin Gothic Book"/>
                <a:ea typeface="黑体" panose="02010600030101010101" pitchFamily="49" charset="-122"/>
              </a:rPr>
              <a:t>民主政治的 发展是人类文明化的表现出之一，世界近代以来民主与专制的斗争激烈，但取得了重大成果；而中国虽然民主政治道路曲折，但成绩喜人，十八届三中全会将“完善和发展中国特色社会主义制度，推进国家治理体系和治理能力现代化”作为改革的总目标，十八届四中全会对全面推进依法治国作出重大部署。</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同时，依法治国与国家治理现代化问题，引起了学术界的深度关注。在当下以及未来的一段时间内，与依法治国有关的一系列问题，如法治与人治、法治与德治、民主与法治等等，都有可能形成一些新的研究热点。</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知识链接：</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、英国代议制的确立和完善；</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、美国民主制的建立与完善；</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、法国民主政体的确立；</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4</a:t>
            </a:r>
            <a:r>
              <a:rPr lang="zh-CN" altLang="en-US" sz="2400" b="1">
                <a:latin typeface="Franklin Gothic Book"/>
                <a:ea typeface="黑体" panose="02010600030101010101" pitchFamily="49" charset="-122"/>
              </a:rPr>
              <a:t>、德国、日本的君主立宪制；</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5</a:t>
            </a:r>
            <a:r>
              <a:rPr lang="zh-CN" altLang="en-US" sz="2400" b="1">
                <a:latin typeface="Franklin Gothic Book"/>
                <a:ea typeface="黑体" panose="02010600030101010101" pitchFamily="49" charset="-122"/>
              </a:rPr>
              <a:t>、新中国建立之初的民主政治建设</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6</a:t>
            </a:r>
            <a:r>
              <a:rPr lang="zh-CN" altLang="en-US" sz="2400" b="1">
                <a:latin typeface="Franklin Gothic Book"/>
                <a:ea typeface="黑体" panose="02010600030101010101" pitchFamily="49" charset="-122"/>
              </a:rPr>
              <a:t>、中国新  时期（文革后）民主政治的发展</a:t>
            </a:r>
            <a:endParaRPr lang="zh-CN" altLang="en-US"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7</a:t>
            </a:r>
            <a:r>
              <a:rPr lang="zh-CN" altLang="en-US" sz="2400" b="1">
                <a:latin typeface="Franklin Gothic Book"/>
                <a:ea typeface="黑体" panose="02010600030101010101" pitchFamily="49" charset="-122"/>
              </a:rPr>
              <a:t>、新中国的法律制度的确立与完善及对社会主义建设的影响</a:t>
            </a:r>
            <a:endParaRPr lang="zh-CN" altLang="en-US" sz="2400" b="1">
              <a:latin typeface="Franklin Gothic Book"/>
              <a:ea typeface="黑体" panose="02010600030101010101" pitchFamily="49" charset="-122"/>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矩形 1"/>
          <p:cNvSpPr>
            <a:spLocks noChangeArrowheads="1"/>
          </p:cNvSpPr>
          <p:nvPr/>
        </p:nvSpPr>
        <p:spPr bwMode="auto">
          <a:xfrm>
            <a:off x="250825" y="333375"/>
            <a:ext cx="8281988" cy="2862263"/>
          </a:xfrm>
          <a:prstGeom prst="rect">
            <a:avLst/>
          </a:prstGeom>
          <a:noFill/>
          <a:ln w="9525">
            <a:noFill/>
            <a:miter lim="800000"/>
          </a:ln>
        </p:spPr>
        <p:txBody>
          <a:bodyPr>
            <a:spAutoFit/>
          </a:bodyPr>
          <a:lstStyle/>
          <a:p>
            <a:r>
              <a:rPr lang="zh-CN" altLang="zh-CN" sz="2000" b="1">
                <a:latin typeface="Franklin Gothic Book"/>
                <a:ea typeface="黑体" panose="02010600030101010101" pitchFamily="49" charset="-122"/>
              </a:rPr>
              <a:t>法律思想和法律制度具有时代性。阅读材料，回答问题。</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材料一</a:t>
            </a:r>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罗马法学术家区分了心法与私法．公法涉及国家和公共权力，私法则调整个人权利义务。罗马法给予私权完备的保护。而中国思想家则倡导家国一体、公权至上。这种对法律属性的分类和对公私权关系的认识，导致了中西法律进化之路开始循着不同方向发展，即中国法律走的是一条从氏族到家庭再到国家的集团本位道路，公权始终优于私权；西方法律则走的是从氏族到个人再经上帝到个人的个人本位道路逐渐形成尊重私权的传统。</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——摘编自张锐智、田大川《罗马法学家关于公法私法划分的意义与启示》</a:t>
            </a:r>
            <a:endParaRPr lang="zh-CN" altLang="zh-CN" sz="2000" b="1">
              <a:latin typeface="Franklin Gothic Book"/>
              <a:ea typeface="黑体" panose="02010600030101010101" pitchFamily="49" charset="-122"/>
            </a:endParaRPr>
          </a:p>
        </p:txBody>
      </p:sp>
      <p:sp>
        <p:nvSpPr>
          <p:cNvPr id="256002" name="矩形 2"/>
          <p:cNvSpPr>
            <a:spLocks noChangeArrowheads="1"/>
          </p:cNvSpPr>
          <p:nvPr/>
        </p:nvSpPr>
        <p:spPr bwMode="auto">
          <a:xfrm>
            <a:off x="395288" y="3195638"/>
            <a:ext cx="8640762" cy="830262"/>
          </a:xfrm>
          <a:prstGeom prst="rect">
            <a:avLst/>
          </a:prstGeom>
          <a:noFill/>
          <a:ln w="9525">
            <a:noFill/>
            <a:miter lim="800000"/>
          </a:ln>
        </p:spPr>
        <p:txBody>
          <a:bodyPr>
            <a:spAutoFit/>
          </a:bodyPr>
          <a:lstStyle/>
          <a:p>
            <a:r>
              <a:rPr lang="en-US" altLang="zh-CN" sz="2400" b="1">
                <a:latin typeface="Franklin Gothic Book"/>
                <a:ea typeface="黑体" panose="02010600030101010101" pitchFamily="49" charset="-122"/>
              </a:rPr>
              <a:t>(l)</a:t>
            </a:r>
            <a:r>
              <a:rPr lang="zh-CN" altLang="zh-CN" sz="2400" b="1">
                <a:latin typeface="Franklin Gothic Book"/>
                <a:ea typeface="黑体" panose="02010600030101010101" pitchFamily="49" charset="-122"/>
              </a:rPr>
              <a:t>比较古代中国与西方法律思想的差异。依据材料结合所学分析中国和西方法律思想对历史发展所产生的积极影响。（</a:t>
            </a:r>
            <a:r>
              <a:rPr lang="en-US" altLang="zh-CN" sz="2400" b="1">
                <a:latin typeface="Franklin Gothic Book"/>
                <a:ea typeface="黑体" panose="02010600030101010101" pitchFamily="49" charset="-122"/>
              </a:rPr>
              <a:t>10</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p:txBody>
      </p:sp>
      <p:sp>
        <p:nvSpPr>
          <p:cNvPr id="256003" name="矩形 3"/>
          <p:cNvSpPr>
            <a:spLocks noChangeArrowheads="1"/>
          </p:cNvSpPr>
          <p:nvPr/>
        </p:nvSpPr>
        <p:spPr bwMode="auto">
          <a:xfrm>
            <a:off x="476250" y="4149725"/>
            <a:ext cx="8137525" cy="2308225"/>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1</a:t>
            </a:r>
            <a:r>
              <a:rPr lang="zh-CN" altLang="zh-CN" sz="2400" b="1">
                <a:latin typeface="Franklin Gothic Book"/>
                <a:ea typeface="黑体" panose="02010600030101010101" pitchFamily="49" charset="-122"/>
              </a:rPr>
              <a:t>）差异：古代西方法律区分公法私法界限；强调对私权的保护，坚持个人本位。（</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分）古代中国的法律不注重区分公法私法；强调国家利益至上。（</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影响：西方的法律传统有利于个人权利和资本主义的发展。中国的法律传统有利于中央集权和统一多民族国家的形成和发展。（</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分。言之有理，即可得分）</a:t>
            </a:r>
            <a:endParaRPr lang="zh-CN" altLang="zh-CN" sz="2400" b="1">
              <a:latin typeface="Franklin Gothic Book"/>
              <a:ea typeface="黑体" panose="02010600030101010101" pitchFamily="49" charset="-122"/>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矩形 1"/>
          <p:cNvSpPr>
            <a:spLocks noChangeArrowheads="1"/>
          </p:cNvSpPr>
          <p:nvPr/>
        </p:nvSpPr>
        <p:spPr bwMode="auto">
          <a:xfrm>
            <a:off x="611188" y="333375"/>
            <a:ext cx="8281987" cy="3476625"/>
          </a:xfrm>
          <a:prstGeom prst="rect">
            <a:avLst/>
          </a:prstGeom>
          <a:noFill/>
          <a:ln w="9525">
            <a:noFill/>
            <a:miter lim="800000"/>
          </a:ln>
        </p:spPr>
        <p:txBody>
          <a:bodyPr>
            <a:spAutoFit/>
          </a:bodyPr>
          <a:lstStyle/>
          <a:p>
            <a:r>
              <a:rPr lang="zh-CN" altLang="zh-CN" sz="2000" b="1">
                <a:latin typeface="Franklin Gothic Book"/>
                <a:ea typeface="黑体" panose="02010600030101010101" pitchFamily="49" charset="-122"/>
              </a:rPr>
              <a:t>材料二 《拿破仑法典》是欧洲第一部法典，它体现了民法的若干原则：如第八条规定，所有法国人都享有平等的民事权利；又如法典规定“所有权是对于物有绝对无限制地使用、收益和处分的权利”，“任何人不得被强制出让其所有权”；该法典用一千多条文规定契约，如“依法成立的契约在缔结契约的当事人间有相当于法律的效力。”《拿破仑法典》不仅影响欧洲的立法，而且影响了拉丁美洲、非洲和亚洲，许多国家的民法参考了《拿破仑法典》，一些国家全文照搬，一些国家略加修改。恩格斯指出《拿破仑法典》是“全世界法典编纂的基础。”</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——摘编自宣善传《从拿破仑法典的实施所想到的》</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a:t>
            </a:r>
            <a:r>
              <a:rPr lang="en-US" altLang="zh-CN" sz="2000" b="1">
                <a:latin typeface="Franklin Gothic Book"/>
                <a:ea typeface="黑体" panose="02010600030101010101" pitchFamily="49" charset="-122"/>
              </a:rPr>
              <a:t>2</a:t>
            </a:r>
            <a:r>
              <a:rPr lang="zh-CN" altLang="zh-CN" sz="2000" b="1">
                <a:latin typeface="Franklin Gothic Book"/>
                <a:ea typeface="黑体" panose="02010600030101010101" pitchFamily="49" charset="-122"/>
              </a:rPr>
              <a:t>）依据材料并结合所学概括《拿破仑法典》的原则。分析法典的历史地位。（</a:t>
            </a:r>
            <a:r>
              <a:rPr lang="en-US" altLang="zh-CN" sz="2000" b="1">
                <a:latin typeface="Franklin Gothic Book"/>
                <a:ea typeface="黑体" panose="02010600030101010101" pitchFamily="49" charset="-122"/>
              </a:rPr>
              <a:t>10</a:t>
            </a:r>
            <a:r>
              <a:rPr lang="zh-CN" altLang="zh-CN" sz="2000" b="1">
                <a:latin typeface="Franklin Gothic Book"/>
                <a:ea typeface="黑体" panose="02010600030101010101" pitchFamily="49" charset="-122"/>
              </a:rPr>
              <a:t>分）</a:t>
            </a:r>
            <a:endParaRPr lang="zh-CN" altLang="zh-CN" sz="2000" b="1">
              <a:latin typeface="Franklin Gothic Book"/>
              <a:ea typeface="黑体" panose="02010600030101010101" pitchFamily="49" charset="-122"/>
            </a:endParaRPr>
          </a:p>
        </p:txBody>
      </p:sp>
      <p:sp>
        <p:nvSpPr>
          <p:cNvPr id="257026" name="矩形 4"/>
          <p:cNvSpPr>
            <a:spLocks noChangeArrowheads="1"/>
          </p:cNvSpPr>
          <p:nvPr/>
        </p:nvSpPr>
        <p:spPr bwMode="auto">
          <a:xfrm>
            <a:off x="323850" y="3824288"/>
            <a:ext cx="7920038" cy="954087"/>
          </a:xfrm>
          <a:prstGeom prst="rect">
            <a:avLst/>
          </a:prstGeom>
          <a:noFill/>
          <a:ln w="9525">
            <a:noFill/>
            <a:miter lim="800000"/>
          </a:ln>
        </p:spPr>
        <p:txBody>
          <a:bodyPr>
            <a:spAutoFit/>
          </a:bodyPr>
          <a:lstStyle/>
          <a:p>
            <a:r>
              <a:rPr lang="zh-CN" altLang="zh-CN" sz="2800" b="1">
                <a:latin typeface="Franklin Gothic Book"/>
                <a:ea typeface="黑体" panose="02010600030101010101" pitchFamily="49" charset="-122"/>
              </a:rPr>
              <a:t>原则：自由和平等的原则，所有权原则（私有财产不可侵犯原则），契约自治原则。</a:t>
            </a:r>
            <a:endParaRPr lang="zh-CN" altLang="en-US" sz="2800" b="1">
              <a:latin typeface="Franklin Gothic Book"/>
              <a:ea typeface="黑体" panose="02010600030101010101" pitchFamily="49" charset="-122"/>
            </a:endParaRPr>
          </a:p>
        </p:txBody>
      </p:sp>
      <p:pic>
        <p:nvPicPr>
          <p:cNvPr id="257027" name="Picture 4"/>
          <p:cNvPicPr>
            <a:picLocks noChangeAspect="1" noChangeArrowheads="1"/>
          </p:cNvPicPr>
          <p:nvPr/>
        </p:nvPicPr>
        <p:blipFill>
          <a:blip r:embed="rId1">
            <a:lum contrast="18000"/>
          </a:blip>
          <a:srcRect/>
          <a:stretch>
            <a:fillRect/>
          </a:stretch>
        </p:blipFill>
        <p:spPr bwMode="auto">
          <a:xfrm>
            <a:off x="611188" y="4778375"/>
            <a:ext cx="7632700" cy="1674813"/>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矩形 1"/>
          <p:cNvSpPr>
            <a:spLocks noChangeArrowheads="1"/>
          </p:cNvSpPr>
          <p:nvPr/>
        </p:nvSpPr>
        <p:spPr bwMode="auto">
          <a:xfrm>
            <a:off x="0" y="196850"/>
            <a:ext cx="9036050" cy="5264150"/>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材料三</a:t>
            </a:r>
            <a:r>
              <a:rPr lang="en-US" altLang="zh-CN" sz="2400" b="1">
                <a:latin typeface="Franklin Gothic Book"/>
                <a:ea typeface="黑体" panose="02010600030101010101" pitchFamily="49" charset="-122"/>
              </a:rPr>
              <a:t>1907</a:t>
            </a:r>
            <a:r>
              <a:rPr lang="zh-CN" altLang="zh-CN" sz="2400" b="1">
                <a:latin typeface="Franklin Gothic Book"/>
                <a:ea typeface="黑体" panose="02010600030101010101" pitchFamily="49" charset="-122"/>
              </a:rPr>
              <a:t>年</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月，清民政部奏请厘定民法：“查东西各国法律，有公法私法之分……二者相因，不可偏废……中国律例，民刑不分，而民法之称，见与《尚书孔传》。历代律文，户婚诸条，实近民法，然皆缺焉不完……拟请饬下修律大臣斟酌中土人情政俗，参照各国政法，厘定民律，会同臣部奏准颁行，实为图治之要。”</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    1911</a:t>
            </a:r>
            <a:r>
              <a:rPr lang="zh-CN" altLang="zh-CN" sz="2400" b="1">
                <a:latin typeface="Franklin Gothic Book"/>
                <a:ea typeface="黑体" panose="02010600030101010101" pitchFamily="49" charset="-122"/>
              </a:rPr>
              <a:t>年</a:t>
            </a:r>
            <a:r>
              <a:rPr lang="en-US" altLang="zh-CN" sz="2400" b="1">
                <a:latin typeface="Franklin Gothic Book"/>
                <a:ea typeface="黑体" panose="02010600030101010101" pitchFamily="49" charset="-122"/>
              </a:rPr>
              <a:t>8</a:t>
            </a:r>
            <a:r>
              <a:rPr lang="zh-CN" altLang="zh-CN" sz="2400" b="1">
                <a:latin typeface="Franklin Gothic Book"/>
                <a:ea typeface="黑体" panose="02010600030101010101" pitchFamily="49" charset="-122"/>
              </a:rPr>
              <a:t>月《大清民律草案》完成。法律涉及民众的财产、身份等私权关系，与社会个体的日常生活密切相关。包括总则、债权、特权、亲属、继承五编。前三编主要以日本《民法》为草本，同时也参考了德国、瑞士的《民法》，而后二编在采纳近代民法斟酌原则的同时，也较多地保留了中国的传统习惯。</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——摘编自曹全来著《中国近代法制史教程》等</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3</a:t>
            </a:r>
            <a:r>
              <a:rPr lang="zh-CN" altLang="zh-CN" sz="2400" b="1">
                <a:latin typeface="Franklin Gothic Book"/>
                <a:ea typeface="黑体" panose="02010600030101010101" pitchFamily="49" charset="-122"/>
              </a:rPr>
              <a:t>）依据材料并结合所学，从“中国近代社会变迁”的角度，解读晚清时期中国民法的发展。（</a:t>
            </a:r>
            <a:r>
              <a:rPr lang="en-US" altLang="zh-CN" sz="2400" b="1">
                <a:latin typeface="Franklin Gothic Book"/>
                <a:ea typeface="黑体" panose="02010600030101010101" pitchFamily="49" charset="-122"/>
              </a:rPr>
              <a:t>12</a:t>
            </a:r>
            <a:r>
              <a:rPr lang="zh-CN" altLang="zh-CN" sz="2400" b="1">
                <a:latin typeface="Franklin Gothic Book"/>
                <a:ea typeface="黑体" panose="02010600030101010101" pitchFamily="49" charset="-122"/>
              </a:rPr>
              <a:t>分）（要求：提取信息充分；总结和归纳准确、完整；解释与分析逻辑清晰）</a:t>
            </a:r>
            <a:endParaRPr lang="zh-CN" altLang="zh-CN" sz="2400" b="1">
              <a:latin typeface="Franklin Gothic Book"/>
              <a:ea typeface="黑体" panose="02010600030101010101" pitchFamily="49" charset="-122"/>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矩形 1"/>
          <p:cNvSpPr>
            <a:spLocks noChangeArrowheads="1"/>
          </p:cNvSpPr>
          <p:nvPr/>
        </p:nvSpPr>
        <p:spPr bwMode="auto">
          <a:xfrm>
            <a:off x="179388" y="404813"/>
            <a:ext cx="8064500" cy="5694362"/>
          </a:xfrm>
          <a:prstGeom prst="rect">
            <a:avLst/>
          </a:prstGeom>
          <a:noFill/>
          <a:ln w="9525">
            <a:noFill/>
            <a:miter lim="800000"/>
          </a:ln>
        </p:spPr>
        <p:txBody>
          <a:bodyPr>
            <a:spAutoFit/>
          </a:bodyPr>
          <a:lstStyle/>
          <a:p>
            <a:r>
              <a:rPr lang="zh-CN" altLang="zh-CN" sz="2800" b="1">
                <a:latin typeface="Franklin Gothic Book"/>
                <a:ea typeface="黑体" panose="02010600030101010101" pitchFamily="49" charset="-122"/>
              </a:rPr>
              <a:t>鸦片战争后，中国近代经济发展，西方思想、政治法律制度传入中国。</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分</a:t>
            </a:r>
            <a:r>
              <a:rPr lang="en-US" altLang="zh-CN" sz="2800" b="1">
                <a:latin typeface="Franklin Gothic Book"/>
                <a:ea typeface="黑体" panose="02010600030101010101" pitchFamily="49" charset="-122"/>
              </a:rPr>
              <a:t>)</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中国传统法律体系民刑不分，民法未形成独立的法律体系，不适应近代社会发展需要。（</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分）</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清末“新政”期间效仿西方进行法律改革以维护统治（</a:t>
            </a:r>
            <a:r>
              <a:rPr lang="en-US" altLang="zh-CN" sz="2800" b="1">
                <a:latin typeface="Franklin Gothic Book"/>
                <a:ea typeface="黑体" panose="02010600030101010101" pitchFamily="49" charset="-122"/>
              </a:rPr>
              <a:t>1</a:t>
            </a:r>
            <a:r>
              <a:rPr lang="zh-CN" altLang="zh-CN" sz="2800" b="1">
                <a:latin typeface="Franklin Gothic Book"/>
                <a:ea typeface="黑体" panose="02010600030101010101" pitchFamily="49" charset="-122"/>
              </a:rPr>
              <a:t>分）。（</a:t>
            </a:r>
            <a:r>
              <a:rPr lang="en-US" altLang="zh-CN" sz="2800" b="1">
                <a:latin typeface="Franklin Gothic Book"/>
                <a:ea typeface="黑体" panose="02010600030101010101" pitchFamily="49" charset="-122"/>
              </a:rPr>
              <a:t>5</a:t>
            </a:r>
            <a:r>
              <a:rPr lang="zh-CN" altLang="zh-CN" sz="2800" b="1">
                <a:latin typeface="Franklin Gothic Book"/>
                <a:ea typeface="黑体" panose="02010600030101010101" pitchFamily="49" charset="-122"/>
              </a:rPr>
              <a:t>分）</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晚清时期将西方近代法律与中国传统民法习惯结合，开创了近代的民法体系，（</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分）</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保障个人权利，为调节社会生活提供了法律保证，奠定了近代以后民法发展的基础（</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分）</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有利于近代全面法律体系的建立（气愤）。（</a:t>
            </a:r>
            <a:r>
              <a:rPr lang="en-US" altLang="zh-CN" sz="2800" b="1">
                <a:latin typeface="Franklin Gothic Book"/>
                <a:ea typeface="黑体" panose="02010600030101010101" pitchFamily="49" charset="-122"/>
              </a:rPr>
              <a:t>5</a:t>
            </a:r>
            <a:r>
              <a:rPr lang="zh-CN" altLang="zh-CN" sz="2800" b="1">
                <a:latin typeface="Franklin Gothic Book"/>
                <a:ea typeface="黑体" panose="02010600030101010101" pitchFamily="49" charset="-122"/>
              </a:rPr>
              <a:t>分）</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民法的发展演变反映了中国社会从古代向近代的转变。（</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分）</a:t>
            </a:r>
            <a:endParaRPr lang="zh-CN" altLang="zh-CN" sz="2800" b="1">
              <a:latin typeface="Franklin Gothic Book"/>
              <a:ea typeface="黑体" panose="02010600030101010101" pitchFamily="49" charset="-122"/>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矩形 1"/>
          <p:cNvSpPr>
            <a:spLocks noChangeArrowheads="1"/>
          </p:cNvSpPr>
          <p:nvPr/>
        </p:nvSpPr>
        <p:spPr bwMode="auto">
          <a:xfrm>
            <a:off x="395288" y="93663"/>
            <a:ext cx="8424862" cy="2678112"/>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英国近代监察制度的特点。结合所学知识，简要分析英国近代监察制度与中国古代监察制度相比的进步性。</a:t>
            </a:r>
            <a:endParaRPr lang="zh-CN" altLang="en-US" sz="2400">
              <a:latin typeface="Franklin Gothic Book"/>
              <a:ea typeface="黑体" panose="02010600030101010101" pitchFamily="49" charset="-122"/>
            </a:endParaRPr>
          </a:p>
          <a:p>
            <a:r>
              <a:rPr lang="zh-CN" altLang="en-US" sz="2400" b="1">
                <a:solidFill>
                  <a:srgbClr val="FF0000"/>
                </a:solidFill>
                <a:latin typeface="Times New Roman" panose="02020603050405020304" pitchFamily="18" charset="0"/>
                <a:cs typeface="Times New Roman" panose="02020603050405020304" pitchFamily="18" charset="0"/>
              </a:rPr>
              <a:t>特点：政府高度重视；多部门齐抓共管，构建了广泛的反腐败网络；监察制度完整、灵活；对政府及官员监察力度大、涉及面广。</a:t>
            </a:r>
            <a:r>
              <a:rPr lang="en-US" altLang="zh-CN" sz="2400" b="1">
                <a:solidFill>
                  <a:srgbClr val="FF0000"/>
                </a:solidFill>
                <a:latin typeface="Times New Roman" panose="02020603050405020304" pitchFamily="18" charset="0"/>
                <a:cs typeface="Times New Roman" panose="02020603050405020304" pitchFamily="18" charset="0"/>
              </a:rPr>
              <a:t>(8</a:t>
            </a:r>
            <a:r>
              <a:rPr lang="zh-CN" altLang="en-US" sz="2400" b="1">
                <a:solidFill>
                  <a:srgbClr val="FF0000"/>
                </a:solidFill>
                <a:latin typeface="Times New Roman" panose="02020603050405020304" pitchFamily="18" charset="0"/>
                <a:cs typeface="Times New Roman" panose="02020603050405020304" pitchFamily="18" charset="0"/>
              </a:rPr>
              <a:t>分</a:t>
            </a:r>
            <a:r>
              <a:rPr lang="en-US" altLang="zh-CN" sz="2400" b="1">
                <a:solidFill>
                  <a:srgbClr val="FF0000"/>
                </a:solidFill>
                <a:latin typeface="Times New Roman" panose="02020603050405020304" pitchFamily="18" charset="0"/>
                <a:cs typeface="Times New Roman" panose="02020603050405020304" pitchFamily="18" charset="0"/>
              </a:rPr>
              <a:t>) </a:t>
            </a:r>
            <a:endParaRPr lang="en-US" altLang="zh-CN" sz="2400"/>
          </a:p>
          <a:p>
            <a:pPr eaLnBrk="0" hangingPunct="0"/>
            <a:r>
              <a:rPr lang="zh-CN" altLang="en-US" sz="2400" b="1">
                <a:solidFill>
                  <a:srgbClr val="FF0000"/>
                </a:solidFill>
                <a:latin typeface="Times New Roman" panose="02020603050405020304" pitchFamily="18" charset="0"/>
              </a:rPr>
              <a:t>进步：中国是为加强君主专制</a:t>
            </a:r>
            <a:r>
              <a:rPr lang="en-US" altLang="zh-CN" sz="2400" b="1">
                <a:solidFill>
                  <a:srgbClr val="FF0000"/>
                </a:solidFill>
                <a:latin typeface="Times New Roman" panose="02020603050405020304" pitchFamily="18" charset="0"/>
              </a:rPr>
              <a:t>(2</a:t>
            </a:r>
            <a:r>
              <a:rPr lang="zh-CN" altLang="en-US" sz="2400" b="1">
                <a:solidFill>
                  <a:srgbClr val="FF0000"/>
                </a:solidFill>
                <a:latin typeface="Times New Roman" panose="02020603050405020304" pitchFamily="18" charset="0"/>
              </a:rPr>
              <a:t>分</a:t>
            </a:r>
            <a:r>
              <a:rPr lang="en-US" altLang="zh-CN" sz="2400" b="1">
                <a:solidFill>
                  <a:srgbClr val="FF0000"/>
                </a:solidFill>
                <a:latin typeface="Times New Roman" panose="02020603050405020304" pitchFamily="18" charset="0"/>
              </a:rPr>
              <a:t>)</a:t>
            </a:r>
            <a:r>
              <a:rPr lang="zh-CN" altLang="en-US" sz="2400" b="1">
                <a:solidFill>
                  <a:srgbClr val="FF0000"/>
                </a:solidFill>
                <a:latin typeface="Times New Roman" panose="02020603050405020304" pitchFamily="18" charset="0"/>
              </a:rPr>
              <a:t>，英国较充分地体现民意</a:t>
            </a:r>
            <a:r>
              <a:rPr lang="en-US" altLang="zh-CN" sz="2400" b="1">
                <a:solidFill>
                  <a:srgbClr val="FF0000"/>
                </a:solidFill>
                <a:latin typeface="Times New Roman" panose="02020603050405020304" pitchFamily="18" charset="0"/>
              </a:rPr>
              <a:t>(</a:t>
            </a:r>
            <a:r>
              <a:rPr lang="zh-CN" altLang="en-US" sz="2400" b="1">
                <a:solidFill>
                  <a:srgbClr val="FF0000"/>
                </a:solidFill>
                <a:latin typeface="Times New Roman" panose="02020603050405020304" pitchFamily="18" charset="0"/>
              </a:rPr>
              <a:t>或是为了保证民主政治</a:t>
            </a:r>
            <a:r>
              <a:rPr lang="en-US" altLang="zh-CN" sz="2400" b="1">
                <a:solidFill>
                  <a:srgbClr val="FF0000"/>
                </a:solidFill>
                <a:latin typeface="Times New Roman" panose="02020603050405020304" pitchFamily="18" charset="0"/>
              </a:rPr>
              <a:t>)(</a:t>
            </a:r>
            <a:endParaRPr lang="zh-CN" altLang="en-US" sz="2400">
              <a:latin typeface="Franklin Gothic Book"/>
              <a:ea typeface="黑体" panose="02010600030101010101" pitchFamily="49" charset="-122"/>
            </a:endParaRPr>
          </a:p>
        </p:txBody>
      </p:sp>
      <p:sp>
        <p:nvSpPr>
          <p:cNvPr id="260098" name="矩形 2"/>
          <p:cNvSpPr>
            <a:spLocks noChangeArrowheads="1"/>
          </p:cNvSpPr>
          <p:nvPr/>
        </p:nvSpPr>
        <p:spPr bwMode="auto">
          <a:xfrm>
            <a:off x="250825" y="2741613"/>
            <a:ext cx="8424863" cy="3416300"/>
          </a:xfrm>
          <a:prstGeom prst="rect">
            <a:avLst/>
          </a:prstGeom>
          <a:noFill/>
          <a:ln w="9525">
            <a:noFill/>
            <a:miter lim="800000"/>
          </a:ln>
        </p:spPr>
        <p:txBody>
          <a:bodyPr>
            <a:spAutoFit/>
          </a:bodyPr>
          <a:lstStyle/>
          <a:p>
            <a:r>
              <a:rPr lang="zh-CN" altLang="en-US" sz="2400" b="1">
                <a:latin typeface="宋体" panose="02010600030101010101" pitchFamily="2" charset="-122"/>
                <a:cs typeface="Times New Roman" panose="02020603050405020304" pitchFamily="18" charset="0"/>
              </a:rPr>
              <a:t>比较近代国民政府与中共监督制度的异同。</a:t>
            </a:r>
            <a:r>
              <a:rPr lang="en-US" altLang="zh-CN" sz="2400" b="1">
                <a:latin typeface="宋体" panose="02010600030101010101" pitchFamily="2" charset="-122"/>
                <a:cs typeface="Times New Roman" panose="02020603050405020304" pitchFamily="18" charset="0"/>
              </a:rPr>
              <a:t>(13</a:t>
            </a:r>
            <a:r>
              <a:rPr lang="zh-CN" altLang="en-US" sz="2400" b="1">
                <a:latin typeface="宋体" panose="02010600030101010101" pitchFamily="2" charset="-122"/>
                <a:cs typeface="Times New Roman" panose="02020603050405020304" pitchFamily="18" charset="0"/>
              </a:rPr>
              <a:t>分</a:t>
            </a:r>
            <a:r>
              <a:rPr lang="en-US" altLang="zh-CN" sz="2400" b="1">
                <a:latin typeface="宋体" panose="02010600030101010101" pitchFamily="2" charset="-122"/>
                <a:cs typeface="Times New Roman" panose="02020603050405020304" pitchFamily="18" charset="0"/>
              </a:rPr>
              <a:t>)</a:t>
            </a:r>
            <a:endParaRPr lang="en-US" altLang="zh-CN" sz="2400">
              <a:cs typeface="Times New Roman" panose="02020603050405020304" pitchFamily="18" charset="0"/>
            </a:endParaRPr>
          </a:p>
          <a:p>
            <a:pPr eaLnBrk="0" hangingPunct="0"/>
            <a:r>
              <a:rPr lang="en-US" altLang="zh-CN" sz="2400" b="1">
                <a:solidFill>
                  <a:srgbClr val="FF0000"/>
                </a:solidFill>
                <a:latin typeface="Times New Roman" panose="02020603050405020304" pitchFamily="18" charset="0"/>
                <a:cs typeface="Times New Roman" panose="02020603050405020304" pitchFamily="18" charset="0"/>
              </a:rPr>
              <a:t>(2)</a:t>
            </a:r>
            <a:r>
              <a:rPr lang="zh-CN" altLang="en-US" sz="2400" b="1">
                <a:solidFill>
                  <a:srgbClr val="FF0000"/>
                </a:solidFill>
                <a:latin typeface="Times New Roman" panose="02020603050405020304" pitchFamily="18" charset="0"/>
                <a:cs typeface="Times New Roman" panose="02020603050405020304" pitchFamily="18" charset="0"/>
              </a:rPr>
              <a:t>同：监督法制化</a:t>
            </a:r>
            <a:r>
              <a:rPr lang="en-US" altLang="zh-CN" sz="2400" b="1">
                <a:solidFill>
                  <a:srgbClr val="FF0000"/>
                </a:solidFill>
                <a:latin typeface="Times New Roman" panose="02020603050405020304" pitchFamily="18" charset="0"/>
                <a:cs typeface="Times New Roman" panose="02020603050405020304" pitchFamily="18" charset="0"/>
              </a:rPr>
              <a:t>(</a:t>
            </a:r>
            <a:r>
              <a:rPr lang="zh-CN" altLang="en-US" sz="2400" b="1">
                <a:solidFill>
                  <a:srgbClr val="FF0000"/>
                </a:solidFill>
                <a:latin typeface="Times New Roman" panose="02020603050405020304" pitchFamily="18" charset="0"/>
                <a:cs typeface="Times New Roman" panose="02020603050405020304" pitchFamily="18" charset="0"/>
              </a:rPr>
              <a:t>或依法依规进行监督</a:t>
            </a:r>
            <a:r>
              <a:rPr lang="en-US" altLang="zh-CN" sz="2400" b="1">
                <a:solidFill>
                  <a:srgbClr val="FF0000"/>
                </a:solidFill>
                <a:latin typeface="Times New Roman" panose="02020603050405020304" pitchFamily="18" charset="0"/>
                <a:cs typeface="Times New Roman" panose="02020603050405020304" pitchFamily="18" charset="0"/>
              </a:rPr>
              <a:t>)(3</a:t>
            </a:r>
            <a:r>
              <a:rPr lang="zh-CN" altLang="en-US" sz="2400" b="1">
                <a:solidFill>
                  <a:srgbClr val="FF0000"/>
                </a:solidFill>
                <a:latin typeface="Times New Roman" panose="02020603050405020304" pitchFamily="18" charset="0"/>
                <a:cs typeface="Times New Roman" panose="02020603050405020304" pitchFamily="18" charset="0"/>
              </a:rPr>
              <a:t>分</a:t>
            </a:r>
            <a:r>
              <a:rPr lang="en-US" altLang="zh-CN" sz="2400" b="1">
                <a:solidFill>
                  <a:srgbClr val="FF0000"/>
                </a:solidFill>
                <a:latin typeface="Times New Roman" panose="02020603050405020304" pitchFamily="18" charset="0"/>
                <a:cs typeface="Times New Roman" panose="02020603050405020304" pitchFamily="18" charset="0"/>
              </a:rPr>
              <a:t>)</a:t>
            </a:r>
            <a:r>
              <a:rPr lang="zh-CN" altLang="en-US" sz="2400" b="1">
                <a:solidFill>
                  <a:srgbClr val="FF0000"/>
                </a:solidFill>
                <a:latin typeface="Times New Roman" panose="02020603050405020304" pitchFamily="18" charset="0"/>
                <a:cs typeface="Times New Roman" panose="02020603050405020304" pitchFamily="18" charset="0"/>
              </a:rPr>
              <a:t>；成立专门的监督机构实施监督。</a:t>
            </a:r>
            <a:r>
              <a:rPr lang="en-US" altLang="zh-CN" sz="2400" b="1">
                <a:solidFill>
                  <a:srgbClr val="FF0000"/>
                </a:solidFill>
                <a:latin typeface="Times New Roman" panose="02020603050405020304" pitchFamily="18" charset="0"/>
                <a:cs typeface="Times New Roman" panose="02020603050405020304" pitchFamily="18" charset="0"/>
              </a:rPr>
              <a:t>(2</a:t>
            </a:r>
            <a:r>
              <a:rPr lang="zh-CN" altLang="en-US" sz="2400" b="1">
                <a:solidFill>
                  <a:srgbClr val="FF0000"/>
                </a:solidFill>
                <a:latin typeface="Times New Roman" panose="02020603050405020304" pitchFamily="18" charset="0"/>
                <a:cs typeface="Times New Roman" panose="02020603050405020304" pitchFamily="18" charset="0"/>
              </a:rPr>
              <a:t>分</a:t>
            </a:r>
            <a:endParaRPr lang="en-US" altLang="zh-CN" sz="2400"/>
          </a:p>
          <a:p>
            <a:pPr eaLnBrk="0" hangingPunct="0"/>
            <a:r>
              <a:rPr lang="zh-CN" altLang="en-US" sz="2400" b="1">
                <a:solidFill>
                  <a:srgbClr val="FF0000"/>
                </a:solidFill>
                <a:latin typeface="Times New Roman" panose="02020603050405020304" pitchFamily="18" charset="0"/>
              </a:rPr>
              <a:t>不同：监督制度的主体：国民政府主要依靠政府相关机构实施监督；</a:t>
            </a:r>
            <a:r>
              <a:rPr lang="en-US" altLang="zh-CN" sz="2400" b="1">
                <a:solidFill>
                  <a:srgbClr val="FF0000"/>
                </a:solidFill>
                <a:latin typeface="Times New Roman" panose="02020603050405020304" pitchFamily="18" charset="0"/>
              </a:rPr>
              <a:t>(2</a:t>
            </a:r>
            <a:r>
              <a:rPr lang="zh-CN" altLang="en-US" sz="2400" b="1">
                <a:solidFill>
                  <a:srgbClr val="FF0000"/>
                </a:solidFill>
                <a:latin typeface="Times New Roman" panose="02020603050405020304" pitchFamily="18" charset="0"/>
              </a:rPr>
              <a:t>分</a:t>
            </a:r>
            <a:r>
              <a:rPr lang="en-US" altLang="zh-CN" sz="2400" b="1">
                <a:solidFill>
                  <a:srgbClr val="FF0000"/>
                </a:solidFill>
                <a:latin typeface="Times New Roman" panose="02020603050405020304" pitchFamily="18" charset="0"/>
              </a:rPr>
              <a:t>)</a:t>
            </a:r>
            <a:r>
              <a:rPr lang="zh-CN" altLang="en-US" sz="2400" b="1">
                <a:solidFill>
                  <a:srgbClr val="FF0000"/>
                </a:solidFill>
                <a:latin typeface="Times New Roman" panose="02020603050405020304" pitchFamily="18" charset="0"/>
              </a:rPr>
              <a:t>中共建立人民监督的机构，保障人民监督权的发挥。</a:t>
            </a:r>
            <a:r>
              <a:rPr lang="en-US" altLang="zh-CN" sz="2400" b="1">
                <a:solidFill>
                  <a:srgbClr val="FF0000"/>
                </a:solidFill>
                <a:latin typeface="Times New Roman" panose="02020603050405020304" pitchFamily="18" charset="0"/>
              </a:rPr>
              <a:t>(2</a:t>
            </a:r>
            <a:r>
              <a:rPr lang="zh-CN" altLang="en-US" sz="2400" b="1">
                <a:solidFill>
                  <a:srgbClr val="FF0000"/>
                </a:solidFill>
                <a:latin typeface="Times New Roman" panose="02020603050405020304" pitchFamily="18" charset="0"/>
              </a:rPr>
              <a:t>分</a:t>
            </a:r>
            <a:r>
              <a:rPr lang="en-US" altLang="zh-CN" sz="2400" b="1">
                <a:solidFill>
                  <a:srgbClr val="FF0000"/>
                </a:solidFill>
                <a:latin typeface="Times New Roman" panose="02020603050405020304" pitchFamily="18" charset="0"/>
              </a:rPr>
              <a:t>) </a:t>
            </a:r>
            <a:endParaRPr lang="en-US" altLang="zh-CN" sz="2400"/>
          </a:p>
          <a:p>
            <a:pPr eaLnBrk="0" hangingPunct="0"/>
            <a:r>
              <a:rPr lang="zh-CN" altLang="en-US" sz="2400" b="1">
                <a:solidFill>
                  <a:srgbClr val="FF0000"/>
                </a:solidFill>
                <a:latin typeface="Times New Roman" panose="02020603050405020304" pitchFamily="18" charset="0"/>
              </a:rPr>
              <a:t>监督效果：国民政府以党治国、一党专政限制了监督权的发挥，国民党日益腐败；</a:t>
            </a:r>
            <a:r>
              <a:rPr lang="en-US" altLang="zh-CN" sz="2400" b="1">
                <a:solidFill>
                  <a:srgbClr val="FF0000"/>
                </a:solidFill>
                <a:latin typeface="Times New Roman" panose="02020603050405020304" pitchFamily="18" charset="0"/>
              </a:rPr>
              <a:t>(2 </a:t>
            </a:r>
            <a:r>
              <a:rPr lang="zh-CN" altLang="en-US" sz="2400" b="1">
                <a:solidFill>
                  <a:srgbClr val="FF0000"/>
                </a:solidFill>
                <a:latin typeface="Times New Roman" panose="02020603050405020304" pitchFamily="18" charset="0"/>
              </a:rPr>
              <a:t>分</a:t>
            </a:r>
            <a:r>
              <a:rPr lang="en-US" altLang="zh-CN" sz="2400" b="1">
                <a:solidFill>
                  <a:srgbClr val="FF0000"/>
                </a:solidFill>
                <a:latin typeface="Times New Roman" panose="02020603050405020304" pitchFamily="18" charset="0"/>
              </a:rPr>
              <a:t>)</a:t>
            </a:r>
            <a:r>
              <a:rPr lang="zh-CN" altLang="en-US" sz="2400" b="1">
                <a:solidFill>
                  <a:srgbClr val="FF0000"/>
                </a:solidFill>
                <a:latin typeface="Times New Roman" panose="02020603050405020304" pitchFamily="18" charset="0"/>
              </a:rPr>
              <a:t>中共发挥人民的监督作用，使中国共产党日益壮大。</a:t>
            </a:r>
            <a:r>
              <a:rPr lang="en-US" altLang="zh-CN" sz="2400" b="1">
                <a:solidFill>
                  <a:srgbClr val="FF0000"/>
                </a:solidFill>
                <a:latin typeface="Times New Roman" panose="02020603050405020304" pitchFamily="18" charset="0"/>
              </a:rPr>
              <a:t>(2</a:t>
            </a:r>
            <a:r>
              <a:rPr lang="zh-CN" altLang="en-US" sz="2400" b="1">
                <a:solidFill>
                  <a:srgbClr val="FF0000"/>
                </a:solidFill>
                <a:latin typeface="Times New Roman" panose="02020603050405020304" pitchFamily="18" charset="0"/>
              </a:rPr>
              <a:t>分</a:t>
            </a:r>
            <a:r>
              <a:rPr lang="en-US" altLang="zh-CN" sz="2400" b="1">
                <a:solidFill>
                  <a:srgbClr val="FF0000"/>
                </a:solidFill>
                <a:latin typeface="Times New Roman" panose="02020603050405020304" pitchFamily="18" charset="0"/>
              </a:rPr>
              <a:t>)</a:t>
            </a:r>
            <a:endParaRPr lang="en-US" altLang="zh-CN" sz="240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矩形 1"/>
          <p:cNvSpPr>
            <a:spLocks noChangeArrowheads="1"/>
          </p:cNvSpPr>
          <p:nvPr/>
        </p:nvSpPr>
        <p:spPr bwMode="auto">
          <a:xfrm>
            <a:off x="395288" y="404813"/>
            <a:ext cx="8137525" cy="1630362"/>
          </a:xfrm>
          <a:prstGeom prst="rect">
            <a:avLst/>
          </a:prstGeom>
          <a:noFill/>
          <a:ln w="9525">
            <a:noFill/>
            <a:miter lim="800000"/>
          </a:ln>
        </p:spPr>
        <p:txBody>
          <a:bodyPr>
            <a:spAutoFit/>
          </a:bodyPr>
          <a:lstStyle/>
          <a:p>
            <a:r>
              <a:rPr lang="zh-CN" altLang="zh-CN" sz="2800" b="1">
                <a:solidFill>
                  <a:srgbClr val="FF0000"/>
                </a:solidFill>
                <a:latin typeface="Franklin Gothic Book"/>
                <a:ea typeface="黑体" panose="02010600030101010101" pitchFamily="49" charset="-122"/>
              </a:rPr>
              <a:t>古代中国廉政建设的主要做法。</a:t>
            </a:r>
            <a:endParaRPr lang="zh-CN" altLang="zh-CN" sz="2800">
              <a:solidFill>
                <a:srgbClr val="FF0000"/>
              </a:solidFill>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历代政权重视约束各级官吏权力；重视以儒家思想为主要内容的道德教育；以严格的法律规定惩治腐败；建立日趋完善、相对成熟的监察制度。</a:t>
            </a:r>
            <a:endParaRPr lang="zh-CN" altLang="en-US" sz="2400">
              <a:latin typeface="Franklin Gothic Book"/>
              <a:ea typeface="黑体" panose="02010600030101010101" pitchFamily="49" charset="-122"/>
            </a:endParaRPr>
          </a:p>
        </p:txBody>
      </p:sp>
      <p:sp>
        <p:nvSpPr>
          <p:cNvPr id="261122" name="矩形 2"/>
          <p:cNvSpPr>
            <a:spLocks noChangeArrowheads="1"/>
          </p:cNvSpPr>
          <p:nvPr/>
        </p:nvSpPr>
        <p:spPr bwMode="auto">
          <a:xfrm>
            <a:off x="179388" y="2276475"/>
            <a:ext cx="8569325" cy="4402138"/>
          </a:xfrm>
          <a:prstGeom prst="rect">
            <a:avLst/>
          </a:prstGeom>
          <a:noFill/>
          <a:ln w="9525">
            <a:noFill/>
            <a:miter lim="800000"/>
          </a:ln>
        </p:spPr>
        <p:txBody>
          <a:bodyPr>
            <a:spAutoFit/>
          </a:bodyPr>
          <a:lstStyle/>
          <a:p>
            <a:r>
              <a:rPr lang="zh-CN" altLang="zh-CN" sz="2800" b="1">
                <a:solidFill>
                  <a:srgbClr val="FF0000"/>
                </a:solidFill>
                <a:latin typeface="Franklin Gothic Book"/>
                <a:ea typeface="黑体" panose="02010600030101010101" pitchFamily="49" charset="-122"/>
              </a:rPr>
              <a:t>近代西方廉政建设的主要特点。</a:t>
            </a:r>
            <a:endParaRPr lang="zh-CN" altLang="zh-CN" sz="2800">
              <a:solidFill>
                <a:srgbClr val="FF0000"/>
              </a:solidFill>
              <a:latin typeface="Franklin Gothic Book"/>
              <a:ea typeface="黑体" panose="02010600030101010101" pitchFamily="49" charset="-122"/>
            </a:endParaRPr>
          </a:p>
          <a:p>
            <a:r>
              <a:rPr lang="zh-CN" altLang="zh-CN" sz="2800" b="1">
                <a:latin typeface="Franklin Gothic Book"/>
                <a:ea typeface="黑体" panose="02010600030101010101" pitchFamily="49" charset="-122"/>
              </a:rPr>
              <a:t>以分权制衡作为廉政主要方式；通过立法加强廉政建设；建立资本主义民主政体，保障廉政建设顺利进行；把维护个人权利作为预防腐败的根本手段，保障个人的自由平等；重视公民权利教育和参与能力。</a:t>
            </a:r>
            <a:endParaRPr lang="zh-CN" altLang="zh-CN" sz="2800">
              <a:latin typeface="Franklin Gothic Book"/>
              <a:ea typeface="黑体" panose="02010600030101010101" pitchFamily="49" charset="-122"/>
            </a:endParaRPr>
          </a:p>
          <a:p>
            <a:r>
              <a:rPr lang="zh-CN" altLang="zh-CN" sz="2800" b="1">
                <a:solidFill>
                  <a:srgbClr val="FF0000"/>
                </a:solidFill>
                <a:latin typeface="Franklin Gothic Book"/>
                <a:ea typeface="黑体" panose="02010600030101010101" pitchFamily="49" charset="-122"/>
              </a:rPr>
              <a:t>比较中西廉政建设的本质区别。</a:t>
            </a:r>
            <a:endParaRPr lang="en-US" altLang="zh-CN" sz="2800" b="1">
              <a:solidFill>
                <a:srgbClr val="FF0000"/>
              </a:solidFill>
              <a:latin typeface="Franklin Gothic Book"/>
              <a:ea typeface="黑体" panose="02010600030101010101" pitchFamily="49" charset="-122"/>
            </a:endParaRPr>
          </a:p>
          <a:p>
            <a:r>
              <a:rPr lang="zh-CN" altLang="zh-CN" sz="2800" b="1">
                <a:latin typeface="Franklin Gothic Book"/>
                <a:ea typeface="黑体" panose="02010600030101010101" pitchFamily="49" charset="-122"/>
              </a:rPr>
              <a:t>中国古代的廉政建设以维护皇权为根本目的；强调人治；突出上级对下级的监督。</a:t>
            </a:r>
            <a:endParaRPr lang="zh-CN" altLang="zh-CN" sz="2800">
              <a:latin typeface="Franklin Gothic Book"/>
              <a:ea typeface="黑体" panose="02010600030101010101" pitchFamily="49" charset="-122"/>
            </a:endParaRPr>
          </a:p>
          <a:p>
            <a:r>
              <a:rPr lang="zh-CN" altLang="zh-CN" sz="2800" b="1">
                <a:latin typeface="Franklin Gothic Book"/>
                <a:ea typeface="黑体" panose="02010600030101010101" pitchFamily="49" charset="-122"/>
              </a:rPr>
              <a:t>西方的廉政建设以维护公民的利益为前提；重视法治；突出民众对官员的权力监督。</a:t>
            </a:r>
            <a:endParaRPr lang="zh-CN" altLang="en-US" sz="2800">
              <a:latin typeface="Franklin Gothic Book"/>
              <a:ea typeface="黑体" panose="02010600030101010101" pitchFamily="49" charset="-122"/>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908050"/>
            <a:ext cx="8229600" cy="4686300"/>
          </a:xfrm>
        </p:spPr>
        <p:txBody>
          <a:bodyPr rtlCol="0">
            <a:normAutofit fontScale="70000" lnSpcReduction="20000"/>
          </a:bodyPr>
          <a:lstStyle/>
          <a:p>
            <a:pPr marL="0" indent="0" fontAlgn="auto">
              <a:spcAft>
                <a:spcPts val="0"/>
              </a:spcAft>
              <a:buFont typeface="Wingdings 2" panose="05020102010507070707"/>
              <a:buNone/>
              <a:defRPr/>
            </a:pPr>
            <a:r>
              <a:rPr lang="zh-CN" altLang="zh-CN" dirty="0"/>
              <a:t>大气环境治理与低碳发展</a:t>
            </a:r>
            <a:endParaRPr lang="zh-CN" altLang="zh-CN" dirty="0"/>
          </a:p>
          <a:p>
            <a:pPr marL="0" indent="0" fontAlgn="auto">
              <a:spcAft>
                <a:spcPts val="0"/>
              </a:spcAft>
              <a:buFont typeface="Wingdings 2" panose="05020102010507070707"/>
              <a:buNone/>
              <a:defRPr/>
            </a:pPr>
            <a:r>
              <a:rPr lang="zh-CN" altLang="zh-CN" dirty="0"/>
              <a:t>　关于大气环境治理和低碳发展的研究主要体现在以下几个方面：⒈大气环境社会治理模式研究与公共政策分析，包括大气污染的社会经济评价与大气环境治理的费用效益分析，大气环境保护的法律制度研究，大气环境治理、排放总量控制、排放许可的公共政策设计与实施机制，区域大气环境协同治理模式与社会经济协调发展。</a:t>
            </a:r>
            <a:endParaRPr lang="en-US" altLang="zh-CN" dirty="0"/>
          </a:p>
          <a:p>
            <a:pPr marL="0" indent="0" fontAlgn="auto">
              <a:spcAft>
                <a:spcPts val="0"/>
              </a:spcAft>
              <a:buFont typeface="Wingdings 2" panose="05020102010507070707"/>
              <a:buNone/>
              <a:defRPr/>
            </a:pPr>
            <a:r>
              <a:rPr lang="zh-CN" altLang="zh-CN" dirty="0"/>
              <a:t>⒉大气环境治理的经济政策研究与评价，包括环境保护税、排污收费制度、能源价格机制的设计与研究，大气污染物排放权、二氧化碳排放权、节能权的市场交易体系研究。</a:t>
            </a:r>
            <a:endParaRPr lang="en-US" altLang="zh-CN" dirty="0"/>
          </a:p>
          <a:p>
            <a:pPr marL="0" indent="0" fontAlgn="auto">
              <a:spcAft>
                <a:spcPts val="0"/>
              </a:spcAft>
              <a:buFont typeface="Wingdings 2" panose="05020102010507070707"/>
              <a:buNone/>
              <a:defRPr/>
            </a:pPr>
            <a:r>
              <a:rPr lang="zh-CN" altLang="zh-CN" dirty="0"/>
              <a:t>⒊低碳发展研究与实施战略，包括中国低碳发展的模式与路径，低碳发展的经济学理论分析与方法研究，清洁与可再生能源发展战略与经济学研究，气候变化的适应性与公共治理模式，气候变化的社会经济影响评价，低碳城市建设发展，气候变化与中国低碳经济发展，低碳发展的社会经济分析，低碳社会建设与低碳文化形态研究，低碳发展的产业政策与国家战略。</a:t>
            </a:r>
            <a:endParaRPr lang="zh-CN" altLang="zh-CN" dirty="0"/>
          </a:p>
          <a:p>
            <a:pPr fontAlgn="auto">
              <a:spcAft>
                <a:spcPts val="0"/>
              </a:spcAft>
              <a:buFont typeface="Wingdings 2" panose="05020102010507070707"/>
              <a:buChar char="ß"/>
              <a:defRPr/>
            </a:pP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idx="1"/>
          </p:nvPr>
        </p:nvSpPr>
        <p:spPr>
          <a:xfrm>
            <a:off x="304800" y="1676400"/>
            <a:ext cx="8610600" cy="4876800"/>
          </a:xfrm>
          <a:ln>
            <a:solidFill>
              <a:srgbClr val="FFFF00"/>
            </a:solidFill>
          </a:ln>
        </p:spPr>
        <p:txBody>
          <a:bodyPr/>
          <a:lstStyle/>
          <a:p>
            <a:pPr>
              <a:lnSpc>
                <a:spcPct val="105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（选修部分）</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en-US" altLang="zh-CN" sz="2400" b="1" smtClean="0">
                <a:latin typeface="楷体_GB2312" panose="02010609030101010101" pitchFamily="49" charset="-122"/>
                <a:ea typeface="楷体_GB2312" panose="02010609030101010101" pitchFamily="49" charset="-122"/>
              </a:rPr>
              <a:t>8.</a:t>
            </a:r>
            <a:r>
              <a:rPr lang="zh-CN" altLang="en-US" sz="2400" b="1" smtClean="0">
                <a:latin typeface="楷体_GB2312" panose="02010609030101010101" pitchFamily="49" charset="-122"/>
                <a:ea typeface="楷体_GB2312" panose="02010609030101010101" pitchFamily="49" charset="-122"/>
              </a:rPr>
              <a:t>了解戊戌变法产生的历史根源。简述康有为、梁启超等维新派人物的政治主张和百日维新的主要内容，分析其特点。知道戊戌变法失败的基本史实，探讨中国近代化道路的曲折性。</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en-US" altLang="zh-CN" sz="2400" b="1" smtClean="0">
                <a:latin typeface="楷体_GB2312" panose="02010609030101010101" pitchFamily="49" charset="-122"/>
                <a:ea typeface="楷体_GB2312" panose="02010609030101010101" pitchFamily="49" charset="-122"/>
              </a:rPr>
              <a:t>9.</a:t>
            </a:r>
            <a:r>
              <a:rPr lang="zh-CN" altLang="en-US" sz="2400" b="1" smtClean="0">
                <a:latin typeface="楷体_GB2312" panose="02010609030101010101" pitchFamily="49" charset="-122"/>
                <a:ea typeface="楷体_GB2312" panose="02010609030101010101" pitchFamily="49" charset="-122"/>
              </a:rPr>
              <a:t>简述</a:t>
            </a:r>
            <a:r>
              <a:rPr lang="en-US" altLang="zh-CN" sz="2400" b="1" smtClean="0">
                <a:latin typeface="楷体_GB2312" panose="02010609030101010101" pitchFamily="49" charset="-122"/>
                <a:ea typeface="楷体_GB2312" panose="02010609030101010101" pitchFamily="49" charset="-122"/>
              </a:rPr>
              <a:t>《</a:t>
            </a:r>
            <a:r>
              <a:rPr lang="zh-CN" altLang="en-US" sz="2400" b="1" smtClean="0">
                <a:latin typeface="楷体_GB2312" panose="02010609030101010101" pitchFamily="49" charset="-122"/>
                <a:ea typeface="楷体_GB2312" panose="02010609030101010101" pitchFamily="49" charset="-122"/>
              </a:rPr>
              <a:t>中华民国临时约法</a:t>
            </a:r>
            <a:r>
              <a:rPr lang="en-US" altLang="zh-CN" sz="2400" b="1" smtClean="0">
                <a:latin typeface="楷体_GB2312" panose="02010609030101010101" pitchFamily="49" charset="-122"/>
                <a:ea typeface="楷体_GB2312" panose="02010609030101010101" pitchFamily="49" charset="-122"/>
              </a:rPr>
              <a:t>》</a:t>
            </a:r>
            <a:r>
              <a:rPr lang="zh-CN" altLang="en-US" sz="2400" b="1" smtClean="0">
                <a:latin typeface="楷体_GB2312" panose="02010609030101010101" pitchFamily="49" charset="-122"/>
                <a:ea typeface="楷体_GB2312" panose="02010609030101010101" pitchFamily="49" charset="-122"/>
              </a:rPr>
              <a:t>的基本内容，说明其对中国社会民主进程的影响。</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en-US" altLang="zh-CN" sz="2400" b="1" smtClean="0">
                <a:latin typeface="楷体_GB2312" panose="02010609030101010101" pitchFamily="49" charset="-122"/>
                <a:ea typeface="楷体_GB2312" panose="02010609030101010101" pitchFamily="49" charset="-122"/>
              </a:rPr>
              <a:t>10.</a:t>
            </a:r>
            <a:r>
              <a:rPr lang="zh-CN" altLang="en-US" sz="2400" b="1" smtClean="0">
                <a:latin typeface="楷体_GB2312" panose="02010609030101010101" pitchFamily="49" charset="-122"/>
                <a:ea typeface="楷体_GB2312" panose="02010609030101010101" pitchFamily="49" charset="-122"/>
              </a:rPr>
              <a:t>简述康有为、梁启超和孙中山关于民主的主要论述，比较其观点的异同。</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en-US" altLang="zh-CN" sz="2400" b="1" smtClean="0">
                <a:latin typeface="楷体_GB2312" panose="02010609030101010101" pitchFamily="49" charset="-122"/>
                <a:ea typeface="楷体_GB2312" panose="02010609030101010101" pitchFamily="49" charset="-122"/>
              </a:rPr>
              <a:t>11.</a:t>
            </a:r>
            <a:r>
              <a:rPr lang="zh-CN" altLang="en-US" sz="2400" b="1" smtClean="0">
                <a:latin typeface="楷体_GB2312" panose="02010609030101010101" pitchFamily="49" charset="-122"/>
                <a:ea typeface="楷体_GB2312" panose="02010609030101010101" pitchFamily="49" charset="-122"/>
              </a:rPr>
              <a:t>说出辛亥革命后反对专制斗争的史实，认识中国近代史上民主力量与专制势力斗争的历史进步性和艰巨性。</a:t>
            </a:r>
            <a:endParaRPr lang="zh-CN" altLang="en-US" sz="2400" b="1" smtClean="0">
              <a:latin typeface="楷体_GB2312" panose="02010609030101010101" pitchFamily="49" charset="-122"/>
              <a:ea typeface="楷体_GB2312" panose="02010609030101010101" pitchFamily="49" charset="-122"/>
            </a:endParaRPr>
          </a:p>
        </p:txBody>
      </p:sp>
      <p:sp>
        <p:nvSpPr>
          <p:cNvPr id="49154" name="Rectangle 5"/>
          <p:cNvSpPr>
            <a:spLocks noChangeArrowheads="1"/>
          </p:cNvSpPr>
          <p:nvPr/>
        </p:nvSpPr>
        <p:spPr bwMode="auto">
          <a:xfrm>
            <a:off x="838200" y="762000"/>
            <a:ext cx="5410200" cy="685800"/>
          </a:xfrm>
          <a:prstGeom prst="rect">
            <a:avLst/>
          </a:prstGeom>
          <a:noFill/>
          <a:ln w="9525">
            <a:noFill/>
            <a:miter lim="800000"/>
          </a:ln>
        </p:spPr>
        <p:txBody>
          <a:bodyPr/>
          <a:lstStyle/>
          <a:p>
            <a:pPr marL="342900" indent="-342900">
              <a:lnSpc>
                <a:spcPct val="90000"/>
              </a:lnSpc>
              <a:spcBef>
                <a:spcPct val="20000"/>
              </a:spcBef>
              <a:buClr>
                <a:schemeClr val="hlink"/>
              </a:buClr>
              <a:buSzPct val="70000"/>
              <a:buFont typeface="Wingdings" panose="05000000000000000000" pitchFamily="2" charset="2"/>
              <a:buNone/>
            </a:pPr>
            <a:r>
              <a:rPr lang="zh-CN" altLang="en-US" sz="3600">
                <a:latin typeface="楷体_GB2312" panose="02010609030101010101" pitchFamily="49" charset="-122"/>
                <a:ea typeface="楷体_GB2312" panose="02010609030101010101" pitchFamily="49" charset="-122"/>
              </a:rPr>
              <a:t>品读考纲课标</a:t>
            </a:r>
            <a:endParaRPr lang="zh-CN" altLang="en-US" sz="3600">
              <a:latin typeface="楷体_GB2312" panose="02010609030101010101" pitchFamily="49" charset="-122"/>
              <a:ea typeface="楷体_GB2312" panose="02010609030101010101" pitchFamily="49" charset="-122"/>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矩形 1"/>
          <p:cNvSpPr>
            <a:spLocks noChangeArrowheads="1"/>
          </p:cNvSpPr>
          <p:nvPr/>
        </p:nvSpPr>
        <p:spPr bwMode="auto">
          <a:xfrm>
            <a:off x="250825" y="476250"/>
            <a:ext cx="8569325" cy="6494463"/>
          </a:xfrm>
          <a:prstGeom prst="rect">
            <a:avLst/>
          </a:prstGeom>
          <a:noFill/>
          <a:ln w="9525">
            <a:noFill/>
            <a:miter lim="800000"/>
          </a:ln>
        </p:spPr>
        <p:txBody>
          <a:bodyPr>
            <a:spAutoFit/>
          </a:bodyPr>
          <a:lstStyle/>
          <a:p>
            <a:pPr eaLnBrk="0" hangingPunct="0"/>
            <a:r>
              <a:rPr lang="zh-CN" altLang="en-US" sz="3200" b="1">
                <a:solidFill>
                  <a:srgbClr val="000000"/>
                </a:solidFill>
              </a:rPr>
              <a:t>近现代史上英国雾霾问题的特点。</a:t>
            </a:r>
            <a:endParaRPr lang="zh-CN" altLang="en-US" sz="3200" b="1"/>
          </a:p>
          <a:p>
            <a:pPr eaLnBrk="0" hangingPunct="0"/>
            <a:r>
              <a:rPr lang="zh-CN" altLang="en-US" sz="3200" b="1">
                <a:solidFill>
                  <a:srgbClr val="000000"/>
                </a:solidFill>
              </a:rPr>
              <a:t> </a:t>
            </a:r>
            <a:r>
              <a:rPr lang="zh-CN" altLang="en-US" sz="3200" b="1">
                <a:solidFill>
                  <a:srgbClr val="FF0000"/>
                </a:solidFill>
                <a:ea typeface="楷体_GB2312" panose="02010609030101010101" pitchFamily="49" charset="-122"/>
                <a:cs typeface="宋体" panose="02010600030101010101" pitchFamily="2" charset="-122"/>
              </a:rPr>
              <a:t>持续时间长</a:t>
            </a:r>
            <a:r>
              <a:rPr lang="en-US" altLang="zh-CN" sz="3200" b="1">
                <a:solidFill>
                  <a:srgbClr val="FF0000"/>
                </a:solidFill>
                <a:ea typeface="楷体_GB2312" panose="02010609030101010101" pitchFamily="49" charset="-122"/>
                <a:cs typeface="宋体" panose="02010600030101010101" pitchFamily="2" charset="-122"/>
              </a:rPr>
              <a:t>,</a:t>
            </a:r>
            <a:r>
              <a:rPr lang="zh-CN" altLang="en-US" sz="3200" b="1">
                <a:solidFill>
                  <a:srgbClr val="FF0000"/>
                </a:solidFill>
                <a:ea typeface="楷体_GB2312" panose="02010609030101010101" pitchFamily="49" charset="-122"/>
                <a:cs typeface="宋体" panose="02010600030101010101" pitchFamily="2" charset="-122"/>
              </a:rPr>
              <a:t>曲折反复，危害严重，影响广泛，与经济发展联系密切。</a:t>
            </a:r>
            <a:endParaRPr lang="zh-CN" altLang="en-US" sz="3200" b="1"/>
          </a:p>
          <a:p>
            <a:pPr eaLnBrk="0" hangingPunct="0"/>
            <a:r>
              <a:rPr lang="zh-CN" altLang="en-US" sz="3200" b="1">
                <a:solidFill>
                  <a:srgbClr val="000000"/>
                </a:solidFill>
              </a:rPr>
              <a:t>分析英国雾霾问题产生的原因。</a:t>
            </a:r>
            <a:endParaRPr lang="en-US" altLang="zh-CN" sz="3200" b="1">
              <a:solidFill>
                <a:srgbClr val="000000"/>
              </a:solidFill>
            </a:endParaRPr>
          </a:p>
          <a:p>
            <a:pPr eaLnBrk="0" hangingPunct="0"/>
            <a:r>
              <a:rPr lang="zh-CN" altLang="en-US" sz="3200" b="1">
                <a:solidFill>
                  <a:srgbClr val="FF0000"/>
                </a:solidFill>
                <a:ea typeface="楷体_GB2312" panose="02010609030101010101" pitchFamily="49" charset="-122"/>
              </a:rPr>
              <a:t>工业革命（工业化）的影响；能源结构以煤为主；交通工具燃油的排放；人口增加和城市规模的扩大；地理环境和气候条件（温带海洋气候）的作用。</a:t>
            </a:r>
            <a:endParaRPr lang="en-US" altLang="zh-CN" sz="3200" b="1">
              <a:solidFill>
                <a:srgbClr val="000000"/>
              </a:solidFill>
            </a:endParaRPr>
          </a:p>
          <a:p>
            <a:pPr eaLnBrk="0" hangingPunct="0"/>
            <a:r>
              <a:rPr lang="zh-CN" altLang="en-US" sz="3200" b="1">
                <a:solidFill>
                  <a:srgbClr val="000000"/>
                </a:solidFill>
              </a:rPr>
              <a:t>你对解决雾霾问题的看法。</a:t>
            </a:r>
            <a:endParaRPr lang="zh-CN" altLang="en-US" sz="3200" b="1"/>
          </a:p>
          <a:p>
            <a:pPr eaLnBrk="0" hangingPunct="0"/>
            <a:r>
              <a:rPr lang="zh-CN" altLang="en-US" sz="3200" b="1">
                <a:solidFill>
                  <a:srgbClr val="FF0000"/>
                </a:solidFill>
                <a:ea typeface="楷体_GB2312" panose="02010609030101010101" pitchFamily="49" charset="-122"/>
              </a:rPr>
              <a:t>（</a:t>
            </a:r>
            <a:r>
              <a:rPr lang="en-US" altLang="zh-CN" sz="3200" b="1">
                <a:solidFill>
                  <a:srgbClr val="FF0000"/>
                </a:solidFill>
                <a:ea typeface="楷体_GB2312" panose="02010609030101010101" pitchFamily="49" charset="-122"/>
              </a:rPr>
              <a:t>3</a:t>
            </a:r>
            <a:r>
              <a:rPr lang="zh-CN" altLang="en-US" sz="3200" b="1">
                <a:solidFill>
                  <a:srgbClr val="FF0000"/>
                </a:solidFill>
                <a:ea typeface="楷体_GB2312" panose="02010609030101010101" pitchFamily="49" charset="-122"/>
              </a:rPr>
              <a:t>）改变能源结构，使用清洁能源；政府立法推动；社会倡导节能的生活观念；发展科技改善环境。</a:t>
            </a:r>
            <a:endParaRPr lang="zh-CN" altLang="en-US" sz="3200" b="1"/>
          </a:p>
          <a:p>
            <a:pPr eaLnBrk="0" hangingPunct="0"/>
            <a:endParaRPr lang="zh-CN" altLang="en-US" sz="3200" b="1"/>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矩形 1"/>
          <p:cNvSpPr>
            <a:spLocks noChangeArrowheads="1"/>
          </p:cNvSpPr>
          <p:nvPr/>
        </p:nvSpPr>
        <p:spPr bwMode="auto">
          <a:xfrm>
            <a:off x="298450" y="188913"/>
            <a:ext cx="8521700" cy="5940425"/>
          </a:xfrm>
          <a:prstGeom prst="rect">
            <a:avLst/>
          </a:prstGeom>
          <a:noFill/>
          <a:ln w="9525">
            <a:noFill/>
            <a:miter lim="800000"/>
          </a:ln>
        </p:spPr>
        <p:txBody>
          <a:bodyPr>
            <a:spAutoFit/>
          </a:bodyPr>
          <a:lstStyle/>
          <a:p>
            <a:r>
              <a:rPr lang="en-US" altLang="zh-CN">
                <a:latin typeface="Franklin Gothic Book"/>
                <a:ea typeface="黑体" panose="02010600030101010101" pitchFamily="49" charset="-122"/>
              </a:rPr>
              <a:t>.</a:t>
            </a:r>
            <a:r>
              <a:rPr lang="zh-CN" altLang="zh-CN" sz="2000" b="1">
                <a:solidFill>
                  <a:srgbClr val="FF0000"/>
                </a:solidFill>
                <a:latin typeface="Franklin Gothic Book"/>
                <a:ea typeface="黑体" panose="02010600030101010101" pitchFamily="49" charset="-122"/>
              </a:rPr>
              <a:t>中国人口政策调整及其社会影响</a:t>
            </a:r>
            <a:endParaRPr lang="zh-CN" altLang="zh-CN" sz="2000" b="1">
              <a:solidFill>
                <a:srgbClr val="FF0000"/>
              </a:solidFill>
              <a:latin typeface="Franklin Gothic Book"/>
              <a:ea typeface="黑体" panose="02010600030101010101" pitchFamily="49" charset="-122"/>
            </a:endParaRPr>
          </a:p>
          <a:p>
            <a:r>
              <a:rPr lang="zh-CN" altLang="zh-CN" sz="2000" b="1">
                <a:latin typeface="Franklin Gothic Book"/>
                <a:ea typeface="黑体" panose="02010600030101010101" pitchFamily="49" charset="-122"/>
              </a:rPr>
              <a:t>　　人口政策调整是关系国计民生的大事。十八届五中全会作出了启动</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全面二孩</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的生育政策的决定，这标志着中国人口政策进入了重要的转折期。</a:t>
            </a:r>
            <a:r>
              <a:rPr lang="en-US" altLang="zh-CN" sz="2000" b="1">
                <a:latin typeface="Franklin Gothic Book"/>
                <a:ea typeface="黑体" panose="02010600030101010101" pitchFamily="49" charset="-122"/>
              </a:rPr>
              <a:t>2015</a:t>
            </a:r>
            <a:r>
              <a:rPr lang="zh-CN" altLang="zh-CN" sz="2000" b="1">
                <a:latin typeface="Franklin Gothic Book"/>
                <a:ea typeface="黑体" panose="02010600030101010101" pitchFamily="49" charset="-122"/>
              </a:rPr>
              <a:t>年，专家学者对此议题进行了广泛而深入的研究，主要包括：</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⒈围绕人口政策调整本身。从理论的视角深刻阐述了当前实行生育政策调整的内涵及意义，指出目前需对中国人口问题进行重新反思，尤其要从人口理念的高度进行再建构；对人口政策调整与完善的具体相关问题进行了研究，探讨了相关人群目标定位、新增生育的测算方法、计生部门工作转型以及相配套的立法程序和社会政策等；从历史的向度详述了我国生育政策的发展轨迹，指出当前实施生育政策调整是恰如其时的；与国外生育政策进行比较分析，提出当前中国进行生育政策调整的重要性与迫切性，并介绍了国外实施生育政策调整的经验与教训。</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⒉集中对人口政策调整后可能产生的社会影响进行了跨学科、多层次的探讨。一方面从宏观的视角，探讨了在生育率长期走低、老龄化不断加剧、城市化不断上升、人口流动日渐频繁等人口格局下，人口政策的调整对人口总体发展的影响，譬如人口的结构，人口老龄化，人口红利等等；另一方面从微观的层面，指出其对家庭结构与家庭伦理关系、男女比例等方面形成的冲击，认为应引导家庭及其成员提前做好心理准备和文化准备，及时适应变化，重新塑造新的家庭伦理和社会关系。</a:t>
            </a:r>
            <a:endParaRPr lang="zh-CN" altLang="zh-CN" sz="2000" b="1">
              <a:latin typeface="Franklin Gothic Book"/>
              <a:ea typeface="黑体" panose="02010600030101010101" pitchFamily="49" charset="-122"/>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2"/>
          <p:cNvPicPr>
            <a:picLocks noChangeAspect="1" noChangeArrowheads="1"/>
          </p:cNvPicPr>
          <p:nvPr/>
        </p:nvPicPr>
        <p:blipFill>
          <a:blip r:embed="rId1"/>
          <a:srcRect/>
          <a:stretch>
            <a:fillRect/>
          </a:stretch>
        </p:blipFill>
        <p:spPr bwMode="auto">
          <a:xfrm>
            <a:off x="539750" y="333375"/>
            <a:ext cx="4629150" cy="647700"/>
          </a:xfrm>
          <a:prstGeom prst="rect">
            <a:avLst/>
          </a:prstGeom>
          <a:noFill/>
          <a:ln w="9525">
            <a:noFill/>
            <a:miter lim="800000"/>
            <a:headEnd/>
            <a:tailEnd/>
          </a:ln>
        </p:spPr>
      </p:pic>
      <p:pic>
        <p:nvPicPr>
          <p:cNvPr id="265218" name="Picture 3"/>
          <p:cNvPicPr>
            <a:picLocks noChangeAspect="1" noChangeArrowheads="1"/>
          </p:cNvPicPr>
          <p:nvPr/>
        </p:nvPicPr>
        <p:blipFill>
          <a:blip r:embed="rId2"/>
          <a:srcRect/>
          <a:stretch>
            <a:fillRect/>
          </a:stretch>
        </p:blipFill>
        <p:spPr bwMode="auto">
          <a:xfrm>
            <a:off x="5175250" y="260350"/>
            <a:ext cx="1476375" cy="792163"/>
          </a:xfrm>
          <a:prstGeom prst="rect">
            <a:avLst/>
          </a:prstGeom>
          <a:noFill/>
          <a:ln w="9525">
            <a:noFill/>
            <a:miter lim="800000"/>
            <a:headEnd/>
            <a:tailEnd/>
          </a:ln>
        </p:spPr>
      </p:pic>
      <p:pic>
        <p:nvPicPr>
          <p:cNvPr id="265219" name="Picture 6"/>
          <p:cNvPicPr>
            <a:picLocks noChangeAspect="1" noChangeArrowheads="1"/>
          </p:cNvPicPr>
          <p:nvPr/>
        </p:nvPicPr>
        <p:blipFill>
          <a:blip r:embed="rId3"/>
          <a:srcRect/>
          <a:stretch>
            <a:fillRect/>
          </a:stretch>
        </p:blipFill>
        <p:spPr bwMode="auto">
          <a:xfrm>
            <a:off x="395288" y="981075"/>
            <a:ext cx="7777162" cy="5327650"/>
          </a:xfrm>
          <a:prstGeom prst="rect">
            <a:avLst/>
          </a:prstGeom>
          <a:noFill/>
          <a:ln w="9525">
            <a:noFill/>
            <a:miter lim="800000"/>
            <a:headEnd/>
            <a:tailEnd/>
          </a:ln>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5"/>
          <p:cNvPicPr>
            <a:picLocks noChangeAspect="1" noChangeArrowheads="1"/>
          </p:cNvPicPr>
          <p:nvPr/>
        </p:nvPicPr>
        <p:blipFill>
          <a:blip r:embed="rId1"/>
          <a:srcRect/>
          <a:stretch>
            <a:fillRect/>
          </a:stretch>
        </p:blipFill>
        <p:spPr bwMode="auto">
          <a:xfrm>
            <a:off x="539750" y="620713"/>
            <a:ext cx="7704138" cy="1655762"/>
          </a:xfrm>
          <a:prstGeom prst="rect">
            <a:avLst/>
          </a:prstGeom>
          <a:noFill/>
          <a:ln w="9525">
            <a:noFill/>
            <a:miter lim="800000"/>
            <a:headEnd/>
            <a:tailEnd/>
          </a:ln>
        </p:spPr>
      </p:pic>
      <p:pic>
        <p:nvPicPr>
          <p:cNvPr id="266242" name="Picture 7"/>
          <p:cNvPicPr>
            <a:picLocks noChangeAspect="1" noChangeArrowheads="1"/>
          </p:cNvPicPr>
          <p:nvPr/>
        </p:nvPicPr>
        <p:blipFill>
          <a:blip r:embed="rId2"/>
          <a:srcRect/>
          <a:stretch>
            <a:fillRect/>
          </a:stretch>
        </p:blipFill>
        <p:spPr bwMode="auto">
          <a:xfrm>
            <a:off x="684213" y="2276475"/>
            <a:ext cx="7404100" cy="3384550"/>
          </a:xfrm>
          <a:prstGeom prst="rect">
            <a:avLst/>
          </a:prstGeom>
          <a:noFill/>
          <a:ln w="9525">
            <a:noFill/>
            <a:miter lim="800000"/>
            <a:headEnd/>
            <a:tailEnd/>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矩形 1"/>
          <p:cNvSpPr>
            <a:spLocks noChangeArrowheads="1"/>
          </p:cNvSpPr>
          <p:nvPr/>
        </p:nvSpPr>
        <p:spPr bwMode="auto">
          <a:xfrm>
            <a:off x="250825" y="115888"/>
            <a:ext cx="8785225" cy="5940425"/>
          </a:xfrm>
          <a:prstGeom prst="rect">
            <a:avLst/>
          </a:prstGeom>
          <a:noFill/>
          <a:ln w="9525">
            <a:noFill/>
            <a:miter lim="800000"/>
          </a:ln>
        </p:spPr>
        <p:txBody>
          <a:bodyPr>
            <a:spAutoFit/>
          </a:bodyPr>
          <a:lstStyle/>
          <a:p>
            <a:r>
              <a:rPr lang="zh-CN" altLang="zh-CN" sz="2000" b="1">
                <a:solidFill>
                  <a:srgbClr val="FF0000"/>
                </a:solidFill>
                <a:latin typeface="Franklin Gothic Book"/>
                <a:ea typeface="黑体" panose="02010600030101010101" pitchFamily="49" charset="-122"/>
              </a:rPr>
              <a:t>全球治理与中国外交</a:t>
            </a:r>
            <a:endParaRPr lang="zh-CN" altLang="zh-CN" sz="2000" b="1">
              <a:solidFill>
                <a:srgbClr val="FF0000"/>
              </a:solidFill>
              <a:latin typeface="Franklin Gothic Book"/>
              <a:ea typeface="黑体" panose="02010600030101010101" pitchFamily="49" charset="-122"/>
            </a:endParaRPr>
          </a:p>
          <a:p>
            <a:r>
              <a:rPr lang="zh-CN" altLang="zh-CN" sz="2000" b="1">
                <a:latin typeface="Franklin Gothic Book"/>
                <a:ea typeface="黑体" panose="02010600030101010101" pitchFamily="49" charset="-122"/>
              </a:rPr>
              <a:t>　　</a:t>
            </a:r>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随着参与全球治理的深度和广度逐步加深，中国为解决全球性问题提供了越来越多有价值的资源和理念。</a:t>
            </a:r>
            <a:r>
              <a:rPr lang="en-US" altLang="zh-CN" sz="2000" b="1">
                <a:latin typeface="Franklin Gothic Book"/>
                <a:ea typeface="黑体" panose="02010600030101010101" pitchFamily="49" charset="-122"/>
              </a:rPr>
              <a:t>2015</a:t>
            </a:r>
            <a:r>
              <a:rPr lang="zh-CN" altLang="zh-CN" sz="2000" b="1">
                <a:latin typeface="Franklin Gothic Book"/>
                <a:ea typeface="黑体" panose="02010600030101010101" pitchFamily="49" charset="-122"/>
              </a:rPr>
              <a:t>年，中国学术界聚焦新问题，提出新理念，使得全球治理在研究对象、学科领域等层面都得到拓展，尤其是围绕中国特色大国外交的理论和实践，对中国在推动建立国际治理新秩序方面的努力与贡献做了比较完整的概括和总结。</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⒈学术研究聚焦于当前全球治理出现的重大挑战。针对国际社会面临的全球治理困境，学者们重点关注了网络安全、气候变化、难民问题、反恐问题等。</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⒉中国参与全球治理实践的理论研究。研究中国特色大国外交理论及其蕴含的中国特色全球治理理念；研究</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一带一路</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、亚投行等中国主导的国际多边合作机制，探讨中国以及广大发展中国家如何通过积极参与全球事务推动塑造更加公平合理的全球治理新秩序；全球治理视域下中国自身发展问题等。</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⒊对原有全球治理理论进行反思。包括：二战后建立起来的国际关系体系的合理性；主权国家主导的世界政治秩序与全球治理的关系；全球利益与国家利益的关系；国家治理与全球治理的关系；新兴经济体发展与全球治理体系的调整转型；地区政治、国内政治对全球性问题的影响等。</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⒋中国特色的全球治理理论构建。重点在于发掘中华传统文化中的积极处世之道和治理理念的共鸣点，在此基础上提出新的全球治理价值观和世界秩序观。</a:t>
            </a:r>
            <a:endParaRPr lang="zh-CN" altLang="zh-CN" sz="2000" b="1">
              <a:latin typeface="Franklin Gothic Book"/>
              <a:ea typeface="黑体" panose="02010600030101010101" pitchFamily="49" charset="-122"/>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矩形 1"/>
          <p:cNvSpPr>
            <a:spLocks noChangeArrowheads="1"/>
          </p:cNvSpPr>
          <p:nvPr/>
        </p:nvSpPr>
        <p:spPr bwMode="auto">
          <a:xfrm>
            <a:off x="250825" y="130175"/>
            <a:ext cx="8713788" cy="6740525"/>
          </a:xfrm>
          <a:prstGeom prst="rect">
            <a:avLst/>
          </a:prstGeom>
          <a:noFill/>
          <a:ln w="9525">
            <a:noFill/>
            <a:miter lim="800000"/>
          </a:ln>
        </p:spPr>
        <p:txBody>
          <a:bodyPr>
            <a:spAutoFit/>
          </a:bodyPr>
          <a:lstStyle/>
          <a:p>
            <a:r>
              <a:rPr lang="en-US" altLang="zh-CN" sz="2400" b="1">
                <a:latin typeface="Franklin Gothic Book"/>
                <a:ea typeface="黑体" panose="02010600030101010101" pitchFamily="49" charset="-122"/>
              </a:rPr>
              <a:t>20</a:t>
            </a:r>
            <a:r>
              <a:rPr lang="zh-CN" altLang="zh-CN" sz="2400" b="1">
                <a:latin typeface="Franklin Gothic Book"/>
                <a:ea typeface="黑体" panose="02010600030101010101" pitchFamily="49" charset="-122"/>
              </a:rPr>
              <a:t>世纪以来，中、美、日三国关系经历了一个起伏较大的过程。</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1</a:t>
            </a:r>
            <a:r>
              <a:rPr lang="zh-CN" altLang="zh-CN" sz="2400" b="1">
                <a:latin typeface="Franklin Gothic Book"/>
                <a:ea typeface="黑体" panose="02010600030101010101" pitchFamily="49" charset="-122"/>
              </a:rPr>
              <a:t>）新中国成立前，三国关系呈现出怎样的基本特征？为什么？</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特征：中国遭受两国的侵略与控制；两国在侵略中国的问题上既有矛盾，也有勾结，美国最终打败日本，独霸中国。</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原因：半殖民地半封建社会的中国落后，美日是资本主义强国；一战后，美日在远东和太平洋地区争夺激烈。</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）冷战时期的</a:t>
            </a:r>
            <a:r>
              <a:rPr lang="en-US" altLang="zh-CN" sz="2400" b="1">
                <a:latin typeface="Franklin Gothic Book"/>
                <a:ea typeface="黑体" panose="02010600030101010101" pitchFamily="49" charset="-122"/>
              </a:rPr>
              <a:t>20</a:t>
            </a:r>
            <a:r>
              <a:rPr lang="zh-CN" altLang="zh-CN" sz="2400" b="1">
                <a:latin typeface="Franklin Gothic Book"/>
                <a:ea typeface="黑体" panose="02010600030101010101" pitchFamily="49" charset="-122"/>
              </a:rPr>
              <a:t>世纪</a:t>
            </a:r>
            <a:r>
              <a:rPr lang="en-US" altLang="zh-CN" sz="2400" b="1">
                <a:latin typeface="Franklin Gothic Book"/>
                <a:ea typeface="黑体" panose="02010600030101010101" pitchFamily="49" charset="-122"/>
              </a:rPr>
              <a:t>70</a:t>
            </a:r>
            <a:r>
              <a:rPr lang="zh-CN" altLang="zh-CN" sz="2400" b="1">
                <a:latin typeface="Franklin Gothic Book"/>
                <a:ea typeface="黑体" panose="02010600030101010101" pitchFamily="49" charset="-122"/>
              </a:rPr>
              <a:t>年代以前，三国关系的基本特征怎样？</a:t>
            </a:r>
            <a:r>
              <a:rPr lang="en-US" altLang="zh-CN" sz="2400" b="1">
                <a:latin typeface="Franklin Gothic Book"/>
                <a:ea typeface="黑体" panose="02010600030101010101" pitchFamily="49" charset="-122"/>
              </a:rPr>
              <a:t>20</a:t>
            </a:r>
            <a:r>
              <a:rPr lang="zh-CN" altLang="zh-CN" sz="2400" b="1">
                <a:latin typeface="Franklin Gothic Book"/>
                <a:ea typeface="黑体" panose="02010600030101010101" pitchFamily="49" charset="-122"/>
              </a:rPr>
              <a:t>世纪</a:t>
            </a:r>
            <a:r>
              <a:rPr lang="en-US" altLang="zh-CN" sz="2400" b="1">
                <a:latin typeface="Franklin Gothic Book"/>
                <a:ea typeface="黑体" panose="02010600030101010101" pitchFamily="49" charset="-122"/>
              </a:rPr>
              <a:t>70</a:t>
            </a:r>
            <a:r>
              <a:rPr lang="zh-CN" altLang="zh-CN" sz="2400" b="1">
                <a:latin typeface="Franklin Gothic Book"/>
                <a:ea typeface="黑体" panose="02010600030101010101" pitchFamily="49" charset="-122"/>
              </a:rPr>
              <a:t>年代以后，三国关系有什么变化？</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中国取得独立自主的地位，美日联合孤立封锁中国；美国通过二战打败日本并占领日本，日本追随美国。重大变化：中国与两国关系逐步正常化，建立外交关系；日本势力增强，奉行相对独立的外交政策，与美国展开激烈竞争。</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3</a:t>
            </a:r>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20</a:t>
            </a:r>
            <a:r>
              <a:rPr lang="zh-CN" altLang="zh-CN" sz="2400" b="1">
                <a:latin typeface="Franklin Gothic Book"/>
                <a:ea typeface="黑体" panose="02010600030101010101" pitchFamily="49" charset="-122"/>
              </a:rPr>
              <a:t>世纪</a:t>
            </a:r>
            <a:r>
              <a:rPr lang="en-US" altLang="zh-CN" sz="2400" b="1">
                <a:latin typeface="Franklin Gothic Book"/>
                <a:ea typeface="黑体" panose="02010600030101010101" pitchFamily="49" charset="-122"/>
              </a:rPr>
              <a:t>90</a:t>
            </a:r>
            <a:r>
              <a:rPr lang="zh-CN" altLang="zh-CN" sz="2400" b="1">
                <a:latin typeface="Franklin Gothic Book"/>
                <a:ea typeface="黑体" panose="02010600030101010101" pitchFamily="49" charset="-122"/>
              </a:rPr>
              <a:t>年代以来，中国与美国、日本合作交流进一步加强，但同时与他们的矛盾与冲突不断发生。试概括指出造成这种矛盾和冲突的主要原因。</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国家根本利益的冲突；意识形态和社会制度的差异；中国实力的增强和国际地位的提高；台湾问题的复杂性。</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相互制约和相互竞争。</a:t>
            </a:r>
            <a:endParaRPr lang="zh-CN" altLang="zh-CN" sz="2400" b="1">
              <a:latin typeface="Franklin Gothic Book"/>
              <a:ea typeface="黑体" panose="02010600030101010101" pitchFamily="49" charset="-122"/>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矩形 1"/>
          <p:cNvSpPr>
            <a:spLocks noChangeArrowheads="1"/>
          </p:cNvSpPr>
          <p:nvPr/>
        </p:nvSpPr>
        <p:spPr bwMode="auto">
          <a:xfrm>
            <a:off x="250825" y="115888"/>
            <a:ext cx="8569325" cy="6556375"/>
          </a:xfrm>
          <a:prstGeom prst="rect">
            <a:avLst/>
          </a:prstGeom>
          <a:noFill/>
          <a:ln w="9525">
            <a:noFill/>
            <a:miter lim="800000"/>
          </a:ln>
        </p:spPr>
        <p:txBody>
          <a:bodyPr>
            <a:spAutoFit/>
          </a:bodyPr>
          <a:lstStyle/>
          <a:p>
            <a:r>
              <a:rPr lang="zh-CN" altLang="zh-CN" sz="2800" b="1">
                <a:latin typeface="Franklin Gothic Book"/>
                <a:ea typeface="黑体" panose="02010600030101010101" pitchFamily="49" charset="-122"/>
              </a:rPr>
              <a:t>中华人民共和国成立后的中国、美国、苏联以及苏东剧变后的中美、俄三国关系。简要阐述你对当代三国关系的特点。</a:t>
            </a:r>
            <a:endParaRPr lang="zh-CN" altLang="zh-CN" sz="2800">
              <a:latin typeface="Franklin Gothic Book"/>
              <a:ea typeface="黑体" panose="02010600030101010101" pitchFamily="49" charset="-122"/>
            </a:endParaRPr>
          </a:p>
          <a:p>
            <a:r>
              <a:rPr lang="zh-CN" altLang="zh-CN" sz="2800" b="1">
                <a:latin typeface="Franklin Gothic Book"/>
                <a:ea typeface="黑体" panose="02010600030101010101" pitchFamily="49" charset="-122"/>
              </a:rPr>
              <a:t>（</a:t>
            </a:r>
            <a:r>
              <a:rPr lang="en-US" altLang="zh-CN" sz="2800" b="1">
                <a:latin typeface="Franklin Gothic Book"/>
                <a:ea typeface="黑体" panose="02010600030101010101" pitchFamily="49" charset="-122"/>
              </a:rPr>
              <a:t>1</a:t>
            </a:r>
            <a:r>
              <a:rPr lang="zh-CN" altLang="zh-CN" sz="2800" b="1">
                <a:latin typeface="Franklin Gothic Book"/>
                <a:ea typeface="黑体" panose="02010600030101010101" pitchFamily="49" charset="-122"/>
              </a:rPr>
              <a:t>）</a:t>
            </a:r>
            <a:r>
              <a:rPr lang="en-US" altLang="zh-CN" sz="2800" b="1">
                <a:latin typeface="Franklin Gothic Book"/>
                <a:ea typeface="黑体" panose="02010600030101010101" pitchFamily="49" charset="-122"/>
              </a:rPr>
              <a:t>1949</a:t>
            </a:r>
            <a:r>
              <a:rPr lang="zh-CN" altLang="zh-CN" sz="2800" b="1">
                <a:latin typeface="Franklin Gothic Book"/>
                <a:ea typeface="黑体" panose="02010600030101010101" pitchFamily="49" charset="-122"/>
              </a:rPr>
              <a:t>年</a:t>
            </a:r>
            <a:r>
              <a:rPr lang="en-US" altLang="zh-CN" sz="2800" b="1">
                <a:latin typeface="Franklin Gothic Book"/>
                <a:ea typeface="黑体" panose="02010600030101010101" pitchFamily="49" charset="-122"/>
              </a:rPr>
              <a:t>10</a:t>
            </a:r>
            <a:r>
              <a:rPr lang="zh-CN" altLang="zh-CN" sz="2800" b="1">
                <a:latin typeface="Franklin Gothic Book"/>
                <a:ea typeface="黑体" panose="02010600030101010101" pitchFamily="49" charset="-122"/>
              </a:rPr>
              <a:t>月新中国成立后，社会主义中国和苏联结盟；二战结束后美苏冷战；美国侵略朝鲜和台湾，长期敌视中国。（</a:t>
            </a:r>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a:t>
            </a:r>
            <a:r>
              <a:rPr lang="en-US" altLang="zh-CN" sz="2800" b="1">
                <a:latin typeface="Franklin Gothic Book"/>
                <a:ea typeface="黑体" panose="02010600030101010101" pitchFamily="49" charset="-122"/>
              </a:rPr>
              <a:t>20</a:t>
            </a:r>
            <a:r>
              <a:rPr lang="zh-CN" altLang="zh-CN" sz="2800" b="1">
                <a:latin typeface="Franklin Gothic Book"/>
                <a:ea typeface="黑体" panose="02010600030101010101" pitchFamily="49" charset="-122"/>
              </a:rPr>
              <a:t>世纪</a:t>
            </a:r>
            <a:r>
              <a:rPr lang="en-US" altLang="zh-CN" sz="2800" b="1">
                <a:latin typeface="Franklin Gothic Book"/>
                <a:ea typeface="黑体" panose="02010600030101010101" pitchFamily="49" charset="-122"/>
              </a:rPr>
              <a:t>50</a:t>
            </a:r>
            <a:r>
              <a:rPr lang="zh-CN" altLang="zh-CN" sz="2800" b="1">
                <a:latin typeface="Franklin Gothic Book"/>
                <a:ea typeface="黑体" panose="02010600030101010101" pitchFamily="49" charset="-122"/>
              </a:rPr>
              <a:t>年代后期，中苏关系恶化，</a:t>
            </a:r>
            <a:r>
              <a:rPr lang="en-US" altLang="zh-CN" sz="2800" b="1">
                <a:latin typeface="Franklin Gothic Book"/>
                <a:ea typeface="黑体" panose="02010600030101010101" pitchFamily="49" charset="-122"/>
              </a:rPr>
              <a:t>60</a:t>
            </a:r>
            <a:r>
              <a:rPr lang="zh-CN" altLang="zh-CN" sz="2800" b="1">
                <a:latin typeface="Franklin Gothic Book"/>
                <a:ea typeface="黑体" panose="02010600030101010101" pitchFamily="49" charset="-122"/>
              </a:rPr>
              <a:t>年代后期美苏争霸中形成苏攻美守的战略态势，</a:t>
            </a:r>
            <a:r>
              <a:rPr lang="en-US" altLang="zh-CN" sz="2800" b="1">
                <a:latin typeface="Franklin Gothic Book"/>
                <a:ea typeface="黑体" panose="02010600030101010101" pitchFamily="49" charset="-122"/>
              </a:rPr>
              <a:t>1972</a:t>
            </a:r>
            <a:r>
              <a:rPr lang="zh-CN" altLang="zh-CN" sz="2800" b="1">
                <a:latin typeface="Franklin Gothic Book"/>
                <a:ea typeface="黑体" panose="02010600030101010101" pitchFamily="49" charset="-122"/>
              </a:rPr>
              <a:t>年中美关系开始正常化。（</a:t>
            </a:r>
            <a:r>
              <a:rPr lang="en-US" altLang="zh-CN" sz="2800" b="1">
                <a:latin typeface="Franklin Gothic Book"/>
                <a:ea typeface="黑体" panose="02010600030101010101" pitchFamily="49" charset="-122"/>
              </a:rPr>
              <a:t>3</a:t>
            </a:r>
            <a:r>
              <a:rPr lang="zh-CN" altLang="zh-CN" sz="2800" b="1">
                <a:latin typeface="Franklin Gothic Book"/>
                <a:ea typeface="黑体" panose="02010600030101010101" pitchFamily="49" charset="-122"/>
              </a:rPr>
              <a:t>）</a:t>
            </a:r>
            <a:r>
              <a:rPr lang="en-US" altLang="zh-CN" sz="2800" b="1">
                <a:latin typeface="Franklin Gothic Book"/>
                <a:ea typeface="黑体" panose="02010600030101010101" pitchFamily="49" charset="-122"/>
              </a:rPr>
              <a:t>80</a:t>
            </a:r>
            <a:r>
              <a:rPr lang="zh-CN" altLang="zh-CN" sz="2800" b="1">
                <a:latin typeface="Franklin Gothic Book"/>
                <a:ea typeface="黑体" panose="02010600030101010101" pitchFamily="49" charset="-122"/>
              </a:rPr>
              <a:t>年代美苏争霸中形成美攻苏守的战略态势，中苏关系改善。（</a:t>
            </a:r>
            <a:r>
              <a:rPr lang="en-US" altLang="zh-CN" sz="2800" b="1">
                <a:latin typeface="Franklin Gothic Book"/>
                <a:ea typeface="黑体" panose="02010600030101010101" pitchFamily="49" charset="-122"/>
              </a:rPr>
              <a:t>4</a:t>
            </a:r>
            <a:r>
              <a:rPr lang="zh-CN" altLang="zh-CN" sz="2800" b="1">
                <a:latin typeface="Franklin Gothic Book"/>
                <a:ea typeface="黑体" panose="02010600030101010101" pitchFamily="49" charset="-122"/>
              </a:rPr>
              <a:t>）</a:t>
            </a:r>
            <a:r>
              <a:rPr lang="en-US" altLang="zh-CN" sz="2800" b="1">
                <a:latin typeface="Franklin Gothic Book"/>
                <a:ea typeface="黑体" panose="02010600030101010101" pitchFamily="49" charset="-122"/>
              </a:rPr>
              <a:t>1991</a:t>
            </a:r>
            <a:r>
              <a:rPr lang="zh-CN" altLang="zh-CN" sz="2800" b="1">
                <a:latin typeface="Franklin Gothic Book"/>
                <a:ea typeface="黑体" panose="02010600030101010101" pitchFamily="49" charset="-122"/>
              </a:rPr>
              <a:t>年苏联解体，两极格局结束，世界朝着多极化的趋势发展，中、美、俄形成相互竞争、相互制约的关系。</a:t>
            </a:r>
            <a:endParaRPr lang="zh-CN" altLang="zh-CN" sz="2800">
              <a:latin typeface="Franklin Gothic Book"/>
              <a:ea typeface="黑体" panose="02010600030101010101" pitchFamily="49" charset="-122"/>
            </a:endParaRPr>
          </a:p>
          <a:p>
            <a:r>
              <a:rPr lang="zh-CN" altLang="zh-CN" sz="2800" b="1">
                <a:latin typeface="Franklin Gothic Book"/>
                <a:ea typeface="黑体" panose="02010600030101010101" pitchFamily="49" charset="-122"/>
              </a:rPr>
              <a:t>观点：在当今世界格局多极化的趋势中，不同社会制度的三国能够和平共处的；综合国力决定该国在国际关系中的地位；国家利益决定该国在国际交往的策略。</a:t>
            </a:r>
            <a:endParaRPr lang="zh-CN" altLang="zh-CN" sz="2800">
              <a:latin typeface="Franklin Gothic Book"/>
              <a:ea typeface="黑体" panose="02010600030101010101" pitchFamily="49" charset="-122"/>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p:cNvPicPr>
            <a:picLocks noChangeAspect="1" noChangeArrowheads="1"/>
          </p:cNvPicPr>
          <p:nvPr/>
        </p:nvPicPr>
        <p:blipFill>
          <a:blip r:embed="rId1"/>
          <a:srcRect/>
          <a:stretch>
            <a:fillRect/>
          </a:stretch>
        </p:blipFill>
        <p:spPr bwMode="auto">
          <a:xfrm>
            <a:off x="827088" y="2565400"/>
            <a:ext cx="7764462" cy="5976938"/>
          </a:xfrm>
          <a:prstGeom prst="rect">
            <a:avLst/>
          </a:prstGeom>
          <a:noFill/>
          <a:ln w="9525">
            <a:noFill/>
            <a:miter lim="800000"/>
            <a:headEnd/>
            <a:tailEnd/>
          </a:ln>
        </p:spPr>
      </p:pic>
      <p:sp>
        <p:nvSpPr>
          <p:cNvPr id="270338" name="TextBox 2"/>
          <p:cNvSpPr txBox="1">
            <a:spLocks noChangeArrowheads="1"/>
          </p:cNvSpPr>
          <p:nvPr/>
        </p:nvSpPr>
        <p:spPr bwMode="auto">
          <a:xfrm>
            <a:off x="1033463" y="2546350"/>
            <a:ext cx="576262" cy="523875"/>
          </a:xfrm>
          <a:prstGeom prst="rect">
            <a:avLst/>
          </a:prstGeom>
          <a:noFill/>
          <a:ln w="9525">
            <a:noFill/>
            <a:miter lim="800000"/>
          </a:ln>
        </p:spPr>
        <p:txBody>
          <a:bodyPr>
            <a:spAutoFit/>
          </a:bodyPr>
          <a:lstStyle/>
          <a:p>
            <a:r>
              <a:rPr lang="en-US" altLang="zh-CN" sz="2800" b="1">
                <a:latin typeface="Franklin Gothic Book"/>
                <a:ea typeface="黑体" panose="02010600030101010101" pitchFamily="49" charset="-122"/>
              </a:rPr>
              <a:t>B.</a:t>
            </a:r>
            <a:endParaRPr lang="zh-CN" altLang="en-US" sz="2800" b="1">
              <a:latin typeface="Franklin Gothic Book"/>
              <a:ea typeface="黑体" panose="02010600030101010101" pitchFamily="49" charset="-122"/>
            </a:endParaRPr>
          </a:p>
        </p:txBody>
      </p:sp>
      <p:sp>
        <p:nvSpPr>
          <p:cNvPr id="270339" name="TextBox 3"/>
          <p:cNvSpPr txBox="1">
            <a:spLocks noChangeArrowheads="1"/>
          </p:cNvSpPr>
          <p:nvPr/>
        </p:nvSpPr>
        <p:spPr bwMode="auto">
          <a:xfrm>
            <a:off x="1033463" y="1566863"/>
            <a:ext cx="6481762" cy="461962"/>
          </a:xfrm>
          <a:prstGeom prst="rect">
            <a:avLst/>
          </a:prstGeom>
          <a:noFill/>
          <a:ln w="9525">
            <a:noFill/>
            <a:miter lim="800000"/>
          </a:ln>
        </p:spPr>
        <p:txBody>
          <a:bodyPr>
            <a:spAutoFit/>
          </a:bodyPr>
          <a:lstStyle/>
          <a:p>
            <a:r>
              <a:rPr lang="en-US" altLang="zh-CN" sz="2400" b="1">
                <a:latin typeface="Franklin Gothic Book"/>
                <a:ea typeface="黑体" panose="02010600030101010101" pitchFamily="49" charset="-122"/>
              </a:rPr>
              <a:t>A.</a:t>
            </a:r>
            <a:r>
              <a:rPr lang="zh-CN" altLang="en-US" sz="2400" b="1">
                <a:latin typeface="Franklin Gothic Book"/>
                <a:ea typeface="黑体" panose="02010600030101010101" pitchFamily="49" charset="-122"/>
              </a:rPr>
              <a:t>中国加入</a:t>
            </a:r>
            <a:r>
              <a:rPr lang="en-US" altLang="zh-CN" sz="2400" b="1">
                <a:latin typeface="Franklin Gothic Book"/>
                <a:ea typeface="黑体" panose="02010600030101010101" pitchFamily="49" charset="-122"/>
              </a:rPr>
              <a:t>WTO</a:t>
            </a:r>
            <a:r>
              <a:rPr lang="zh-CN" altLang="en-US" sz="2400" b="1">
                <a:latin typeface="Franklin Gothic Book"/>
                <a:ea typeface="黑体" panose="02010600030101010101" pitchFamily="49" charset="-122"/>
              </a:rPr>
              <a:t>的背景，过程、特点和影响。</a:t>
            </a:r>
            <a:endParaRPr lang="zh-CN" altLang="en-US" sz="2400" b="1">
              <a:latin typeface="Franklin Gothic Book"/>
              <a:ea typeface="黑体" panose="02010600030101010101" pitchFamily="49" charset="-122"/>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2" descr="www.dearedu.com"/>
          <p:cNvPicPr>
            <a:picLocks noChangeAspect="1" noChangeArrowheads="1"/>
          </p:cNvPicPr>
          <p:nvPr/>
        </p:nvPicPr>
        <p:blipFill>
          <a:blip r:embed="rId1"/>
          <a:srcRect/>
          <a:stretch>
            <a:fillRect/>
          </a:stretch>
        </p:blipFill>
        <p:spPr bwMode="auto">
          <a:xfrm>
            <a:off x="0" y="733425"/>
            <a:ext cx="19050" cy="19050"/>
          </a:xfrm>
          <a:prstGeom prst="rect">
            <a:avLst/>
          </a:prstGeom>
          <a:noFill/>
          <a:ln w="9525">
            <a:noFill/>
            <a:miter lim="800000"/>
            <a:headEnd/>
            <a:tailEnd/>
          </a:ln>
        </p:spPr>
      </p:pic>
      <p:pic>
        <p:nvPicPr>
          <p:cNvPr id="271362" name="Picture 1" descr="www.dearedu.com"/>
          <p:cNvPicPr>
            <a:picLocks noChangeAspect="1" noChangeArrowheads="1"/>
          </p:cNvPicPr>
          <p:nvPr/>
        </p:nvPicPr>
        <p:blipFill>
          <a:blip r:embed="rId2"/>
          <a:srcRect/>
          <a:stretch>
            <a:fillRect/>
          </a:stretch>
        </p:blipFill>
        <p:spPr bwMode="auto">
          <a:xfrm>
            <a:off x="0" y="752475"/>
            <a:ext cx="9525" cy="19050"/>
          </a:xfrm>
          <a:prstGeom prst="rect">
            <a:avLst/>
          </a:prstGeom>
          <a:noFill/>
          <a:ln w="9525">
            <a:noFill/>
            <a:miter lim="800000"/>
            <a:headEnd/>
            <a:tailEnd/>
          </a:ln>
        </p:spPr>
      </p:pic>
      <p:sp>
        <p:nvSpPr>
          <p:cNvPr id="271363" name="Rectangle 4"/>
          <p:cNvSpPr>
            <a:spLocks noChangeArrowheads="1"/>
          </p:cNvSpPr>
          <p:nvPr/>
        </p:nvSpPr>
        <p:spPr bwMode="auto">
          <a:xfrm>
            <a:off x="755650" y="201613"/>
            <a:ext cx="5699125" cy="800100"/>
          </a:xfrm>
          <a:prstGeom prst="rect">
            <a:avLst/>
          </a:prstGeom>
          <a:noFill/>
          <a:ln w="9525">
            <a:noFill/>
            <a:miter lim="800000"/>
          </a:ln>
        </p:spPr>
        <p:txBody>
          <a:bodyPr wrap="none" anchor="ctr">
            <a:spAutoFit/>
          </a:bodyPr>
          <a:lstStyle/>
          <a:p>
            <a:r>
              <a:rPr lang="zh-CN" sz="1000" b="1">
                <a:solidFill>
                  <a:srgbClr val="000000"/>
                </a:solidFill>
                <a:latin typeface="Calibri" panose="020F0502020204030204" charset="0"/>
              </a:rPr>
              <a:t>　</a:t>
            </a:r>
            <a:r>
              <a:rPr lang="zh-CN" sz="2800" b="1">
                <a:solidFill>
                  <a:srgbClr val="FF0000"/>
                </a:solidFill>
                <a:latin typeface="Calibri" panose="020F0502020204030204" charset="0"/>
              </a:rPr>
              <a:t>坚持科技创新，走可持续发展之路</a:t>
            </a:r>
            <a:endParaRPr lang="zh-CN" sz="2800" b="1">
              <a:solidFill>
                <a:srgbClr val="FF0000"/>
              </a:solidFill>
            </a:endParaRPr>
          </a:p>
          <a:p>
            <a:pPr eaLnBrk="0" hangingPunct="0"/>
            <a:endParaRPr lang="zh-CN" altLang="zh-CN"/>
          </a:p>
        </p:txBody>
      </p:sp>
      <p:sp>
        <p:nvSpPr>
          <p:cNvPr id="271364" name="矩形 5"/>
          <p:cNvSpPr>
            <a:spLocks noChangeArrowheads="1"/>
          </p:cNvSpPr>
          <p:nvPr/>
        </p:nvSpPr>
        <p:spPr bwMode="auto">
          <a:xfrm>
            <a:off x="19050" y="742950"/>
            <a:ext cx="8526463" cy="5508625"/>
          </a:xfrm>
          <a:prstGeom prst="rect">
            <a:avLst/>
          </a:prstGeom>
          <a:noFill/>
          <a:ln w="9525">
            <a:noFill/>
            <a:miter lim="800000"/>
          </a:ln>
        </p:spPr>
        <p:txBody>
          <a:bodyPr>
            <a:spAutoFit/>
          </a:bodyPr>
          <a:lstStyle/>
          <a:p>
            <a:r>
              <a:rPr lang="zh-CN" altLang="zh-CN" b="1">
                <a:latin typeface="Franklin Gothic Book"/>
                <a:ea typeface="黑体" panose="02010600030101010101" pitchFamily="49" charset="-122"/>
              </a:rPr>
              <a:t> </a:t>
            </a:r>
            <a:r>
              <a:rPr lang="zh-CN" altLang="zh-CN" sz="3200" b="1">
                <a:latin typeface="Franklin Gothic Book"/>
                <a:ea typeface="黑体" panose="02010600030101010101" pitchFamily="49" charset="-122"/>
              </a:rPr>
              <a:t>命题视角</a:t>
            </a:r>
            <a:endParaRPr lang="zh-CN" altLang="zh-CN" sz="3200">
              <a:latin typeface="Franklin Gothic Book"/>
              <a:ea typeface="黑体" panose="02010600030101010101" pitchFamily="49" charset="-122"/>
            </a:endParaRPr>
          </a:p>
          <a:p>
            <a:r>
              <a:rPr lang="zh-CN" altLang="zh-CN" sz="3200" b="1">
                <a:latin typeface="Franklin Gothic Book"/>
                <a:ea typeface="黑体" panose="02010600030101010101" pitchFamily="49" charset="-122"/>
              </a:rPr>
              <a:t>1. 对比中外科技的发展的差异，分析中国古代科技领先世界而近代科技落后于世界的原因。</a:t>
            </a:r>
            <a:endParaRPr lang="zh-CN" altLang="zh-CN" sz="3200" b="1">
              <a:latin typeface="Franklin Gothic Book"/>
              <a:ea typeface="黑体" panose="02010600030101010101" pitchFamily="49" charset="-122"/>
            </a:endParaRPr>
          </a:p>
          <a:p>
            <a:r>
              <a:rPr lang="zh-CN" altLang="zh-CN" sz="3200" b="1">
                <a:latin typeface="Franklin Gothic Book"/>
                <a:ea typeface="黑体" panose="02010600030101010101" pitchFamily="49" charset="-122"/>
              </a:rPr>
              <a:t>2. 依据材料，坚持“科学技术是第一生产力”的观点，评价科技进步对人类社会进步的极大推动。</a:t>
            </a:r>
            <a:endParaRPr lang="zh-CN" altLang="zh-CN" sz="3200" b="1">
              <a:latin typeface="Franklin Gothic Book"/>
              <a:ea typeface="黑体" panose="02010600030101010101" pitchFamily="49" charset="-122"/>
            </a:endParaRPr>
          </a:p>
          <a:p>
            <a:r>
              <a:rPr lang="zh-CN" altLang="zh-CN" sz="3200" b="1">
                <a:latin typeface="Franklin Gothic Book"/>
                <a:ea typeface="黑体" panose="02010600030101010101" pitchFamily="49" charset="-122"/>
              </a:rPr>
              <a:t>3. 从科技革命的角度来分析世界市场的形成和经济全球化趋势到来的内在因素。</a:t>
            </a:r>
            <a:endParaRPr lang="zh-CN" altLang="zh-CN" sz="3200" b="1">
              <a:latin typeface="Franklin Gothic Book"/>
              <a:ea typeface="黑体" panose="02010600030101010101" pitchFamily="49" charset="-122"/>
            </a:endParaRPr>
          </a:p>
          <a:p>
            <a:r>
              <a:rPr lang="zh-CN" altLang="zh-CN" sz="3200" b="1">
                <a:latin typeface="Franklin Gothic Book"/>
                <a:ea typeface="黑体" panose="02010600030101010101" pitchFamily="49" charset="-122"/>
              </a:rPr>
              <a:t>4. 分析科技创新对现代教育改革、产业结构的调整、管理方式的创新和综合国力提升等诸方面的影响及留给我们的启示。</a:t>
            </a:r>
            <a:endParaRPr lang="zh-CN" altLang="zh-CN" sz="3200" b="1">
              <a:latin typeface="Franklin Gothic Book"/>
              <a:ea typeface="黑体" panose="02010600030101010101" pitchFamily="49" charset="-122"/>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矩形 1"/>
          <p:cNvSpPr>
            <a:spLocks noChangeArrowheads="1"/>
          </p:cNvSpPr>
          <p:nvPr/>
        </p:nvSpPr>
        <p:spPr bwMode="auto">
          <a:xfrm>
            <a:off x="539750" y="620713"/>
            <a:ext cx="7920038" cy="5694362"/>
          </a:xfrm>
          <a:prstGeom prst="rect">
            <a:avLst/>
          </a:prstGeom>
          <a:noFill/>
          <a:ln w="9525">
            <a:noFill/>
            <a:miter lim="800000"/>
          </a:ln>
        </p:spPr>
        <p:txBody>
          <a:bodyPr>
            <a:spAutoFit/>
          </a:bodyPr>
          <a:lstStyle/>
          <a:p>
            <a:r>
              <a:rPr lang="en-US" altLang="zh-CN" sz="2800" b="1">
                <a:solidFill>
                  <a:srgbClr val="FF0000"/>
                </a:solidFill>
                <a:latin typeface="Franklin Gothic Book"/>
                <a:ea typeface="黑体" panose="02010600030101010101" pitchFamily="49" charset="-122"/>
              </a:rPr>
              <a:t>16</a:t>
            </a:r>
            <a:r>
              <a:rPr lang="zh-CN" altLang="zh-CN" sz="2800" b="1">
                <a:solidFill>
                  <a:srgbClr val="FF0000"/>
                </a:solidFill>
                <a:latin typeface="Franklin Gothic Book"/>
                <a:ea typeface="黑体" panose="02010600030101010101" pitchFamily="49" charset="-122"/>
              </a:rPr>
              <a:t>、</a:t>
            </a:r>
            <a:r>
              <a:rPr lang="en-US" altLang="zh-CN" sz="2800" b="1">
                <a:solidFill>
                  <a:srgbClr val="FF0000"/>
                </a:solidFill>
                <a:latin typeface="Franklin Gothic Book"/>
                <a:ea typeface="黑体" panose="02010600030101010101" pitchFamily="49" charset="-122"/>
              </a:rPr>
              <a:t>17</a:t>
            </a:r>
            <a:r>
              <a:rPr lang="zh-CN" altLang="zh-CN" sz="2800" b="1">
                <a:solidFill>
                  <a:srgbClr val="FF0000"/>
                </a:solidFill>
                <a:latin typeface="Franklin Gothic Book"/>
                <a:ea typeface="黑体" panose="02010600030101010101" pitchFamily="49" charset="-122"/>
              </a:rPr>
              <a:t>世纪科学革命在欧洲出现的时代背景。</a:t>
            </a:r>
            <a:endParaRPr lang="zh-CN" altLang="zh-CN" sz="2800" b="1">
              <a:solidFill>
                <a:srgbClr val="FF0000"/>
              </a:solidFill>
              <a:latin typeface="Franklin Gothic Book"/>
              <a:ea typeface="黑体" panose="02010600030101010101" pitchFamily="49" charset="-122"/>
            </a:endParaRPr>
          </a:p>
          <a:p>
            <a:r>
              <a:rPr lang="en-US" altLang="zh-CN" sz="2800" b="1">
                <a:latin typeface="Franklin Gothic Book"/>
                <a:ea typeface="黑体" panose="02010600030101010101" pitchFamily="49" charset="-122"/>
              </a:rPr>
              <a:t> </a:t>
            </a:r>
            <a:r>
              <a:rPr lang="zh-CN" altLang="zh-CN" sz="2800" b="1">
                <a:latin typeface="Franklin Gothic Book"/>
                <a:ea typeface="黑体" panose="02010600030101010101" pitchFamily="49" charset="-122"/>
              </a:rPr>
              <a:t>文艺复兴和宗教改革，解放了人们思想；资本主义经济发展，对科学知识的需求更加迫切；地理大发现扩大了欧洲人的“世界”视野，为科学探索提供动力；政府（科学团体）的推动、科学家们冲破神学藩篱，探索真理。（</a:t>
            </a:r>
            <a:r>
              <a:rPr lang="en-US" altLang="zh-CN" sz="2800" b="1">
                <a:latin typeface="Franklin Gothic Book"/>
                <a:ea typeface="黑体" panose="02010600030101010101" pitchFamily="49" charset="-122"/>
              </a:rPr>
              <a:t>6</a:t>
            </a:r>
            <a:r>
              <a:rPr lang="zh-CN" altLang="zh-CN" sz="2800" b="1">
                <a:latin typeface="Franklin Gothic Book"/>
                <a:ea typeface="黑体" panose="02010600030101010101" pitchFamily="49" charset="-122"/>
              </a:rPr>
              <a:t>分）</a:t>
            </a:r>
            <a:endParaRPr lang="zh-CN" altLang="zh-CN" sz="2800" b="1">
              <a:latin typeface="Franklin Gothic Book"/>
              <a:ea typeface="黑体" panose="02010600030101010101" pitchFamily="49" charset="-122"/>
            </a:endParaRPr>
          </a:p>
          <a:p>
            <a:r>
              <a:rPr lang="zh-CN" altLang="zh-CN" sz="2800" b="1">
                <a:solidFill>
                  <a:srgbClr val="FF0000"/>
                </a:solidFill>
                <a:latin typeface="Franklin Gothic Book"/>
                <a:ea typeface="黑体" panose="02010600030101010101" pitchFamily="49" charset="-122"/>
              </a:rPr>
              <a:t>结合所学，分析工业革命与城市化的关系。（</a:t>
            </a:r>
            <a:r>
              <a:rPr lang="en-US" altLang="zh-CN" sz="2800" b="1">
                <a:solidFill>
                  <a:srgbClr val="FF0000"/>
                </a:solidFill>
                <a:latin typeface="Franklin Gothic Book"/>
                <a:ea typeface="黑体" panose="02010600030101010101" pitchFamily="49" charset="-122"/>
              </a:rPr>
              <a:t>6</a:t>
            </a:r>
            <a:r>
              <a:rPr lang="zh-CN" altLang="zh-CN" sz="2800" b="1">
                <a:solidFill>
                  <a:srgbClr val="FF0000"/>
                </a:solidFill>
                <a:latin typeface="Franklin Gothic Book"/>
                <a:ea typeface="黑体" panose="02010600030101010101" pitchFamily="49" charset="-122"/>
              </a:rPr>
              <a:t>分）</a:t>
            </a:r>
            <a:endParaRPr lang="en-US" altLang="zh-CN" sz="2800" b="1">
              <a:solidFill>
                <a:srgbClr val="FF0000"/>
              </a:solidFill>
              <a:latin typeface="Franklin Gothic Book"/>
              <a:ea typeface="黑体" panose="02010600030101010101" pitchFamily="49" charset="-122"/>
            </a:endParaRPr>
          </a:p>
          <a:p>
            <a:r>
              <a:rPr lang="zh-CN" altLang="zh-CN" sz="2800" b="1">
                <a:latin typeface="Franklin Gothic Book"/>
                <a:ea typeface="黑体" panose="02010600030101010101" pitchFamily="49" charset="-122"/>
              </a:rPr>
              <a:t>工业革命改变了城市的地理分布，从以粮食生产为依托转变为以工业生产为依托；工厂制的建立，为城市工人提供更多的就业机会；交通工具的改善为城市人口的生活供给提供保障；科学技术的进步改善了城市生活环境；城市化进程推动工业革命的发展。（</a:t>
            </a:r>
            <a:r>
              <a:rPr lang="en-US" altLang="zh-CN" sz="2800" b="1">
                <a:latin typeface="Franklin Gothic Book"/>
                <a:ea typeface="黑体" panose="02010600030101010101" pitchFamily="49" charset="-122"/>
              </a:rPr>
              <a:t>6</a:t>
            </a:r>
            <a:r>
              <a:rPr lang="zh-CN" altLang="zh-CN" sz="2800" b="1">
                <a:latin typeface="Franklin Gothic Book"/>
                <a:ea typeface="黑体" panose="02010600030101010101" pitchFamily="49" charset="-122"/>
              </a:rPr>
              <a:t>分 ）</a:t>
            </a:r>
            <a:endParaRPr lang="zh-CN" altLang="zh-CN" sz="2800" b="1">
              <a:latin typeface="Franklin Gothic Book"/>
              <a:ea typeface="黑体" panose="0201060003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body" idx="1"/>
          </p:nvPr>
        </p:nvSpPr>
        <p:spPr>
          <a:xfrm>
            <a:off x="250825" y="765175"/>
            <a:ext cx="8686800" cy="5257800"/>
          </a:xfrm>
          <a:ln w="28575" cap="flat">
            <a:solidFill>
              <a:srgbClr val="FFFF00"/>
            </a:solidFill>
            <a:prstDash val="sysDot"/>
          </a:ln>
        </p:spPr>
        <p:txBody>
          <a:bodyPr/>
          <a:lstStyle/>
          <a:p>
            <a:pPr>
              <a:lnSpc>
                <a:spcPct val="105000"/>
              </a:lnSpc>
              <a:buFont typeface="Wingdings" panose="05000000000000000000" pitchFamily="2" charset="2"/>
              <a:buNone/>
            </a:pPr>
            <a:r>
              <a:rPr lang="zh-CN" altLang="en-US" sz="2800" b="1" smtClean="0">
                <a:latin typeface="楷体_GB2312" panose="02010609030101010101" pitchFamily="49" charset="-122"/>
                <a:ea typeface="楷体_GB2312" panose="02010609030101010101" pitchFamily="49" charset="-122"/>
              </a:rPr>
              <a:t>再次：分解内容标准</a:t>
            </a:r>
            <a:endParaRPr lang="zh-CN" altLang="en-US" sz="28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示例：</a:t>
            </a:r>
            <a:r>
              <a:rPr lang="zh-CN" altLang="en-US" sz="2400" b="1" smtClean="0">
                <a:solidFill>
                  <a:srgbClr val="FF0000"/>
                </a:solidFill>
                <a:latin typeface="楷体_GB2312" panose="02010609030101010101" pitchFamily="49" charset="-122"/>
                <a:ea typeface="楷体_GB2312" panose="02010609030101010101" pitchFamily="49" charset="-122"/>
              </a:rPr>
              <a:t>新文化运动</a:t>
            </a:r>
            <a:endParaRPr lang="zh-CN" altLang="en-US" sz="2400" b="1" smtClean="0">
              <a:solidFill>
                <a:srgbClr val="FF0000"/>
              </a:solidFill>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      </a:t>
            </a:r>
            <a:r>
              <a:rPr lang="en-US" altLang="zh-CN" sz="2400" b="1" smtClean="0">
                <a:latin typeface="楷体_GB2312" panose="02010609030101010101" pitchFamily="49" charset="-122"/>
                <a:ea typeface="楷体_GB2312" panose="02010609030101010101" pitchFamily="49" charset="-122"/>
              </a:rPr>
              <a:t>1.</a:t>
            </a:r>
            <a:r>
              <a:rPr lang="zh-CN" altLang="en-US" sz="2400" b="1" smtClean="0">
                <a:latin typeface="楷体_GB2312" panose="02010609030101010101" pitchFamily="49" charset="-122"/>
                <a:ea typeface="楷体_GB2312" panose="02010609030101010101" pitchFamily="49" charset="-122"/>
              </a:rPr>
              <a:t>探讨在半殖民地半封建社会条件下，资本主义在中国近代历史发展进程中的地位和作用。</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      </a:t>
            </a:r>
            <a:r>
              <a:rPr lang="en-US" altLang="zh-CN" sz="2400" b="1" smtClean="0">
                <a:latin typeface="楷体_GB2312" panose="02010609030101010101" pitchFamily="49" charset="-122"/>
                <a:ea typeface="楷体_GB2312" panose="02010609030101010101" pitchFamily="49" charset="-122"/>
              </a:rPr>
              <a:t>2.</a:t>
            </a:r>
            <a:r>
              <a:rPr lang="zh-CN" altLang="en-US" sz="2400" b="1" smtClean="0">
                <a:latin typeface="楷体_GB2312" panose="02010609030101010101" pitchFamily="49" charset="-122"/>
                <a:ea typeface="楷体_GB2312" panose="02010609030101010101" pitchFamily="49" charset="-122"/>
              </a:rPr>
              <a:t>说出辛亥革命后反对专制斗争的史实，认识中国近代史上民主力量与专制势力斗争的历史进步性和艰巨性。</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      </a:t>
            </a:r>
            <a:r>
              <a:rPr lang="en-US" altLang="zh-CN" sz="2400" b="1" smtClean="0">
                <a:latin typeface="楷体_GB2312" panose="02010609030101010101" pitchFamily="49" charset="-122"/>
                <a:ea typeface="楷体_GB2312" panose="02010609030101010101" pitchFamily="49" charset="-122"/>
              </a:rPr>
              <a:t>3.</a:t>
            </a:r>
            <a:r>
              <a:rPr lang="zh-CN" altLang="en-US" sz="2400" b="1" smtClean="0">
                <a:latin typeface="楷体_GB2312" panose="02010609030101010101" pitchFamily="49" charset="-122"/>
                <a:ea typeface="楷体_GB2312" panose="02010609030101010101" pitchFamily="49" charset="-122"/>
              </a:rPr>
              <a:t>以中国近现代报刊为例，说明大众传播媒体的发展给人们生活方式带来的巨大变化。</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      </a:t>
            </a:r>
            <a:r>
              <a:rPr lang="en-US" altLang="zh-CN" sz="2400" b="1" smtClean="0">
                <a:latin typeface="楷体_GB2312" panose="02010609030101010101" pitchFamily="49" charset="-122"/>
                <a:ea typeface="楷体_GB2312" panose="02010609030101010101" pitchFamily="49" charset="-122"/>
              </a:rPr>
              <a:t>4.</a:t>
            </a:r>
            <a:r>
              <a:rPr lang="zh-CN" altLang="en-US" sz="2400" b="1" smtClean="0">
                <a:latin typeface="楷体_GB2312" panose="02010609030101010101" pitchFamily="49" charset="-122"/>
                <a:ea typeface="楷体_GB2312" panose="02010609030101010101" pitchFamily="49" charset="-122"/>
              </a:rPr>
              <a:t>概述新文化运动的主要内容，探讨其对近代中国思想解放的影响。</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      </a:t>
            </a:r>
            <a:r>
              <a:rPr lang="en-US" altLang="zh-CN" sz="2400" b="1" smtClean="0">
                <a:latin typeface="楷体_GB2312" panose="02010609030101010101" pitchFamily="49" charset="-122"/>
                <a:ea typeface="楷体_GB2312" panose="02010609030101010101" pitchFamily="49" charset="-122"/>
              </a:rPr>
              <a:t>5.</a:t>
            </a:r>
            <a:r>
              <a:rPr lang="zh-CN" altLang="en-US" sz="2400" b="1" smtClean="0">
                <a:latin typeface="楷体_GB2312" panose="02010609030101010101" pitchFamily="49" charset="-122"/>
                <a:ea typeface="楷体_GB2312" panose="02010609030101010101" pitchFamily="49" charset="-122"/>
              </a:rPr>
              <a:t>简述马克思主义在中国传播的史实，认识马克思主义对中国历史发展的重大意义。</a:t>
            </a:r>
            <a:endParaRPr lang="zh-CN" altLang="en-US" sz="2400" b="1"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矩形 1"/>
          <p:cNvSpPr>
            <a:spLocks noChangeArrowheads="1"/>
          </p:cNvSpPr>
          <p:nvPr/>
        </p:nvSpPr>
        <p:spPr bwMode="auto">
          <a:xfrm>
            <a:off x="827088" y="750888"/>
            <a:ext cx="7777162" cy="1570037"/>
          </a:xfrm>
          <a:prstGeom prst="rect">
            <a:avLst/>
          </a:prstGeom>
          <a:noFill/>
          <a:ln w="9525">
            <a:noFill/>
            <a:miter lim="800000"/>
          </a:ln>
        </p:spPr>
        <p:txBody>
          <a:bodyPr>
            <a:spAutoFit/>
          </a:bodyPr>
          <a:lstStyle/>
          <a:p>
            <a:pPr eaLnBrk="0" hangingPunct="0"/>
            <a:r>
              <a:rPr lang="en-US" altLang="zh-CN" sz="3200" b="1">
                <a:latin typeface="Franklin Gothic Book"/>
                <a:ea typeface="黑体" panose="02010600030101010101" pitchFamily="49" charset="-122"/>
              </a:rPr>
              <a:t>1956</a:t>
            </a:r>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2011</a:t>
            </a:r>
            <a:r>
              <a:rPr lang="zh-CN" altLang="zh-CN" sz="3200" b="1">
                <a:latin typeface="Franklin Gothic Book"/>
                <a:ea typeface="黑体" panose="02010600030101010101" pitchFamily="49" charset="-122"/>
              </a:rPr>
              <a:t>年中国航天科技发展的特点。</a:t>
            </a:r>
            <a:endParaRPr lang="en-US" altLang="zh-CN" sz="3200" b="1">
              <a:latin typeface="Franklin Gothic Book"/>
              <a:ea typeface="黑体" panose="02010600030101010101" pitchFamily="49" charset="-122"/>
            </a:endParaRPr>
          </a:p>
          <a:p>
            <a:pPr eaLnBrk="0" hangingPunct="0"/>
            <a:r>
              <a:rPr lang="zh-CN" altLang="en-US" sz="3200" b="1">
                <a:latin typeface="Franklin Gothic Book"/>
                <a:ea typeface="黑体" panose="02010600030101010101" pitchFamily="49" charset="-122"/>
              </a:rPr>
              <a:t>特点：</a:t>
            </a:r>
            <a:r>
              <a:rPr lang="zh-CN" altLang="zh-CN" sz="3200" b="1">
                <a:latin typeface="Franklin Gothic Book"/>
                <a:ea typeface="黑体" panose="02010600030101010101" pitchFamily="49" charset="-122"/>
              </a:rPr>
              <a:t>独立自主研制</a:t>
            </a:r>
            <a:r>
              <a:rPr lang="en-US" altLang="zh-CN" sz="3200" b="1">
                <a:latin typeface="Franklin Gothic Book"/>
                <a:ea typeface="黑体" panose="02010600030101010101" pitchFamily="49" charset="-122"/>
              </a:rPr>
              <a:t>;</a:t>
            </a:r>
            <a:r>
              <a:rPr lang="zh-CN" altLang="zh-CN" sz="3200" b="1">
                <a:latin typeface="Franklin Gothic Book"/>
                <a:ea typeface="黑体" panose="02010600030101010101" pitchFamily="49" charset="-122"/>
              </a:rPr>
              <a:t>跻身世界先进行列</a:t>
            </a:r>
            <a:r>
              <a:rPr lang="en-US" altLang="zh-CN" sz="3200" b="1">
                <a:latin typeface="Franklin Gothic Book"/>
                <a:ea typeface="黑体" panose="02010600030101010101" pitchFamily="49" charset="-122"/>
              </a:rPr>
              <a:t>;</a:t>
            </a:r>
            <a:r>
              <a:rPr lang="zh-CN" altLang="zh-CN" sz="3200" b="1">
                <a:latin typeface="Franklin Gothic Book"/>
                <a:ea typeface="黑体" panose="02010600030101010101" pitchFamily="49" charset="-122"/>
              </a:rPr>
              <a:t>走向国际市场</a:t>
            </a:r>
            <a:r>
              <a:rPr lang="en-US" altLang="zh-CN" sz="3200" b="1">
                <a:latin typeface="Franklin Gothic Book"/>
                <a:ea typeface="黑体" panose="02010600030101010101" pitchFamily="49" charset="-122"/>
              </a:rPr>
              <a:t>;</a:t>
            </a:r>
            <a:r>
              <a:rPr lang="zh-CN" altLang="zh-CN" sz="3200" b="1">
                <a:latin typeface="Franklin Gothic Book"/>
                <a:ea typeface="黑体" panose="02010600030101010101" pitchFamily="49" charset="-122"/>
              </a:rPr>
              <a:t>发展过程不是一帆风顺的。</a:t>
            </a:r>
            <a:endParaRPr lang="zh-CN" altLang="zh-CN" sz="3200" b="1">
              <a:latin typeface="Franklin Gothic Book"/>
              <a:ea typeface="黑体" panose="02010600030101010101" pitchFamily="49" charset="-122"/>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686800" cy="1143000"/>
          </a:xfrm>
        </p:spPr>
        <p:txBody>
          <a:bodyPr rtlCol="0">
            <a:normAutofit fontScale="90000"/>
          </a:bodyPr>
          <a:lstStyle/>
          <a:p>
            <a:pPr fontAlgn="auto">
              <a:spcAft>
                <a:spcPts val="0"/>
              </a:spcAft>
              <a:defRPr/>
            </a:pPr>
            <a:r>
              <a:rPr lang="zh-CN" altLang="en-US" dirty="0">
                <a:solidFill>
                  <a:srgbClr val="FF0000"/>
                </a:solidFill>
                <a:latin typeface="黑体" panose="02010600030101010101" pitchFamily="49" charset="-122"/>
                <a:ea typeface="黑体" panose="02010600030101010101" pitchFamily="49" charset="-122"/>
                <a:cs typeface="+mj-cs"/>
              </a:rPr>
              <a:t>周年热点：“前挂后靠”</a:t>
            </a:r>
            <a:r>
              <a:rPr lang="en-US" altLang="zh-CN" dirty="0">
                <a:solidFill>
                  <a:srgbClr val="FF0000"/>
                </a:solidFill>
                <a:latin typeface="黑体" panose="02010600030101010101" pitchFamily="49" charset="-122"/>
                <a:ea typeface="黑体" panose="02010600030101010101" pitchFamily="49" charset="-122"/>
                <a:cs typeface="+mj-cs"/>
              </a:rPr>
              <a:t>-1</a:t>
            </a:r>
            <a:r>
              <a:rPr lang="zh-CN" altLang="en-US" dirty="0">
                <a:solidFill>
                  <a:srgbClr val="FF0000"/>
                </a:solidFill>
                <a:latin typeface="黑体" panose="02010600030101010101" pitchFamily="49" charset="-122"/>
                <a:ea typeface="黑体" panose="02010600030101010101" pitchFamily="49" charset="-122"/>
                <a:cs typeface="+mj-cs"/>
              </a:rPr>
              <a:t>、</a:t>
            </a:r>
            <a:r>
              <a:rPr lang="en-US" altLang="zh-CN" dirty="0">
                <a:solidFill>
                  <a:srgbClr val="FF0000"/>
                </a:solidFill>
                <a:latin typeface="黑体" panose="02010600030101010101" pitchFamily="49" charset="-122"/>
                <a:ea typeface="黑体" panose="02010600030101010101" pitchFamily="49" charset="-122"/>
                <a:cs typeface="+mj-cs"/>
              </a:rPr>
              <a:t>0</a:t>
            </a:r>
            <a:r>
              <a:rPr lang="zh-CN" altLang="en-US" dirty="0">
                <a:solidFill>
                  <a:srgbClr val="FF0000"/>
                </a:solidFill>
                <a:latin typeface="黑体" panose="02010600030101010101" pitchFamily="49" charset="-122"/>
                <a:ea typeface="黑体" panose="02010600030101010101" pitchFamily="49" charset="-122"/>
                <a:cs typeface="+mj-cs"/>
              </a:rPr>
              <a:t>、</a:t>
            </a:r>
            <a:r>
              <a:rPr lang="en-US" altLang="zh-CN" dirty="0">
                <a:solidFill>
                  <a:srgbClr val="FF0000"/>
                </a:solidFill>
                <a:latin typeface="黑体" panose="02010600030101010101" pitchFamily="49" charset="-122"/>
                <a:ea typeface="黑体" panose="02010600030101010101" pitchFamily="49" charset="-122"/>
                <a:cs typeface="+mj-cs"/>
              </a:rPr>
              <a:t>+1</a:t>
            </a:r>
            <a:endParaRPr lang="zh-CN" altLang="en-US" dirty="0">
              <a:solidFill>
                <a:srgbClr val="FF0000"/>
              </a:solidFill>
              <a:latin typeface="黑体" panose="02010600030101010101" pitchFamily="49" charset="-122"/>
              <a:ea typeface="黑体" panose="02010600030101010101" pitchFamily="49" charset="-122"/>
              <a:cs typeface="+mj-cs"/>
            </a:endParaRPr>
          </a:p>
        </p:txBody>
      </p:sp>
      <p:sp>
        <p:nvSpPr>
          <p:cNvPr id="274434" name="内容占位符 2"/>
          <p:cNvSpPr>
            <a:spLocks noGrp="1"/>
          </p:cNvSpPr>
          <p:nvPr>
            <p:ph idx="1"/>
          </p:nvPr>
        </p:nvSpPr>
        <p:spPr>
          <a:xfrm>
            <a:off x="468313" y="908050"/>
            <a:ext cx="8229600" cy="4681538"/>
          </a:xfrm>
        </p:spPr>
        <p:txBody>
          <a:bodyPr/>
          <a:lstStyle/>
          <a:p>
            <a:pPr>
              <a:buFont typeface="Wingdings 2" panose="05020102010507070707" pitchFamily="18" charset="2"/>
              <a:buNone/>
            </a:pPr>
            <a:r>
              <a:rPr lang="en-US" altLang="zh-CN" sz="2400" b="1" smtClean="0">
                <a:latin typeface="黑体" panose="02010600030101010101" pitchFamily="49" charset="-122"/>
              </a:rPr>
              <a:t>1517</a:t>
            </a:r>
            <a:r>
              <a:rPr lang="zh-CN" altLang="en-US" sz="2400" b="1" smtClean="0">
                <a:latin typeface="黑体" panose="02010600030101010101" pitchFamily="49" charset="-122"/>
              </a:rPr>
              <a:t>：欧洲宗教改革</a:t>
            </a:r>
            <a:r>
              <a:rPr lang="en-US" altLang="zh-CN" sz="2400" b="1" smtClean="0">
                <a:latin typeface="黑体" panose="02010600030101010101" pitchFamily="49" charset="-122"/>
              </a:rPr>
              <a:t>500</a:t>
            </a:r>
            <a:r>
              <a:rPr lang="zh-CN" altLang="en-US" sz="2400" b="1" smtClean="0">
                <a:latin typeface="黑体" panose="02010600030101010101" pitchFamily="49" charset="-122"/>
              </a:rPr>
              <a:t>周</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1917</a:t>
            </a:r>
            <a:r>
              <a:rPr lang="zh-CN" altLang="en-US" sz="2400" b="1" smtClean="0">
                <a:latin typeface="黑体" panose="02010600030101010101" pitchFamily="49" charset="-122"/>
              </a:rPr>
              <a:t>：俄国十月革命</a:t>
            </a:r>
            <a:r>
              <a:rPr lang="en-US" altLang="zh-CN" sz="2400" b="1" smtClean="0">
                <a:latin typeface="黑体" panose="02010600030101010101" pitchFamily="49" charset="-122"/>
              </a:rPr>
              <a:t>100</a:t>
            </a:r>
            <a:r>
              <a:rPr lang="zh-CN" altLang="en-US" sz="2400" b="1" smtClean="0">
                <a:latin typeface="黑体" panose="02010600030101010101" pitchFamily="49" charset="-122"/>
              </a:rPr>
              <a:t>周年、张勋复辟</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1927</a:t>
            </a:r>
            <a:r>
              <a:rPr lang="zh-CN" altLang="en-US" sz="2400" b="1" smtClean="0">
                <a:latin typeface="黑体" panose="02010600030101010101" pitchFamily="49" charset="-122"/>
              </a:rPr>
              <a:t>：南昌起义、汉口会议、秋收起义；田中奏折</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1937</a:t>
            </a:r>
            <a:r>
              <a:rPr lang="zh-CN" altLang="en-US" sz="2400" b="1" smtClean="0">
                <a:latin typeface="黑体" panose="02010600030101010101" pitchFamily="49" charset="-122"/>
              </a:rPr>
              <a:t>：七七事变、</a:t>
            </a:r>
            <a:r>
              <a:rPr lang="en-US" altLang="zh-CN" sz="2400" b="1" smtClean="0">
                <a:latin typeface="黑体" panose="02010600030101010101" pitchFamily="49" charset="-122"/>
              </a:rPr>
              <a:t>《</a:t>
            </a:r>
            <a:r>
              <a:rPr lang="zh-CN" altLang="en-US" sz="2400" b="1" smtClean="0">
                <a:latin typeface="黑体" panose="02010600030101010101" pitchFamily="49" charset="-122"/>
              </a:rPr>
              <a:t>国共合作宣言</a:t>
            </a:r>
            <a:r>
              <a:rPr lang="en-US" altLang="zh-CN" sz="2400" b="1" smtClean="0">
                <a:latin typeface="黑体" panose="02010600030101010101" pitchFamily="49" charset="-122"/>
              </a:rPr>
              <a:t>》</a:t>
            </a:r>
            <a:r>
              <a:rPr lang="zh-CN" altLang="en-US" sz="2400" b="1" smtClean="0">
                <a:latin typeface="黑体" panose="02010600030101010101" pitchFamily="49" charset="-122"/>
              </a:rPr>
              <a:t>、平型关大捷</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1947</a:t>
            </a:r>
            <a:r>
              <a:rPr lang="zh-CN" altLang="en-US" sz="2400" b="1" smtClean="0">
                <a:latin typeface="黑体" panose="02010600030101010101" pitchFamily="49" charset="-122"/>
              </a:rPr>
              <a:t>：刘邓大军挺进大别山、守变攻</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1957</a:t>
            </a:r>
            <a:r>
              <a:rPr lang="zh-CN" altLang="en-US" sz="2400" b="1" smtClean="0">
                <a:latin typeface="黑体" panose="02010600030101010101" pitchFamily="49" charset="-122"/>
              </a:rPr>
              <a:t>：政治运动、整风运动、正确处理人民内部矛盾</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1967</a:t>
            </a:r>
            <a:r>
              <a:rPr lang="zh-CN" altLang="en-US" sz="2400" b="1" smtClean="0">
                <a:latin typeface="黑体" panose="02010600030101010101" pitchFamily="49" charset="-122"/>
              </a:rPr>
              <a:t>：文革进入高潮、氢弹</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1977</a:t>
            </a:r>
            <a:r>
              <a:rPr lang="zh-CN" altLang="en-US" sz="2400" b="1" smtClean="0">
                <a:latin typeface="黑体" panose="02010600030101010101" pitchFamily="49" charset="-122"/>
              </a:rPr>
              <a:t>：恢复高考</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1987</a:t>
            </a:r>
            <a:r>
              <a:rPr lang="zh-CN" altLang="en-US" sz="2400" b="1" smtClean="0">
                <a:latin typeface="黑体" panose="02010600030101010101" pitchFamily="49" charset="-122"/>
              </a:rPr>
              <a:t>：中共十三大、三步走、初级阶段、有计划的商品经济</a:t>
            </a:r>
            <a:endParaRPr lang="en-US" altLang="zh-CN" sz="2400" b="1" smtClean="0">
              <a:latin typeface="黑体" panose="02010600030101010101" pitchFamily="49" charset="-122"/>
            </a:endParaRPr>
          </a:p>
          <a:p>
            <a:pPr>
              <a:buFont typeface="Wingdings 2" panose="05020102010507070707" pitchFamily="18" charset="2"/>
              <a:buNone/>
            </a:pPr>
            <a:r>
              <a:rPr lang="en-US" altLang="zh-CN" sz="2400" b="1" smtClean="0">
                <a:latin typeface="黑体" panose="02010600030101010101" pitchFamily="49" charset="-122"/>
              </a:rPr>
              <a:t>1997</a:t>
            </a:r>
            <a:r>
              <a:rPr lang="zh-CN" altLang="en-US" sz="2400" b="1" smtClean="0">
                <a:latin typeface="黑体" panose="02010600030101010101" pitchFamily="49" charset="-122"/>
              </a:rPr>
              <a:t>：十五大、邓论入党章、香港回归、亚洲金融风暴</a:t>
            </a:r>
            <a:r>
              <a:rPr lang="en-US" altLang="zh-CN" sz="2400" b="1" smtClean="0">
                <a:latin typeface="黑体" panose="02010600030101010101" pitchFamily="49" charset="-122"/>
              </a:rPr>
              <a:t>……</a:t>
            </a:r>
            <a:endParaRPr lang="zh-CN" altLang="en-US" sz="2400" b="1" smtClean="0">
              <a:latin typeface="黑体" panose="02010600030101010101" pitchFamily="49" charset="-122"/>
            </a:endParaRPr>
          </a:p>
        </p:txBody>
      </p:sp>
      <p:pic>
        <p:nvPicPr>
          <p:cNvPr id="274435" name="Picture 2"/>
          <p:cNvPicPr>
            <a:picLocks noChangeAspect="1" noChangeArrowheads="1"/>
          </p:cNvPicPr>
          <p:nvPr/>
        </p:nvPicPr>
        <p:blipFill>
          <a:blip r:embed="rId1"/>
          <a:srcRect/>
          <a:stretch>
            <a:fillRect/>
          </a:stretch>
        </p:blipFill>
        <p:spPr bwMode="auto">
          <a:xfrm>
            <a:off x="5483225" y="5445125"/>
            <a:ext cx="3660775" cy="1125538"/>
          </a:xfrm>
          <a:prstGeom prst="rect">
            <a:avLst/>
          </a:prstGeom>
          <a:noFill/>
          <a:ln w="9525">
            <a:noFill/>
            <a:miter lim="800000"/>
            <a:headEnd/>
            <a:tailEnd/>
          </a:ln>
        </p:spPr>
      </p:pic>
      <p:pic>
        <p:nvPicPr>
          <p:cNvPr id="274436" name="Picture 3"/>
          <p:cNvPicPr>
            <a:picLocks noChangeAspect="1" noChangeArrowheads="1"/>
          </p:cNvPicPr>
          <p:nvPr/>
        </p:nvPicPr>
        <p:blipFill>
          <a:blip r:embed="rId2"/>
          <a:srcRect/>
          <a:stretch>
            <a:fillRect/>
          </a:stretch>
        </p:blipFill>
        <p:spPr bwMode="auto">
          <a:xfrm>
            <a:off x="395288" y="5300663"/>
            <a:ext cx="5040312" cy="1323975"/>
          </a:xfrm>
          <a:prstGeom prst="rect">
            <a:avLst/>
          </a:prstGeom>
          <a:noFill/>
          <a:ln w="9525">
            <a:noFill/>
            <a:miter lim="800000"/>
            <a:headEnd/>
            <a:tailEnd/>
          </a:ln>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1"/>
          <p:cNvSpPr>
            <a:spLocks noChangeArrowheads="1"/>
          </p:cNvSpPr>
          <p:nvPr/>
        </p:nvSpPr>
        <p:spPr bwMode="auto">
          <a:xfrm>
            <a:off x="22225" y="404813"/>
            <a:ext cx="8856663" cy="6273800"/>
          </a:xfrm>
          <a:prstGeom prst="rect">
            <a:avLst/>
          </a:prstGeom>
          <a:solidFill>
            <a:srgbClr val="FFFFFF"/>
          </a:solidFill>
          <a:ln w="9525">
            <a:noFill/>
            <a:miter lim="800000"/>
          </a:ln>
        </p:spPr>
        <p:txBody>
          <a:bodyPr lIns="0" tIns="88872" rIns="0" bIns="88872" anchor="ctr">
            <a:spAutoFit/>
          </a:bodyPr>
          <a:lstStyle/>
          <a:p>
            <a:r>
              <a:rPr lang="zh-CN" sz="3600" b="1">
                <a:solidFill>
                  <a:srgbClr val="333333"/>
                </a:solidFill>
                <a:latin typeface="Arial Unicode MS"/>
                <a:ea typeface="PingFang SC"/>
                <a:cs typeface="宋体" panose="02010600030101010101" pitchFamily="2" charset="-122"/>
              </a:rPr>
              <a:t>公元前</a:t>
            </a:r>
            <a:r>
              <a:rPr lang="zh-CN" altLang="zh-CN" sz="3600" b="1">
                <a:solidFill>
                  <a:srgbClr val="333333"/>
                </a:solidFill>
                <a:latin typeface="Arial Unicode MS"/>
                <a:ea typeface="PingFang SC"/>
                <a:cs typeface="宋体" panose="02010600030101010101" pitchFamily="2" charset="-122"/>
              </a:rPr>
              <a:t>138</a:t>
            </a:r>
            <a:r>
              <a:rPr lang="zh-CN" sz="3600" b="1">
                <a:solidFill>
                  <a:srgbClr val="333333"/>
                </a:solidFill>
                <a:latin typeface="Arial Unicode MS"/>
                <a:ea typeface="PingFang SC"/>
                <a:cs typeface="宋体" panose="02010600030101010101" pitchFamily="2" charset="-122"/>
              </a:rPr>
              <a:t>年 张骞第一次出使西域 </a:t>
            </a:r>
            <a:endParaRPr lang="en-US" altLang="zh-CN" sz="3600" b="1">
              <a:solidFill>
                <a:srgbClr val="333333"/>
              </a:solidFill>
              <a:latin typeface="Arial Unicode MS"/>
              <a:ea typeface="PingFang SC"/>
              <a:cs typeface="宋体" panose="02010600030101010101" pitchFamily="2" charset="-122"/>
            </a:endParaRPr>
          </a:p>
          <a:p>
            <a:r>
              <a:rPr lang="zh-CN" sz="3600" b="1">
                <a:solidFill>
                  <a:srgbClr val="333333"/>
                </a:solidFill>
                <a:latin typeface="Arial Unicode MS"/>
                <a:ea typeface="PingFang SC"/>
                <a:cs typeface="宋体" panose="02010600030101010101" pitchFamily="2" charset="-122"/>
              </a:rPr>
              <a:t>公元</a:t>
            </a:r>
            <a:r>
              <a:rPr lang="zh-CN" altLang="zh-CN" sz="3600" b="1">
                <a:solidFill>
                  <a:srgbClr val="333333"/>
                </a:solidFill>
                <a:latin typeface="Arial Unicode MS"/>
                <a:ea typeface="PingFang SC"/>
                <a:cs typeface="宋体" panose="02010600030101010101" pitchFamily="2" charset="-122"/>
              </a:rPr>
              <a:t>8</a:t>
            </a:r>
            <a:r>
              <a:rPr lang="zh-CN" sz="3600" b="1">
                <a:solidFill>
                  <a:srgbClr val="333333"/>
                </a:solidFill>
                <a:latin typeface="Arial Unicode MS"/>
                <a:ea typeface="PingFang SC"/>
                <a:cs typeface="宋体" panose="02010600030101010101" pitchFamily="2" charset="-122"/>
              </a:rPr>
              <a:t>年 </a:t>
            </a:r>
            <a:r>
              <a:rPr lang="zh-CN" sz="3600" b="1">
                <a:solidFill>
                  <a:srgbClr val="333333"/>
                </a:solidFill>
                <a:latin typeface="Arial Unicode MS"/>
                <a:ea typeface="PingFang SC"/>
                <a:cs typeface="宋体" panose="02010600030101010101" pitchFamily="2" charset="-122"/>
                <a:hlinkClick r:id="rId1"/>
              </a:rPr>
              <a:t>王莽</a:t>
            </a:r>
            <a:r>
              <a:rPr lang="zh-CN" sz="3600" b="1">
                <a:solidFill>
                  <a:srgbClr val="333333"/>
                </a:solidFill>
                <a:latin typeface="Arial Unicode MS"/>
                <a:ea typeface="PingFang SC"/>
                <a:cs typeface="宋体" panose="02010600030101010101" pitchFamily="2" charset="-122"/>
              </a:rPr>
              <a:t>夺取西汉政权，改国号新</a:t>
            </a:r>
            <a:endParaRPr lang="en-US" altLang="zh-CN" sz="3600" b="1">
              <a:solidFill>
                <a:srgbClr val="333333"/>
              </a:solidFill>
              <a:latin typeface="Arial Unicode MS"/>
              <a:ea typeface="PingFang SC"/>
              <a:cs typeface="宋体" panose="02010600030101010101" pitchFamily="2" charset="-122"/>
            </a:endParaRPr>
          </a:p>
          <a:p>
            <a:r>
              <a:rPr lang="zh-CN" sz="3600" b="1">
                <a:solidFill>
                  <a:srgbClr val="333333"/>
                </a:solidFill>
                <a:latin typeface="Arial Unicode MS"/>
                <a:ea typeface="PingFang SC"/>
                <a:cs typeface="宋体" panose="02010600030101010101" pitchFamily="2" charset="-122"/>
              </a:rPr>
              <a:t> </a:t>
            </a:r>
            <a:r>
              <a:rPr lang="zh-CN" altLang="zh-CN" sz="3600" b="1">
                <a:solidFill>
                  <a:srgbClr val="333333"/>
                </a:solidFill>
                <a:latin typeface="Arial Unicode MS"/>
                <a:ea typeface="PingFang SC"/>
                <a:cs typeface="宋体" panose="02010600030101010101" pitchFamily="2" charset="-122"/>
              </a:rPr>
              <a:t>208</a:t>
            </a:r>
            <a:r>
              <a:rPr lang="zh-CN" sz="3600" b="1">
                <a:solidFill>
                  <a:srgbClr val="333333"/>
                </a:solidFill>
                <a:latin typeface="Arial Unicode MS"/>
                <a:ea typeface="PingFang SC"/>
                <a:cs typeface="宋体" panose="02010600030101010101" pitchFamily="2" charset="-122"/>
              </a:rPr>
              <a:t>年 赤避之战 </a:t>
            </a:r>
            <a:endParaRPr lang="en-US" altLang="zh-CN" sz="3600" b="1">
              <a:solidFill>
                <a:srgbClr val="333333"/>
              </a:solidFill>
              <a:latin typeface="Arial Unicode MS"/>
              <a:ea typeface="PingFang SC"/>
              <a:cs typeface="宋体" panose="02010600030101010101" pitchFamily="2" charset="-122"/>
            </a:endParaRPr>
          </a:p>
          <a:p>
            <a:r>
              <a:rPr lang="zh-CN" altLang="zh-CN" sz="3600" b="1">
                <a:solidFill>
                  <a:srgbClr val="333333"/>
                </a:solidFill>
                <a:latin typeface="Arial Unicode MS"/>
                <a:ea typeface="PingFang SC"/>
                <a:cs typeface="宋体" panose="02010600030101010101" pitchFamily="2" charset="-122"/>
                <a:hlinkClick r:id="rId2"/>
              </a:rPr>
              <a:t>618</a:t>
            </a:r>
            <a:r>
              <a:rPr lang="zh-CN" sz="3600" b="1">
                <a:solidFill>
                  <a:srgbClr val="333333"/>
                </a:solidFill>
                <a:latin typeface="Arial Unicode MS"/>
                <a:ea typeface="PingFang SC"/>
                <a:cs typeface="宋体" panose="02010600030101010101" pitchFamily="2" charset="-122"/>
                <a:hlinkClick r:id="rId2"/>
              </a:rPr>
              <a:t>年</a:t>
            </a:r>
            <a:r>
              <a:rPr lang="zh-CN" sz="3600" b="1">
                <a:solidFill>
                  <a:srgbClr val="333333"/>
                </a:solidFill>
                <a:latin typeface="Arial Unicode MS"/>
                <a:ea typeface="PingFang SC"/>
                <a:cs typeface="宋体" panose="02010600030101010101" pitchFamily="2" charset="-122"/>
              </a:rPr>
              <a:t> 唐朝建立，隋朝灭亡</a:t>
            </a:r>
            <a:endParaRPr lang="en-US" altLang="zh-CN" sz="3600" b="1">
              <a:solidFill>
                <a:srgbClr val="333333"/>
              </a:solidFill>
              <a:latin typeface="Arial Unicode MS"/>
              <a:ea typeface="PingFang SC"/>
              <a:cs typeface="宋体" panose="02010600030101010101" pitchFamily="2" charset="-122"/>
            </a:endParaRPr>
          </a:p>
          <a:p>
            <a:r>
              <a:rPr lang="zh-CN" sz="3600" b="1">
                <a:solidFill>
                  <a:srgbClr val="333333"/>
                </a:solidFill>
                <a:latin typeface="Arial Unicode MS"/>
                <a:ea typeface="PingFang SC"/>
                <a:cs typeface="宋体" panose="02010600030101010101" pitchFamily="2" charset="-122"/>
              </a:rPr>
              <a:t> </a:t>
            </a:r>
            <a:r>
              <a:rPr lang="zh-CN" altLang="zh-CN" sz="3600" b="1">
                <a:solidFill>
                  <a:srgbClr val="333333"/>
                </a:solidFill>
                <a:latin typeface="Arial Unicode MS"/>
                <a:ea typeface="PingFang SC"/>
                <a:cs typeface="宋体" panose="02010600030101010101" pitchFamily="2" charset="-122"/>
              </a:rPr>
              <a:t>1368</a:t>
            </a:r>
            <a:r>
              <a:rPr lang="zh-CN" sz="3600" b="1">
                <a:solidFill>
                  <a:srgbClr val="333333"/>
                </a:solidFill>
                <a:latin typeface="Arial Unicode MS"/>
                <a:ea typeface="PingFang SC"/>
                <a:cs typeface="宋体" panose="02010600030101010101" pitchFamily="2" charset="-122"/>
              </a:rPr>
              <a:t>年 明朝建立，蒙元被赶回草原 </a:t>
            </a:r>
            <a:endParaRPr lang="en-US" altLang="zh-CN" sz="3600" b="1">
              <a:solidFill>
                <a:srgbClr val="333333"/>
              </a:solidFill>
              <a:latin typeface="Arial Unicode MS"/>
              <a:ea typeface="PingFang SC"/>
              <a:cs typeface="宋体" panose="02010600030101010101" pitchFamily="2" charset="-122"/>
            </a:endParaRPr>
          </a:p>
          <a:p>
            <a:r>
              <a:rPr lang="zh-CN" altLang="zh-CN" sz="3600" b="1">
                <a:solidFill>
                  <a:srgbClr val="333333"/>
                </a:solidFill>
                <a:latin typeface="Arial Unicode MS"/>
                <a:ea typeface="PingFang SC"/>
                <a:cs typeface="宋体" panose="02010600030101010101" pitchFamily="2" charset="-122"/>
              </a:rPr>
              <a:t>1858</a:t>
            </a:r>
            <a:r>
              <a:rPr lang="zh-CN" sz="3600" b="1">
                <a:solidFill>
                  <a:srgbClr val="333333"/>
                </a:solidFill>
                <a:latin typeface="Arial Unicode MS"/>
                <a:ea typeface="PingFang SC"/>
                <a:cs typeface="宋体" panose="02010600030101010101" pitchFamily="2" charset="-122"/>
              </a:rPr>
              <a:t>年 </a:t>
            </a:r>
            <a:r>
              <a:rPr lang="zh-CN" altLang="zh-CN" sz="3600" b="1">
                <a:solidFill>
                  <a:srgbClr val="333333"/>
                </a:solidFill>
                <a:latin typeface="Arial Unicode MS"/>
                <a:ea typeface="PingFang SC"/>
                <a:cs typeface="宋体" panose="02010600030101010101" pitchFamily="2" charset="-122"/>
                <a:hlinkClick r:id="rId3"/>
              </a:rPr>
              <a:t>《</a:t>
            </a:r>
            <a:r>
              <a:rPr lang="zh-CN" sz="3600" b="1">
                <a:solidFill>
                  <a:srgbClr val="333333"/>
                </a:solidFill>
                <a:latin typeface="Arial Unicode MS"/>
                <a:ea typeface="PingFang SC"/>
                <a:cs typeface="宋体" panose="02010600030101010101" pitchFamily="2" charset="-122"/>
                <a:hlinkClick r:id="rId3"/>
              </a:rPr>
              <a:t>爱珲条约</a:t>
            </a:r>
            <a:r>
              <a:rPr lang="zh-CN" altLang="zh-CN" sz="3600" b="1">
                <a:solidFill>
                  <a:srgbClr val="333333"/>
                </a:solidFill>
                <a:latin typeface="Arial Unicode MS"/>
                <a:ea typeface="PingFang SC"/>
                <a:cs typeface="宋体" panose="02010600030101010101" pitchFamily="2" charset="-122"/>
                <a:hlinkClick r:id="rId3"/>
              </a:rPr>
              <a:t>》</a:t>
            </a:r>
            <a:r>
              <a:rPr lang="zh-CN" altLang="zh-CN" sz="3600" b="1">
                <a:solidFill>
                  <a:srgbClr val="333333"/>
                </a:solidFill>
                <a:latin typeface="Arial Unicode MS"/>
                <a:ea typeface="PingFang SC"/>
                <a:cs typeface="宋体" panose="02010600030101010101" pitchFamily="2" charset="-122"/>
                <a:hlinkClick r:id="rId4"/>
              </a:rPr>
              <a:t>《</a:t>
            </a:r>
            <a:r>
              <a:rPr lang="zh-CN" sz="3600" b="1">
                <a:solidFill>
                  <a:srgbClr val="333333"/>
                </a:solidFill>
                <a:latin typeface="Arial Unicode MS"/>
                <a:ea typeface="PingFang SC"/>
                <a:cs typeface="宋体" panose="02010600030101010101" pitchFamily="2" charset="-122"/>
                <a:hlinkClick r:id="rId4"/>
              </a:rPr>
              <a:t>天津条约</a:t>
            </a:r>
            <a:r>
              <a:rPr lang="zh-CN" altLang="zh-CN" sz="3600" b="1">
                <a:solidFill>
                  <a:srgbClr val="333333"/>
                </a:solidFill>
                <a:latin typeface="Arial Unicode MS"/>
                <a:ea typeface="PingFang SC"/>
                <a:cs typeface="宋体" panose="02010600030101010101" pitchFamily="2" charset="-122"/>
                <a:hlinkClick r:id="rId4"/>
              </a:rPr>
              <a:t>》</a:t>
            </a:r>
            <a:r>
              <a:rPr lang="zh-CN" sz="3600" b="1">
                <a:solidFill>
                  <a:srgbClr val="333333"/>
                </a:solidFill>
                <a:latin typeface="Arial Unicode MS"/>
                <a:ea typeface="PingFang SC"/>
                <a:cs typeface="宋体" panose="02010600030101010101" pitchFamily="2" charset="-122"/>
              </a:rPr>
              <a:t>的签订</a:t>
            </a:r>
            <a:endParaRPr lang="en-US" altLang="zh-CN" sz="3600" b="1">
              <a:solidFill>
                <a:srgbClr val="333333"/>
              </a:solidFill>
              <a:latin typeface="Arial Unicode MS"/>
              <a:ea typeface="PingFang SC"/>
              <a:cs typeface="宋体" panose="02010600030101010101" pitchFamily="2" charset="-122"/>
            </a:endParaRPr>
          </a:p>
          <a:p>
            <a:r>
              <a:rPr lang="zh-CN" sz="3600" b="1">
                <a:solidFill>
                  <a:srgbClr val="333333"/>
                </a:solidFill>
                <a:latin typeface="Arial Unicode MS"/>
                <a:ea typeface="PingFang SC"/>
                <a:cs typeface="宋体" panose="02010600030101010101" pitchFamily="2" charset="-122"/>
              </a:rPr>
              <a:t> </a:t>
            </a:r>
            <a:r>
              <a:rPr lang="zh-CN" altLang="zh-CN" sz="3600" b="1">
                <a:solidFill>
                  <a:srgbClr val="333333"/>
                </a:solidFill>
                <a:latin typeface="Arial Unicode MS"/>
                <a:ea typeface="PingFang SC"/>
                <a:cs typeface="宋体" panose="02010600030101010101" pitchFamily="2" charset="-122"/>
              </a:rPr>
              <a:t>1898</a:t>
            </a:r>
            <a:r>
              <a:rPr lang="zh-CN" sz="3600" b="1">
                <a:solidFill>
                  <a:srgbClr val="333333"/>
                </a:solidFill>
                <a:latin typeface="Arial Unicode MS"/>
                <a:ea typeface="PingFang SC"/>
                <a:cs typeface="宋体" panose="02010600030101010101" pitchFamily="2" charset="-122"/>
              </a:rPr>
              <a:t>年 </a:t>
            </a:r>
            <a:r>
              <a:rPr lang="zh-CN" sz="3600" b="1">
                <a:solidFill>
                  <a:srgbClr val="333333"/>
                </a:solidFill>
                <a:latin typeface="Arial Unicode MS"/>
                <a:ea typeface="PingFang SC"/>
                <a:cs typeface="宋体" panose="02010600030101010101" pitchFamily="2" charset="-122"/>
                <a:hlinkClick r:id="rId5"/>
              </a:rPr>
              <a:t>戊戌变法</a:t>
            </a:r>
            <a:r>
              <a:rPr lang="zh-CN" sz="3600" b="1">
                <a:solidFill>
                  <a:srgbClr val="333333"/>
                </a:solidFill>
                <a:latin typeface="Arial Unicode MS"/>
                <a:ea typeface="PingFang SC"/>
                <a:cs typeface="宋体" panose="02010600030101010101" pitchFamily="2" charset="-122"/>
              </a:rPr>
              <a:t> </a:t>
            </a:r>
            <a:endParaRPr lang="en-US" altLang="zh-CN" sz="3600" b="1">
              <a:solidFill>
                <a:srgbClr val="333333"/>
              </a:solidFill>
              <a:latin typeface="Arial Unicode MS"/>
              <a:ea typeface="PingFang SC"/>
              <a:cs typeface="宋体" panose="02010600030101010101" pitchFamily="2" charset="-122"/>
            </a:endParaRPr>
          </a:p>
          <a:p>
            <a:r>
              <a:rPr lang="zh-CN" altLang="zh-CN" sz="3600" b="1">
                <a:solidFill>
                  <a:srgbClr val="333333"/>
                </a:solidFill>
                <a:latin typeface="Arial Unicode MS"/>
                <a:ea typeface="PingFang SC"/>
                <a:cs typeface="宋体" panose="02010600030101010101" pitchFamily="2" charset="-122"/>
              </a:rPr>
              <a:t>1928</a:t>
            </a:r>
            <a:r>
              <a:rPr lang="zh-CN" sz="3600" b="1">
                <a:solidFill>
                  <a:srgbClr val="333333"/>
                </a:solidFill>
                <a:latin typeface="Arial Unicode MS"/>
                <a:ea typeface="PingFang SC"/>
                <a:cs typeface="宋体" panose="02010600030101010101" pitchFamily="2" charset="-122"/>
              </a:rPr>
              <a:t>年 </a:t>
            </a:r>
            <a:r>
              <a:rPr lang="zh-CN" sz="3600" b="1">
                <a:solidFill>
                  <a:srgbClr val="333333"/>
                </a:solidFill>
                <a:latin typeface="Arial Unicode MS"/>
                <a:ea typeface="PingFang SC"/>
                <a:cs typeface="宋体" panose="02010600030101010101" pitchFamily="2" charset="-122"/>
                <a:hlinkClick r:id="rId6"/>
              </a:rPr>
              <a:t>井冈山会师</a:t>
            </a:r>
            <a:r>
              <a:rPr lang="zh-CN" sz="3600" b="1">
                <a:solidFill>
                  <a:srgbClr val="333333"/>
                </a:solidFill>
                <a:latin typeface="Arial Unicode MS"/>
                <a:ea typeface="PingFang SC"/>
                <a:cs typeface="宋体" panose="02010600030101010101" pitchFamily="2" charset="-122"/>
              </a:rPr>
              <a:t> </a:t>
            </a:r>
            <a:endParaRPr lang="en-US" altLang="zh-CN" sz="3600" b="1">
              <a:solidFill>
                <a:srgbClr val="333333"/>
              </a:solidFill>
              <a:latin typeface="Arial Unicode MS"/>
              <a:ea typeface="PingFang SC"/>
              <a:cs typeface="宋体" panose="02010600030101010101" pitchFamily="2" charset="-122"/>
            </a:endParaRPr>
          </a:p>
          <a:p>
            <a:r>
              <a:rPr lang="en-US" altLang="zh-CN" sz="3600" b="1">
                <a:solidFill>
                  <a:srgbClr val="333333"/>
                </a:solidFill>
                <a:latin typeface="Arial Unicode MS"/>
                <a:ea typeface="PingFang SC"/>
                <a:cs typeface="宋体" panose="02010600030101010101" pitchFamily="2" charset="-122"/>
              </a:rPr>
              <a:t>1958 </a:t>
            </a:r>
            <a:r>
              <a:rPr lang="zh-CN" altLang="en-US" sz="3600" b="1">
                <a:solidFill>
                  <a:srgbClr val="333333"/>
                </a:solidFill>
                <a:latin typeface="Arial Unicode MS"/>
                <a:ea typeface="PingFang SC"/>
                <a:cs typeface="宋体" panose="02010600030101010101" pitchFamily="2" charset="-122"/>
              </a:rPr>
              <a:t>大跃进和人民公社化运动</a:t>
            </a:r>
            <a:endParaRPr lang="en-US" altLang="zh-CN" sz="3600" b="1">
              <a:solidFill>
                <a:srgbClr val="333333"/>
              </a:solidFill>
              <a:latin typeface="Arial Unicode MS"/>
              <a:ea typeface="PingFang SC"/>
              <a:cs typeface="宋体" panose="02010600030101010101" pitchFamily="2" charset="-122"/>
            </a:endParaRPr>
          </a:p>
          <a:p>
            <a:r>
              <a:rPr lang="zh-CN" altLang="zh-CN" sz="3600" b="1">
                <a:solidFill>
                  <a:srgbClr val="333333"/>
                </a:solidFill>
                <a:latin typeface="Arial Unicode MS"/>
                <a:ea typeface="PingFang SC"/>
                <a:cs typeface="宋体" panose="02010600030101010101" pitchFamily="2" charset="-122"/>
              </a:rPr>
              <a:t>1978</a:t>
            </a:r>
            <a:r>
              <a:rPr lang="zh-CN" sz="3600" b="1">
                <a:solidFill>
                  <a:srgbClr val="333333"/>
                </a:solidFill>
                <a:latin typeface="Arial Unicode MS"/>
                <a:ea typeface="PingFang SC"/>
                <a:cs typeface="宋体" panose="02010600030101010101" pitchFamily="2" charset="-122"/>
              </a:rPr>
              <a:t>年 改革开放</a:t>
            </a:r>
            <a:endParaRPr lang="en-US" altLang="zh-CN" sz="3600" b="1">
              <a:solidFill>
                <a:srgbClr val="333333"/>
              </a:solidFill>
              <a:latin typeface="Arial Unicode MS"/>
              <a:ea typeface="PingFang SC"/>
              <a:cs typeface="宋体" panose="02010600030101010101" pitchFamily="2" charset="-122"/>
            </a:endParaRPr>
          </a:p>
          <a:p>
            <a:r>
              <a:rPr lang="en-US" altLang="zh-CN" sz="3600" b="1">
                <a:solidFill>
                  <a:srgbClr val="333333"/>
                </a:solidFill>
                <a:latin typeface="Arial Unicode MS"/>
                <a:ea typeface="PingFang SC"/>
                <a:cs typeface="宋体" panose="02010600030101010101" pitchFamily="2" charset="-122"/>
                <a:hlinkClick r:id="rId7"/>
              </a:rPr>
              <a:t>2008</a:t>
            </a:r>
            <a:r>
              <a:rPr lang="zh-CN" altLang="en-US" sz="3600" b="1">
                <a:solidFill>
                  <a:srgbClr val="333333"/>
                </a:solidFill>
                <a:latin typeface="Arial Unicode MS"/>
                <a:ea typeface="PingFang SC"/>
                <a:cs typeface="宋体" panose="02010600030101010101" pitchFamily="2" charset="-122"/>
                <a:hlinkClick r:id="rId7"/>
              </a:rPr>
              <a:t>北京奥运</a:t>
            </a:r>
            <a:endParaRPr lang="zh-CN" sz="3600" b="1">
              <a:solidFill>
                <a:srgbClr val="333333"/>
              </a:solidFill>
              <a:latin typeface="Arial Unicode MS"/>
              <a:ea typeface="PingFang SC"/>
              <a:cs typeface="宋体" panose="02010600030101010101" pitchFamily="2" charset="-122"/>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1"/>
          <p:cNvSpPr>
            <a:spLocks noChangeArrowheads="1"/>
          </p:cNvSpPr>
          <p:nvPr/>
        </p:nvSpPr>
        <p:spPr bwMode="auto">
          <a:xfrm rot="10800000" flipV="1">
            <a:off x="179388" y="404813"/>
            <a:ext cx="8820150" cy="5908675"/>
          </a:xfrm>
          <a:prstGeom prst="rect">
            <a:avLst/>
          </a:prstGeom>
          <a:solidFill>
            <a:srgbClr val="BCD3E5"/>
          </a:solidFill>
          <a:ln w="9525">
            <a:noFill/>
            <a:miter lim="800000"/>
          </a:ln>
        </p:spPr>
        <p:txBody>
          <a:bodyPr anchor="ctr">
            <a:spAutoFit/>
          </a:bodyPr>
          <a:lstStyle/>
          <a:p>
            <a:r>
              <a:rPr lang="zh-CN" altLang="zh-CN" b="1">
                <a:solidFill>
                  <a:srgbClr val="464646"/>
                </a:solidFill>
              </a:rPr>
              <a:t>1918</a:t>
            </a:r>
            <a:r>
              <a:rPr lang="zh-CN" b="1">
                <a:solidFill>
                  <a:srgbClr val="464646"/>
                </a:solidFill>
              </a:rPr>
              <a:t>年，大战胜：</a:t>
            </a:r>
            <a:r>
              <a:rPr lang="zh-CN" altLang="zh-CN" b="1">
                <a:solidFill>
                  <a:srgbClr val="464646"/>
                </a:solidFill>
              </a:rPr>
              <a:t>1918</a:t>
            </a:r>
            <a:r>
              <a:rPr lang="zh-CN" b="1">
                <a:solidFill>
                  <a:srgbClr val="464646"/>
                </a:solidFill>
              </a:rPr>
              <a:t>年第一次世界大战结束，中国作为第一次世界大战的参战方，并作为战胜国，也分享到了胜利的欣喜，大总统徐世昌在庆祝第一次世界大战胜利大会上致词，宣称“公理战胜强权”。</a:t>
            </a:r>
            <a:endParaRPr lang="zh-CN" sz="800" b="1"/>
          </a:p>
          <a:p>
            <a:pPr eaLnBrk="0" hangingPunct="0"/>
            <a:r>
              <a:rPr lang="zh-CN" sz="1000" b="1">
                <a:solidFill>
                  <a:srgbClr val="464646"/>
                </a:solidFill>
              </a:rPr>
              <a:t> </a:t>
            </a:r>
            <a:endParaRPr lang="zh-CN" sz="800" b="1"/>
          </a:p>
          <a:p>
            <a:pPr eaLnBrk="0" hangingPunct="0"/>
            <a:r>
              <a:rPr lang="zh-CN" altLang="zh-CN" b="1">
                <a:solidFill>
                  <a:srgbClr val="464646"/>
                </a:solidFill>
              </a:rPr>
              <a:t>1928</a:t>
            </a:r>
            <a:r>
              <a:rPr lang="zh-CN" b="1">
                <a:solidFill>
                  <a:srgbClr val="464646"/>
                </a:solidFill>
              </a:rPr>
              <a:t>年，大莫会：中国共产党第六次全国代表大会在莫斯科举行，这是中国共产党历史上唯一次在国外召开的大会，此次大会具有非常独特的意义，时隔十七年才开党的第七次代表大会。</a:t>
            </a:r>
            <a:endParaRPr lang="zh-CN" sz="800" b="1"/>
          </a:p>
          <a:p>
            <a:pPr eaLnBrk="0" hangingPunct="0"/>
            <a:r>
              <a:rPr lang="zh-CN" sz="1000" b="1">
                <a:solidFill>
                  <a:srgbClr val="464646"/>
                </a:solidFill>
              </a:rPr>
              <a:t> </a:t>
            </a:r>
            <a:endParaRPr lang="zh-CN" sz="800" b="1"/>
          </a:p>
          <a:p>
            <a:pPr eaLnBrk="0" hangingPunct="0"/>
            <a:r>
              <a:rPr lang="zh-CN" altLang="zh-CN" b="1">
                <a:solidFill>
                  <a:srgbClr val="464646"/>
                </a:solidFill>
              </a:rPr>
              <a:t>1938</a:t>
            </a:r>
            <a:r>
              <a:rPr lang="zh-CN" b="1">
                <a:solidFill>
                  <a:srgbClr val="464646"/>
                </a:solidFill>
              </a:rPr>
              <a:t>年，大抗日：那一年中国人民国共联合对日本帝国主义的进攻进行了最大规摸的抗击：历史上留下了不少著名的战役：台儿庄战役、淞沪会战、武汉会战、广洲保卫战、徐洲会战等，是杭击力度最强的一年。那一年毛泽东主席发表了</a:t>
            </a:r>
            <a:r>
              <a:rPr lang="zh-CN" altLang="zh-CN" b="1">
                <a:solidFill>
                  <a:srgbClr val="464646"/>
                </a:solidFill>
              </a:rPr>
              <a:t>《</a:t>
            </a:r>
            <a:r>
              <a:rPr lang="zh-CN" b="1">
                <a:solidFill>
                  <a:srgbClr val="464646"/>
                </a:solidFill>
              </a:rPr>
              <a:t>论持久战</a:t>
            </a:r>
            <a:r>
              <a:rPr lang="zh-CN" altLang="zh-CN" b="1">
                <a:solidFill>
                  <a:srgbClr val="464646"/>
                </a:solidFill>
              </a:rPr>
              <a:t>》</a:t>
            </a:r>
            <a:r>
              <a:rPr lang="zh-CN" b="1">
                <a:solidFill>
                  <a:srgbClr val="464646"/>
                </a:solidFill>
              </a:rPr>
              <a:t>。</a:t>
            </a:r>
            <a:endParaRPr lang="zh-CN" sz="800" b="1"/>
          </a:p>
          <a:p>
            <a:pPr eaLnBrk="0" hangingPunct="0"/>
            <a:r>
              <a:rPr lang="zh-CN" sz="1000" b="1">
                <a:solidFill>
                  <a:srgbClr val="464646"/>
                </a:solidFill>
              </a:rPr>
              <a:t> </a:t>
            </a:r>
            <a:endParaRPr lang="zh-CN" sz="800" b="1"/>
          </a:p>
          <a:p>
            <a:pPr eaLnBrk="0" hangingPunct="0"/>
            <a:r>
              <a:rPr lang="zh-CN" altLang="zh-CN" b="1">
                <a:solidFill>
                  <a:srgbClr val="464646"/>
                </a:solidFill>
              </a:rPr>
              <a:t>1948</a:t>
            </a:r>
            <a:r>
              <a:rPr lang="zh-CN" b="1">
                <a:solidFill>
                  <a:srgbClr val="464646"/>
                </a:solidFill>
              </a:rPr>
              <a:t>年，大决战：中国共产党与中国国民党大决战。中国共产党获得了建立社会主义新中国的决定性胜利！</a:t>
            </a:r>
            <a:endParaRPr lang="zh-CN" sz="800" b="1"/>
          </a:p>
          <a:p>
            <a:pPr eaLnBrk="0" hangingPunct="0"/>
            <a:r>
              <a:rPr lang="zh-CN" sz="1000" b="1">
                <a:solidFill>
                  <a:srgbClr val="464646"/>
                </a:solidFill>
              </a:rPr>
              <a:t> </a:t>
            </a:r>
            <a:endParaRPr lang="zh-CN" sz="800" b="1"/>
          </a:p>
          <a:p>
            <a:pPr eaLnBrk="0" hangingPunct="0"/>
            <a:r>
              <a:rPr lang="zh-CN" altLang="zh-CN" b="1">
                <a:solidFill>
                  <a:srgbClr val="464646"/>
                </a:solidFill>
              </a:rPr>
              <a:t>1958</a:t>
            </a:r>
            <a:r>
              <a:rPr lang="zh-CN" b="1">
                <a:solidFill>
                  <a:srgbClr val="464646"/>
                </a:solidFill>
              </a:rPr>
              <a:t>年，大跃进：掀起社会主义建设新高潮。</a:t>
            </a:r>
            <a:endParaRPr lang="zh-CN" sz="800" b="1"/>
          </a:p>
          <a:p>
            <a:pPr eaLnBrk="0" hangingPunct="0"/>
            <a:r>
              <a:rPr lang="zh-CN" sz="1000" b="1">
                <a:solidFill>
                  <a:srgbClr val="464646"/>
                </a:solidFill>
              </a:rPr>
              <a:t> </a:t>
            </a:r>
            <a:endParaRPr lang="zh-CN" sz="800" b="1"/>
          </a:p>
          <a:p>
            <a:pPr eaLnBrk="0" hangingPunct="0"/>
            <a:r>
              <a:rPr lang="zh-CN" altLang="zh-CN" b="1">
                <a:solidFill>
                  <a:srgbClr val="464646"/>
                </a:solidFill>
              </a:rPr>
              <a:t>1968</a:t>
            </a:r>
            <a:r>
              <a:rPr lang="zh-CN" b="1">
                <a:solidFill>
                  <a:srgbClr val="464646"/>
                </a:solidFill>
              </a:rPr>
              <a:t>年，大夺权：在二月风暴的强劲席卷下，开展了全国范围的夺权斗争。</a:t>
            </a:r>
            <a:endParaRPr lang="zh-CN" sz="800" b="1"/>
          </a:p>
          <a:p>
            <a:pPr eaLnBrk="0" hangingPunct="0"/>
            <a:r>
              <a:rPr lang="zh-CN" sz="1000" b="1">
                <a:solidFill>
                  <a:srgbClr val="464646"/>
                </a:solidFill>
              </a:rPr>
              <a:t> </a:t>
            </a:r>
            <a:endParaRPr lang="zh-CN" sz="800" b="1"/>
          </a:p>
          <a:p>
            <a:pPr eaLnBrk="0" hangingPunct="0"/>
            <a:r>
              <a:rPr lang="zh-CN" altLang="zh-CN" b="1">
                <a:solidFill>
                  <a:srgbClr val="464646"/>
                </a:solidFill>
              </a:rPr>
              <a:t>1978</a:t>
            </a:r>
            <a:r>
              <a:rPr lang="zh-CN" b="1">
                <a:solidFill>
                  <a:srgbClr val="464646"/>
                </a:solidFill>
              </a:rPr>
              <a:t>年，大变革：全党工作重心转移，全面的改革开放和经济建设开始。</a:t>
            </a:r>
            <a:endParaRPr lang="zh-CN" sz="800" b="1"/>
          </a:p>
          <a:p>
            <a:pPr eaLnBrk="0" hangingPunct="0"/>
            <a:r>
              <a:rPr lang="zh-CN" sz="1000" b="1">
                <a:solidFill>
                  <a:srgbClr val="464646"/>
                </a:solidFill>
              </a:rPr>
              <a:t> </a:t>
            </a:r>
            <a:endParaRPr lang="zh-CN" sz="800" b="1"/>
          </a:p>
          <a:p>
            <a:pPr eaLnBrk="0" hangingPunct="0"/>
            <a:r>
              <a:rPr lang="zh-CN" sz="1000" b="1">
                <a:solidFill>
                  <a:srgbClr val="464646"/>
                </a:solidFill>
              </a:rPr>
              <a:t> </a:t>
            </a:r>
            <a:endParaRPr lang="zh-CN" sz="800" b="1"/>
          </a:p>
          <a:p>
            <a:pPr eaLnBrk="0" hangingPunct="0"/>
            <a:r>
              <a:rPr lang="zh-CN" altLang="zh-CN" b="1">
                <a:solidFill>
                  <a:srgbClr val="464646"/>
                </a:solidFill>
              </a:rPr>
              <a:t>1998</a:t>
            </a:r>
            <a:r>
              <a:rPr lang="zh-CN" b="1">
                <a:solidFill>
                  <a:srgbClr val="464646"/>
                </a:solidFill>
              </a:rPr>
              <a:t>年，大抗洪：全党全军全国人民全力以赴抗击从北到南的全国范围的洪涝灾害。</a:t>
            </a:r>
            <a:endParaRPr lang="zh-CN" sz="800" b="1"/>
          </a:p>
          <a:p>
            <a:pPr eaLnBrk="0" hangingPunct="0"/>
            <a:r>
              <a:rPr lang="zh-CN" sz="1000" b="1">
                <a:solidFill>
                  <a:srgbClr val="464646"/>
                </a:solidFill>
              </a:rPr>
              <a:t> </a:t>
            </a:r>
            <a:endParaRPr lang="zh-CN" sz="800" b="1"/>
          </a:p>
          <a:p>
            <a:pPr eaLnBrk="0" hangingPunct="0"/>
            <a:r>
              <a:rPr lang="zh-CN" altLang="zh-CN" b="1">
                <a:solidFill>
                  <a:srgbClr val="464646"/>
                </a:solidFill>
              </a:rPr>
              <a:t>2008</a:t>
            </a:r>
            <a:r>
              <a:rPr lang="zh-CN" b="1">
                <a:solidFill>
                  <a:srgbClr val="464646"/>
                </a:solidFill>
              </a:rPr>
              <a:t>年，大地震：四川省汶川县发生</a:t>
            </a:r>
            <a:r>
              <a:rPr lang="zh-CN" altLang="zh-CN" b="1">
                <a:solidFill>
                  <a:srgbClr val="464646"/>
                </a:solidFill>
              </a:rPr>
              <a:t>8</a:t>
            </a:r>
            <a:r>
              <a:rPr lang="zh-CN" b="1">
                <a:solidFill>
                  <a:srgbClr val="464646"/>
                </a:solidFill>
              </a:rPr>
              <a:t>级大地震，是我国震级最高的地震。</a:t>
            </a:r>
            <a:endParaRPr lang="zh-CN" b="1"/>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1"/>
          <p:cNvSpPr>
            <a:spLocks noChangeArrowheads="1"/>
          </p:cNvSpPr>
          <p:nvPr/>
        </p:nvSpPr>
        <p:spPr bwMode="auto">
          <a:xfrm>
            <a:off x="179388" y="836613"/>
            <a:ext cx="7880350" cy="2025650"/>
          </a:xfrm>
          <a:prstGeom prst="rect">
            <a:avLst/>
          </a:prstGeom>
          <a:solidFill>
            <a:srgbClr val="FFFFFF"/>
          </a:solidFill>
          <a:ln w="9525">
            <a:noFill/>
            <a:miter lim="800000"/>
          </a:ln>
        </p:spPr>
        <p:txBody>
          <a:bodyPr lIns="0" tIns="88872" rIns="0" bIns="88872" anchor="ctr">
            <a:spAutoFit/>
          </a:bodyPr>
          <a:lstStyle/>
          <a:p>
            <a:r>
              <a:rPr lang="zh-CN" altLang="zh-CN" sz="2400" b="1">
                <a:solidFill>
                  <a:srgbClr val="333333"/>
                </a:solidFill>
                <a:latin typeface="Arial Unicode MS"/>
                <a:ea typeface="PingFang SC"/>
                <a:cs typeface="宋体" panose="02010600030101010101" pitchFamily="2" charset="-122"/>
              </a:rPr>
              <a:t>1638</a:t>
            </a:r>
            <a:r>
              <a:rPr lang="zh-CN" sz="2400" b="1">
                <a:solidFill>
                  <a:srgbClr val="333333"/>
                </a:solidFill>
                <a:latin typeface="Arial Unicode MS"/>
                <a:ea typeface="PingFang SC"/>
                <a:cs typeface="宋体" panose="02010600030101010101" pitchFamily="2" charset="-122"/>
              </a:rPr>
              <a:t>年，伽利略的</a:t>
            </a:r>
            <a:r>
              <a:rPr lang="zh-CN" altLang="zh-CN" sz="2400" b="1">
                <a:solidFill>
                  <a:srgbClr val="3F88BF"/>
                </a:solidFill>
                <a:latin typeface="Arial Unicode MS"/>
                <a:ea typeface="PingFang SC"/>
                <a:cs typeface="宋体" panose="02010600030101010101" pitchFamily="2" charset="-122"/>
                <a:hlinkClick r:id="rId1"/>
              </a:rPr>
              <a:t>《</a:t>
            </a:r>
            <a:r>
              <a:rPr lang="zh-CN" sz="2400" b="1">
                <a:solidFill>
                  <a:srgbClr val="3F88BF"/>
                </a:solidFill>
                <a:latin typeface="Arial Unicode MS"/>
                <a:ea typeface="PingFang SC"/>
                <a:cs typeface="宋体" panose="02010600030101010101" pitchFamily="2" charset="-122"/>
                <a:hlinkClick r:id="rId1"/>
              </a:rPr>
              <a:t>两门新科学的对话</a:t>
            </a:r>
            <a:r>
              <a:rPr lang="zh-CN" altLang="zh-CN" sz="2400" b="1">
                <a:solidFill>
                  <a:srgbClr val="3F88BF"/>
                </a:solidFill>
                <a:latin typeface="Arial Unicode MS"/>
                <a:ea typeface="PingFang SC"/>
                <a:cs typeface="宋体" panose="02010600030101010101" pitchFamily="2" charset="-122"/>
                <a:hlinkClick r:id="rId1"/>
              </a:rPr>
              <a:t>》</a:t>
            </a:r>
            <a:r>
              <a:rPr lang="zh-CN" sz="2400" b="1">
                <a:solidFill>
                  <a:srgbClr val="333333"/>
                </a:solidFill>
                <a:latin typeface="Arial Unicode MS"/>
                <a:ea typeface="PingFang SC"/>
                <a:cs typeface="宋体" panose="02010600030101010101" pitchFamily="2" charset="-122"/>
              </a:rPr>
              <a:t>出版，讨论了材料抗断裂、媒质对运动的阻力、惯性原理、自由落体运动、斜面上物体的运动、抛射体的运动等问题，给出了匀速运动和匀加速运动的定义。</a:t>
            </a:r>
            <a:br>
              <a:rPr lang="zh-CN" sz="2400" b="1">
                <a:solidFill>
                  <a:srgbClr val="333333"/>
                </a:solidFill>
                <a:latin typeface="Arial Unicode MS"/>
                <a:ea typeface="PingFang SC"/>
                <a:cs typeface="宋体" panose="02010600030101010101" pitchFamily="2" charset="-122"/>
              </a:rPr>
            </a:br>
            <a:r>
              <a:rPr lang="zh-CN" sz="2400" b="1">
                <a:solidFill>
                  <a:srgbClr val="333333"/>
                </a:solidFill>
                <a:latin typeface="Arial Unicode MS"/>
                <a:ea typeface="PingFang SC"/>
                <a:cs typeface="宋体" panose="02010600030101010101" pitchFamily="2" charset="-122"/>
              </a:rPr>
              <a:t>　　</a:t>
            </a:r>
            <a:endParaRPr lang="zh-CN" sz="4800" b="1">
              <a:ea typeface="PingFang SC"/>
              <a:cs typeface="宋体" panose="02010600030101010101" pitchFamily="2" charset="-122"/>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29" name="Picture 2"/>
          <p:cNvPicPr>
            <a:picLocks noChangeAspect="1" noChangeArrowheads="1"/>
          </p:cNvPicPr>
          <p:nvPr/>
        </p:nvPicPr>
        <p:blipFill>
          <a:blip r:embed="rId1"/>
          <a:srcRect/>
          <a:stretch>
            <a:fillRect/>
          </a:stretch>
        </p:blipFill>
        <p:spPr bwMode="auto">
          <a:xfrm>
            <a:off x="179388" y="0"/>
            <a:ext cx="8856662" cy="6165850"/>
          </a:xfrm>
          <a:prstGeom prst="rect">
            <a:avLst/>
          </a:prstGeom>
          <a:noFill/>
          <a:ln w="9525">
            <a:noFill/>
            <a:miter lim="800000"/>
            <a:headEnd/>
            <a:tailEnd/>
          </a:ln>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矩形 1"/>
          <p:cNvSpPr>
            <a:spLocks noChangeArrowheads="1"/>
          </p:cNvSpPr>
          <p:nvPr/>
        </p:nvSpPr>
        <p:spPr bwMode="auto">
          <a:xfrm>
            <a:off x="684213" y="906463"/>
            <a:ext cx="7559675" cy="4894262"/>
          </a:xfrm>
          <a:prstGeom prst="rect">
            <a:avLst/>
          </a:prstGeom>
          <a:noFill/>
          <a:ln w="9525">
            <a:noFill/>
            <a:miter lim="800000"/>
          </a:ln>
        </p:spPr>
        <p:txBody>
          <a:bodyPr>
            <a:spAutoFit/>
          </a:bodyPr>
          <a:lstStyle/>
          <a:p>
            <a:r>
              <a:rPr lang="zh-CN" altLang="en-US" sz="2400" b="1">
                <a:latin typeface="Franklin Gothic Book"/>
                <a:ea typeface="黑体" panose="02010600030101010101" pitchFamily="49" charset="-122"/>
              </a:rPr>
              <a:t>“二十四节气”形成于中国黄河流域，以观察该区域的天象、气温、降水和物候的时序变化为基准，作为农耕社会的生产生活的时间指南逐步为全国各地所采用，并为多民族所共享。作为中国人特有的时间知识体系，该遗产项目深刻影响着人们的思维方式和行为准则，是中华民族文化认同的重要载体。</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随着中国城市化进程加快和现代化农业技术的发展，“二十四节气”对于农事的指导功能逐渐减弱，但在当代中国人的生活世界中依然具有多方面的文化意义和社会功能，鲜明地体现了中国人尊重自然、顺应自然规律和适应可持续发展的理念，彰显出中国人对宇宙和自然界认知的独特性及其实践活动的丰富性，与自然和谐相处的智慧和创造力，也是人类文化多样性的生动见证。</a:t>
            </a:r>
            <a:endParaRPr lang="zh-CN" altLang="en-US" sz="2400" b="1">
              <a:latin typeface="Franklin Gothic Book"/>
              <a:ea typeface="黑体" panose="02010600030101010101" pitchFamily="49" charset="-122"/>
            </a:endParaRPr>
          </a:p>
        </p:txBody>
      </p:sp>
      <p:sp>
        <p:nvSpPr>
          <p:cNvPr id="279554" name="矩形 2"/>
          <p:cNvSpPr>
            <a:spLocks noChangeArrowheads="1"/>
          </p:cNvSpPr>
          <p:nvPr/>
        </p:nvSpPr>
        <p:spPr bwMode="auto">
          <a:xfrm>
            <a:off x="468313" y="260350"/>
            <a:ext cx="8467725" cy="646113"/>
          </a:xfrm>
          <a:prstGeom prst="rect">
            <a:avLst/>
          </a:prstGeom>
          <a:noFill/>
          <a:ln w="9525">
            <a:noFill/>
            <a:miter lim="800000"/>
          </a:ln>
        </p:spPr>
        <p:txBody>
          <a:bodyPr wrap="none">
            <a:spAutoFit/>
          </a:bodyPr>
          <a:lstStyle/>
          <a:p>
            <a:r>
              <a:rPr lang="en-US" altLang="zh-CN" sz="3600" b="1">
                <a:latin typeface="Franklin Gothic Book"/>
                <a:ea typeface="黑体" panose="02010600030101010101" pitchFamily="49" charset="-122"/>
              </a:rPr>
              <a:t>24</a:t>
            </a:r>
            <a:r>
              <a:rPr lang="zh-CN" altLang="en-US" sz="3600" b="1">
                <a:latin typeface="Franklin Gothic Book"/>
                <a:ea typeface="黑体" panose="02010600030101010101" pitchFamily="49" charset="-122"/>
              </a:rPr>
              <a:t>节气成申遗成功 它是科学</a:t>
            </a:r>
            <a:r>
              <a:rPr lang="en-US" altLang="zh-CN" sz="3600" b="1">
                <a:latin typeface="Franklin Gothic Book"/>
                <a:ea typeface="黑体" panose="02010600030101010101" pitchFamily="49" charset="-122"/>
              </a:rPr>
              <a:t>?</a:t>
            </a:r>
            <a:r>
              <a:rPr lang="zh-CN" altLang="en-US" sz="3600" b="1">
                <a:latin typeface="Franklin Gothic Book"/>
                <a:ea typeface="黑体" panose="02010600030101010101" pitchFamily="49" charset="-122"/>
              </a:rPr>
              <a:t>还是文化？</a:t>
            </a:r>
            <a:endParaRPr lang="zh-CN" altLang="en-US" sz="3600" b="1">
              <a:latin typeface="Franklin Gothic Book"/>
              <a:ea typeface="黑体" panose="02010600030101010101" pitchFamily="49" charset="-122"/>
            </a:endParaRPr>
          </a:p>
        </p:txBody>
      </p:sp>
      <p:sp>
        <p:nvSpPr>
          <p:cNvPr id="279555" name="矩形 3"/>
          <p:cNvSpPr>
            <a:spLocks noChangeArrowheads="1"/>
          </p:cNvSpPr>
          <p:nvPr/>
        </p:nvSpPr>
        <p:spPr bwMode="auto">
          <a:xfrm>
            <a:off x="698500" y="5800725"/>
            <a:ext cx="7993063" cy="646113"/>
          </a:xfrm>
          <a:prstGeom prst="rect">
            <a:avLst/>
          </a:prstGeom>
          <a:noFill/>
          <a:ln w="9525">
            <a:noFill/>
            <a:miter lim="800000"/>
          </a:ln>
        </p:spPr>
        <p:txBody>
          <a:bodyPr>
            <a:spAutoFit/>
          </a:bodyPr>
          <a:lstStyle/>
          <a:p>
            <a:r>
              <a:rPr lang="zh-CN" altLang="zh-CN" b="1">
                <a:solidFill>
                  <a:srgbClr val="FF0000"/>
                </a:solidFill>
                <a:latin typeface="Franklin Gothic Book"/>
                <a:ea typeface="黑体" panose="02010600030101010101" pitchFamily="49" charset="-122"/>
              </a:rPr>
              <a:t>差异：中国古代天文学成就局限于观测的现象和数据的记载，缺乏进一步的分析和探究；而西欧天文学注重在观测的基础上的科学规律总结和推算。</a:t>
            </a:r>
            <a:endParaRPr lang="zh-CN" altLang="zh-CN">
              <a:solidFill>
                <a:srgbClr val="FF0000"/>
              </a:solidFill>
              <a:latin typeface="Franklin Gothic Book"/>
              <a:ea typeface="黑体" panose="02010600030101010101" pitchFamily="49" charset="-122"/>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1107895" y="1052736"/>
            <a:ext cx="6140992" cy="3610451"/>
          </a:xfrm>
          <a:prstGeom prst="parallelogram">
            <a:avLst/>
          </a:prstGeom>
        </p:spPr>
        <p:style>
          <a:lnRef idx="0">
            <a:schemeClr val="accent6"/>
          </a:lnRef>
          <a:fillRef idx="3">
            <a:schemeClr val="accent6"/>
          </a:fillRef>
          <a:effectRef idx="3">
            <a:schemeClr val="accent6"/>
          </a:effectRef>
          <a:fontRef idx="minor">
            <a:schemeClr val="lt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策略九</a:t>
            </a:r>
            <a:endPar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强化</a:t>
            </a:r>
            <a:r>
              <a:rPr lang="zh-CN"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中外</a:t>
            </a:r>
            <a:r>
              <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关联</a:t>
            </a:r>
            <a:endPar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关注横纵比较</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81601" name="直接箭头连接符 18"/>
          <p:cNvCxnSpPr>
            <a:cxnSpLocks noChangeShapeType="1"/>
          </p:cNvCxnSpPr>
          <p:nvPr/>
        </p:nvCxnSpPr>
        <p:spPr bwMode="auto">
          <a:xfrm>
            <a:off x="179388" y="765175"/>
            <a:ext cx="0" cy="0"/>
          </a:xfrm>
          <a:prstGeom prst="straightConnector1">
            <a:avLst/>
          </a:prstGeom>
          <a:noFill/>
          <a:ln w="9525">
            <a:solidFill>
              <a:srgbClr val="4A7EBB"/>
            </a:solidFill>
            <a:round/>
            <a:tailEnd type="arrow" w="med" len="med"/>
          </a:ln>
        </p:spPr>
      </p:cxnSp>
      <p:sp>
        <p:nvSpPr>
          <p:cNvPr id="281602" name="Rectangle 6"/>
          <p:cNvSpPr>
            <a:spLocks noChangeArrowheads="1"/>
          </p:cNvSpPr>
          <p:nvPr/>
        </p:nvSpPr>
        <p:spPr bwMode="auto">
          <a:xfrm>
            <a:off x="0" y="414338"/>
            <a:ext cx="7391400" cy="579437"/>
          </a:xfrm>
          <a:prstGeom prst="rect">
            <a:avLst/>
          </a:prstGeom>
          <a:noFill/>
          <a:ln w="9525">
            <a:noFill/>
            <a:miter lim="800000"/>
          </a:ln>
        </p:spPr>
        <p:txBody>
          <a:bodyPr anchor="ctr">
            <a:spAutoFit/>
          </a:bodyPr>
          <a:lstStyle/>
          <a:p>
            <a:pPr>
              <a:buFont typeface="Arial" panose="020B0604020202020204" pitchFamily="34" charset="0"/>
              <a:buNone/>
            </a:pPr>
            <a:r>
              <a:rPr lang="zh-CN" altLang="en-US" sz="3200">
                <a:solidFill>
                  <a:srgbClr val="FF0000"/>
                </a:solidFill>
                <a:latin typeface="黑体" panose="02010600030101010101" pitchFamily="49" charset="-122"/>
                <a:ea typeface="黑体" panose="02010600030101010101" pitchFamily="49" charset="-122"/>
              </a:rPr>
              <a:t>古今贯通，中外关联</a:t>
            </a:r>
            <a:endParaRPr lang="zh-CN" altLang="en-US" sz="3200">
              <a:solidFill>
                <a:srgbClr val="FF0000"/>
              </a:solidFill>
              <a:latin typeface="黑体" panose="02010600030101010101" pitchFamily="49" charset="-122"/>
              <a:ea typeface="黑体" panose="02010600030101010101" pitchFamily="49" charset="-122"/>
            </a:endParaRPr>
          </a:p>
        </p:txBody>
      </p:sp>
      <p:sp>
        <p:nvSpPr>
          <p:cNvPr id="97284" name="Rectangle 2"/>
          <p:cNvSpPr>
            <a:spLocks noChangeArrowheads="1"/>
          </p:cNvSpPr>
          <p:nvPr/>
        </p:nvSpPr>
        <p:spPr bwMode="auto">
          <a:xfrm>
            <a:off x="0" y="1344613"/>
            <a:ext cx="9144000" cy="1201737"/>
          </a:xfrm>
          <a:prstGeom prst="rect">
            <a:avLst/>
          </a:prstGeom>
          <a:noFill/>
          <a:ln w="9525">
            <a:noFill/>
            <a:miter lim="800000"/>
          </a:ln>
        </p:spPr>
        <p:txBody>
          <a:bodyPr anchor="ctr">
            <a:spAutoFit/>
          </a:bodyPr>
          <a:lstStyle/>
          <a:p>
            <a:pPr>
              <a:buFont typeface="Arial" panose="020B0604020202020204" pitchFamily="34" charset="0"/>
              <a:buNone/>
            </a:pPr>
            <a:r>
              <a:rPr lang="zh-CN" altLang="en-US" sz="3600" b="1">
                <a:solidFill>
                  <a:srgbClr val="0000FF"/>
                </a:solidFill>
                <a:latin typeface="黑体" panose="02010600030101010101" pitchFamily="49" charset="-122"/>
                <a:ea typeface="黑体" panose="02010600030101010101" pitchFamily="49" charset="-122"/>
              </a:rPr>
              <a:t>（</a:t>
            </a:r>
            <a:r>
              <a:rPr lang="en-US" altLang="zh-CN" sz="3600" b="1">
                <a:solidFill>
                  <a:srgbClr val="0000FF"/>
                </a:solidFill>
                <a:latin typeface="黑体" panose="02010600030101010101" pitchFamily="49" charset="-122"/>
                <a:ea typeface="黑体" panose="02010600030101010101" pitchFamily="49" charset="-122"/>
              </a:rPr>
              <a:t>1</a:t>
            </a:r>
            <a:r>
              <a:rPr lang="zh-CN" altLang="en-US" sz="3600" b="1">
                <a:solidFill>
                  <a:srgbClr val="0000FF"/>
                </a:solidFill>
                <a:latin typeface="黑体" panose="02010600030101010101" pitchFamily="49" charset="-122"/>
                <a:ea typeface="黑体" panose="02010600030101010101" pitchFamily="49" charset="-122"/>
              </a:rPr>
              <a:t>）注意同一时段东西文明发展的不同走向及关联</a:t>
            </a:r>
            <a:endParaRPr lang="zh-CN" altLang="en-US" sz="3600" b="1">
              <a:solidFill>
                <a:srgbClr val="0000FF"/>
              </a:solidFill>
              <a:latin typeface="黑体" panose="02010600030101010101" pitchFamily="49" charset="-122"/>
              <a:ea typeface="黑体" panose="02010600030101010101" pitchFamily="49" charset="-122"/>
            </a:endParaRPr>
          </a:p>
        </p:txBody>
      </p:sp>
      <p:sp>
        <p:nvSpPr>
          <p:cNvPr id="97285" name="Rectangle 2"/>
          <p:cNvSpPr>
            <a:spLocks noChangeArrowheads="1"/>
          </p:cNvSpPr>
          <p:nvPr/>
        </p:nvSpPr>
        <p:spPr bwMode="auto">
          <a:xfrm>
            <a:off x="0" y="2570163"/>
            <a:ext cx="8532813" cy="1077912"/>
          </a:xfrm>
          <a:prstGeom prst="rect">
            <a:avLst/>
          </a:prstGeom>
          <a:noFill/>
          <a:ln w="9525">
            <a:noFill/>
            <a:miter lim="800000"/>
          </a:ln>
        </p:spPr>
        <p:txBody>
          <a:bodyPr anchor="ctr">
            <a:spAutoFit/>
          </a:bodyPr>
          <a:lstStyle/>
          <a:p>
            <a:pPr>
              <a:buFont typeface="Arial" panose="020B0604020202020204" pitchFamily="34" charset="0"/>
              <a:buNone/>
            </a:pPr>
            <a:r>
              <a:rPr lang="zh-CN" altLang="en-US" sz="3200" b="1">
                <a:solidFill>
                  <a:srgbClr val="0000FF"/>
                </a:solidFill>
                <a:latin typeface="黑体" panose="02010600030101010101" pitchFamily="49" charset="-122"/>
                <a:ea typeface="黑体" panose="02010600030101010101" pitchFamily="49" charset="-122"/>
              </a:rPr>
              <a:t>（</a:t>
            </a:r>
            <a:r>
              <a:rPr lang="en-US" altLang="zh-CN" sz="3200" b="1">
                <a:solidFill>
                  <a:srgbClr val="0000FF"/>
                </a:solidFill>
                <a:latin typeface="黑体" panose="02010600030101010101" pitchFamily="49" charset="-122"/>
                <a:ea typeface="黑体" panose="02010600030101010101" pitchFamily="49" charset="-122"/>
              </a:rPr>
              <a:t>2</a:t>
            </a:r>
            <a:r>
              <a:rPr lang="zh-CN" altLang="en-US" sz="3200" b="1">
                <a:solidFill>
                  <a:srgbClr val="0000FF"/>
                </a:solidFill>
                <a:latin typeface="黑体" panose="02010600030101010101" pitchFamily="49" charset="-122"/>
                <a:ea typeface="黑体" panose="02010600030101010101" pitchFamily="49" charset="-122"/>
              </a:rPr>
              <a:t>）注意在不同时期不同国家出现的同类历史现象</a:t>
            </a:r>
            <a:endParaRPr lang="zh-CN" altLang="en-US" sz="3200" b="1">
              <a:solidFill>
                <a:srgbClr val="0000FF"/>
              </a:solidFill>
              <a:latin typeface="黑体" panose="02010600030101010101" pitchFamily="49" charset="-122"/>
              <a:ea typeface="黑体" panose="02010600030101010101" pitchFamily="49" charset="-122"/>
            </a:endParaRPr>
          </a:p>
        </p:txBody>
      </p:sp>
      <p:sp>
        <p:nvSpPr>
          <p:cNvPr id="97286" name="Rectangle 2"/>
          <p:cNvSpPr>
            <a:spLocks noChangeArrowheads="1"/>
          </p:cNvSpPr>
          <p:nvPr/>
        </p:nvSpPr>
        <p:spPr bwMode="auto">
          <a:xfrm>
            <a:off x="0" y="3654425"/>
            <a:ext cx="8820150" cy="1077913"/>
          </a:xfrm>
          <a:prstGeom prst="rect">
            <a:avLst/>
          </a:prstGeom>
          <a:noFill/>
          <a:ln w="9525">
            <a:noFill/>
            <a:miter lim="800000"/>
          </a:ln>
        </p:spPr>
        <p:txBody>
          <a:bodyPr anchor="ctr">
            <a:spAutoFit/>
          </a:bodyPr>
          <a:lstStyle/>
          <a:p>
            <a:pPr>
              <a:buFont typeface="Arial" panose="020B0604020202020204" pitchFamily="34" charset="0"/>
              <a:buNone/>
            </a:pPr>
            <a:r>
              <a:rPr lang="zh-CN" altLang="en-US">
                <a:solidFill>
                  <a:srgbClr val="0000FF"/>
                </a:solidFill>
                <a:latin typeface="黑体" panose="02010600030101010101" pitchFamily="49" charset="-122"/>
                <a:ea typeface="黑体" panose="02010600030101010101" pitchFamily="49" charset="-122"/>
              </a:rPr>
              <a:t>（</a:t>
            </a:r>
            <a:r>
              <a:rPr lang="en-US" altLang="zh-CN" sz="3200" b="1">
                <a:solidFill>
                  <a:srgbClr val="0000FF"/>
                </a:solidFill>
                <a:latin typeface="黑体" panose="02010600030101010101" pitchFamily="49" charset="-122"/>
                <a:ea typeface="黑体" panose="02010600030101010101" pitchFamily="49" charset="-122"/>
              </a:rPr>
              <a:t>3</a:t>
            </a:r>
            <a:r>
              <a:rPr lang="zh-CN" altLang="en-US" sz="3200" b="1">
                <a:solidFill>
                  <a:srgbClr val="0000FF"/>
                </a:solidFill>
                <a:latin typeface="黑体" panose="02010600030101010101" pitchFamily="49" charset="-122"/>
                <a:ea typeface="黑体" panose="02010600030101010101" pitchFamily="49" charset="-122"/>
              </a:rPr>
              <a:t>）注意同一历史事件或事物在不同历史时期的影响</a:t>
            </a:r>
            <a:endParaRPr lang="zh-CN" altLang="en-US" sz="3200" b="1">
              <a:solidFill>
                <a:srgbClr val="0000FF"/>
              </a:solidFill>
              <a:latin typeface="楷体_GB2312" panose="02010609030101010101" pitchFamily="49" charset="-122"/>
              <a:ea typeface="楷体_GB2312" panose="02010609030101010101" pitchFamily="49" charset="-122"/>
            </a:endParaRPr>
          </a:p>
        </p:txBody>
      </p:sp>
      <p:sp>
        <p:nvSpPr>
          <p:cNvPr id="7" name="Text Box 2"/>
          <p:cNvSpPr txBox="1">
            <a:spLocks noChangeArrowheads="1"/>
          </p:cNvSpPr>
          <p:nvPr/>
        </p:nvSpPr>
        <p:spPr bwMode="auto">
          <a:xfrm>
            <a:off x="381000" y="4732338"/>
            <a:ext cx="8763000" cy="1095375"/>
          </a:xfrm>
          <a:prstGeom prst="rect">
            <a:avLst/>
          </a:prstGeom>
          <a:noFill/>
          <a:ln w="28575" cap="rnd">
            <a:solidFill>
              <a:srgbClr val="FFFF00"/>
            </a:solidFill>
            <a:prstDash val="sysDot"/>
            <a:miter lim="800000"/>
          </a:ln>
          <a:effectLst/>
        </p:spPr>
        <p:txBody>
          <a:bodyPr>
            <a:spAutoFit/>
          </a:bodyPr>
          <a:lstStyle/>
          <a:p>
            <a:pPr fontAlgn="auto">
              <a:spcBef>
                <a:spcPts val="0"/>
              </a:spcBef>
              <a:spcAft>
                <a:spcPts val="0"/>
              </a:spcAft>
              <a:defRPr/>
            </a:pPr>
            <a:r>
              <a:rPr lang="zh-CN" altLang="en-US" sz="3200" b="1">
                <a:effectLst>
                  <a:outerShdw blurRad="38100" dist="38100" dir="2700000" algn="tl">
                    <a:srgbClr val="000000"/>
                  </a:outerShdw>
                </a:effectLst>
                <a:latin typeface="+mn-lt"/>
                <a:ea typeface="+mn-ea"/>
              </a:rPr>
              <a:t>古今贯通，中外关联</a:t>
            </a:r>
            <a:endParaRPr lang="zh-CN" altLang="en-US" sz="3200" b="1">
              <a:effectLst>
                <a:outerShdw blurRad="38100" dist="38100" dir="2700000" algn="tl">
                  <a:srgbClr val="000000"/>
                </a:outerShdw>
              </a:effectLst>
              <a:latin typeface="+mn-lt"/>
              <a:ea typeface="+mn-ea"/>
            </a:endParaRPr>
          </a:p>
          <a:p>
            <a:pPr fontAlgn="auto">
              <a:spcBef>
                <a:spcPts val="0"/>
              </a:spcBef>
              <a:spcAft>
                <a:spcPts val="0"/>
              </a:spcAft>
              <a:defRPr/>
            </a:pPr>
            <a:r>
              <a:rPr lang="zh-CN" altLang="en-US" sz="3200" b="1">
                <a:effectLst>
                  <a:outerShdw blurRad="38100" dist="38100" dir="2700000" algn="tl">
                    <a:srgbClr val="000000"/>
                  </a:outerShdw>
                </a:effectLst>
                <a:latin typeface="+mn-lt"/>
                <a:ea typeface="+mn-ea"/>
              </a:rPr>
              <a:t>一般，古今贯通考趋势；中外关联考异同。</a:t>
            </a:r>
            <a:endParaRPr lang="zh-CN" altLang="en-US" sz="3200" b="1">
              <a:effectLst>
                <a:outerShdw blurRad="38100" dist="38100" dir="2700000" algn="tl">
                  <a:srgbClr val="000000"/>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barn(inVertical)">
                                      <p:cBhvr>
                                        <p:cTn id="7" dur="500"/>
                                        <p:tgtEl>
                                          <p:spTgt spid="9728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barn(inVertical)">
                                      <p:cBhvr>
                                        <p:cTn id="10" dur="500"/>
                                        <p:tgtEl>
                                          <p:spTgt spid="9728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7286"/>
                                        </p:tgtEl>
                                        <p:attrNameLst>
                                          <p:attrName>style.visibility</p:attrName>
                                        </p:attrNameLst>
                                      </p:cBhvr>
                                      <p:to>
                                        <p:strVal val="visible"/>
                                      </p:to>
                                    </p:set>
                                    <p:animEffect transition="in" filter="barn(inVertical)">
                                      <p:cBhvr>
                                        <p:cTn id="13"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5" grpId="0"/>
      <p:bldP spid="97286"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ChangeArrowheads="1"/>
          </p:cNvSpPr>
          <p:nvPr/>
        </p:nvSpPr>
        <p:spPr bwMode="auto">
          <a:xfrm>
            <a:off x="457200" y="2133600"/>
            <a:ext cx="8382000" cy="4089400"/>
          </a:xfrm>
          <a:prstGeom prst="rect">
            <a:avLst/>
          </a:prstGeom>
          <a:noFill/>
          <a:ln w="28575" cap="rnd" algn="ctr">
            <a:solidFill>
              <a:srgbClr val="FFFF00"/>
            </a:solidFill>
            <a:prstDash val="sysDot"/>
            <a:miter lim="800000"/>
          </a:ln>
        </p:spPr>
        <p:txBody>
          <a:bodyPr>
            <a:spAutoFit/>
          </a:bodyPr>
          <a:lstStyle/>
          <a:p>
            <a:r>
              <a:rPr lang="zh-CN" altLang="en-US" sz="2600" b="1">
                <a:solidFill>
                  <a:srgbClr val="FF0000"/>
                </a:solidFill>
                <a:latin typeface="楷体_GB2312" panose="02010609030101010101" pitchFamily="49" charset="-122"/>
                <a:ea typeface="楷体_GB2312" panose="02010609030101010101" pitchFamily="49" charset="-122"/>
              </a:rPr>
              <a:t>比较题题型</a:t>
            </a:r>
            <a:endParaRPr lang="zh-CN" altLang="en-US" sz="2600" b="1">
              <a:solidFill>
                <a:srgbClr val="FF0000"/>
              </a:solidFill>
              <a:latin typeface="楷体_GB2312" panose="02010609030101010101" pitchFamily="49" charset="-122"/>
              <a:ea typeface="楷体_GB2312" panose="02010609030101010101" pitchFamily="49" charset="-122"/>
            </a:endParaRPr>
          </a:p>
          <a:p>
            <a:r>
              <a:rPr lang="zh-CN" altLang="en-US" sz="2600" b="1">
                <a:latin typeface="楷体_GB2312" panose="02010609030101010101" pitchFamily="49" charset="-122"/>
                <a:ea typeface="楷体_GB2312" panose="02010609030101010101" pitchFamily="49" charset="-122"/>
              </a:rPr>
              <a:t>（</a:t>
            </a:r>
            <a:r>
              <a:rPr lang="en-US" altLang="zh-CN" sz="2600" b="1">
                <a:latin typeface="楷体_GB2312" panose="02010609030101010101" pitchFamily="49" charset="-122"/>
                <a:ea typeface="楷体_GB2312" panose="02010609030101010101" pitchFamily="49" charset="-122"/>
              </a:rPr>
              <a:t>1</a:t>
            </a:r>
            <a:r>
              <a:rPr lang="zh-CN" altLang="en-US" sz="2600" b="1">
                <a:latin typeface="楷体_GB2312" panose="02010609030101010101" pitchFamily="49" charset="-122"/>
                <a:ea typeface="楷体_GB2312" panose="02010609030101010101" pitchFamily="49" charset="-122"/>
              </a:rPr>
              <a:t>）根据比较内容或比较项的方向差异，可分为求同题、求异题和异同题。</a:t>
            </a:r>
            <a:endParaRPr lang="zh-CN" altLang="en-US" sz="2600" b="1">
              <a:latin typeface="楷体_GB2312" panose="02010609030101010101" pitchFamily="49" charset="-122"/>
              <a:ea typeface="楷体_GB2312" panose="02010609030101010101" pitchFamily="49" charset="-122"/>
            </a:endParaRPr>
          </a:p>
          <a:p>
            <a:r>
              <a:rPr lang="zh-CN" altLang="en-US" sz="2600" b="1">
                <a:latin typeface="楷体_GB2312" panose="02010609030101010101" pitchFamily="49" charset="-122"/>
                <a:ea typeface="楷体_GB2312" panose="02010609030101010101" pitchFamily="49" charset="-122"/>
              </a:rPr>
              <a:t>（</a:t>
            </a:r>
            <a:r>
              <a:rPr lang="en-US" altLang="zh-CN" sz="2600" b="1">
                <a:latin typeface="楷体_GB2312" panose="02010609030101010101" pitchFamily="49" charset="-122"/>
                <a:ea typeface="楷体_GB2312" panose="02010609030101010101" pitchFamily="49" charset="-122"/>
              </a:rPr>
              <a:t>2</a:t>
            </a:r>
            <a:r>
              <a:rPr lang="zh-CN" altLang="en-US" sz="2600" b="1">
                <a:latin typeface="楷体_GB2312" panose="02010609030101010101" pitchFamily="49" charset="-122"/>
                <a:ea typeface="楷体_GB2312" panose="02010609030101010101" pitchFamily="49" charset="-122"/>
              </a:rPr>
              <a:t>）根据试题比较内容或比较项的限定，可分为外显性比较题和内隐性比较题</a:t>
            </a:r>
            <a:r>
              <a:rPr lang="en-US" altLang="zh-CN" sz="2600" b="1">
                <a:latin typeface="楷体_GB2312" panose="02010609030101010101" pitchFamily="49" charset="-122"/>
                <a:ea typeface="楷体_GB2312" panose="02010609030101010101" pitchFamily="49" charset="-122"/>
              </a:rPr>
              <a:t>.</a:t>
            </a:r>
            <a:endParaRPr lang="en-US" altLang="zh-CN" sz="2600" b="1">
              <a:latin typeface="楷体_GB2312" panose="02010609030101010101" pitchFamily="49" charset="-122"/>
              <a:ea typeface="楷体_GB2312" panose="02010609030101010101" pitchFamily="49" charset="-122"/>
            </a:endParaRPr>
          </a:p>
          <a:p>
            <a:r>
              <a:rPr lang="zh-CN" altLang="en-US" sz="2600" b="1">
                <a:latin typeface="楷体_GB2312" panose="02010609030101010101" pitchFamily="49" charset="-122"/>
                <a:ea typeface="楷体_GB2312" panose="02010609030101010101" pitchFamily="49" charset="-122"/>
              </a:rPr>
              <a:t>（</a:t>
            </a:r>
            <a:r>
              <a:rPr lang="en-US" altLang="zh-CN" sz="2600" b="1">
                <a:latin typeface="楷体_GB2312" panose="02010609030101010101" pitchFamily="49" charset="-122"/>
                <a:ea typeface="楷体_GB2312" panose="02010609030101010101" pitchFamily="49" charset="-122"/>
              </a:rPr>
              <a:t>3</a:t>
            </a:r>
            <a:r>
              <a:rPr lang="zh-CN" altLang="en-US" sz="2600" b="1">
                <a:latin typeface="楷体_GB2312" panose="02010609030101010101" pitchFamily="49" charset="-122"/>
                <a:ea typeface="楷体_GB2312" panose="02010609030101010101" pitchFamily="49" charset="-122"/>
              </a:rPr>
              <a:t>）根据所比较的历史事件、历史现象的时间位置、背景区间的差异，可分为横向比较题和纵向比较题。</a:t>
            </a:r>
            <a:endParaRPr lang="zh-CN" altLang="en-US" sz="2600" b="1">
              <a:latin typeface="楷体_GB2312" panose="02010609030101010101" pitchFamily="49" charset="-122"/>
              <a:ea typeface="楷体_GB2312" panose="02010609030101010101" pitchFamily="49" charset="-122"/>
            </a:endParaRPr>
          </a:p>
          <a:p>
            <a:r>
              <a:rPr lang="zh-CN" altLang="en-US" sz="2600" b="1">
                <a:latin typeface="楷体_GB2312" panose="02010609030101010101" pitchFamily="49" charset="-122"/>
                <a:ea typeface="楷体_GB2312" panose="02010609030101010101" pitchFamily="49" charset="-122"/>
              </a:rPr>
              <a:t>（</a:t>
            </a:r>
            <a:r>
              <a:rPr lang="en-US" altLang="zh-CN" sz="2600" b="1">
                <a:latin typeface="楷体_GB2312" panose="02010609030101010101" pitchFamily="49" charset="-122"/>
                <a:ea typeface="楷体_GB2312" panose="02010609030101010101" pitchFamily="49" charset="-122"/>
              </a:rPr>
              <a:t>4</a:t>
            </a:r>
            <a:r>
              <a:rPr lang="zh-CN" altLang="en-US" sz="2600" b="1">
                <a:latin typeface="楷体_GB2312" panose="02010609030101010101" pitchFamily="49" charset="-122"/>
                <a:ea typeface="楷体_GB2312" panose="02010609030101010101" pitchFamily="49" charset="-122"/>
              </a:rPr>
              <a:t>）根据命题设计的选材不同，可分为平铺直叙的普通比较题和由原始材料构成的材料型比较题</a:t>
            </a:r>
            <a:r>
              <a:rPr lang="en-US" altLang="zh-CN" sz="2600" b="1">
                <a:latin typeface="楷体_GB2312" panose="02010609030101010101" pitchFamily="49" charset="-122"/>
                <a:ea typeface="楷体_GB2312" panose="02010609030101010101" pitchFamily="49" charset="-122"/>
              </a:rPr>
              <a:t>.</a:t>
            </a:r>
            <a:endParaRPr lang="en-US" altLang="zh-CN" sz="2600" b="1">
              <a:latin typeface="楷体_GB2312" panose="02010609030101010101" pitchFamily="49" charset="-122"/>
              <a:ea typeface="楷体_GB2312" panose="02010609030101010101" pitchFamily="49" charset="-122"/>
            </a:endParaRPr>
          </a:p>
          <a:p>
            <a:endParaRPr lang="en-US" altLang="zh-CN" sz="2600" b="1">
              <a:latin typeface="楷体_GB2312" panose="02010609030101010101" pitchFamily="49" charset="-122"/>
              <a:ea typeface="楷体_GB2312" panose="02010609030101010101" pitchFamily="49" charset="-122"/>
            </a:endParaRPr>
          </a:p>
        </p:txBody>
      </p:sp>
      <p:sp>
        <p:nvSpPr>
          <p:cNvPr id="282626" name="Rectangle 5"/>
          <p:cNvSpPr>
            <a:spLocks noChangeArrowheads="1"/>
          </p:cNvSpPr>
          <p:nvPr/>
        </p:nvSpPr>
        <p:spPr bwMode="auto">
          <a:xfrm>
            <a:off x="685800" y="1371600"/>
            <a:ext cx="5410200" cy="685800"/>
          </a:xfrm>
          <a:prstGeom prst="rect">
            <a:avLst/>
          </a:prstGeom>
          <a:noFill/>
          <a:ln w="9525">
            <a:noFill/>
            <a:miter lim="800000"/>
          </a:ln>
        </p:spPr>
        <p:txBody>
          <a:bodyPr/>
          <a:lstStyle/>
          <a:p>
            <a:pPr marL="342900" indent="-342900">
              <a:lnSpc>
                <a:spcPct val="90000"/>
              </a:lnSpc>
              <a:spcBef>
                <a:spcPct val="20000"/>
              </a:spcBef>
              <a:buClr>
                <a:schemeClr val="hlink"/>
              </a:buClr>
              <a:buSzPct val="70000"/>
              <a:buFont typeface="Wingdings" panose="05000000000000000000" pitchFamily="2" charset="2"/>
              <a:buNone/>
            </a:pPr>
            <a:r>
              <a:rPr lang="zh-CN" altLang="en-US" sz="3600" b="1">
                <a:latin typeface="宋体" panose="02010600030101010101" pitchFamily="2" charset="-122"/>
                <a:ea typeface="黑体" panose="02010600030101010101" pitchFamily="49" charset="-122"/>
              </a:rPr>
              <a:t>历史比较能力教学</a:t>
            </a:r>
            <a:endParaRPr lang="zh-CN" altLang="en-US" sz="3600" b="1">
              <a:latin typeface="宋体" panose="02010600030101010101" pitchFamily="2" charset="-122"/>
              <a:ea typeface="黑体" panose="0201060003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idx="1"/>
          </p:nvPr>
        </p:nvSpPr>
        <p:spPr>
          <a:xfrm>
            <a:off x="250825" y="908050"/>
            <a:ext cx="8686800" cy="5029200"/>
          </a:xfrm>
          <a:ln w="28575" cap="rnd">
            <a:solidFill>
              <a:srgbClr val="FFFF00"/>
            </a:solidFill>
            <a:prstDash val="sysDot"/>
          </a:ln>
        </p:spPr>
        <p:txBody>
          <a:bodyPr/>
          <a:lstStyle/>
          <a:p>
            <a:pPr>
              <a:lnSpc>
                <a:spcPct val="105000"/>
              </a:lnSpc>
              <a:buFont typeface="Wingdings" panose="05000000000000000000" pitchFamily="2" charset="2"/>
              <a:buNone/>
            </a:pPr>
            <a:r>
              <a:rPr lang="zh-CN" altLang="en-US" sz="2800" b="1" smtClean="0">
                <a:latin typeface="楷体_GB2312" panose="02010609030101010101" pitchFamily="49" charset="-122"/>
                <a:ea typeface="楷体_GB2312" panose="02010609030101010101" pitchFamily="49" charset="-122"/>
              </a:rPr>
              <a:t>最后：把握深广度</a:t>
            </a:r>
            <a:endParaRPr lang="zh-CN" altLang="en-US" sz="28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示例：</a:t>
            </a:r>
            <a:r>
              <a:rPr lang="zh-CN" altLang="en-US" sz="2400" b="1" smtClean="0">
                <a:solidFill>
                  <a:srgbClr val="FF0000"/>
                </a:solidFill>
                <a:latin typeface="楷体_GB2312" panose="02010609030101010101" pitchFamily="49" charset="-122"/>
                <a:ea typeface="楷体_GB2312" panose="02010609030101010101" pitchFamily="49" charset="-122"/>
              </a:rPr>
              <a:t>新文化运动</a:t>
            </a:r>
            <a:endParaRPr lang="zh-CN" altLang="en-US" sz="2400" b="1" smtClean="0">
              <a:solidFill>
                <a:srgbClr val="FF0000"/>
              </a:solidFill>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000" b="1" smtClean="0">
                <a:ea typeface="楷体_GB2312" panose="02010609030101010101" pitchFamily="49" charset="-122"/>
              </a:rPr>
              <a:t>           </a:t>
            </a:r>
            <a:r>
              <a:rPr lang="en-US" altLang="zh-CN" sz="2400" b="1" smtClean="0">
                <a:ea typeface="楷体_GB2312" panose="02010609030101010101" pitchFamily="49" charset="-122"/>
              </a:rPr>
              <a:t>【</a:t>
            </a:r>
            <a:r>
              <a:rPr lang="zh-CN" altLang="en-US" sz="2400" b="1" smtClean="0">
                <a:ea typeface="楷体_GB2312" panose="02010609030101010101" pitchFamily="49" charset="-122"/>
              </a:rPr>
              <a:t>知道与了解</a:t>
            </a:r>
            <a:r>
              <a:rPr lang="en-US" altLang="zh-CN" sz="2400" b="1" smtClean="0">
                <a:ea typeface="楷体_GB2312" panose="02010609030101010101" pitchFamily="49" charset="-122"/>
              </a:rPr>
              <a:t>】</a:t>
            </a:r>
            <a:r>
              <a:rPr lang="zh-CN" altLang="en-US" sz="2400" b="1" smtClean="0">
                <a:latin typeface="楷体_GB2312" panose="02010609030101010101" pitchFamily="49" charset="-122"/>
                <a:ea typeface="楷体_GB2312" panose="02010609030101010101" pitchFamily="49" charset="-122"/>
              </a:rPr>
              <a:t>概述新文化运动的主要内容；简述马克思主义在中国传播的史实</a:t>
            </a:r>
            <a:r>
              <a:rPr lang="zh-CN" altLang="en-US" sz="2400" b="1" smtClean="0"/>
              <a:t>；</a:t>
            </a:r>
            <a:r>
              <a:rPr lang="zh-CN" altLang="en-US" sz="2400" b="1" smtClean="0">
                <a:latin typeface="楷体_GB2312" panose="02010609030101010101" pitchFamily="49" charset="-122"/>
                <a:ea typeface="楷体_GB2312" panose="02010609030101010101" pitchFamily="49" charset="-122"/>
              </a:rPr>
              <a:t>说出辛亥革命后反对专制斗争的史实。</a:t>
            </a:r>
            <a:endParaRPr lang="zh-CN" altLang="en-US" sz="2400" b="1" smtClean="0">
              <a:latin typeface="楷体_GB2312" panose="02010609030101010101" pitchFamily="49" charset="-122"/>
              <a:ea typeface="楷体_GB2312" panose="02010609030101010101" pitchFamily="49" charset="-122"/>
            </a:endParaRPr>
          </a:p>
          <a:p>
            <a:pPr>
              <a:lnSpc>
                <a:spcPct val="105000"/>
              </a:lnSpc>
              <a:buFont typeface="Wingdings" panose="05000000000000000000" pitchFamily="2" charset="2"/>
              <a:buNone/>
            </a:pPr>
            <a:r>
              <a:rPr lang="zh-CN" altLang="en-US" sz="2400" b="1" smtClean="0">
                <a:ea typeface="楷体_GB2312" panose="02010609030101010101" pitchFamily="49" charset="-122"/>
              </a:rPr>
              <a:t>           </a:t>
            </a:r>
            <a:r>
              <a:rPr lang="en-US" altLang="zh-CN" sz="2400" b="1" smtClean="0">
                <a:ea typeface="楷体_GB2312" panose="02010609030101010101" pitchFamily="49" charset="-122"/>
              </a:rPr>
              <a:t>【</a:t>
            </a:r>
            <a:r>
              <a:rPr lang="zh-CN" altLang="en-US" sz="2400" b="1" smtClean="0">
                <a:ea typeface="楷体_GB2312" panose="02010609030101010101" pitchFamily="49" charset="-122"/>
              </a:rPr>
              <a:t>理解与认识</a:t>
            </a:r>
            <a:r>
              <a:rPr lang="en-US" altLang="zh-CN" sz="2400" b="1" smtClean="0">
                <a:ea typeface="楷体_GB2312" panose="02010609030101010101" pitchFamily="49" charset="-122"/>
              </a:rPr>
              <a:t>】</a:t>
            </a:r>
            <a:r>
              <a:rPr lang="en-US" altLang="zh-CN" sz="2400" b="1" smtClean="0"/>
              <a:t> </a:t>
            </a:r>
            <a:r>
              <a:rPr lang="zh-CN" altLang="en-US" sz="2400" b="1" smtClean="0">
                <a:latin typeface="楷体_GB2312" panose="02010609030101010101" pitchFamily="49" charset="-122"/>
                <a:ea typeface="楷体_GB2312" panose="02010609030101010101" pitchFamily="49" charset="-122"/>
              </a:rPr>
              <a:t>探讨在半殖民地半封建社会条件下，资本主义发展特点对新文化运动的双重；以</a:t>
            </a:r>
            <a:r>
              <a:rPr lang="en-US" altLang="zh-CN" sz="2400" b="1" smtClean="0">
                <a:latin typeface="楷体_GB2312" panose="02010609030101010101" pitchFamily="49" charset="-122"/>
                <a:ea typeface="楷体_GB2312" panose="02010609030101010101" pitchFamily="49" charset="-122"/>
              </a:rPr>
              <a:t>《</a:t>
            </a:r>
            <a:r>
              <a:rPr lang="zh-CN" altLang="en-US" sz="2400" b="1" smtClean="0">
                <a:latin typeface="楷体_GB2312" panose="02010609030101010101" pitchFamily="49" charset="-122"/>
                <a:ea typeface="楷体_GB2312" panose="02010609030101010101" pitchFamily="49" charset="-122"/>
              </a:rPr>
              <a:t>新青年</a:t>
            </a:r>
            <a:r>
              <a:rPr lang="en-US" altLang="zh-CN" sz="2400" b="1" smtClean="0">
                <a:latin typeface="楷体_GB2312" panose="02010609030101010101" pitchFamily="49" charset="-122"/>
                <a:ea typeface="楷体_GB2312" panose="02010609030101010101" pitchFamily="49" charset="-122"/>
              </a:rPr>
              <a:t>》</a:t>
            </a:r>
            <a:r>
              <a:rPr lang="zh-CN" altLang="en-US" sz="2400" b="1" smtClean="0">
                <a:latin typeface="楷体_GB2312" panose="02010609030101010101" pitchFamily="49" charset="-122"/>
                <a:ea typeface="楷体_GB2312" panose="02010609030101010101" pitchFamily="49" charset="-122"/>
              </a:rPr>
              <a:t>为例，说明大众传播媒体的发展给人们生活方式带来的巨大变化；探讨新文化运动对近代中国思想解放的影响；认识马克思主义对中国历史发展的重大意义；从新文化运动是辛亥革命在思想领域内的继续角度认识中国近代史上民主力量与专制势力斗争的历史进步性和艰巨性。</a:t>
            </a:r>
            <a:endParaRPr lang="zh-CN" altLang="en-US" sz="2000" b="1" smtClean="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2"/>
          <p:cNvSpPr txBox="1">
            <a:spLocks noChangeArrowheads="1"/>
          </p:cNvSpPr>
          <p:nvPr/>
        </p:nvSpPr>
        <p:spPr bwMode="auto">
          <a:xfrm>
            <a:off x="381000" y="2438400"/>
            <a:ext cx="8569325" cy="2384425"/>
          </a:xfrm>
          <a:prstGeom prst="rect">
            <a:avLst/>
          </a:prstGeom>
          <a:noFill/>
          <a:ln w="28575" cap="rnd">
            <a:solidFill>
              <a:srgbClr val="FFFF00"/>
            </a:solidFill>
            <a:prstDash val="sysDot"/>
            <a:miter lim="800000"/>
          </a:ln>
        </p:spPr>
        <p:txBody>
          <a:bodyPr>
            <a:spAutoFit/>
          </a:bodyPr>
          <a:lstStyle/>
          <a:p>
            <a:pPr>
              <a:lnSpc>
                <a:spcPct val="130000"/>
              </a:lnSpc>
              <a:spcBef>
                <a:spcPct val="50000"/>
              </a:spcBef>
            </a:pPr>
            <a:r>
              <a:rPr lang="en-US" altLang="zh-CN" sz="2400" b="1">
                <a:latin typeface="楷体_GB2312" panose="02010609030101010101" pitchFamily="49" charset="-122"/>
                <a:ea typeface="楷体_GB2312" panose="02010609030101010101" pitchFamily="49" charset="-122"/>
              </a:rPr>
              <a:t>1</a:t>
            </a:r>
            <a:r>
              <a:rPr lang="zh-CN" altLang="en-US" sz="2400" b="1">
                <a:latin typeface="楷体_GB2312" panose="02010609030101010101" pitchFamily="49" charset="-122"/>
                <a:ea typeface="楷体_GB2312" panose="02010609030101010101" pitchFamily="49" charset="-122"/>
              </a:rPr>
              <a:t>、以表格基础，通过比较增加历史知识的储备与整理，拓展学生思维。 </a:t>
            </a:r>
            <a:endParaRPr lang="zh-CN" altLang="en-US" sz="2400" b="1">
              <a:latin typeface="楷体_GB2312" panose="02010609030101010101" pitchFamily="49" charset="-122"/>
              <a:ea typeface="楷体_GB2312" panose="02010609030101010101" pitchFamily="49" charset="-122"/>
            </a:endParaRPr>
          </a:p>
          <a:p>
            <a:pPr>
              <a:lnSpc>
                <a:spcPct val="130000"/>
              </a:lnSpc>
              <a:spcBef>
                <a:spcPct val="50000"/>
              </a:spcBef>
            </a:pPr>
            <a:r>
              <a:rPr lang="en-US" altLang="zh-CN" sz="2400" b="1">
                <a:latin typeface="楷体_GB2312" panose="02010609030101010101" pitchFamily="49" charset="-122"/>
                <a:ea typeface="楷体_GB2312" panose="02010609030101010101" pitchFamily="49" charset="-122"/>
              </a:rPr>
              <a:t>2</a:t>
            </a:r>
            <a:r>
              <a:rPr lang="zh-CN" altLang="en-US" sz="2400" b="1">
                <a:latin typeface="楷体_GB2312" panose="02010609030101010101" pitchFamily="49" charset="-122"/>
                <a:ea typeface="楷体_GB2312" panose="02010609030101010101" pitchFamily="49" charset="-122"/>
              </a:rPr>
              <a:t>、以主干知识、主题概念为依托，通过比较构建考点模块。</a:t>
            </a:r>
            <a:endParaRPr lang="zh-CN" altLang="en-US" sz="2400" b="1">
              <a:latin typeface="楷体_GB2312" panose="02010609030101010101" pitchFamily="49" charset="-122"/>
              <a:ea typeface="楷体_GB2312" panose="02010609030101010101" pitchFamily="49" charset="-122"/>
            </a:endParaRPr>
          </a:p>
          <a:p>
            <a:pPr>
              <a:lnSpc>
                <a:spcPct val="130000"/>
              </a:lnSpc>
              <a:spcBef>
                <a:spcPct val="50000"/>
              </a:spcBef>
            </a:pPr>
            <a:r>
              <a:rPr lang="en-US" altLang="zh-CN" sz="2400" b="1">
                <a:latin typeface="楷体_GB2312" panose="02010609030101010101" pitchFamily="49" charset="-122"/>
                <a:ea typeface="楷体_GB2312" panose="02010609030101010101" pitchFamily="49" charset="-122"/>
              </a:rPr>
              <a:t>3</a:t>
            </a:r>
            <a:r>
              <a:rPr lang="zh-CN" altLang="en-US" sz="2400" b="1">
                <a:latin typeface="楷体_GB2312" panose="02010609030101010101" pitchFamily="49" charset="-122"/>
                <a:ea typeface="楷体_GB2312" panose="02010609030101010101" pitchFamily="49" charset="-122"/>
              </a:rPr>
              <a:t>、以热点问题为中心，通过比较构建新的知识体系。</a:t>
            </a:r>
            <a:endParaRPr lang="zh-CN" altLang="en-US" sz="2400" b="1">
              <a:latin typeface="楷体_GB2312" panose="02010609030101010101" pitchFamily="49" charset="-122"/>
              <a:ea typeface="楷体_GB2312" panose="02010609030101010101" pitchFamily="49" charset="-122"/>
            </a:endParaRPr>
          </a:p>
        </p:txBody>
      </p:sp>
      <p:sp>
        <p:nvSpPr>
          <p:cNvPr id="283650" name="Text Box 3"/>
          <p:cNvSpPr txBox="1">
            <a:spLocks noChangeArrowheads="1"/>
          </p:cNvSpPr>
          <p:nvPr/>
        </p:nvSpPr>
        <p:spPr bwMode="auto">
          <a:xfrm>
            <a:off x="457200" y="1676400"/>
            <a:ext cx="8280400" cy="579438"/>
          </a:xfrm>
          <a:prstGeom prst="rect">
            <a:avLst/>
          </a:prstGeom>
          <a:noFill/>
          <a:ln w="9525">
            <a:noFill/>
            <a:miter lim="800000"/>
          </a:ln>
        </p:spPr>
        <p:txBody>
          <a:bodyPr>
            <a:spAutoFit/>
          </a:bodyPr>
          <a:lstStyle/>
          <a:p>
            <a:pPr>
              <a:spcBef>
                <a:spcPct val="50000"/>
              </a:spcBef>
            </a:pPr>
            <a:r>
              <a:rPr lang="zh-CN" altLang="en-US" sz="3200" b="1">
                <a:solidFill>
                  <a:srgbClr val="FF0000"/>
                </a:solidFill>
                <a:latin typeface="Comic Sans MS" panose="030F0702030302020204" pitchFamily="66" charset="0"/>
                <a:ea typeface="华文中宋" panose="02010600040101010101" pitchFamily="2" charset="-122"/>
              </a:rPr>
              <a:t>在教学中如何操作：</a:t>
            </a:r>
            <a:endParaRPr lang="zh-CN" altLang="en-US" sz="3200" b="1">
              <a:solidFill>
                <a:srgbClr val="FF0000"/>
              </a:solidFill>
              <a:latin typeface="Comic Sans MS" panose="030F0702030302020204" pitchFamily="66" charset="0"/>
              <a:ea typeface="华文中宋" panose="02010600040101010101" pitchFamily="2" charset="-122"/>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116013" y="1125538"/>
          <a:ext cx="6373480" cy="4389120"/>
        </p:xfrm>
        <a:graphic>
          <a:graphicData uri="http://schemas.openxmlformats.org/drawingml/2006/table">
            <a:tbl>
              <a:tblPr>
                <a:tableStyleId>{5C22544A-7EE6-4342-B048-85BDC9FD1C3A}</a:tableStyleId>
              </a:tblPr>
              <a:tblGrid>
                <a:gridCol w="1313536"/>
                <a:gridCol w="2535324"/>
                <a:gridCol w="2524620"/>
              </a:tblGrid>
              <a:tr h="0">
                <a:tc>
                  <a:txBody>
                    <a:bodyPr/>
                    <a:lstStyle/>
                    <a:p>
                      <a:pPr algn="just">
                        <a:spcAft>
                          <a:spcPts val="0"/>
                        </a:spcAft>
                      </a:pPr>
                      <a:r>
                        <a:rPr lang="en-US" sz="2400" b="1" kern="100" dirty="0">
                          <a:effectLst/>
                        </a:rPr>
                        <a:t> </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古 代 中 国</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古 希 腊</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400" b="1" kern="100" dirty="0">
                          <a:effectLst/>
                        </a:rPr>
                        <a:t>自然地理环境</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发源于中原地区，大河流域</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多山地，没有肥沃平原；海岸曲折，港湾众多，海洋资源条件优越；</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400" b="1" kern="100">
                          <a:effectLst/>
                        </a:rPr>
                        <a:t>生产方式</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精耕细作的农耕经济</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工商业发达，海外贸易兴盛</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400" b="1" kern="100">
                          <a:effectLst/>
                        </a:rPr>
                        <a:t>政治特点</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统一的中央集权国家</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小国寡民的城邦国家</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400" b="1" kern="100">
                          <a:effectLst/>
                        </a:rPr>
                        <a:t>文化特点</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安土重迁，血缘宗族纽带牢固</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平等互利的观念；积极勇敢，富于进取的开拓精神</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4699" name="Rectangle 3"/>
          <p:cNvSpPr>
            <a:spLocks noChangeArrowheads="1"/>
          </p:cNvSpPr>
          <p:nvPr/>
        </p:nvSpPr>
        <p:spPr bwMode="auto">
          <a:xfrm>
            <a:off x="755650" y="433388"/>
            <a:ext cx="7739063" cy="400050"/>
          </a:xfrm>
          <a:prstGeom prst="rect">
            <a:avLst/>
          </a:prstGeom>
          <a:noFill/>
          <a:ln w="9525">
            <a:noFill/>
            <a:miter lim="800000"/>
          </a:ln>
        </p:spPr>
        <p:txBody>
          <a:bodyPr wrap="none" anchor="ctr">
            <a:spAutoFit/>
          </a:bodyPr>
          <a:lstStyle/>
          <a:p>
            <a:r>
              <a:rPr lang="zh-CN" sz="2000" b="1">
                <a:latin typeface="Times New Roman" panose="02020603050405020304" pitchFamily="18" charset="0"/>
                <a:cs typeface="Times New Roman" panose="02020603050405020304" pitchFamily="18" charset="0"/>
              </a:rPr>
              <a:t>古代中国和古希腊所处的自然地理环境对两种文明产生的不同影响</a:t>
            </a:r>
            <a:r>
              <a:rPr lang="zh-CN" altLang="en-US" sz="2000" b="1">
                <a:cs typeface="Times New Roman" panose="02020603050405020304" pitchFamily="18" charset="0"/>
              </a:rPr>
              <a:t> </a:t>
            </a:r>
            <a:endParaRPr lang="zh-CN" altLang="en-US" sz="2000" b="1">
              <a:cs typeface="Times New Roman" panose="02020603050405020304" pitchFamily="18" charset="0"/>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95288" y="973138"/>
          <a:ext cx="7488832" cy="5624952"/>
        </p:xfrm>
        <a:graphic>
          <a:graphicData uri="http://schemas.openxmlformats.org/drawingml/2006/table">
            <a:tbl>
              <a:tblPr>
                <a:tableStyleId>{5C22544A-7EE6-4342-B048-85BDC9FD1C3A}</a:tableStyleId>
              </a:tblPr>
              <a:tblGrid>
                <a:gridCol w="1219989"/>
                <a:gridCol w="3054466"/>
                <a:gridCol w="3214377"/>
              </a:tblGrid>
              <a:tr h="533638">
                <a:tc>
                  <a:txBody>
                    <a:bodyPr/>
                    <a:lstStyle/>
                    <a:p>
                      <a:pPr algn="just">
                        <a:spcAft>
                          <a:spcPts val="0"/>
                        </a:spcAft>
                      </a:pPr>
                      <a:r>
                        <a:rPr lang="zh-CN" sz="1800" b="1" kern="100" dirty="0">
                          <a:effectLst/>
                        </a:rPr>
                        <a:t>比较内容</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a:effectLst/>
                        </a:rPr>
                        <a:t>中</a:t>
                      </a:r>
                      <a:r>
                        <a:rPr lang="en-US" sz="1800" b="1" kern="100">
                          <a:effectLst/>
                        </a:rPr>
                        <a:t>   </a:t>
                      </a:r>
                      <a:r>
                        <a:rPr lang="zh-CN" sz="1800" b="1" kern="100">
                          <a:effectLst/>
                        </a:rPr>
                        <a:t>国</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dirty="0">
                          <a:effectLst/>
                        </a:rPr>
                        <a:t>古希腊罗马</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392">
                <a:tc>
                  <a:txBody>
                    <a:bodyPr/>
                    <a:lstStyle/>
                    <a:p>
                      <a:pPr algn="just">
                        <a:spcAft>
                          <a:spcPts val="0"/>
                        </a:spcAft>
                      </a:pPr>
                      <a:r>
                        <a:rPr lang="zh-CN" sz="1800" b="1" kern="100" dirty="0">
                          <a:effectLst/>
                        </a:rPr>
                        <a:t>特 点</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dirty="0">
                          <a:effectLst/>
                        </a:rPr>
                        <a:t>实用性、集体、等级、治理等</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a:effectLst/>
                        </a:rPr>
                        <a:t>理性、个体、平等等</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638">
                <a:tc>
                  <a:txBody>
                    <a:bodyPr/>
                    <a:lstStyle/>
                    <a:p>
                      <a:pPr algn="just">
                        <a:spcAft>
                          <a:spcPts val="0"/>
                        </a:spcAft>
                      </a:pPr>
                      <a:r>
                        <a:rPr lang="zh-CN" sz="1800" b="1" kern="100">
                          <a:effectLst/>
                        </a:rPr>
                        <a:t>发展趋势</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dirty="0">
                          <a:effectLst/>
                        </a:rPr>
                        <a:t>趋向专制</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a:effectLst/>
                        </a:rPr>
                        <a:t>走向民主</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0913">
                <a:tc>
                  <a:txBody>
                    <a:bodyPr/>
                    <a:lstStyle/>
                    <a:p>
                      <a:pPr algn="just">
                        <a:spcAft>
                          <a:spcPts val="0"/>
                        </a:spcAft>
                      </a:pPr>
                      <a:r>
                        <a:rPr lang="zh-CN" sz="1800" b="1" kern="100">
                          <a:effectLst/>
                        </a:rPr>
                        <a:t>政治改革、</a:t>
                      </a:r>
                      <a:endParaRPr lang="zh-CN" sz="1800" b="1" kern="100">
                        <a:effectLst/>
                      </a:endParaRPr>
                    </a:p>
                    <a:p>
                      <a:pPr algn="just">
                        <a:spcAft>
                          <a:spcPts val="0"/>
                        </a:spcAft>
                      </a:pPr>
                      <a:r>
                        <a:rPr lang="zh-CN" sz="1800" b="1" kern="100">
                          <a:effectLst/>
                        </a:rPr>
                        <a:t>法律制度</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dirty="0">
                          <a:effectLst/>
                        </a:rPr>
                        <a:t>加强君主专制、法制是维护专制主义中央集权的工具</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dirty="0">
                          <a:effectLst/>
                        </a:rPr>
                        <a:t>古希腊进一步实行民主，并以法律</a:t>
                      </a:r>
                      <a:r>
                        <a:rPr lang="en-US" sz="1800" b="1" kern="100" dirty="0">
                          <a:effectLst/>
                        </a:rPr>
                        <a:t> </a:t>
                      </a:r>
                      <a:r>
                        <a:rPr lang="zh-CN" sz="1800" b="1" kern="100" dirty="0">
                          <a:effectLst/>
                        </a:rPr>
                        <a:t>作保证；古罗马先是共和，法律限制专横，后是独裁，使君</a:t>
                      </a:r>
                      <a:r>
                        <a:rPr lang="en-US" sz="1800" b="1" kern="100" dirty="0">
                          <a:effectLst/>
                        </a:rPr>
                        <a:t> </a:t>
                      </a:r>
                      <a:r>
                        <a:rPr lang="zh-CN" sz="1800" b="1" kern="100" dirty="0">
                          <a:effectLst/>
                        </a:rPr>
                        <a:t>主制以法律形式固定下来</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731">
                <a:tc>
                  <a:txBody>
                    <a:bodyPr/>
                    <a:lstStyle/>
                    <a:p>
                      <a:pPr algn="just">
                        <a:spcAft>
                          <a:spcPts val="0"/>
                        </a:spcAft>
                      </a:pPr>
                      <a:r>
                        <a:rPr lang="zh-CN" sz="1800" b="1" kern="100">
                          <a:effectLst/>
                        </a:rPr>
                        <a:t>文明延续与否与政治制度的关系</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dirty="0">
                          <a:effectLst/>
                        </a:rPr>
                        <a:t>专制主义中央集权制度在当时有力推动社会经济发展、科技文化进步，并成为统一的多民族国家的有力保障，促使文明进一步延续</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800" b="1" kern="100" dirty="0">
                          <a:effectLst/>
                        </a:rPr>
                        <a:t>缺乏强有力的权威，国家不统一，经常分崩离析，但民主与法制影响深远</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392">
                <a:tc>
                  <a:txBody>
                    <a:bodyPr/>
                    <a:lstStyle/>
                    <a:p>
                      <a:pPr algn="just">
                        <a:spcAft>
                          <a:spcPts val="0"/>
                        </a:spcAft>
                      </a:pPr>
                      <a:r>
                        <a:rPr lang="zh-CN" sz="1800" b="1" kern="100">
                          <a:effectLst/>
                        </a:rPr>
                        <a:t>认 识</a:t>
                      </a:r>
                      <a:r>
                        <a:rPr lang="en-US" sz="1800" b="1" kern="100">
                          <a:effectLst/>
                        </a:rPr>
                        <a:t> </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spcAft>
                          <a:spcPts val="0"/>
                        </a:spcAft>
                      </a:pPr>
                      <a:r>
                        <a:rPr lang="zh-CN" sz="1800" b="1" kern="100" dirty="0">
                          <a:effectLst/>
                        </a:rPr>
                        <a:t>人类文明史上没有完美无缺的政治制度，都有其存在的合理性和时代、阶级的局限性</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bl>
          </a:graphicData>
        </a:graphic>
      </p:graphicFrame>
      <p:pic>
        <p:nvPicPr>
          <p:cNvPr id="285726" name="Picture 5" descr="学科网(www.zxxk.com)--教育资源门户，提供试卷、教案、课件、论文、素材及各类教学资源下载，还有大量而丰富的教学相关资讯！"/>
          <p:cNvPicPr>
            <a:picLocks noChangeAspect="1" noChangeArrowheads="1"/>
          </p:cNvPicPr>
          <p:nvPr/>
        </p:nvPicPr>
        <p:blipFill>
          <a:blip r:embed="rId1"/>
          <a:srcRect/>
          <a:stretch>
            <a:fillRect/>
          </a:stretch>
        </p:blipFill>
        <p:spPr bwMode="auto">
          <a:xfrm>
            <a:off x="1925638" y="3089275"/>
            <a:ext cx="19050" cy="19050"/>
          </a:xfrm>
          <a:prstGeom prst="rect">
            <a:avLst/>
          </a:prstGeom>
          <a:noFill/>
          <a:ln w="9525">
            <a:noFill/>
            <a:miter lim="800000"/>
            <a:headEnd/>
            <a:tailEnd/>
          </a:ln>
        </p:spPr>
      </p:pic>
      <p:pic>
        <p:nvPicPr>
          <p:cNvPr id="285727" name="Picture 4" descr="学科网(www.zxxk.com)--教育资源门户，提供试卷、教案、课件、论文、素材及各类教学资源下载，还有大量而丰富的教学相关资讯！"/>
          <p:cNvPicPr>
            <a:picLocks noChangeAspect="1" noChangeArrowheads="1"/>
          </p:cNvPicPr>
          <p:nvPr/>
        </p:nvPicPr>
        <p:blipFill>
          <a:blip r:embed="rId1"/>
          <a:srcRect/>
          <a:stretch>
            <a:fillRect/>
          </a:stretch>
        </p:blipFill>
        <p:spPr bwMode="auto">
          <a:xfrm>
            <a:off x="1925638" y="3089275"/>
            <a:ext cx="19050" cy="19050"/>
          </a:xfrm>
          <a:prstGeom prst="rect">
            <a:avLst/>
          </a:prstGeom>
          <a:noFill/>
          <a:ln w="9525">
            <a:noFill/>
            <a:miter lim="800000"/>
            <a:headEnd/>
            <a:tailEnd/>
          </a:ln>
        </p:spPr>
      </p:pic>
      <p:pic>
        <p:nvPicPr>
          <p:cNvPr id="285728" name="Picture 3" descr="学科网(www.zxxk.com)--教育资源门户，提供试卷、教案、课件、论文、素材及各类教学资源下载，还有大量而丰富的教学相关资讯！"/>
          <p:cNvPicPr>
            <a:picLocks noChangeAspect="1" noChangeArrowheads="1"/>
          </p:cNvPicPr>
          <p:nvPr/>
        </p:nvPicPr>
        <p:blipFill>
          <a:blip r:embed="rId2"/>
          <a:srcRect/>
          <a:stretch>
            <a:fillRect/>
          </a:stretch>
        </p:blipFill>
        <p:spPr bwMode="auto">
          <a:xfrm>
            <a:off x="1925638" y="3089275"/>
            <a:ext cx="19050" cy="9525"/>
          </a:xfrm>
          <a:prstGeom prst="rect">
            <a:avLst/>
          </a:prstGeom>
          <a:noFill/>
          <a:ln w="9525">
            <a:noFill/>
            <a:miter lim="800000"/>
            <a:headEnd/>
            <a:tailEnd/>
          </a:ln>
        </p:spPr>
      </p:pic>
      <p:sp>
        <p:nvSpPr>
          <p:cNvPr id="285729" name="矩形 3"/>
          <p:cNvSpPr>
            <a:spLocks noChangeArrowheads="1"/>
          </p:cNvSpPr>
          <p:nvPr/>
        </p:nvSpPr>
        <p:spPr bwMode="auto">
          <a:xfrm>
            <a:off x="1403350" y="214313"/>
            <a:ext cx="4873625" cy="523875"/>
          </a:xfrm>
          <a:prstGeom prst="rect">
            <a:avLst/>
          </a:prstGeom>
          <a:noFill/>
          <a:ln w="9525">
            <a:noFill/>
            <a:miter lim="800000"/>
          </a:ln>
        </p:spPr>
        <p:txBody>
          <a:bodyPr wrap="none">
            <a:spAutoFit/>
          </a:bodyPr>
          <a:lstStyle/>
          <a:p>
            <a:r>
              <a:rPr lang="zh-CN" altLang="zh-CN" sz="2800" b="1">
                <a:latin typeface="Franklin Gothic Book"/>
                <a:ea typeface="黑体" panose="02010600030101010101" pitchFamily="49" charset="-122"/>
              </a:rPr>
              <a:t>东西方古代政治制度的比较：</a:t>
            </a:r>
            <a:endParaRPr lang="zh-CN" altLang="en-US" sz="2800" b="1">
              <a:latin typeface="Franklin Gothic Book"/>
              <a:ea typeface="黑体" panose="02010600030101010101" pitchFamily="49" charset="-122"/>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35050" y="1285875"/>
          <a:ext cx="6537382" cy="4048129"/>
        </p:xfrm>
        <a:graphic>
          <a:graphicData uri="http://schemas.openxmlformats.org/drawingml/2006/table">
            <a:tbl>
              <a:tblPr/>
              <a:tblGrid>
                <a:gridCol w="1182955"/>
                <a:gridCol w="2988517"/>
                <a:gridCol w="2365910"/>
              </a:tblGrid>
              <a:tr h="1071564">
                <a:tc>
                  <a:txBody>
                    <a:bodyPr/>
                    <a:lstStyle/>
                    <a:p>
                      <a:pPr algn="ctr">
                        <a:lnSpc>
                          <a:spcPts val="2000"/>
                        </a:lnSpc>
                        <a:spcAft>
                          <a:spcPts val="0"/>
                        </a:spcAft>
                      </a:pPr>
                      <a:endParaRPr lang="en-US" sz="1000" b="1" kern="100" dirty="0">
                        <a:latin typeface="宋体" panose="02010600030101010101" pitchFamily="2" charset="-122"/>
                        <a:ea typeface="宋体" panose="02010600030101010101" pitchFamily="2" charset="-122"/>
                        <a:cs typeface="Times New Roman" panose="020206030504050203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诸子百家思想</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b="1" kern="100">
                          <a:latin typeface="宋体" panose="02010600030101010101" pitchFamily="2" charset="-122"/>
                          <a:ea typeface="宋体" panose="02010600030101010101" pitchFamily="2" charset="-122"/>
                          <a:cs typeface="Times New Roman" panose="02020603050405020304"/>
                        </a:rPr>
                        <a:t>智者学派思想</a:t>
                      </a:r>
                      <a:endParaRPr lang="zh-CN" sz="2000" b="1" kern="10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1">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社会环境</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生活在社会大变革时期，兼并战争频繁</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2000" b="1" kern="100">
                          <a:latin typeface="宋体" panose="02010600030101010101" pitchFamily="2" charset="-122"/>
                          <a:ea typeface="宋体" panose="02010600030101010101" pitchFamily="2" charset="-122"/>
                          <a:cs typeface="Times New Roman" panose="02020603050405020304"/>
                        </a:rPr>
                        <a:t>生活在城邦奴隶制民主政治发展的顶峰时期</a:t>
                      </a:r>
                      <a:endParaRPr lang="zh-CN" sz="2000" b="1" kern="10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376">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产生原因</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社会变革，统治阶级需要人才</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工商业发展，公民的社会地位提高</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38">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思想特点</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百家争鸣，强调为统治阶级服务</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充分肯定人的作用和价值</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96">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地位</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奠定了中国传统文化体系的基础；法家和儒家先后独尊，成为封建统治思想</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2000" b="1" kern="100" dirty="0">
                          <a:latin typeface="宋体" panose="02010600030101010101" pitchFamily="2" charset="-122"/>
                          <a:ea typeface="宋体" panose="02010600030101010101" pitchFamily="2" charset="-122"/>
                          <a:cs typeface="Times New Roman" panose="02020603050405020304"/>
                        </a:rPr>
                        <a:t>经过千年后复苏，成为西方人文主义精神的起源</a:t>
                      </a:r>
                      <a:endParaRPr lang="zh-CN" sz="2000" b="1" kern="100" dirty="0">
                        <a:latin typeface="宋体" panose="02010600030101010101" pitchFamily="2" charset="-122"/>
                        <a:ea typeface="宋体" panose="02010600030101010101" pitchFamily="2" charset="-122"/>
                        <a:cs typeface="Courier New" panose="02070309020205020404"/>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747" name="Rectangle 1"/>
          <p:cNvSpPr>
            <a:spLocks noChangeArrowheads="1"/>
          </p:cNvSpPr>
          <p:nvPr/>
        </p:nvSpPr>
        <p:spPr bwMode="auto">
          <a:xfrm>
            <a:off x="0" y="-1588"/>
            <a:ext cx="4516438" cy="460376"/>
          </a:xfrm>
          <a:prstGeom prst="rect">
            <a:avLst/>
          </a:prstGeom>
          <a:noFill/>
          <a:ln w="9525">
            <a:noFill/>
            <a:miter lim="800000"/>
          </a:ln>
        </p:spPr>
        <p:txBody>
          <a:bodyPr wrap="none" anchor="ctr">
            <a:spAutoFit/>
          </a:bodyPr>
          <a:lstStyle/>
          <a:p>
            <a:pPr eaLnBrk="0" hangingPunct="0"/>
            <a:r>
              <a:rPr lang="zh-CN" sz="2400" b="1">
                <a:latin typeface="Franklin Gothic Book"/>
                <a:ea typeface="黑体" panose="02010600030101010101" pitchFamily="49" charset="-122"/>
                <a:cs typeface="Times New Roman" panose="02020603050405020304" pitchFamily="18" charset="0"/>
              </a:rPr>
              <a:t>诸子百家与智者学派思想的比较</a:t>
            </a:r>
            <a:endParaRPr lang="zh-CN" sz="2400" b="1">
              <a:latin typeface="Franklin Gothic Book"/>
              <a:ea typeface="黑体" panose="02010600030101010101" pitchFamily="49" charset="-122"/>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928" name="Group 56"/>
          <p:cNvGraphicFramePr>
            <a:graphicFrameLocks noGrp="1"/>
          </p:cNvGraphicFramePr>
          <p:nvPr/>
        </p:nvGraphicFramePr>
        <p:xfrm>
          <a:off x="179388" y="2349500"/>
          <a:ext cx="8785225" cy="4270375"/>
        </p:xfrm>
        <a:graphic>
          <a:graphicData uri="http://schemas.openxmlformats.org/drawingml/2006/table">
            <a:tbl>
              <a:tblPr/>
              <a:tblGrid>
                <a:gridCol w="982662"/>
                <a:gridCol w="2038350"/>
                <a:gridCol w="2811463"/>
                <a:gridCol w="2952750"/>
              </a:tblGrid>
              <a:tr h="51827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800" b="0"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000000"/>
                          </a:solidFill>
                          <a:effectLst/>
                          <a:latin typeface="Times New Roman" panose="02020603050405020304" pitchFamily="18" charset="0"/>
                          <a:ea typeface="黑体" panose="02010600030101010101" pitchFamily="49" charset="-122"/>
                          <a:cs typeface="Times New Roman" panose="02020603050405020304" pitchFamily="18" charset="0"/>
                        </a:rPr>
                        <a:t>春秋战国</a:t>
                      </a:r>
                      <a:endParaRPr kumimoji="0" lang="zh-CN" altLang="en-US" sz="2800" b="1" i="0" u="none" strike="noStrike" cap="none" normalizeH="0" baseline="0">
                        <a:ln>
                          <a:noFill/>
                        </a:ln>
                        <a:solidFill>
                          <a:srgbClr val="000000"/>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000000"/>
                          </a:solidFill>
                          <a:effectLst/>
                          <a:latin typeface="Times New Roman" panose="02020603050405020304" pitchFamily="18" charset="0"/>
                          <a:ea typeface="黑体" panose="02010600030101010101" pitchFamily="49" charset="-122"/>
                          <a:cs typeface="Times New Roman" panose="02020603050405020304" pitchFamily="18" charset="0"/>
                        </a:rPr>
                        <a:t>古代希腊</a:t>
                      </a:r>
                      <a:endParaRPr kumimoji="0" lang="zh-CN" altLang="en-US" sz="2800" b="1" i="0" u="none" strike="noStrike" cap="none" normalizeH="0" baseline="0">
                        <a:ln>
                          <a:noFill/>
                        </a:ln>
                        <a:solidFill>
                          <a:srgbClr val="000000"/>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5107">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3333FF"/>
                          </a:solidFill>
                          <a:effectLst/>
                          <a:latin typeface="Times New Roman" panose="02020603050405020304" pitchFamily="18" charset="0"/>
                          <a:ea typeface="黑体" panose="02010600030101010101" pitchFamily="49" charset="-122"/>
                          <a:cs typeface="Times New Roman" panose="02020603050405020304" pitchFamily="18" charset="0"/>
                        </a:rPr>
                        <a:t>文明类型</a:t>
                      </a:r>
                      <a:endParaRPr kumimoji="0" lang="zh-CN" altLang="en-US" sz="2800" b="1" i="0" u="none" strike="noStrike" cap="none" normalizeH="0" baseline="0">
                        <a:ln>
                          <a:noFill/>
                        </a:ln>
                        <a:solidFill>
                          <a:srgbClr val="3333FF"/>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519">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3333FF"/>
                          </a:solidFill>
                          <a:effectLst/>
                          <a:latin typeface="Times New Roman" panose="02020603050405020304" pitchFamily="18" charset="0"/>
                          <a:ea typeface="黑体" panose="02010600030101010101" pitchFamily="49" charset="-122"/>
                          <a:cs typeface="Times New Roman" panose="02020603050405020304" pitchFamily="18" charset="0"/>
                        </a:rPr>
                        <a:t>制度文明</a:t>
                      </a:r>
                      <a:endParaRPr kumimoji="0" lang="zh-CN" altLang="en-US" sz="2800" b="1" i="0" u="none" strike="noStrike" cap="none" normalizeH="0" baseline="0">
                        <a:ln>
                          <a:noFill/>
                        </a:ln>
                        <a:solidFill>
                          <a:srgbClr val="3333FF"/>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000000"/>
                          </a:solidFill>
                          <a:effectLst/>
                          <a:latin typeface="Times New Roman" panose="02020603050405020304" pitchFamily="18" charset="0"/>
                          <a:ea typeface="黑体" panose="02010600030101010101" pitchFamily="49" charset="-122"/>
                          <a:cs typeface="Times New Roman" panose="02020603050405020304" pitchFamily="18" charset="0"/>
                        </a:rPr>
                        <a:t>政治制度</a:t>
                      </a:r>
                      <a:endParaRPr kumimoji="0" lang="zh-CN" altLang="en-US" sz="2800" b="1" i="0" u="none" strike="noStrike" cap="none" normalizeH="0" baseline="0">
                        <a:ln>
                          <a:noFill/>
                        </a:ln>
                        <a:solidFill>
                          <a:srgbClr val="000000"/>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906">
                <a:tc v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000000"/>
                          </a:solidFill>
                          <a:effectLst/>
                          <a:latin typeface="Times New Roman" panose="02020603050405020304" pitchFamily="18" charset="0"/>
                          <a:ea typeface="黑体" panose="02010600030101010101" pitchFamily="49" charset="-122"/>
                          <a:cs typeface="Times New Roman" panose="02020603050405020304" pitchFamily="18" charset="0"/>
                        </a:rPr>
                        <a:t>政治活动</a:t>
                      </a:r>
                      <a:endParaRPr kumimoji="0" lang="zh-CN" altLang="en-US" sz="2800" b="1" i="0" u="none" strike="noStrike" cap="none" normalizeH="0" baseline="0">
                        <a:ln>
                          <a:noFill/>
                        </a:ln>
                        <a:solidFill>
                          <a:srgbClr val="000000"/>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519">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3333FF"/>
                          </a:solidFill>
                          <a:effectLst/>
                          <a:latin typeface="Times New Roman" panose="02020603050405020304" pitchFamily="18" charset="0"/>
                          <a:ea typeface="黑体" panose="02010600030101010101" pitchFamily="49" charset="-122"/>
                          <a:cs typeface="Times New Roman" panose="02020603050405020304" pitchFamily="18" charset="0"/>
                        </a:rPr>
                        <a:t>物质文明</a:t>
                      </a:r>
                      <a:endParaRPr kumimoji="0" lang="zh-CN" altLang="en-US" sz="2800" b="1" i="0" u="none" strike="noStrike" cap="none" normalizeH="0" baseline="0">
                        <a:ln>
                          <a:noFill/>
                        </a:ln>
                        <a:solidFill>
                          <a:srgbClr val="3333FF"/>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000000"/>
                          </a:solidFill>
                          <a:effectLst/>
                          <a:latin typeface="Times New Roman" panose="02020603050405020304" pitchFamily="18" charset="0"/>
                          <a:ea typeface="黑体" panose="02010600030101010101" pitchFamily="49" charset="-122"/>
                          <a:cs typeface="Times New Roman" panose="02020603050405020304" pitchFamily="18" charset="0"/>
                        </a:rPr>
                        <a:t>经济类型</a:t>
                      </a:r>
                      <a:endParaRPr kumimoji="0" lang="zh-CN" altLang="en-US" sz="2800" b="1" i="0" u="none" strike="noStrike" cap="none" normalizeH="0" baseline="0">
                        <a:ln>
                          <a:noFill/>
                        </a:ln>
                        <a:solidFill>
                          <a:srgbClr val="000000"/>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5107">
                <a:tc v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000000"/>
                          </a:solidFill>
                          <a:effectLst/>
                          <a:latin typeface="Times New Roman" panose="02020603050405020304" pitchFamily="18" charset="0"/>
                          <a:ea typeface="黑体" panose="02010600030101010101" pitchFamily="49" charset="-122"/>
                          <a:cs typeface="Times New Roman" panose="02020603050405020304" pitchFamily="18" charset="0"/>
                        </a:rPr>
                        <a:t>经济思想</a:t>
                      </a:r>
                      <a:endParaRPr kumimoji="0" lang="zh-CN" altLang="en-US" sz="2800" b="1" i="0" u="none" strike="noStrike" cap="none" normalizeH="0" baseline="0">
                        <a:ln>
                          <a:noFill/>
                        </a:ln>
                        <a:solidFill>
                          <a:srgbClr val="000000"/>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4942">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3333FF"/>
                          </a:solidFill>
                          <a:effectLst/>
                          <a:latin typeface="Times New Roman" panose="02020603050405020304" pitchFamily="18" charset="0"/>
                          <a:ea typeface="黑体" panose="02010600030101010101" pitchFamily="49" charset="-122"/>
                          <a:cs typeface="Times New Roman" panose="02020603050405020304" pitchFamily="18" charset="0"/>
                        </a:rPr>
                        <a:t>精神文明</a:t>
                      </a:r>
                      <a:endParaRPr kumimoji="0" lang="zh-CN" altLang="en-US" sz="2800" b="1" i="0" u="none" strike="noStrike" cap="none" normalizeH="0" baseline="0">
                        <a:ln>
                          <a:noFill/>
                        </a:ln>
                        <a:solidFill>
                          <a:srgbClr val="3333FF"/>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a:ln>
                            <a:noFill/>
                          </a:ln>
                          <a:solidFill>
                            <a:srgbClr val="000000"/>
                          </a:solidFill>
                          <a:effectLst/>
                          <a:latin typeface="Times New Roman" panose="02020603050405020304" pitchFamily="18" charset="0"/>
                          <a:ea typeface="黑体" panose="02010600030101010101" pitchFamily="49" charset="-122"/>
                          <a:cs typeface="Times New Roman" panose="02020603050405020304" pitchFamily="18" charset="0"/>
                        </a:rPr>
                        <a:t>思想发展</a:t>
                      </a:r>
                      <a:endParaRPr kumimoji="0" lang="zh-CN" altLang="en-US" sz="2800" b="1" i="0" u="none" strike="noStrike" cap="none" normalizeH="0" baseline="0">
                        <a:ln>
                          <a:noFill/>
                        </a:ln>
                        <a:solidFill>
                          <a:srgbClr val="000000"/>
                        </a:solidFill>
                        <a:effectLst/>
                        <a:latin typeface="Arial" panose="020B0604020202020204" pitchFamily="34" charset="0"/>
                        <a:ea typeface="黑体" panose="02010600030101010101" pitchFamily="49" charset="-122"/>
                        <a:cs typeface="Times New Roman" panose="02020603050405020304" pitchFamily="18"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黑体" panose="02010600030101010101" pitchFamily="49"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7783" name="Text Box 44"/>
          <p:cNvSpPr txBox="1">
            <a:spLocks noChangeArrowheads="1"/>
          </p:cNvSpPr>
          <p:nvPr/>
        </p:nvSpPr>
        <p:spPr bwMode="auto">
          <a:xfrm>
            <a:off x="3563938" y="2852738"/>
            <a:ext cx="2016125" cy="51911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latin typeface="Calibri" panose="020F0502020204030204" charset="0"/>
                <a:ea typeface="黑体" panose="02010600030101010101" pitchFamily="49" charset="-122"/>
              </a:rPr>
              <a:t>大河文明</a:t>
            </a:r>
            <a:endParaRPr lang="zh-CN" altLang="en-US" sz="2800" b="1">
              <a:latin typeface="Calibri" panose="020F0502020204030204" charset="0"/>
              <a:ea typeface="黑体" panose="02010600030101010101" pitchFamily="49" charset="-122"/>
            </a:endParaRPr>
          </a:p>
        </p:txBody>
      </p:sp>
      <p:sp>
        <p:nvSpPr>
          <p:cNvPr id="287784" name="Text Box 45"/>
          <p:cNvSpPr txBox="1">
            <a:spLocks noChangeArrowheads="1"/>
          </p:cNvSpPr>
          <p:nvPr/>
        </p:nvSpPr>
        <p:spPr bwMode="auto">
          <a:xfrm>
            <a:off x="6588125" y="2852738"/>
            <a:ext cx="2016125" cy="51911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solidFill>
                  <a:srgbClr val="FF0066"/>
                </a:solidFill>
                <a:latin typeface="Calibri" panose="020F0502020204030204" charset="0"/>
                <a:ea typeface="黑体" panose="02010600030101010101" pitchFamily="49" charset="-122"/>
              </a:rPr>
              <a:t>海洋文明</a:t>
            </a:r>
            <a:endParaRPr lang="zh-CN" altLang="en-US" sz="2800" b="1">
              <a:solidFill>
                <a:srgbClr val="FF0066"/>
              </a:solidFill>
              <a:latin typeface="Calibri" panose="020F0502020204030204" charset="0"/>
              <a:ea typeface="黑体" panose="02010600030101010101" pitchFamily="49" charset="-122"/>
            </a:endParaRPr>
          </a:p>
        </p:txBody>
      </p:sp>
      <p:sp>
        <p:nvSpPr>
          <p:cNvPr id="287785" name="Text Box 46"/>
          <p:cNvSpPr txBox="1">
            <a:spLocks noChangeArrowheads="1"/>
          </p:cNvSpPr>
          <p:nvPr/>
        </p:nvSpPr>
        <p:spPr bwMode="auto">
          <a:xfrm>
            <a:off x="3203575" y="3357563"/>
            <a:ext cx="2714625" cy="51911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solidFill>
                  <a:srgbClr val="FF0066"/>
                </a:solidFill>
                <a:latin typeface="Calibri" panose="020F0502020204030204" charset="0"/>
                <a:ea typeface="黑体" panose="02010600030101010101" pitchFamily="49" charset="-122"/>
              </a:rPr>
              <a:t>君主专制的萌芽</a:t>
            </a:r>
            <a:endParaRPr lang="zh-CN" altLang="en-US" sz="2800" b="1">
              <a:solidFill>
                <a:srgbClr val="FF0066"/>
              </a:solidFill>
              <a:latin typeface="Calibri" panose="020F0502020204030204" charset="0"/>
              <a:ea typeface="黑体" panose="02010600030101010101" pitchFamily="49" charset="-122"/>
            </a:endParaRPr>
          </a:p>
        </p:txBody>
      </p:sp>
      <p:sp>
        <p:nvSpPr>
          <p:cNvPr id="287786" name="Text Box 47"/>
          <p:cNvSpPr txBox="1">
            <a:spLocks noChangeArrowheads="1"/>
          </p:cNvSpPr>
          <p:nvPr/>
        </p:nvSpPr>
        <p:spPr bwMode="auto">
          <a:xfrm>
            <a:off x="6156325" y="3357563"/>
            <a:ext cx="2701925" cy="51911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solidFill>
                  <a:srgbClr val="FF0066"/>
                </a:solidFill>
                <a:latin typeface="Calibri" panose="020F0502020204030204" charset="0"/>
                <a:ea typeface="黑体" panose="02010600030101010101" pitchFamily="49" charset="-122"/>
              </a:rPr>
              <a:t>公民集体民主制</a:t>
            </a:r>
            <a:endParaRPr lang="zh-CN" altLang="en-US" sz="2800" b="1">
              <a:solidFill>
                <a:srgbClr val="FF0066"/>
              </a:solidFill>
              <a:latin typeface="Calibri" panose="020F0502020204030204" charset="0"/>
              <a:ea typeface="黑体" panose="02010600030101010101" pitchFamily="49" charset="-122"/>
            </a:endParaRPr>
          </a:p>
        </p:txBody>
      </p:sp>
      <p:sp>
        <p:nvSpPr>
          <p:cNvPr id="287787" name="Text Box 48"/>
          <p:cNvSpPr txBox="1">
            <a:spLocks noChangeArrowheads="1"/>
          </p:cNvSpPr>
          <p:nvPr/>
        </p:nvSpPr>
        <p:spPr bwMode="auto">
          <a:xfrm>
            <a:off x="3419475" y="3933825"/>
            <a:ext cx="2474913" cy="519113"/>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latin typeface="Calibri" panose="020F0502020204030204" charset="0"/>
                <a:ea typeface="黑体" panose="02010600030101010101" pitchFamily="49" charset="-122"/>
              </a:rPr>
              <a:t>商鞅变法等</a:t>
            </a:r>
            <a:endParaRPr lang="zh-CN" altLang="en-US" sz="2800" b="1">
              <a:latin typeface="Calibri" panose="020F0502020204030204" charset="0"/>
              <a:ea typeface="黑体" panose="02010600030101010101" pitchFamily="49" charset="-122"/>
            </a:endParaRPr>
          </a:p>
        </p:txBody>
      </p:sp>
      <p:sp>
        <p:nvSpPr>
          <p:cNvPr id="287788" name="Text Box 49"/>
          <p:cNvSpPr txBox="1">
            <a:spLocks noChangeArrowheads="1"/>
          </p:cNvSpPr>
          <p:nvPr/>
        </p:nvSpPr>
        <p:spPr bwMode="auto">
          <a:xfrm>
            <a:off x="6227763" y="3933825"/>
            <a:ext cx="2565400" cy="519113"/>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latin typeface="Calibri" panose="020F0502020204030204" charset="0"/>
                <a:ea typeface="黑体" panose="02010600030101010101" pitchFamily="49" charset="-122"/>
              </a:rPr>
              <a:t>梭伦改革等</a:t>
            </a:r>
            <a:endParaRPr lang="zh-CN" altLang="en-US" sz="2800" b="1">
              <a:latin typeface="Calibri" panose="020F0502020204030204" charset="0"/>
              <a:ea typeface="黑体" panose="02010600030101010101" pitchFamily="49" charset="-122"/>
            </a:endParaRPr>
          </a:p>
        </p:txBody>
      </p:sp>
      <p:sp>
        <p:nvSpPr>
          <p:cNvPr id="287789" name="Text Box 50"/>
          <p:cNvSpPr txBox="1">
            <a:spLocks noChangeArrowheads="1"/>
          </p:cNvSpPr>
          <p:nvPr/>
        </p:nvSpPr>
        <p:spPr bwMode="auto">
          <a:xfrm>
            <a:off x="3419475" y="4581525"/>
            <a:ext cx="1831975" cy="519113"/>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solidFill>
                  <a:srgbClr val="FF0066"/>
                </a:solidFill>
                <a:latin typeface="Calibri" panose="020F0502020204030204" charset="0"/>
                <a:ea typeface="黑体" panose="02010600030101010101" pitchFamily="49" charset="-122"/>
              </a:rPr>
              <a:t>农业经济</a:t>
            </a:r>
            <a:endParaRPr lang="zh-CN" altLang="en-US" sz="2800" b="1">
              <a:solidFill>
                <a:srgbClr val="FF0066"/>
              </a:solidFill>
              <a:latin typeface="Calibri" panose="020F0502020204030204" charset="0"/>
              <a:ea typeface="黑体" panose="02010600030101010101" pitchFamily="49" charset="-122"/>
            </a:endParaRPr>
          </a:p>
        </p:txBody>
      </p:sp>
      <p:sp>
        <p:nvSpPr>
          <p:cNvPr id="287790" name="Text Box 51"/>
          <p:cNvSpPr txBox="1">
            <a:spLocks noChangeArrowheads="1"/>
          </p:cNvSpPr>
          <p:nvPr/>
        </p:nvSpPr>
        <p:spPr bwMode="auto">
          <a:xfrm>
            <a:off x="6300788" y="4652963"/>
            <a:ext cx="2292350" cy="51911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solidFill>
                  <a:srgbClr val="FF0066"/>
                </a:solidFill>
                <a:latin typeface="Calibri" panose="020F0502020204030204" charset="0"/>
                <a:ea typeface="黑体" panose="02010600030101010101" pitchFamily="49" charset="-122"/>
              </a:rPr>
              <a:t>工商业经济</a:t>
            </a:r>
            <a:endParaRPr lang="zh-CN" altLang="en-US" sz="2800" b="1">
              <a:solidFill>
                <a:srgbClr val="FF0066"/>
              </a:solidFill>
              <a:latin typeface="Calibri" panose="020F0502020204030204" charset="0"/>
              <a:ea typeface="黑体" panose="02010600030101010101" pitchFamily="49" charset="-122"/>
            </a:endParaRPr>
          </a:p>
        </p:txBody>
      </p:sp>
      <p:sp>
        <p:nvSpPr>
          <p:cNvPr id="287791" name="Text Box 52"/>
          <p:cNvSpPr txBox="1">
            <a:spLocks noChangeArrowheads="1"/>
          </p:cNvSpPr>
          <p:nvPr/>
        </p:nvSpPr>
        <p:spPr bwMode="auto">
          <a:xfrm>
            <a:off x="3492500" y="5157788"/>
            <a:ext cx="1831975" cy="51911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solidFill>
                  <a:srgbClr val="FF0066"/>
                </a:solidFill>
                <a:latin typeface="Calibri" panose="020F0502020204030204" charset="0"/>
                <a:ea typeface="黑体" panose="02010600030101010101" pitchFamily="49" charset="-122"/>
              </a:rPr>
              <a:t>重农抑商</a:t>
            </a:r>
            <a:endParaRPr lang="zh-CN" altLang="en-US" sz="2800" b="1">
              <a:solidFill>
                <a:srgbClr val="FF0066"/>
              </a:solidFill>
              <a:latin typeface="Calibri" panose="020F0502020204030204" charset="0"/>
              <a:ea typeface="黑体" panose="02010600030101010101" pitchFamily="49" charset="-122"/>
            </a:endParaRPr>
          </a:p>
        </p:txBody>
      </p:sp>
      <p:sp>
        <p:nvSpPr>
          <p:cNvPr id="287792" name="Text Box 53"/>
          <p:cNvSpPr txBox="1">
            <a:spLocks noChangeArrowheads="1"/>
          </p:cNvSpPr>
          <p:nvPr/>
        </p:nvSpPr>
        <p:spPr bwMode="auto">
          <a:xfrm>
            <a:off x="6156325" y="5229225"/>
            <a:ext cx="2657475" cy="519113"/>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latin typeface="Calibri" panose="020F0502020204030204" charset="0"/>
                <a:ea typeface="黑体" panose="02010600030101010101" pitchFamily="49" charset="-122"/>
              </a:rPr>
              <a:t>重视商业发展</a:t>
            </a:r>
            <a:endParaRPr lang="zh-CN" altLang="en-US" sz="2800" b="1">
              <a:latin typeface="Calibri" panose="020F0502020204030204" charset="0"/>
              <a:ea typeface="黑体" panose="02010600030101010101" pitchFamily="49" charset="-122"/>
            </a:endParaRPr>
          </a:p>
        </p:txBody>
      </p:sp>
      <p:sp>
        <p:nvSpPr>
          <p:cNvPr id="287793" name="Text Box 54"/>
          <p:cNvSpPr txBox="1">
            <a:spLocks noChangeArrowheads="1"/>
          </p:cNvSpPr>
          <p:nvPr/>
        </p:nvSpPr>
        <p:spPr bwMode="auto">
          <a:xfrm>
            <a:off x="3419475" y="6021388"/>
            <a:ext cx="2081213" cy="51911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latin typeface="Calibri" panose="020F0502020204030204" charset="0"/>
                <a:ea typeface="黑体" panose="02010600030101010101" pitchFamily="49" charset="-122"/>
              </a:rPr>
              <a:t>百家争鸣</a:t>
            </a:r>
            <a:endParaRPr lang="zh-CN" altLang="en-US" sz="2800" b="1">
              <a:latin typeface="Calibri" panose="020F0502020204030204" charset="0"/>
              <a:ea typeface="黑体" panose="02010600030101010101" pitchFamily="49" charset="-122"/>
            </a:endParaRPr>
          </a:p>
        </p:txBody>
      </p:sp>
      <p:sp>
        <p:nvSpPr>
          <p:cNvPr id="287794" name="Text Box 55"/>
          <p:cNvSpPr txBox="1">
            <a:spLocks noChangeArrowheads="1"/>
          </p:cNvSpPr>
          <p:nvPr/>
        </p:nvSpPr>
        <p:spPr bwMode="auto">
          <a:xfrm>
            <a:off x="6027738" y="5949950"/>
            <a:ext cx="3116262" cy="519113"/>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solidFill>
                  <a:srgbClr val="FF0066"/>
                </a:solidFill>
                <a:latin typeface="Calibri" panose="020F0502020204030204" charset="0"/>
                <a:ea typeface="黑体" panose="02010600030101010101" pitchFamily="49" charset="-122"/>
              </a:rPr>
              <a:t>人文精神的起源</a:t>
            </a:r>
            <a:endParaRPr lang="zh-CN" altLang="en-US" sz="2800" b="1">
              <a:solidFill>
                <a:srgbClr val="FF0066"/>
              </a:solidFill>
              <a:latin typeface="Calibri" panose="020F0502020204030204" charset="0"/>
              <a:ea typeface="黑体" panose="02010600030101010101" pitchFamily="49" charset="-122"/>
            </a:endParaRPr>
          </a:p>
        </p:txBody>
      </p:sp>
      <p:sp>
        <p:nvSpPr>
          <p:cNvPr id="4154" name="Text Box 58"/>
          <p:cNvSpPr txBox="1">
            <a:spLocks noChangeArrowheads="1"/>
          </p:cNvSpPr>
          <p:nvPr/>
        </p:nvSpPr>
        <p:spPr bwMode="auto">
          <a:xfrm>
            <a:off x="323850" y="1341438"/>
            <a:ext cx="3000375" cy="666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zh-CN" altLang="en-US" sz="3600" dirty="0"/>
              <a:t>中西文明对比</a:t>
            </a:r>
            <a:endParaRPr lang="zh-CN" altLang="en-US" sz="3600" dirty="0"/>
          </a:p>
        </p:txBody>
      </p:sp>
      <p:sp>
        <p:nvSpPr>
          <p:cNvPr id="287796" name="Text Box 59"/>
          <p:cNvSpPr txBox="1">
            <a:spLocks noChangeArrowheads="1"/>
          </p:cNvSpPr>
          <p:nvPr/>
        </p:nvSpPr>
        <p:spPr bwMode="auto">
          <a:xfrm>
            <a:off x="3779838" y="1341438"/>
            <a:ext cx="4300537" cy="579437"/>
          </a:xfrm>
          <a:prstGeom prst="rect">
            <a:avLst/>
          </a:prstGeom>
          <a:noFill/>
          <a:ln w="9525">
            <a:noFill/>
            <a:miter lim="800000"/>
          </a:ln>
        </p:spPr>
        <p:txBody>
          <a:bodyPr>
            <a:spAutoFit/>
          </a:bodyPr>
          <a:lstStyle/>
          <a:p>
            <a:pPr>
              <a:buFont typeface="Arial" panose="020B0604020202020204" pitchFamily="34" charset="0"/>
              <a:buNone/>
            </a:pPr>
            <a:r>
              <a:rPr lang="zh-CN" altLang="en-US" sz="3200" b="1">
                <a:latin typeface="Calibri" panose="020F0502020204030204" charset="0"/>
              </a:rPr>
              <a:t>春秋战国</a:t>
            </a:r>
            <a:r>
              <a:rPr lang="en-US" altLang="zh-CN" sz="3200" b="1">
                <a:latin typeface="Calibri" panose="020F0502020204030204" charset="0"/>
              </a:rPr>
              <a:t>—</a:t>
            </a:r>
            <a:r>
              <a:rPr lang="zh-CN" altLang="en-US" sz="3200" b="1">
                <a:latin typeface="Calibri" panose="020F0502020204030204" charset="0"/>
              </a:rPr>
              <a:t>古代希腊</a:t>
            </a:r>
            <a:endParaRPr lang="zh-CN" altLang="en-US" sz="3200" b="1">
              <a:latin typeface="Calibri" panose="020F0502020204030204" charset="0"/>
            </a:endParaRPr>
          </a:p>
        </p:txBody>
      </p:sp>
      <p:sp>
        <p:nvSpPr>
          <p:cNvPr id="287797" name="Rectangle 54"/>
          <p:cNvSpPr>
            <a:spLocks noChangeArrowheads="1"/>
          </p:cNvSpPr>
          <p:nvPr/>
        </p:nvSpPr>
        <p:spPr bwMode="auto">
          <a:xfrm>
            <a:off x="15875" y="333375"/>
            <a:ext cx="9396413" cy="579438"/>
          </a:xfrm>
          <a:prstGeom prst="rect">
            <a:avLst/>
          </a:prstGeom>
          <a:noFill/>
          <a:ln w="9525">
            <a:noFill/>
            <a:miter lim="800000"/>
          </a:ln>
        </p:spPr>
        <p:txBody>
          <a:bodyPr>
            <a:spAutoFit/>
          </a:bodyPr>
          <a:lstStyle/>
          <a:p>
            <a:pPr>
              <a:buFont typeface="Arial" panose="020B0604020202020204" pitchFamily="34" charset="0"/>
              <a:buNone/>
            </a:pPr>
            <a:r>
              <a:rPr lang="zh-CN" altLang="en-US" sz="3200">
                <a:solidFill>
                  <a:srgbClr val="0000FF"/>
                </a:solidFill>
                <a:latin typeface="黑体" panose="02010600030101010101" pitchFamily="49" charset="-122"/>
                <a:ea typeface="黑体" panose="02010600030101010101" pitchFamily="49" charset="-122"/>
              </a:rPr>
              <a:t>注意同一时段东西文明发展的不同走向及关联</a:t>
            </a:r>
            <a:endParaRPr lang="zh-CN" altLang="en-US" sz="3200">
              <a:solidFill>
                <a:srgbClr val="0000FF"/>
              </a:solidFill>
              <a:latin typeface="黑体" panose="02010600030101010101" pitchFamily="49" charset="-122"/>
              <a:ea typeface="黑体" panose="02010600030101010101" pitchFamily="49" charset="-122"/>
            </a:endParaRPr>
          </a:p>
        </p:txBody>
      </p:sp>
    </p:spTree>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8" name="Group 2"/>
          <p:cNvGraphicFramePr>
            <a:graphicFrameLocks noGrp="1"/>
          </p:cNvGraphicFramePr>
          <p:nvPr>
            <p:ph sz="half" idx="1"/>
          </p:nvPr>
        </p:nvGraphicFramePr>
        <p:xfrm>
          <a:off x="250825" y="981075"/>
          <a:ext cx="8529638" cy="5256215"/>
        </p:xfrm>
        <a:graphic>
          <a:graphicData uri="http://schemas.openxmlformats.org/drawingml/2006/table">
            <a:tbl>
              <a:tblPr/>
              <a:tblGrid>
                <a:gridCol w="646113"/>
                <a:gridCol w="1928812"/>
                <a:gridCol w="1790700"/>
                <a:gridCol w="4164013"/>
              </a:tblGrid>
              <a:tr h="117951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相同</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rPr>
                        <a:t>都注重人与人类社会；都将道德看作是政治的基础，认为匡正道德是振邦救国的根本</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706438">
                <a:tc rowSpan="6">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不同</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对人的属性的关注点</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C00000"/>
                          </a:solidFill>
                          <a:effectLst/>
                          <a:latin typeface="Times New Roman" panose="02020603050405020304" pitchFamily="18" charset="0"/>
                          <a:ea typeface="黑体" panose="02010600030101010101" pitchFamily="49" charset="-122"/>
                          <a:cs typeface="Times New Roman" panose="02020603050405020304" pitchFamily="18" charset="0"/>
                        </a:rPr>
                        <a:t>东方儒学</a:t>
                      </a:r>
                      <a:endPar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rPr>
                        <a:t>强调“社会”的人</a:t>
                      </a:r>
                      <a:endPar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vMerge="1">
                  <a:tcPr/>
                </a:tc>
                <a:tc vMerge="1">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西方人文</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rPr>
                        <a:t>强调“个体”的人</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1525">
                <a:tc vMerge="1">
                  <a:tcPr/>
                </a:tc>
                <a:tc row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处理个人与社会关系</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C00000"/>
                          </a:solidFill>
                          <a:effectLst/>
                          <a:latin typeface="Times New Roman" panose="02020603050405020304" pitchFamily="18" charset="0"/>
                          <a:ea typeface="黑体" panose="02010600030101010101" pitchFamily="49" charset="-122"/>
                          <a:cs typeface="Times New Roman" panose="02020603050405020304" pitchFamily="18" charset="0"/>
                        </a:rPr>
                        <a:t>东方儒学</a:t>
                      </a:r>
                      <a:endPar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rPr>
                        <a:t>强调社会的等级秩序</a:t>
                      </a:r>
                      <a:endPar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vMerge="1">
                  <a:tcPr/>
                </a:tc>
                <a:tc vMerge="1">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西方人文</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rPr>
                        <a:t>强调人的平等</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vMerge="1">
                  <a:tcPr/>
                </a:tc>
                <a:tc row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作用不同</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C00000"/>
                          </a:solidFill>
                          <a:effectLst/>
                          <a:latin typeface="Times New Roman" panose="02020603050405020304" pitchFamily="18" charset="0"/>
                          <a:ea typeface="黑体" panose="02010600030101010101" pitchFamily="49" charset="-122"/>
                          <a:cs typeface="Times New Roman" panose="02020603050405020304" pitchFamily="18" charset="0"/>
                        </a:rPr>
                        <a:t>东方儒学</a:t>
                      </a:r>
                      <a:endPar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rPr>
                        <a:t>服务于君主</a:t>
                      </a:r>
                      <a:endParaRPr kumimoji="0" lang="zh-CN" altLang="en-US" sz="2600" b="1" i="0" u="none" strike="noStrike" cap="none" normalizeH="0" baseline="0">
                        <a:ln>
                          <a:noFill/>
                        </a:ln>
                        <a:solidFill>
                          <a:srgbClr val="C00000"/>
                        </a:solidFill>
                        <a:effectLst/>
                        <a:latin typeface="Arial" panose="020B0604020202020204" pitchFamily="34" charset="0"/>
                        <a:ea typeface="黑体" panose="0201060003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vMerge="1">
                  <a:tcPr/>
                </a:tc>
                <a:tc vMerge="1">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西方人文</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accent1"/>
                        </a:buClr>
                        <a:buSzPct val="65000"/>
                        <a:buFont typeface="Wingdings" panose="05000000000000000000" pitchFamily="2" charset="2"/>
                        <a:buNone/>
                      </a:pPr>
                      <a:r>
                        <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rPr>
                        <a:t>有助于民主政治。</a:t>
                      </a:r>
                      <a:endParaRPr kumimoji="0" lang="zh-CN" altLang="en-US" sz="2600" b="1" i="0" u="none" strike="noStrike" cap="none" normalizeH="0" baseline="0">
                        <a:ln>
                          <a:noFill/>
                        </a:ln>
                        <a:solidFill>
                          <a:srgbClr val="000066"/>
                        </a:solidFill>
                        <a:effectLst/>
                        <a:latin typeface="Arial" panose="020B0604020202020204" pitchFamily="34" charset="0"/>
                        <a:ea typeface="黑体" panose="0201060003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54" name="Text Box 58"/>
          <p:cNvSpPr txBox="1">
            <a:spLocks noChangeArrowheads="1"/>
          </p:cNvSpPr>
          <p:nvPr/>
        </p:nvSpPr>
        <p:spPr bwMode="auto">
          <a:xfrm>
            <a:off x="179388" y="188913"/>
            <a:ext cx="3000375" cy="666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zh-CN" altLang="en-US" sz="3600" dirty="0"/>
              <a:t>中西文明对比</a:t>
            </a:r>
            <a:endParaRPr lang="zh-CN" altLang="en-US" sz="3600" dirty="0"/>
          </a:p>
        </p:txBody>
      </p:sp>
      <p:sp>
        <p:nvSpPr>
          <p:cNvPr id="288802" name="Text Box 35"/>
          <p:cNvSpPr txBox="1">
            <a:spLocks noChangeArrowheads="1"/>
          </p:cNvSpPr>
          <p:nvPr/>
        </p:nvSpPr>
        <p:spPr bwMode="auto">
          <a:xfrm>
            <a:off x="3492500" y="333375"/>
            <a:ext cx="5040313" cy="45720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solidFill>
                  <a:srgbClr val="0000FF"/>
                </a:solidFill>
                <a:ea typeface="黑体" panose="02010600030101010101" pitchFamily="49" charset="-122"/>
              </a:rPr>
              <a:t>春秋战国时期东西方思想的对比</a:t>
            </a:r>
            <a:endParaRPr lang="zh-CN" altLang="en-US" sz="2400" b="1">
              <a:solidFill>
                <a:srgbClr val="0000FF"/>
              </a:solidFill>
              <a:ea typeface="黑体" panose="02010600030101010101" pitchFamily="49" charset="-122"/>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25488" y="954088"/>
          <a:ext cx="7488832" cy="4572000"/>
        </p:xfrm>
        <a:graphic>
          <a:graphicData uri="http://schemas.openxmlformats.org/drawingml/2006/table">
            <a:tbl>
              <a:tblPr>
                <a:tableStyleId>{5C22544A-7EE6-4342-B048-85BDC9FD1C3A}</a:tableStyleId>
              </a:tblPr>
              <a:tblGrid>
                <a:gridCol w="1219091"/>
                <a:gridCol w="3054466"/>
                <a:gridCol w="3215275"/>
              </a:tblGrid>
              <a:tr h="0">
                <a:tc>
                  <a:txBody>
                    <a:bodyPr/>
                    <a:lstStyle/>
                    <a:p>
                      <a:pPr algn="just">
                        <a:spcAft>
                          <a:spcPts val="0"/>
                        </a:spcAft>
                      </a:pPr>
                      <a:r>
                        <a:rPr lang="en-US" sz="2000" b="1" kern="100" dirty="0">
                          <a:effectLst/>
                        </a:rPr>
                        <a:t> </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中</a:t>
                      </a:r>
                      <a:r>
                        <a:rPr lang="en-US" sz="2000" b="1" kern="100" dirty="0">
                          <a:effectLst/>
                        </a:rPr>
                        <a:t>   </a:t>
                      </a:r>
                      <a:r>
                        <a:rPr lang="zh-CN" sz="2000" b="1" kern="100" dirty="0">
                          <a:effectLst/>
                        </a:rPr>
                        <a:t>国</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a:effectLst/>
                        </a:rPr>
                        <a:t>西</a:t>
                      </a:r>
                      <a:r>
                        <a:rPr lang="en-US" sz="2000" b="1" kern="100">
                          <a:effectLst/>
                        </a:rPr>
                        <a:t>   </a:t>
                      </a:r>
                      <a:r>
                        <a:rPr lang="zh-CN" sz="2000" b="1" kern="100">
                          <a:effectLst/>
                        </a:rPr>
                        <a:t>方</a:t>
                      </a:r>
                      <a:endParaRPr lang="zh-CN" sz="20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000" b="1" kern="100">
                          <a:effectLst/>
                        </a:rPr>
                        <a:t>时 期</a:t>
                      </a:r>
                      <a:endParaRPr lang="zh-CN" sz="20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b="1" kern="100" dirty="0">
                          <a:effectLst/>
                        </a:rPr>
                        <a:t> </a:t>
                      </a:r>
                      <a:r>
                        <a:rPr lang="zh-CN" sz="2000" b="1" kern="100" dirty="0">
                          <a:effectLst/>
                        </a:rPr>
                        <a:t>春秋战国</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b="1" kern="100">
                          <a:effectLst/>
                        </a:rPr>
                        <a:t> </a:t>
                      </a:r>
                      <a:r>
                        <a:rPr lang="zh-CN" sz="2000" b="1" kern="100">
                          <a:effectLst/>
                        </a:rPr>
                        <a:t>希腊文明</a:t>
                      </a:r>
                      <a:endParaRPr lang="zh-CN" sz="20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000" b="1" kern="100">
                          <a:effectLst/>
                        </a:rPr>
                        <a:t> </a:t>
                      </a:r>
                      <a:endParaRPr lang="zh-CN" sz="2000" b="1" kern="100">
                        <a:effectLst/>
                      </a:endParaRPr>
                    </a:p>
                    <a:p>
                      <a:pPr algn="just">
                        <a:spcAft>
                          <a:spcPts val="0"/>
                        </a:spcAft>
                      </a:pPr>
                      <a:r>
                        <a:rPr lang="zh-CN" sz="2000" b="1" kern="100">
                          <a:effectLst/>
                        </a:rPr>
                        <a:t>经 济</a:t>
                      </a:r>
                      <a:endParaRPr lang="zh-CN" sz="20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b="1" kern="100" dirty="0">
                          <a:effectLst/>
                        </a:rPr>
                        <a:t> </a:t>
                      </a:r>
                      <a:r>
                        <a:rPr lang="zh-CN" sz="2000" b="1" kern="100" dirty="0">
                          <a:effectLst/>
                        </a:rPr>
                        <a:t>农耕经济发达，形成了以家庭为基本单位的小农经济；手工业、商业相对落后</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工商业发达，对外贸易兴盛，由于土地贫瘠，农业相对落后</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000" b="1" kern="100" dirty="0">
                          <a:effectLst/>
                        </a:rPr>
                        <a:t> </a:t>
                      </a:r>
                      <a:endParaRPr lang="zh-CN" sz="2000" b="1" kern="100" dirty="0">
                        <a:effectLst/>
                      </a:endParaRPr>
                    </a:p>
                    <a:p>
                      <a:pPr algn="just">
                        <a:spcAft>
                          <a:spcPts val="0"/>
                        </a:spcAft>
                      </a:pPr>
                      <a:r>
                        <a:rPr lang="zh-CN" sz="2000" b="1" kern="100" dirty="0">
                          <a:effectLst/>
                        </a:rPr>
                        <a:t>政 治</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分封制逐渐崩溃，逐渐形成了中央集权制度，国家权力不断上移，形成了高度集中的政治体制</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雅典逐渐建立了直接民主制度，国家权力不断下移，促进了雅典经济和文化的繁荣</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000" b="1" kern="100">
                          <a:effectLst/>
                        </a:rPr>
                        <a:t> </a:t>
                      </a:r>
                      <a:endParaRPr lang="zh-CN" sz="2000" b="1" kern="100">
                        <a:effectLst/>
                      </a:endParaRPr>
                    </a:p>
                    <a:p>
                      <a:pPr algn="just">
                        <a:spcAft>
                          <a:spcPts val="0"/>
                        </a:spcAft>
                      </a:pPr>
                      <a:r>
                        <a:rPr lang="zh-CN" sz="2000" b="1" kern="100">
                          <a:effectLst/>
                        </a:rPr>
                        <a:t>文 化</a:t>
                      </a:r>
                      <a:endParaRPr lang="zh-CN" sz="20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a:effectLst/>
                        </a:rPr>
                        <a:t>形成百家争鸣的局面，儒家和法家思想尤为兴盛，强调国家在社会发展中的作用，形成了集体主义的文化倾向</a:t>
                      </a:r>
                      <a:endParaRPr lang="zh-CN" sz="20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人文主义思想成为希腊文化的主流，强调人的价值和意义，提倡个性的张扬和人性的合理性，形成了个人主义的文化倾向</a:t>
                      </a:r>
                      <a:endParaRPr lang="zh-CN" sz="20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9819" name="Rectangle 3"/>
          <p:cNvSpPr>
            <a:spLocks noChangeArrowheads="1"/>
          </p:cNvSpPr>
          <p:nvPr/>
        </p:nvSpPr>
        <p:spPr bwMode="auto">
          <a:xfrm>
            <a:off x="257175" y="5546725"/>
            <a:ext cx="8424863" cy="923925"/>
          </a:xfrm>
          <a:prstGeom prst="rect">
            <a:avLst/>
          </a:prstGeom>
          <a:noFill/>
          <a:ln w="9525">
            <a:noFill/>
            <a:miter lim="800000"/>
          </a:ln>
        </p:spPr>
        <p:txBody>
          <a:bodyPr anchor="ctr">
            <a:spAutoFit/>
          </a:bodyPr>
          <a:lstStyle/>
          <a:p>
            <a:pPr eaLnBrk="0" hangingPunct="0"/>
            <a:r>
              <a:rPr lang="zh-CN" altLang="en-US" b="1">
                <a:latin typeface="Times New Roman" panose="02020603050405020304" pitchFamily="18" charset="0"/>
                <a:cs typeface="Times New Roman" panose="02020603050405020304" pitchFamily="18" charset="0"/>
              </a:rPr>
              <a:t>特别说明：形成中国和西方不同文明的根源在于其经济基础的差异，中国的小农经济是集权政治、集体主义文化倾向的经济基础；而希腊的工商业为民主政治、人文主义产生创造了条件，学习过程中注意将政治、经济、文化结合起来。</a:t>
            </a:r>
            <a:endParaRPr lang="zh-CN" altLang="en-US" b="1">
              <a:cs typeface="Times New Roman" panose="02020603050405020304" pitchFamily="18" charset="0"/>
            </a:endParaRPr>
          </a:p>
        </p:txBody>
      </p:sp>
      <p:sp>
        <p:nvSpPr>
          <p:cNvPr id="289820" name="矩形 3"/>
          <p:cNvSpPr>
            <a:spLocks noChangeArrowheads="1"/>
          </p:cNvSpPr>
          <p:nvPr/>
        </p:nvSpPr>
        <p:spPr bwMode="auto">
          <a:xfrm>
            <a:off x="900113" y="333375"/>
            <a:ext cx="6840537" cy="460375"/>
          </a:xfrm>
          <a:prstGeom prst="rect">
            <a:avLst/>
          </a:prstGeom>
          <a:noFill/>
          <a:ln w="9525">
            <a:noFill/>
            <a:miter lim="800000"/>
          </a:ln>
        </p:spPr>
        <p:txBody>
          <a:bodyPr>
            <a:spAutoFit/>
          </a:bodyPr>
          <a:lstStyle/>
          <a:p>
            <a:r>
              <a:rPr lang="zh-CN" altLang="en-US" sz="2400" b="1">
                <a:latin typeface="Franklin Gothic Book"/>
                <a:ea typeface="黑体" panose="02010600030101010101" pitchFamily="49" charset="-122"/>
              </a:rPr>
              <a:t>公元前</a:t>
            </a:r>
            <a:r>
              <a:rPr lang="en-US" altLang="zh-CN" sz="2400" b="1">
                <a:latin typeface="Franklin Gothic Book"/>
                <a:ea typeface="黑体" panose="02010600030101010101" pitchFamily="49" charset="-122"/>
              </a:rPr>
              <a:t>8</a:t>
            </a:r>
            <a:r>
              <a:rPr lang="zh-CN" altLang="en-US" sz="2400" b="1">
                <a:latin typeface="Franklin Gothic Book"/>
                <a:ea typeface="黑体" panose="02010600030101010101" pitchFamily="49" charset="-122"/>
              </a:rPr>
              <a:t>世纪～公元前</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世纪中西文明的比较</a:t>
            </a:r>
            <a:r>
              <a:rPr lang="zh-CN" altLang="en-US">
                <a:latin typeface="Franklin Gothic Book"/>
                <a:ea typeface="黑体" panose="02010600030101010101" pitchFamily="49" charset="-122"/>
              </a:rPr>
              <a:t> </a:t>
            </a:r>
            <a:endParaRPr lang="zh-CN" altLang="en-US">
              <a:latin typeface="Franklin Gothic Book"/>
              <a:ea typeface="黑体" panose="02010600030101010101" pitchFamily="49" charset="-122"/>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381000" y="0"/>
            <a:ext cx="8229600" cy="1143000"/>
          </a:xfrm>
        </p:spPr>
        <p:txBody>
          <a:bodyPr/>
          <a:lstStyle/>
          <a:p>
            <a:pPr algn="l"/>
            <a:r>
              <a:rPr lang="zh-CN" altLang="en-US" sz="3200" b="1" smtClean="0">
                <a:solidFill>
                  <a:srgbClr val="FF3300"/>
                </a:solidFill>
                <a:latin typeface="黑体" panose="02010600030101010101" pitchFamily="49" charset="-122"/>
                <a:ea typeface="黑体" panose="02010600030101010101" pitchFamily="49" charset="-122"/>
              </a:rPr>
              <a:t>春秋战国</a:t>
            </a:r>
            <a:r>
              <a:rPr lang="en-US" altLang="zh-CN" sz="3200" b="1" smtClean="0">
                <a:solidFill>
                  <a:srgbClr val="FF3300"/>
                </a:solidFill>
                <a:latin typeface="黑体" panose="02010600030101010101" pitchFamily="49" charset="-122"/>
                <a:ea typeface="黑体" panose="02010600030101010101" pitchFamily="49" charset="-122"/>
              </a:rPr>
              <a:t>-</a:t>
            </a:r>
            <a:r>
              <a:rPr lang="zh-CN" altLang="en-US" sz="3200" b="1" smtClean="0">
                <a:solidFill>
                  <a:srgbClr val="FF3300"/>
                </a:solidFill>
                <a:latin typeface="黑体" panose="02010600030101010101" pitchFamily="49" charset="-122"/>
                <a:ea typeface="黑体" panose="02010600030101010101" pitchFamily="49" charset="-122"/>
              </a:rPr>
              <a:t>古希腊时期</a:t>
            </a:r>
            <a:endParaRPr lang="zh-CN" altLang="en-US" sz="3200" b="1" smtClean="0">
              <a:solidFill>
                <a:srgbClr val="FF3300"/>
              </a:solidFill>
              <a:latin typeface="黑体" panose="02010600030101010101" pitchFamily="49" charset="-122"/>
              <a:ea typeface="黑体" panose="02010600030101010101" pitchFamily="49" charset="-122"/>
            </a:endParaRPr>
          </a:p>
        </p:txBody>
      </p:sp>
      <p:sp>
        <p:nvSpPr>
          <p:cNvPr id="290818" name="Rectangle 3"/>
          <p:cNvSpPr>
            <a:spLocks noGrp="1" noChangeArrowheads="1"/>
          </p:cNvSpPr>
          <p:nvPr>
            <p:ph idx="1"/>
          </p:nvPr>
        </p:nvSpPr>
        <p:spPr>
          <a:xfrm>
            <a:off x="381000" y="914400"/>
            <a:ext cx="8305800" cy="4754563"/>
          </a:xfrm>
        </p:spPr>
        <p:txBody>
          <a:bodyPr/>
          <a:lstStyle/>
          <a:p>
            <a:pPr>
              <a:lnSpc>
                <a:spcPct val="90000"/>
              </a:lnSpc>
              <a:buFontTx/>
              <a:buNone/>
            </a:pPr>
            <a:r>
              <a:rPr lang="zh-CN" altLang="en-US" b="1" smtClean="0">
                <a:solidFill>
                  <a:srgbClr val="000066"/>
                </a:solidFill>
              </a:rPr>
              <a:t>历史发展的“相似”：</a:t>
            </a:r>
            <a:br>
              <a:rPr lang="zh-CN" altLang="en-US" sz="2400" b="1" smtClean="0">
                <a:solidFill>
                  <a:srgbClr val="000066"/>
                </a:solidFill>
              </a:rPr>
            </a:br>
            <a:br>
              <a:rPr lang="zh-CN" altLang="en-US" sz="2400" b="1" smtClean="0">
                <a:solidFill>
                  <a:srgbClr val="000066"/>
                </a:solidFill>
              </a:rPr>
            </a:br>
            <a:r>
              <a:rPr lang="zh-CN" altLang="en-US" b="1" smtClean="0">
                <a:solidFill>
                  <a:srgbClr val="FF3300"/>
                </a:solidFill>
                <a:latin typeface="华文行楷" panose="02010800040101010101" pitchFamily="2" charset="-122"/>
                <a:ea typeface="华文行楷" panose="02010800040101010101" pitchFamily="2" charset="-122"/>
              </a:rPr>
              <a:t>这是一个 文化学术思想异常活跃的时代 </a:t>
            </a:r>
            <a:br>
              <a:rPr lang="zh-CN" altLang="en-US" b="1" smtClean="0">
                <a:solidFill>
                  <a:srgbClr val="FF3300"/>
                </a:solidFill>
                <a:latin typeface="华文行楷" panose="02010800040101010101" pitchFamily="2" charset="-122"/>
                <a:ea typeface="华文行楷" panose="02010800040101010101" pitchFamily="2" charset="-122"/>
              </a:rPr>
            </a:br>
            <a:br>
              <a:rPr lang="zh-CN" altLang="en-US" b="1" smtClean="0">
                <a:solidFill>
                  <a:srgbClr val="FF3300"/>
                </a:solidFill>
                <a:latin typeface="华文行楷" panose="02010800040101010101" pitchFamily="2" charset="-122"/>
                <a:ea typeface="华文行楷" panose="02010800040101010101" pitchFamily="2" charset="-122"/>
              </a:rPr>
            </a:br>
            <a:r>
              <a:rPr lang="zh-CN" altLang="en-US" b="1" smtClean="0">
                <a:solidFill>
                  <a:srgbClr val="FF3300"/>
                </a:solidFill>
                <a:latin typeface="华文行楷" panose="02010800040101010101" pitchFamily="2" charset="-122"/>
                <a:ea typeface="华文行楷" panose="02010800040101010101" pitchFamily="2" charset="-122"/>
              </a:rPr>
              <a:t>这是一个 个人自我觉醒的时代</a:t>
            </a:r>
            <a:br>
              <a:rPr lang="zh-CN" altLang="en-US" b="1" smtClean="0">
                <a:solidFill>
                  <a:srgbClr val="FF3300"/>
                </a:solidFill>
                <a:latin typeface="华文行楷" panose="02010800040101010101" pitchFamily="2" charset="-122"/>
                <a:ea typeface="华文行楷" panose="02010800040101010101" pitchFamily="2" charset="-122"/>
              </a:rPr>
            </a:br>
            <a:br>
              <a:rPr lang="zh-CN" altLang="en-US" b="1" smtClean="0">
                <a:solidFill>
                  <a:srgbClr val="FF3300"/>
                </a:solidFill>
                <a:latin typeface="华文行楷" panose="02010800040101010101" pitchFamily="2" charset="-122"/>
                <a:ea typeface="华文行楷" panose="02010800040101010101" pitchFamily="2" charset="-122"/>
              </a:rPr>
            </a:br>
            <a:br>
              <a:rPr lang="zh-CN" altLang="en-US" b="1" smtClean="0">
                <a:solidFill>
                  <a:srgbClr val="FF3300"/>
                </a:solidFill>
                <a:latin typeface="华文行楷" panose="02010800040101010101" pitchFamily="2" charset="-122"/>
                <a:ea typeface="华文行楷" panose="02010800040101010101" pitchFamily="2" charset="-122"/>
              </a:rPr>
            </a:br>
            <a:r>
              <a:rPr lang="zh-CN" altLang="en-US" sz="2400" b="1" smtClean="0">
                <a:solidFill>
                  <a:srgbClr val="1D22EF"/>
                </a:solidFill>
              </a:rPr>
              <a:t>人类文明何以在这一时期同时在不同区域取得如此突破性的成就呢？</a:t>
            </a:r>
            <a:br>
              <a:rPr lang="zh-CN" altLang="en-US" sz="2400" b="1" smtClean="0"/>
            </a:br>
            <a:br>
              <a:rPr lang="zh-CN" altLang="en-US" sz="2400" b="1" smtClean="0"/>
            </a:br>
            <a:endParaRPr lang="zh-CN" altLang="en-US" sz="2400" b="1" smtClean="0"/>
          </a:p>
        </p:txBody>
      </p:sp>
      <p:sp>
        <p:nvSpPr>
          <p:cNvPr id="290819" name="AutoShape 4"/>
          <p:cNvSpPr>
            <a:spLocks noChangeArrowheads="1"/>
          </p:cNvSpPr>
          <p:nvPr/>
        </p:nvSpPr>
        <p:spPr bwMode="auto">
          <a:xfrm>
            <a:off x="3581400" y="3048000"/>
            <a:ext cx="990600" cy="990600"/>
          </a:xfrm>
          <a:prstGeom prst="downArrow">
            <a:avLst>
              <a:gd name="adj1" fmla="val 50000"/>
              <a:gd name="adj2" fmla="val 25000"/>
            </a:avLst>
          </a:prstGeom>
          <a:solidFill>
            <a:schemeClr val="accent1"/>
          </a:solidFill>
          <a:ln w="9525">
            <a:solidFill>
              <a:schemeClr val="tx1"/>
            </a:solidFill>
            <a:miter lim="800000"/>
          </a:ln>
        </p:spPr>
        <p:txBody>
          <a:bodyPr vert="eaVert" wrap="none" anchor="ctr"/>
          <a:lstStyle/>
          <a:p>
            <a:pPr>
              <a:spcBef>
                <a:spcPct val="50000"/>
              </a:spcBef>
              <a:buFont typeface="Arial" panose="020B0604020202020204" pitchFamily="34" charset="0"/>
              <a:buNone/>
            </a:pPr>
            <a:endParaRPr lang="zh-CN" altLang="en-US">
              <a:latin typeface="Franklin Gothic Book"/>
              <a:ea typeface="黑体" panose="02010600030101010101" pitchFamily="49" charset="-122"/>
            </a:endParaRPr>
          </a:p>
        </p:txBody>
      </p:sp>
      <p:sp>
        <p:nvSpPr>
          <p:cNvPr id="290820" name="Text Box 5"/>
          <p:cNvSpPr txBox="1">
            <a:spLocks noChangeArrowheads="1"/>
          </p:cNvSpPr>
          <p:nvPr/>
        </p:nvSpPr>
        <p:spPr bwMode="auto">
          <a:xfrm>
            <a:off x="0" y="4953000"/>
            <a:ext cx="9144000" cy="1373188"/>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solidFill>
                  <a:srgbClr val="FF3300"/>
                </a:solidFill>
                <a:latin typeface="黑体" panose="02010600030101010101" pitchFamily="49" charset="-122"/>
                <a:ea typeface="黑体" panose="02010600030101010101" pitchFamily="49" charset="-122"/>
              </a:rPr>
              <a:t>第一、得益于人类生产力的明显进步。</a:t>
            </a:r>
            <a:br>
              <a:rPr lang="zh-CN" altLang="en-US" sz="2800" b="1">
                <a:solidFill>
                  <a:srgbClr val="FF3300"/>
                </a:solidFill>
                <a:latin typeface="黑体" panose="02010600030101010101" pitchFamily="49" charset="-122"/>
                <a:ea typeface="黑体" panose="02010600030101010101" pitchFamily="49" charset="-122"/>
              </a:rPr>
            </a:br>
            <a:r>
              <a:rPr lang="zh-CN" altLang="en-US" sz="2800" b="1">
                <a:solidFill>
                  <a:srgbClr val="FF3300"/>
                </a:solidFill>
                <a:latin typeface="黑体" panose="02010600030101010101" pitchFamily="49" charset="-122"/>
                <a:ea typeface="黑体" panose="02010600030101010101" pitchFamily="49" charset="-122"/>
              </a:rPr>
              <a:t>第二、得益于人类自身关系的解放。 </a:t>
            </a:r>
            <a:br>
              <a:rPr lang="zh-CN" altLang="en-US" sz="2800" b="1">
                <a:solidFill>
                  <a:srgbClr val="FF3300"/>
                </a:solidFill>
                <a:latin typeface="黑体" panose="02010600030101010101" pitchFamily="49" charset="-122"/>
                <a:ea typeface="黑体" panose="02010600030101010101" pitchFamily="49" charset="-122"/>
              </a:rPr>
            </a:br>
            <a:r>
              <a:rPr lang="zh-CN" altLang="en-US" sz="2800" b="1">
                <a:solidFill>
                  <a:srgbClr val="FF3300"/>
                </a:solidFill>
                <a:latin typeface="黑体" panose="02010600030101010101" pitchFamily="49" charset="-122"/>
                <a:ea typeface="黑体" panose="02010600030101010101" pitchFamily="49" charset="-122"/>
              </a:rPr>
              <a:t>第三、得益社会矛盾与斗争现实所激发的人类潜能的发挥</a:t>
            </a:r>
            <a:r>
              <a:rPr lang="zh-CN" altLang="en-US" sz="2800">
                <a:solidFill>
                  <a:srgbClr val="FF3300"/>
                </a:solidFill>
                <a:latin typeface="黑体" panose="02010600030101010101" pitchFamily="49" charset="-122"/>
                <a:ea typeface="黑体" panose="02010600030101010101" pitchFamily="49" charset="-122"/>
              </a:rPr>
              <a:t>。</a:t>
            </a:r>
            <a:endParaRPr lang="zh-CN" altLang="en-US" sz="2800">
              <a:solidFill>
                <a:srgbClr val="FF3300"/>
              </a:solidFill>
              <a:latin typeface="黑体" panose="02010600030101010101" pitchFamily="49" charset="-122"/>
              <a:ea typeface="黑体" panose="02010600030101010101" pitchFamily="49" charset="-122"/>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2"/>
          <p:cNvSpPr txBox="1">
            <a:spLocks noChangeArrowheads="1"/>
          </p:cNvSpPr>
          <p:nvPr/>
        </p:nvSpPr>
        <p:spPr bwMode="auto">
          <a:xfrm>
            <a:off x="0" y="0"/>
            <a:ext cx="8686800" cy="301625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3200" b="1">
                <a:solidFill>
                  <a:srgbClr val="FF3300"/>
                </a:solidFill>
              </a:rPr>
              <a:t>历史发展的相反：</a:t>
            </a:r>
            <a:br>
              <a:rPr lang="zh-CN" altLang="en-US" sz="3200" b="1">
                <a:solidFill>
                  <a:srgbClr val="FF3300"/>
                </a:solidFill>
              </a:rPr>
            </a:br>
            <a:r>
              <a:rPr lang="zh-CN" altLang="en-US" sz="3200" b="1"/>
              <a:t>政治上：中国走向专制   </a:t>
            </a:r>
            <a:br>
              <a:rPr lang="zh-CN" altLang="en-US" sz="3200" b="1"/>
            </a:br>
            <a:r>
              <a:rPr lang="zh-CN" altLang="en-US" sz="3200" b="1"/>
              <a:t>              古希腊走向民主</a:t>
            </a:r>
            <a:br>
              <a:rPr lang="zh-CN" altLang="en-US" sz="3200" b="1"/>
            </a:br>
            <a:r>
              <a:rPr lang="zh-CN" altLang="en-US" sz="3200" b="1"/>
              <a:t>文化上：中国文化的世俗化姿态，</a:t>
            </a:r>
            <a:br>
              <a:rPr lang="zh-CN" altLang="en-US" sz="3200" b="1"/>
            </a:br>
            <a:r>
              <a:rPr lang="zh-CN" altLang="en-US" sz="3200" b="1"/>
              <a:t>              古希腊文化进一步神学化</a:t>
            </a:r>
            <a:br>
              <a:rPr lang="zh-CN" altLang="en-US" sz="3200" b="1"/>
            </a:br>
            <a:endParaRPr lang="zh-CN" altLang="en-US" sz="3200" b="1"/>
          </a:p>
        </p:txBody>
      </p:sp>
      <p:pic>
        <p:nvPicPr>
          <p:cNvPr id="291842" name="Picture 3"/>
          <p:cNvPicPr>
            <a:picLocks noChangeAspect="1" noChangeArrowheads="1"/>
          </p:cNvPicPr>
          <p:nvPr/>
        </p:nvPicPr>
        <p:blipFill>
          <a:blip r:embed="rId1"/>
          <a:srcRect l="12372" t="26515" r="33505" b="52800"/>
          <a:stretch>
            <a:fillRect/>
          </a:stretch>
        </p:blipFill>
        <p:spPr bwMode="auto">
          <a:xfrm>
            <a:off x="0" y="2590800"/>
            <a:ext cx="9144000" cy="3048000"/>
          </a:xfrm>
          <a:prstGeom prst="rect">
            <a:avLst/>
          </a:prstGeom>
          <a:noFill/>
          <a:ln w="9525">
            <a:noFill/>
            <a:miter lim="800000"/>
            <a:headEnd/>
            <a:tailEnd/>
          </a:ln>
        </p:spPr>
      </p:pic>
      <p:sp>
        <p:nvSpPr>
          <p:cNvPr id="291843" name="Text Box 4"/>
          <p:cNvSpPr txBox="1">
            <a:spLocks noChangeArrowheads="1"/>
          </p:cNvSpPr>
          <p:nvPr/>
        </p:nvSpPr>
        <p:spPr bwMode="auto">
          <a:xfrm>
            <a:off x="0" y="5791200"/>
            <a:ext cx="8229600" cy="823913"/>
          </a:xfrm>
          <a:prstGeom prst="rect">
            <a:avLst/>
          </a:prstGeom>
          <a:solidFill>
            <a:srgbClr val="FFFF00"/>
          </a:solidFill>
          <a:ln w="9525">
            <a:noFill/>
            <a:miter lim="800000"/>
          </a:ln>
        </p:spPr>
        <p:txBody>
          <a:bodyPr>
            <a:spAutoFit/>
          </a:bodyPr>
          <a:lstStyle/>
          <a:p>
            <a:pPr>
              <a:spcBef>
                <a:spcPct val="50000"/>
              </a:spcBef>
              <a:buFont typeface="Arial" panose="020B0604020202020204" pitchFamily="34" charset="0"/>
              <a:buNone/>
            </a:pPr>
            <a:r>
              <a:rPr lang="zh-CN" altLang="en-US" sz="4800" b="1">
                <a:solidFill>
                  <a:srgbClr val="1D22EF"/>
                </a:solidFill>
                <a:ea typeface="华文楷体" pitchFamily="2" charset="-122"/>
              </a:rPr>
              <a:t>宽容心态看待中国古代的文明</a:t>
            </a:r>
            <a:endParaRPr lang="zh-CN" altLang="en-US" sz="4800" b="1">
              <a:solidFill>
                <a:srgbClr val="1D22EF"/>
              </a:solidFill>
              <a:ea typeface="华文楷体" pitchFamily="2" charset="-122"/>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ChangeArrowheads="1"/>
          </p:cNvSpPr>
          <p:nvPr/>
        </p:nvSpPr>
        <p:spPr bwMode="auto">
          <a:xfrm>
            <a:off x="-180975" y="0"/>
            <a:ext cx="9577388" cy="579438"/>
          </a:xfrm>
          <a:prstGeom prst="rect">
            <a:avLst/>
          </a:prstGeom>
          <a:noFill/>
          <a:ln w="9525">
            <a:noFill/>
            <a:miter lim="800000"/>
          </a:ln>
        </p:spPr>
        <p:txBody>
          <a:bodyPr anchor="ctr">
            <a:spAutoFit/>
          </a:bodyPr>
          <a:lstStyle/>
          <a:p>
            <a:pPr>
              <a:buFont typeface="Arial" panose="020B0604020202020204" pitchFamily="34" charset="0"/>
              <a:buNone/>
            </a:pPr>
            <a:r>
              <a:rPr lang="zh-CN" altLang="en-US" sz="3200">
                <a:solidFill>
                  <a:srgbClr val="0000FF"/>
                </a:solidFill>
                <a:latin typeface="黑体" panose="02010600030101010101" pitchFamily="49" charset="-122"/>
                <a:ea typeface="黑体" panose="02010600030101010101" pitchFamily="49" charset="-122"/>
              </a:rPr>
              <a:t>注意在不同时期不同国家出现的同类历史现象</a:t>
            </a:r>
            <a:endParaRPr lang="zh-CN" altLang="en-US" sz="3200">
              <a:solidFill>
                <a:srgbClr val="0000FF"/>
              </a:solidFill>
              <a:latin typeface="黑体" panose="02010600030101010101" pitchFamily="49" charset="-122"/>
              <a:ea typeface="黑体" panose="02010600030101010101" pitchFamily="49" charset="-122"/>
            </a:endParaRPr>
          </a:p>
        </p:txBody>
      </p:sp>
      <p:sp>
        <p:nvSpPr>
          <p:cNvPr id="103431" name="Text Box 7"/>
          <p:cNvSpPr txBox="1">
            <a:spLocks noChangeArrowheads="1"/>
          </p:cNvSpPr>
          <p:nvPr/>
        </p:nvSpPr>
        <p:spPr bwMode="auto">
          <a:xfrm>
            <a:off x="323850" y="765175"/>
            <a:ext cx="8820150" cy="6300788"/>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2400">
                <a:ea typeface="黑体" panose="02010600030101010101" pitchFamily="49" charset="-122"/>
              </a:rPr>
              <a:t>       </a:t>
            </a:r>
            <a:r>
              <a:rPr lang="zh-CN" altLang="en-US" sz="2400" b="1">
                <a:latin typeface="黑体" panose="02010600030101010101" pitchFamily="49" charset="-122"/>
                <a:ea typeface="黑体" panose="02010600030101010101" pitchFamily="49" charset="-122"/>
              </a:rPr>
              <a:t>材料一</a:t>
            </a:r>
            <a:r>
              <a:rPr lang="zh-CN" altLang="en-US" sz="2400" b="1">
                <a:ea typeface="黑体" panose="02010600030101010101" pitchFamily="49" charset="-122"/>
              </a:rPr>
              <a:t>  </a:t>
            </a:r>
            <a:r>
              <a:rPr lang="zh-CN" altLang="en-US" sz="2400" b="1">
                <a:latin typeface="黑体" panose="02010600030101010101" pitchFamily="49" charset="-122"/>
                <a:ea typeface="黑体" panose="02010600030101010101" pitchFamily="49" charset="-122"/>
              </a:rPr>
              <a:t>中文</a:t>
            </a:r>
            <a:r>
              <a:rPr lang="zh-CN" altLang="en-US" sz="2400" b="1">
                <a:ea typeface="黑体" panose="02010600030101010101" pitchFamily="49" charset="-122"/>
              </a:rPr>
              <a:t>“</a:t>
            </a:r>
            <a:r>
              <a:rPr lang="zh-CN" altLang="en-US" sz="2400" b="1">
                <a:latin typeface="黑体" panose="02010600030101010101" pitchFamily="49" charset="-122"/>
                <a:ea typeface="黑体" panose="02010600030101010101" pitchFamily="49" charset="-122"/>
              </a:rPr>
              <a:t>民主</a:t>
            </a:r>
            <a:r>
              <a:rPr lang="zh-CN" altLang="en-US" sz="2400" b="1">
                <a:ea typeface="黑体" panose="02010600030101010101" pitchFamily="49" charset="-122"/>
              </a:rPr>
              <a:t>”</a:t>
            </a:r>
            <a:r>
              <a:rPr lang="zh-CN" altLang="en-US" sz="2400" b="1">
                <a:latin typeface="黑体" panose="02010600030101010101" pitchFamily="49" charset="-122"/>
                <a:ea typeface="黑体" panose="02010600030101010101" pitchFamily="49" charset="-122"/>
              </a:rPr>
              <a:t>一词最早出现于</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尚书</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，该书提到：</a:t>
            </a:r>
            <a:r>
              <a:rPr lang="zh-CN" altLang="en-US" sz="2400" b="1">
                <a:ea typeface="黑体" panose="02010600030101010101" pitchFamily="49" charset="-122"/>
              </a:rPr>
              <a:t>“</a:t>
            </a:r>
            <a:r>
              <a:rPr lang="zh-CN" altLang="en-US" sz="2400" b="1">
                <a:latin typeface="黑体" panose="02010600030101010101" pitchFamily="49" charset="-122"/>
                <a:ea typeface="黑体" panose="02010600030101010101" pitchFamily="49" charset="-122"/>
              </a:rPr>
              <a:t>天惟时求</a:t>
            </a:r>
            <a:r>
              <a:rPr lang="zh-CN" altLang="en-US" sz="2400" b="1">
                <a:solidFill>
                  <a:srgbClr val="0000FF"/>
                </a:solidFill>
                <a:latin typeface="黑体" panose="02010600030101010101" pitchFamily="49" charset="-122"/>
                <a:ea typeface="黑体" panose="02010600030101010101" pitchFamily="49" charset="-122"/>
              </a:rPr>
              <a:t>民主，</a:t>
            </a:r>
            <a:r>
              <a:rPr lang="zh-CN" altLang="en-US" sz="2400" b="1">
                <a:latin typeface="黑体" panose="02010600030101010101" pitchFamily="49" charset="-122"/>
                <a:ea typeface="黑体" panose="02010600030101010101" pitchFamily="49" charset="-122"/>
              </a:rPr>
              <a:t>乃大降显于成汤。</a:t>
            </a:r>
            <a:r>
              <a:rPr lang="zh-CN" altLang="en-US" sz="2400" b="1">
                <a:ea typeface="黑体" panose="02010600030101010101" pitchFamily="49" charset="-122"/>
              </a:rPr>
              <a:t>”</a:t>
            </a:r>
            <a:r>
              <a:rPr lang="zh-CN" altLang="en-US" sz="2400" b="1">
                <a:latin typeface="黑体" panose="02010600030101010101" pitchFamily="49" charset="-122"/>
                <a:ea typeface="黑体" panose="02010600030101010101" pitchFamily="49" charset="-122"/>
              </a:rPr>
              <a:t>这里说的是暴君夏桀残民以逞：不配做</a:t>
            </a:r>
            <a:r>
              <a:rPr lang="zh-CN" altLang="en-US" sz="2400" b="1">
                <a:solidFill>
                  <a:srgbClr val="FF0000"/>
                </a:solidFill>
                <a:latin typeface="黑体" panose="02010600030101010101" pitchFamily="49" charset="-122"/>
                <a:ea typeface="黑体" panose="02010600030101010101" pitchFamily="49" charset="-122"/>
              </a:rPr>
              <a:t>民之主</a:t>
            </a:r>
            <a:r>
              <a:rPr lang="zh-CN" altLang="en-US" sz="2400" b="1">
                <a:latin typeface="黑体" panose="02010600030101010101" pitchFamily="49" charset="-122"/>
                <a:ea typeface="黑体" panose="02010600030101010101" pitchFamily="49" charset="-122"/>
              </a:rPr>
              <a:t>，推翻夏桀的成汤才是</a:t>
            </a:r>
            <a:r>
              <a:rPr lang="zh-CN" altLang="en-US" sz="2400" b="1">
                <a:solidFill>
                  <a:srgbClr val="0000FF"/>
                </a:solidFill>
                <a:latin typeface="黑体" panose="02010600030101010101" pitchFamily="49" charset="-122"/>
                <a:ea typeface="黑体" panose="02010600030101010101" pitchFamily="49" charset="-122"/>
              </a:rPr>
              <a:t>民主。</a:t>
            </a:r>
            <a:br>
              <a:rPr lang="zh-CN" altLang="en-US" sz="2400" b="1">
                <a:latin typeface="黑体" panose="02010600030101010101" pitchFamily="49" charset="-122"/>
                <a:ea typeface="黑体" panose="02010600030101010101" pitchFamily="49" charset="-122"/>
              </a:rPr>
            </a:br>
            <a:r>
              <a:rPr lang="zh-CN" altLang="en-US" sz="2400" b="1">
                <a:latin typeface="黑体" panose="02010600030101010101" pitchFamily="49" charset="-122"/>
                <a:ea typeface="黑体" panose="02010600030101010101" pitchFamily="49" charset="-122"/>
              </a:rPr>
              <a:t>    材料二</a:t>
            </a:r>
            <a:r>
              <a:rPr lang="zh-CN" altLang="en-US" sz="2400" b="1">
                <a:ea typeface="黑体" panose="02010600030101010101" pitchFamily="49" charset="-122"/>
              </a:rPr>
              <a:t>  </a:t>
            </a:r>
            <a:r>
              <a:rPr lang="zh-CN" altLang="en-US" sz="2400" b="1">
                <a:latin typeface="黑体" panose="02010600030101010101" pitchFamily="49" charset="-122"/>
                <a:ea typeface="黑体" panose="02010600030101010101" pitchFamily="49" charset="-122"/>
              </a:rPr>
              <a:t>雅典民主政治家伯利克里在一次演讲中说：</a:t>
            </a:r>
            <a:r>
              <a:rPr lang="zh-CN" altLang="en-US" sz="2400" b="1">
                <a:ea typeface="黑体" panose="02010600030101010101" pitchFamily="49" charset="-122"/>
              </a:rPr>
              <a:t>“</a:t>
            </a:r>
            <a:r>
              <a:rPr lang="zh-CN" altLang="en-US" sz="2400" b="1">
                <a:latin typeface="黑体" panose="02010600030101010101" pitchFamily="49" charset="-122"/>
                <a:ea typeface="黑体" panose="02010600030101010101" pitchFamily="49" charset="-122"/>
              </a:rPr>
              <a:t>我们的制度被称做民主政治，那是</a:t>
            </a:r>
            <a:r>
              <a:rPr lang="zh-CN" altLang="en-US" sz="2400" b="1">
                <a:solidFill>
                  <a:srgbClr val="FF0000"/>
                </a:solidFill>
                <a:latin typeface="黑体" panose="02010600030101010101" pitchFamily="49" charset="-122"/>
                <a:ea typeface="黑体" panose="02010600030101010101" pitchFamily="49" charset="-122"/>
              </a:rPr>
              <a:t>千真万确</a:t>
            </a:r>
            <a:r>
              <a:rPr lang="zh-CN" altLang="en-US" sz="2400" b="1">
                <a:latin typeface="黑体" panose="02010600030101010101" pitchFamily="49" charset="-122"/>
                <a:ea typeface="黑体" panose="02010600030101010101" pitchFamily="49" charset="-122"/>
              </a:rPr>
              <a:t>的，因为政权不是在</a:t>
            </a:r>
            <a:r>
              <a:rPr lang="zh-CN" altLang="en-US" sz="2400" b="1">
                <a:solidFill>
                  <a:srgbClr val="FF0000"/>
                </a:solidFill>
                <a:latin typeface="黑体" panose="02010600030101010101" pitchFamily="49" charset="-122"/>
                <a:ea typeface="黑体" panose="02010600030101010101" pitchFamily="49" charset="-122"/>
              </a:rPr>
              <a:t>少数人手中，而是在多数人手里</a:t>
            </a:r>
            <a:r>
              <a:rPr lang="zh-CN" altLang="en-US" sz="2400" b="1">
                <a:latin typeface="黑体" panose="02010600030101010101" pitchFamily="49" charset="-122"/>
                <a:ea typeface="黑体" panose="02010600030101010101" pitchFamily="49" charset="-122"/>
              </a:rPr>
              <a:t>。就法律而言，一切人解决他们私人纠纷方面都是平等的；就人的价值而言，无论</a:t>
            </a:r>
            <a:r>
              <a:rPr lang="zh-CN" altLang="en-US" sz="2400" b="1">
                <a:solidFill>
                  <a:srgbClr val="0000FF"/>
                </a:solidFill>
                <a:latin typeface="黑体" panose="02010600030101010101" pitchFamily="49" charset="-122"/>
                <a:ea typeface="黑体" panose="02010600030101010101" pitchFamily="49" charset="-122"/>
              </a:rPr>
              <a:t>任何人</a:t>
            </a:r>
            <a:r>
              <a:rPr lang="zh-CN" altLang="en-US" sz="2400" b="1">
                <a:latin typeface="黑体" panose="02010600030101010101" pitchFamily="49" charset="-122"/>
                <a:ea typeface="黑体" panose="02010600030101010101" pitchFamily="49" charset="-122"/>
              </a:rPr>
              <a:t>以何种方式显露出优于他人担任一些荣耀的公职，那不是因为他们属于特殊的阶级，而是由于他们的个人才能。</a:t>
            </a:r>
            <a:r>
              <a:rPr lang="zh-CN" altLang="en-US" sz="2400" b="1">
                <a:ea typeface="黑体" panose="02010600030101010101" pitchFamily="49" charset="-122"/>
              </a:rPr>
              <a:t>”     </a:t>
            </a:r>
            <a:br>
              <a:rPr lang="zh-CN" altLang="en-US" sz="2400" b="1">
                <a:latin typeface="黑体" panose="02010600030101010101" pitchFamily="49" charset="-122"/>
                <a:ea typeface="黑体" panose="02010600030101010101" pitchFamily="49" charset="-122"/>
              </a:rPr>
            </a:br>
            <a:r>
              <a:rPr lang="zh-CN" altLang="en-US" sz="2400" b="1">
                <a:latin typeface="黑体" panose="02010600030101010101" pitchFamily="49" charset="-122"/>
                <a:ea typeface="黑体" panose="02010600030101010101" pitchFamily="49" charset="-122"/>
              </a:rPr>
              <a:t>                          </a:t>
            </a:r>
            <a:r>
              <a:rPr lang="en-US" altLang="zh-CN" sz="2400" b="1">
                <a:ea typeface="黑体" panose="02010600030101010101" pitchFamily="49" charset="-122"/>
              </a:rPr>
              <a:t>——</a:t>
            </a:r>
            <a:r>
              <a:rPr lang="en-US" altLang="zh-CN" sz="2400" b="1">
                <a:latin typeface="黑体" panose="02010600030101010101" pitchFamily="49"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伯罗奔尼撒战争史</a:t>
            </a:r>
            <a:r>
              <a:rPr lang="en-US" altLang="zh-CN" sz="2400" b="1">
                <a:latin typeface="黑体" panose="02010600030101010101" pitchFamily="49" charset="-122"/>
                <a:ea typeface="黑体" panose="02010600030101010101" pitchFamily="49" charset="-122"/>
              </a:rPr>
              <a:t>》</a:t>
            </a:r>
            <a:endParaRPr lang="en-US" altLang="zh-CN" sz="2400" b="1">
              <a:latin typeface="黑体" panose="02010600030101010101" pitchFamily="49" charset="-122"/>
              <a:ea typeface="黑体" panose="02010600030101010101" pitchFamily="49" charset="-122"/>
            </a:endParaRPr>
          </a:p>
          <a:p>
            <a:pPr>
              <a:spcBef>
                <a:spcPct val="50000"/>
              </a:spcBef>
              <a:buFont typeface="Arial" panose="020B0604020202020204" pitchFamily="34" charset="0"/>
              <a:buNone/>
            </a:pPr>
            <a:r>
              <a:rPr lang="zh-CN" altLang="en-US" sz="2400" b="1">
                <a:latin typeface="黑体" panose="02010600030101010101" pitchFamily="49" charset="-122"/>
                <a:ea typeface="黑体" panose="02010600030101010101" pitchFamily="49" charset="-122"/>
              </a:rPr>
              <a:t>（</a:t>
            </a:r>
            <a:r>
              <a:rPr lang="en-US" altLang="zh-CN" sz="2400" b="1">
                <a:latin typeface="黑体" panose="02010600030101010101" pitchFamily="49" charset="-122"/>
                <a:ea typeface="黑体" panose="02010600030101010101" pitchFamily="49" charset="-122"/>
              </a:rPr>
              <a:t>1</a:t>
            </a:r>
            <a:r>
              <a:rPr lang="zh-CN" altLang="en-US" sz="2400" b="1">
                <a:latin typeface="黑体" panose="02010600030101010101" pitchFamily="49" charset="-122"/>
                <a:ea typeface="黑体" panose="02010600030101010101" pitchFamily="49" charset="-122"/>
              </a:rPr>
              <a:t>）材料一中</a:t>
            </a:r>
            <a:r>
              <a:rPr lang="zh-CN" altLang="en-US" sz="2400" b="1">
                <a:latin typeface="宋体" panose="02010600030101010101" pitchFamily="2"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民主</a:t>
            </a:r>
            <a:r>
              <a:rPr lang="zh-CN" altLang="en-US" sz="2400" b="1">
                <a:latin typeface="宋体" panose="02010600030101010101" pitchFamily="2"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和</a:t>
            </a:r>
            <a:r>
              <a:rPr lang="zh-CN" altLang="en-US" sz="2400" b="1">
                <a:latin typeface="宋体" panose="02010600030101010101" pitchFamily="2"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民</a:t>
            </a:r>
            <a:r>
              <a:rPr lang="zh-CN" altLang="en-US" sz="2400" b="1">
                <a:latin typeface="宋体" panose="02010600030101010101" pitchFamily="2"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以及材料二中的</a:t>
            </a:r>
            <a:r>
              <a:rPr lang="zh-CN" altLang="en-US" sz="2400" b="1">
                <a:latin typeface="宋体" panose="02010600030101010101" pitchFamily="2"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任何人</a:t>
            </a:r>
            <a:r>
              <a:rPr lang="zh-CN" altLang="en-US" sz="2400" b="1">
                <a:latin typeface="宋体" panose="02010600030101010101" pitchFamily="2" charset="-122"/>
                <a:ea typeface="黑体" panose="02010600030101010101" pitchFamily="49" charset="-122"/>
              </a:rPr>
              <a:t>”</a:t>
            </a:r>
            <a:r>
              <a:rPr lang="zh-CN" altLang="en-US" sz="2400" b="1">
                <a:latin typeface="黑体" panose="02010600030101010101" pitchFamily="49" charset="-122"/>
                <a:ea typeface="黑体" panose="02010600030101010101" pitchFamily="49" charset="-122"/>
              </a:rPr>
              <a:t>分别是指什么？</a:t>
            </a:r>
            <a:br>
              <a:rPr lang="zh-CN" altLang="en-US" sz="2400" b="1">
                <a:latin typeface="黑体" panose="02010600030101010101" pitchFamily="49" charset="-122"/>
                <a:ea typeface="黑体" panose="02010600030101010101" pitchFamily="49" charset="-122"/>
              </a:rPr>
            </a:br>
            <a:br>
              <a:rPr lang="zh-CN" altLang="en-US" sz="2400" b="1">
                <a:latin typeface="宋体" panose="02010600030101010101" pitchFamily="2" charset="-122"/>
              </a:rPr>
            </a:br>
            <a:r>
              <a:rPr lang="zh-CN" altLang="en-US" sz="2400" b="1">
                <a:latin typeface="黑体" panose="02010600030101010101" pitchFamily="49" charset="-122"/>
                <a:ea typeface="黑体" panose="02010600030101010101" pitchFamily="49" charset="-122"/>
              </a:rPr>
              <a:t>（</a:t>
            </a:r>
            <a:r>
              <a:rPr lang="en-US" altLang="zh-CN" sz="2400" b="1">
                <a:latin typeface="黑体" panose="02010600030101010101" pitchFamily="49" charset="-122"/>
                <a:ea typeface="黑体" panose="02010600030101010101" pitchFamily="49" charset="-122"/>
              </a:rPr>
              <a:t>2</a:t>
            </a:r>
            <a:r>
              <a:rPr lang="zh-CN" altLang="en-US" sz="2400" b="1">
                <a:latin typeface="黑体" panose="02010600030101010101" pitchFamily="49" charset="-122"/>
                <a:ea typeface="黑体" panose="02010600030101010101" pitchFamily="49" charset="-122"/>
              </a:rPr>
              <a:t>）说明材料二中</a:t>
            </a:r>
            <a:r>
              <a:rPr lang="zh-CN" altLang="en-US" sz="2400" b="1">
                <a:ea typeface="黑体" panose="02010600030101010101" pitchFamily="49" charset="-122"/>
              </a:rPr>
              <a:t>“</a:t>
            </a:r>
            <a:r>
              <a:rPr lang="zh-CN" altLang="en-US" sz="2400" b="1">
                <a:latin typeface="黑体" panose="02010600030101010101" pitchFamily="49" charset="-122"/>
                <a:ea typeface="黑体" panose="02010600030101010101" pitchFamily="49" charset="-122"/>
              </a:rPr>
              <a:t>民主</a:t>
            </a:r>
            <a:r>
              <a:rPr lang="zh-CN" altLang="en-US" sz="2400" b="1">
                <a:ea typeface="黑体" panose="02010600030101010101" pitchFamily="49" charset="-122"/>
              </a:rPr>
              <a:t>”</a:t>
            </a:r>
            <a:r>
              <a:rPr lang="zh-CN" altLang="en-US" sz="2400" b="1">
                <a:latin typeface="黑体" panose="02010600030101010101" pitchFamily="49" charset="-122"/>
                <a:ea typeface="黑体" panose="02010600030101010101" pitchFamily="49" charset="-122"/>
              </a:rPr>
              <a:t>的含义。根据伯利克里的说法，概括雅典民主政治的特征。</a:t>
            </a:r>
            <a:r>
              <a:rPr lang="zh-CN" altLang="en-US" sz="2400">
                <a:latin typeface="黑体" panose="02010600030101010101" pitchFamily="49" charset="-122"/>
                <a:ea typeface="黑体" panose="02010600030101010101" pitchFamily="49" charset="-122"/>
              </a:rPr>
              <a:t> </a:t>
            </a:r>
            <a:br>
              <a:rPr lang="zh-CN" altLang="en-US" sz="2400">
                <a:latin typeface="黑体" panose="02010600030101010101" pitchFamily="49" charset="-122"/>
                <a:ea typeface="黑体" panose="02010600030101010101" pitchFamily="49" charset="-122"/>
              </a:rPr>
            </a:br>
            <a:r>
              <a:rPr lang="zh-CN" altLang="en-US">
                <a:latin typeface="宋体" panose="02010600030101010101" pitchFamily="2" charset="-122"/>
                <a:ea typeface="黑体" panose="02010600030101010101" pitchFamily="49" charset="-122"/>
              </a:rPr>
              <a:t> </a:t>
            </a:r>
            <a:r>
              <a:rPr lang="zh-CN" altLang="en-US">
                <a:ea typeface="黑体" panose="02010600030101010101" pitchFamily="49" charset="-122"/>
              </a:rPr>
              <a:t>   </a:t>
            </a:r>
            <a:br>
              <a:rPr lang="zh-CN" altLang="en-US">
                <a:latin typeface="黑体" panose="02010600030101010101" pitchFamily="49" charset="-122"/>
                <a:ea typeface="黑体" panose="02010600030101010101" pitchFamily="49" charset="-122"/>
              </a:rPr>
            </a:br>
            <a:endParaRPr lang="zh-CN" altLang="en-US">
              <a:latin typeface="黑体" panose="02010600030101010101" pitchFamily="49" charset="-122"/>
              <a:ea typeface="黑体" panose="02010600030101010101" pitchFamily="49" charset="-122"/>
            </a:endParaRPr>
          </a:p>
        </p:txBody>
      </p:sp>
      <p:sp>
        <p:nvSpPr>
          <p:cNvPr id="103432" name="Text Box 8"/>
          <p:cNvSpPr txBox="1">
            <a:spLocks noChangeArrowheads="1"/>
          </p:cNvSpPr>
          <p:nvPr/>
        </p:nvSpPr>
        <p:spPr bwMode="auto">
          <a:xfrm>
            <a:off x="323850" y="3860800"/>
            <a:ext cx="8424863" cy="2528888"/>
          </a:xfrm>
          <a:prstGeom prst="rect">
            <a:avLst/>
          </a:prstGeom>
          <a:solidFill>
            <a:srgbClr val="FFFF00"/>
          </a:solidFill>
          <a:ln w="9525">
            <a:noFill/>
            <a:miter lim="800000"/>
          </a:ln>
        </p:spPr>
        <p:txBody>
          <a:bodyPr>
            <a:spAutoFit/>
          </a:bodyPr>
          <a:lstStyle/>
          <a:p>
            <a:pPr>
              <a:spcBef>
                <a:spcPct val="50000"/>
              </a:spcBef>
              <a:buFont typeface="Arial" panose="020B0604020202020204" pitchFamily="34" charset="0"/>
              <a:buNone/>
            </a:pPr>
            <a:r>
              <a:rPr lang="zh-CN" altLang="en-US" sz="3200" b="1">
                <a:solidFill>
                  <a:srgbClr val="FF0000"/>
                </a:solidFill>
              </a:rPr>
              <a:t>（</a:t>
            </a:r>
            <a:r>
              <a:rPr lang="en-US" altLang="zh-CN" sz="3200" b="1">
                <a:solidFill>
                  <a:srgbClr val="FF0000"/>
                </a:solidFill>
              </a:rPr>
              <a:t>1</a:t>
            </a:r>
            <a:r>
              <a:rPr lang="zh-CN" altLang="en-US" sz="3200" b="1">
                <a:solidFill>
                  <a:srgbClr val="FF0000"/>
                </a:solidFill>
              </a:rPr>
              <a:t>）最高统治者，被统治者；有限定的公民（除奴隶、妇女、未成年人、外邦人以外的居民）。</a:t>
            </a:r>
            <a:br>
              <a:rPr lang="zh-CN" altLang="en-US" sz="3200" b="1">
                <a:solidFill>
                  <a:srgbClr val="FF0000"/>
                </a:solidFill>
              </a:rPr>
            </a:br>
            <a:r>
              <a:rPr lang="zh-CN" altLang="en-US" sz="3200" b="1">
                <a:solidFill>
                  <a:srgbClr val="FF0000"/>
                </a:solidFill>
              </a:rPr>
              <a:t>（</a:t>
            </a:r>
            <a:r>
              <a:rPr lang="en-US" altLang="zh-CN" sz="3200" b="1">
                <a:solidFill>
                  <a:srgbClr val="FF0000"/>
                </a:solidFill>
              </a:rPr>
              <a:t>2</a:t>
            </a:r>
            <a:r>
              <a:rPr lang="zh-CN" altLang="en-US" sz="3200" b="1">
                <a:solidFill>
                  <a:srgbClr val="FF0000"/>
                </a:solidFill>
              </a:rPr>
              <a:t>）人民主权。少数服从多数，法律面前人人平等，任人唯贤</a:t>
            </a:r>
            <a:r>
              <a:rPr lang="zh-CN" altLang="en-US" b="1">
                <a:solidFill>
                  <a:srgbClr val="FF0000"/>
                </a:solidFill>
              </a:rPr>
              <a:t> </a:t>
            </a:r>
            <a:endParaRPr lang="zh-C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31"/>
                                        </p:tgtEl>
                                        <p:attrNameLst>
                                          <p:attrName>style.visibility</p:attrName>
                                        </p:attrNameLst>
                                      </p:cBhvr>
                                      <p:to>
                                        <p:strVal val="visible"/>
                                      </p:to>
                                    </p:set>
                                    <p:anim calcmode="lin" valueType="num">
                                      <p:cBhvr additive="base">
                                        <p:cTn id="7" dur="500" fill="hold"/>
                                        <p:tgtEl>
                                          <p:spTgt spid="103431"/>
                                        </p:tgtEl>
                                        <p:attrNameLst>
                                          <p:attrName>ppt_x</p:attrName>
                                        </p:attrNameLst>
                                      </p:cBhvr>
                                      <p:tavLst>
                                        <p:tav tm="0">
                                          <p:val>
                                            <p:strVal val="#ppt_x"/>
                                          </p:val>
                                        </p:tav>
                                        <p:tav tm="100000">
                                          <p:val>
                                            <p:strVal val="#ppt_x"/>
                                          </p:val>
                                        </p:tav>
                                      </p:tavLst>
                                    </p:anim>
                                    <p:anim calcmode="lin" valueType="num">
                                      <p:cBhvr additive="base">
                                        <p:cTn id="8" dur="500" fill="hold"/>
                                        <p:tgtEl>
                                          <p:spTgt spid="1034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32"/>
                                        </p:tgtEl>
                                        <p:attrNameLst>
                                          <p:attrName>style.visibility</p:attrName>
                                        </p:attrNameLst>
                                      </p:cBhvr>
                                      <p:to>
                                        <p:strVal val="visible"/>
                                      </p:to>
                                    </p:set>
                                    <p:anim calcmode="lin" valueType="num">
                                      <p:cBhvr additive="base">
                                        <p:cTn id="13" dur="500" fill="hold"/>
                                        <p:tgtEl>
                                          <p:spTgt spid="103432"/>
                                        </p:tgtEl>
                                        <p:attrNameLst>
                                          <p:attrName>ppt_x</p:attrName>
                                        </p:attrNameLst>
                                      </p:cBhvr>
                                      <p:tavLst>
                                        <p:tav tm="0">
                                          <p:val>
                                            <p:strVal val="#ppt_x"/>
                                          </p:val>
                                        </p:tav>
                                        <p:tav tm="100000">
                                          <p:val>
                                            <p:strVal val="#ppt_x"/>
                                          </p:val>
                                        </p:tav>
                                      </p:tavLst>
                                    </p:anim>
                                    <p:anim calcmode="lin" valueType="num">
                                      <p:cBhvr additive="base">
                                        <p:cTn id="14" dur="500" fill="hold"/>
                                        <p:tgtEl>
                                          <p:spTgt spid="1034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p:bldP spid="1034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79512" y="1034480"/>
            <a:ext cx="8964488" cy="4410744"/>
          </a:xfrm>
          <a:prstGeom prst="chevron">
            <a:avLst/>
          </a:prstGeom>
        </p:spPr>
        <p:style>
          <a:lnRef idx="2">
            <a:schemeClr val="accent4"/>
          </a:lnRef>
          <a:fillRef idx="1">
            <a:schemeClr val="lt1"/>
          </a:fillRef>
          <a:effectRef idx="0">
            <a:schemeClr val="accent4"/>
          </a:effectRef>
          <a:fontRef idx="minor">
            <a:schemeClr val="dk1"/>
          </a:fontRef>
        </p:style>
        <p:txBody>
          <a:bodyPr/>
          <a:lstStyle/>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anose="02010609030101010101" pitchFamily="49" charset="-122"/>
                <a:ea typeface="楷体_GB2312" panose="02010609030101010101" pitchFamily="49" charset="-122"/>
              </a:rPr>
              <a:t>   策略三   </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anose="02010609030101010101" pitchFamily="49" charset="-122"/>
                <a:ea typeface="楷体_GB2312" panose="02010609030101010101" pitchFamily="49" charset="-122"/>
              </a:rPr>
              <a:t>强化主干知识 </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anose="02010609030101010101" pitchFamily="49" charset="-122"/>
              <a:ea typeface="楷体_GB2312" panose="02010609030101010101" pitchFamily="49" charset="-122"/>
            </a:endParaRPr>
          </a:p>
          <a:p>
            <a:pPr marL="342900" indent="-342900"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anose="02010609030101010101" pitchFamily="49" charset="-122"/>
                <a:ea typeface="楷体_GB2312" panose="02010609030101010101" pitchFamily="49" charset="-122"/>
              </a:rPr>
              <a:t>构建知识体系</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anose="02010609030101010101" pitchFamily="49" charset="-122"/>
              <a:ea typeface="楷体_GB2312" panose="02010609030101010101" pitchFamily="49" charset="-122"/>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93889" name="直接箭头连接符 18"/>
          <p:cNvCxnSpPr>
            <a:cxnSpLocks noChangeShapeType="1"/>
          </p:cNvCxnSpPr>
          <p:nvPr/>
        </p:nvCxnSpPr>
        <p:spPr bwMode="auto">
          <a:xfrm>
            <a:off x="179388" y="765175"/>
            <a:ext cx="0" cy="0"/>
          </a:xfrm>
          <a:prstGeom prst="straightConnector1">
            <a:avLst/>
          </a:prstGeom>
          <a:noFill/>
          <a:ln w="9525">
            <a:solidFill>
              <a:srgbClr val="4A7EBB"/>
            </a:solidFill>
            <a:round/>
            <a:tailEnd type="arrow" w="med" len="med"/>
          </a:ln>
        </p:spPr>
      </p:cxnSp>
      <p:sp>
        <p:nvSpPr>
          <p:cNvPr id="83972" name="Line 4"/>
          <p:cNvSpPr>
            <a:spLocks noChangeShapeType="1"/>
          </p:cNvSpPr>
          <p:nvPr/>
        </p:nvSpPr>
        <p:spPr bwMode="auto">
          <a:xfrm>
            <a:off x="4495800" y="2133600"/>
            <a:ext cx="0" cy="476250"/>
          </a:xfrm>
          <a:prstGeom prst="line">
            <a:avLst/>
          </a:prstGeom>
          <a:noFill/>
          <a:ln w="38100">
            <a:solidFill>
              <a:schemeClr val="tx1"/>
            </a:solidFill>
            <a:round/>
          </a:ln>
        </p:spPr>
        <p:txBody>
          <a:bodyPr/>
          <a:lstStyle/>
          <a:p>
            <a:endParaRPr lang="zh-CN" altLang="en-US"/>
          </a:p>
        </p:txBody>
      </p:sp>
      <p:sp>
        <p:nvSpPr>
          <p:cNvPr id="83974" name="Line 6"/>
          <p:cNvSpPr>
            <a:spLocks noChangeShapeType="1"/>
          </p:cNvSpPr>
          <p:nvPr/>
        </p:nvSpPr>
        <p:spPr bwMode="auto">
          <a:xfrm flipV="1">
            <a:off x="2667000" y="3352800"/>
            <a:ext cx="1081088" cy="590550"/>
          </a:xfrm>
          <a:prstGeom prst="line">
            <a:avLst/>
          </a:prstGeom>
          <a:noFill/>
          <a:ln w="38100">
            <a:solidFill>
              <a:schemeClr val="tx1"/>
            </a:solidFill>
            <a:round/>
          </a:ln>
        </p:spPr>
        <p:txBody>
          <a:bodyPr/>
          <a:lstStyle/>
          <a:p>
            <a:endParaRPr lang="zh-CN" altLang="en-US"/>
          </a:p>
        </p:txBody>
      </p:sp>
      <p:sp>
        <p:nvSpPr>
          <p:cNvPr id="83975" name="Oval 8"/>
          <p:cNvSpPr>
            <a:spLocks noChangeArrowheads="1"/>
          </p:cNvSpPr>
          <p:nvPr/>
        </p:nvSpPr>
        <p:spPr bwMode="auto">
          <a:xfrm>
            <a:off x="533400" y="2819400"/>
            <a:ext cx="2238375" cy="1512888"/>
          </a:xfrm>
          <a:prstGeom prst="ellipse">
            <a:avLst/>
          </a:prstGeom>
          <a:solidFill>
            <a:schemeClr val="bg1"/>
          </a:solidFill>
          <a:ln w="28575">
            <a:solidFill>
              <a:schemeClr val="tx1"/>
            </a:solidFill>
            <a:round/>
          </a:ln>
        </p:spPr>
        <p:txBody>
          <a:bodyPr wrap="none" lIns="87280" tIns="43640" rIns="87280" bIns="43640" anchor="ctr"/>
          <a:lstStyle/>
          <a:p>
            <a:pPr algn="ctr" defTabSz="825500">
              <a:buFont typeface="Arial" panose="020B0604020202020204" pitchFamily="34" charset="0"/>
              <a:buNone/>
            </a:pPr>
            <a:r>
              <a:rPr lang="zh-CN" altLang="en-US" sz="2900">
                <a:latin typeface="黑体" panose="02010600030101010101" pitchFamily="49" charset="-122"/>
                <a:ea typeface="黑体" panose="02010600030101010101" pitchFamily="49" charset="-122"/>
                <a:sym typeface="Arial" panose="020B0604020202020204" pitchFamily="34" charset="0"/>
              </a:rPr>
              <a:t>明清之际</a:t>
            </a:r>
            <a:endParaRPr lang="zh-CN" altLang="en-US" sz="2900">
              <a:latin typeface="黑体" panose="02010600030101010101" pitchFamily="49" charset="-122"/>
              <a:ea typeface="黑体" panose="02010600030101010101" pitchFamily="49" charset="-122"/>
              <a:sym typeface="Arial" panose="020B0604020202020204" pitchFamily="34" charset="0"/>
            </a:endParaRPr>
          </a:p>
          <a:p>
            <a:pPr algn="ctr" defTabSz="825500">
              <a:buFont typeface="Arial" panose="020B0604020202020204" pitchFamily="34" charset="0"/>
              <a:buNone/>
            </a:pPr>
            <a:r>
              <a:rPr lang="zh-CN" altLang="en-US" sz="2900">
                <a:latin typeface="黑体" panose="02010600030101010101" pitchFamily="49" charset="-122"/>
                <a:ea typeface="黑体" panose="02010600030101010101" pitchFamily="49" charset="-122"/>
                <a:sym typeface="Arial" panose="020B0604020202020204" pitchFamily="34" charset="0"/>
              </a:rPr>
              <a:t>反君主专制</a:t>
            </a:r>
            <a:endParaRPr lang="zh-CN" altLang="en-US" sz="2900">
              <a:latin typeface="黑体" panose="02010600030101010101" pitchFamily="49" charset="-122"/>
              <a:ea typeface="黑体" panose="02010600030101010101" pitchFamily="49" charset="-122"/>
              <a:sym typeface="Arial" panose="020B0604020202020204" pitchFamily="34" charset="0"/>
            </a:endParaRPr>
          </a:p>
        </p:txBody>
      </p:sp>
      <p:sp>
        <p:nvSpPr>
          <p:cNvPr id="83976" name="Oval 10"/>
          <p:cNvSpPr>
            <a:spLocks noChangeArrowheads="1"/>
          </p:cNvSpPr>
          <p:nvPr/>
        </p:nvSpPr>
        <p:spPr bwMode="auto">
          <a:xfrm>
            <a:off x="3200400" y="2514600"/>
            <a:ext cx="2451100" cy="1143000"/>
          </a:xfrm>
          <a:prstGeom prst="ellipse">
            <a:avLst/>
          </a:prstGeom>
          <a:solidFill>
            <a:schemeClr val="bg1"/>
          </a:solidFill>
          <a:ln w="57150">
            <a:solidFill>
              <a:schemeClr val="tx1"/>
            </a:solidFill>
            <a:round/>
          </a:ln>
        </p:spPr>
        <p:txBody>
          <a:bodyPr wrap="none" lIns="87280" tIns="43640" rIns="87280" bIns="43640" anchor="ctr"/>
          <a:lstStyle/>
          <a:p>
            <a:pPr algn="ctr" defTabSz="825500">
              <a:buFont typeface="Arial" panose="020B0604020202020204" pitchFamily="34" charset="0"/>
              <a:buNone/>
            </a:pPr>
            <a:r>
              <a:rPr lang="zh-CN" altLang="en-US" sz="2500">
                <a:solidFill>
                  <a:srgbClr val="0000FF"/>
                </a:solidFill>
                <a:latin typeface="黑体" panose="02010600030101010101" pitchFamily="49" charset="-122"/>
                <a:ea typeface="黑体" panose="02010600030101010101" pitchFamily="49" charset="-122"/>
              </a:rPr>
              <a:t>辨析三种民主</a:t>
            </a:r>
            <a:endParaRPr lang="zh-CN" altLang="en-US" sz="2500">
              <a:solidFill>
                <a:srgbClr val="0000FF"/>
              </a:solidFill>
              <a:latin typeface="黑体" panose="02010600030101010101" pitchFamily="49" charset="-122"/>
              <a:ea typeface="黑体" panose="02010600030101010101" pitchFamily="49" charset="-122"/>
            </a:endParaRPr>
          </a:p>
          <a:p>
            <a:pPr algn="ctr" defTabSz="825500">
              <a:buFont typeface="Arial" panose="020B0604020202020204" pitchFamily="34" charset="0"/>
              <a:buNone/>
            </a:pPr>
            <a:r>
              <a:rPr lang="zh-CN" altLang="en-US" sz="2500">
                <a:solidFill>
                  <a:srgbClr val="0000FF"/>
                </a:solidFill>
                <a:latin typeface="黑体" panose="02010600030101010101" pitchFamily="49" charset="-122"/>
                <a:ea typeface="黑体" panose="02010600030101010101" pitchFamily="49" charset="-122"/>
              </a:rPr>
              <a:t>及其关系</a:t>
            </a:r>
            <a:endParaRPr lang="zh-CN" altLang="en-US" sz="2500">
              <a:solidFill>
                <a:srgbClr val="0000FF"/>
              </a:solidFill>
              <a:latin typeface="Times New Roman" panose="02020603050405020304" pitchFamily="18" charset="0"/>
              <a:ea typeface="黑体" panose="02010600030101010101" pitchFamily="49" charset="-122"/>
            </a:endParaRPr>
          </a:p>
        </p:txBody>
      </p:sp>
      <p:sp>
        <p:nvSpPr>
          <p:cNvPr id="83977" name="Oval 8"/>
          <p:cNvSpPr>
            <a:spLocks noChangeArrowheads="1"/>
          </p:cNvSpPr>
          <p:nvPr/>
        </p:nvSpPr>
        <p:spPr bwMode="auto">
          <a:xfrm>
            <a:off x="3429000" y="1295400"/>
            <a:ext cx="1974850" cy="812800"/>
          </a:xfrm>
          <a:prstGeom prst="ellipse">
            <a:avLst/>
          </a:prstGeom>
          <a:solidFill>
            <a:schemeClr val="bg1"/>
          </a:solidFill>
          <a:ln w="28575">
            <a:solidFill>
              <a:schemeClr val="tx1"/>
            </a:solidFill>
            <a:round/>
          </a:ln>
        </p:spPr>
        <p:txBody>
          <a:bodyPr wrap="none" lIns="87280" tIns="43640" rIns="87280" bIns="43640" anchor="ctr"/>
          <a:lstStyle/>
          <a:p>
            <a:pPr algn="ctr" defTabSz="825500">
              <a:buFont typeface="Arial" panose="020B0604020202020204" pitchFamily="34" charset="0"/>
              <a:buNone/>
            </a:pPr>
            <a:r>
              <a:rPr lang="en-US" altLang="zh-CN" sz="2000">
                <a:latin typeface="黑体" panose="02010600030101010101" pitchFamily="49" charset="-122"/>
                <a:ea typeface="黑体" panose="02010600030101010101" pitchFamily="49" charset="-122"/>
              </a:rPr>
              <a:t> </a:t>
            </a:r>
            <a:r>
              <a:rPr lang="zh-CN" altLang="en-US" sz="2000">
                <a:latin typeface="黑体" panose="02010600030101010101" pitchFamily="49" charset="-122"/>
                <a:ea typeface="黑体" panose="02010600030101010101" pitchFamily="49" charset="-122"/>
              </a:rPr>
              <a:t>中国近代</a:t>
            </a:r>
            <a:endParaRPr lang="zh-CN" altLang="en-US" sz="2000">
              <a:latin typeface="黑体" panose="02010600030101010101" pitchFamily="49" charset="-122"/>
              <a:ea typeface="黑体" panose="02010600030101010101" pitchFamily="49" charset="-122"/>
            </a:endParaRPr>
          </a:p>
          <a:p>
            <a:pPr algn="ctr" defTabSz="825500">
              <a:buFont typeface="Arial" panose="020B0604020202020204" pitchFamily="34" charset="0"/>
              <a:buNone/>
            </a:pPr>
            <a:r>
              <a:rPr lang="zh-CN" altLang="en-US" sz="2000">
                <a:latin typeface="黑体" panose="02010600030101010101" pitchFamily="49" charset="-122"/>
                <a:ea typeface="黑体" panose="02010600030101010101" pitchFamily="49" charset="-122"/>
              </a:rPr>
              <a:t> 民主思想</a:t>
            </a:r>
            <a:r>
              <a:rPr lang="zh-CN" altLang="en-US" sz="2900">
                <a:latin typeface="黑体" panose="02010600030101010101" pitchFamily="49" charset="-122"/>
                <a:ea typeface="黑体" panose="02010600030101010101" pitchFamily="49" charset="-122"/>
              </a:rPr>
              <a:t> </a:t>
            </a:r>
            <a:endParaRPr lang="zh-CN" altLang="en-US" sz="2900">
              <a:latin typeface="黑体" panose="02010600030101010101" pitchFamily="49" charset="-122"/>
              <a:ea typeface="黑体" panose="02010600030101010101" pitchFamily="49" charset="-122"/>
            </a:endParaRPr>
          </a:p>
        </p:txBody>
      </p:sp>
      <p:sp>
        <p:nvSpPr>
          <p:cNvPr id="83978" name="Oval 8"/>
          <p:cNvSpPr>
            <a:spLocks noChangeArrowheads="1"/>
          </p:cNvSpPr>
          <p:nvPr/>
        </p:nvSpPr>
        <p:spPr bwMode="auto">
          <a:xfrm>
            <a:off x="6172200" y="2895600"/>
            <a:ext cx="2360613" cy="1589088"/>
          </a:xfrm>
          <a:prstGeom prst="ellipse">
            <a:avLst/>
          </a:prstGeom>
          <a:solidFill>
            <a:schemeClr val="bg1"/>
          </a:solidFill>
          <a:ln w="28575">
            <a:solidFill>
              <a:schemeClr val="tx1"/>
            </a:solidFill>
            <a:round/>
          </a:ln>
        </p:spPr>
        <p:txBody>
          <a:bodyPr wrap="none" lIns="87280" tIns="43640" rIns="87280" bIns="43640" anchor="ctr"/>
          <a:lstStyle/>
          <a:p>
            <a:pPr algn="ctr" defTabSz="825500">
              <a:buFont typeface="Arial" panose="020B0604020202020204" pitchFamily="34" charset="0"/>
              <a:buNone/>
            </a:pPr>
            <a:r>
              <a:rPr lang="zh-CN" altLang="en-US" sz="2900">
                <a:latin typeface="黑体" panose="02010600030101010101" pitchFamily="49" charset="-122"/>
                <a:ea typeface="黑体" panose="02010600030101010101" pitchFamily="49" charset="-122"/>
              </a:rPr>
              <a:t>西方启蒙思想</a:t>
            </a:r>
            <a:endParaRPr lang="zh-CN" altLang="en-US" sz="2900">
              <a:latin typeface="黑体" panose="02010600030101010101" pitchFamily="49" charset="-122"/>
              <a:ea typeface="黑体" panose="02010600030101010101" pitchFamily="49" charset="-122"/>
            </a:endParaRPr>
          </a:p>
        </p:txBody>
      </p:sp>
      <p:sp>
        <p:nvSpPr>
          <p:cNvPr id="293896" name="Text Box 11"/>
          <p:cNvSpPr txBox="1">
            <a:spLocks noChangeArrowheads="1"/>
          </p:cNvSpPr>
          <p:nvPr/>
        </p:nvSpPr>
        <p:spPr bwMode="auto">
          <a:xfrm rot="-120000">
            <a:off x="674688" y="3409950"/>
            <a:ext cx="1951037" cy="365125"/>
          </a:xfrm>
          <a:prstGeom prst="rect">
            <a:avLst/>
          </a:prstGeom>
          <a:noFill/>
          <a:ln w="9525">
            <a:noFill/>
            <a:miter lim="800000"/>
          </a:ln>
        </p:spPr>
        <p:txBody>
          <a:bodyPr>
            <a:spAutoFit/>
          </a:bodyPr>
          <a:lstStyle/>
          <a:p>
            <a:pPr>
              <a:buFont typeface="Arial" panose="020B0604020202020204" pitchFamily="34" charset="0"/>
              <a:buNone/>
            </a:pPr>
            <a:endParaRPr lang="zh-CN" altLang="zh-CN"/>
          </a:p>
        </p:txBody>
      </p:sp>
      <p:sp>
        <p:nvSpPr>
          <p:cNvPr id="78858" name="AutoShape 12"/>
          <p:cNvSpPr>
            <a:spLocks noChangeArrowheads="1"/>
          </p:cNvSpPr>
          <p:nvPr/>
        </p:nvSpPr>
        <p:spPr bwMode="auto">
          <a:xfrm rot="13140000" flipV="1">
            <a:off x="2555875" y="1628775"/>
            <a:ext cx="788988" cy="1357313"/>
          </a:xfrm>
          <a:prstGeom prst="upArrow">
            <a:avLst>
              <a:gd name="adj1" fmla="val 50000"/>
              <a:gd name="adj2" fmla="val 42944"/>
            </a:avLst>
          </a:prstGeom>
          <a:solidFill>
            <a:schemeClr val="bg1"/>
          </a:solidFill>
          <a:ln w="25400">
            <a:solidFill>
              <a:schemeClr val="tx1"/>
            </a:solidFill>
            <a:miter lim="800000"/>
          </a:ln>
        </p:spPr>
        <p:txBody>
          <a:bodyPr rot="10800000" vert="eaVert" wrap="none" lIns="90170" tIns="46990" rIns="90170" bIns="46990" anchor="ctr"/>
          <a:lstStyle/>
          <a:p>
            <a:pPr algn="ctr">
              <a:buFont typeface="Arial" panose="020B0604020202020204" pitchFamily="34" charset="0"/>
              <a:buNone/>
            </a:pPr>
            <a:endParaRPr lang="zh-CN" altLang="zh-CN" sz="2400">
              <a:solidFill>
                <a:srgbClr val="FF0000"/>
              </a:solidFill>
              <a:latin typeface="Franklin Gothic Book"/>
              <a:ea typeface="黑体" panose="02010600030101010101" pitchFamily="49" charset="-122"/>
            </a:endParaRPr>
          </a:p>
        </p:txBody>
      </p:sp>
      <p:sp>
        <p:nvSpPr>
          <p:cNvPr id="78859" name="AutoShape 13"/>
          <p:cNvSpPr>
            <a:spLocks noChangeArrowheads="1"/>
          </p:cNvSpPr>
          <p:nvPr/>
        </p:nvSpPr>
        <p:spPr bwMode="auto">
          <a:xfrm rot="8520000" flipV="1">
            <a:off x="5562600" y="1676400"/>
            <a:ext cx="788988" cy="1295400"/>
          </a:xfrm>
          <a:prstGeom prst="upArrow">
            <a:avLst>
              <a:gd name="adj1" fmla="val 50000"/>
              <a:gd name="adj2" fmla="val 40985"/>
            </a:avLst>
          </a:prstGeom>
          <a:solidFill>
            <a:schemeClr val="bg1"/>
          </a:solidFill>
          <a:ln w="25400">
            <a:solidFill>
              <a:schemeClr val="tx1"/>
            </a:solidFill>
            <a:miter lim="800000"/>
          </a:ln>
        </p:spPr>
        <p:txBody>
          <a:bodyPr rot="10800000" vert="eaVert" wrap="none" lIns="90170" tIns="46990" rIns="90170" bIns="46990" anchor="ctr"/>
          <a:lstStyle/>
          <a:p>
            <a:pPr algn="ctr">
              <a:buFont typeface="Arial" panose="020B0604020202020204" pitchFamily="34" charset="0"/>
              <a:buNone/>
            </a:pPr>
            <a:endParaRPr lang="zh-CN" altLang="zh-CN" sz="2400">
              <a:solidFill>
                <a:srgbClr val="FF0000"/>
              </a:solidFill>
              <a:latin typeface="Franklin Gothic Book"/>
              <a:ea typeface="黑体" panose="02010600030101010101" pitchFamily="49" charset="-122"/>
            </a:endParaRPr>
          </a:p>
        </p:txBody>
      </p:sp>
      <p:sp>
        <p:nvSpPr>
          <p:cNvPr id="83982" name="AutoShape 14"/>
          <p:cNvSpPr>
            <a:spLocks noChangeArrowheads="1"/>
          </p:cNvSpPr>
          <p:nvPr/>
        </p:nvSpPr>
        <p:spPr bwMode="auto">
          <a:xfrm>
            <a:off x="2895600" y="3657600"/>
            <a:ext cx="2879725" cy="720725"/>
          </a:xfrm>
          <a:prstGeom prst="leftRightArrow">
            <a:avLst>
              <a:gd name="adj1" fmla="val 50000"/>
              <a:gd name="adj2" fmla="val 79764"/>
            </a:avLst>
          </a:prstGeom>
          <a:solidFill>
            <a:schemeClr val="bg1"/>
          </a:solidFill>
          <a:ln w="25400">
            <a:solidFill>
              <a:schemeClr val="tx1"/>
            </a:solidFill>
            <a:miter lim="800000"/>
          </a:ln>
        </p:spPr>
        <p:txBody>
          <a:bodyPr wrap="none" lIns="90170" tIns="46990" rIns="90170" bIns="46990" anchor="ctr"/>
          <a:lstStyle/>
          <a:p>
            <a:pPr algn="ctr">
              <a:buFont typeface="Arial" panose="020B0604020202020204" pitchFamily="34" charset="0"/>
              <a:buNone/>
            </a:pPr>
            <a:r>
              <a:rPr lang="zh-CN" altLang="en-US" sz="2400">
                <a:solidFill>
                  <a:srgbClr val="FF0000"/>
                </a:solidFill>
                <a:latin typeface="Franklin Gothic Book"/>
                <a:ea typeface="黑体" panose="02010600030101010101" pitchFamily="49" charset="-122"/>
                <a:sym typeface="Arial" panose="020B0604020202020204" pitchFamily="34" charset="0"/>
              </a:rPr>
              <a:t>无关</a:t>
            </a:r>
            <a:endParaRPr lang="zh-CN" altLang="en-US" sz="2400">
              <a:solidFill>
                <a:srgbClr val="FF0000"/>
              </a:solidFill>
              <a:latin typeface="Franklin Gothic Book"/>
              <a:ea typeface="黑体" panose="02010600030101010101" pitchFamily="49" charset="-122"/>
              <a:sym typeface="Arial" panose="020B0604020202020204" pitchFamily="34" charset="0"/>
            </a:endParaRPr>
          </a:p>
        </p:txBody>
      </p:sp>
      <p:sp>
        <p:nvSpPr>
          <p:cNvPr id="2" name="Oval 8"/>
          <p:cNvSpPr>
            <a:spLocks noChangeArrowheads="1"/>
          </p:cNvSpPr>
          <p:nvPr/>
        </p:nvSpPr>
        <p:spPr bwMode="auto">
          <a:xfrm>
            <a:off x="685800" y="5345113"/>
            <a:ext cx="2373313" cy="1512887"/>
          </a:xfrm>
          <a:prstGeom prst="ellipse">
            <a:avLst/>
          </a:prstGeom>
          <a:solidFill>
            <a:schemeClr val="bg1"/>
          </a:solidFill>
          <a:ln w="28575">
            <a:solidFill>
              <a:schemeClr val="tx1"/>
            </a:solidFill>
            <a:round/>
          </a:ln>
        </p:spPr>
        <p:txBody>
          <a:bodyPr wrap="none" lIns="87280" tIns="43640" rIns="87280" bIns="43640" anchor="ctr"/>
          <a:lstStyle/>
          <a:p>
            <a:pPr algn="ctr" defTabSz="825500">
              <a:buFont typeface="Arial" panose="020B0604020202020204" pitchFamily="34" charset="0"/>
              <a:buNone/>
            </a:pPr>
            <a:r>
              <a:rPr lang="zh-CN" altLang="en-US" sz="2900">
                <a:latin typeface="黑体" panose="02010600030101010101" pitchFamily="49" charset="-122"/>
                <a:ea typeface="黑体" panose="02010600030101010101" pitchFamily="49" charset="-122"/>
                <a:sym typeface="Arial" panose="020B0604020202020204" pitchFamily="34" charset="0"/>
              </a:rPr>
              <a:t>先秦“民本”</a:t>
            </a:r>
            <a:endParaRPr lang="zh-CN" altLang="en-US" sz="2900">
              <a:latin typeface="黑体" panose="02010600030101010101" pitchFamily="49" charset="-122"/>
              <a:ea typeface="黑体" panose="02010600030101010101" pitchFamily="49" charset="-122"/>
              <a:sym typeface="Arial" panose="020B0604020202020204" pitchFamily="34" charset="0"/>
            </a:endParaRPr>
          </a:p>
        </p:txBody>
      </p:sp>
      <p:sp>
        <p:nvSpPr>
          <p:cNvPr id="3" name="Oval 8"/>
          <p:cNvSpPr>
            <a:spLocks noChangeArrowheads="1"/>
          </p:cNvSpPr>
          <p:nvPr/>
        </p:nvSpPr>
        <p:spPr bwMode="auto">
          <a:xfrm>
            <a:off x="6172200" y="5345113"/>
            <a:ext cx="2432050" cy="1512887"/>
          </a:xfrm>
          <a:prstGeom prst="ellipse">
            <a:avLst/>
          </a:prstGeom>
          <a:solidFill>
            <a:schemeClr val="bg1"/>
          </a:solidFill>
          <a:ln w="28575">
            <a:solidFill>
              <a:schemeClr val="tx1"/>
            </a:solidFill>
            <a:round/>
          </a:ln>
        </p:spPr>
        <p:txBody>
          <a:bodyPr wrap="none" lIns="87280" tIns="43640" rIns="87280" bIns="43640" anchor="ctr"/>
          <a:lstStyle/>
          <a:p>
            <a:pPr algn="ctr" defTabSz="825500">
              <a:buFont typeface="Arial" panose="020B0604020202020204" pitchFamily="34" charset="0"/>
              <a:buNone/>
            </a:pPr>
            <a:r>
              <a:rPr lang="zh-CN" altLang="en-US" sz="2900">
                <a:latin typeface="黑体" panose="02010600030101010101" pitchFamily="49" charset="-122"/>
                <a:ea typeface="黑体" panose="02010600030101010101" pitchFamily="49" charset="-122"/>
                <a:sym typeface="Arial" panose="020B0604020202020204" pitchFamily="34" charset="0"/>
              </a:rPr>
              <a:t>雅典民主</a:t>
            </a:r>
            <a:endParaRPr lang="zh-CN" altLang="en-US" sz="2900">
              <a:latin typeface="黑体" panose="02010600030101010101" pitchFamily="49" charset="-122"/>
              <a:ea typeface="黑体" panose="02010600030101010101" pitchFamily="49" charset="-122"/>
              <a:sym typeface="Arial" panose="020B0604020202020204" pitchFamily="34" charset="0"/>
            </a:endParaRPr>
          </a:p>
        </p:txBody>
      </p:sp>
      <p:sp>
        <p:nvSpPr>
          <p:cNvPr id="4" name="Line 6"/>
          <p:cNvSpPr>
            <a:spLocks noChangeShapeType="1"/>
          </p:cNvSpPr>
          <p:nvPr/>
        </p:nvSpPr>
        <p:spPr bwMode="auto">
          <a:xfrm>
            <a:off x="5257800" y="3429000"/>
            <a:ext cx="838200" cy="457200"/>
          </a:xfrm>
          <a:prstGeom prst="line">
            <a:avLst/>
          </a:prstGeom>
          <a:noFill/>
          <a:ln w="38100">
            <a:solidFill>
              <a:schemeClr val="tx1"/>
            </a:solidFill>
            <a:round/>
          </a:ln>
        </p:spPr>
        <p:txBody>
          <a:bodyPr/>
          <a:lstStyle/>
          <a:p>
            <a:endParaRPr lang="zh-CN" altLang="en-US"/>
          </a:p>
        </p:txBody>
      </p:sp>
      <p:sp>
        <p:nvSpPr>
          <p:cNvPr id="5" name="AutoShape 14"/>
          <p:cNvSpPr>
            <a:spLocks noChangeArrowheads="1"/>
          </p:cNvSpPr>
          <p:nvPr/>
        </p:nvSpPr>
        <p:spPr bwMode="auto">
          <a:xfrm>
            <a:off x="3059113" y="5661025"/>
            <a:ext cx="3252787" cy="914400"/>
          </a:xfrm>
          <a:prstGeom prst="leftRightArrow">
            <a:avLst>
              <a:gd name="adj1" fmla="val 50000"/>
              <a:gd name="adj2" fmla="val 71014"/>
            </a:avLst>
          </a:prstGeom>
          <a:solidFill>
            <a:schemeClr val="bg1"/>
          </a:solidFill>
          <a:ln w="25400">
            <a:solidFill>
              <a:schemeClr val="tx1"/>
            </a:solidFill>
            <a:miter lim="800000"/>
          </a:ln>
        </p:spPr>
        <p:txBody>
          <a:bodyPr wrap="none" lIns="90170" tIns="46990" rIns="90170" bIns="46990" anchor="ctr"/>
          <a:lstStyle/>
          <a:p>
            <a:pPr algn="ctr">
              <a:buFont typeface="Arial" panose="020B0604020202020204" pitchFamily="34" charset="0"/>
              <a:buNone/>
            </a:pPr>
            <a:r>
              <a:rPr lang="zh-CN" altLang="en-US" sz="2400">
                <a:solidFill>
                  <a:srgbClr val="FF0000"/>
                </a:solidFill>
                <a:latin typeface="Franklin Gothic Book"/>
                <a:ea typeface="黑体" panose="02010600030101010101" pitchFamily="49" charset="-122"/>
                <a:sym typeface="Arial" panose="020B0604020202020204" pitchFamily="34" charset="0"/>
              </a:rPr>
              <a:t>本质不同</a:t>
            </a:r>
            <a:endParaRPr lang="zh-CN" altLang="en-US" sz="2400">
              <a:solidFill>
                <a:srgbClr val="FF0000"/>
              </a:solidFill>
              <a:latin typeface="Franklin Gothic Book"/>
              <a:ea typeface="黑体" panose="02010600030101010101" pitchFamily="49" charset="-122"/>
              <a:sym typeface="Arial" panose="020B0604020202020204" pitchFamily="34" charset="0"/>
            </a:endParaRPr>
          </a:p>
        </p:txBody>
      </p:sp>
      <p:sp>
        <p:nvSpPr>
          <p:cNvPr id="78865" name="AutoShape 12"/>
          <p:cNvSpPr>
            <a:spLocks noChangeArrowheads="1"/>
          </p:cNvSpPr>
          <p:nvPr/>
        </p:nvSpPr>
        <p:spPr bwMode="auto">
          <a:xfrm rot="10817176" flipV="1">
            <a:off x="1066800" y="4343400"/>
            <a:ext cx="788988" cy="1357313"/>
          </a:xfrm>
          <a:prstGeom prst="upArrow">
            <a:avLst>
              <a:gd name="adj1" fmla="val 50000"/>
              <a:gd name="adj2" fmla="val 42944"/>
            </a:avLst>
          </a:prstGeom>
          <a:solidFill>
            <a:schemeClr val="bg1"/>
          </a:solidFill>
          <a:ln w="25400">
            <a:solidFill>
              <a:schemeClr val="tx1"/>
            </a:solidFill>
            <a:miter lim="800000"/>
          </a:ln>
        </p:spPr>
        <p:txBody>
          <a:bodyPr rot="10800000" vert="eaVert" wrap="none" lIns="90170" tIns="46990" rIns="90170" bIns="46990" anchor="ctr"/>
          <a:lstStyle/>
          <a:p>
            <a:pPr algn="ctr">
              <a:buFont typeface="Arial" panose="020B0604020202020204" pitchFamily="34" charset="0"/>
              <a:buNone/>
            </a:pPr>
            <a:endParaRPr lang="zh-CN" altLang="zh-CN" sz="2400">
              <a:solidFill>
                <a:srgbClr val="FF0000"/>
              </a:solidFill>
              <a:latin typeface="Franklin Gothic Book"/>
              <a:ea typeface="黑体" panose="02010600030101010101" pitchFamily="49" charset="-122"/>
            </a:endParaRPr>
          </a:p>
        </p:txBody>
      </p:sp>
      <p:sp>
        <p:nvSpPr>
          <p:cNvPr id="106515" name="AutoShape 12"/>
          <p:cNvSpPr>
            <a:spLocks noChangeArrowheads="1"/>
          </p:cNvSpPr>
          <p:nvPr/>
        </p:nvSpPr>
        <p:spPr bwMode="auto">
          <a:xfrm rot="10890780" flipV="1">
            <a:off x="6781800" y="4419600"/>
            <a:ext cx="914400" cy="1219200"/>
          </a:xfrm>
          <a:prstGeom prst="upArrow">
            <a:avLst>
              <a:gd name="adj1" fmla="val 50000"/>
              <a:gd name="adj2" fmla="val 33284"/>
            </a:avLst>
          </a:prstGeom>
          <a:solidFill>
            <a:schemeClr val="bg1"/>
          </a:solidFill>
          <a:ln w="25400">
            <a:solidFill>
              <a:schemeClr val="tx1"/>
            </a:solidFill>
            <a:miter lim="800000"/>
          </a:ln>
        </p:spPr>
        <p:txBody>
          <a:bodyPr vert="eaVert" wrap="none" lIns="90170" tIns="46990" rIns="90170" bIns="46990" anchor="ctr"/>
          <a:lstStyle/>
          <a:p>
            <a:pPr algn="ctr">
              <a:buFont typeface="Arial" panose="020B0604020202020204" pitchFamily="34" charset="0"/>
              <a:buNone/>
            </a:pPr>
            <a:endParaRPr lang="zh-CN" altLang="zh-CN" sz="2400">
              <a:solidFill>
                <a:srgbClr val="FF0000"/>
              </a:solidFill>
              <a:latin typeface="Franklin Gothic Book"/>
              <a:ea typeface="黑体" panose="02010600030101010101" pitchFamily="49" charset="-122"/>
            </a:endParaRPr>
          </a:p>
        </p:txBody>
      </p:sp>
      <p:sp>
        <p:nvSpPr>
          <p:cNvPr id="293906" name="Text Box 20"/>
          <p:cNvSpPr txBox="1">
            <a:spLocks noChangeArrowheads="1"/>
          </p:cNvSpPr>
          <p:nvPr/>
        </p:nvSpPr>
        <p:spPr bwMode="auto">
          <a:xfrm>
            <a:off x="1158875" y="4648200"/>
            <a:ext cx="549275" cy="990600"/>
          </a:xfrm>
          <a:prstGeom prst="rect">
            <a:avLst/>
          </a:prstGeom>
          <a:noFill/>
          <a:ln w="9525">
            <a:noFill/>
            <a:miter lim="800000"/>
          </a:ln>
        </p:spPr>
        <p:txBody>
          <a:bodyPr vert="eaVert">
            <a:spAutoFit/>
          </a:bodyPr>
          <a:lstStyle/>
          <a:p>
            <a:pPr>
              <a:spcBef>
                <a:spcPct val="50000"/>
              </a:spcBef>
              <a:buFont typeface="Arial" panose="020B0604020202020204" pitchFamily="34" charset="0"/>
              <a:buNone/>
            </a:pPr>
            <a:r>
              <a:rPr lang="zh-CN" altLang="en-US" sz="2400" b="1">
                <a:solidFill>
                  <a:srgbClr val="FF3300"/>
                </a:solidFill>
              </a:rPr>
              <a:t>影响</a:t>
            </a:r>
            <a:endParaRPr lang="zh-CN" altLang="en-US" sz="2400" b="1">
              <a:solidFill>
                <a:srgbClr val="FF3300"/>
              </a:solidFill>
            </a:endParaRPr>
          </a:p>
        </p:txBody>
      </p:sp>
      <p:sp>
        <p:nvSpPr>
          <p:cNvPr id="293907" name="Text Box 21"/>
          <p:cNvSpPr txBox="1">
            <a:spLocks noChangeArrowheads="1"/>
          </p:cNvSpPr>
          <p:nvPr/>
        </p:nvSpPr>
        <p:spPr bwMode="auto">
          <a:xfrm>
            <a:off x="6934200" y="4800600"/>
            <a:ext cx="549275" cy="1219200"/>
          </a:xfrm>
          <a:prstGeom prst="rect">
            <a:avLst/>
          </a:prstGeom>
          <a:noFill/>
          <a:ln w="9525">
            <a:noFill/>
            <a:miter lim="800000"/>
          </a:ln>
        </p:spPr>
        <p:txBody>
          <a:bodyPr vert="eaVert">
            <a:spAutoFit/>
          </a:bodyPr>
          <a:lstStyle/>
          <a:p>
            <a:pPr>
              <a:spcBef>
                <a:spcPct val="50000"/>
              </a:spcBef>
              <a:buFont typeface="Arial" panose="020B0604020202020204" pitchFamily="34" charset="0"/>
              <a:buNone/>
            </a:pPr>
            <a:r>
              <a:rPr lang="zh-CN" altLang="en-US" sz="2400" b="1">
                <a:solidFill>
                  <a:srgbClr val="FF3300"/>
                </a:solidFill>
              </a:rPr>
              <a:t>影响</a:t>
            </a:r>
            <a:endParaRPr lang="zh-CN" altLang="en-US" sz="2400" b="1">
              <a:solidFill>
                <a:srgbClr val="FF3300"/>
              </a:solidFill>
            </a:endParaRPr>
          </a:p>
        </p:txBody>
      </p:sp>
      <p:sp>
        <p:nvSpPr>
          <p:cNvPr id="293908" name="Rectangle 2"/>
          <p:cNvSpPr>
            <a:spLocks noChangeArrowheads="1"/>
          </p:cNvSpPr>
          <p:nvPr/>
        </p:nvSpPr>
        <p:spPr bwMode="auto">
          <a:xfrm>
            <a:off x="-252413" y="260350"/>
            <a:ext cx="9577388" cy="579438"/>
          </a:xfrm>
          <a:prstGeom prst="rect">
            <a:avLst/>
          </a:prstGeom>
          <a:noFill/>
          <a:ln w="9525">
            <a:noFill/>
            <a:miter lim="800000"/>
          </a:ln>
        </p:spPr>
        <p:txBody>
          <a:bodyPr anchor="ctr">
            <a:spAutoFit/>
          </a:bodyPr>
          <a:lstStyle/>
          <a:p>
            <a:pPr>
              <a:buFont typeface="Arial" panose="020B0604020202020204" pitchFamily="34" charset="0"/>
              <a:buNone/>
            </a:pPr>
            <a:r>
              <a:rPr lang="zh-CN" altLang="en-US" sz="3200">
                <a:solidFill>
                  <a:srgbClr val="0000FF"/>
                </a:solidFill>
                <a:latin typeface="黑体" panose="02010600030101010101" pitchFamily="49" charset="-122"/>
                <a:ea typeface="黑体" panose="02010600030101010101" pitchFamily="49" charset="-122"/>
              </a:rPr>
              <a:t>注意在不同时期不同国家出现的同类历史现象</a:t>
            </a:r>
            <a:endParaRPr lang="zh-CN" altLang="en-US" sz="2400">
              <a:solidFill>
                <a:srgbClr val="0000FF"/>
              </a:solidFill>
              <a:latin typeface="黑体" panose="02010600030101010101" pitchFamily="49" charset="-122"/>
              <a:ea typeface="黑体" panose="02010600030101010101" pitchFamily="49" charset="-122"/>
            </a:endParaRPr>
          </a:p>
        </p:txBody>
      </p:sp>
      <p:sp>
        <p:nvSpPr>
          <p:cNvPr id="293909" name="Text Box 27"/>
          <p:cNvSpPr txBox="1">
            <a:spLocks noChangeArrowheads="1"/>
          </p:cNvSpPr>
          <p:nvPr/>
        </p:nvSpPr>
        <p:spPr bwMode="auto">
          <a:xfrm rot="2182563">
            <a:off x="2627313" y="1989138"/>
            <a:ext cx="415925" cy="822325"/>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solidFill>
                  <a:srgbClr val="FF0000"/>
                </a:solidFill>
              </a:rPr>
              <a:t>影响</a:t>
            </a:r>
            <a:endParaRPr lang="zh-CN" altLang="en-US" sz="2400" b="1">
              <a:solidFill>
                <a:srgbClr val="FF0000"/>
              </a:solidFill>
            </a:endParaRPr>
          </a:p>
        </p:txBody>
      </p:sp>
      <p:sp>
        <p:nvSpPr>
          <p:cNvPr id="293910" name="Text Box 28"/>
          <p:cNvSpPr txBox="1">
            <a:spLocks noChangeArrowheads="1"/>
          </p:cNvSpPr>
          <p:nvPr/>
        </p:nvSpPr>
        <p:spPr bwMode="auto">
          <a:xfrm rot="-2253364">
            <a:off x="5724525" y="1989138"/>
            <a:ext cx="415925" cy="822325"/>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solidFill>
                  <a:srgbClr val="FF0000"/>
                </a:solidFill>
              </a:rPr>
              <a:t>影响</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blinds(horizontal)">
                                      <p:cBhvr>
                                        <p:cTn id="7" dur="500"/>
                                        <p:tgtEl>
                                          <p:spTgt spid="839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3977"/>
                                        </p:tgtEl>
                                        <p:attrNameLst>
                                          <p:attrName>style.visibility</p:attrName>
                                        </p:attrNameLst>
                                      </p:cBhvr>
                                      <p:to>
                                        <p:strVal val="visible"/>
                                      </p:to>
                                    </p:set>
                                    <p:animEffect transition="in" filter="blinds(horizontal)">
                                      <p:cBhvr>
                                        <p:cTn id="10" dur="500"/>
                                        <p:tgtEl>
                                          <p:spTgt spid="8397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3974"/>
                                        </p:tgtEl>
                                        <p:attrNameLst>
                                          <p:attrName>style.visibility</p:attrName>
                                        </p:attrNameLst>
                                      </p:cBhvr>
                                      <p:to>
                                        <p:strVal val="visible"/>
                                      </p:to>
                                    </p:set>
                                    <p:animEffect transition="in" filter="blinds(horizontal)">
                                      <p:cBhvr>
                                        <p:cTn id="13" dur="500"/>
                                        <p:tgtEl>
                                          <p:spTgt spid="8397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3972"/>
                                        </p:tgtEl>
                                        <p:attrNameLst>
                                          <p:attrName>style.visibility</p:attrName>
                                        </p:attrNameLst>
                                      </p:cBhvr>
                                      <p:to>
                                        <p:strVal val="visible"/>
                                      </p:to>
                                    </p:set>
                                    <p:animEffect transition="in" filter="blinds(horizontal)">
                                      <p:cBhvr>
                                        <p:cTn id="16" dur="500"/>
                                        <p:tgtEl>
                                          <p:spTgt spid="8397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3975"/>
                                        </p:tgtEl>
                                        <p:attrNameLst>
                                          <p:attrName>style.visibility</p:attrName>
                                        </p:attrNameLst>
                                      </p:cBhvr>
                                      <p:to>
                                        <p:strVal val="visible"/>
                                      </p:to>
                                    </p:set>
                                    <p:animEffect transition="in" filter="blinds(horizontal)">
                                      <p:cBhvr>
                                        <p:cTn id="19" dur="500"/>
                                        <p:tgtEl>
                                          <p:spTgt spid="8397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3978"/>
                                        </p:tgtEl>
                                        <p:attrNameLst>
                                          <p:attrName>style.visibility</p:attrName>
                                        </p:attrNameLst>
                                      </p:cBhvr>
                                      <p:to>
                                        <p:strVal val="visible"/>
                                      </p:to>
                                    </p:set>
                                    <p:animEffect transition="in" filter="blinds(horizontal)">
                                      <p:cBhvr>
                                        <p:cTn id="22" dur="500"/>
                                        <p:tgtEl>
                                          <p:spTgt spid="839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8858"/>
                                        </p:tgtEl>
                                        <p:attrNameLst>
                                          <p:attrName>style.visibility</p:attrName>
                                        </p:attrNameLst>
                                      </p:cBhvr>
                                      <p:to>
                                        <p:strVal val="visible"/>
                                      </p:to>
                                    </p:set>
                                    <p:animEffect transition="in" filter="blinds(horizontal)">
                                      <p:cBhvr>
                                        <p:cTn id="27" dur="500"/>
                                        <p:tgtEl>
                                          <p:spTgt spid="7885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8859"/>
                                        </p:tgtEl>
                                        <p:attrNameLst>
                                          <p:attrName>style.visibility</p:attrName>
                                        </p:attrNameLst>
                                      </p:cBhvr>
                                      <p:to>
                                        <p:strVal val="visible"/>
                                      </p:to>
                                    </p:set>
                                    <p:animEffect transition="in" filter="blinds(horizontal)">
                                      <p:cBhvr>
                                        <p:cTn id="30" dur="500"/>
                                        <p:tgtEl>
                                          <p:spTgt spid="7885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3982"/>
                                        </p:tgtEl>
                                        <p:attrNameLst>
                                          <p:attrName>style.visibility</p:attrName>
                                        </p:attrNameLst>
                                      </p:cBhvr>
                                      <p:to>
                                        <p:strVal val="visible"/>
                                      </p:to>
                                    </p:set>
                                    <p:animEffect transition="in" filter="blinds(horizontal)">
                                      <p:cBhvr>
                                        <p:cTn id="33" dur="500"/>
                                        <p:tgtEl>
                                          <p:spTgt spid="8398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8865"/>
                                        </p:tgtEl>
                                        <p:attrNameLst>
                                          <p:attrName>style.visibility</p:attrName>
                                        </p:attrNameLst>
                                      </p:cBhvr>
                                      <p:to>
                                        <p:strVal val="visible"/>
                                      </p:to>
                                    </p:set>
                                    <p:animEffect transition="in" filter="blinds(horizontal)">
                                      <p:cBhvr>
                                        <p:cTn id="50" dur="500"/>
                                        <p:tgtEl>
                                          <p:spTgt spid="7886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6515"/>
                                        </p:tgtEl>
                                        <p:attrNameLst>
                                          <p:attrName>style.visibility</p:attrName>
                                        </p:attrNameLst>
                                      </p:cBhvr>
                                      <p:to>
                                        <p:strVal val="visible"/>
                                      </p:to>
                                    </p:set>
                                    <p:animEffect transition="in" filter="blinds(horizontal)">
                                      <p:cBhvr>
                                        <p:cTn id="55" dur="500"/>
                                        <p:tgtEl>
                                          <p:spTgt spid="10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4" grpId="0" animBg="1"/>
      <p:bldP spid="83975" grpId="0" bldLvl="0" animBg="1"/>
      <p:bldP spid="83976" grpId="0" bldLvl="0" animBg="1"/>
      <p:bldP spid="83977" grpId="0" bldLvl="0" animBg="1"/>
      <p:bldP spid="83978" grpId="0" bldLvl="0" animBg="1"/>
      <p:bldP spid="78858" grpId="0" bldLvl="0" animBg="1"/>
      <p:bldP spid="78859" grpId="0" bldLvl="0" animBg="1"/>
      <p:bldP spid="83982" grpId="0" bldLvl="0" animBg="1"/>
      <p:bldP spid="2" grpId="0" bldLvl="0" animBg="1"/>
      <p:bldP spid="3" grpId="0" bldLvl="0" animBg="1"/>
      <p:bldP spid="4" grpId="0" animBg="1"/>
      <p:bldP spid="5" grpId="0" bldLvl="0" animBg="1"/>
      <p:bldP spid="78865" grpId="0" bldLvl="0" animBg="1"/>
      <p:bldP spid="106515" grpId="0" bldLvl="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593" name="Group 225"/>
          <p:cNvGraphicFramePr>
            <a:graphicFrameLocks noGrp="1"/>
          </p:cNvGraphicFramePr>
          <p:nvPr>
            <p:ph/>
          </p:nvPr>
        </p:nvGraphicFramePr>
        <p:xfrm>
          <a:off x="0" y="260350"/>
          <a:ext cx="8893175" cy="6183314"/>
        </p:xfrm>
        <a:graphic>
          <a:graphicData uri="http://schemas.openxmlformats.org/drawingml/2006/table">
            <a:tbl>
              <a:tblPr/>
              <a:tblGrid>
                <a:gridCol w="552450"/>
                <a:gridCol w="958850"/>
                <a:gridCol w="3679825"/>
                <a:gridCol w="3702050"/>
              </a:tblGrid>
              <a:tr h="457247">
                <a:tc rowSpan="9">
                  <a:txBody>
                    <a:body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同</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点</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项目</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四库全书</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百科全书</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7">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封建社会回光返照期</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新社会诞生的前夜</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7">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目的</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巩固专制制度（卫道）</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批判专制制度（启蒙）</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45">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指导</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思想</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封建思想，儒学标准</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旧时代的卫道士</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普遍人性和理性</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新时代的呼唤者</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7">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组织</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皇帝指派，动用政权力量</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启蒙思想家，民间力量</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842">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方法</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收集保存前人已经撰写的书籍，用于汇编</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综合过去的知识成果，加以阐述发挥，用力于撰写</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7">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分类</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书籍分类，属目录学范畴</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学科分类</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45">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内容</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忽视自然科学、生产技术、</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商业发展、民间文艺</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重视科学技术、现实性强</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2147">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作用</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整理文化遗产；文化浩劫</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政治、经济、文化纲领，法国革命的思想准备</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dir="vert"/>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矩形 2"/>
          <p:cNvSpPr>
            <a:spLocks noChangeArrowheads="1"/>
          </p:cNvSpPr>
          <p:nvPr/>
        </p:nvSpPr>
        <p:spPr bwMode="auto">
          <a:xfrm>
            <a:off x="1973263" y="125413"/>
            <a:ext cx="5638800" cy="585787"/>
          </a:xfrm>
          <a:prstGeom prst="rect">
            <a:avLst/>
          </a:prstGeom>
          <a:noFill/>
          <a:ln w="9525">
            <a:noFill/>
            <a:miter lim="800000"/>
          </a:ln>
        </p:spPr>
        <p:txBody>
          <a:bodyPr wrap="none">
            <a:spAutoFit/>
          </a:bodyPr>
          <a:lstStyle/>
          <a:p>
            <a:r>
              <a:rPr lang="zh-CN" altLang="en-US" sz="3200" b="1">
                <a:latin typeface="Franklin Gothic Book"/>
                <a:ea typeface="黑体" panose="02010600030101010101" pitchFamily="49" charset="-122"/>
              </a:rPr>
              <a:t>明朝内阁与西方内阁制的区别 </a:t>
            </a:r>
            <a:endParaRPr lang="zh-CN" altLang="en-US" sz="3200" b="1">
              <a:latin typeface="Franklin Gothic Book"/>
              <a:ea typeface="黑体" panose="02010600030101010101" pitchFamily="49" charset="-122"/>
            </a:endParaRPr>
          </a:p>
        </p:txBody>
      </p:sp>
      <p:graphicFrame>
        <p:nvGraphicFramePr>
          <p:cNvPr id="4" name="表格 3"/>
          <p:cNvGraphicFramePr>
            <a:graphicFrameLocks noGrp="1"/>
          </p:cNvGraphicFramePr>
          <p:nvPr/>
        </p:nvGraphicFramePr>
        <p:xfrm>
          <a:off x="684213" y="960438"/>
          <a:ext cx="7781169" cy="4754880"/>
        </p:xfrm>
        <a:graphic>
          <a:graphicData uri="http://schemas.openxmlformats.org/drawingml/2006/table">
            <a:tbl>
              <a:tblPr>
                <a:tableStyleId>{5C22544A-7EE6-4342-B048-85BDC9FD1C3A}</a:tableStyleId>
              </a:tblPr>
              <a:tblGrid>
                <a:gridCol w="1266680"/>
                <a:gridCol w="3173701"/>
                <a:gridCol w="3340788"/>
              </a:tblGrid>
              <a:tr h="0">
                <a:tc>
                  <a:txBody>
                    <a:bodyPr/>
                    <a:lstStyle/>
                    <a:p>
                      <a:pPr algn="just">
                        <a:spcAft>
                          <a:spcPts val="0"/>
                        </a:spcAft>
                      </a:pPr>
                      <a:r>
                        <a:rPr lang="en-US" sz="2400" b="1" kern="100" dirty="0">
                          <a:effectLst/>
                        </a:rPr>
                        <a:t> </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明</a:t>
                      </a:r>
                      <a:r>
                        <a:rPr lang="en-US" sz="2400" b="1" kern="100" dirty="0">
                          <a:effectLst/>
                        </a:rPr>
                        <a:t>   </a:t>
                      </a:r>
                      <a:r>
                        <a:rPr lang="zh-CN" sz="2400" b="1" kern="100" dirty="0">
                          <a:effectLst/>
                        </a:rPr>
                        <a:t>朝</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西</a:t>
                      </a:r>
                      <a:r>
                        <a:rPr lang="en-US" sz="2400" b="1" kern="100">
                          <a:effectLst/>
                        </a:rPr>
                        <a:t>   </a:t>
                      </a:r>
                      <a:r>
                        <a:rPr lang="zh-CN" sz="2400" b="1" kern="100">
                          <a:effectLst/>
                        </a:rPr>
                        <a:t>方</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b="1" kern="100" dirty="0">
                          <a:effectLst/>
                        </a:rPr>
                        <a:t> </a:t>
                      </a:r>
                      <a:endParaRPr lang="zh-CN" sz="2400" b="1" kern="100" dirty="0">
                        <a:effectLst/>
                      </a:endParaRPr>
                    </a:p>
                    <a:p>
                      <a:pPr algn="just">
                        <a:spcAft>
                          <a:spcPts val="0"/>
                        </a:spcAft>
                      </a:pPr>
                      <a:r>
                        <a:rPr lang="zh-CN" sz="2400" b="1" kern="100" dirty="0">
                          <a:effectLst/>
                        </a:rPr>
                        <a:t>产生背景</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丞相制度废除后，由于行政事务繁杂，皇帝的精力和才能有限而设置内阁</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西方的内阁制始于英国，</a:t>
                      </a:r>
                      <a:r>
                        <a:rPr lang="en-US" sz="2400" b="1" kern="100" dirty="0">
                          <a:effectLst/>
                        </a:rPr>
                        <a:t>“</a:t>
                      </a:r>
                      <a:r>
                        <a:rPr lang="zh-CN" sz="2400" b="1" kern="100" dirty="0">
                          <a:effectLst/>
                        </a:rPr>
                        <a:t>光荣革命</a:t>
                      </a:r>
                      <a:r>
                        <a:rPr lang="en-US" sz="2400" b="1" kern="100" dirty="0">
                          <a:effectLst/>
                        </a:rPr>
                        <a:t>”</a:t>
                      </a:r>
                      <a:r>
                        <a:rPr lang="zh-CN" sz="2400" b="1" kern="100" dirty="0">
                          <a:effectLst/>
                        </a:rPr>
                        <a:t>后国王逐渐淡出行政事务，议会逐渐控制行政机构</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400" b="1" kern="100">
                          <a:effectLst/>
                        </a:rPr>
                        <a:t>产生方式</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内阁成员由皇帝任命，对皇帝负责</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内阁由议会中的多数党组织，对议会负责</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400" b="1" kern="100">
                          <a:effectLst/>
                        </a:rPr>
                        <a:t>权力大小</a:t>
                      </a:r>
                      <a:r>
                        <a:rPr lang="en-US" sz="2400" b="1" kern="100">
                          <a:effectLst/>
                        </a:rPr>
                        <a:t> </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内阁虽是国家中枢机构，但是，只备皇帝顾问，无决策权</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内阁总揽国家行政权，负责国家的内政外交</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400" b="1" kern="100">
                          <a:effectLst/>
                        </a:rPr>
                        <a:t>性质</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是君主专制的产物，突出了皇权的进一步强化</a:t>
                      </a:r>
                      <a:endParaRPr lang="zh-CN" sz="24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资产阶级专政机关，体现了西方近代资本主义民主制的特点</a:t>
                      </a:r>
                      <a:endParaRPr lang="zh-CN" sz="24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95964" name="Picture 3" descr="学科网(www.zxxk.com)--教育资源门户，提供试卷、教案、课件、论文、素材及各类教学资源下载，还有大量而丰富的教学相关资讯！"/>
          <p:cNvPicPr>
            <a:picLocks noChangeAspect="1" noChangeArrowheads="1"/>
          </p:cNvPicPr>
          <p:nvPr/>
        </p:nvPicPr>
        <p:blipFill>
          <a:blip r:embed="rId1"/>
          <a:srcRect/>
          <a:stretch>
            <a:fillRect/>
          </a:stretch>
        </p:blipFill>
        <p:spPr bwMode="auto">
          <a:xfrm>
            <a:off x="1925638" y="3328988"/>
            <a:ext cx="19050" cy="9525"/>
          </a:xfrm>
          <a:prstGeom prst="rect">
            <a:avLst/>
          </a:prstGeom>
          <a:noFill/>
          <a:ln w="9525">
            <a:noFill/>
            <a:miter lim="800000"/>
            <a:headEnd/>
            <a:tailEnd/>
          </a:ln>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27088" y="981075"/>
          <a:ext cx="7416824" cy="4937760"/>
        </p:xfrm>
        <a:graphic>
          <a:graphicData uri="http://schemas.openxmlformats.org/drawingml/2006/table">
            <a:tbl>
              <a:tblPr>
                <a:tableStyleId>{5C22544A-7EE6-4342-B048-85BDC9FD1C3A}</a:tableStyleId>
              </a:tblPr>
              <a:tblGrid>
                <a:gridCol w="1048106"/>
                <a:gridCol w="3184359"/>
                <a:gridCol w="3184359"/>
              </a:tblGrid>
              <a:tr h="0">
                <a:tc>
                  <a:txBody>
                    <a:bodyPr/>
                    <a:lstStyle/>
                    <a:p>
                      <a:pPr algn="just">
                        <a:spcAft>
                          <a:spcPts val="0"/>
                        </a:spcAft>
                      </a:pPr>
                      <a:r>
                        <a:rPr lang="zh-CN" sz="1800" b="1" kern="100" dirty="0">
                          <a:effectLst/>
                        </a:rPr>
                        <a:t>项 目</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800" b="1" kern="100" dirty="0">
                          <a:effectLst/>
                        </a:rPr>
                        <a:t>      </a:t>
                      </a:r>
                      <a:r>
                        <a:rPr lang="zh-CN" sz="1800" b="1" kern="100" dirty="0">
                          <a:effectLst/>
                        </a:rPr>
                        <a:t>西</a:t>
                      </a:r>
                      <a:r>
                        <a:rPr lang="en-US" sz="1800" b="1" kern="100" dirty="0">
                          <a:effectLst/>
                        </a:rPr>
                        <a:t>   </a:t>
                      </a:r>
                      <a:r>
                        <a:rPr lang="zh-CN" sz="1800" b="1" kern="100" dirty="0">
                          <a:effectLst/>
                        </a:rPr>
                        <a:t>方</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800" b="1" kern="100">
                          <a:effectLst/>
                        </a:rPr>
                        <a:t>      </a:t>
                      </a:r>
                      <a:r>
                        <a:rPr lang="zh-CN" sz="1800" b="1" kern="100">
                          <a:effectLst/>
                        </a:rPr>
                        <a:t>中</a:t>
                      </a:r>
                      <a:r>
                        <a:rPr lang="en-US" sz="1800" b="1" kern="100">
                          <a:effectLst/>
                        </a:rPr>
                        <a:t>   </a:t>
                      </a:r>
                      <a:r>
                        <a:rPr lang="zh-CN" sz="1800" b="1" kern="100">
                          <a:effectLst/>
                        </a:rPr>
                        <a:t>国</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spcAft>
                          <a:spcPts val="0"/>
                        </a:spcAft>
                      </a:pPr>
                      <a:r>
                        <a:rPr lang="zh-CN" sz="1800" b="1" kern="100" dirty="0">
                          <a:effectLst/>
                        </a:rPr>
                        <a:t>特 征</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CN" sz="1800" b="1" kern="100" dirty="0">
                          <a:effectLst/>
                        </a:rPr>
                        <a:t>封建主义向资本主义的过渡（工场手工业时期）</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CN" sz="1800" b="1" kern="100">
                          <a:effectLst/>
                        </a:rPr>
                        <a:t>君主专制的加强和封建制度的衰落（明清时期）</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spcAft>
                          <a:spcPts val="0"/>
                        </a:spcAft>
                      </a:pPr>
                      <a:r>
                        <a:rPr lang="en-US" sz="1800" b="1" kern="100">
                          <a:effectLst/>
                        </a:rPr>
                        <a:t> </a:t>
                      </a:r>
                      <a:endParaRPr lang="zh-CN" sz="1800" b="1" kern="100">
                        <a:effectLst/>
                      </a:endParaRPr>
                    </a:p>
                    <a:p>
                      <a:pPr algn="just">
                        <a:spcAft>
                          <a:spcPts val="0"/>
                        </a:spcAft>
                      </a:pPr>
                      <a:r>
                        <a:rPr lang="zh-CN" sz="1800" b="1" kern="100">
                          <a:effectLst/>
                        </a:rPr>
                        <a:t>表</a:t>
                      </a:r>
                      <a:endParaRPr lang="zh-CN" sz="1800" b="1" kern="100">
                        <a:effectLst/>
                      </a:endParaRPr>
                    </a:p>
                    <a:p>
                      <a:pPr algn="just">
                        <a:spcAft>
                          <a:spcPts val="0"/>
                        </a:spcAft>
                      </a:pPr>
                      <a:r>
                        <a:rPr lang="en-US" sz="1800" b="1" kern="100">
                          <a:effectLst/>
                        </a:rPr>
                        <a:t> </a:t>
                      </a:r>
                      <a:endParaRPr lang="zh-CN" sz="1800" b="1" kern="100">
                        <a:effectLst/>
                      </a:endParaRPr>
                    </a:p>
                    <a:p>
                      <a:pPr algn="just">
                        <a:spcAft>
                          <a:spcPts val="0"/>
                        </a:spcAft>
                      </a:pPr>
                      <a:r>
                        <a:rPr lang="zh-CN" sz="1800" b="1" kern="100">
                          <a:effectLst/>
                        </a:rPr>
                        <a:t>现</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CN" sz="1800" b="1" kern="100" dirty="0">
                          <a:effectLst/>
                        </a:rPr>
                        <a:t>经济：资本主义工商业萌芽产生、发展</a:t>
                      </a:r>
                      <a:endParaRPr lang="zh-CN" sz="1800" b="1" kern="100" dirty="0">
                        <a:effectLst/>
                      </a:endParaRPr>
                    </a:p>
                    <a:p>
                      <a:pPr algn="just">
                        <a:spcAft>
                          <a:spcPts val="0"/>
                        </a:spcAft>
                      </a:pPr>
                      <a:r>
                        <a:rPr lang="zh-CN" sz="1800" b="1" kern="100" dirty="0">
                          <a:effectLst/>
                        </a:rPr>
                        <a:t>政治：早期资产阶级革命爆发</a:t>
                      </a:r>
                      <a:endParaRPr lang="zh-CN" sz="1800" b="1" kern="100" dirty="0">
                        <a:effectLst/>
                      </a:endParaRPr>
                    </a:p>
                    <a:p>
                      <a:pPr algn="just">
                        <a:spcAft>
                          <a:spcPts val="0"/>
                        </a:spcAft>
                      </a:pPr>
                      <a:r>
                        <a:rPr lang="zh-CN" sz="1800" b="1" kern="100" dirty="0">
                          <a:effectLst/>
                        </a:rPr>
                        <a:t>文化：掀起资产阶级的思想解放运动</a:t>
                      </a:r>
                      <a:endParaRPr lang="zh-CN" sz="1800" b="1" kern="100" dirty="0">
                        <a:effectLst/>
                      </a:endParaRPr>
                    </a:p>
                    <a:p>
                      <a:pPr algn="just">
                        <a:spcAft>
                          <a:spcPts val="0"/>
                        </a:spcAft>
                      </a:pPr>
                      <a:r>
                        <a:rPr lang="zh-CN" sz="1800" b="1" kern="100" dirty="0">
                          <a:effectLst/>
                        </a:rPr>
                        <a:t>国际关系：新航路开辟，开始了全球性的交往</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CN" sz="1800" b="1" kern="100" dirty="0">
                          <a:effectLst/>
                        </a:rPr>
                        <a:t>经济：资本主义萌芽产生并缓慢发展，但自然经济仍占主体地位</a:t>
                      </a:r>
                      <a:endParaRPr lang="zh-CN" sz="1800" b="1" kern="100" dirty="0">
                        <a:effectLst/>
                      </a:endParaRPr>
                    </a:p>
                    <a:p>
                      <a:pPr algn="just">
                        <a:spcAft>
                          <a:spcPts val="0"/>
                        </a:spcAft>
                      </a:pPr>
                      <a:r>
                        <a:rPr lang="zh-CN" sz="1800" b="1" kern="100" dirty="0">
                          <a:effectLst/>
                        </a:rPr>
                        <a:t>政治：君主专制空前加强</a:t>
                      </a:r>
                      <a:endParaRPr lang="zh-CN" sz="1800" b="1" kern="100" dirty="0">
                        <a:effectLst/>
                      </a:endParaRPr>
                    </a:p>
                    <a:p>
                      <a:pPr algn="just">
                        <a:spcAft>
                          <a:spcPts val="0"/>
                        </a:spcAft>
                      </a:pPr>
                      <a:r>
                        <a:rPr lang="zh-CN" sz="1800" b="1" kern="100" dirty="0">
                          <a:effectLst/>
                        </a:rPr>
                        <a:t>文化：推行文化专制，出现早期民主启蒙思想</a:t>
                      </a:r>
                      <a:endParaRPr lang="zh-CN" sz="1800" b="1" kern="100" dirty="0">
                        <a:effectLst/>
                      </a:endParaRPr>
                    </a:p>
                    <a:p>
                      <a:pPr algn="just">
                        <a:spcAft>
                          <a:spcPts val="0"/>
                        </a:spcAft>
                      </a:pPr>
                      <a:r>
                        <a:rPr lang="zh-CN" sz="1800" b="1" kern="100" dirty="0">
                          <a:effectLst/>
                        </a:rPr>
                        <a:t>外交：由开放转为闭关锁国</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spcAft>
                          <a:spcPts val="0"/>
                        </a:spcAft>
                      </a:pPr>
                      <a:r>
                        <a:rPr lang="en-US" sz="1800" b="1" kern="100">
                          <a:effectLst/>
                        </a:rPr>
                        <a:t> </a:t>
                      </a:r>
                      <a:endParaRPr lang="zh-CN" sz="1800" b="1" kern="100">
                        <a:effectLst/>
                      </a:endParaRPr>
                    </a:p>
                    <a:p>
                      <a:pPr algn="just">
                        <a:spcAft>
                          <a:spcPts val="0"/>
                        </a:spcAft>
                      </a:pPr>
                      <a:r>
                        <a:rPr lang="zh-CN" sz="1800" b="1" kern="100">
                          <a:effectLst/>
                        </a:rPr>
                        <a:t>重 大</a:t>
                      </a:r>
                      <a:endParaRPr lang="zh-CN" sz="1800" b="1" kern="100">
                        <a:effectLst/>
                      </a:endParaRPr>
                    </a:p>
                    <a:p>
                      <a:pPr algn="just">
                        <a:spcAft>
                          <a:spcPts val="0"/>
                        </a:spcAft>
                      </a:pPr>
                      <a:r>
                        <a:rPr lang="zh-CN" sz="1800" b="1" kern="100">
                          <a:effectLst/>
                        </a:rPr>
                        <a:t>历 史</a:t>
                      </a:r>
                      <a:endParaRPr lang="zh-CN" sz="1800" b="1" kern="100">
                        <a:effectLst/>
                      </a:endParaRPr>
                    </a:p>
                    <a:p>
                      <a:pPr algn="just">
                        <a:spcAft>
                          <a:spcPts val="0"/>
                        </a:spcAft>
                      </a:pPr>
                      <a:r>
                        <a:rPr lang="zh-CN" sz="1800" b="1" kern="100">
                          <a:effectLst/>
                        </a:rPr>
                        <a:t>史 实</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CN" sz="1800" b="1" kern="100">
                          <a:effectLst/>
                        </a:rPr>
                        <a:t>政治：英国的资产阶级革命和君主立宪制的确立，北美大陆新体制的确立，法国大革命</a:t>
                      </a:r>
                      <a:endParaRPr lang="zh-CN" sz="1800" b="1" kern="100">
                        <a:effectLst/>
                      </a:endParaRPr>
                    </a:p>
                    <a:p>
                      <a:pPr algn="just">
                        <a:spcAft>
                          <a:spcPts val="0"/>
                        </a:spcAft>
                      </a:pPr>
                      <a:r>
                        <a:rPr lang="zh-CN" sz="1800" b="1" kern="100">
                          <a:effectLst/>
                        </a:rPr>
                        <a:t>文化：文艺复兴、宗教改革和启蒙运动，天文学革命，经典力学</a:t>
                      </a:r>
                      <a:endParaRPr lang="zh-CN" sz="1800" b="1" kern="100">
                        <a:effectLst/>
                      </a:endParaRPr>
                    </a:p>
                    <a:p>
                      <a:pPr algn="just">
                        <a:spcAft>
                          <a:spcPts val="0"/>
                        </a:spcAft>
                      </a:pPr>
                      <a:r>
                        <a:rPr lang="zh-CN" sz="1800" b="1" kern="100">
                          <a:effectLst/>
                        </a:rPr>
                        <a:t>国际关系：新航路的开辟和早期的殖民扩张</a:t>
                      </a:r>
                      <a:endParaRPr lang="zh-CN" sz="1800" b="1" kern="10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CN" sz="1800" b="1" kern="100" dirty="0">
                          <a:effectLst/>
                        </a:rPr>
                        <a:t>经济：经济全面高涨，资本主义萌芽产生但是发展缓慢</a:t>
                      </a:r>
                      <a:endParaRPr lang="zh-CN" sz="1800" b="1" kern="100" dirty="0">
                        <a:effectLst/>
                      </a:endParaRPr>
                    </a:p>
                    <a:p>
                      <a:pPr algn="just">
                        <a:spcAft>
                          <a:spcPts val="0"/>
                        </a:spcAft>
                      </a:pPr>
                      <a:r>
                        <a:rPr lang="zh-CN" sz="1800" b="1" kern="100" dirty="0">
                          <a:effectLst/>
                        </a:rPr>
                        <a:t>政治：专制皇权的强化（内阁、军机处）</a:t>
                      </a:r>
                      <a:endParaRPr lang="zh-CN" sz="1800" b="1" kern="100" dirty="0">
                        <a:effectLst/>
                      </a:endParaRPr>
                    </a:p>
                    <a:p>
                      <a:pPr algn="just">
                        <a:spcAft>
                          <a:spcPts val="0"/>
                        </a:spcAft>
                      </a:pPr>
                      <a:r>
                        <a:rPr lang="zh-CN" sz="1800" b="1" kern="100" dirty="0">
                          <a:effectLst/>
                        </a:rPr>
                        <a:t>文化：明清之际的思想批判</a:t>
                      </a:r>
                      <a:endParaRPr lang="zh-CN" sz="1800" b="1" kern="100" dirty="0">
                        <a:effectLst/>
                      </a:endParaRPr>
                    </a:p>
                    <a:p>
                      <a:pPr algn="just">
                        <a:spcAft>
                          <a:spcPts val="0"/>
                        </a:spcAft>
                      </a:pPr>
                      <a:r>
                        <a:rPr lang="zh-CN" sz="1800" b="1" kern="100" dirty="0">
                          <a:effectLst/>
                        </a:rPr>
                        <a:t>外交关系：海禁、闭关政策的推行</a:t>
                      </a:r>
                      <a:endParaRPr lang="zh-CN" sz="1800" b="1" kern="100" dirty="0">
                        <a:effectLst/>
                        <a:latin typeface="Times New Roman" panose="02020603050405020304"/>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96983" name="矩形 2"/>
          <p:cNvSpPr>
            <a:spLocks noChangeArrowheads="1"/>
          </p:cNvSpPr>
          <p:nvPr/>
        </p:nvSpPr>
        <p:spPr bwMode="auto">
          <a:xfrm>
            <a:off x="1476375" y="404813"/>
            <a:ext cx="4130675" cy="522287"/>
          </a:xfrm>
          <a:prstGeom prst="rect">
            <a:avLst/>
          </a:prstGeom>
          <a:noFill/>
          <a:ln w="9525">
            <a:noFill/>
            <a:miter lim="800000"/>
          </a:ln>
        </p:spPr>
        <p:txBody>
          <a:bodyPr wrap="none">
            <a:spAutoFit/>
          </a:bodyPr>
          <a:lstStyle/>
          <a:p>
            <a:r>
              <a:rPr lang="en-US" altLang="zh-CN" sz="2800" b="1">
                <a:latin typeface="Franklin Gothic Book"/>
                <a:ea typeface="黑体" panose="02010600030101010101" pitchFamily="49" charset="-122"/>
              </a:rPr>
              <a:t>15</a:t>
            </a:r>
            <a:r>
              <a:rPr lang="zh-CN" altLang="en-US" sz="2800" b="1">
                <a:latin typeface="Franklin Gothic Book"/>
                <a:ea typeface="黑体" panose="02010600030101010101" pitchFamily="49" charset="-122"/>
              </a:rPr>
              <a:t>、</a:t>
            </a:r>
            <a:r>
              <a:rPr lang="en-US" altLang="zh-CN" sz="2800" b="1">
                <a:latin typeface="Franklin Gothic Book"/>
                <a:ea typeface="黑体" panose="02010600030101010101" pitchFamily="49" charset="-122"/>
              </a:rPr>
              <a:t>16</a:t>
            </a:r>
            <a:r>
              <a:rPr lang="zh-CN" altLang="en-US" sz="2800" b="1">
                <a:latin typeface="Franklin Gothic Book"/>
                <a:ea typeface="黑体" panose="02010600030101010101" pitchFamily="49" charset="-122"/>
              </a:rPr>
              <a:t>世纪至</a:t>
            </a:r>
            <a:r>
              <a:rPr lang="en-US" altLang="zh-CN" sz="2800" b="1">
                <a:latin typeface="Franklin Gothic Book"/>
                <a:ea typeface="黑体" panose="02010600030101010101" pitchFamily="49" charset="-122"/>
              </a:rPr>
              <a:t>1 7</a:t>
            </a:r>
            <a:r>
              <a:rPr lang="zh-CN" altLang="en-US" sz="2800" b="1">
                <a:latin typeface="Franklin Gothic Book"/>
                <a:ea typeface="黑体" panose="02010600030101010101" pitchFamily="49" charset="-122"/>
              </a:rPr>
              <a:t>、</a:t>
            </a:r>
            <a:r>
              <a:rPr lang="en-US" altLang="zh-CN" sz="2800" b="1">
                <a:latin typeface="Franklin Gothic Book"/>
                <a:ea typeface="黑体" panose="02010600030101010101" pitchFamily="49" charset="-122"/>
              </a:rPr>
              <a:t>18</a:t>
            </a:r>
            <a:r>
              <a:rPr lang="zh-CN" altLang="en-US" sz="2800" b="1">
                <a:latin typeface="Franklin Gothic Book"/>
                <a:ea typeface="黑体" panose="02010600030101010101" pitchFamily="49" charset="-122"/>
              </a:rPr>
              <a:t>世纪 </a:t>
            </a:r>
            <a:endParaRPr lang="zh-CN" altLang="en-US" sz="2800" b="1">
              <a:latin typeface="Franklin Gothic Book"/>
              <a:ea typeface="黑体" panose="02010600030101010101" pitchFamily="49" charset="-122"/>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5" name="Picture 4" descr="学科网(www.zxxk.com)--教育资源门户，提供试卷、教案、课件、论文、素材及各类教学资源下载，还有大量而丰富的教学相关资讯！"/>
          <p:cNvPicPr>
            <a:picLocks noChangeAspect="1" noChangeArrowheads="1"/>
          </p:cNvPicPr>
          <p:nvPr/>
        </p:nvPicPr>
        <p:blipFill>
          <a:blip r:embed="rId1"/>
          <a:srcRect/>
          <a:stretch>
            <a:fillRect/>
          </a:stretch>
        </p:blipFill>
        <p:spPr bwMode="auto">
          <a:xfrm>
            <a:off x="0" y="457200"/>
            <a:ext cx="19050" cy="9525"/>
          </a:xfrm>
          <a:prstGeom prst="rect">
            <a:avLst/>
          </a:prstGeom>
          <a:noFill/>
          <a:ln w="9525">
            <a:noFill/>
            <a:miter lim="800000"/>
            <a:headEnd/>
            <a:tailEnd/>
          </a:ln>
        </p:spPr>
      </p:pic>
      <p:pic>
        <p:nvPicPr>
          <p:cNvPr id="297986" name="Picture 3" descr="学科网(www.zxxk.com)--教育资源门户，提供试卷、教案、课件、论文、素材及各类教学资源下载，还有大量而丰富的教学相关资讯！"/>
          <p:cNvPicPr>
            <a:picLocks noChangeAspect="1" noChangeArrowheads="1"/>
          </p:cNvPicPr>
          <p:nvPr/>
        </p:nvPicPr>
        <p:blipFill>
          <a:blip r:embed="rId1"/>
          <a:srcRect/>
          <a:stretch>
            <a:fillRect/>
          </a:stretch>
        </p:blipFill>
        <p:spPr bwMode="auto">
          <a:xfrm>
            <a:off x="0" y="466725"/>
            <a:ext cx="19050" cy="9525"/>
          </a:xfrm>
          <a:prstGeom prst="rect">
            <a:avLst/>
          </a:prstGeom>
          <a:noFill/>
          <a:ln w="9525">
            <a:noFill/>
            <a:miter lim="800000"/>
            <a:headEnd/>
            <a:tailEnd/>
          </a:ln>
        </p:spPr>
      </p:pic>
      <p:sp>
        <p:nvSpPr>
          <p:cNvPr id="297987" name="Rectangle 5"/>
          <p:cNvSpPr>
            <a:spLocks noChangeArrowheads="1"/>
          </p:cNvSpPr>
          <p:nvPr/>
        </p:nvSpPr>
        <p:spPr bwMode="auto">
          <a:xfrm>
            <a:off x="684213" y="188913"/>
            <a:ext cx="7812087" cy="5694362"/>
          </a:xfrm>
          <a:prstGeom prst="rect">
            <a:avLst/>
          </a:prstGeom>
          <a:noFill/>
          <a:ln w="9525">
            <a:noFill/>
            <a:miter lim="800000"/>
          </a:ln>
        </p:spPr>
        <p:txBody>
          <a:bodyPr anchor="ctr">
            <a:spAutoFit/>
          </a:bodyPr>
          <a:lstStyle/>
          <a:p>
            <a:r>
              <a:rPr lang="zh-CN" sz="2800" b="1">
                <a:latin typeface="Times New Roman" panose="02020603050405020304" pitchFamily="18" charset="0"/>
                <a:cs typeface="Times New Roman" panose="02020603050405020304" pitchFamily="18" charset="0"/>
              </a:rPr>
              <a:t>中外近代化历程的比较：</a:t>
            </a:r>
            <a:endParaRPr lang="zh-CN" sz="2800" b="1">
              <a:cs typeface="Times New Roman" panose="02020603050405020304" pitchFamily="18" charset="0"/>
            </a:endParaRPr>
          </a:p>
          <a:p>
            <a:pPr eaLnBrk="0" hangingPunct="0"/>
            <a:r>
              <a:rPr lang="zh-CN" sz="2800" b="1">
                <a:latin typeface="Times New Roman" panose="02020603050405020304" pitchFamily="18" charset="0"/>
                <a:cs typeface="Times New Roman" panose="02020603050405020304" pitchFamily="18" charset="0"/>
              </a:rPr>
              <a:t>近代化开始的社会背景不同：</a:t>
            </a:r>
            <a:endParaRPr lang="zh-CN" sz="2800" b="1"/>
          </a:p>
          <a:p>
            <a:pPr eaLnBrk="0" hangingPunct="0"/>
            <a:r>
              <a:rPr lang="zh-CN" sz="2800" b="1">
                <a:latin typeface="Times New Roman" panose="02020603050405020304" pitchFamily="18" charset="0"/>
              </a:rPr>
              <a:t>①西方近代化是在本国商品经济发展、资本主义产生并发展的前提下开始的。</a:t>
            </a:r>
            <a:endParaRPr lang="zh-CN" sz="2800" b="1"/>
          </a:p>
          <a:p>
            <a:pPr eaLnBrk="0" hangingPunct="0"/>
            <a:r>
              <a:rPr lang="zh-CN" sz="2800" b="1">
                <a:latin typeface="Times New Roman" panose="02020603050405020304" pitchFamily="18" charset="0"/>
              </a:rPr>
              <a:t>②中国近代化是在西方列强逐步加紧侵略的情况下逐步开始的。</a:t>
            </a:r>
            <a:endParaRPr lang="zh-CN" sz="2800" b="1"/>
          </a:p>
          <a:p>
            <a:pPr eaLnBrk="0" hangingPunct="0"/>
            <a:r>
              <a:rPr lang="zh-CN" sz="2800" b="1">
                <a:latin typeface="Times New Roman" panose="02020603050405020304" pitchFamily="18" charset="0"/>
              </a:rPr>
              <a:t>（</a:t>
            </a:r>
            <a:r>
              <a:rPr lang="en-US" altLang="zh-CN" sz="2800" b="1">
                <a:latin typeface="Times New Roman" panose="02020603050405020304" pitchFamily="18" charset="0"/>
              </a:rPr>
              <a:t>2</a:t>
            </a:r>
            <a:r>
              <a:rPr lang="zh-CN" altLang="en-US" sz="2800" b="1">
                <a:latin typeface="Times New Roman" panose="02020603050405020304" pitchFamily="18" charset="0"/>
              </a:rPr>
              <a:t>）近代化的过程不同：</a:t>
            </a:r>
            <a:endParaRPr lang="zh-CN" altLang="en-US" sz="2800" b="1"/>
          </a:p>
          <a:p>
            <a:pPr eaLnBrk="0" hangingPunct="0"/>
            <a:r>
              <a:rPr lang="zh-CN" altLang="en-US" sz="2800" b="1">
                <a:latin typeface="Times New Roman" panose="02020603050405020304" pitchFamily="18" charset="0"/>
              </a:rPr>
              <a:t>  西方近代化的基本过程：</a:t>
            </a:r>
            <a:endParaRPr lang="zh-CN" altLang="en-US" sz="2800" b="1"/>
          </a:p>
          <a:p>
            <a:pPr eaLnBrk="0" hangingPunct="0"/>
            <a:r>
              <a:rPr lang="zh-CN" altLang="en-US" sz="2800" b="1">
                <a:latin typeface="Times New Roman" panose="02020603050405020304" pitchFamily="18" charset="0"/>
              </a:rPr>
              <a:t>①</a:t>
            </a:r>
            <a:r>
              <a:rPr lang="en-US" altLang="zh-CN" sz="2800" b="1">
                <a:latin typeface="Times New Roman" panose="02020603050405020304" pitchFamily="18" charset="0"/>
              </a:rPr>
              <a:t>15</a:t>
            </a:r>
            <a:r>
              <a:rPr lang="zh-CN" altLang="en-US" sz="2800" b="1">
                <a:latin typeface="Times New Roman" panose="02020603050405020304" pitchFamily="18" charset="0"/>
              </a:rPr>
              <a:t>～</a:t>
            </a:r>
            <a:r>
              <a:rPr lang="en-US" altLang="zh-CN" sz="2800" b="1">
                <a:latin typeface="Times New Roman" panose="02020603050405020304" pitchFamily="18" charset="0"/>
              </a:rPr>
              <a:t>16</a:t>
            </a:r>
            <a:r>
              <a:rPr lang="zh-CN" altLang="en-US" sz="2800" b="1">
                <a:latin typeface="Times New Roman" panose="02020603050405020304" pitchFamily="18" charset="0"/>
              </a:rPr>
              <a:t>世纪，欧洲的文艺复兴和宗教改革运动，使人们逐渐摆脱了教会的束缚和控制，推动了欧洲向近代化社会的转变；</a:t>
            </a:r>
            <a:endParaRPr lang="zh-CN" altLang="en-US" sz="2800" b="1"/>
          </a:p>
          <a:p>
            <a:pPr eaLnBrk="0" hangingPunct="0"/>
            <a:r>
              <a:rPr lang="zh-CN" altLang="en-US" sz="2800" b="1">
                <a:latin typeface="Times New Roman" panose="02020603050405020304" pitchFamily="18" charset="0"/>
              </a:rPr>
              <a:t>②</a:t>
            </a:r>
            <a:r>
              <a:rPr lang="en-US" altLang="zh-CN" sz="2800" b="1">
                <a:latin typeface="Times New Roman" panose="02020603050405020304" pitchFamily="18" charset="0"/>
              </a:rPr>
              <a:t>18</a:t>
            </a:r>
            <a:r>
              <a:rPr lang="zh-CN" altLang="en-US" sz="2800" b="1">
                <a:latin typeface="Times New Roman" panose="02020603050405020304" pitchFamily="18" charset="0"/>
              </a:rPr>
              <a:t>世纪的启蒙思想使人们进一步摆脱了封建专制和宗教愚昧的束缚，成为资产阶级革命的思想</a:t>
            </a:r>
            <a:endParaRPr lang="zh-CN" altLang="en-US" sz="2800" b="1"/>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矩形 1"/>
          <p:cNvSpPr>
            <a:spLocks noChangeArrowheads="1"/>
          </p:cNvSpPr>
          <p:nvPr/>
        </p:nvSpPr>
        <p:spPr bwMode="auto">
          <a:xfrm>
            <a:off x="323850" y="260350"/>
            <a:ext cx="8569325" cy="6248400"/>
          </a:xfrm>
          <a:prstGeom prst="rect">
            <a:avLst/>
          </a:prstGeom>
          <a:noFill/>
          <a:ln w="9525">
            <a:noFill/>
            <a:miter lim="800000"/>
          </a:ln>
        </p:spPr>
        <p:txBody>
          <a:bodyPr>
            <a:spAutoFit/>
          </a:bodyPr>
          <a:lstStyle/>
          <a:p>
            <a:r>
              <a:rPr lang="zh-CN" altLang="zh-CN" sz="2000" b="1">
                <a:latin typeface="Franklin Gothic Book"/>
                <a:ea typeface="黑体" panose="02010600030101010101" pitchFamily="49" charset="-122"/>
              </a:rPr>
              <a:t>武器；</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③英法美等国通过资产阶级革命，确立了资产阶级的统治，为资本主义的发展开辟了道路；</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④</a:t>
            </a:r>
            <a:r>
              <a:rPr lang="en-US" altLang="zh-CN" sz="2000" b="1">
                <a:latin typeface="Franklin Gothic Book"/>
                <a:ea typeface="黑体" panose="02010600030101010101" pitchFamily="49" charset="-122"/>
              </a:rPr>
              <a:t>18</a:t>
            </a:r>
            <a:r>
              <a:rPr lang="zh-CN" altLang="zh-CN" sz="2000" b="1">
                <a:latin typeface="Franklin Gothic Book"/>
                <a:ea typeface="黑体" panose="02010600030101010101" pitchFamily="49" charset="-122"/>
              </a:rPr>
              <a:t>世纪中期起，工业革命迅速扩展，大机器生产方式确立，欧美国家相继实现工业化。</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（精神——制度——器物）</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中国近代化变革：外国侵略之下</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①</a:t>
            </a:r>
            <a:r>
              <a:rPr lang="en-US" altLang="zh-CN" sz="2000" b="1">
                <a:latin typeface="Franklin Gothic Book"/>
                <a:ea typeface="黑体" panose="02010600030101010101" pitchFamily="49" charset="-122"/>
              </a:rPr>
              <a:t>19</a:t>
            </a:r>
            <a:r>
              <a:rPr lang="zh-CN" altLang="zh-CN" sz="2000" b="1">
                <a:latin typeface="Franklin Gothic Book"/>
                <a:ea typeface="黑体" panose="02010600030101010101" pitchFamily="49" charset="-122"/>
              </a:rPr>
              <a:t>世纪</a:t>
            </a:r>
            <a:r>
              <a:rPr lang="en-US" altLang="zh-CN" sz="2000" b="1">
                <a:latin typeface="Franklin Gothic Book"/>
                <a:ea typeface="黑体" panose="02010600030101010101" pitchFamily="49" charset="-122"/>
              </a:rPr>
              <a:t>60</a:t>
            </a:r>
            <a:r>
              <a:rPr lang="zh-CN" altLang="zh-CN" sz="2000" b="1">
                <a:latin typeface="Franklin Gothic Book"/>
                <a:ea typeface="黑体" panose="02010600030101010101" pitchFamily="49" charset="-122"/>
              </a:rPr>
              <a:t>年代起，洋务派开展了洋务运动，没有使中国走上富强之路；</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②</a:t>
            </a:r>
            <a:r>
              <a:rPr lang="en-US" altLang="zh-CN" sz="2000" b="1">
                <a:latin typeface="Franklin Gothic Book"/>
                <a:ea typeface="黑体" panose="02010600030101010101" pitchFamily="49" charset="-122"/>
              </a:rPr>
              <a:t>19</a:t>
            </a:r>
            <a:r>
              <a:rPr lang="zh-CN" altLang="zh-CN" sz="2000" b="1">
                <a:latin typeface="Franklin Gothic Book"/>
                <a:ea typeface="黑体" panose="02010600030101010101" pitchFamily="49" charset="-122"/>
              </a:rPr>
              <a:t>世纪末</a:t>
            </a:r>
            <a:r>
              <a:rPr lang="en-US" altLang="zh-CN" sz="2000" b="1">
                <a:latin typeface="Franklin Gothic Book"/>
                <a:ea typeface="黑体" panose="02010600030101010101" pitchFamily="49" charset="-122"/>
              </a:rPr>
              <a:t>20</a:t>
            </a:r>
            <a:r>
              <a:rPr lang="zh-CN" altLang="zh-CN" sz="2000" b="1">
                <a:latin typeface="Franklin Gothic Book"/>
                <a:ea typeface="黑体" panose="02010600030101010101" pitchFamily="49" charset="-122"/>
              </a:rPr>
              <a:t>世纪初，中国先后爆发了学习西方政治制度的维新变法运动和辛亥革命，结束了专制制度，但真正的民主共和没有实现；</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③北洋军阀统治时期，爆发了要求民主与科学的新文化运动，解放了人们的思想。</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（器物——制度——精神）</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a:t>
            </a:r>
            <a:r>
              <a:rPr lang="en-US" altLang="zh-CN" sz="2000" b="1">
                <a:latin typeface="Franklin Gothic Book"/>
                <a:ea typeface="黑体" panose="02010600030101010101" pitchFamily="49" charset="-122"/>
              </a:rPr>
              <a:t>3</a:t>
            </a:r>
            <a:r>
              <a:rPr lang="zh-CN" altLang="zh-CN" sz="2000" b="1">
                <a:latin typeface="Franklin Gothic Book"/>
                <a:ea typeface="黑体" panose="02010600030101010101" pitchFamily="49" charset="-122"/>
              </a:rPr>
              <a:t>）领导阶级和目的不同：</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①西方的近代化无论是思想革命、政治革命还是工业革命。领导阶级都是资产阶级。其目的都是为了发展资本主义生产，建立和巩固资产阶级统治。</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②中国的近代化中出现的新思潮以及洋务运动的领导阶级是地主阶级，其目的是为了维护清王朝的封建统治；而维新变法运动及辛亥革命是由资产阶级维新派和革命派分别领导，其目的是为了发展资本主义和建立资本主义制度。</a:t>
            </a:r>
            <a:endParaRPr lang="zh-CN" altLang="zh-CN" sz="2000" b="1">
              <a:latin typeface="Franklin Gothic Book"/>
              <a:ea typeface="黑体" panose="02010600030101010101" pitchFamily="49" charset="-122"/>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3" name="Picture 2"/>
          <p:cNvPicPr>
            <a:picLocks noChangeAspect="1" noChangeArrowheads="1"/>
          </p:cNvPicPr>
          <p:nvPr/>
        </p:nvPicPr>
        <p:blipFill>
          <a:blip r:embed="rId1"/>
          <a:srcRect/>
          <a:stretch>
            <a:fillRect/>
          </a:stretch>
        </p:blipFill>
        <p:spPr bwMode="auto">
          <a:xfrm>
            <a:off x="785813" y="1285875"/>
            <a:ext cx="7856537" cy="4000500"/>
          </a:xfrm>
          <a:prstGeom prst="rect">
            <a:avLst/>
          </a:prstGeom>
          <a:noFill/>
          <a:ln w="9525">
            <a:noFill/>
            <a:miter lim="800000"/>
            <a:headEnd/>
            <a:tailEnd/>
          </a:ln>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539750" y="1268413"/>
          <a:ext cx="8064896" cy="4754880"/>
        </p:xfrm>
        <a:graphic>
          <a:graphicData uri="http://schemas.openxmlformats.org/drawingml/2006/table">
            <a:tbl>
              <a:tblPr>
                <a:tableStyleId>{5C22544A-7EE6-4342-B048-85BDC9FD1C3A}</a:tableStyleId>
              </a:tblPr>
              <a:tblGrid>
                <a:gridCol w="1685552"/>
                <a:gridCol w="1931361"/>
                <a:gridCol w="2101087"/>
                <a:gridCol w="2346896"/>
              </a:tblGrid>
              <a:tr h="0">
                <a:tc>
                  <a:txBody>
                    <a:bodyPr/>
                    <a:lstStyle/>
                    <a:p>
                      <a:pPr algn="ctr" defTabSz="-635">
                        <a:lnSpc>
                          <a:spcPct val="150000"/>
                        </a:lnSpc>
                        <a:spcAft>
                          <a:spcPts val="0"/>
                        </a:spcAft>
                        <a:tabLst>
                          <a:tab pos="2400300" algn="l"/>
                        </a:tabLst>
                      </a:pPr>
                      <a:r>
                        <a:rPr lang="zh-CN" sz="1600" b="1" kern="100" dirty="0">
                          <a:effectLst/>
                        </a:rPr>
                        <a:t>类型</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dirty="0">
                          <a:effectLst/>
                        </a:rPr>
                        <a:t>斯大林模式</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a:effectLst/>
                        </a:rPr>
                        <a:t>罗斯福新政</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a:effectLst/>
                        </a:rPr>
                        <a:t>中国特色社会主义模式</a:t>
                      </a:r>
                      <a:endParaRPr lang="zh-CN" sz="16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600" b="1" kern="100" dirty="0">
                          <a:effectLst/>
                        </a:rPr>
                        <a:t>生产资料所有制　</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dirty="0">
                          <a:effectLst/>
                        </a:rPr>
                        <a:t>生产资料公有制</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dirty="0">
                          <a:effectLst/>
                        </a:rPr>
                        <a:t>生产资料私有制</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以公有制为主体，多种所有制成分并存</a:t>
                      </a:r>
                      <a:endParaRPr lang="zh-CN" sz="16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600" b="1" kern="100" dirty="0">
                          <a:effectLst/>
                        </a:rPr>
                        <a:t>工业化道路</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优先发展重工业</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先轻工业后重工业</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农轻重按比例协调发展</a:t>
                      </a:r>
                      <a:endParaRPr lang="zh-CN" sz="16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600" b="1" kern="100">
                          <a:effectLst/>
                        </a:rPr>
                        <a:t>农业制度</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集体化农庄</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资本主义大农场</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家庭联产承包责任制</a:t>
                      </a:r>
                      <a:endParaRPr lang="zh-CN" sz="16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600" b="1" kern="100" dirty="0">
                          <a:effectLst/>
                        </a:rPr>
                        <a:t>经济体制</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高度集中的计划经济体制</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国家干预下的资本主义市场经济体制</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宏观调控下的社会主义市场经济体制</a:t>
                      </a:r>
                      <a:endParaRPr lang="zh-CN" sz="1600" b="1" kern="100" dirty="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600" b="1" kern="100">
                          <a:effectLst/>
                        </a:rPr>
                        <a:t>实质</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通过牺牲农业，优先发展重工业的方式建立起来的高度集中的计划经济体制</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在不触动资本主义制度的前提下，对资本主义生产关系的局部调整</a:t>
                      </a:r>
                      <a:r>
                        <a:rPr lang="en-US" sz="1600" b="1" kern="100">
                          <a:effectLst/>
                        </a:rPr>
                        <a:t>(</a:t>
                      </a:r>
                      <a:r>
                        <a:rPr lang="zh-CN" sz="1600" b="1" kern="100">
                          <a:effectLst/>
                        </a:rPr>
                        <a:t>国家干预经济，调节资本主义供给与需求之间的矛盾</a:t>
                      </a:r>
                      <a:r>
                        <a:rPr lang="en-US" sz="1600" b="1" kern="100">
                          <a:effectLst/>
                        </a:rPr>
                        <a:t>)</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在坚持社会主义制度的前提下，改革生产关系中不适应生产力发展的环节，解放生产力，最终建立社会主义市场经济体制</a:t>
                      </a:r>
                      <a:endParaRPr lang="zh-CN" sz="1600" b="1" kern="100" dirty="0">
                        <a:effectLst/>
                        <a:latin typeface="宋体" panose="02010600030101010101" pitchFamily="2" charset="-122"/>
                        <a:cs typeface="Times New Roman" panose="02020603050405020304"/>
                      </a:endParaRPr>
                    </a:p>
                  </a:txBody>
                  <a:tcPr marL="68580" marR="68580" marT="0" marB="0" anchor="ctr"/>
                </a:tc>
              </a:tr>
            </a:tbl>
          </a:graphicData>
        </a:graphic>
      </p:graphicFrame>
      <p:sp>
        <p:nvSpPr>
          <p:cNvPr id="301094" name="Rectangle 1"/>
          <p:cNvSpPr>
            <a:spLocks noChangeArrowheads="1"/>
          </p:cNvSpPr>
          <p:nvPr/>
        </p:nvSpPr>
        <p:spPr bwMode="auto">
          <a:xfrm>
            <a:off x="660400" y="304800"/>
            <a:ext cx="5141913" cy="800100"/>
          </a:xfrm>
          <a:prstGeom prst="rect">
            <a:avLst/>
          </a:prstGeom>
          <a:noFill/>
          <a:ln w="9525">
            <a:noFill/>
            <a:miter lim="800000"/>
          </a:ln>
        </p:spPr>
        <p:txBody>
          <a:bodyPr wrap="none" anchor="ctr">
            <a:spAutoFit/>
          </a:bodyPr>
          <a:lstStyle/>
          <a:p>
            <a:pPr indent="266700" defTabSz="-635">
              <a:tabLst>
                <a:tab pos="2400300" algn="l"/>
              </a:tabLst>
            </a:pPr>
            <a:r>
              <a:rPr lang="zh-CN" sz="2800" b="1"/>
              <a:t>世界三大经济发展模式的不同</a:t>
            </a:r>
            <a:endParaRPr lang="zh-CN" sz="2800" b="1"/>
          </a:p>
          <a:p>
            <a:pPr indent="266700" defTabSz="-635" eaLnBrk="0" hangingPunct="0">
              <a:tabLst>
                <a:tab pos="2400300" algn="l"/>
              </a:tabLst>
            </a:pPr>
            <a:endParaRPr lang="zh-CN" altLang="zh-CN"/>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539750" y="1412875"/>
          <a:ext cx="8424936" cy="4937760"/>
        </p:xfrm>
        <a:graphic>
          <a:graphicData uri="http://schemas.openxmlformats.org/drawingml/2006/table">
            <a:tbl>
              <a:tblPr>
                <a:tableStyleId>{5C22544A-7EE6-4342-B048-85BDC9FD1C3A}</a:tableStyleId>
              </a:tblPr>
              <a:tblGrid>
                <a:gridCol w="1872208"/>
                <a:gridCol w="2664296"/>
                <a:gridCol w="3888432"/>
              </a:tblGrid>
              <a:tr h="0">
                <a:tc>
                  <a:txBody>
                    <a:bodyPr/>
                    <a:lstStyle/>
                    <a:p>
                      <a:pPr algn="ctr" defTabSz="-635">
                        <a:lnSpc>
                          <a:spcPct val="150000"/>
                        </a:lnSpc>
                        <a:spcAft>
                          <a:spcPts val="0"/>
                        </a:spcAft>
                        <a:tabLst>
                          <a:tab pos="2400300" algn="l"/>
                        </a:tabLst>
                      </a:pPr>
                      <a:r>
                        <a:rPr lang="en-US" sz="1800" b="1" kern="100" dirty="0">
                          <a:effectLst/>
                        </a:rPr>
                        <a:t> </a:t>
                      </a:r>
                      <a:endParaRPr lang="zh-CN" sz="18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800" b="1" kern="100">
                          <a:effectLst/>
                        </a:rPr>
                        <a:t>借鉴</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800" b="1" kern="100">
                          <a:effectLst/>
                        </a:rPr>
                        <a:t>创新</a:t>
                      </a:r>
                      <a:endParaRPr lang="zh-CN" sz="18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800" b="1" kern="100" dirty="0">
                          <a:effectLst/>
                        </a:rPr>
                        <a:t>社会经济制度建立</a:t>
                      </a:r>
                      <a:endParaRPr lang="zh-CN" sz="18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对农业、手工业、资本主义工商业进行社会主义改造，逐步消灭私有制</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社会主义过渡时期的总路线把变革生产关系与发展生产力并举，对资本主义工商业的改造首创公私合营的模式</a:t>
                      </a:r>
                      <a:endParaRPr lang="zh-CN" sz="18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800" b="1" kern="100">
                          <a:effectLst/>
                        </a:rPr>
                        <a:t>工业化建设</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开展五年计划建设；优先发展重工业，建立工业化体系</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正确处理好重工业与农业、轻工业的关系，关注民生问题</a:t>
                      </a:r>
                      <a:endParaRPr lang="zh-CN" sz="18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800" b="1" kern="100">
                          <a:effectLst/>
                        </a:rPr>
                        <a:t>经济结构与体制</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变多种所有制为单一的公有制，建立计划经济体制</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dirty="0">
                          <a:effectLst/>
                        </a:rPr>
                        <a:t>注意克服斯大林模式经济管理权力过度集中的弱点，注意解决日益增长的物质文化需要与落后生产力之间的矛盾</a:t>
                      </a:r>
                      <a:endParaRPr lang="zh-CN" sz="1800" b="1" kern="100" dirty="0">
                        <a:effectLst/>
                        <a:latin typeface="宋体" panose="02010600030101010101" pitchFamily="2" charset="-122"/>
                        <a:cs typeface="Times New Roman" panose="02020603050405020304"/>
                      </a:endParaRPr>
                    </a:p>
                  </a:txBody>
                  <a:tcPr marL="68580" marR="68580" marT="0" marB="0" anchor="ctr"/>
                </a:tc>
              </a:tr>
            </a:tbl>
          </a:graphicData>
        </a:graphic>
      </p:graphicFrame>
      <p:sp>
        <p:nvSpPr>
          <p:cNvPr id="302103" name="Rectangle 1"/>
          <p:cNvSpPr>
            <a:spLocks noChangeArrowheads="1"/>
          </p:cNvSpPr>
          <p:nvPr/>
        </p:nvSpPr>
        <p:spPr bwMode="auto">
          <a:xfrm>
            <a:off x="1042988" y="511175"/>
            <a:ext cx="5873750" cy="676275"/>
          </a:xfrm>
          <a:prstGeom prst="rect">
            <a:avLst/>
          </a:prstGeom>
          <a:noFill/>
          <a:ln w="9525">
            <a:noFill/>
            <a:miter lim="800000"/>
          </a:ln>
        </p:spPr>
        <p:txBody>
          <a:bodyPr wrap="none" anchor="ctr">
            <a:spAutoFit/>
          </a:bodyPr>
          <a:lstStyle/>
          <a:p>
            <a:pPr indent="266700" defTabSz="-635">
              <a:tabLst>
                <a:tab pos="2400300" algn="l"/>
              </a:tabLst>
            </a:pPr>
            <a:r>
              <a:rPr lang="zh-CN" sz="2000" b="1"/>
              <a:t>新中国向社会主义过渡时期对苏联的借鉴与创新</a:t>
            </a:r>
            <a:endParaRPr lang="zh-CN" sz="2000" b="1"/>
          </a:p>
          <a:p>
            <a:pPr indent="266700" defTabSz="-635" eaLnBrk="0" hangingPunct="0">
              <a:tabLst>
                <a:tab pos="2400300" algn="l"/>
              </a:tabLst>
            </a:pPr>
            <a:endParaRPr lang="zh-CN" altLang="zh-CN"/>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539750" y="1412875"/>
          <a:ext cx="8424936" cy="4937760"/>
        </p:xfrm>
        <a:graphic>
          <a:graphicData uri="http://schemas.openxmlformats.org/drawingml/2006/table">
            <a:tbl>
              <a:tblPr>
                <a:tableStyleId>{5C22544A-7EE6-4342-B048-85BDC9FD1C3A}</a:tableStyleId>
              </a:tblPr>
              <a:tblGrid>
                <a:gridCol w="1872208"/>
                <a:gridCol w="2664296"/>
                <a:gridCol w="3888432"/>
              </a:tblGrid>
              <a:tr h="0">
                <a:tc>
                  <a:txBody>
                    <a:bodyPr/>
                    <a:lstStyle/>
                    <a:p>
                      <a:pPr algn="ctr" defTabSz="-635">
                        <a:lnSpc>
                          <a:spcPct val="150000"/>
                        </a:lnSpc>
                        <a:spcAft>
                          <a:spcPts val="0"/>
                        </a:spcAft>
                        <a:tabLst>
                          <a:tab pos="2400300" algn="l"/>
                        </a:tabLst>
                      </a:pPr>
                      <a:r>
                        <a:rPr lang="en-US" sz="1800" b="1" kern="100" dirty="0">
                          <a:effectLst/>
                        </a:rPr>
                        <a:t> </a:t>
                      </a:r>
                      <a:endParaRPr lang="zh-CN" sz="18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800" b="1" kern="100">
                          <a:effectLst/>
                        </a:rPr>
                        <a:t>借鉴</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800" b="1" kern="100">
                          <a:effectLst/>
                        </a:rPr>
                        <a:t>创新</a:t>
                      </a:r>
                      <a:endParaRPr lang="zh-CN" sz="18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800" b="1" kern="100" dirty="0">
                          <a:effectLst/>
                        </a:rPr>
                        <a:t>社会经济制度建立</a:t>
                      </a:r>
                      <a:endParaRPr lang="zh-CN" sz="18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对农业、手工业、资本主义工商业进行社会主义改造，逐步消灭私有制</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社会主义过渡时期的总路线把变革生产关系与发展生产力并举，对资本主义工商业的改造首创公私合营的模式</a:t>
                      </a:r>
                      <a:endParaRPr lang="zh-CN" sz="18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800" b="1" kern="100">
                          <a:effectLst/>
                        </a:rPr>
                        <a:t>工业化建设</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开展五年计划建设；优先发展重工业，建立工业化体系</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正确处理好重工业与农业、轻工业的关系，关注民生问题</a:t>
                      </a:r>
                      <a:endParaRPr lang="zh-CN" sz="18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800" b="1" kern="100">
                          <a:effectLst/>
                        </a:rPr>
                        <a:t>经济结构与体制</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变多种所有制为单一的公有制，建立计划经济体制</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dirty="0">
                          <a:effectLst/>
                        </a:rPr>
                        <a:t>注意克服斯大林模式经济管理权力过度集中的弱点，注意解决日益增长的物质文化需要与落后生产力之间的矛盾</a:t>
                      </a:r>
                      <a:endParaRPr lang="zh-CN" sz="1800" b="1" kern="100" dirty="0">
                        <a:effectLst/>
                        <a:latin typeface="宋体" panose="02010600030101010101" pitchFamily="2" charset="-122"/>
                        <a:cs typeface="Times New Roman" panose="02020603050405020304"/>
                      </a:endParaRPr>
                    </a:p>
                  </a:txBody>
                  <a:tcPr marL="68580" marR="68580" marT="0" marB="0" anchor="ctr"/>
                </a:tc>
              </a:tr>
            </a:tbl>
          </a:graphicData>
        </a:graphic>
      </p:graphicFrame>
      <p:sp>
        <p:nvSpPr>
          <p:cNvPr id="303127" name="Rectangle 1"/>
          <p:cNvSpPr>
            <a:spLocks noChangeArrowheads="1"/>
          </p:cNvSpPr>
          <p:nvPr/>
        </p:nvSpPr>
        <p:spPr bwMode="auto">
          <a:xfrm>
            <a:off x="1042988" y="511175"/>
            <a:ext cx="5873750" cy="676275"/>
          </a:xfrm>
          <a:prstGeom prst="rect">
            <a:avLst/>
          </a:prstGeom>
          <a:noFill/>
          <a:ln w="9525">
            <a:noFill/>
            <a:miter lim="800000"/>
          </a:ln>
        </p:spPr>
        <p:txBody>
          <a:bodyPr wrap="none" anchor="ctr">
            <a:spAutoFit/>
          </a:bodyPr>
          <a:lstStyle/>
          <a:p>
            <a:pPr indent="266700" defTabSz="-635">
              <a:tabLst>
                <a:tab pos="2400300" algn="l"/>
              </a:tabLst>
            </a:pPr>
            <a:r>
              <a:rPr lang="zh-CN" sz="2000" b="1"/>
              <a:t>新中国向社会主义过渡时期对苏联的借鉴与创新</a:t>
            </a:r>
            <a:endParaRPr lang="zh-CN" sz="2000" b="1"/>
          </a:p>
          <a:p>
            <a:pPr indent="266700" defTabSz="-635" eaLnBrk="0" hangingPunct="0">
              <a:tabLst>
                <a:tab pos="2400300" algn="l"/>
              </a:tabLst>
            </a:pPr>
            <a:endParaRPr lang="zh-CN"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矩形 1"/>
          <p:cNvSpPr>
            <a:spLocks noChangeArrowheads="1"/>
          </p:cNvSpPr>
          <p:nvPr/>
        </p:nvSpPr>
        <p:spPr bwMode="auto">
          <a:xfrm>
            <a:off x="468313" y="476250"/>
            <a:ext cx="8280400" cy="5694363"/>
          </a:xfrm>
          <a:prstGeom prst="rect">
            <a:avLst/>
          </a:prstGeom>
          <a:noFill/>
          <a:ln w="9525">
            <a:noFill/>
            <a:miter lim="800000"/>
          </a:ln>
        </p:spPr>
        <p:txBody>
          <a:bodyPr>
            <a:spAutoFit/>
          </a:bodyPr>
          <a:lstStyle/>
          <a:p>
            <a:r>
              <a:rPr lang="zh-CN" altLang="zh-CN" sz="2800">
                <a:latin typeface="Franklin Gothic Book"/>
                <a:ea typeface="黑体" panose="02010600030101010101" pitchFamily="49" charset="-122"/>
              </a:rPr>
              <a:t>　　高考历史科目注重考查考生的材料分析能力和历史知识整合能力，因此考生应强化对主干知识点的理解，构建合理的知识框架体系。近年来，高考历史命题的纯知识性考查可谓少之又少，考生只要能够正确理解核心主干知识，准确把握关键历史概念，合理认识重大历史现象，无需大量死记硬背即可应对高考历史考试要求。此次高考历史考纲修订删除</a:t>
            </a:r>
            <a:r>
              <a:rPr lang="en-US" altLang="zh-CN" sz="2800">
                <a:latin typeface="Franklin Gothic Book"/>
                <a:ea typeface="黑体" panose="02010600030101010101" pitchFamily="49" charset="-122"/>
              </a:rPr>
              <a:t>3</a:t>
            </a:r>
            <a:r>
              <a:rPr lang="zh-CN" altLang="zh-CN" sz="2800">
                <a:latin typeface="Franklin Gothic Book"/>
                <a:ea typeface="黑体" panose="02010600030101010101" pitchFamily="49" charset="-122"/>
              </a:rPr>
              <a:t>个选考版块，其目的就在于希望考生集中精力强化核心知识的复习。因此，在备考时首先要做到对照考纲，立足基础，对主干知识和核心概念深层理解和准确掌握，形成清晰的纵横网状知识体系，前后兼顾，温故知新，举一反三，用有限的主干知识来应对无限的命题可能。</a:t>
            </a:r>
            <a:endParaRPr lang="zh-CN" altLang="zh-CN" sz="2800">
              <a:latin typeface="Franklin Gothic Book"/>
              <a:ea typeface="黑体" panose="02010600030101010101" pitchFamily="49" charset="-122"/>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1"/>
          <p:cNvSpPr>
            <a:spLocks noChangeArrowheads="1"/>
          </p:cNvSpPr>
          <p:nvPr/>
        </p:nvSpPr>
        <p:spPr bwMode="auto">
          <a:xfrm>
            <a:off x="250825" y="454025"/>
            <a:ext cx="8642350" cy="5940425"/>
          </a:xfrm>
          <a:prstGeom prst="rect">
            <a:avLst/>
          </a:prstGeom>
          <a:noFill/>
          <a:ln w="9525">
            <a:noFill/>
            <a:miter lim="800000"/>
          </a:ln>
        </p:spPr>
        <p:txBody>
          <a:bodyPr anchor="ctr">
            <a:spAutoFit/>
          </a:bodyPr>
          <a:lstStyle/>
          <a:p>
            <a:pPr indent="625475" eaLnBrk="0" hangingPunct="0"/>
            <a:r>
              <a:rPr lang="zh-CN" altLang="en-US" sz="2000" b="1">
                <a:latin typeface="Calibri" panose="020F0502020204030204" charset="0"/>
                <a:ea typeface="黑体" panose="02010600030101010101" pitchFamily="49" charset="-122"/>
              </a:rPr>
              <a:t>材料一</a:t>
            </a:r>
            <a:r>
              <a:rPr lang="zh-CN" altLang="en-US" sz="2000" b="1">
                <a:latin typeface="Calibri" panose="020F0502020204030204" charset="0"/>
                <a:ea typeface="黑体" panose="02010600030101010101" pitchFamily="49" charset="-122"/>
                <a:cs typeface="Times New Roman" panose="02020603050405020304" pitchFamily="18" charset="0"/>
              </a:rPr>
              <a:t>  </a:t>
            </a:r>
            <a:r>
              <a:rPr lang="zh-CN" altLang="en-US" sz="2000" b="1">
                <a:latin typeface="Calibri" panose="020F0502020204030204" charset="0"/>
                <a:ea typeface="楷体"/>
                <a:cs typeface="Times New Roman" panose="02020603050405020304" pitchFamily="18" charset="0"/>
              </a:rPr>
              <a:t>人，力不若牛，走不若马，而牛马为用，何也？曰：人能群，彼不能群也。人何以能群？曰：分（建立社会等级）。分何以能行？曰：义（伦理道德和礼法制度）。故义以分则和，和则一，一则多力，多力则强，强则胜物。 </a:t>
            </a:r>
            <a:endParaRPr lang="zh-CN" altLang="en-US" sz="2000" b="1">
              <a:latin typeface="Franklin Gothic Book"/>
              <a:ea typeface="黑体" panose="02010600030101010101" pitchFamily="49" charset="-122"/>
            </a:endParaRPr>
          </a:p>
          <a:p>
            <a:pPr indent="625475" eaLnBrk="0" hangingPunct="0"/>
            <a:r>
              <a:rPr lang="en-US" altLang="zh-CN" sz="2000" b="1">
                <a:latin typeface="Calibri" panose="020F0502020204030204" charset="0"/>
                <a:ea typeface="黑体" panose="02010600030101010101" pitchFamily="49" charset="-122"/>
                <a:cs typeface="Times New Roman" panose="02020603050405020304" pitchFamily="18" charset="0"/>
              </a:rPr>
              <a:t>——</a:t>
            </a:r>
            <a:r>
              <a:rPr lang="zh-CN" altLang="en-US" sz="2000" b="1">
                <a:latin typeface="Calibri" panose="020F0502020204030204" charset="0"/>
                <a:ea typeface="黑体" panose="02010600030101010101" pitchFamily="49" charset="-122"/>
                <a:cs typeface="Times New Roman" panose="02020603050405020304" pitchFamily="18" charset="0"/>
              </a:rPr>
              <a:t>荀子</a:t>
            </a:r>
            <a:r>
              <a:rPr lang="en-US" altLang="zh-CN" sz="2000" b="1">
                <a:latin typeface="Calibri" panose="020F0502020204030204" charset="0"/>
                <a:ea typeface="黑体" panose="02010600030101010101" pitchFamily="49" charset="-122"/>
                <a:cs typeface="Times New Roman" panose="02020603050405020304" pitchFamily="18" charset="0"/>
              </a:rPr>
              <a:t>《</a:t>
            </a:r>
            <a:r>
              <a:rPr lang="zh-CN" altLang="en-US" sz="2000" b="1">
                <a:latin typeface="Calibri" panose="020F0502020204030204" charset="0"/>
                <a:ea typeface="黑体" panose="02010600030101010101" pitchFamily="49" charset="-122"/>
                <a:cs typeface="Times New Roman" panose="02020603050405020304" pitchFamily="18" charset="0"/>
              </a:rPr>
              <a:t>王制</a:t>
            </a:r>
            <a:r>
              <a:rPr lang="en-US" altLang="zh-CN" sz="2000" b="1">
                <a:latin typeface="Calibri" panose="020F0502020204030204" charset="0"/>
                <a:ea typeface="黑体" panose="02010600030101010101" pitchFamily="49" charset="-122"/>
                <a:cs typeface="Times New Roman" panose="02020603050405020304" pitchFamily="18" charset="0"/>
              </a:rPr>
              <a:t>》</a:t>
            </a:r>
            <a:endParaRPr lang="en-US" altLang="zh-CN" sz="2000" b="1">
              <a:latin typeface="Franklin Gothic Book"/>
              <a:ea typeface="黑体" panose="02010600030101010101" pitchFamily="49" charset="-122"/>
            </a:endParaRPr>
          </a:p>
          <a:p>
            <a:pPr indent="625475" eaLnBrk="0" hangingPunct="0"/>
            <a:r>
              <a:rPr lang="zh-CN" altLang="en-US" sz="2000" b="1">
                <a:latin typeface="Calibri" panose="020F0502020204030204" charset="0"/>
                <a:ea typeface="楷体"/>
                <a:cs typeface="楷体"/>
              </a:rPr>
              <a:t>我们每个人都不能自给自足，相对于我们自己的需要来说，每个人都缺乏许多东西</a:t>
            </a:r>
            <a:r>
              <a:rPr lang="en-US" altLang="zh-CN" sz="2000" b="1">
                <a:latin typeface="Calibri" panose="020F0502020204030204" charset="0"/>
                <a:ea typeface="黑体" panose="02010600030101010101" pitchFamily="49" charset="-122"/>
              </a:rPr>
              <a:t>……</a:t>
            </a:r>
            <a:r>
              <a:rPr lang="zh-CN" altLang="en-US" sz="2000" b="1">
                <a:latin typeface="Calibri" panose="020F0502020204030204" charset="0"/>
                <a:ea typeface="楷体"/>
                <a:cs typeface="楷体"/>
              </a:rPr>
              <a:t>由于有种种需要，我们聚居在一起，成为伙伴和帮手，我们把聚居地称作城邦或国家。         </a:t>
            </a:r>
            <a:endParaRPr lang="en-US" altLang="zh-CN" sz="2000" b="1">
              <a:latin typeface="Calibri" panose="020F0502020204030204" charset="0"/>
              <a:ea typeface="楷体"/>
              <a:cs typeface="楷体"/>
            </a:endParaRPr>
          </a:p>
          <a:p>
            <a:pPr indent="625475"/>
            <a:r>
              <a:rPr lang="zh-CN" altLang="en-US" sz="2000" b="1">
                <a:latin typeface="Calibri" panose="020F0502020204030204" charset="0"/>
                <a:ea typeface="黑体" panose="02010600030101010101" pitchFamily="49" charset="-122"/>
                <a:cs typeface="Times New Roman" panose="02020603050405020304" pitchFamily="18" charset="0"/>
              </a:rPr>
              <a:t>（</a:t>
            </a:r>
            <a:r>
              <a:rPr lang="en-US" altLang="zh-CN" sz="2000" b="1">
                <a:latin typeface="Calibri" panose="020F0502020204030204" charset="0"/>
                <a:ea typeface="黑体" panose="02010600030101010101" pitchFamily="49" charset="-122"/>
                <a:cs typeface="Times New Roman" panose="02020603050405020304" pitchFamily="18" charset="0"/>
              </a:rPr>
              <a:t>1</a:t>
            </a:r>
            <a:r>
              <a:rPr lang="zh-CN" altLang="en-US" sz="2000" b="1">
                <a:latin typeface="Calibri" panose="020F0502020204030204" charset="0"/>
                <a:ea typeface="黑体" panose="02010600030101010101" pitchFamily="49" charset="-122"/>
                <a:cs typeface="Times New Roman" panose="02020603050405020304" pitchFamily="18" charset="0"/>
              </a:rPr>
              <a:t>）依据材料一，概括荀子和柏拉图思想主张的异同点。结合所学知识，任选其中一人分析其主张的社会背景。（</a:t>
            </a:r>
            <a:r>
              <a:rPr lang="en-US" altLang="zh-CN" sz="2000" b="1">
                <a:latin typeface="Calibri" panose="020F0502020204030204" charset="0"/>
                <a:ea typeface="黑体" panose="02010600030101010101" pitchFamily="49" charset="-122"/>
                <a:cs typeface="Times New Roman" panose="02020603050405020304" pitchFamily="18" charset="0"/>
              </a:rPr>
              <a:t>8</a:t>
            </a:r>
            <a:r>
              <a:rPr lang="zh-CN" altLang="en-US" sz="2000" b="1">
                <a:latin typeface="Calibri" panose="020F0502020204030204" charset="0"/>
                <a:ea typeface="黑体" panose="02010600030101010101" pitchFamily="49" charset="-122"/>
                <a:cs typeface="Times New Roman" panose="02020603050405020304" pitchFamily="18" charset="0"/>
              </a:rPr>
              <a:t>分）</a:t>
            </a:r>
            <a:endParaRPr lang="en-US" altLang="zh-CN" sz="2000" b="1">
              <a:latin typeface="Calibri" panose="020F0502020204030204" charset="0"/>
              <a:ea typeface="黑体" panose="02010600030101010101" pitchFamily="49" charset="-122"/>
              <a:cs typeface="Times New Roman" panose="02020603050405020304" pitchFamily="18" charset="0"/>
            </a:endParaRPr>
          </a:p>
          <a:p>
            <a:pPr indent="625475"/>
            <a:r>
              <a:rPr lang="zh-CN" altLang="zh-CN" sz="2000" b="1">
                <a:latin typeface="Franklin Gothic Book"/>
                <a:ea typeface="黑体" panose="02010600030101010101" pitchFamily="49" charset="-122"/>
              </a:rPr>
              <a:t>共同点：二者都关注共同群体中建立良好的人际关系（和谐相处）（</a:t>
            </a:r>
            <a:r>
              <a:rPr lang="en-US" altLang="zh-CN" sz="2000" b="1">
                <a:latin typeface="Franklin Gothic Book"/>
                <a:ea typeface="黑体" panose="02010600030101010101" pitchFamily="49" charset="-122"/>
              </a:rPr>
              <a:t>2</a:t>
            </a:r>
            <a:r>
              <a:rPr lang="zh-CN" altLang="zh-CN" sz="2000" b="1">
                <a:latin typeface="Franklin Gothic Book"/>
                <a:ea typeface="黑体" panose="02010600030101010101" pitchFamily="49" charset="-122"/>
              </a:rPr>
              <a:t>分）</a:t>
            </a:r>
            <a:endParaRPr lang="zh-CN" altLang="zh-CN" sz="2000" b="1">
              <a:latin typeface="Franklin Gothic Book"/>
              <a:ea typeface="黑体" panose="02010600030101010101" pitchFamily="49" charset="-122"/>
            </a:endParaRPr>
          </a:p>
          <a:p>
            <a:pPr indent="625475"/>
            <a:r>
              <a:rPr lang="zh-CN" altLang="zh-CN" sz="2000" b="1">
                <a:latin typeface="Franklin Gothic Book"/>
                <a:ea typeface="黑体" panose="02010600030101010101" pitchFamily="49" charset="-122"/>
              </a:rPr>
              <a:t>不同点：二人建立良好人际关系的途径不同。荀子强调等级，主张依靠伦理道德和礼法制度建立社会秩序；柏拉图强调公民互助合作，建立理想城邦。（</a:t>
            </a:r>
            <a:r>
              <a:rPr lang="en-US" altLang="zh-CN" sz="2000" b="1">
                <a:latin typeface="Franklin Gothic Book"/>
                <a:ea typeface="黑体" panose="02010600030101010101" pitchFamily="49" charset="-122"/>
              </a:rPr>
              <a:t>4</a:t>
            </a:r>
            <a:r>
              <a:rPr lang="zh-CN" altLang="zh-CN" sz="2000" b="1">
                <a:latin typeface="Franklin Gothic Book"/>
                <a:ea typeface="黑体" panose="02010600030101010101" pitchFamily="49" charset="-122"/>
              </a:rPr>
              <a:t>分）</a:t>
            </a:r>
            <a:endParaRPr lang="zh-CN" altLang="zh-CN" sz="2000" b="1">
              <a:latin typeface="Franklin Gothic Book"/>
              <a:ea typeface="黑体" panose="02010600030101010101" pitchFamily="49" charset="-122"/>
            </a:endParaRPr>
          </a:p>
          <a:p>
            <a:pPr indent="625475"/>
            <a:r>
              <a:rPr lang="zh-CN" altLang="zh-CN" sz="2000" b="1">
                <a:latin typeface="Franklin Gothic Book"/>
                <a:ea typeface="黑体" panose="02010600030101010101" pitchFamily="49" charset="-122"/>
              </a:rPr>
              <a:t>社会背景：（</a:t>
            </a:r>
            <a:r>
              <a:rPr lang="en-US" altLang="zh-CN" sz="2000" b="1">
                <a:latin typeface="Franklin Gothic Book"/>
                <a:ea typeface="黑体" panose="02010600030101010101" pitchFamily="49" charset="-122"/>
              </a:rPr>
              <a:t>2</a:t>
            </a:r>
            <a:r>
              <a:rPr lang="zh-CN" altLang="zh-CN" sz="2000" b="1">
                <a:latin typeface="Franklin Gothic Book"/>
                <a:ea typeface="黑体" panose="02010600030101010101" pitchFamily="49" charset="-122"/>
              </a:rPr>
              <a:t>分）</a:t>
            </a:r>
            <a:endParaRPr lang="zh-CN" altLang="zh-CN" sz="2000" b="1">
              <a:latin typeface="Franklin Gothic Book"/>
              <a:ea typeface="黑体" panose="02010600030101010101" pitchFamily="49" charset="-122"/>
            </a:endParaRPr>
          </a:p>
          <a:p>
            <a:pPr indent="625475"/>
            <a:r>
              <a:rPr lang="zh-CN" altLang="zh-CN" sz="2000" b="1">
                <a:latin typeface="Franklin Gothic Book"/>
                <a:ea typeface="黑体" panose="02010600030101010101" pitchFamily="49" charset="-122"/>
              </a:rPr>
              <a:t>荀子：战国时期，旧制度衰落，诸侯分裂割据，需要重建社会秩序。</a:t>
            </a:r>
            <a:endParaRPr lang="zh-CN" altLang="zh-CN" sz="2000" b="1">
              <a:latin typeface="Franklin Gothic Book"/>
              <a:ea typeface="黑体" panose="02010600030101010101" pitchFamily="49" charset="-122"/>
            </a:endParaRPr>
          </a:p>
          <a:p>
            <a:pPr indent="625475"/>
            <a:r>
              <a:rPr lang="zh-CN" altLang="zh-CN" sz="2000" b="1">
                <a:latin typeface="Franklin Gothic Book"/>
                <a:ea typeface="黑体" panose="02010600030101010101" pitchFamily="49" charset="-122"/>
              </a:rPr>
              <a:t>柏拉图：雅典城邦民主制走向衰落，城邦纷争不断，政局动荡。</a:t>
            </a:r>
            <a:endParaRPr lang="zh-CN" altLang="zh-CN" sz="2000" b="1">
              <a:latin typeface="Franklin Gothic Book"/>
              <a:ea typeface="黑体" panose="02010600030101010101" pitchFamily="49" charset="-122"/>
            </a:endParaRPr>
          </a:p>
          <a:p>
            <a:pPr indent="625475" eaLnBrk="0" hangingPunct="0"/>
            <a:endParaRPr lang="zh-CN" altLang="en-US" sz="2000" b="1">
              <a:latin typeface="Franklin Gothic Book"/>
              <a:ea typeface="黑体" panose="02010600030101010101" pitchFamily="49" charset="-122"/>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7950" y="488950"/>
          <a:ext cx="9036496" cy="6217920"/>
        </p:xfrm>
        <a:graphic>
          <a:graphicData uri="http://schemas.openxmlformats.org/drawingml/2006/table">
            <a:tbl>
              <a:tblPr>
                <a:tableStyleId>{5C22544A-7EE6-4342-B048-85BDC9FD1C3A}</a:tableStyleId>
              </a:tblPr>
              <a:tblGrid>
                <a:gridCol w="596748"/>
                <a:gridCol w="1278750"/>
                <a:gridCol w="3395791"/>
                <a:gridCol w="3765207"/>
              </a:tblGrid>
              <a:tr h="203752">
                <a:tc gridSpan="2">
                  <a:txBody>
                    <a:bodyPr/>
                    <a:lstStyle/>
                    <a:p>
                      <a:pPr algn="ctr" defTabSz="-635">
                        <a:lnSpc>
                          <a:spcPct val="150000"/>
                        </a:lnSpc>
                        <a:spcAft>
                          <a:spcPts val="0"/>
                        </a:spcAft>
                        <a:tabLst>
                          <a:tab pos="2400300" algn="l"/>
                        </a:tabLst>
                      </a:pPr>
                      <a:r>
                        <a:rPr lang="en-US" sz="1600" b="1" kern="100" dirty="0">
                          <a:effectLst/>
                        </a:rPr>
                        <a:t> </a:t>
                      </a:r>
                      <a:endParaRPr lang="zh-CN" sz="1600" b="1" kern="100" dirty="0">
                        <a:effectLst/>
                        <a:latin typeface="宋体" panose="02010600030101010101" pitchFamily="2" charset="-122"/>
                        <a:cs typeface="Times New Roman" panose="02020603050405020304"/>
                      </a:endParaRPr>
                    </a:p>
                  </a:txBody>
                  <a:tcPr marL="58215" marR="58215" marT="0" marB="0" anchor="ctr"/>
                </a:tc>
                <a:tc hMerge="1">
                  <a:tcPr/>
                </a:tc>
                <a:tc>
                  <a:txBody>
                    <a:bodyPr/>
                    <a:lstStyle/>
                    <a:p>
                      <a:pPr algn="ctr" defTabSz="-635">
                        <a:lnSpc>
                          <a:spcPct val="150000"/>
                        </a:lnSpc>
                        <a:spcAft>
                          <a:spcPts val="0"/>
                        </a:spcAft>
                        <a:tabLst>
                          <a:tab pos="2400300" algn="l"/>
                        </a:tabLst>
                      </a:pPr>
                      <a:r>
                        <a:rPr lang="zh-CN" sz="1600" b="1" kern="100">
                          <a:effectLst/>
                        </a:rPr>
                        <a:t>宋元明清</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ctr" defTabSz="-635">
                        <a:lnSpc>
                          <a:spcPct val="150000"/>
                        </a:lnSpc>
                        <a:spcAft>
                          <a:spcPts val="0"/>
                        </a:spcAft>
                        <a:tabLst>
                          <a:tab pos="2400300" algn="l"/>
                        </a:tabLst>
                      </a:pPr>
                      <a:r>
                        <a:rPr lang="zh-CN" sz="1600" b="1" kern="100">
                          <a:effectLst/>
                        </a:rPr>
                        <a:t>西方</a:t>
                      </a:r>
                      <a:endParaRPr lang="zh-CN" sz="1600" b="1" kern="100">
                        <a:effectLst/>
                        <a:latin typeface="宋体" panose="02010600030101010101" pitchFamily="2" charset="-122"/>
                        <a:cs typeface="Times New Roman" panose="02020603050405020304"/>
                      </a:endParaRPr>
                    </a:p>
                  </a:txBody>
                  <a:tcPr marL="58215" marR="58215" marT="0" marB="0" anchor="ctr"/>
                </a:tc>
              </a:tr>
              <a:tr h="1833770">
                <a:tc gridSpan="2">
                  <a:txBody>
                    <a:bodyPr/>
                    <a:lstStyle/>
                    <a:p>
                      <a:pPr algn="ctr" defTabSz="-635">
                        <a:lnSpc>
                          <a:spcPct val="150000"/>
                        </a:lnSpc>
                        <a:spcAft>
                          <a:spcPts val="0"/>
                        </a:spcAft>
                        <a:tabLst>
                          <a:tab pos="2400300" algn="l"/>
                        </a:tabLst>
                      </a:pPr>
                      <a:r>
                        <a:rPr lang="zh-CN" sz="1600" b="1" kern="100" dirty="0">
                          <a:effectLst/>
                        </a:rPr>
                        <a:t>表现</a:t>
                      </a:r>
                      <a:endParaRPr lang="zh-CN" sz="1600" b="1" kern="100" dirty="0">
                        <a:effectLst/>
                        <a:latin typeface="宋体" panose="02010600030101010101" pitchFamily="2" charset="-122"/>
                        <a:cs typeface="Times New Roman" panose="02020603050405020304"/>
                      </a:endParaRPr>
                    </a:p>
                  </a:txBody>
                  <a:tcPr marL="58215" marR="58215" marT="0" marB="0" anchor="ctr"/>
                </a:tc>
                <a:tc hMerge="1">
                  <a:tcPr/>
                </a:tc>
                <a:tc>
                  <a:txBody>
                    <a:bodyPr/>
                    <a:lstStyle/>
                    <a:p>
                      <a:pPr algn="l" defTabSz="-635">
                        <a:lnSpc>
                          <a:spcPct val="150000"/>
                        </a:lnSpc>
                        <a:spcAft>
                          <a:spcPts val="0"/>
                        </a:spcAft>
                        <a:tabLst>
                          <a:tab pos="2400300" algn="l"/>
                        </a:tabLst>
                      </a:pPr>
                      <a:r>
                        <a:rPr lang="zh-CN" sz="1600" b="1" kern="100">
                          <a:effectLst/>
                        </a:rPr>
                        <a:t>宋元：商业的时间、空间均不再受限制；</a:t>
                      </a:r>
                      <a:r>
                        <a:rPr lang="en-US" sz="1600" b="1" kern="100">
                          <a:effectLst/>
                        </a:rPr>
                        <a:t>“</a:t>
                      </a:r>
                      <a:r>
                        <a:rPr lang="zh-CN" sz="1600" b="1" kern="100">
                          <a:effectLst/>
                        </a:rPr>
                        <a:t>草市</a:t>
                      </a:r>
                      <a:r>
                        <a:rPr lang="en-US" sz="1600" b="1" kern="100">
                          <a:effectLst/>
                        </a:rPr>
                        <a:t>”</a:t>
                      </a:r>
                      <a:r>
                        <a:rPr lang="zh-CN" sz="1600" b="1" kern="100">
                          <a:effectLst/>
                        </a:rPr>
                        <a:t>具有比较完备的饮食服务设施；纸币的出现与大量使用；以商业为中心的大城市出现；海外贸易发达</a:t>
                      </a:r>
                      <a:endParaRPr lang="zh-CN" sz="1600" b="1" kern="100">
                        <a:effectLst/>
                      </a:endParaRPr>
                    </a:p>
                    <a:p>
                      <a:pPr algn="l" defTabSz="-635">
                        <a:lnSpc>
                          <a:spcPct val="150000"/>
                        </a:lnSpc>
                        <a:spcAft>
                          <a:spcPts val="0"/>
                        </a:spcAft>
                        <a:tabLst>
                          <a:tab pos="2400300" algn="l"/>
                        </a:tabLst>
                      </a:pPr>
                      <a:r>
                        <a:rPr lang="zh-CN" sz="1600" b="1" kern="100">
                          <a:effectLst/>
                        </a:rPr>
                        <a:t>明清：资本主义萌芽与地域性商人群体出现；工商业市镇大量出现</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l" defTabSz="-635">
                        <a:lnSpc>
                          <a:spcPct val="150000"/>
                        </a:lnSpc>
                        <a:spcAft>
                          <a:spcPts val="0"/>
                        </a:spcAft>
                        <a:tabLst>
                          <a:tab pos="2400300" algn="l"/>
                        </a:tabLst>
                      </a:pPr>
                      <a:r>
                        <a:rPr lang="zh-CN" sz="1600" b="1" kern="100">
                          <a:effectLst/>
                        </a:rPr>
                        <a:t>贸易规模不断扩大，商品种类日益增多，贸易范围不断扩展；商业经营模式发生变化，股份公司、证券交易所出现；贸易中心由原来的地中海区域转移到大西洋沿岸</a:t>
                      </a:r>
                      <a:endParaRPr lang="zh-CN" sz="1600" b="1" kern="100">
                        <a:effectLst/>
                        <a:latin typeface="宋体" panose="02010600030101010101" pitchFamily="2" charset="-122"/>
                        <a:cs typeface="Times New Roman" panose="02020603050405020304"/>
                      </a:endParaRPr>
                    </a:p>
                  </a:txBody>
                  <a:tcPr marL="58215" marR="58215" marT="0" marB="0" anchor="ctr"/>
                </a:tc>
              </a:tr>
              <a:tr h="815009">
                <a:tc rowSpan="3">
                  <a:txBody>
                    <a:bodyPr/>
                    <a:lstStyle/>
                    <a:p>
                      <a:pPr algn="ctr" defTabSz="-635">
                        <a:lnSpc>
                          <a:spcPct val="150000"/>
                        </a:lnSpc>
                        <a:spcAft>
                          <a:spcPts val="0"/>
                        </a:spcAft>
                        <a:tabLst>
                          <a:tab pos="2400300" algn="l"/>
                        </a:tabLst>
                      </a:pPr>
                      <a:r>
                        <a:rPr lang="zh-CN" sz="1600" b="1" kern="100">
                          <a:effectLst/>
                        </a:rPr>
                        <a:t>特点</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ctr" defTabSz="-635">
                        <a:lnSpc>
                          <a:spcPct val="150000"/>
                        </a:lnSpc>
                        <a:spcAft>
                          <a:spcPts val="0"/>
                        </a:spcAft>
                        <a:tabLst>
                          <a:tab pos="2400300" algn="l"/>
                        </a:tabLst>
                      </a:pPr>
                      <a:r>
                        <a:rPr lang="zh-CN" sz="1600" b="1" kern="100">
                          <a:effectLst/>
                        </a:rPr>
                        <a:t>发展水平</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l" defTabSz="-635">
                        <a:lnSpc>
                          <a:spcPct val="150000"/>
                        </a:lnSpc>
                        <a:spcAft>
                          <a:spcPts val="0"/>
                        </a:spcAft>
                        <a:tabLst>
                          <a:tab pos="2400300" algn="l"/>
                        </a:tabLst>
                      </a:pPr>
                      <a:r>
                        <a:rPr lang="zh-CN" sz="1600" b="1" kern="100">
                          <a:effectLst/>
                        </a:rPr>
                        <a:t>没有突破农耕经济的范畴，没有进一步推动新的经济因素和阶级力量的产生</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l" defTabSz="-635">
                        <a:lnSpc>
                          <a:spcPct val="150000"/>
                        </a:lnSpc>
                        <a:spcAft>
                          <a:spcPts val="0"/>
                        </a:spcAft>
                        <a:tabLst>
                          <a:tab pos="2400300" algn="l"/>
                        </a:tabLst>
                      </a:pPr>
                      <a:r>
                        <a:rPr lang="zh-CN" sz="1600" b="1" kern="100" dirty="0">
                          <a:effectLst/>
                        </a:rPr>
                        <a:t>促进封建生产关系的瓦解，促进资本主义和资产阶级力量的成长</a:t>
                      </a:r>
                      <a:endParaRPr lang="zh-CN" sz="1600" b="1" kern="100" dirty="0">
                        <a:effectLst/>
                        <a:latin typeface="宋体" panose="02010600030101010101" pitchFamily="2" charset="-122"/>
                        <a:cs typeface="Times New Roman" panose="02020603050405020304"/>
                      </a:endParaRPr>
                    </a:p>
                  </a:txBody>
                  <a:tcPr marL="58215" marR="58215" marT="0" marB="0" anchor="ctr"/>
                </a:tc>
              </a:tr>
              <a:tr h="1222513">
                <a:tc vMerge="1">
                  <a:tcPr/>
                </a:tc>
                <a:tc>
                  <a:txBody>
                    <a:bodyPr/>
                    <a:lstStyle/>
                    <a:p>
                      <a:pPr algn="ctr" defTabSz="-635">
                        <a:lnSpc>
                          <a:spcPct val="150000"/>
                        </a:lnSpc>
                        <a:spcAft>
                          <a:spcPts val="0"/>
                        </a:spcAft>
                        <a:tabLst>
                          <a:tab pos="2400300" algn="l"/>
                        </a:tabLst>
                      </a:pPr>
                      <a:r>
                        <a:rPr lang="zh-CN" sz="1600" b="1" kern="100">
                          <a:effectLst/>
                        </a:rPr>
                        <a:t>市场范围</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l" defTabSz="-635">
                        <a:lnSpc>
                          <a:spcPct val="150000"/>
                        </a:lnSpc>
                        <a:spcAft>
                          <a:spcPts val="0"/>
                        </a:spcAft>
                        <a:tabLst>
                          <a:tab pos="2400300" algn="l"/>
                        </a:tabLst>
                      </a:pPr>
                      <a:r>
                        <a:rPr lang="zh-CN" sz="1600" b="1" kern="100">
                          <a:effectLst/>
                        </a:rPr>
                        <a:t>由于专制制度的阻碍，工商业的发展仍受重农抑商政策的制约，对外贸易仍以官方贸易为主，官营手工业仍然占据主导地位，国内市场比较狭小</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l" defTabSz="-635">
                        <a:lnSpc>
                          <a:spcPct val="150000"/>
                        </a:lnSpc>
                        <a:spcAft>
                          <a:spcPts val="0"/>
                        </a:spcAft>
                        <a:tabLst>
                          <a:tab pos="2400300" algn="l"/>
                        </a:tabLst>
                      </a:pPr>
                      <a:r>
                        <a:rPr lang="zh-CN" sz="1600" b="1" kern="100">
                          <a:effectLst/>
                        </a:rPr>
                        <a:t>已形成区域性贸易市场，使世界市场的雏形出现。推动了经济结构和经营方式的转变，出现股份制、银行等经营现象</a:t>
                      </a:r>
                      <a:endParaRPr lang="zh-CN" sz="1600" b="1" kern="100">
                        <a:effectLst/>
                        <a:latin typeface="宋体" panose="02010600030101010101" pitchFamily="2" charset="-122"/>
                        <a:cs typeface="Times New Roman" panose="02020603050405020304"/>
                      </a:endParaRPr>
                    </a:p>
                  </a:txBody>
                  <a:tcPr marL="58215" marR="58215" marT="0" marB="0" anchor="ctr"/>
                </a:tc>
              </a:tr>
              <a:tr h="611257">
                <a:tc vMerge="1">
                  <a:tcPr/>
                </a:tc>
                <a:tc>
                  <a:txBody>
                    <a:bodyPr/>
                    <a:lstStyle/>
                    <a:p>
                      <a:pPr algn="ctr" defTabSz="-635">
                        <a:lnSpc>
                          <a:spcPct val="150000"/>
                        </a:lnSpc>
                        <a:spcAft>
                          <a:spcPts val="0"/>
                        </a:spcAft>
                        <a:tabLst>
                          <a:tab pos="2400300" algn="l"/>
                        </a:tabLst>
                      </a:pPr>
                      <a:r>
                        <a:rPr lang="zh-CN" sz="1600" b="1" kern="100">
                          <a:effectLst/>
                        </a:rPr>
                        <a:t>影响</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l" defTabSz="-635">
                        <a:lnSpc>
                          <a:spcPct val="150000"/>
                        </a:lnSpc>
                        <a:spcAft>
                          <a:spcPts val="0"/>
                        </a:spcAft>
                        <a:tabLst>
                          <a:tab pos="2400300" algn="l"/>
                        </a:tabLst>
                      </a:pPr>
                      <a:r>
                        <a:rPr lang="zh-CN" sz="1600" b="1" kern="100">
                          <a:effectLst/>
                        </a:rPr>
                        <a:t>没有推动封建生产方式</a:t>
                      </a:r>
                      <a:r>
                        <a:rPr lang="en-US" sz="1600" b="1" kern="100">
                          <a:effectLst/>
                        </a:rPr>
                        <a:t>(</a:t>
                      </a:r>
                      <a:r>
                        <a:rPr lang="zh-CN" sz="1600" b="1" kern="100">
                          <a:effectLst/>
                        </a:rPr>
                        <a:t>生产关系</a:t>
                      </a:r>
                      <a:r>
                        <a:rPr lang="en-US" sz="1600" b="1" kern="100">
                          <a:effectLst/>
                        </a:rPr>
                        <a:t>)</a:t>
                      </a:r>
                      <a:r>
                        <a:rPr lang="zh-CN" sz="1600" b="1" kern="100">
                          <a:effectLst/>
                        </a:rPr>
                        <a:t>向资本主义生产方式迈进</a:t>
                      </a:r>
                      <a:endParaRPr lang="zh-CN" sz="1600" b="1" kern="100">
                        <a:effectLst/>
                        <a:latin typeface="宋体" panose="02010600030101010101" pitchFamily="2" charset="-122"/>
                        <a:cs typeface="Times New Roman" panose="02020603050405020304"/>
                      </a:endParaRPr>
                    </a:p>
                  </a:txBody>
                  <a:tcPr marL="58215" marR="58215" marT="0" marB="0" anchor="ctr"/>
                </a:tc>
                <a:tc>
                  <a:txBody>
                    <a:bodyPr/>
                    <a:lstStyle/>
                    <a:p>
                      <a:pPr algn="l" defTabSz="-635">
                        <a:lnSpc>
                          <a:spcPct val="150000"/>
                        </a:lnSpc>
                        <a:spcAft>
                          <a:spcPts val="0"/>
                        </a:spcAft>
                        <a:tabLst>
                          <a:tab pos="2400300" algn="l"/>
                        </a:tabLst>
                      </a:pPr>
                      <a:r>
                        <a:rPr lang="zh-CN" sz="1600" b="1" kern="100" dirty="0">
                          <a:effectLst/>
                        </a:rPr>
                        <a:t>使西欧封建制度瓦解；推动了资本主义的发展</a:t>
                      </a:r>
                      <a:endParaRPr lang="zh-CN" sz="1600" b="1" kern="100" dirty="0">
                        <a:effectLst/>
                        <a:latin typeface="宋体" panose="02010600030101010101" pitchFamily="2" charset="-122"/>
                        <a:cs typeface="Times New Roman" panose="02020603050405020304"/>
                      </a:endParaRPr>
                    </a:p>
                  </a:txBody>
                  <a:tcPr marL="58215" marR="58215" marT="0" marB="0" anchor="ctr"/>
                </a:tc>
              </a:tr>
            </a:tbl>
          </a:graphicData>
        </a:graphic>
      </p:graphicFrame>
      <p:sp>
        <p:nvSpPr>
          <p:cNvPr id="305181" name="Rectangle 1"/>
          <p:cNvSpPr>
            <a:spLocks noChangeArrowheads="1"/>
          </p:cNvSpPr>
          <p:nvPr/>
        </p:nvSpPr>
        <p:spPr bwMode="auto">
          <a:xfrm>
            <a:off x="468313" y="150813"/>
            <a:ext cx="6673850" cy="676275"/>
          </a:xfrm>
          <a:prstGeom prst="rect">
            <a:avLst/>
          </a:prstGeom>
          <a:noFill/>
          <a:ln w="9525">
            <a:noFill/>
            <a:miter lim="800000"/>
          </a:ln>
        </p:spPr>
        <p:txBody>
          <a:bodyPr wrap="none" anchor="ctr">
            <a:spAutoFit/>
          </a:bodyPr>
          <a:lstStyle/>
          <a:p>
            <a:pPr indent="266700" defTabSz="-635">
              <a:tabLst>
                <a:tab pos="2400300" algn="l"/>
              </a:tabLst>
            </a:pPr>
            <a:r>
              <a:rPr lang="zh-CN" sz="2000" b="1">
                <a:solidFill>
                  <a:srgbClr val="FF0000"/>
                </a:solidFill>
              </a:rPr>
              <a:t>宋元明清时期和</a:t>
            </a:r>
            <a:r>
              <a:rPr lang="en-US" altLang="zh-CN" sz="2000" b="1">
                <a:solidFill>
                  <a:srgbClr val="FF0000"/>
                </a:solidFill>
              </a:rPr>
              <a:t>16</a:t>
            </a:r>
            <a:r>
              <a:rPr lang="zh-CN" altLang="en-US" sz="2000" b="1">
                <a:solidFill>
                  <a:srgbClr val="FF0000"/>
                </a:solidFill>
              </a:rPr>
              <a:t>世纪西方</a:t>
            </a:r>
            <a:r>
              <a:rPr lang="zh-CN" altLang="en-US" sz="2000" b="1">
                <a:solidFill>
                  <a:srgbClr val="FF0000"/>
                </a:solidFill>
                <a:latin typeface="宋体" panose="02010600030101010101" pitchFamily="2" charset="-122"/>
              </a:rPr>
              <a:t>“</a:t>
            </a:r>
            <a:r>
              <a:rPr lang="zh-CN" altLang="en-US" sz="2000" b="1">
                <a:solidFill>
                  <a:srgbClr val="FF0000"/>
                </a:solidFill>
              </a:rPr>
              <a:t>商业革命</a:t>
            </a:r>
            <a:r>
              <a:rPr lang="zh-CN" altLang="en-US" sz="2000" b="1">
                <a:solidFill>
                  <a:srgbClr val="FF0000"/>
                </a:solidFill>
                <a:latin typeface="宋体" panose="02010600030101010101" pitchFamily="2" charset="-122"/>
              </a:rPr>
              <a:t>”</a:t>
            </a:r>
            <a:r>
              <a:rPr lang="zh-CN" altLang="en-US" sz="2000" b="1">
                <a:solidFill>
                  <a:srgbClr val="FF0000"/>
                </a:solidFill>
              </a:rPr>
              <a:t>的表现与特点</a:t>
            </a:r>
            <a:endParaRPr lang="zh-CN" altLang="en-US" sz="2000" b="1">
              <a:solidFill>
                <a:srgbClr val="FF0000"/>
              </a:solidFill>
            </a:endParaRPr>
          </a:p>
          <a:p>
            <a:pPr indent="266700" defTabSz="-635" eaLnBrk="0" hangingPunct="0">
              <a:tabLst>
                <a:tab pos="2400300" algn="l"/>
              </a:tabLst>
            </a:pPr>
            <a:endParaRPr lang="zh-CN" alt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69875" y="666750"/>
          <a:ext cx="8204835" cy="6172200"/>
        </p:xfrm>
        <a:graphic>
          <a:graphicData uri="http://schemas.openxmlformats.org/drawingml/2006/table">
            <a:tbl>
              <a:tblPr>
                <a:tableStyleId>{5C22544A-7EE6-4342-B048-85BDC9FD1C3A}</a:tableStyleId>
              </a:tblPr>
              <a:tblGrid>
                <a:gridCol w="646034"/>
                <a:gridCol w="1080120"/>
                <a:gridCol w="6478681"/>
              </a:tblGrid>
              <a:tr h="0">
                <a:tc>
                  <a:txBody>
                    <a:bodyPr/>
                    <a:lstStyle/>
                    <a:p>
                      <a:pPr algn="ctr" defTabSz="-635">
                        <a:lnSpc>
                          <a:spcPct val="150000"/>
                        </a:lnSpc>
                        <a:spcAft>
                          <a:spcPts val="0"/>
                        </a:spcAft>
                        <a:tabLst>
                          <a:tab pos="2400300" algn="l"/>
                        </a:tabLst>
                      </a:pPr>
                      <a:r>
                        <a:rPr lang="zh-CN" sz="1800" b="1" kern="100" dirty="0">
                          <a:effectLst/>
                        </a:rPr>
                        <a:t>领域</a:t>
                      </a:r>
                      <a:endParaRPr lang="zh-CN" sz="1800" b="1" kern="100" dirty="0">
                        <a:effectLst/>
                        <a:latin typeface="宋体" panose="02010600030101010101" pitchFamily="2" charset="-122"/>
                        <a:cs typeface="Times New Roman" panose="02020603050405020304"/>
                      </a:endParaRPr>
                    </a:p>
                  </a:txBody>
                  <a:tcPr marL="68580" marR="68580" marT="0" marB="0" anchor="ctr"/>
                </a:tc>
                <a:tc gridSpan="2">
                  <a:txBody>
                    <a:bodyPr/>
                    <a:lstStyle/>
                    <a:p>
                      <a:pPr algn="ctr" defTabSz="-635">
                        <a:lnSpc>
                          <a:spcPct val="150000"/>
                        </a:lnSpc>
                        <a:spcAft>
                          <a:spcPts val="0"/>
                        </a:spcAft>
                        <a:tabLst>
                          <a:tab pos="2400300" algn="l"/>
                        </a:tabLst>
                      </a:pPr>
                      <a:r>
                        <a:rPr lang="zh-CN" sz="1800" b="1" kern="100">
                          <a:effectLst/>
                        </a:rPr>
                        <a:t>表现</a:t>
                      </a:r>
                      <a:endParaRPr lang="zh-CN" sz="1800" b="1" kern="100">
                        <a:effectLst/>
                        <a:latin typeface="宋体" panose="02010600030101010101" pitchFamily="2" charset="-122"/>
                        <a:cs typeface="Times New Roman" panose="02020603050405020304"/>
                      </a:endParaRPr>
                    </a:p>
                  </a:txBody>
                  <a:tcPr marL="68580" marR="68580" marT="0" marB="0" anchor="ctr"/>
                </a:tc>
                <a:tc hMerge="1">
                  <a:tcPr/>
                </a:tc>
              </a:tr>
              <a:tr h="0">
                <a:tc rowSpan="3">
                  <a:txBody>
                    <a:bodyPr/>
                    <a:lstStyle/>
                    <a:p>
                      <a:pPr algn="ctr" defTabSz="-635">
                        <a:lnSpc>
                          <a:spcPct val="150000"/>
                        </a:lnSpc>
                        <a:spcAft>
                          <a:spcPts val="0"/>
                        </a:spcAft>
                        <a:tabLst>
                          <a:tab pos="2400300" algn="l"/>
                        </a:tabLst>
                      </a:pPr>
                      <a:r>
                        <a:rPr lang="zh-CN" sz="1800" b="1" kern="100" dirty="0">
                          <a:effectLst/>
                        </a:rPr>
                        <a:t>政治</a:t>
                      </a:r>
                      <a:endParaRPr lang="zh-CN" sz="18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800" b="1" kern="100" dirty="0">
                          <a:effectLst/>
                        </a:rPr>
                        <a:t>列强侵华</a:t>
                      </a:r>
                      <a:endParaRPr lang="zh-CN" sz="18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a:effectLst/>
                        </a:rPr>
                        <a:t>第一次世界大战后，从列强共同支配中国到日本独霸中国再到美国控制中国。</a:t>
                      </a:r>
                      <a:endParaRPr lang="zh-CN" sz="1800" b="1" kern="100">
                        <a:effectLst/>
                        <a:latin typeface="宋体" panose="02010600030101010101" pitchFamily="2" charset="-122"/>
                        <a:cs typeface="Times New Roman" panose="02020603050405020304"/>
                      </a:endParaRPr>
                    </a:p>
                  </a:txBody>
                  <a:tcPr marL="68580" marR="68580" marT="0" marB="0" anchor="ctr"/>
                </a:tc>
              </a:tr>
              <a:tr h="0">
                <a:tc vMerge="1">
                  <a:tcPr/>
                </a:tc>
                <a:tc>
                  <a:txBody>
                    <a:bodyPr/>
                    <a:lstStyle/>
                    <a:p>
                      <a:pPr algn="ctr" defTabSz="-635">
                        <a:lnSpc>
                          <a:spcPct val="150000"/>
                        </a:lnSpc>
                        <a:spcAft>
                          <a:spcPts val="0"/>
                        </a:spcAft>
                        <a:tabLst>
                          <a:tab pos="2400300" algn="l"/>
                        </a:tabLst>
                      </a:pPr>
                      <a:r>
                        <a:rPr lang="zh-CN" sz="1800" b="1" kern="100" dirty="0">
                          <a:effectLst/>
                        </a:rPr>
                        <a:t>中国革命</a:t>
                      </a:r>
                      <a:endParaRPr lang="zh-CN" sz="18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dirty="0">
                          <a:effectLst/>
                        </a:rPr>
                        <a:t>受俄国十月革命的影响，中国革命领导阶级为无产阶级，中国进入了新民主主义革命阶段；从走苏俄</a:t>
                      </a:r>
                      <a:r>
                        <a:rPr lang="en-US" sz="1800" b="1" kern="100" dirty="0">
                          <a:effectLst/>
                        </a:rPr>
                        <a:t>(</a:t>
                      </a:r>
                      <a:r>
                        <a:rPr lang="zh-CN" sz="1800" b="1" kern="100" dirty="0">
                          <a:effectLst/>
                        </a:rPr>
                        <a:t>联</a:t>
                      </a:r>
                      <a:r>
                        <a:rPr lang="en-US" sz="1800" b="1" kern="100" dirty="0">
                          <a:effectLst/>
                        </a:rPr>
                        <a:t>)</a:t>
                      </a:r>
                      <a:r>
                        <a:rPr lang="zh-CN" sz="1800" b="1" kern="100" dirty="0">
                          <a:effectLst/>
                        </a:rPr>
                        <a:t>式到走中国式革命道路。</a:t>
                      </a:r>
                      <a:endParaRPr lang="zh-CN" sz="1800" b="1" kern="100" dirty="0">
                        <a:effectLst/>
                        <a:latin typeface="宋体" panose="02010600030101010101" pitchFamily="2" charset="-122"/>
                        <a:cs typeface="Times New Roman" panose="02020603050405020304"/>
                      </a:endParaRPr>
                    </a:p>
                  </a:txBody>
                  <a:tcPr marL="68580" marR="68580" marT="0" marB="0" anchor="ctr"/>
                </a:tc>
              </a:tr>
              <a:tr h="0">
                <a:tc vMerge="1">
                  <a:tcPr/>
                </a:tc>
                <a:tc>
                  <a:txBody>
                    <a:bodyPr/>
                    <a:lstStyle/>
                    <a:p>
                      <a:pPr algn="ctr" defTabSz="-635">
                        <a:lnSpc>
                          <a:spcPct val="150000"/>
                        </a:lnSpc>
                        <a:spcAft>
                          <a:spcPts val="0"/>
                        </a:spcAft>
                        <a:tabLst>
                          <a:tab pos="2400300" algn="l"/>
                        </a:tabLst>
                      </a:pPr>
                      <a:r>
                        <a:rPr lang="zh-CN" sz="1800" b="1" kern="100">
                          <a:effectLst/>
                        </a:rPr>
                        <a:t>国际地位</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dirty="0">
                          <a:effectLst/>
                        </a:rPr>
                        <a:t>中国抗日战争是世界反法西斯战争的组成部分，其胜利使中国国际地位有所提高，解放战争的胜利最终使中华民族获得了独立。</a:t>
                      </a:r>
                      <a:endParaRPr lang="zh-CN" sz="1800" b="1" kern="100" dirty="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800" b="1" kern="100">
                          <a:effectLst/>
                        </a:rPr>
                        <a:t>经济</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800" b="1" kern="100">
                          <a:effectLst/>
                        </a:rPr>
                        <a:t>民族工业</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dirty="0">
                          <a:effectLst/>
                        </a:rPr>
                        <a:t>国民政府统治前期中国民族工业经历了较快发展，但经济危机及列强侵华使中国民族工业到后期逐渐萎缩甚至破产。</a:t>
                      </a:r>
                      <a:endParaRPr lang="zh-CN" sz="1800" b="1" kern="100" dirty="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800" b="1" kern="100">
                          <a:effectLst/>
                        </a:rPr>
                        <a:t>思想文化</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800" b="1" kern="100">
                          <a:effectLst/>
                        </a:rPr>
                        <a:t>思想解放</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dirty="0">
                          <a:effectLst/>
                        </a:rPr>
                        <a:t>俄国十月革命的影响，马克思主义传入中国并广泛传播。</a:t>
                      </a:r>
                      <a:endParaRPr lang="zh-CN" sz="1800" b="1" kern="100" dirty="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en-US" sz="1800" b="1" kern="100">
                          <a:effectLst/>
                        </a:rPr>
                        <a:t> </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800" b="1" kern="100">
                          <a:effectLst/>
                        </a:rPr>
                        <a:t>思想理论</a:t>
                      </a:r>
                      <a:endParaRPr lang="zh-CN" sz="18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800" b="1" kern="100" dirty="0">
                          <a:effectLst/>
                        </a:rPr>
                        <a:t>俄国十月革命的影响，三民主义发展为新三民主义；毛泽东思想形成并发展。</a:t>
                      </a:r>
                      <a:endParaRPr lang="zh-CN" sz="1800" b="1" kern="100" dirty="0">
                        <a:effectLst/>
                        <a:latin typeface="宋体" panose="02010600030101010101" pitchFamily="2" charset="-122"/>
                        <a:cs typeface="Times New Roman" panose="02020603050405020304"/>
                      </a:endParaRPr>
                    </a:p>
                  </a:txBody>
                  <a:tcPr marL="68580" marR="68580" marT="0" marB="0" anchor="ctr"/>
                </a:tc>
              </a:tr>
            </a:tbl>
          </a:graphicData>
        </a:graphic>
      </p:graphicFrame>
      <p:sp>
        <p:nvSpPr>
          <p:cNvPr id="306208" name="Rectangle 1"/>
          <p:cNvSpPr>
            <a:spLocks noChangeArrowheads="1"/>
          </p:cNvSpPr>
          <p:nvPr/>
        </p:nvSpPr>
        <p:spPr bwMode="auto">
          <a:xfrm>
            <a:off x="250825" y="263525"/>
            <a:ext cx="5129213" cy="739775"/>
          </a:xfrm>
          <a:prstGeom prst="rect">
            <a:avLst/>
          </a:prstGeom>
          <a:noFill/>
          <a:ln w="9525">
            <a:noFill/>
            <a:miter lim="800000"/>
          </a:ln>
        </p:spPr>
        <p:txBody>
          <a:bodyPr wrap="none" anchor="ctr">
            <a:spAutoFit/>
          </a:bodyPr>
          <a:lstStyle/>
          <a:p>
            <a:pPr indent="266700" defTabSz="-635">
              <a:tabLst>
                <a:tab pos="2400300" algn="l"/>
              </a:tabLst>
            </a:pPr>
            <a:r>
              <a:rPr lang="en-US" altLang="zh-CN" sz="2400" b="1">
                <a:solidFill>
                  <a:srgbClr val="FF0000"/>
                </a:solidFill>
              </a:rPr>
              <a:t>20</a:t>
            </a:r>
            <a:r>
              <a:rPr lang="zh-CN" altLang="en-US" sz="2400" b="1">
                <a:solidFill>
                  <a:srgbClr val="FF0000"/>
                </a:solidFill>
              </a:rPr>
              <a:t>世纪世界形势对中国社会的影响</a:t>
            </a:r>
            <a:endParaRPr lang="zh-CN" altLang="en-US" sz="2400" b="1">
              <a:solidFill>
                <a:srgbClr val="FF0000"/>
              </a:solidFill>
            </a:endParaRPr>
          </a:p>
          <a:p>
            <a:pPr indent="266700" defTabSz="-635" eaLnBrk="0" hangingPunct="0">
              <a:tabLst>
                <a:tab pos="2400300" algn="l"/>
              </a:tabLst>
            </a:pPr>
            <a:endParaRPr lang="zh-CN" alt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0825" y="1773238"/>
          <a:ext cx="8496944" cy="4251783"/>
        </p:xfrm>
        <a:graphic>
          <a:graphicData uri="http://schemas.openxmlformats.org/drawingml/2006/table">
            <a:tbl>
              <a:tblPr>
                <a:tableStyleId>{5C22544A-7EE6-4342-B048-85BDC9FD1C3A}</a:tableStyleId>
              </a:tblPr>
              <a:tblGrid>
                <a:gridCol w="1229022"/>
                <a:gridCol w="3243113"/>
                <a:gridCol w="4024809"/>
              </a:tblGrid>
              <a:tr h="865105">
                <a:tc>
                  <a:txBody>
                    <a:bodyPr/>
                    <a:lstStyle/>
                    <a:p>
                      <a:pPr algn="ctr" defTabSz="-635">
                        <a:lnSpc>
                          <a:spcPct val="150000"/>
                        </a:lnSpc>
                        <a:spcAft>
                          <a:spcPts val="0"/>
                        </a:spcAft>
                        <a:tabLst>
                          <a:tab pos="2400300" algn="l"/>
                        </a:tabLst>
                      </a:pPr>
                      <a:r>
                        <a:rPr lang="en-US" sz="1600" b="1" kern="100" dirty="0">
                          <a:effectLst/>
                        </a:rPr>
                        <a:t> </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dirty="0">
                          <a:effectLst/>
                        </a:rPr>
                        <a:t>借鉴</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dirty="0">
                          <a:effectLst/>
                        </a:rPr>
                        <a:t>创新</a:t>
                      </a:r>
                      <a:endParaRPr lang="zh-CN" sz="1600" b="1" kern="100" dirty="0">
                        <a:effectLst/>
                        <a:latin typeface="宋体" panose="02010600030101010101" pitchFamily="2" charset="-122"/>
                        <a:cs typeface="Times New Roman" panose="02020603050405020304"/>
                      </a:endParaRPr>
                    </a:p>
                  </a:txBody>
                  <a:tcPr marL="68580" marR="68580" marT="0" marB="0" anchor="ctr"/>
                </a:tc>
              </a:tr>
              <a:tr h="1008112">
                <a:tc>
                  <a:txBody>
                    <a:bodyPr/>
                    <a:lstStyle/>
                    <a:p>
                      <a:pPr algn="ctr" defTabSz="-635">
                        <a:lnSpc>
                          <a:spcPct val="150000"/>
                        </a:lnSpc>
                        <a:spcAft>
                          <a:spcPts val="0"/>
                        </a:spcAft>
                        <a:tabLst>
                          <a:tab pos="2400300" algn="l"/>
                        </a:tabLst>
                      </a:pPr>
                      <a:r>
                        <a:rPr lang="zh-CN" sz="1600" b="1" kern="100">
                          <a:effectLst/>
                        </a:rPr>
                        <a:t>社会经济制度建立</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对农业、手工业、资本主义工商业进行社会主义改造，逐步消灭私有制</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社会主义过渡时期的总路线把变革生产关系与发展生产力并举，对资本主义工商业的改造首创公私合营的模式</a:t>
                      </a:r>
                      <a:endParaRPr lang="zh-CN" sz="1600" b="1" kern="100" dirty="0">
                        <a:effectLst/>
                        <a:latin typeface="宋体" panose="02010600030101010101" pitchFamily="2" charset="-122"/>
                        <a:cs typeface="Times New Roman" panose="02020603050405020304"/>
                      </a:endParaRPr>
                    </a:p>
                  </a:txBody>
                  <a:tcPr marL="68580" marR="68580" marT="0" marB="0" anchor="ctr"/>
                </a:tc>
              </a:tr>
              <a:tr h="1192118">
                <a:tc>
                  <a:txBody>
                    <a:bodyPr/>
                    <a:lstStyle/>
                    <a:p>
                      <a:pPr algn="ctr" defTabSz="-635">
                        <a:lnSpc>
                          <a:spcPct val="150000"/>
                        </a:lnSpc>
                        <a:spcAft>
                          <a:spcPts val="0"/>
                        </a:spcAft>
                        <a:tabLst>
                          <a:tab pos="2400300" algn="l"/>
                        </a:tabLst>
                      </a:pPr>
                      <a:r>
                        <a:rPr lang="zh-CN" sz="1600" b="1" kern="100">
                          <a:effectLst/>
                        </a:rPr>
                        <a:t>工业化建设</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开展五年计划建设；优先发展重工业，建立工业化体系</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正确处理好重工业与农业、轻工业的关系，关注民生问题</a:t>
                      </a:r>
                      <a:endParaRPr lang="zh-CN" sz="1600" b="1" kern="100" dirty="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600" b="1" kern="100">
                          <a:effectLst/>
                        </a:rPr>
                        <a:t>经济结构与体制</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变多种所有制为单一的公有制，建立计划经济体制</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dirty="0">
                          <a:effectLst/>
                        </a:rPr>
                        <a:t>注意克服斯大林模式经济管理权力过度集中的弱点，注意解决日益增长的物质文化需要与落后生产力之间的矛盾</a:t>
                      </a:r>
                      <a:endParaRPr lang="zh-CN" sz="1600" b="1" kern="100" dirty="0">
                        <a:effectLst/>
                        <a:latin typeface="宋体" panose="02010600030101010101" pitchFamily="2" charset="-122"/>
                        <a:cs typeface="Times New Roman" panose="02020603050405020304"/>
                      </a:endParaRPr>
                    </a:p>
                  </a:txBody>
                  <a:tcPr marL="68580" marR="68580" marT="0" marB="0" anchor="ctr"/>
                </a:tc>
              </a:tr>
            </a:tbl>
          </a:graphicData>
        </a:graphic>
      </p:graphicFrame>
      <p:sp>
        <p:nvSpPr>
          <p:cNvPr id="307223" name="Rectangle 1"/>
          <p:cNvSpPr>
            <a:spLocks noChangeArrowheads="1"/>
          </p:cNvSpPr>
          <p:nvPr/>
        </p:nvSpPr>
        <p:spPr bwMode="auto">
          <a:xfrm>
            <a:off x="755650" y="449263"/>
            <a:ext cx="6002338" cy="676275"/>
          </a:xfrm>
          <a:prstGeom prst="rect">
            <a:avLst/>
          </a:prstGeom>
          <a:noFill/>
          <a:ln w="9525">
            <a:noFill/>
            <a:miter lim="800000"/>
          </a:ln>
        </p:spPr>
        <p:txBody>
          <a:bodyPr wrap="none" anchor="ctr">
            <a:spAutoFit/>
          </a:bodyPr>
          <a:lstStyle/>
          <a:p>
            <a:pPr indent="266700" defTabSz="-635">
              <a:tabLst>
                <a:tab pos="2400300" algn="l"/>
              </a:tabLst>
            </a:pPr>
            <a:r>
              <a:rPr lang="zh-CN" sz="1000"/>
              <a:t>．</a:t>
            </a:r>
            <a:r>
              <a:rPr lang="zh-CN" sz="2000" b="1">
                <a:solidFill>
                  <a:srgbClr val="FF0000"/>
                </a:solidFill>
              </a:rPr>
              <a:t>新中国向社会主义过渡时期对苏联的借鉴与创新</a:t>
            </a:r>
            <a:endParaRPr lang="zh-CN" sz="2000" b="1">
              <a:solidFill>
                <a:srgbClr val="FF0000"/>
              </a:solidFill>
            </a:endParaRPr>
          </a:p>
          <a:p>
            <a:pPr indent="266700" defTabSz="-635" eaLnBrk="0" hangingPunct="0">
              <a:tabLst>
                <a:tab pos="2400300" algn="l"/>
              </a:tabLst>
            </a:pPr>
            <a:endParaRPr lang="zh-CN" altLang="zh-CN"/>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68313" y="893763"/>
          <a:ext cx="8280920" cy="5120640"/>
        </p:xfrm>
        <a:graphic>
          <a:graphicData uri="http://schemas.openxmlformats.org/drawingml/2006/table">
            <a:tbl>
              <a:tblPr>
                <a:tableStyleId>{5C22544A-7EE6-4342-B048-85BDC9FD1C3A}</a:tableStyleId>
              </a:tblPr>
              <a:tblGrid>
                <a:gridCol w="879238"/>
                <a:gridCol w="3007725"/>
                <a:gridCol w="4393957"/>
              </a:tblGrid>
              <a:tr h="0">
                <a:tc>
                  <a:txBody>
                    <a:bodyPr/>
                    <a:lstStyle/>
                    <a:p>
                      <a:pPr algn="ctr" defTabSz="-635">
                        <a:lnSpc>
                          <a:spcPct val="150000"/>
                        </a:lnSpc>
                        <a:spcAft>
                          <a:spcPts val="0"/>
                        </a:spcAft>
                        <a:tabLst>
                          <a:tab pos="2400300" algn="l"/>
                        </a:tabLst>
                      </a:pPr>
                      <a:r>
                        <a:rPr lang="en-US" sz="1600" b="1" kern="100" dirty="0">
                          <a:effectLst/>
                        </a:rPr>
                        <a:t> </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a:effectLst/>
                        </a:rPr>
                        <a:t>世　界</a:t>
                      </a:r>
                      <a:endParaRPr lang="zh-CN" sz="1600" b="1" kern="100">
                        <a:effectLst/>
                        <a:latin typeface="宋体" panose="02010600030101010101" pitchFamily="2" charset="-122"/>
                        <a:cs typeface="Times New Roman" panose="02020603050405020304"/>
                      </a:endParaRPr>
                    </a:p>
                  </a:txBody>
                  <a:tcPr marL="68580" marR="68580" marT="0" marB="0" anchor="ctr"/>
                </a:tc>
                <a:tc>
                  <a:txBody>
                    <a:bodyPr/>
                    <a:lstStyle/>
                    <a:p>
                      <a:pPr algn="ctr" defTabSz="-635">
                        <a:lnSpc>
                          <a:spcPct val="150000"/>
                        </a:lnSpc>
                        <a:spcAft>
                          <a:spcPts val="0"/>
                        </a:spcAft>
                        <a:tabLst>
                          <a:tab pos="2400300" algn="l"/>
                        </a:tabLst>
                      </a:pPr>
                      <a:r>
                        <a:rPr lang="zh-CN" sz="1600" b="1" kern="100">
                          <a:effectLst/>
                        </a:rPr>
                        <a:t>中　国</a:t>
                      </a:r>
                      <a:endParaRPr lang="zh-CN" sz="1600" b="1" kern="10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600" b="1" kern="100" dirty="0">
                          <a:effectLst/>
                        </a:rPr>
                        <a:t>特征</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zh-CN" sz="1600" b="1" kern="100">
                          <a:effectLst/>
                        </a:rPr>
                        <a:t>世界处于新旧格局的过渡中，全球化趋势日益加强。</a:t>
                      </a:r>
                      <a:endParaRPr lang="zh-CN" sz="1600" b="1" kern="100">
                        <a:effectLst/>
                        <a:latin typeface="宋体" panose="02010600030101010101" pitchFamily="2" charset="-122"/>
                        <a:cs typeface="Times New Roman" panose="02020603050405020304"/>
                      </a:endParaRPr>
                    </a:p>
                  </a:txBody>
                  <a:tcPr marL="68580" marR="68580" marT="0" marB="0" anchor="ctr"/>
                </a:tc>
                <a:tc rowSpan="2">
                  <a:txBody>
                    <a:bodyPr/>
                    <a:lstStyle/>
                    <a:p>
                      <a:pPr algn="l" defTabSz="-635">
                        <a:lnSpc>
                          <a:spcPct val="150000"/>
                        </a:lnSpc>
                        <a:spcAft>
                          <a:spcPts val="0"/>
                        </a:spcAft>
                        <a:tabLst>
                          <a:tab pos="2400300" algn="l"/>
                        </a:tabLst>
                      </a:pPr>
                      <a:r>
                        <a:rPr lang="zh-CN" sz="1600" b="1" kern="100" dirty="0">
                          <a:effectLst/>
                        </a:rPr>
                        <a:t>改革开放后逐步走向世界，综合国力提升：</a:t>
                      </a:r>
                      <a:endParaRPr lang="zh-CN" sz="1600" b="1" kern="100" dirty="0">
                        <a:effectLst/>
                      </a:endParaRPr>
                    </a:p>
                    <a:p>
                      <a:pPr algn="l" defTabSz="-635">
                        <a:lnSpc>
                          <a:spcPct val="150000"/>
                        </a:lnSpc>
                        <a:spcAft>
                          <a:spcPts val="0"/>
                        </a:spcAft>
                        <a:tabLst>
                          <a:tab pos="2400300" algn="l"/>
                        </a:tabLst>
                      </a:pPr>
                      <a:r>
                        <a:rPr lang="en-US" sz="1600" b="1" kern="100" dirty="0">
                          <a:effectLst/>
                        </a:rPr>
                        <a:t>①</a:t>
                      </a:r>
                      <a:r>
                        <a:rPr lang="zh-CN" sz="1600" b="1" kern="100" dirty="0">
                          <a:effectLst/>
                        </a:rPr>
                        <a:t>政治：加强民主法制建设，建立基层民主制度，实施依法治国战略。</a:t>
                      </a:r>
                      <a:endParaRPr lang="zh-CN" sz="1600" b="1" kern="100" dirty="0">
                        <a:effectLst/>
                      </a:endParaRPr>
                    </a:p>
                    <a:p>
                      <a:pPr algn="l" defTabSz="-635">
                        <a:lnSpc>
                          <a:spcPct val="150000"/>
                        </a:lnSpc>
                        <a:spcAft>
                          <a:spcPts val="0"/>
                        </a:spcAft>
                        <a:tabLst>
                          <a:tab pos="2400300" algn="l"/>
                        </a:tabLst>
                      </a:pPr>
                      <a:r>
                        <a:rPr lang="en-US" sz="1600" b="1" kern="100" dirty="0">
                          <a:effectLst/>
                        </a:rPr>
                        <a:t>②</a:t>
                      </a:r>
                      <a:r>
                        <a:rPr lang="zh-CN" sz="1600" b="1" kern="100" dirty="0">
                          <a:effectLst/>
                        </a:rPr>
                        <a:t>经济：开创中国特色社会主义建设新局面，以经济建设为中心；改革开放；建立健全市场经济。</a:t>
                      </a:r>
                      <a:endParaRPr lang="zh-CN" sz="1600" b="1" kern="100" dirty="0">
                        <a:effectLst/>
                      </a:endParaRPr>
                    </a:p>
                    <a:p>
                      <a:pPr algn="l" defTabSz="-635">
                        <a:lnSpc>
                          <a:spcPct val="150000"/>
                        </a:lnSpc>
                        <a:spcAft>
                          <a:spcPts val="0"/>
                        </a:spcAft>
                        <a:tabLst>
                          <a:tab pos="2400300" algn="l"/>
                        </a:tabLst>
                      </a:pPr>
                      <a:r>
                        <a:rPr lang="en-US" sz="1600" b="1" kern="100" dirty="0">
                          <a:effectLst/>
                        </a:rPr>
                        <a:t>③</a:t>
                      </a:r>
                      <a:r>
                        <a:rPr lang="zh-CN" sz="1600" b="1" kern="100" dirty="0">
                          <a:effectLst/>
                        </a:rPr>
                        <a:t>文化：现代化的科技文教事业取得跨越式发展，如计算机、神舟号飞船、</a:t>
                      </a:r>
                      <a:r>
                        <a:rPr lang="en-US" sz="1600" b="1" kern="100" dirty="0">
                          <a:effectLst/>
                        </a:rPr>
                        <a:t>“</a:t>
                      </a:r>
                      <a:r>
                        <a:rPr lang="zh-CN" sz="1600" b="1" kern="100" dirty="0">
                          <a:effectLst/>
                        </a:rPr>
                        <a:t>科教兴国</a:t>
                      </a:r>
                      <a:r>
                        <a:rPr lang="en-US" sz="1600" b="1" kern="100" dirty="0">
                          <a:effectLst/>
                        </a:rPr>
                        <a:t>”</a:t>
                      </a:r>
                      <a:r>
                        <a:rPr lang="zh-CN" sz="1600" b="1" kern="100" dirty="0">
                          <a:effectLst/>
                        </a:rPr>
                        <a:t>战略。</a:t>
                      </a:r>
                      <a:endParaRPr lang="zh-CN" sz="1600" b="1" kern="100" dirty="0">
                        <a:effectLst/>
                      </a:endParaRPr>
                    </a:p>
                    <a:p>
                      <a:pPr algn="l" defTabSz="-635">
                        <a:lnSpc>
                          <a:spcPct val="150000"/>
                        </a:lnSpc>
                        <a:spcAft>
                          <a:spcPts val="0"/>
                        </a:spcAft>
                        <a:tabLst>
                          <a:tab pos="2400300" algn="l"/>
                        </a:tabLst>
                      </a:pPr>
                      <a:r>
                        <a:rPr lang="en-US" sz="1600" b="1" kern="100" dirty="0">
                          <a:effectLst/>
                        </a:rPr>
                        <a:t>④</a:t>
                      </a:r>
                      <a:r>
                        <a:rPr lang="zh-CN" sz="1600" b="1" kern="100" dirty="0">
                          <a:effectLst/>
                        </a:rPr>
                        <a:t>外交：以联合国为中心开展多边外交，加强国际交流与合作，维护世界和平与发展。</a:t>
                      </a:r>
                      <a:endParaRPr lang="zh-CN" sz="1600" b="1" kern="100" dirty="0">
                        <a:effectLst/>
                        <a:latin typeface="宋体" panose="02010600030101010101" pitchFamily="2" charset="-122"/>
                        <a:cs typeface="Times New Roman" panose="02020603050405020304"/>
                      </a:endParaRPr>
                    </a:p>
                  </a:txBody>
                  <a:tcPr marL="68580" marR="68580" marT="0" marB="0" anchor="ctr"/>
                </a:tc>
              </a:tr>
              <a:tr h="0">
                <a:tc>
                  <a:txBody>
                    <a:bodyPr/>
                    <a:lstStyle/>
                    <a:p>
                      <a:pPr algn="ctr" defTabSz="-635">
                        <a:lnSpc>
                          <a:spcPct val="150000"/>
                        </a:lnSpc>
                        <a:spcAft>
                          <a:spcPts val="0"/>
                        </a:spcAft>
                        <a:tabLst>
                          <a:tab pos="2400300" algn="l"/>
                        </a:tabLst>
                      </a:pPr>
                      <a:r>
                        <a:rPr lang="zh-CN" sz="1600" b="1" kern="100" dirty="0">
                          <a:effectLst/>
                        </a:rPr>
                        <a:t>表现</a:t>
                      </a:r>
                      <a:endParaRPr lang="zh-CN" sz="1600" b="1" kern="100" dirty="0">
                        <a:effectLst/>
                        <a:latin typeface="宋体" panose="02010600030101010101" pitchFamily="2" charset="-122"/>
                        <a:cs typeface="Times New Roman" panose="02020603050405020304"/>
                      </a:endParaRPr>
                    </a:p>
                  </a:txBody>
                  <a:tcPr marL="68580" marR="68580" marT="0" marB="0" anchor="ctr"/>
                </a:tc>
                <a:tc>
                  <a:txBody>
                    <a:bodyPr/>
                    <a:lstStyle/>
                    <a:p>
                      <a:pPr algn="l" defTabSz="-635">
                        <a:lnSpc>
                          <a:spcPct val="150000"/>
                        </a:lnSpc>
                        <a:spcAft>
                          <a:spcPts val="0"/>
                        </a:spcAft>
                        <a:tabLst>
                          <a:tab pos="2400300" algn="l"/>
                        </a:tabLst>
                      </a:pPr>
                      <a:r>
                        <a:rPr lang="en-US" sz="1600" b="1" kern="100" dirty="0">
                          <a:effectLst/>
                        </a:rPr>
                        <a:t>①</a:t>
                      </a:r>
                      <a:r>
                        <a:rPr lang="zh-CN" sz="1600" b="1" kern="100" dirty="0">
                          <a:effectLst/>
                        </a:rPr>
                        <a:t>政治：东欧剧变和苏联解体后，俄罗斯影响力大减；美国推行单边主义，企图独霸世界。</a:t>
                      </a:r>
                      <a:endParaRPr lang="zh-CN" sz="1600" b="1" kern="100" dirty="0">
                        <a:effectLst/>
                      </a:endParaRPr>
                    </a:p>
                    <a:p>
                      <a:pPr algn="l" defTabSz="-635">
                        <a:lnSpc>
                          <a:spcPct val="150000"/>
                        </a:lnSpc>
                        <a:spcAft>
                          <a:spcPts val="0"/>
                        </a:spcAft>
                        <a:tabLst>
                          <a:tab pos="2400300" algn="l"/>
                        </a:tabLst>
                      </a:pPr>
                      <a:r>
                        <a:rPr lang="en-US" sz="1600" b="1" kern="100" dirty="0">
                          <a:effectLst/>
                        </a:rPr>
                        <a:t>②</a:t>
                      </a:r>
                      <a:r>
                        <a:rPr lang="zh-CN" sz="1600" b="1" kern="100" dirty="0">
                          <a:effectLst/>
                        </a:rPr>
                        <a:t>经济：各国经济调整后，相继走出困境，经济继续向前发展，经济全球化和区域集团化趋势加强。</a:t>
                      </a:r>
                      <a:endParaRPr lang="zh-CN" sz="1600" b="1" kern="100" dirty="0">
                        <a:effectLst/>
                      </a:endParaRPr>
                    </a:p>
                    <a:p>
                      <a:pPr algn="l" defTabSz="-635">
                        <a:lnSpc>
                          <a:spcPct val="150000"/>
                        </a:lnSpc>
                        <a:spcAft>
                          <a:spcPts val="0"/>
                        </a:spcAft>
                        <a:tabLst>
                          <a:tab pos="2400300" algn="l"/>
                        </a:tabLst>
                      </a:pPr>
                      <a:r>
                        <a:rPr lang="en-US" sz="1600" b="1" kern="100" dirty="0">
                          <a:effectLst/>
                        </a:rPr>
                        <a:t>③</a:t>
                      </a:r>
                      <a:r>
                        <a:rPr lang="zh-CN" sz="1600" b="1" kern="100" dirty="0">
                          <a:effectLst/>
                        </a:rPr>
                        <a:t>文化：以互联网为核心的高新科技发展。</a:t>
                      </a:r>
                      <a:endParaRPr lang="zh-CN" sz="1600" b="1" kern="100" dirty="0">
                        <a:effectLst/>
                      </a:endParaRPr>
                    </a:p>
                    <a:p>
                      <a:pPr algn="l" defTabSz="-635">
                        <a:lnSpc>
                          <a:spcPct val="150000"/>
                        </a:lnSpc>
                        <a:spcAft>
                          <a:spcPts val="0"/>
                        </a:spcAft>
                        <a:tabLst>
                          <a:tab pos="2400300" algn="l"/>
                        </a:tabLst>
                      </a:pPr>
                      <a:r>
                        <a:rPr lang="en-US" sz="1600" b="1" kern="100" dirty="0">
                          <a:effectLst/>
                        </a:rPr>
                        <a:t>④</a:t>
                      </a:r>
                      <a:r>
                        <a:rPr lang="zh-CN" sz="1600" b="1" kern="100" dirty="0">
                          <a:effectLst/>
                        </a:rPr>
                        <a:t>国际关系：形成</a:t>
                      </a:r>
                      <a:r>
                        <a:rPr lang="en-US" sz="1600" b="1" kern="100" dirty="0">
                          <a:effectLst/>
                        </a:rPr>
                        <a:t>“</a:t>
                      </a:r>
                      <a:r>
                        <a:rPr lang="zh-CN" sz="1600" b="1" kern="100" dirty="0">
                          <a:effectLst/>
                        </a:rPr>
                        <a:t>一超多强</a:t>
                      </a:r>
                      <a:r>
                        <a:rPr lang="en-US" sz="1600" b="1" kern="100" dirty="0">
                          <a:effectLst/>
                        </a:rPr>
                        <a:t>”</a:t>
                      </a:r>
                      <a:r>
                        <a:rPr lang="zh-CN" sz="1600" b="1" kern="100" dirty="0">
                          <a:effectLst/>
                        </a:rPr>
                        <a:t>的局面，但多极化趋势不断增强。</a:t>
                      </a:r>
                      <a:endParaRPr lang="zh-CN" sz="1600" b="1" kern="100" dirty="0">
                        <a:effectLst/>
                        <a:latin typeface="宋体" panose="02010600030101010101" pitchFamily="2" charset="-122"/>
                        <a:cs typeface="Times New Roman" panose="02020603050405020304"/>
                      </a:endParaRPr>
                    </a:p>
                  </a:txBody>
                  <a:tcPr marL="68580" marR="68580" marT="0" marB="0" anchor="ctr"/>
                </a:tc>
                <a:tc vMerge="1">
                  <a:tcPr/>
                </a:tc>
              </a:tr>
            </a:tbl>
          </a:graphicData>
        </a:graphic>
      </p:graphicFrame>
      <p:sp>
        <p:nvSpPr>
          <p:cNvPr id="308242" name="Rectangle 1"/>
          <p:cNvSpPr>
            <a:spLocks noChangeArrowheads="1"/>
          </p:cNvSpPr>
          <p:nvPr/>
        </p:nvSpPr>
        <p:spPr bwMode="auto">
          <a:xfrm>
            <a:off x="468313" y="88900"/>
            <a:ext cx="5583237" cy="800100"/>
          </a:xfrm>
          <a:prstGeom prst="rect">
            <a:avLst/>
          </a:prstGeom>
          <a:noFill/>
          <a:ln w="9525">
            <a:noFill/>
            <a:miter lim="800000"/>
          </a:ln>
        </p:spPr>
        <p:txBody>
          <a:bodyPr wrap="none" anchor="ctr">
            <a:spAutoFit/>
          </a:bodyPr>
          <a:lstStyle/>
          <a:p>
            <a:pPr indent="266700" defTabSz="-635">
              <a:tabLst>
                <a:tab pos="2400300" algn="l"/>
              </a:tabLst>
            </a:pPr>
            <a:r>
              <a:rPr lang="en-US" altLang="zh-CN" sz="2800" b="1">
                <a:solidFill>
                  <a:srgbClr val="FF0000"/>
                </a:solidFill>
              </a:rPr>
              <a:t>20</a:t>
            </a:r>
            <a:r>
              <a:rPr lang="zh-CN" altLang="en-US" sz="2800" b="1">
                <a:solidFill>
                  <a:srgbClr val="FF0000"/>
                </a:solidFill>
              </a:rPr>
              <a:t>世纪</a:t>
            </a:r>
            <a:r>
              <a:rPr lang="en-US" altLang="zh-CN" sz="2800" b="1">
                <a:solidFill>
                  <a:srgbClr val="FF0000"/>
                </a:solidFill>
              </a:rPr>
              <a:t>80</a:t>
            </a:r>
            <a:r>
              <a:rPr lang="zh-CN" altLang="en-US" sz="2800" b="1">
                <a:solidFill>
                  <a:srgbClr val="FF0000"/>
                </a:solidFill>
              </a:rPr>
              <a:t>年代至今的世界与中国</a:t>
            </a:r>
            <a:endParaRPr lang="zh-CN" altLang="en-US" sz="2800" b="1">
              <a:solidFill>
                <a:srgbClr val="FF0000"/>
              </a:solidFill>
            </a:endParaRPr>
          </a:p>
          <a:p>
            <a:pPr indent="266700" defTabSz="-635" eaLnBrk="0" hangingPunct="0">
              <a:tabLst>
                <a:tab pos="2400300" algn="l"/>
              </a:tabLst>
            </a:pPr>
            <a:endParaRPr lang="zh-CN" alt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1"/>
          <p:cNvSpPr>
            <a:spLocks noChangeArrowheads="1"/>
          </p:cNvSpPr>
          <p:nvPr/>
        </p:nvSpPr>
        <p:spPr bwMode="auto">
          <a:xfrm>
            <a:off x="357188" y="133350"/>
            <a:ext cx="8572500" cy="6372225"/>
          </a:xfrm>
          <a:prstGeom prst="rect">
            <a:avLst/>
          </a:prstGeom>
          <a:noFill/>
          <a:ln w="9525">
            <a:noFill/>
            <a:miter lim="800000"/>
          </a:ln>
        </p:spPr>
        <p:txBody>
          <a:bodyPr anchor="ctr">
            <a:spAutoFit/>
          </a:bodyPr>
          <a:lstStyle/>
          <a:p>
            <a:pPr eaLnBrk="0" hangingPunct="0"/>
            <a:r>
              <a:rPr lang="zh-CN" sz="2400" b="1">
                <a:solidFill>
                  <a:srgbClr val="000000"/>
                </a:solidFill>
                <a:latin typeface="宋体" panose="02010600030101010101" pitchFamily="2" charset="-122"/>
                <a:ea typeface="黑体" panose="02010600030101010101" pitchFamily="49" charset="-122"/>
              </a:rPr>
              <a:t>阅读材料，完成下列要求。 </a:t>
            </a:r>
            <a:endParaRPr lang="zh-CN" sz="2400" b="1">
              <a:latin typeface="Franklin Gothic Book"/>
              <a:ea typeface="黑体" panose="02010600030101010101" pitchFamily="49" charset="-122"/>
            </a:endParaRPr>
          </a:p>
          <a:p>
            <a:pPr eaLnBrk="0" hangingPunct="0"/>
            <a:r>
              <a:rPr lang="zh-CN" sz="2400" b="1">
                <a:solidFill>
                  <a:srgbClr val="000000"/>
                </a:solidFill>
                <a:latin typeface="宋体" panose="02010600030101010101" pitchFamily="2" charset="-122"/>
                <a:ea typeface="黑体" panose="02010600030101010101" pitchFamily="49" charset="-122"/>
              </a:rPr>
              <a:t>材料一</a:t>
            </a:r>
            <a:r>
              <a:rPr lang="zh-CN" altLang="en-US" sz="2400" b="1">
                <a:solidFill>
                  <a:srgbClr val="000000"/>
                </a:solidFill>
                <a:latin typeface="宋体" panose="02010600030101010101" pitchFamily="2" charset="-122"/>
                <a:ea typeface="黑体" panose="02010600030101010101" pitchFamily="49" charset="-122"/>
              </a:rPr>
              <a:t> </a:t>
            </a:r>
            <a:r>
              <a:rPr lang="en-US" altLang="zh-CN" sz="2400" b="1">
                <a:solidFill>
                  <a:srgbClr val="000000"/>
                </a:solidFill>
                <a:latin typeface="宋体" panose="02010600030101010101" pitchFamily="2" charset="-122"/>
                <a:ea typeface="黑体" panose="02010600030101010101" pitchFamily="49" charset="-122"/>
              </a:rPr>
              <a:t>1618</a:t>
            </a:r>
            <a:r>
              <a:rPr lang="zh-CN" altLang="en-US" sz="2400" b="1">
                <a:solidFill>
                  <a:srgbClr val="000000"/>
                </a:solidFill>
                <a:latin typeface="宋体" panose="02010600030101010101" pitchFamily="2" charset="-122"/>
                <a:ea typeface="黑体" panose="02010600030101010101" pitchFamily="49" charset="-122"/>
              </a:rPr>
              <a:t>年，在与后金交战不利的情况下，明廷接受徐光启建议，购买西洋新型大炮，并聘请西洋铸炮师参与火炮铸造。清朝康熙年间命传教士南怀仁监制的神威大炮质量颇佳，在平定三藩和雅克萨战役中都发挥了重大作用。但全国平定后，刀枪入库，造炮高潮戛然而止，自南怀仁去世后就没有再招外国人协助发展中国的火器制造业。同时以少数民族入主中原的清朝对火器控制极严，</a:t>
            </a:r>
            <a:r>
              <a:rPr lang="en-US" altLang="zh-CN" sz="2400" b="1">
                <a:solidFill>
                  <a:srgbClr val="000000"/>
                </a:solidFill>
                <a:latin typeface="宋体" panose="02010600030101010101" pitchFamily="2" charset="-122"/>
                <a:ea typeface="黑体" panose="02010600030101010101" pitchFamily="49" charset="-122"/>
              </a:rPr>
              <a:t>1715</a:t>
            </a:r>
            <a:r>
              <a:rPr lang="zh-CN" altLang="en-US" sz="2400" b="1">
                <a:solidFill>
                  <a:srgbClr val="000000"/>
                </a:solidFill>
                <a:latin typeface="宋体" panose="02010600030101010101" pitchFamily="2" charset="-122"/>
                <a:ea typeface="黑体" panose="02010600030101010101" pitchFamily="49" charset="-122"/>
              </a:rPr>
              <a:t>年康熙帝严斥奏请自造子母炮的山西总兵：</a:t>
            </a:r>
            <a:r>
              <a:rPr lang="zh-CN" altLang="en-US" sz="2400" b="1">
                <a:solidFill>
                  <a:srgbClr val="000000"/>
                </a:solidFill>
                <a:latin typeface="Calibri" panose="020F0502020204030204" charset="0"/>
                <a:ea typeface="黑体" panose="02010600030101010101" pitchFamily="49" charset="-122"/>
              </a:rPr>
              <a:t>“</a:t>
            </a:r>
            <a:r>
              <a:rPr lang="zh-CN" altLang="en-US" sz="2400" b="1">
                <a:solidFill>
                  <a:srgbClr val="000000"/>
                </a:solidFill>
                <a:latin typeface="宋体" panose="02010600030101010101" pitchFamily="2" charset="-122"/>
                <a:ea typeface="黑体" panose="02010600030101010101" pitchFamily="49" charset="-122"/>
              </a:rPr>
              <a:t>子母炮系八旗火器，各省概造，断乎不可。</a:t>
            </a:r>
            <a:r>
              <a:rPr lang="zh-CN" altLang="en-US" sz="2400" b="1">
                <a:solidFill>
                  <a:srgbClr val="000000"/>
                </a:solidFill>
                <a:latin typeface="Calibri" panose="020F0502020204030204" charset="0"/>
                <a:ea typeface="黑体" panose="02010600030101010101" pitchFamily="49" charset="-122"/>
              </a:rPr>
              <a:t>”</a:t>
            </a:r>
            <a:r>
              <a:rPr lang="zh-CN" altLang="en-US" sz="2400" b="1">
                <a:solidFill>
                  <a:srgbClr val="000000"/>
                </a:solidFill>
                <a:latin typeface="宋体" panose="02010600030101010101" pitchFamily="2" charset="-122"/>
                <a:ea typeface="黑体" panose="02010600030101010101" pitchFamily="49" charset="-122"/>
              </a:rPr>
              <a:t>清廷满足于中国火器对周边国家或某些民族的暂时优势地位，乾隆年间将英国使团炫耀实力的礼品</a:t>
            </a:r>
            <a:r>
              <a:rPr lang="en-US" altLang="zh-CN" sz="2400" b="1">
                <a:solidFill>
                  <a:srgbClr val="000000"/>
                </a:solidFill>
                <a:latin typeface="Calibri" panose="020F0502020204030204" charset="0"/>
                <a:ea typeface="黑体" panose="02010600030101010101" pitchFamily="49" charset="-122"/>
              </a:rPr>
              <a:t>——</a:t>
            </a:r>
            <a:r>
              <a:rPr lang="zh-CN" altLang="en-US" sz="2400" b="1">
                <a:solidFill>
                  <a:srgbClr val="000000"/>
                </a:solidFill>
                <a:latin typeface="宋体" panose="02010600030101010101" pitchFamily="2" charset="-122"/>
                <a:ea typeface="黑体" panose="02010600030101010101" pitchFamily="49" charset="-122"/>
              </a:rPr>
              <a:t>八门野战炮当作摆设束之高阁，未加以研究和仿造。徐光启的遗篇长期被当作经典研读，直到鸦片战争的爆发。 </a:t>
            </a:r>
            <a:endParaRPr lang="zh-CN" altLang="en-US" sz="2400" b="1">
              <a:latin typeface="Franklin Gothic Book"/>
              <a:ea typeface="黑体" panose="02010600030101010101" pitchFamily="49" charset="-122"/>
            </a:endParaRPr>
          </a:p>
          <a:p>
            <a:pPr eaLnBrk="0" hangingPunct="0"/>
            <a:r>
              <a:rPr lang="en-US" altLang="zh-CN" sz="2400" b="1">
                <a:solidFill>
                  <a:srgbClr val="000000"/>
                </a:solidFill>
                <a:latin typeface="宋体" panose="02010600030101010101" pitchFamily="2" charset="-122"/>
                <a:ea typeface="黑体" panose="02010600030101010101" pitchFamily="49" charset="-122"/>
                <a:cs typeface="Times New Roman" panose="02020603050405020304" pitchFamily="18" charset="0"/>
              </a:rPr>
              <a:t>——</a:t>
            </a:r>
            <a:r>
              <a:rPr lang="zh-CN" altLang="en-US" sz="2400" b="1">
                <a:solidFill>
                  <a:srgbClr val="000000"/>
                </a:solidFill>
                <a:latin typeface="Franklin Gothic Book"/>
                <a:ea typeface="黑体" panose="02010600030101010101" pitchFamily="49" charset="-122"/>
                <a:cs typeface="Times New Roman" panose="02020603050405020304" pitchFamily="18" charset="0"/>
              </a:rPr>
              <a:t>摘编自马克垚</a:t>
            </a:r>
            <a:r>
              <a:rPr lang="en-US" altLang="zh-CN"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Franklin Gothic Book"/>
                <a:ea typeface="黑体" panose="02010600030101010101" pitchFamily="49" charset="-122"/>
                <a:cs typeface="Times New Roman" panose="02020603050405020304" pitchFamily="18" charset="0"/>
              </a:rPr>
              <a:t>世界文明史</a:t>
            </a:r>
            <a:r>
              <a:rPr lang="en-US" altLang="zh-CN" sz="2400" b="1">
                <a:solidFill>
                  <a:srgbClr val="000000"/>
                </a:solidFill>
                <a:latin typeface="Franklin Gothic Book"/>
                <a:ea typeface="黑体" panose="02010600030101010101" pitchFamily="49" charset="-122"/>
                <a:cs typeface="Times New Roman" panose="02020603050405020304" pitchFamily="18" charset="0"/>
              </a:rPr>
              <a:t>》 </a:t>
            </a:r>
            <a:endParaRPr lang="en-US" altLang="zh-CN" sz="2400" b="1">
              <a:latin typeface="Franklin Gothic Book"/>
              <a:ea typeface="黑体" panose="02010600030101010101" pitchFamily="49" charset="-122"/>
            </a:endParaRPr>
          </a:p>
          <a:p>
            <a:pPr eaLnBrk="0" hangingPunct="0"/>
            <a:r>
              <a:rPr lang="en-US" altLang="zh-CN" sz="2400" b="1">
                <a:solidFill>
                  <a:srgbClr val="000000"/>
                </a:solidFill>
                <a:latin typeface="宋体" panose="02010600030101010101" pitchFamily="2" charset="-122"/>
                <a:ea typeface="黑体" panose="02010600030101010101" pitchFamily="49" charset="-122"/>
              </a:rPr>
              <a:t>(1)</a:t>
            </a:r>
            <a:r>
              <a:rPr lang="zh-CN" altLang="en-US" sz="2400" b="1">
                <a:solidFill>
                  <a:srgbClr val="000000"/>
                </a:solidFill>
                <a:latin typeface="宋体" panose="02010600030101010101" pitchFamily="2" charset="-122"/>
                <a:ea typeface="黑体" panose="02010600030101010101" pitchFamily="49" charset="-122"/>
              </a:rPr>
              <a:t>根据材料一、二并结合所学知识，请分析指出中西火炮技术进步的共同因素以及清代中国火炮技术停滞不前的原因。</a:t>
            </a:r>
            <a:r>
              <a:rPr lang="en-US" altLang="zh-CN" sz="2400" b="1">
                <a:solidFill>
                  <a:srgbClr val="000000"/>
                </a:solidFill>
                <a:latin typeface="宋体" panose="02010600030101010101" pitchFamily="2" charset="-122"/>
                <a:ea typeface="黑体" panose="02010600030101010101" pitchFamily="49" charset="-122"/>
              </a:rPr>
              <a:t>(15</a:t>
            </a:r>
            <a:r>
              <a:rPr lang="zh-CN" altLang="en-US" sz="2400" b="1">
                <a:solidFill>
                  <a:srgbClr val="000000"/>
                </a:solidFill>
                <a:latin typeface="宋体" panose="02010600030101010101" pitchFamily="2" charset="-122"/>
                <a:ea typeface="黑体" panose="02010600030101010101" pitchFamily="49" charset="-122"/>
              </a:rPr>
              <a:t>分</a:t>
            </a:r>
            <a:r>
              <a:rPr lang="en-US" altLang="zh-CN" sz="2400" b="1">
                <a:solidFill>
                  <a:srgbClr val="000000"/>
                </a:solidFill>
                <a:latin typeface="宋体" panose="02010600030101010101" pitchFamily="2" charset="-122"/>
                <a:ea typeface="黑体" panose="02010600030101010101" pitchFamily="49" charset="-122"/>
              </a:rPr>
              <a:t>) </a:t>
            </a:r>
            <a:endParaRPr lang="en-US" altLang="zh-CN" sz="2400" b="1">
              <a:latin typeface="Franklin Gothic Book"/>
              <a:ea typeface="黑体" panose="02010600030101010101" pitchFamily="49" charset="-122"/>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1"/>
          <p:cNvSpPr>
            <a:spLocks noChangeArrowheads="1"/>
          </p:cNvSpPr>
          <p:nvPr/>
        </p:nvSpPr>
        <p:spPr bwMode="auto">
          <a:xfrm>
            <a:off x="714375" y="571500"/>
            <a:ext cx="6357938" cy="4032250"/>
          </a:xfrm>
          <a:prstGeom prst="rect">
            <a:avLst/>
          </a:prstGeom>
          <a:noFill/>
          <a:ln w="9525">
            <a:noFill/>
            <a:miter lim="800000"/>
          </a:ln>
        </p:spPr>
        <p:txBody>
          <a:bodyPr anchor="ctr">
            <a:spAutoFit/>
          </a:bodyPr>
          <a:lstStyle/>
          <a:p>
            <a:pPr eaLnBrk="0" hangingPunct="0"/>
            <a:r>
              <a:rPr lang="en-US" altLang="zh-CN" sz="3200" b="1">
                <a:solidFill>
                  <a:srgbClr val="000000"/>
                </a:solidFill>
                <a:latin typeface="宋体" panose="02010600030101010101" pitchFamily="2" charset="-122"/>
                <a:ea typeface="黑体" panose="02010600030101010101" pitchFamily="49" charset="-122"/>
                <a:cs typeface="Times New Roman" panose="02020603050405020304" pitchFamily="18" charset="0"/>
              </a:rPr>
              <a:t>(1)</a:t>
            </a:r>
            <a:r>
              <a:rPr lang="zh-CN" altLang="en-US" sz="3200" b="1">
                <a:solidFill>
                  <a:srgbClr val="000000"/>
                </a:solidFill>
                <a:latin typeface="宋体" panose="02010600030101010101" pitchFamily="2" charset="-122"/>
                <a:ea typeface="黑体" panose="02010600030101010101" pitchFamily="49" charset="-122"/>
                <a:cs typeface="Times New Roman" panose="02020603050405020304" pitchFamily="18" charset="0"/>
              </a:rPr>
              <a:t>因素：战争的推动；文明间的交流；政府的重视；科学家的贡献。 </a:t>
            </a:r>
            <a:endParaRPr lang="zh-CN" altLang="en-US" sz="3200" b="1">
              <a:latin typeface="Franklin Gothic Book"/>
              <a:ea typeface="黑体" panose="02010600030101010101" pitchFamily="49" charset="-122"/>
            </a:endParaRPr>
          </a:p>
          <a:p>
            <a:pPr eaLnBrk="0" hangingPunct="0"/>
            <a:r>
              <a:rPr lang="zh-CN" altLang="en-US" sz="3200" b="1">
                <a:solidFill>
                  <a:srgbClr val="000000"/>
                </a:solidFill>
                <a:latin typeface="宋体" panose="02010600030101010101" pitchFamily="2" charset="-122"/>
                <a:ea typeface="黑体" panose="02010600030101010101" pitchFamily="49" charset="-122"/>
                <a:cs typeface="Times New Roman" panose="02020603050405020304" pitchFamily="18" charset="0"/>
              </a:rPr>
              <a:t>原因：国家统一，社会安定，战事减少，需求降低；维护满洲贵族在军事上的优势；盲目自大的天朝上国心态；闭关锁国政策阻碍中西科技文化交流。</a:t>
            </a:r>
            <a:r>
              <a:rPr lang="en-US" altLang="zh-CN" sz="3200" b="1">
                <a:solidFill>
                  <a:srgbClr val="000000"/>
                </a:solidFill>
                <a:latin typeface="宋体" panose="02010600030101010101" pitchFamily="2" charset="-122"/>
                <a:ea typeface="黑体" panose="02010600030101010101" pitchFamily="49" charset="-122"/>
                <a:cs typeface="Times New Roman" panose="02020603050405020304" pitchFamily="18" charset="0"/>
              </a:rPr>
              <a:t>(15</a:t>
            </a:r>
            <a:r>
              <a:rPr lang="zh-CN" altLang="en-US" sz="3200" b="1">
                <a:solidFill>
                  <a:srgbClr val="000000"/>
                </a:solidFill>
                <a:latin typeface="宋体" panose="02010600030101010101" pitchFamily="2" charset="-122"/>
                <a:ea typeface="黑体" panose="02010600030101010101" pitchFamily="49" charset="-122"/>
                <a:cs typeface="Times New Roman" panose="02020603050405020304" pitchFamily="18" charset="0"/>
              </a:rPr>
              <a:t>分</a:t>
            </a:r>
            <a:r>
              <a:rPr lang="en-US" altLang="zh-CN" sz="3200" b="1">
                <a:solidFill>
                  <a:srgbClr val="000000"/>
                </a:solidFill>
                <a:latin typeface="宋体" panose="02010600030101010101" pitchFamily="2" charset="-122"/>
                <a:ea typeface="黑体" panose="02010600030101010101" pitchFamily="49" charset="-122"/>
                <a:cs typeface="Times New Roman" panose="02020603050405020304" pitchFamily="18" charset="0"/>
              </a:rPr>
              <a:t>) </a:t>
            </a:r>
            <a:endParaRPr lang="en-US" altLang="zh-CN" sz="3200" b="1">
              <a:latin typeface="Franklin Gothic Book"/>
              <a:ea typeface="黑体" panose="02010600030101010101" pitchFamily="49" charset="-122"/>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1"/>
          <p:cNvSpPr>
            <a:spLocks noChangeArrowheads="1"/>
          </p:cNvSpPr>
          <p:nvPr/>
        </p:nvSpPr>
        <p:spPr bwMode="auto">
          <a:xfrm>
            <a:off x="0" y="-19050"/>
            <a:ext cx="9144000" cy="7108825"/>
          </a:xfrm>
          <a:prstGeom prst="rect">
            <a:avLst/>
          </a:prstGeom>
          <a:noFill/>
          <a:ln w="9525">
            <a:noFill/>
            <a:miter lim="800000"/>
          </a:ln>
        </p:spPr>
        <p:txBody>
          <a:bodyPr anchor="ctr">
            <a:spAutoFit/>
          </a:bodyPr>
          <a:lstStyle/>
          <a:p>
            <a:pPr indent="266700" defTabSz="0" eaLnBrk="0" hangingPunct="0">
              <a:tabLst>
                <a:tab pos="1143000" algn="l"/>
              </a:tabLst>
            </a:pPr>
            <a:r>
              <a:rPr 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限制欧洲与亚洲贸易的</a:t>
            </a:r>
            <a:r>
              <a:rPr lang="en-US" altLang="zh-CN"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原因是，难以找到能在亚洲市场上出售的物品。这个问题从古典时代起就有了；那时，罗马帝国为支付中国的丝绸和印度的纺织品而耗尽自己的黄金。</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16</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17</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和</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18</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世纪，情况还是如此，亚洲仍然对欧洲商品不感兴趣，而欧洲则勉强地用金银去支付它所想要的亚洲产品。欧洲直到</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18</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世纪末叶</a:t>
            </a:r>
            <a:r>
              <a:rPr lang="en-US" altLang="zh-CN"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才解决与亚洲贸易中的这一问题                                                                                               </a:t>
            </a:r>
            <a:endParaRPr lang="zh-CN" altLang="en-US" sz="2400" b="1">
              <a:latin typeface="Franklin Gothic Book"/>
              <a:ea typeface="黑体" panose="02010600030101010101" pitchFamily="49" charset="-122"/>
            </a:endParaRPr>
          </a:p>
          <a:p>
            <a:pPr indent="266700" defTabSz="0" eaLnBrk="0" hangingPunct="0">
              <a:tabLst>
                <a:tab pos="1143000" algn="l"/>
              </a:tabLst>
            </a:pPr>
            <a:r>
              <a:rPr lang="en-US" altLang="zh-CN"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斯塔夫里阿诺斯</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全球通史</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a:t>
            </a:r>
            <a:endParaRPr lang="en-US" altLang="zh-CN" sz="2400" b="1">
              <a:latin typeface="Franklin Gothic Book"/>
              <a:ea typeface="黑体" panose="02010600030101010101" pitchFamily="49" charset="-122"/>
            </a:endParaRPr>
          </a:p>
          <a:p>
            <a:pPr indent="266700" defTabSz="0" eaLnBrk="0" hangingPunct="0">
              <a:tabLst>
                <a:tab pos="1143000" algn="l"/>
              </a:tabLst>
            </a:pP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进入近代以来，特别是</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19</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世纪</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60</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年代以后，中西方交流出现了新的状况。中国的茶叶、生丝、棉花大量输往西方，以</a:t>
            </a:r>
            <a:r>
              <a:rPr lang="zh-CN" altLang="en-US"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英国制造</a:t>
            </a:r>
            <a:r>
              <a:rPr lang="zh-CN" altLang="en-US"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为代表的西方纺织品、金属制品、机械设备等也漂洋过海，洋人反客为主，得操丝市、茶市之权，华商之业丝茶者，反仰洋人鼻息，厘毫不能主持。在某些地区，洋布排挤了土纱土布，使中国城市出现生产凋敞，经济萧条的状况。                                          </a:t>
            </a:r>
            <a:r>
              <a:rPr lang="en-US" altLang="zh-CN"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李侃等</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中国近代史</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a:t>
            </a:r>
            <a:endParaRPr lang="en-US" altLang="zh-CN" sz="2400" b="1">
              <a:latin typeface="Franklin Gothic Book"/>
              <a:ea typeface="黑体" panose="02010600030101010101" pitchFamily="49" charset="-122"/>
            </a:endParaRPr>
          </a:p>
          <a:p>
            <a:pPr indent="266700" defTabSz="0" eaLnBrk="0" hangingPunct="0">
              <a:tabLst>
                <a:tab pos="1143000" algn="l"/>
              </a:tabLst>
            </a:pP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3</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）以中国为例，说明第一段材料中欧洲</a:t>
            </a:r>
            <a:r>
              <a:rPr lang="zh-CN" altLang="en-US"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亚洲仍然对欧洲商品不感兴趣</a:t>
            </a:r>
            <a:r>
              <a:rPr lang="zh-CN" altLang="en-US"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的原因有哪些？（</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4</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分） 第二段材料中</a:t>
            </a:r>
            <a:r>
              <a:rPr lang="zh-CN" altLang="en-US"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中西方交流出现了新的状况</a:t>
            </a:r>
            <a:r>
              <a:rPr lang="zh-CN" altLang="en-US" sz="2400" b="1">
                <a:solidFill>
                  <a:srgbClr val="000000"/>
                </a:solidFill>
                <a:latin typeface="Franklin Gothic Book"/>
                <a:ea typeface="黑体" panose="02010600030101010101" pitchFamily="49" charset="-122"/>
                <a:cs typeface="Times New Roman" panose="02020603050405020304" pitchFamily="18" charset="0"/>
              </a:rPr>
              <a:t>”</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指的是什么？（</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3</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分）导致这种状况的因素主要有哪些？（</a:t>
            </a:r>
            <a:r>
              <a:rPr lang="en-US" altLang="zh-CN"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3</a:t>
            </a:r>
            <a:r>
              <a:rPr lang="zh-CN" altLang="en-US" sz="24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分）</a:t>
            </a:r>
            <a:endParaRPr lang="zh-CN" altLang="en-US" sz="2400" b="1">
              <a:latin typeface="Franklin Gothic Book"/>
              <a:ea typeface="黑体" panose="02010600030101010101" pitchFamily="49" charset="-122"/>
            </a:endParaRPr>
          </a:p>
          <a:p>
            <a:pPr indent="266700" defTabSz="0" eaLnBrk="0" hangingPunct="0">
              <a:tabLst>
                <a:tab pos="1143000" algn="l"/>
              </a:tabLst>
            </a:pPr>
            <a:endParaRPr lang="zh-CN" altLang="en-US">
              <a:latin typeface="Franklin Gothic Book"/>
              <a:ea typeface="黑体" panose="02010600030101010101" pitchFamily="49" charset="-122"/>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1"/>
          <p:cNvSpPr>
            <a:spLocks noChangeArrowheads="1"/>
          </p:cNvSpPr>
          <p:nvPr/>
        </p:nvSpPr>
        <p:spPr bwMode="auto">
          <a:xfrm>
            <a:off x="357188" y="1022350"/>
            <a:ext cx="7886700" cy="4400550"/>
          </a:xfrm>
          <a:prstGeom prst="rect">
            <a:avLst/>
          </a:prstGeom>
          <a:noFill/>
          <a:ln w="9525">
            <a:noFill/>
            <a:miter lim="800000"/>
          </a:ln>
        </p:spPr>
        <p:txBody>
          <a:bodyPr anchor="ctr">
            <a:spAutoFit/>
          </a:bodyPr>
          <a:lstStyle/>
          <a:p>
            <a:pPr indent="266700" defTabSz="0" eaLnBrk="0" hangingPunct="0">
              <a:tabLst>
                <a:tab pos="1143000" algn="l"/>
              </a:tabLst>
            </a:pPr>
            <a:r>
              <a:rPr lang="zh-CN" sz="28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8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3</a:t>
            </a:r>
            <a:r>
              <a:rPr lang="zh-CN" altLang="en-US" sz="2800" b="1">
                <a:solidFill>
                  <a:srgbClr val="000000"/>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800" b="1">
                <a:solidFill>
                  <a:srgbClr val="000000"/>
                </a:solidFill>
                <a:latin typeface="Times New Roman" panose="02020603050405020304" pitchFamily="18" charset="0"/>
                <a:ea typeface="黑体" panose="02010600030101010101" pitchFamily="49" charset="-122"/>
              </a:rPr>
              <a:t>原因：自给自足的自然经济据主导地位；实行</a:t>
            </a:r>
            <a:r>
              <a:rPr lang="zh-CN" altLang="en-US" sz="2800" b="1">
                <a:solidFill>
                  <a:srgbClr val="000000"/>
                </a:solidFill>
                <a:latin typeface="Franklin Gothic Book"/>
                <a:ea typeface="黑体" panose="02010600030101010101" pitchFamily="49" charset="-122"/>
              </a:rPr>
              <a:t>“</a:t>
            </a:r>
            <a:r>
              <a:rPr lang="zh-CN" altLang="en-US" sz="2800" b="1">
                <a:solidFill>
                  <a:srgbClr val="000000"/>
                </a:solidFill>
                <a:latin typeface="Times New Roman" panose="02020603050405020304" pitchFamily="18" charset="0"/>
                <a:ea typeface="黑体" panose="02010600030101010101" pitchFamily="49" charset="-122"/>
              </a:rPr>
              <a:t>闭关</a:t>
            </a:r>
            <a:r>
              <a:rPr lang="zh-CN" altLang="en-US" sz="2800" b="1">
                <a:solidFill>
                  <a:srgbClr val="000000"/>
                </a:solidFill>
                <a:latin typeface="Franklin Gothic Book"/>
                <a:ea typeface="黑体" panose="02010600030101010101" pitchFamily="49" charset="-122"/>
              </a:rPr>
              <a:t>”</a:t>
            </a:r>
            <a:r>
              <a:rPr lang="zh-CN" altLang="en-US" sz="2800" b="1">
                <a:solidFill>
                  <a:srgbClr val="000000"/>
                </a:solidFill>
                <a:latin typeface="Times New Roman" panose="02020603050405020304" pitchFamily="18" charset="0"/>
                <a:ea typeface="黑体" panose="02010600030101010101" pitchFamily="49" charset="-122"/>
              </a:rPr>
              <a:t>政策；天朝大国的心态。（任意两点</a:t>
            </a:r>
            <a:r>
              <a:rPr lang="en-US" altLang="zh-CN" sz="2800" b="1">
                <a:solidFill>
                  <a:srgbClr val="000000"/>
                </a:solidFill>
                <a:latin typeface="Times New Roman" panose="02020603050405020304" pitchFamily="18" charset="0"/>
                <a:ea typeface="黑体" panose="02010600030101010101" pitchFamily="49" charset="-122"/>
              </a:rPr>
              <a:t>4</a:t>
            </a:r>
            <a:r>
              <a:rPr lang="zh-CN" altLang="en-US" sz="2800" b="1">
                <a:solidFill>
                  <a:srgbClr val="000000"/>
                </a:solidFill>
                <a:latin typeface="Times New Roman" panose="02020603050405020304" pitchFamily="18" charset="0"/>
                <a:ea typeface="黑体" panose="02010600030101010101" pitchFamily="49" charset="-122"/>
              </a:rPr>
              <a:t>分）</a:t>
            </a:r>
            <a:endParaRPr lang="zh-CN" altLang="en-US" sz="2800" b="1">
              <a:latin typeface="Franklin Gothic Book"/>
              <a:ea typeface="黑体" panose="02010600030101010101" pitchFamily="49" charset="-122"/>
            </a:endParaRPr>
          </a:p>
          <a:p>
            <a:pPr indent="266700" defTabSz="0" eaLnBrk="0" hangingPunct="0">
              <a:tabLst>
                <a:tab pos="1143000" algn="l"/>
              </a:tabLst>
            </a:pPr>
            <a:r>
              <a:rPr lang="zh-CN" altLang="en-US" sz="2800" b="1">
                <a:solidFill>
                  <a:srgbClr val="000000"/>
                </a:solidFill>
                <a:latin typeface="Times New Roman" panose="02020603050405020304" pitchFamily="18" charset="0"/>
                <a:ea typeface="黑体" panose="02010600030101010101" pitchFamily="49" charset="-122"/>
              </a:rPr>
              <a:t>新状况：中国大量输出农产品；（</a:t>
            </a:r>
            <a:r>
              <a:rPr lang="en-US" altLang="zh-CN" sz="2800" b="1">
                <a:solidFill>
                  <a:srgbClr val="000000"/>
                </a:solidFill>
                <a:latin typeface="Times New Roman" panose="02020603050405020304" pitchFamily="18" charset="0"/>
                <a:ea typeface="黑体" panose="02010600030101010101" pitchFamily="49" charset="-122"/>
              </a:rPr>
              <a:t>1</a:t>
            </a:r>
            <a:r>
              <a:rPr lang="zh-CN" altLang="en-US" sz="2800" b="1">
                <a:solidFill>
                  <a:srgbClr val="000000"/>
                </a:solidFill>
                <a:latin typeface="Times New Roman" panose="02020603050405020304" pitchFamily="18" charset="0"/>
                <a:ea typeface="黑体" panose="02010600030101010101" pitchFamily="49" charset="-122"/>
              </a:rPr>
              <a:t>分）大量输入技术和工业品；（</a:t>
            </a:r>
            <a:r>
              <a:rPr lang="en-US" altLang="zh-CN" sz="2800" b="1">
                <a:solidFill>
                  <a:srgbClr val="000000"/>
                </a:solidFill>
                <a:latin typeface="Times New Roman" panose="02020603050405020304" pitchFamily="18" charset="0"/>
                <a:ea typeface="黑体" panose="02010600030101010101" pitchFamily="49" charset="-122"/>
              </a:rPr>
              <a:t>1</a:t>
            </a:r>
            <a:r>
              <a:rPr lang="zh-CN" altLang="en-US" sz="2800" b="1">
                <a:solidFill>
                  <a:srgbClr val="000000"/>
                </a:solidFill>
                <a:latin typeface="Times New Roman" panose="02020603050405020304" pitchFamily="18" charset="0"/>
                <a:ea typeface="黑体" panose="02010600030101010101" pitchFamily="49" charset="-122"/>
              </a:rPr>
              <a:t>分）在中西交流中，西方开始占据主导地位。（</a:t>
            </a:r>
            <a:r>
              <a:rPr lang="en-US" altLang="zh-CN" sz="2800" b="1">
                <a:solidFill>
                  <a:srgbClr val="000000"/>
                </a:solidFill>
                <a:latin typeface="Times New Roman" panose="02020603050405020304" pitchFamily="18" charset="0"/>
                <a:ea typeface="黑体" panose="02010600030101010101" pitchFamily="49" charset="-122"/>
              </a:rPr>
              <a:t>1</a:t>
            </a:r>
            <a:r>
              <a:rPr lang="zh-CN" altLang="en-US" sz="2800" b="1">
                <a:solidFill>
                  <a:srgbClr val="000000"/>
                </a:solidFill>
                <a:latin typeface="Times New Roman" panose="02020603050405020304" pitchFamily="18" charset="0"/>
                <a:ea typeface="黑体" panose="02010600030101010101" pitchFamily="49" charset="-122"/>
              </a:rPr>
              <a:t>分）</a:t>
            </a:r>
            <a:endParaRPr lang="zh-CN" altLang="en-US" sz="2800" b="1">
              <a:latin typeface="Franklin Gothic Book"/>
              <a:ea typeface="黑体" panose="02010600030101010101" pitchFamily="49" charset="-122"/>
            </a:endParaRPr>
          </a:p>
          <a:p>
            <a:pPr indent="266700" defTabSz="0" eaLnBrk="0" hangingPunct="0">
              <a:tabLst>
                <a:tab pos="1143000" algn="l"/>
              </a:tabLst>
            </a:pPr>
            <a:r>
              <a:rPr lang="zh-CN" altLang="en-US" sz="2800" b="1">
                <a:solidFill>
                  <a:srgbClr val="000000"/>
                </a:solidFill>
                <a:latin typeface="Times New Roman" panose="02020603050405020304" pitchFamily="18" charset="0"/>
                <a:ea typeface="黑体" panose="02010600030101010101" pitchFamily="49" charset="-122"/>
              </a:rPr>
              <a:t>因素：工业革命使西方资本主义国家的生产力得到巨大发展；鸦片战争后中国自然经济日益解体；逐渐沦为西方国家的原料基地和商品市场，被迫卷入资本主义世界市场。（</a:t>
            </a:r>
            <a:r>
              <a:rPr lang="en-US" altLang="zh-CN" sz="2800" b="1">
                <a:solidFill>
                  <a:srgbClr val="000000"/>
                </a:solidFill>
                <a:latin typeface="Times New Roman" panose="02020603050405020304" pitchFamily="18" charset="0"/>
                <a:ea typeface="黑体" panose="02010600030101010101" pitchFamily="49" charset="-122"/>
              </a:rPr>
              <a:t>3</a:t>
            </a:r>
            <a:r>
              <a:rPr lang="zh-CN" altLang="en-US" sz="2800" b="1">
                <a:solidFill>
                  <a:srgbClr val="000000"/>
                </a:solidFill>
                <a:latin typeface="Times New Roman" panose="02020603050405020304" pitchFamily="18" charset="0"/>
                <a:ea typeface="黑体" panose="02010600030101010101" pitchFamily="49" charset="-122"/>
              </a:rPr>
              <a:t>分</a:t>
            </a:r>
            <a:r>
              <a:rPr lang="zh-CN" altLang="en-US" sz="1000">
                <a:solidFill>
                  <a:srgbClr val="000000"/>
                </a:solidFill>
                <a:latin typeface="Times New Roman" panose="02020603050405020304" pitchFamily="18" charset="0"/>
                <a:ea typeface="黑体" panose="02010600030101010101" pitchFamily="49" charset="-122"/>
              </a:rPr>
              <a:t>）</a:t>
            </a:r>
            <a:endParaRPr lang="zh-CN" altLang="en-US">
              <a:latin typeface="Franklin Gothic Book"/>
              <a:ea typeface="黑体" panose="02010600030101010101" pitchFamily="49" charset="-122"/>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标题 1"/>
          <p:cNvSpPr>
            <a:spLocks noGrp="1"/>
          </p:cNvSpPr>
          <p:nvPr>
            <p:ph type="title"/>
          </p:nvPr>
        </p:nvSpPr>
        <p:spPr/>
        <p:txBody>
          <a:bodyPr/>
          <a:lstStyle/>
          <a:p>
            <a:r>
              <a:rPr lang="zh-CN" altLang="zh-CN" sz="2000" b="1" smtClean="0"/>
              <a:t>历史地图承载了政治、经济、文化等多种信息，揭示着事物的性质或历史现象之间的联系，体现了历史变化与发展规律。</a:t>
            </a:r>
            <a:br>
              <a:rPr lang="zh-CN" altLang="zh-CN" sz="2000" b="1" smtClean="0"/>
            </a:br>
            <a:endParaRPr lang="zh-CN" altLang="en-US" sz="2000" b="1" smtClean="0"/>
          </a:p>
        </p:txBody>
      </p:sp>
      <p:sp>
        <p:nvSpPr>
          <p:cNvPr id="3" name="内容占位符 2"/>
          <p:cNvSpPr>
            <a:spLocks noGrp="1"/>
          </p:cNvSpPr>
          <p:nvPr>
            <p:ph idx="1"/>
          </p:nvPr>
        </p:nvSpPr>
        <p:spPr/>
        <p:txBody>
          <a:bodyPr rtlCol="0">
            <a:normAutofit fontScale="92500" lnSpcReduction="10000"/>
          </a:bodyPr>
          <a:lstStyle/>
          <a:p>
            <a:pPr fontAlgn="auto">
              <a:spcAft>
                <a:spcPts val="0"/>
              </a:spcAft>
              <a:buFont typeface="Wingdings 2" panose="05020102010507070707"/>
              <a:buChar char="ß"/>
              <a:defRPr/>
            </a:pPr>
            <a:endParaRPr lang="en-US" altLang="zh-CN" dirty="0"/>
          </a:p>
          <a:p>
            <a:pPr fontAlgn="auto">
              <a:spcAft>
                <a:spcPts val="0"/>
              </a:spcAft>
              <a:buFont typeface="Wingdings 2" panose="05020102010507070707"/>
              <a:buChar char="ß"/>
              <a:defRPr/>
            </a:pPr>
            <a:endParaRPr lang="en-US" altLang="zh-CN" dirty="0"/>
          </a:p>
          <a:p>
            <a:pPr fontAlgn="auto">
              <a:spcAft>
                <a:spcPts val="0"/>
              </a:spcAft>
              <a:buFont typeface="Wingdings 2" panose="05020102010507070707"/>
              <a:buChar char="ß"/>
              <a:defRPr/>
            </a:pPr>
            <a:endParaRPr lang="en-US" altLang="zh-CN" dirty="0"/>
          </a:p>
          <a:p>
            <a:pPr fontAlgn="auto">
              <a:spcAft>
                <a:spcPts val="0"/>
              </a:spcAft>
              <a:buFont typeface="Wingdings 2" panose="05020102010507070707"/>
              <a:buChar char="ß"/>
              <a:defRPr/>
            </a:pPr>
            <a:endParaRPr lang="en-US" altLang="zh-CN" dirty="0"/>
          </a:p>
          <a:p>
            <a:pPr fontAlgn="auto">
              <a:spcAft>
                <a:spcPts val="0"/>
              </a:spcAft>
              <a:buFont typeface="Wingdings 2" panose="05020102010507070707"/>
              <a:buChar char="ß"/>
              <a:defRPr/>
            </a:pPr>
            <a:endParaRPr lang="en-US" altLang="zh-CN" dirty="0"/>
          </a:p>
          <a:p>
            <a:pPr fontAlgn="auto">
              <a:spcAft>
                <a:spcPts val="0"/>
              </a:spcAft>
              <a:buFont typeface="Wingdings 2" panose="05020102010507070707"/>
              <a:buChar char="ß"/>
              <a:defRPr/>
            </a:pPr>
            <a:endParaRPr lang="en-US" altLang="zh-CN" dirty="0"/>
          </a:p>
          <a:p>
            <a:pPr fontAlgn="auto">
              <a:spcAft>
                <a:spcPts val="0"/>
              </a:spcAft>
              <a:buFont typeface="Wingdings 2" panose="05020102010507070707"/>
              <a:buChar char="ß"/>
              <a:defRPr/>
            </a:pPr>
            <a:r>
              <a:rPr lang="zh-CN" altLang="zh-CN" dirty="0"/>
              <a:t>比较图</a:t>
            </a:r>
            <a:r>
              <a:rPr lang="en-US" altLang="zh-CN" dirty="0"/>
              <a:t>1</a:t>
            </a:r>
            <a:r>
              <a:rPr lang="zh-CN" altLang="zh-CN" dirty="0"/>
              <a:t>、图</a:t>
            </a:r>
            <a:r>
              <a:rPr lang="en-US" altLang="zh-CN" dirty="0"/>
              <a:t>2</a:t>
            </a:r>
            <a:r>
              <a:rPr lang="zh-CN" altLang="zh-CN" dirty="0"/>
              <a:t>，提取两项有关全球范围内海上商贸之路历史变迁的信息，并结合所学知识予以说明。</a:t>
            </a:r>
            <a:r>
              <a:rPr lang="en-US" altLang="zh-CN" dirty="0"/>
              <a:t>(12</a:t>
            </a:r>
            <a:r>
              <a:rPr lang="zh-CN" altLang="zh-CN" dirty="0"/>
              <a:t>分</a:t>
            </a:r>
            <a:r>
              <a:rPr lang="en-US" altLang="zh-CN" dirty="0"/>
              <a:t>)</a:t>
            </a:r>
            <a:endParaRPr lang="zh-CN" altLang="zh-CN" dirty="0"/>
          </a:p>
          <a:p>
            <a:pPr fontAlgn="auto">
              <a:spcAft>
                <a:spcPts val="0"/>
              </a:spcAft>
              <a:buFont typeface="Wingdings 2" panose="05020102010507070707"/>
              <a:buChar char="ß"/>
              <a:defRPr/>
            </a:pPr>
            <a:endParaRPr lang="zh-CN" altLang="en-US" dirty="0"/>
          </a:p>
        </p:txBody>
      </p:sp>
      <p:pic>
        <p:nvPicPr>
          <p:cNvPr id="313347" name="Picture 2"/>
          <p:cNvPicPr>
            <a:picLocks noChangeAspect="1" noChangeArrowheads="1"/>
          </p:cNvPicPr>
          <p:nvPr/>
        </p:nvPicPr>
        <p:blipFill>
          <a:blip r:embed="rId1"/>
          <a:srcRect/>
          <a:stretch>
            <a:fillRect/>
          </a:stretch>
        </p:blipFill>
        <p:spPr bwMode="auto">
          <a:xfrm>
            <a:off x="827088" y="1568450"/>
            <a:ext cx="3000375" cy="2797175"/>
          </a:xfrm>
          <a:prstGeom prst="rect">
            <a:avLst/>
          </a:prstGeom>
          <a:noFill/>
          <a:ln w="9525">
            <a:noFill/>
            <a:miter lim="800000"/>
            <a:headEnd/>
            <a:tailEnd/>
          </a:ln>
        </p:spPr>
      </p:pic>
      <p:pic>
        <p:nvPicPr>
          <p:cNvPr id="313348" name="Picture 3"/>
          <p:cNvPicPr>
            <a:picLocks noChangeAspect="1" noChangeArrowheads="1"/>
          </p:cNvPicPr>
          <p:nvPr/>
        </p:nvPicPr>
        <p:blipFill>
          <a:blip r:embed="rId2"/>
          <a:srcRect/>
          <a:stretch>
            <a:fillRect/>
          </a:stretch>
        </p:blipFill>
        <p:spPr bwMode="auto">
          <a:xfrm>
            <a:off x="4584700" y="1568450"/>
            <a:ext cx="3659188" cy="3013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28625" y="285750"/>
          <a:ext cx="8358246" cy="6583680"/>
        </p:xfrm>
        <a:graphic>
          <a:graphicData uri="http://schemas.openxmlformats.org/drawingml/2006/table">
            <a:tbl>
              <a:tblPr/>
              <a:tblGrid>
                <a:gridCol w="1000132"/>
                <a:gridCol w="2286016"/>
                <a:gridCol w="2500330"/>
                <a:gridCol w="2571768"/>
              </a:tblGrid>
              <a:tr h="290286">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题号</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2014</a:t>
                      </a:r>
                      <a:r>
                        <a:rPr lang="zh-CN" sz="1800" b="1" kern="100">
                          <a:latin typeface="Calibri" panose="020F0502020204030204"/>
                          <a:ea typeface="宋体" panose="02010600030101010101" pitchFamily="2" charset="-122"/>
                          <a:cs typeface="Times New Roman" panose="02020603050405020304"/>
                        </a:rPr>
                        <a:t>年</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2015</a:t>
                      </a:r>
                      <a:r>
                        <a:rPr lang="zh-CN" sz="1800" b="1" kern="100">
                          <a:latin typeface="Calibri" panose="020F0502020204030204"/>
                          <a:ea typeface="宋体" panose="02010600030101010101" pitchFamily="2" charset="-122"/>
                          <a:cs typeface="Times New Roman" panose="02020603050405020304"/>
                        </a:rPr>
                        <a:t>年</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2016</a:t>
                      </a:r>
                      <a:r>
                        <a:rPr lang="zh-CN" sz="1800" b="1" kern="100">
                          <a:latin typeface="Calibri" panose="020F0502020204030204"/>
                          <a:ea typeface="宋体" panose="02010600030101010101" pitchFamily="2" charset="-122"/>
                          <a:cs typeface="Times New Roman" panose="02020603050405020304"/>
                        </a:rPr>
                        <a:t>年</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857">
                <a:tc>
                  <a:txBody>
                    <a:bodyPr/>
                    <a:lstStyle/>
                    <a:p>
                      <a:pPr algn="just">
                        <a:lnSpc>
                          <a:spcPct val="200000"/>
                        </a:lnSpc>
                        <a:spcAft>
                          <a:spcPts val="0"/>
                        </a:spcAft>
                      </a:pPr>
                      <a:r>
                        <a:rPr lang="en-US" sz="1800" b="1" kern="100" dirty="0">
                          <a:latin typeface="Calibri" panose="020F0502020204030204"/>
                          <a:ea typeface="宋体" panose="02010600030101010101" pitchFamily="2" charset="-122"/>
                          <a:cs typeface="Times New Roman" panose="02020603050405020304"/>
                        </a:rPr>
                        <a:t>24</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周统治中心—官方语言</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古代传统文化—儒学成正统—儒学政治主张</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儒学及其发展—汉代儒学</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71">
                <a:tc>
                  <a:txBody>
                    <a:bodyPr/>
                    <a:lstStyle/>
                    <a:p>
                      <a:pPr algn="just">
                        <a:lnSpc>
                          <a:spcPct val="200000"/>
                        </a:lnSpc>
                        <a:spcAft>
                          <a:spcPts val="0"/>
                        </a:spcAft>
                      </a:pPr>
                      <a:r>
                        <a:rPr lang="en-US" sz="1800" b="1" kern="100" dirty="0">
                          <a:latin typeface="Calibri" panose="020F0502020204030204"/>
                          <a:ea typeface="宋体" panose="02010600030101010101" pitchFamily="2" charset="-122"/>
                          <a:cs typeface="Times New Roman" panose="02020603050405020304"/>
                        </a:rPr>
                        <a:t>25</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儒家伦理</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古代政治制度—地方吏治</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汉代—田庄发展</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857">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26</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古代经济—货币</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古代经济—农耕方式—土地制度经济中心难移</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宋，史学</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71">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27</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古代政治—明内阁</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古代经济—商业发展—区域经济交流</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明—地方行政管理</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857">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28</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维新变法—变革衣服</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近代经济结构变动与资本主义曲折发展—洋务运动</a:t>
                      </a:r>
                      <a:endParaRPr lang="zh-CN" sz="1800" b="1" kern="10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近代经济结构变动—中国被卷入资本主义世界市场</a:t>
                      </a:r>
                      <a:endParaRPr lang="zh-CN" sz="1800" b="1" kern="100" dirty="0">
                        <a:latin typeface="Calibri" panose="020F0502020204030204"/>
                        <a:ea typeface="宋体" panose="02010600030101010101" pitchFamily="2" charset="-122"/>
                        <a:cs typeface="Times New Roman" panose="02020603050405020304"/>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矩形 1"/>
          <p:cNvSpPr>
            <a:spLocks noChangeArrowheads="1"/>
          </p:cNvSpPr>
          <p:nvPr/>
        </p:nvSpPr>
        <p:spPr bwMode="auto">
          <a:xfrm>
            <a:off x="107950" y="549275"/>
            <a:ext cx="8712200" cy="5632450"/>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解析：提取信息可以根据图片回答范围的扩展、说明各自集中在那些区域；或者从大国主导回答，说明明中叶以前，中国国力强大，一直掌握着海上商贸之路的主导权；随着新航路的开辟，以欧洲为中心的世界市场逐渐形成，西欧各国逐渐掌握了海上商贸之路的主导权；再次从航路的性质回答从和平之路逐渐演变为扩张掠夺之路；也可以回答贸易的性质。</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答案：示例一：</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信息：从区域性的海上航线延伸为全球性的海上航线。</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说明：古代海上商贸之路基本上集中在亚非地区；新航路开辟后，海上商贸之路延伸为全球性的交通网络。</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示例二：</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信息：从以中国为主导到以欧洲主导。</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说明：明中叶以前，中国国力强大，一直掌握着海上商贸之路的主导权；随着新航路的开辟，以欧洲为中心的世界市场逐渐形成，西欧各国逐渐掌握了海上商贸之路的主导权。</a:t>
            </a:r>
            <a:endParaRPr lang="zh-CN" altLang="zh-CN" sz="2400" b="1">
              <a:latin typeface="Franklin Gothic Book"/>
              <a:ea typeface="黑体" panose="02010600030101010101" pitchFamily="49" charset="-122"/>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矩形 1"/>
          <p:cNvSpPr>
            <a:spLocks noChangeArrowheads="1"/>
          </p:cNvSpPr>
          <p:nvPr/>
        </p:nvSpPr>
        <p:spPr bwMode="auto">
          <a:xfrm>
            <a:off x="0" y="0"/>
            <a:ext cx="9036050" cy="6124575"/>
          </a:xfrm>
          <a:prstGeom prst="rect">
            <a:avLst/>
          </a:prstGeom>
          <a:noFill/>
          <a:ln w="9525">
            <a:noFill/>
            <a:miter lim="800000"/>
          </a:ln>
        </p:spPr>
        <p:txBody>
          <a:bodyPr>
            <a:spAutoFit/>
          </a:bodyPr>
          <a:lstStyle/>
          <a:p>
            <a:r>
              <a:rPr lang="zh-CN" altLang="zh-CN" sz="2800" b="1">
                <a:latin typeface="Franklin Gothic Book"/>
                <a:ea typeface="黑体" panose="02010600030101010101" pitchFamily="49" charset="-122"/>
              </a:rPr>
              <a:t>示例三：信息：从和平之路逐渐演变为扩张掠夺之路。</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说明：中国古代海上丝绸之路形成以来，促进了中国与亚非国家的经济文化交流，一直是友好交往的和平之路；新航路开辟以来，伴随着欧洲人的是劫掠、征服、殖民。</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示例四：信息：由奢侈品交换到各种物质与文化在全球范围内传播。</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说明：古代海上商贸之路交换的主要是奇珍异兽及丝绸、瓷器、香料等奢侈品；新航路开辟以后，各种商品、文化、物种通过海上商贸之路而在全球范围内扩散交流。</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示例五：信息：由贡赐贸易转化为商品贸易。</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说明：古代中国海上商贸之路以贡赐贸易为主，不重视利润；新航路开辟后，以欧洲为主的商品贸易重在追求利润的最大化。</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说明：只要答出两项信息，并加以说明即可</a:t>
            </a:r>
            <a:r>
              <a:rPr lang="en-US" altLang="zh-CN" sz="2800" b="1">
                <a:latin typeface="Franklin Gothic Book"/>
                <a:ea typeface="黑体" panose="02010600030101010101" pitchFamily="49" charset="-122"/>
              </a:rPr>
              <a:t>)</a:t>
            </a:r>
            <a:endParaRPr lang="zh-CN" altLang="zh-CN" sz="2800" b="1">
              <a:latin typeface="Franklin Gothic Book"/>
              <a:ea typeface="黑体" panose="02010600030101010101" pitchFamily="49" charset="-122"/>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4"/>
          <p:cNvSpPr>
            <a:spLocks noChangeArrowheads="1"/>
          </p:cNvSpPr>
          <p:nvPr/>
        </p:nvSpPr>
        <p:spPr bwMode="auto">
          <a:xfrm>
            <a:off x="250825" y="177800"/>
            <a:ext cx="6015038" cy="1016000"/>
          </a:xfrm>
          <a:prstGeom prst="rect">
            <a:avLst/>
          </a:prstGeom>
          <a:noFill/>
          <a:ln w="9525">
            <a:noFill/>
            <a:miter lim="800000"/>
          </a:ln>
        </p:spPr>
        <p:txBody>
          <a:bodyPr wrap="none" anchor="ctr">
            <a:spAutoFit/>
          </a:bodyPr>
          <a:lstStyle/>
          <a:p>
            <a:r>
              <a:rPr lang="zh-CN" sz="2000" b="1">
                <a:latin typeface="宋体" panose="02010600030101010101" pitchFamily="2" charset="-122"/>
                <a:cs typeface="Calibri" panose="020F0502020204030204" charset="0"/>
              </a:rPr>
              <a:t>）阅读材料，完成下列要求。</a:t>
            </a:r>
            <a:endParaRPr lang="zh-CN" sz="2000" b="1">
              <a:cs typeface="Calibri" panose="020F0502020204030204" charset="0"/>
            </a:endParaRPr>
          </a:p>
          <a:p>
            <a:pPr eaLnBrk="0" hangingPunct="0"/>
            <a:r>
              <a:rPr lang="zh-CN" sz="2000" b="1">
                <a:latin typeface="宋体" panose="02010600030101010101" pitchFamily="2" charset="-122"/>
                <a:cs typeface="Calibri" panose="020F0502020204030204" charset="0"/>
              </a:rPr>
              <a:t>材料</a:t>
            </a:r>
            <a:r>
              <a:rPr lang="zh-CN" altLang="en-US" sz="2000" b="1">
                <a:latin typeface="宋体" panose="02010600030101010101" pitchFamily="2" charset="-122"/>
                <a:cs typeface="Calibri" panose="020F0502020204030204" charset="0"/>
              </a:rPr>
              <a:t>                             中英重大改革</a:t>
            </a:r>
            <a:endParaRPr lang="zh-CN" altLang="en-US" sz="2000" b="1"/>
          </a:p>
          <a:p>
            <a:pPr eaLnBrk="0" hangingPunct="0"/>
            <a:endParaRPr lang="zh-CN" altLang="en-US" sz="2000" b="1"/>
          </a:p>
        </p:txBody>
      </p:sp>
      <p:pic>
        <p:nvPicPr>
          <p:cNvPr id="316418" name="Picture 3" descr="～（～"/>
          <p:cNvPicPr>
            <a:picLocks noChangeAspect="1" noChangeArrowheads="1"/>
          </p:cNvPicPr>
          <p:nvPr/>
        </p:nvPicPr>
        <p:blipFill>
          <a:blip r:embed="rId1"/>
          <a:srcRect/>
          <a:stretch>
            <a:fillRect/>
          </a:stretch>
        </p:blipFill>
        <p:spPr bwMode="auto">
          <a:xfrm>
            <a:off x="1116013" y="981075"/>
            <a:ext cx="6551612" cy="3887788"/>
          </a:xfrm>
          <a:prstGeom prst="rect">
            <a:avLst/>
          </a:prstGeom>
          <a:noFill/>
          <a:ln w="9525">
            <a:noFill/>
            <a:miter lim="800000"/>
            <a:headEnd/>
            <a:tailEnd/>
          </a:ln>
        </p:spPr>
      </p:pic>
      <p:sp>
        <p:nvSpPr>
          <p:cNvPr id="316419" name="Rectangle 5"/>
          <p:cNvSpPr>
            <a:spLocks noChangeArrowheads="1"/>
          </p:cNvSpPr>
          <p:nvPr/>
        </p:nvSpPr>
        <p:spPr bwMode="auto">
          <a:xfrm>
            <a:off x="250825" y="4868863"/>
            <a:ext cx="8456613" cy="585787"/>
          </a:xfrm>
          <a:prstGeom prst="rect">
            <a:avLst/>
          </a:prstGeom>
          <a:noFill/>
          <a:ln w="9525">
            <a:noFill/>
            <a:miter lim="800000"/>
          </a:ln>
        </p:spPr>
        <p:txBody>
          <a:bodyPr wrap="none" anchor="ctr">
            <a:spAutoFit/>
          </a:bodyPr>
          <a:lstStyle/>
          <a:p>
            <a:r>
              <a:rPr lang="en-US" altLang="zh-CN" sz="1600" b="1">
                <a:latin typeface="宋体" panose="02010600030101010101" pitchFamily="2" charset="-122"/>
                <a:cs typeface="Calibri" panose="020F0502020204030204" charset="0"/>
              </a:rPr>
              <a:t>  </a:t>
            </a:r>
            <a:r>
              <a:rPr lang="zh-CN" altLang="en-US" sz="1600" b="1">
                <a:latin typeface="宋体" panose="02010600030101010101" pitchFamily="2" charset="-122"/>
                <a:cs typeface="Calibri" panose="020F0502020204030204" charset="0"/>
              </a:rPr>
              <a:t>比较中英两国改革的内容或结果，指出其中一处不同，分析出现不同的原因。（</a:t>
            </a:r>
            <a:endParaRPr lang="en-US" altLang="zh-CN" sz="1600" b="1">
              <a:latin typeface="宋体" panose="02010600030101010101" pitchFamily="2" charset="-122"/>
              <a:cs typeface="Calibri" panose="020F0502020204030204" charset="0"/>
            </a:endParaRPr>
          </a:p>
          <a:p>
            <a:r>
              <a:rPr lang="zh-CN" altLang="en-US" sz="1600" b="1">
                <a:latin typeface="宋体" panose="02010600030101010101" pitchFamily="2" charset="-122"/>
                <a:cs typeface="Calibri" panose="020F0502020204030204" charset="0"/>
              </a:rPr>
              <a:t>所指出的不同之处明确清楚；原因可从一个或多个角度进行分析，观点明确，合理充分。）</a:t>
            </a:r>
            <a:endParaRPr lang="zh-CN" altLang="en-US" sz="1600" b="1">
              <a:cs typeface="Calibri" panose="020F0502020204030204" charset="0"/>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矩形 1"/>
          <p:cNvSpPr>
            <a:spLocks noChangeArrowheads="1"/>
          </p:cNvSpPr>
          <p:nvPr/>
        </p:nvSpPr>
        <p:spPr bwMode="auto">
          <a:xfrm>
            <a:off x="684213" y="620713"/>
            <a:ext cx="8208962" cy="6370637"/>
          </a:xfrm>
          <a:prstGeom prst="rect">
            <a:avLst/>
          </a:prstGeom>
          <a:noFill/>
          <a:ln w="9525">
            <a:noFill/>
            <a:miter lim="800000"/>
          </a:ln>
        </p:spPr>
        <p:txBody>
          <a:bodyPr>
            <a:spAutoFit/>
          </a:bodyPr>
          <a:lstStyle/>
          <a:p>
            <a:r>
              <a:rPr lang="zh-CN" altLang="zh-CN" sz="2400" b="1">
                <a:latin typeface="Franklin Gothic Book"/>
                <a:ea typeface="黑体" panose="02010600030101010101" pitchFamily="49" charset="-122"/>
              </a:rPr>
              <a:t>示例一：</a:t>
            </a:r>
            <a:r>
              <a:rPr lang="en-US" altLang="zh-CN" sz="2400" b="1">
                <a:latin typeface="Franklin Gothic Book"/>
                <a:ea typeface="黑体" panose="02010600030101010101" pitchFamily="49" charset="-122"/>
              </a:rPr>
              <a:t>          </a:t>
            </a:r>
            <a:r>
              <a:rPr lang="zh-CN" altLang="zh-CN" sz="2400" b="1">
                <a:latin typeface="Franklin Gothic Book"/>
                <a:ea typeface="黑体" panose="02010600030101010101" pitchFamily="49" charset="-122"/>
              </a:rPr>
              <a:t>内容：中国政治改革围绕扩大资产阶级参政权，尝试建立君主立宪制。（</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英国议会改革围绕调整议席分配，扩大选举权范围，推进政治民主化。（</a:t>
            </a:r>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原因：中国资本主义经济初步发展，民族资产阶级登上历史舞台；中国民族危机和封建统治危机不断加深；西方资产阶级政治思想在中国的传播。（</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英国工业革命后阶级结构变化；工业资产阶级要求完善代议制，发展民主；民众民主意识增强。（</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示例二：</a:t>
            </a:r>
            <a:r>
              <a:rPr lang="en-US" altLang="zh-CN" sz="2400" b="1">
                <a:latin typeface="Franklin Gothic Book"/>
                <a:ea typeface="黑体" panose="02010600030101010101" pitchFamily="49" charset="-122"/>
              </a:rPr>
              <a:t>       </a:t>
            </a:r>
            <a:r>
              <a:rPr lang="zh-CN" altLang="zh-CN" sz="2400" b="1">
                <a:latin typeface="Franklin Gothic Book"/>
                <a:ea typeface="黑体" panose="02010600030101010101" pitchFamily="49" charset="-122"/>
              </a:rPr>
              <a:t>结果：中国政治改革失败；英国议会改革成功。（</a:t>
            </a:r>
            <a:r>
              <a:rPr lang="en-US" altLang="zh-CN" sz="2400" b="1">
                <a:latin typeface="Franklin Gothic Book"/>
                <a:ea typeface="黑体" panose="02010600030101010101" pitchFamily="49" charset="-122"/>
              </a:rPr>
              <a:t>4</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原因：中国民族资本主义发展不充分，资产阶级维新派力量薄弱；封建势力强大，清政府缺乏对政体变革的诚意；改革措施缺乏连续性；改革的外部环境恶劣。（</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英国工业革命后工业资产阶级力量壮大；自由主义思想广泛传播；改革措施、实施过程渐进有序；英国政治环境稳定。（</a:t>
            </a:r>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分）</a:t>
            </a:r>
            <a:endParaRPr lang="zh-CN" altLang="zh-CN" sz="2400" b="1">
              <a:latin typeface="Franklin Gothic Book"/>
              <a:ea typeface="黑体" panose="02010600030101010101" pitchFamily="49" charset="-122"/>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1846714" y="1628800"/>
            <a:ext cx="5201997" cy="4539675"/>
          </a:xfrm>
          <a:prstGeom prst="horizontalScroll">
            <a:avLst/>
          </a:prstGeom>
          <a:noFill/>
          <a:ln>
            <a:solidFill>
              <a:srgbClr val="002060"/>
            </a:solidFill>
          </a:ln>
        </p:spPr>
        <p:txBody>
          <a:bodyPr wrap="none">
            <a:spAutoFit/>
          </a:bodyPr>
          <a:lstStyle/>
          <a:p>
            <a:pPr algn="ctr" fontAlgn="auto">
              <a:spcBef>
                <a:spcPts val="0"/>
              </a:spcBef>
              <a:spcAft>
                <a:spcPts val="0"/>
              </a:spcAft>
              <a:defRPr/>
            </a:pP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rPr>
              <a:t>      </a:t>
            </a: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rPr>
              <a:t>策略十</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endParaRPr>
          </a:p>
          <a:p>
            <a:pPr algn="ctr" fontAlgn="auto">
              <a:spcBef>
                <a:spcPts val="0"/>
              </a:spcBef>
              <a:spcAft>
                <a:spcPts val="0"/>
              </a:spcAft>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rPr>
              <a:t>注重习惯养成</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endParaRPr>
          </a:p>
          <a:p>
            <a:pPr algn="ctr" fontAlgn="auto">
              <a:spcBef>
                <a:spcPts val="0"/>
              </a:spcBef>
              <a:spcAft>
                <a:spcPts val="0"/>
              </a:spcAft>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rPr>
              <a:t>加强讲评环节</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endParaRPr>
          </a:p>
          <a:p>
            <a:pPr algn="ctr" fontAlgn="auto">
              <a:spcBef>
                <a:spcPts val="0"/>
              </a:spcBef>
              <a:spcAft>
                <a:spcPts val="0"/>
              </a:spcAft>
              <a:defRPr/>
            </a:pP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89" name="文本框 1"/>
          <p:cNvSpPr txBox="1">
            <a:spLocks noChangeArrowheads="1"/>
          </p:cNvSpPr>
          <p:nvPr/>
        </p:nvSpPr>
        <p:spPr bwMode="auto">
          <a:xfrm>
            <a:off x="612775" y="1196975"/>
            <a:ext cx="7810500" cy="1371600"/>
          </a:xfrm>
          <a:prstGeom prst="rect">
            <a:avLst/>
          </a:prstGeom>
          <a:noFill/>
          <a:ln w="28575">
            <a:solidFill>
              <a:srgbClr val="C00000"/>
            </a:solidFill>
            <a:bevel/>
          </a:ln>
        </p:spPr>
        <p:txBody>
          <a:bodyPr>
            <a:spAutoFit/>
          </a:bodyPr>
          <a:lstStyle/>
          <a:p>
            <a:pPr>
              <a:buFont typeface="Arial" panose="020B0604020202020204" pitchFamily="34" charset="0"/>
              <a:buNone/>
            </a:pPr>
            <a:r>
              <a:rPr lang="en-US" altLang="zh-CN" sz="2800">
                <a:sym typeface="Arial" panose="020B0604020202020204" pitchFamily="34" charset="0"/>
              </a:rPr>
              <a:t>        </a:t>
            </a:r>
            <a:r>
              <a:rPr lang="zh-CN" altLang="en-US" sz="2800" b="1">
                <a:sym typeface="Arial" panose="020B0604020202020204" pitchFamily="34" charset="0"/>
              </a:rPr>
              <a:t>叶圣陶老先生曾这样说：“什么是教育，简单一句话，就是养成良好的习惯”。强化训练，反复抓、抓反复，勤督促，形成习惯。</a:t>
            </a:r>
            <a:endParaRPr lang="zh-CN" altLang="en-US" sz="2800" b="1"/>
          </a:p>
        </p:txBody>
      </p:sp>
      <p:sp>
        <p:nvSpPr>
          <p:cNvPr id="319490" name="文本框 2"/>
          <p:cNvSpPr txBox="1">
            <a:spLocks noChangeArrowheads="1"/>
          </p:cNvSpPr>
          <p:nvPr/>
        </p:nvSpPr>
        <p:spPr bwMode="auto">
          <a:xfrm>
            <a:off x="612775" y="2781300"/>
            <a:ext cx="7804150" cy="3749675"/>
          </a:xfrm>
          <a:prstGeom prst="rect">
            <a:avLst/>
          </a:prstGeom>
          <a:noFill/>
          <a:ln w="28575">
            <a:solidFill>
              <a:srgbClr val="C00000"/>
            </a:solidFill>
            <a:bevel/>
          </a:ln>
        </p:spPr>
        <p:txBody>
          <a:bodyPr>
            <a:spAutoFit/>
          </a:bodyPr>
          <a:lstStyle/>
          <a:p>
            <a:pPr>
              <a:spcBef>
                <a:spcPct val="50000"/>
              </a:spcBef>
              <a:buFont typeface="Arial" panose="020B0604020202020204" pitchFamily="34" charset="0"/>
              <a:buNone/>
            </a:pPr>
            <a:r>
              <a:rPr lang="en-US" altLang="zh-CN" sz="2400" b="1">
                <a:sym typeface="Arial" panose="020B0604020202020204" pitchFamily="34" charset="0"/>
              </a:rPr>
              <a:t>1</a:t>
            </a:r>
            <a:r>
              <a:rPr lang="zh-CN" altLang="en-US" sz="2400" b="1">
                <a:sym typeface="Arial" panose="020B0604020202020204" pitchFamily="34" charset="0"/>
              </a:rPr>
              <a:t>、思维习惯</a:t>
            </a:r>
            <a:endParaRPr lang="zh-CN" altLang="en-US" sz="2400" b="1">
              <a:sym typeface="Arial" panose="020B0604020202020204" pitchFamily="34" charset="0"/>
            </a:endParaRPr>
          </a:p>
          <a:p>
            <a:pPr>
              <a:spcBef>
                <a:spcPct val="50000"/>
              </a:spcBef>
              <a:buFont typeface="Arial" panose="020B0604020202020204" pitchFamily="34" charset="0"/>
              <a:buNone/>
            </a:pPr>
            <a:r>
              <a:rPr lang="zh-CN" altLang="en-US" sz="2400" b="1">
                <a:sym typeface="Arial" panose="020B0604020202020204" pitchFamily="34" charset="0"/>
              </a:rPr>
              <a:t>        历史教学首先要达到一定的深度；增加情感因素，调动学生的内驱力；总结提炼教材蕴含的思维结构并力求思维结构的迁移；适当增加课堂讨论，帮助学生形成问题意识，培养学生的怀疑精神。</a:t>
            </a:r>
            <a:endParaRPr lang="zh-CN" altLang="en-US" sz="2400" b="1">
              <a:sym typeface="Arial" panose="020B0604020202020204" pitchFamily="34" charset="0"/>
            </a:endParaRPr>
          </a:p>
          <a:p>
            <a:pPr>
              <a:spcBef>
                <a:spcPct val="50000"/>
              </a:spcBef>
              <a:buFont typeface="Arial" panose="020B0604020202020204" pitchFamily="34" charset="0"/>
              <a:buNone/>
            </a:pPr>
            <a:r>
              <a:rPr lang="en-US" altLang="zh-CN" sz="2400" b="1">
                <a:sym typeface="Arial" panose="020B0604020202020204" pitchFamily="34" charset="0"/>
              </a:rPr>
              <a:t>2</a:t>
            </a:r>
            <a:r>
              <a:rPr lang="zh-CN" altLang="en-US" sz="2400" b="1">
                <a:sym typeface="Arial" panose="020B0604020202020204" pitchFamily="34" charset="0"/>
              </a:rPr>
              <a:t>、阅读习惯</a:t>
            </a:r>
            <a:endParaRPr lang="zh-CN" altLang="en-US" sz="2400" b="1">
              <a:sym typeface="Arial" panose="020B0604020202020204" pitchFamily="34" charset="0"/>
            </a:endParaRPr>
          </a:p>
          <a:p>
            <a:pPr>
              <a:spcBef>
                <a:spcPct val="50000"/>
              </a:spcBef>
              <a:buFont typeface="Arial" panose="020B0604020202020204" pitchFamily="34" charset="0"/>
              <a:buNone/>
            </a:pPr>
            <a:r>
              <a:rPr lang="en-US" altLang="zh-CN" sz="2400" b="1">
                <a:sym typeface="Arial" panose="020B0604020202020204" pitchFamily="34" charset="0"/>
              </a:rPr>
              <a:t>3</a:t>
            </a:r>
            <a:r>
              <a:rPr lang="zh-CN" altLang="en-US" sz="2400" b="1">
                <a:sym typeface="Arial" panose="020B0604020202020204" pitchFamily="34" charset="0"/>
              </a:rPr>
              <a:t>、规范答题习惯</a:t>
            </a:r>
            <a:endParaRPr lang="zh-CN" altLang="en-US" sz="2400" b="1">
              <a:sym typeface="Arial" panose="020B0604020202020204" pitchFamily="34" charset="0"/>
            </a:endParaRPr>
          </a:p>
          <a:p>
            <a:pPr>
              <a:spcBef>
                <a:spcPct val="50000"/>
              </a:spcBef>
              <a:buFont typeface="Arial" panose="020B0604020202020204" pitchFamily="34" charset="0"/>
              <a:buNone/>
            </a:pPr>
            <a:r>
              <a:rPr lang="en-US" altLang="zh-CN" sz="2400" b="1"/>
              <a:t>4</a:t>
            </a:r>
            <a:r>
              <a:rPr lang="zh-CN" altLang="en-US" sz="2400" b="1"/>
              <a:t>、学科语言习惯</a:t>
            </a:r>
            <a:endParaRPr lang="zh-CN" altLang="en-US" sz="2400" b="1"/>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文本框 99"/>
          <p:cNvSpPr txBox="1">
            <a:spLocks noChangeArrowheads="1"/>
          </p:cNvSpPr>
          <p:nvPr/>
        </p:nvSpPr>
        <p:spPr bwMode="auto">
          <a:xfrm>
            <a:off x="539750" y="765175"/>
            <a:ext cx="7913688" cy="5211763"/>
          </a:xfrm>
          <a:prstGeom prst="rect">
            <a:avLst/>
          </a:prstGeom>
          <a:noFill/>
          <a:ln w="9525">
            <a:solidFill>
              <a:srgbClr val="FF0000"/>
            </a:solidFill>
            <a:miter lim="800000"/>
          </a:ln>
        </p:spPr>
        <p:txBody>
          <a:bodyPr>
            <a:spAutoFit/>
          </a:bodyPr>
          <a:lstStyle/>
          <a:p>
            <a:pPr>
              <a:buFont typeface="Arial" panose="020B0604020202020204" pitchFamily="34" charset="0"/>
              <a:buNone/>
            </a:pPr>
            <a:r>
              <a:rPr lang="zh-CN" altLang="en-US" sz="2800" b="1"/>
              <a:t>存在的主要问题</a:t>
            </a:r>
            <a:endParaRPr lang="zh-CN" altLang="en-US" sz="2800" b="1"/>
          </a:p>
          <a:p>
            <a:pPr>
              <a:buFont typeface="Arial" panose="020B0604020202020204" pitchFamily="34" charset="0"/>
              <a:buNone/>
            </a:pPr>
            <a:r>
              <a:rPr lang="zh-CN" altLang="en-US" sz="2800" b="1">
                <a:latin typeface="宋体" panose="02010600030101010101" pitchFamily="2" charset="-122"/>
              </a:rPr>
              <a:t>   （</a:t>
            </a:r>
            <a:r>
              <a:rPr lang="en-US" altLang="zh-CN" sz="2800" b="1">
                <a:latin typeface="宋体" panose="02010600030101010101" pitchFamily="2" charset="-122"/>
              </a:rPr>
              <a:t>1</a:t>
            </a:r>
            <a:r>
              <a:rPr lang="zh-CN" altLang="en-US" sz="2800" b="1">
                <a:latin typeface="宋体" panose="02010600030101010101" pitchFamily="2" charset="-122"/>
              </a:rPr>
              <a:t>）语言缺乏历史味。</a:t>
            </a:r>
            <a:endParaRPr lang="zh-CN" altLang="en-US" sz="2800" b="1">
              <a:latin typeface="宋体" panose="02010600030101010101" pitchFamily="2" charset="-122"/>
            </a:endParaRPr>
          </a:p>
          <a:p>
            <a:pPr>
              <a:buFont typeface="Arial" panose="020B0604020202020204" pitchFamily="34" charset="0"/>
              <a:buNone/>
            </a:pPr>
            <a:r>
              <a:rPr lang="zh-CN" altLang="en-US" sz="2800" b="1">
                <a:latin typeface="宋体" panose="02010600030101010101" pitchFamily="2" charset="-122"/>
              </a:rPr>
              <a:t>    缺乏专业术语；罔顾时代特征；表述含糊其辞：对事物牲刻画太过朦胧；对事物性质不作界定；对观点不置可否。</a:t>
            </a:r>
            <a:endParaRPr lang="zh-CN" altLang="en-US" sz="2800" b="1">
              <a:latin typeface="宋体" panose="02010600030101010101" pitchFamily="2" charset="-122"/>
            </a:endParaRPr>
          </a:p>
          <a:p>
            <a:pPr>
              <a:buFont typeface="Arial" panose="020B0604020202020204" pitchFamily="34" charset="0"/>
              <a:buNone/>
            </a:pPr>
            <a:r>
              <a:rPr lang="zh-CN" altLang="en-US" sz="2800" b="1">
                <a:latin typeface="宋体" panose="02010600030101010101" pitchFamily="2" charset="-122"/>
              </a:rPr>
              <a:t>   （</a:t>
            </a:r>
            <a:r>
              <a:rPr lang="en-US" altLang="zh-CN" sz="2800" b="1">
                <a:latin typeface="宋体" panose="02010600030101010101" pitchFamily="2" charset="-122"/>
              </a:rPr>
              <a:t>2</a:t>
            </a:r>
            <a:r>
              <a:rPr lang="zh-CN" altLang="en-US" sz="2800" b="1">
                <a:latin typeface="宋体" panose="02010600030101010101" pitchFamily="2" charset="-122"/>
              </a:rPr>
              <a:t>）政治绑架历史：</a:t>
            </a:r>
            <a:endParaRPr lang="zh-CN" altLang="en-US" sz="2800" b="1">
              <a:latin typeface="宋体" panose="02010600030101010101" pitchFamily="2" charset="-122"/>
            </a:endParaRPr>
          </a:p>
          <a:p>
            <a:pPr>
              <a:buFont typeface="Arial" panose="020B0604020202020204" pitchFamily="34" charset="0"/>
              <a:buNone/>
            </a:pPr>
            <a:r>
              <a:rPr lang="zh-CN" altLang="en-US" sz="2800" b="1">
                <a:latin typeface="宋体" panose="02010600030101010101" pitchFamily="2" charset="-122"/>
              </a:rPr>
              <a:t>    用高亢激越、充满火药味的政治语言取代平实厚重的历史语言。</a:t>
            </a:r>
            <a:endParaRPr lang="zh-CN" altLang="en-US" sz="2800" b="1">
              <a:latin typeface="宋体" panose="02010600030101010101" pitchFamily="2" charset="-122"/>
            </a:endParaRPr>
          </a:p>
          <a:p>
            <a:pPr>
              <a:buFont typeface="Arial" panose="020B0604020202020204" pitchFamily="34" charset="0"/>
              <a:buNone/>
            </a:pPr>
            <a:r>
              <a:rPr lang="zh-CN" altLang="en-US" sz="2800" b="1">
                <a:latin typeface="宋体" panose="02010600030101010101" pitchFamily="2" charset="-122"/>
              </a:rPr>
              <a:t>   （</a:t>
            </a:r>
            <a:r>
              <a:rPr lang="en-US" altLang="zh-CN" sz="2800" b="1">
                <a:latin typeface="宋体" panose="02010600030101010101" pitchFamily="2" charset="-122"/>
              </a:rPr>
              <a:t>3</a:t>
            </a:r>
            <a:r>
              <a:rPr lang="zh-CN" altLang="en-US" sz="2800" b="1">
                <a:latin typeface="宋体" panose="02010600030101010101" pitchFamily="2" charset="-122"/>
              </a:rPr>
              <a:t>）</a:t>
            </a:r>
            <a:r>
              <a:rPr lang="zh-CN" altLang="en-US" sz="2800" b="1">
                <a:latin typeface="宋体" panose="02010600030101010101" pitchFamily="2" charset="-122"/>
                <a:sym typeface="宋体" panose="02010600030101010101" pitchFamily="2" charset="-122"/>
              </a:rPr>
              <a:t>文学盖过历史，语言散发脂粉气息</a:t>
            </a:r>
            <a:endParaRPr lang="zh-CN" altLang="en-US" sz="2800" b="1">
              <a:latin typeface="宋体" panose="02010600030101010101" pitchFamily="2" charset="-122"/>
              <a:sym typeface="宋体" panose="02010600030101010101" pitchFamily="2" charset="-122"/>
            </a:endParaRPr>
          </a:p>
          <a:p>
            <a:pPr>
              <a:buFont typeface="Arial" panose="020B0604020202020204" pitchFamily="34" charset="0"/>
              <a:buNone/>
            </a:pPr>
            <a:r>
              <a:rPr lang="zh-CN" altLang="en-US" sz="2800" b="1">
                <a:latin typeface="宋体" panose="02010600030101010101" pitchFamily="2" charset="-122"/>
                <a:sym typeface="宋体" panose="02010600030101010101" pitchFamily="2" charset="-122"/>
              </a:rPr>
              <a:t>    用语超华丽，文字超悠闲，表达功效低效。致历史表达功能全失。</a:t>
            </a:r>
            <a:endParaRPr lang="zh-CN" altLang="en-US" sz="2800" b="1">
              <a:latin typeface="宋体" panose="02010600030101010101" pitchFamily="2" charset="-122"/>
            </a:endParaRPr>
          </a:p>
          <a:p>
            <a:pPr>
              <a:buFont typeface="Arial" panose="020B0604020202020204" pitchFamily="34" charset="0"/>
              <a:buNone/>
            </a:pPr>
            <a:r>
              <a:rPr lang="zh-CN" altLang="en-US" sz="2800" b="1">
                <a:latin typeface="宋体" panose="02010600030101010101" pitchFamily="2" charset="-122"/>
              </a:rPr>
              <a:t>     </a:t>
            </a:r>
            <a:endParaRPr lang="zh-CN" altLang="en-US" sz="2800" b="1"/>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ext Box 3"/>
          <p:cNvSpPr txBox="1">
            <a:spLocks noChangeArrowheads="1"/>
          </p:cNvSpPr>
          <p:nvPr/>
        </p:nvSpPr>
        <p:spPr bwMode="auto">
          <a:xfrm>
            <a:off x="142875" y="285750"/>
            <a:ext cx="8748713" cy="579438"/>
          </a:xfrm>
          <a:prstGeom prst="rect">
            <a:avLst/>
          </a:prstGeom>
          <a:noFill/>
          <a:ln w="9525">
            <a:noFill/>
            <a:miter lim="800000"/>
          </a:ln>
        </p:spPr>
        <p:txBody>
          <a:bodyPr>
            <a:spAutoFit/>
          </a:bodyPr>
          <a:lstStyle/>
          <a:p>
            <a:pPr>
              <a:spcBef>
                <a:spcPct val="50000"/>
              </a:spcBef>
            </a:pPr>
            <a:r>
              <a:rPr lang="zh-CN" altLang="en-US" sz="3200" b="1">
                <a:latin typeface="黑体" panose="02010600030101010101" pitchFamily="49" charset="-122"/>
                <a:ea typeface="黑体" panose="02010600030101010101" pitchFamily="49" charset="-122"/>
              </a:rPr>
              <a:t>对学生的几个硬性要求</a:t>
            </a:r>
            <a:endParaRPr lang="zh-CN" altLang="en-US" sz="3200" b="1">
              <a:latin typeface="黑体" panose="02010600030101010101" pitchFamily="49" charset="-122"/>
              <a:ea typeface="黑体" panose="02010600030101010101" pitchFamily="49" charset="-122"/>
            </a:endParaRPr>
          </a:p>
        </p:txBody>
      </p:sp>
      <p:sp>
        <p:nvSpPr>
          <p:cNvPr id="144388" name="Text Box 4"/>
          <p:cNvSpPr txBox="1">
            <a:spLocks noChangeArrowheads="1"/>
          </p:cNvSpPr>
          <p:nvPr/>
        </p:nvSpPr>
        <p:spPr bwMode="auto">
          <a:xfrm>
            <a:off x="357188" y="1071563"/>
            <a:ext cx="8501062" cy="3786187"/>
          </a:xfrm>
          <a:prstGeom prst="rect">
            <a:avLst/>
          </a:prstGeom>
          <a:noFill/>
          <a:ln w="9525">
            <a:noFill/>
            <a:miter lim="800000"/>
          </a:ln>
        </p:spPr>
        <p:txBody>
          <a:bodyPr>
            <a:spAutoFit/>
          </a:bodyPr>
          <a:lstStyle/>
          <a:p>
            <a:r>
              <a:rPr lang="zh-CN" altLang="en-US" sz="2400" b="1">
                <a:solidFill>
                  <a:srgbClr val="FF0000"/>
                </a:solidFill>
                <a:latin typeface="黑体" panose="02010600030101010101" pitchFamily="49" charset="-122"/>
                <a:ea typeface="黑体" panose="02010600030101010101" pitchFamily="49" charset="-122"/>
              </a:rPr>
              <a:t>必须强化记忆：</a:t>
            </a:r>
            <a:r>
              <a:rPr lang="zh-CN" altLang="en-US" sz="2400" b="1">
                <a:latin typeface="黑体" panose="02010600030101010101" pitchFamily="49" charset="-122"/>
                <a:ea typeface="黑体" panose="02010600030101010101" pitchFamily="49" charset="-122"/>
              </a:rPr>
              <a:t>文科学习必须记和背，因为这是基础</a:t>
            </a:r>
            <a:endParaRPr lang="zh-CN" altLang="en-US" sz="2400" b="1">
              <a:solidFill>
                <a:srgbClr val="FF0000"/>
              </a:solidFill>
              <a:latin typeface="黑体" panose="02010600030101010101" pitchFamily="49" charset="-122"/>
              <a:ea typeface="黑体" panose="02010600030101010101" pitchFamily="49" charset="-122"/>
            </a:endParaRPr>
          </a:p>
          <a:p>
            <a:r>
              <a:rPr lang="zh-CN" altLang="en-US" sz="2400" b="1">
                <a:solidFill>
                  <a:srgbClr val="FF0000"/>
                </a:solidFill>
                <a:latin typeface="黑体" panose="02010600030101010101" pitchFamily="49" charset="-122"/>
                <a:ea typeface="黑体" panose="02010600030101010101" pitchFamily="49" charset="-122"/>
              </a:rPr>
              <a:t>必须强化写的过程：</a:t>
            </a:r>
            <a:r>
              <a:rPr lang="zh-CN" altLang="en-US" sz="2400" b="1">
                <a:latin typeface="黑体" panose="02010600030101010101" pitchFamily="49" charset="-122"/>
                <a:ea typeface="黑体" panose="02010600030101010101" pitchFamily="49" charset="-122"/>
              </a:rPr>
              <a:t>在头脑中形成的语言有时候落到卷面上就会出现偏差，对平时练习中的主观题要做到“不抛弃，不放弃”</a:t>
            </a:r>
            <a:endParaRPr lang="zh-CN" altLang="en-US" sz="2400" b="1">
              <a:latin typeface="黑体" panose="02010600030101010101" pitchFamily="49" charset="-122"/>
              <a:ea typeface="黑体" panose="02010600030101010101" pitchFamily="49" charset="-122"/>
            </a:endParaRPr>
          </a:p>
          <a:p>
            <a:r>
              <a:rPr lang="zh-CN" altLang="en-US" sz="2400" b="1">
                <a:solidFill>
                  <a:srgbClr val="FF0000"/>
                </a:solidFill>
                <a:latin typeface="黑体" panose="02010600030101010101" pitchFamily="49" charset="-122"/>
                <a:ea typeface="黑体" panose="02010600030101010101" pitchFamily="49" charset="-122"/>
              </a:rPr>
              <a:t>必须强化限时训练：</a:t>
            </a:r>
            <a:r>
              <a:rPr lang="zh-CN" altLang="en-US" sz="2400" b="1">
                <a:latin typeface="黑体" panose="02010600030101010101" pitchFamily="49" charset="-122"/>
                <a:ea typeface="黑体" panose="02010600030101010101" pitchFamily="49" charset="-122"/>
              </a:rPr>
              <a:t>限时训练是在强化学生的时间意识，特别是在文综题的做题过程中。因为历史在文综题中排在最后，学生很难给历史留出足够的答题时间，这也是导致历史成绩偏低的原因之一。因此，必须强化学生在答题过程中的时间观念。</a:t>
            </a:r>
            <a:endParaRPr lang="zh-CN" altLang="en-US" sz="2400" b="1">
              <a:latin typeface="黑体" panose="02010600030101010101" pitchFamily="49" charset="-122"/>
              <a:ea typeface="黑体" panose="02010600030101010101" pitchFamily="49" charset="-122"/>
            </a:endParaRPr>
          </a:p>
          <a:p>
            <a:r>
              <a:rPr lang="zh-CN" altLang="en-US" sz="2400" b="1">
                <a:solidFill>
                  <a:srgbClr val="FF0000"/>
                </a:solidFill>
                <a:latin typeface="黑体" panose="02010600030101010101" pitchFamily="49" charset="-122"/>
                <a:ea typeface="黑体" panose="02010600030101010101" pitchFamily="49" charset="-122"/>
              </a:rPr>
              <a:t>必须注意答题的技巧和规范性：</a:t>
            </a:r>
            <a:r>
              <a:rPr lang="zh-CN" altLang="en-US" sz="2400" b="1">
                <a:latin typeface="黑体" panose="02010600030101010101" pitchFamily="49" charset="-122"/>
                <a:ea typeface="黑体" panose="02010600030101010101" pitchFamily="49" charset="-122"/>
              </a:rPr>
              <a:t>材料的阅读、理解准确全面；知识掌握的熟练准确程度和灵活运用； 熟悉题型的类别及有效地答题技能；书写的规范要求 </a:t>
            </a:r>
            <a:endParaRPr lang="zh-CN" altLang="en-US" sz="2400" b="1">
              <a:latin typeface="黑体" panose="02010600030101010101" pitchFamily="49" charset="-122"/>
              <a:ea typeface="黑体" panose="02010600030101010101" pitchFamily="49" charset="-122"/>
            </a:endParaRPr>
          </a:p>
        </p:txBody>
      </p:sp>
      <p:sp>
        <p:nvSpPr>
          <p:cNvPr id="144389" name="Rectangle 5"/>
          <p:cNvSpPr>
            <a:spLocks noChangeArrowheads="1"/>
          </p:cNvSpPr>
          <p:nvPr/>
        </p:nvSpPr>
        <p:spPr bwMode="auto">
          <a:xfrm>
            <a:off x="357188" y="1071563"/>
            <a:ext cx="8501062" cy="4608512"/>
          </a:xfrm>
          <a:prstGeom prst="rect">
            <a:avLst/>
          </a:prstGeom>
          <a:noFill/>
          <a:ln w="28575">
            <a:solidFill>
              <a:srgbClr val="0000FF"/>
            </a:solidFill>
            <a:miter lim="800000"/>
          </a:ln>
        </p:spPr>
        <p:txBody>
          <a:bodyPr wrap="none" anchor="ctr"/>
          <a:lstStyle/>
          <a:p>
            <a:endParaRPr lang="zh-CN" altLang="en-US">
              <a:latin typeface="Franklin Gothic Book"/>
              <a:ea typeface="黑体" panose="02010600030101010101" pitchFamily="49" charset="-122"/>
            </a:endParaRPr>
          </a:p>
        </p:txBody>
      </p:sp>
      <p:sp>
        <p:nvSpPr>
          <p:cNvPr id="144390" name="Text Box 6"/>
          <p:cNvSpPr txBox="1">
            <a:spLocks noChangeArrowheads="1"/>
          </p:cNvSpPr>
          <p:nvPr/>
        </p:nvSpPr>
        <p:spPr bwMode="auto">
          <a:xfrm>
            <a:off x="5143500" y="4714875"/>
            <a:ext cx="3743325" cy="1243013"/>
          </a:xfrm>
          <a:prstGeom prst="rect">
            <a:avLst/>
          </a:prstGeom>
          <a:solidFill>
            <a:schemeClr val="bg1"/>
          </a:solidFill>
          <a:ln w="9525">
            <a:noFill/>
            <a:miter lim="800000"/>
          </a:ln>
          <a:effectLst>
            <a:outerShdw dist="107763" dir="13500000" algn="ctr" rotWithShape="0">
              <a:srgbClr val="808080">
                <a:alpha val="50000"/>
              </a:srgbClr>
            </a:outerShdw>
          </a:effectLst>
        </p:spPr>
        <p:txBody>
          <a:bodyPr lIns="59748" tIns="29873" rIns="59748" bIns="29873">
            <a:spAutoFit/>
          </a:bodyPr>
          <a:lstStyle/>
          <a:p>
            <a:pPr defTabSz="596900" fontAlgn="auto">
              <a:spcBef>
                <a:spcPct val="50000"/>
              </a:spcBef>
              <a:spcAft>
                <a:spcPts val="0"/>
              </a:spcAft>
              <a:defRPr/>
            </a:pPr>
            <a:r>
              <a:rPr lang="zh-CN" altLang="en-US" sz="3100" dirty="0">
                <a:solidFill>
                  <a:srgbClr val="FF0000"/>
                </a:solidFill>
                <a:latin typeface="+mn-lt"/>
                <a:ea typeface="黑体" panose="02010600030101010101" pitchFamily="49" charset="-122"/>
              </a:rPr>
              <a:t>落实</a:t>
            </a:r>
            <a:r>
              <a:rPr lang="zh-CN" altLang="en-US" sz="3100" dirty="0">
                <a:latin typeface="+mn-lt"/>
                <a:ea typeface="黑体" panose="02010600030101010101" pitchFamily="49" charset="-122"/>
              </a:rPr>
              <a:t>比讲过更重要；</a:t>
            </a:r>
            <a:endParaRPr lang="zh-CN" altLang="en-US" sz="3100" dirty="0">
              <a:latin typeface="+mn-lt"/>
              <a:ea typeface="黑体" panose="02010600030101010101" pitchFamily="49" charset="-122"/>
            </a:endParaRPr>
          </a:p>
          <a:p>
            <a:pPr defTabSz="596900" fontAlgn="auto">
              <a:spcBef>
                <a:spcPct val="50000"/>
              </a:spcBef>
              <a:spcAft>
                <a:spcPts val="0"/>
              </a:spcAft>
              <a:defRPr/>
            </a:pPr>
            <a:r>
              <a:rPr lang="zh-CN" altLang="en-US" sz="3100" dirty="0">
                <a:solidFill>
                  <a:srgbClr val="FF0000"/>
                </a:solidFill>
                <a:latin typeface="+mn-lt"/>
                <a:ea typeface="黑体" panose="02010600030101010101" pitchFamily="49" charset="-122"/>
              </a:rPr>
              <a:t>规范</a:t>
            </a:r>
            <a:r>
              <a:rPr lang="zh-CN" altLang="en-US" sz="3100" dirty="0">
                <a:latin typeface="+mn-lt"/>
                <a:ea typeface="黑体" panose="02010600030101010101" pitchFamily="49" charset="-122"/>
              </a:rPr>
              <a:t>比做过更重要。</a:t>
            </a:r>
            <a:endParaRPr lang="zh-CN" altLang="en-US" sz="3100" dirty="0">
              <a:latin typeface="+mn-lt"/>
              <a:ea typeface="黑体" panose="0201060003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blinds(horizontal)">
                                      <p:cBhvr>
                                        <p:cTn id="7" dur="500"/>
                                        <p:tgtEl>
                                          <p:spTgt spid="1443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4389"/>
                                        </p:tgtEl>
                                        <p:attrNameLst>
                                          <p:attrName>style.visibility</p:attrName>
                                        </p:attrNameLst>
                                      </p:cBhvr>
                                      <p:to>
                                        <p:strVal val="visible"/>
                                      </p:to>
                                    </p:set>
                                    <p:animEffect transition="in" filter="blinds(horizontal)">
                                      <p:cBhvr>
                                        <p:cTn id="12" dur="500"/>
                                        <p:tgtEl>
                                          <p:spTgt spid="14438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4388"/>
                                        </p:tgtEl>
                                        <p:attrNameLst>
                                          <p:attrName>style.visibility</p:attrName>
                                        </p:attrNameLst>
                                      </p:cBhvr>
                                      <p:to>
                                        <p:strVal val="visible"/>
                                      </p:to>
                                    </p:set>
                                    <p:animEffect transition="in" filter="blinds(horizontal)">
                                      <p:cBhvr>
                                        <p:cTn id="15" dur="500"/>
                                        <p:tgtEl>
                                          <p:spTgt spid="14438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4390"/>
                                        </p:tgtEl>
                                        <p:attrNameLst>
                                          <p:attrName>style.visibility</p:attrName>
                                        </p:attrNameLst>
                                      </p:cBhvr>
                                      <p:to>
                                        <p:strVal val="visible"/>
                                      </p:to>
                                    </p:set>
                                    <p:animEffect transition="in" filter="blinds(horizontal)">
                                      <p:cBhvr>
                                        <p:cTn id="20" dur="500"/>
                                        <p:tgtEl>
                                          <p:spTgt spid="144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144388" grpId="0"/>
      <p:bldP spid="144389" grpId="0" animBg="1"/>
      <p:bldP spid="144390"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矩形 2"/>
          <p:cNvSpPr>
            <a:spLocks noChangeArrowheads="1"/>
          </p:cNvSpPr>
          <p:nvPr/>
        </p:nvSpPr>
        <p:spPr bwMode="auto">
          <a:xfrm>
            <a:off x="755650" y="336550"/>
            <a:ext cx="7632700" cy="5016500"/>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讲什么？</a:t>
            </a:r>
            <a:endParaRPr lang="zh-CN" altLang="en-US" sz="3200" b="1">
              <a:latin typeface="Franklin Gothic Book"/>
              <a:ea typeface="黑体" panose="02010600030101010101" pitchFamily="49" charset="-122"/>
            </a:endParaRPr>
          </a:p>
          <a:p>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1</a:t>
            </a:r>
            <a:r>
              <a:rPr lang="zh-CN" altLang="zh-CN" sz="3200" b="1">
                <a:latin typeface="Franklin Gothic Book"/>
                <a:ea typeface="黑体" panose="02010600030101010101" pitchFamily="49" charset="-122"/>
              </a:rPr>
              <a:t>）全班出错率较高、得分率较低的题目及相对应的知识点。</a:t>
            </a:r>
            <a:endParaRPr lang="en-US" altLang="zh-CN" sz="3200" b="1">
              <a:latin typeface="Franklin Gothic Book"/>
              <a:ea typeface="黑体" panose="02010600030101010101" pitchFamily="49" charset="-122"/>
            </a:endParaRPr>
          </a:p>
          <a:p>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2</a:t>
            </a:r>
            <a:r>
              <a:rPr lang="zh-CN" altLang="zh-CN" sz="3200" b="1">
                <a:latin typeface="Franklin Gothic Book"/>
                <a:ea typeface="黑体" panose="02010600030101010101" pitchFamily="49" charset="-122"/>
              </a:rPr>
              <a:t>）具有典型性、针对性和综合性的题目。</a:t>
            </a:r>
            <a:endParaRPr lang="en-US" altLang="zh-CN" sz="3200" b="1">
              <a:latin typeface="Franklin Gothic Book"/>
              <a:ea typeface="黑体" panose="02010600030101010101" pitchFamily="49" charset="-122"/>
            </a:endParaRPr>
          </a:p>
          <a:p>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3</a:t>
            </a:r>
            <a:r>
              <a:rPr lang="zh-CN" altLang="zh-CN" sz="3200" b="1">
                <a:latin typeface="Franklin Gothic Book"/>
                <a:ea typeface="黑体" panose="02010600030101010101" pitchFamily="49" charset="-122"/>
              </a:rPr>
              <a:t>）在以往教学中已多次接触，多次矫正，但学生仍未掌握的难点。</a:t>
            </a:r>
            <a:endParaRPr lang="en-US" altLang="zh-CN" sz="3200" b="1">
              <a:latin typeface="Franklin Gothic Book"/>
              <a:ea typeface="黑体" panose="02010600030101010101" pitchFamily="49" charset="-122"/>
            </a:endParaRPr>
          </a:p>
          <a:p>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4</a:t>
            </a:r>
            <a:r>
              <a:rPr lang="zh-CN" altLang="zh-CN" sz="3200" b="1">
                <a:latin typeface="Franklin Gothic Book"/>
                <a:ea typeface="黑体" panose="02010600030101010101" pitchFamily="49" charset="-122"/>
              </a:rPr>
              <a:t>）关系到后继学习的重点知识，重点技能</a:t>
            </a:r>
            <a:r>
              <a:rPr lang="zh-CN" altLang="en-US" sz="3200" b="1">
                <a:latin typeface="Franklin Gothic Book"/>
                <a:ea typeface="黑体" panose="02010600030101010101" pitchFamily="49" charset="-122"/>
              </a:rPr>
              <a:t>，</a:t>
            </a:r>
            <a:r>
              <a:rPr lang="zh-CN" altLang="zh-CN" sz="3200" b="1">
                <a:latin typeface="Franklin Gothic Book"/>
                <a:ea typeface="黑体" panose="02010600030101010101" pitchFamily="49" charset="-122"/>
              </a:rPr>
              <a:t>探讨它们之间联系、共性等。</a:t>
            </a:r>
            <a:br>
              <a:rPr lang="en-US" altLang="zh-CN" sz="3200" b="1">
                <a:latin typeface="Franklin Gothic Book"/>
                <a:ea typeface="黑体" panose="02010600030101010101" pitchFamily="49" charset="-122"/>
              </a:rPr>
            </a:br>
            <a:r>
              <a:rPr lang="zh-CN" altLang="zh-CN" sz="3200" b="1">
                <a:latin typeface="Franklin Gothic Book"/>
                <a:ea typeface="黑体" panose="02010600030101010101" pitchFamily="49" charset="-122"/>
              </a:rPr>
              <a:t>（</a:t>
            </a:r>
            <a:r>
              <a:rPr lang="en-US" altLang="zh-CN" sz="3200" b="1">
                <a:latin typeface="Franklin Gothic Book"/>
                <a:ea typeface="黑体" panose="02010600030101010101" pitchFamily="49" charset="-122"/>
              </a:rPr>
              <a:t>5</a:t>
            </a:r>
            <a:r>
              <a:rPr lang="zh-CN" altLang="zh-CN" sz="3200" b="1">
                <a:latin typeface="Franklin Gothic Book"/>
                <a:ea typeface="黑体" panose="02010600030101010101" pitchFamily="49" charset="-122"/>
              </a:rPr>
              <a:t>）平时教学中疏忽的</a:t>
            </a:r>
            <a:r>
              <a:rPr lang="en-US" altLang="zh-CN" sz="3200" b="1">
                <a:latin typeface="Franklin Gothic Book"/>
                <a:ea typeface="黑体" panose="02010600030101010101" pitchFamily="49" charset="-122"/>
              </a:rPr>
              <a:t>“</a:t>
            </a:r>
            <a:r>
              <a:rPr lang="zh-CN" altLang="zh-CN" sz="3200" b="1">
                <a:latin typeface="Franklin Gothic Book"/>
                <a:ea typeface="黑体" panose="02010600030101010101" pitchFamily="49" charset="-122"/>
              </a:rPr>
              <a:t>教学盲区</a:t>
            </a:r>
            <a:r>
              <a:rPr lang="en-US" altLang="zh-CN" sz="3200" b="1">
                <a:latin typeface="Franklin Gothic Book"/>
                <a:ea typeface="黑体" panose="02010600030101010101" pitchFamily="49" charset="-122"/>
              </a:rPr>
              <a:t>”</a:t>
            </a:r>
            <a:r>
              <a:rPr lang="zh-CN" altLang="zh-CN" sz="3200" b="1">
                <a:latin typeface="Franklin Gothic Book"/>
                <a:ea typeface="黑体" panose="02010600030101010101" pitchFamily="49" charset="-122"/>
              </a:rPr>
              <a:t>。</a:t>
            </a:r>
            <a:endParaRPr lang="zh-CN" altLang="en-US" sz="3200" b="1">
              <a:latin typeface="Franklin Gothic Book"/>
              <a:ea typeface="黑体" panose="02010600030101010101" pitchFamily="49" charset="-122"/>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extBox 2"/>
          <p:cNvSpPr txBox="1">
            <a:spLocks noChangeArrowheads="1"/>
          </p:cNvSpPr>
          <p:nvPr/>
        </p:nvSpPr>
        <p:spPr bwMode="auto">
          <a:xfrm>
            <a:off x="250825" y="301625"/>
            <a:ext cx="8713788" cy="6248400"/>
          </a:xfrm>
          <a:prstGeom prst="rect">
            <a:avLst/>
          </a:prstGeom>
          <a:noFill/>
          <a:ln w="9525">
            <a:noFill/>
            <a:miter lim="800000"/>
          </a:ln>
        </p:spPr>
        <p:txBody>
          <a:bodyPr>
            <a:spAutoFit/>
          </a:bodyPr>
          <a:lstStyle/>
          <a:p>
            <a:r>
              <a:rPr lang="zh-CN" altLang="en-US" sz="2000" b="1">
                <a:latin typeface="Franklin Gothic Book"/>
                <a:ea typeface="黑体" panose="02010600030101010101" pitchFamily="49" charset="-122"/>
              </a:rPr>
              <a:t>如何讲：</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a:t>
            </a:r>
            <a:r>
              <a:rPr lang="en-US" altLang="zh-CN" sz="2000" b="1">
                <a:latin typeface="Franklin Gothic Book"/>
                <a:ea typeface="黑体" panose="02010600030101010101" pitchFamily="49" charset="-122"/>
              </a:rPr>
              <a:t>1</a:t>
            </a:r>
            <a:r>
              <a:rPr lang="zh-CN" altLang="zh-CN" sz="2000" b="1">
                <a:latin typeface="Franklin Gothic Book"/>
                <a:ea typeface="黑体" panose="02010600030101010101" pitchFamily="49" charset="-122"/>
              </a:rPr>
              <a:t>）注意错因分析：讲评时，教师不仅要指出</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错在哪里</a:t>
            </a:r>
            <a:r>
              <a:rPr lang="en-US" altLang="zh-CN"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，更重要的是引导学生分析错误的原因，即为什么会出现这样的错误？只有指出错误的症结所在，对症下药，才能使学生避免一错再错。</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如在选择题的解答中，对常见的错误原因进行了总结归纳，主要有以下几方面：</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①审题粗心大意、忽视审题干、忽视审选择方向或忽视审备选项，对题干的内涵不能准确把握，不能结合材料等。</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②历史概念模糊不清。</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③历史基础知识记忆的不准确、不到位，特别是容易忽视时空信息。</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④教材研读不到位，无法区分史论和史实。</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因此在选择题的评讲中，可根据学生的错误类型，归类分组评析，切忌逐条不分主次地对答案，只有错误率较高的题才集中力量讲评，只有这样，才能确保课堂教学的高效。</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a:t>
            </a:r>
            <a:r>
              <a:rPr lang="en-US" altLang="zh-CN" sz="2000" b="1">
                <a:latin typeface="Franklin Gothic Book"/>
                <a:ea typeface="黑体" panose="02010600030101010101" pitchFamily="49" charset="-122"/>
              </a:rPr>
              <a:t>2</a:t>
            </a:r>
            <a:r>
              <a:rPr lang="zh-CN" altLang="zh-CN" sz="2000" b="1">
                <a:latin typeface="Franklin Gothic Book"/>
                <a:ea typeface="黑体" panose="02010600030101010101" pitchFamily="49" charset="-122"/>
              </a:rPr>
              <a:t>）注意整体知识结构和知识间的联系</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讲评时，要通过一道题的讲解，使学生从一个知识点，联系到整个知识网，注意整体知识结构和知识点的联系，从显性知识到隐性知识，切忌就题论题，力争使学生通过试卷的讲评，既复习巩固旧知识，又有新启发、新思考和新收获，使试卷讲评课起到归纳整理知识，构建知识系统的作用。主干梳理；纵向贯穿，博古论今；横向联系，笑谈中外。</a:t>
            </a:r>
            <a:endParaRPr lang="zh-CN" altLang="en-US" sz="2000" b="1">
              <a:latin typeface="Franklin Gothic Book"/>
              <a:ea typeface="黑体" panose="0201060003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00125" y="1371600"/>
          <a:ext cx="7429551" cy="4937760"/>
        </p:xfrm>
        <a:graphic>
          <a:graphicData uri="http://schemas.openxmlformats.org/drawingml/2006/table">
            <a:tbl>
              <a:tblPr/>
              <a:tblGrid>
                <a:gridCol w="655866"/>
                <a:gridCol w="2403815"/>
                <a:gridCol w="2204202"/>
                <a:gridCol w="2165668"/>
              </a:tblGrid>
              <a:tr h="451556">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题号</a:t>
                      </a:r>
                      <a:endParaRPr lang="zh-CN" sz="1800" b="1" kern="100" dirty="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panose="020F0502020204030204"/>
                          <a:ea typeface="宋体" panose="02010600030101010101" pitchFamily="2" charset="-122"/>
                          <a:cs typeface="Times New Roman" panose="02020603050405020304"/>
                        </a:rPr>
                        <a:t>2014</a:t>
                      </a:r>
                      <a:r>
                        <a:rPr lang="zh-CN" sz="1800" b="1" kern="100" dirty="0">
                          <a:latin typeface="Calibri" panose="020F0502020204030204"/>
                          <a:ea typeface="宋体" panose="02010600030101010101" pitchFamily="2" charset="-122"/>
                          <a:cs typeface="Times New Roman" panose="02020603050405020304"/>
                        </a:rPr>
                        <a:t>年</a:t>
                      </a:r>
                      <a:endParaRPr lang="zh-CN" sz="1800" b="1" kern="100" dirty="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2015</a:t>
                      </a:r>
                      <a:r>
                        <a:rPr lang="zh-CN" sz="1800" b="1" kern="100">
                          <a:latin typeface="Calibri" panose="020F0502020204030204"/>
                          <a:ea typeface="宋体" panose="02010600030101010101" pitchFamily="2" charset="-122"/>
                          <a:cs typeface="Times New Roman" panose="02020603050405020304"/>
                        </a:rPr>
                        <a:t>年</a:t>
                      </a:r>
                      <a:endParaRPr lang="zh-CN" sz="1800" b="1" kern="10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2016</a:t>
                      </a:r>
                      <a:r>
                        <a:rPr lang="zh-CN" sz="1800" b="1" kern="100">
                          <a:latin typeface="Calibri" panose="020F0502020204030204"/>
                          <a:ea typeface="宋体" panose="02010600030101010101" pitchFamily="2" charset="-122"/>
                          <a:cs typeface="Times New Roman" panose="02020603050405020304"/>
                        </a:rPr>
                        <a:t>年</a:t>
                      </a:r>
                      <a:endParaRPr lang="zh-CN" sz="1800" b="1" kern="10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67">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29</a:t>
                      </a:r>
                      <a:endParaRPr lang="zh-CN" sz="1800" b="1" kern="10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近代民主思想成潮流（主义流行）</a:t>
                      </a:r>
                      <a:endParaRPr lang="zh-CN" sz="1800" b="1" kern="100" dirty="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近代思想解放潮流—维新思想—康有为思想</a:t>
                      </a:r>
                      <a:endParaRPr lang="zh-CN" sz="1800" b="1" kern="100" dirty="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洋务运动—近代化</a:t>
                      </a:r>
                      <a:endParaRPr lang="zh-CN" sz="1800" b="1" kern="10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11">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30</a:t>
                      </a:r>
                      <a:endParaRPr lang="zh-CN" sz="1800" b="1" kern="10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抗日（</a:t>
                      </a:r>
                      <a:r>
                        <a:rPr lang="en-US" sz="1800" b="1" kern="100">
                          <a:latin typeface="Calibri" panose="020F0502020204030204"/>
                          <a:ea typeface="宋体" panose="02010600030101010101" pitchFamily="2" charset="-122"/>
                          <a:cs typeface="Times New Roman" panose="02020603050405020304"/>
                        </a:rPr>
                        <a:t>1932</a:t>
                      </a:r>
                      <a:r>
                        <a:rPr lang="zh-CN" sz="1800" b="1" kern="100">
                          <a:latin typeface="Calibri" panose="020F0502020204030204"/>
                          <a:ea typeface="宋体" panose="02010600030101010101" pitchFamily="2" charset="-122"/>
                          <a:cs typeface="Times New Roman" panose="02020603050405020304"/>
                        </a:rPr>
                        <a:t>）—争取各国对华同情帮助</a:t>
                      </a:r>
                      <a:endParaRPr lang="zh-CN" sz="1800" b="1" kern="10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侵华日军罪行—日军经济侵略</a:t>
                      </a:r>
                      <a:endParaRPr lang="zh-CN" sz="1800" b="1" kern="100" dirty="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抗战时期—国共关系</a:t>
                      </a:r>
                      <a:endParaRPr lang="zh-CN" sz="1800" b="1" kern="100" dirty="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67">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31</a:t>
                      </a:r>
                      <a:endParaRPr lang="zh-CN" sz="1800" b="1" kern="10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50</a:t>
                      </a:r>
                      <a:r>
                        <a:rPr lang="zh-CN" sz="1800" b="1" kern="100">
                          <a:latin typeface="Calibri" panose="020F0502020204030204"/>
                          <a:ea typeface="宋体" panose="02010600030101010101" pitchFamily="2" charset="-122"/>
                          <a:cs typeface="Times New Roman" panose="02020603050405020304"/>
                        </a:rPr>
                        <a:t>年代计划体制</a:t>
                      </a:r>
                      <a:endParaRPr lang="zh-CN" sz="1800" b="1" kern="10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panose="020F0502020204030204"/>
                          <a:ea typeface="宋体" panose="02010600030101010101" pitchFamily="2" charset="-122"/>
                          <a:cs typeface="Times New Roman" panose="02020603050405020304"/>
                        </a:rPr>
                        <a:t>50</a:t>
                      </a:r>
                      <a:r>
                        <a:rPr lang="zh-CN" sz="1800" b="1" kern="100" dirty="0">
                          <a:latin typeface="Calibri" panose="020F0502020204030204"/>
                          <a:ea typeface="宋体" panose="02010600030101010101" pitchFamily="2" charset="-122"/>
                          <a:cs typeface="Times New Roman" panose="02020603050405020304"/>
                        </a:rPr>
                        <a:t>—</a:t>
                      </a:r>
                      <a:r>
                        <a:rPr lang="en-US" sz="1800" b="1" kern="100" dirty="0">
                          <a:latin typeface="Calibri" panose="020F0502020204030204"/>
                          <a:ea typeface="宋体" panose="02010600030101010101" pitchFamily="2" charset="-122"/>
                          <a:cs typeface="Times New Roman" panose="02020603050405020304"/>
                        </a:rPr>
                        <a:t>70</a:t>
                      </a:r>
                      <a:r>
                        <a:rPr lang="zh-CN" sz="1800" b="1" kern="100" dirty="0">
                          <a:latin typeface="Calibri" panose="020F0502020204030204"/>
                          <a:ea typeface="宋体" panose="02010600030101010101" pitchFamily="2" charset="-122"/>
                          <a:cs typeface="Times New Roman" panose="02020603050405020304"/>
                        </a:rPr>
                        <a:t>年代探索—文化对经济的适应与调整</a:t>
                      </a:r>
                      <a:endParaRPr lang="zh-CN" sz="1800" b="1" kern="100" dirty="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新中国</a:t>
                      </a:r>
                      <a:r>
                        <a:rPr lang="en-US" sz="1800" b="1" kern="100" dirty="0">
                          <a:latin typeface="Calibri" panose="020F0502020204030204"/>
                          <a:ea typeface="宋体" panose="02010600030101010101" pitchFamily="2" charset="-122"/>
                          <a:cs typeface="Times New Roman" panose="02020603050405020304"/>
                        </a:rPr>
                        <a:t>60</a:t>
                      </a:r>
                      <a:r>
                        <a:rPr lang="zh-CN" sz="1800" b="1" kern="100" dirty="0">
                          <a:latin typeface="Calibri" panose="020F0502020204030204"/>
                          <a:ea typeface="宋体" panose="02010600030101010101" pitchFamily="2" charset="-122"/>
                          <a:cs typeface="Times New Roman" panose="02020603050405020304"/>
                        </a:rPr>
                        <a:t>年代经济与外交</a:t>
                      </a:r>
                      <a:endParaRPr lang="zh-CN" sz="1800" b="1" kern="100" dirty="0">
                        <a:latin typeface="Calibri" panose="020F0502020204030204"/>
                        <a:ea typeface="宋体" panose="02010600030101010101" pitchFamily="2" charset="-122"/>
                        <a:cs typeface="Times New Roman" panose="02020603050405020304"/>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矩形 1"/>
          <p:cNvSpPr>
            <a:spLocks noChangeArrowheads="1"/>
          </p:cNvSpPr>
          <p:nvPr/>
        </p:nvSpPr>
        <p:spPr bwMode="auto">
          <a:xfrm>
            <a:off x="427038" y="476250"/>
            <a:ext cx="8248650" cy="5940425"/>
          </a:xfrm>
          <a:prstGeom prst="rect">
            <a:avLst/>
          </a:prstGeom>
          <a:noFill/>
          <a:ln w="9525">
            <a:noFill/>
            <a:miter lim="800000"/>
          </a:ln>
        </p:spPr>
        <p:txBody>
          <a:bodyPr>
            <a:spAutoFit/>
          </a:bodyPr>
          <a:lstStyle/>
          <a:p>
            <a:r>
              <a:rPr lang="zh-CN" altLang="en-US" sz="2000" b="1">
                <a:latin typeface="Franklin Gothic Book"/>
                <a:ea typeface="黑体" panose="02010600030101010101" pitchFamily="49" charset="-122"/>
              </a:rPr>
              <a:t>怎么讲？</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讲思路，讲方法，讲规律</a:t>
            </a:r>
            <a:r>
              <a:rPr lang="zh-CN" altLang="en-US" sz="2000" b="1">
                <a:latin typeface="Franklin Gothic Book"/>
                <a:ea typeface="黑体" panose="02010600030101010101" pitchFamily="49" charset="-122"/>
              </a:rPr>
              <a:t>，</a:t>
            </a:r>
            <a:r>
              <a:rPr lang="zh-CN" altLang="zh-CN" sz="2000" b="1">
                <a:latin typeface="Franklin Gothic Book"/>
                <a:ea typeface="黑体" panose="02010600030101010101" pitchFamily="49" charset="-122"/>
              </a:rPr>
              <a:t>讲变化</a:t>
            </a:r>
            <a:r>
              <a:rPr lang="en-US" altLang="zh-CN" sz="2000" b="1">
                <a:latin typeface="Franklin Gothic Book"/>
                <a:ea typeface="黑体" panose="02010600030101010101" pitchFamily="49" charset="-122"/>
              </a:rPr>
              <a:t> </a:t>
            </a:r>
            <a:br>
              <a:rPr lang="en-US" altLang="zh-CN" sz="2000" b="1">
                <a:latin typeface="Franklin Gothic Book"/>
                <a:ea typeface="黑体" panose="02010600030101010101" pitchFamily="49" charset="-122"/>
              </a:rPr>
            </a:br>
            <a:r>
              <a:rPr lang="zh-CN" altLang="zh-CN" sz="2000" b="1">
                <a:latin typeface="Franklin Gothic Book"/>
                <a:ea typeface="黑体" panose="02010600030101010101" pitchFamily="49" charset="-122"/>
              </a:rPr>
              <a:t>讲思路即讲试题题型的特点和解题的思路，要引导学生思考试题考查哪些知识点，这些知识点的哪些层面；</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讲方法即讲基本解题方法和技巧。历史材料解析题的讲评特别要注意讲思路和方法</a:t>
            </a:r>
            <a:r>
              <a:rPr lang="zh-CN" altLang="en-US" sz="2000" b="1">
                <a:latin typeface="Franklin Gothic Book"/>
                <a:ea typeface="黑体" panose="02010600030101010101" pitchFamily="49" charset="-122"/>
              </a:rPr>
              <a:t>。</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讲规律</a:t>
            </a:r>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即分类讲解。对某一类题目的解题方法进行概括的总结，总结出相对固定的解题规律，规范解题格式，真正使学生分析一道题，明白一个道理，纠正一道错题，会解一类题。比方说根本原因具有稳定存在、不变的、间接性出现的特点；条件也是一种客观原因；意图也可以从原因角度来分析等。掌握题目的规律后，学生再碰到此类的题目解答起来就会顺手甚至游刃有余。</a:t>
            </a:r>
            <a:endParaRPr lang="en-US"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讲变化</a:t>
            </a:r>
            <a:r>
              <a:rPr lang="en-US" altLang="zh-CN" sz="2000" b="1">
                <a:latin typeface="Franklin Gothic Book"/>
                <a:ea typeface="黑体" panose="02010600030101010101" pitchFamily="49" charset="-122"/>
              </a:rPr>
              <a:t>   </a:t>
            </a:r>
            <a:r>
              <a:rPr lang="zh-CN" altLang="zh-CN" sz="2000" b="1">
                <a:latin typeface="Franklin Gothic Book"/>
                <a:ea typeface="黑体" panose="02010600030101010101" pitchFamily="49" charset="-122"/>
              </a:rPr>
              <a:t>讲评中不能就题论题，要借题发挥，善于将原题进行变形，对某知识点从多角度、多侧面、多层次和不同的起点进行提问。如可以对习题的提问方式和题型进行改变；对习题所含的知识内容扩大使用范围；从某一原题衍生出许多新题目；把习题因果关系倒过来；把几个题目组合在一起或把某一题目分解为几个小题等。这种训练会让学生感到别开生面，会增强学生的解题兴趣，从而达到举一反三的效果。</a:t>
            </a:r>
            <a:br>
              <a:rPr lang="en-US" altLang="zh-CN" sz="2000" b="1">
                <a:latin typeface="Franklin Gothic Book"/>
                <a:ea typeface="黑体" panose="02010600030101010101" pitchFamily="49" charset="-122"/>
              </a:rPr>
            </a:br>
            <a:endParaRPr lang="zh-CN" altLang="en-US" sz="2000" b="1">
              <a:latin typeface="Franklin Gothic Book"/>
              <a:ea typeface="黑体" panose="02010600030101010101" pitchFamily="49" charset="-122"/>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矩形 1"/>
          <p:cNvSpPr>
            <a:spLocks noChangeArrowheads="1"/>
          </p:cNvSpPr>
          <p:nvPr/>
        </p:nvSpPr>
        <p:spPr bwMode="auto">
          <a:xfrm>
            <a:off x="325438" y="188913"/>
            <a:ext cx="8496300" cy="6370637"/>
          </a:xfrm>
          <a:prstGeom prst="rect">
            <a:avLst/>
          </a:prstGeom>
          <a:noFill/>
          <a:ln w="9525">
            <a:noFill/>
            <a:miter lim="800000"/>
          </a:ln>
        </p:spPr>
        <p:txBody>
          <a:bodyPr>
            <a:spAutoFit/>
          </a:bodyPr>
          <a:lstStyle/>
          <a:p>
            <a:r>
              <a:rPr lang="zh-CN" altLang="en-US" sz="2400" b="1">
                <a:latin typeface="Franklin Gothic Book"/>
                <a:ea typeface="黑体" panose="02010600030101010101" pitchFamily="49" charset="-122"/>
              </a:rPr>
              <a:t>背景一般是指某一历史事件在什么历史情况下发生的，实质上包括原因和条件两个方面的内容。如新航路开辟的背景就包括四个原因和三个条件。原因和条件其含义基本接近，但又略的不同</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其一是原因偏重于“为什么”，即必要性，条件偏重于“有什么”，即可能性</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其二，条件的使用范围较之原因要小一些，如历史事件或运动的成功或失败，就只能分析其原因，而不能用条件去表达。如：分析巴黎公社的失败原因。在这一题中， “原因”就不能用“条件”去代替。</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历史背景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国内</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国际</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经济</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政治</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文化</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⑴经济背景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生产力</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生产关系</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经济结构</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经济格局</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⑵政治背景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政局</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制度</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体制</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政策</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阶级</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民族</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外交</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军事</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⑶文化背景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思想、宗教</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科技</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教育</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如：鸦片战争背景：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一</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国内：</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、经济：自然经济</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资本主义萌芽</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土地集中。</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、政治：官场</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军队</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财政②阶级矛盾。</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、思想：愚昧自大。</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二</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国际：</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、经济：工业革命→市场原料。</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、政治：资本主义扩张。</a:t>
            </a:r>
            <a:endParaRPr lang="zh-CN" altLang="en-US" sz="2400" b="1">
              <a:latin typeface="Franklin Gothic Book"/>
              <a:ea typeface="黑体" panose="02010600030101010101" pitchFamily="49" charset="-122"/>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矩形 1"/>
          <p:cNvSpPr>
            <a:spLocks noChangeArrowheads="1"/>
          </p:cNvSpPr>
          <p:nvPr/>
        </p:nvSpPr>
        <p:spPr bwMode="auto">
          <a:xfrm>
            <a:off x="971550" y="908050"/>
            <a:ext cx="7561263" cy="4894263"/>
          </a:xfrm>
          <a:prstGeom prst="rect">
            <a:avLst/>
          </a:prstGeom>
          <a:noFill/>
          <a:ln w="9525">
            <a:noFill/>
            <a:miter lim="800000"/>
          </a:ln>
        </p:spPr>
        <p:txBody>
          <a:bodyPr>
            <a:spAutoFit/>
          </a:bodyPr>
          <a:lstStyle/>
          <a:p>
            <a:r>
              <a:rPr lang="zh-CN" altLang="en-US" b="1">
                <a:latin typeface="Franklin Gothic Book"/>
                <a:ea typeface="黑体" panose="02010600030101010101" pitchFamily="49" charset="-122"/>
              </a:rPr>
              <a:t>　</a:t>
            </a:r>
            <a:r>
              <a:rPr lang="zh-CN" altLang="en-US" sz="2400" b="1">
                <a:latin typeface="Franklin Gothic Book"/>
                <a:ea typeface="黑体" panose="02010600030101010101" pitchFamily="49" charset="-122"/>
              </a:rPr>
              <a:t>历史条件</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国内</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国际</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经济</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政治</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文化</a:t>
            </a:r>
            <a:r>
              <a:rPr lang="en-US" altLang="zh-CN" sz="2400" b="1">
                <a:latin typeface="Franklin Gothic Book"/>
                <a:ea typeface="黑体" panose="02010600030101010101" pitchFamily="49" charset="-122"/>
              </a:rPr>
              <a:t>+……)</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⑴经济背景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生产力</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生产关系</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经济结构</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经济格局</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⑵政治背景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政局</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制度</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体制</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政策</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阶级</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民族</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外交</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军事</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⑶文化背景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思想、宗教</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科技</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教育</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但更侧重于有利因素</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如十月革命的历史条件：</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一</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国内：①经济：资本主义发展到垄断，相对落后、生活贫困。②政治：沙皇****、无产阶级壮大、革命政党成熟、力量对比变化等。③思想：列宁主义指导。</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二</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国际：帝国主义忙于一战等。</a:t>
            </a:r>
            <a:endParaRPr lang="zh-CN" altLang="en-US" sz="2400" b="1">
              <a:latin typeface="Franklin Gothic Book"/>
              <a:ea typeface="黑体" panose="02010600030101010101" pitchFamily="49" charset="-122"/>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矩形 1"/>
          <p:cNvSpPr>
            <a:spLocks noChangeArrowheads="1"/>
          </p:cNvSpPr>
          <p:nvPr/>
        </p:nvSpPr>
        <p:spPr bwMode="auto">
          <a:xfrm>
            <a:off x="827088" y="1125538"/>
            <a:ext cx="7921625" cy="3968750"/>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注意各个知识点之间的联系。有些知识点是有一定规律的。</a:t>
            </a:r>
            <a:br>
              <a:rPr lang="zh-CN" altLang="en-US" sz="2800" b="1">
                <a:latin typeface="Franklin Gothic Book"/>
                <a:ea typeface="黑体" panose="02010600030101010101" pitchFamily="49" charset="-122"/>
              </a:rPr>
            </a:br>
            <a:br>
              <a:rPr lang="zh-CN" altLang="en-US" sz="2800" b="1">
                <a:latin typeface="Franklin Gothic Book"/>
                <a:ea typeface="黑体" panose="02010600030101010101" pitchFamily="49" charset="-122"/>
              </a:rPr>
            </a:br>
            <a:r>
              <a:rPr lang="zh-CN" altLang="en-US" sz="2800" b="1">
                <a:latin typeface="Franklin Gothic Book"/>
                <a:ea typeface="黑体" panose="02010600030101010101" pitchFamily="49" charset="-122"/>
              </a:rPr>
              <a:t>　　如要理解中国古代各个朝代的经济发展的原因时，主要是“生产技术的提高”、“经济政策的调整”、“社会秩序的安定”、“民族融合的加强”、“中外经济的交流”、“人民辛勤劳动”等；讲经济发展的表现，主要是从农业、手工业、商业、中外经济交流几个方面去总结。</a:t>
            </a:r>
            <a:endParaRPr lang="zh-CN" altLang="en-US" sz="2800" b="1">
              <a:latin typeface="Franklin Gothic Book"/>
              <a:ea typeface="黑体" panose="02010600030101010101" pitchFamily="49" charset="-122"/>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ChangeArrowheads="1"/>
          </p:cNvSpPr>
          <p:nvPr/>
        </p:nvSpPr>
        <p:spPr bwMode="auto">
          <a:xfrm>
            <a:off x="0" y="430213"/>
            <a:ext cx="8893175" cy="5940425"/>
          </a:xfrm>
          <a:prstGeom prst="rect">
            <a:avLst/>
          </a:prstGeom>
          <a:noFill/>
          <a:ln w="9525">
            <a:noFill/>
            <a:miter lim="800000"/>
          </a:ln>
        </p:spPr>
        <p:txBody>
          <a:bodyPr anchor="ctr">
            <a:spAutoFit/>
          </a:bodyPr>
          <a:lstStyle/>
          <a:p>
            <a:r>
              <a:rPr lang="zh-CN" altLang="en-US" sz="3200" b="1">
                <a:latin typeface="Franklin Gothic Book"/>
                <a:ea typeface="黑体" panose="02010600030101010101" pitchFamily="49" charset="-122"/>
              </a:rPr>
              <a:t>讲评注意：①引导学学生认真读题，弄清题意，把题目</a:t>
            </a:r>
            <a:r>
              <a:rPr lang="en-US" altLang="zh-CN" sz="3200" b="1">
                <a:latin typeface="Franklin Gothic Book"/>
                <a:ea typeface="黑体" panose="02010600030101010101" pitchFamily="49" charset="-122"/>
              </a:rPr>
              <a:t>"</a:t>
            </a:r>
            <a:r>
              <a:rPr lang="zh-CN" altLang="en-US" sz="3200" b="1">
                <a:latin typeface="Franklin Gothic Book"/>
                <a:ea typeface="黑体" panose="02010600030101010101" pitchFamily="49" charset="-122"/>
              </a:rPr>
              <a:t>肢解</a:t>
            </a:r>
            <a:r>
              <a:rPr lang="en-US" altLang="zh-CN" sz="3200" b="1">
                <a:latin typeface="Franklin Gothic Book"/>
                <a:ea typeface="黑体" panose="02010600030101010101" pitchFamily="49" charset="-122"/>
              </a:rPr>
              <a:t>"</a:t>
            </a:r>
            <a:r>
              <a:rPr lang="zh-CN" altLang="en-US" sz="3200" b="1">
                <a:latin typeface="Franklin Gothic Book"/>
                <a:ea typeface="黑体" panose="02010600030101010101" pitchFamily="49" charset="-122"/>
              </a:rPr>
              <a:t>清楚。抓住解题要求和条件，明确答题中心。②归类对号，落实到教材的章、节和子目。③确定答题结构，列出简单提纲后再有针对性地作答，尽量按问题提问的顺序逐项讲解。告诫学生在高考中对于拿不准的题，多答比少答更保险。④答题要求要论从史出，史论结合，观点正确，文字表达清楚。⑤回答比较类的问题，一定要有比较项，如从历史背景、内容等等各个方面来考虑。⑥除注意阅读理解和文字表达能力外，还要注意答题的逻辑性、条理性，力求要点全面，做到段落化、要点化、序号化。</a:t>
            </a:r>
            <a:endParaRPr lang="zh-CN" altLang="en-US" sz="3200" b="1">
              <a:latin typeface="Franklin Gothic Book"/>
              <a:ea typeface="黑体" panose="02010600030101010101" pitchFamily="49" charset="-122"/>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矩形 1"/>
          <p:cNvSpPr>
            <a:spLocks noChangeArrowheads="1"/>
          </p:cNvSpPr>
          <p:nvPr/>
        </p:nvSpPr>
        <p:spPr bwMode="auto">
          <a:xfrm>
            <a:off x="827088" y="1050925"/>
            <a:ext cx="7669212" cy="4400550"/>
          </a:xfrm>
          <a:prstGeom prst="rect">
            <a:avLst/>
          </a:prstGeom>
          <a:noFill/>
          <a:ln w="9525">
            <a:noFill/>
            <a:miter lim="800000"/>
          </a:ln>
        </p:spPr>
        <p:txBody>
          <a:bodyPr>
            <a:spAutoFit/>
          </a:bodyPr>
          <a:lstStyle/>
          <a:p>
            <a:r>
              <a:rPr lang="en-US" altLang="zh-CN" sz="4000" b="1">
                <a:latin typeface="Franklin Gothic Book"/>
                <a:ea typeface="黑体" panose="02010600030101010101" pitchFamily="49" charset="-122"/>
              </a:rPr>
              <a:t>        </a:t>
            </a:r>
            <a:r>
              <a:rPr lang="zh-CN" altLang="zh-CN" sz="4000" b="1">
                <a:latin typeface="Franklin Gothic Book"/>
                <a:ea typeface="黑体" panose="02010600030101010101" pitchFamily="49" charset="-122"/>
              </a:rPr>
              <a:t>总之，高考历史备考复习能够以唯物史观为理论指导，以核心价值观为导向，重视知识储备，注重学科素养，关注学科能力，明确高考历史改革走向，就能以不变应万变应对</a:t>
            </a:r>
            <a:r>
              <a:rPr lang="en-US" altLang="zh-CN" sz="4000" b="1">
                <a:latin typeface="Franklin Gothic Book"/>
                <a:ea typeface="黑体" panose="02010600030101010101" pitchFamily="49" charset="-122"/>
              </a:rPr>
              <a:t>2018</a:t>
            </a:r>
            <a:r>
              <a:rPr lang="zh-CN" altLang="zh-CN" sz="4000" b="1">
                <a:latin typeface="Franklin Gothic Book"/>
                <a:ea typeface="黑体" panose="02010600030101010101" pitchFamily="49" charset="-122"/>
              </a:rPr>
              <a:t>年高考的挑战。</a:t>
            </a:r>
            <a:endParaRPr lang="zh-CN" altLang="zh-CN" sz="4000" b="1">
              <a:latin typeface="Franklin Gothic Book"/>
              <a:ea typeface="黑体" panose="0201060003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28688" y="642938"/>
          <a:ext cx="7358114" cy="6198883"/>
        </p:xfrm>
        <a:graphic>
          <a:graphicData uri="http://schemas.openxmlformats.org/drawingml/2006/table">
            <a:tbl>
              <a:tblPr/>
              <a:tblGrid>
                <a:gridCol w="649559"/>
                <a:gridCol w="2380701"/>
                <a:gridCol w="2183009"/>
                <a:gridCol w="2144845"/>
              </a:tblGrid>
              <a:tr h="452441">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题号</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panose="020F0502020204030204"/>
                          <a:ea typeface="宋体" panose="02010600030101010101" pitchFamily="2" charset="-122"/>
                          <a:cs typeface="Times New Roman" panose="02020603050405020304"/>
                        </a:rPr>
                        <a:t>2014</a:t>
                      </a:r>
                      <a:r>
                        <a:rPr lang="zh-CN" sz="1800" b="1" kern="100" dirty="0">
                          <a:latin typeface="Calibri" panose="020F0502020204030204"/>
                          <a:ea typeface="宋体" panose="02010600030101010101" pitchFamily="2" charset="-122"/>
                          <a:cs typeface="Times New Roman" panose="02020603050405020304"/>
                        </a:rPr>
                        <a:t>年</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panose="020F0502020204030204"/>
                          <a:ea typeface="宋体" panose="02010600030101010101" pitchFamily="2" charset="-122"/>
                          <a:cs typeface="Times New Roman" panose="02020603050405020304"/>
                        </a:rPr>
                        <a:t>2015</a:t>
                      </a:r>
                      <a:r>
                        <a:rPr lang="zh-CN" sz="1800" b="1" kern="100" dirty="0">
                          <a:latin typeface="Calibri" panose="020F0502020204030204"/>
                          <a:ea typeface="宋体" panose="02010600030101010101" pitchFamily="2" charset="-122"/>
                          <a:cs typeface="Times New Roman" panose="02020603050405020304"/>
                        </a:rPr>
                        <a:t>年</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2016</a:t>
                      </a:r>
                      <a:r>
                        <a:rPr lang="zh-CN" sz="1800" b="1" kern="100">
                          <a:latin typeface="Calibri" panose="020F0502020204030204"/>
                          <a:ea typeface="宋体" panose="02010600030101010101" pitchFamily="2" charset="-122"/>
                          <a:cs typeface="Times New Roman" panose="02020603050405020304"/>
                        </a:rPr>
                        <a:t>年</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881">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32</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罗马法</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工业革命—东西方贸易扩大</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罗马法的深远影响</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323">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33</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工业革命—生产领域变化</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工业革命的意义和影响</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近代欧美资产阶级代议制—英国君主立宪制的完善</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63">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34</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30</a:t>
                      </a:r>
                      <a:r>
                        <a:rPr lang="zh-CN" sz="1800" b="1" kern="100">
                          <a:latin typeface="Calibri" panose="020F0502020204030204"/>
                          <a:ea typeface="宋体" panose="02010600030101010101" pitchFamily="2" charset="-122"/>
                          <a:cs typeface="Times New Roman" panose="02020603050405020304"/>
                        </a:rPr>
                        <a:t>年代经济危机</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十月革命—苏联社会主义建设—斯大林模式—苏联工业化</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战后世界经济区域化和全球化</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881">
                <a:tc>
                  <a:txBody>
                    <a:bodyPr/>
                    <a:lstStyle/>
                    <a:p>
                      <a:pPr algn="just">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35</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战后格局—</a:t>
                      </a:r>
                      <a:r>
                        <a:rPr lang="en-US" sz="1800" b="1" kern="100">
                          <a:latin typeface="Calibri" panose="020F0502020204030204"/>
                          <a:ea typeface="宋体" panose="02010600030101010101" pitchFamily="2" charset="-122"/>
                          <a:cs typeface="Times New Roman" panose="02020603050405020304"/>
                        </a:rPr>
                        <a:t>90</a:t>
                      </a:r>
                      <a:r>
                        <a:rPr lang="zh-CN" sz="1800" b="1" kern="100">
                          <a:latin typeface="Calibri" panose="020F0502020204030204"/>
                          <a:ea typeface="宋体" panose="02010600030101010101" pitchFamily="2" charset="-122"/>
                          <a:cs typeface="Times New Roman" panose="02020603050405020304"/>
                        </a:rPr>
                        <a:t>年代欧盟扩大</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战后政治格局—冷战中的主线（</a:t>
                      </a:r>
                      <a:r>
                        <a:rPr lang="en-US" sz="1800" b="1" kern="100">
                          <a:latin typeface="Calibri" panose="020F0502020204030204"/>
                          <a:ea typeface="宋体" panose="02010600030101010101" pitchFamily="2" charset="-122"/>
                          <a:cs typeface="Times New Roman" panose="02020603050405020304"/>
                        </a:rPr>
                        <a:t>50-70</a:t>
                      </a:r>
                      <a:r>
                        <a:rPr lang="zh-CN" sz="1800" b="1" kern="100">
                          <a:latin typeface="Calibri" panose="020F0502020204030204"/>
                          <a:ea typeface="宋体" panose="02010600030101010101" pitchFamily="2" charset="-122"/>
                          <a:cs typeface="Times New Roman" panose="02020603050405020304"/>
                        </a:rPr>
                        <a:t>）</a:t>
                      </a:r>
                      <a:endParaRPr lang="zh-CN" sz="1800" b="1" kern="10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冷战，两极格局，马歇尔计划</a:t>
                      </a:r>
                      <a:endParaRPr lang="zh-CN" sz="1800" b="1" kern="100" dirty="0">
                        <a:latin typeface="Calibri" panose="020F0502020204030204"/>
                        <a:ea typeface="宋体" panose="02010600030101010101" pitchFamily="2" charset="-122"/>
                        <a:cs typeface="Times New Roman" panose="02020603050405020304"/>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4028" name="Group 236"/>
          <p:cNvGraphicFramePr>
            <a:graphicFrameLocks noGrp="1"/>
          </p:cNvGraphicFramePr>
          <p:nvPr/>
        </p:nvGraphicFramePr>
        <p:xfrm>
          <a:off x="0" y="0"/>
          <a:ext cx="9144000" cy="5839461"/>
        </p:xfrm>
        <a:graphic>
          <a:graphicData uri="http://schemas.openxmlformats.org/drawingml/2006/table">
            <a:tbl>
              <a:tblPr/>
              <a:tblGrid>
                <a:gridCol w="1400175"/>
                <a:gridCol w="4695825"/>
                <a:gridCol w="3048000"/>
              </a:tblGrid>
              <a:tr h="244475">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试卷</a:t>
                      </a:r>
                      <a:endParaRPr kumimoji="1" lang="zh-CN" altLang="en-US"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2015</a:t>
                      </a:r>
                      <a:r>
                        <a:rPr kumimoji="1" lang="zh-CN" altLang="en-US"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年考点（中国古代史）</a:t>
                      </a:r>
                      <a:endParaRPr kumimoji="1" lang="zh-CN" altLang="en-US"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cPr/>
                </a:tc>
              </a:tr>
              <a:tr h="244475">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选择题</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非选择题</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全国大纲卷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文化常识、工商业政策、古典文学、经济政策</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南越王墓与岭南历史</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全国课改卷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土地制度、科学技术与文学艺术、经济的发展、</a:t>
                      </a:r>
                      <a:endParaRPr kumimoji="1"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宋明理学、明确君主专制制度、专制主义中央集权制的发展趋势、重农抑商政策、古罗马法</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王莽改革</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北京卷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重农抑商政策、中枢机构设置、中外名著对比</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百家争鸣、中西地图用途比较</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天津卷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元朝对外交往、军机处、罗马法</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中国传统文化主流思想的演变</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山东卷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法家思想、唐三省六部制、山东经济、宋朝“重文轻武”</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商鞅变法和北魏孝文帝改革</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福建卷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古代文字、古代城市、古代商业</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评述康熙帝</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安徽卷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古代书法、唐朝官吏的选拔、北宋商业、经济重心南移、罗马法</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孝文帝改革</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广东卷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农耕、明清君主专制制度</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科举制度、程朱理学</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浙江卷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墨家学派、古代婚姻、草市、史学研究方法、康熙帝尚儒目的</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孔子、老子、李贽、顾炎武、王夫之思想</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四川卷</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科举制度、手工业经济、汉至元政治制度、科学技术与文学艺术</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古代农业特点表现与成因</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1"/>
          <p:cNvSpPr>
            <a:spLocks noChangeArrowheads="1"/>
          </p:cNvSpPr>
          <p:nvPr/>
        </p:nvSpPr>
        <p:spPr bwMode="auto">
          <a:xfrm>
            <a:off x="539750" y="836613"/>
            <a:ext cx="7632700" cy="4032250"/>
          </a:xfrm>
          <a:prstGeom prst="rect">
            <a:avLst/>
          </a:prstGeom>
          <a:noFill/>
          <a:ln w="9525">
            <a:noFill/>
            <a:miter lim="800000"/>
          </a:ln>
        </p:spPr>
        <p:txBody>
          <a:bodyPr>
            <a:spAutoFit/>
          </a:bodyPr>
          <a:lstStyle/>
          <a:p>
            <a:r>
              <a:rPr lang="zh-CN" altLang="zh-CN" sz="3200" b="1">
                <a:latin typeface="Franklin Gothic Book"/>
                <a:ea typeface="黑体" panose="02010600030101010101" pitchFamily="49" charset="-122"/>
              </a:rPr>
              <a:t>　　注重唯物史观，强化理论指导。根据高考历史大纲考试宗旨的变化，以唯物史观为指导思想，运用唯物史观的基本观点和方法，组织高考历史备考复习。坚持以唯物史观为指导，就是在</a:t>
            </a:r>
            <a:r>
              <a:rPr lang="zh-CN" altLang="zh-CN" sz="3200" b="1">
                <a:solidFill>
                  <a:srgbClr val="FF0000"/>
                </a:solidFill>
                <a:latin typeface="Franklin Gothic Book"/>
                <a:ea typeface="黑体" panose="02010600030101010101" pitchFamily="49" charset="-122"/>
              </a:rPr>
              <a:t>唯物史观的宏观</a:t>
            </a:r>
            <a:r>
              <a:rPr lang="zh-CN" altLang="zh-CN" sz="3200" b="1">
                <a:latin typeface="Franklin Gothic Book"/>
                <a:ea typeface="黑体" panose="02010600030101010101" pitchFamily="49" charset="-122"/>
              </a:rPr>
              <a:t>指导下，将</a:t>
            </a:r>
            <a:r>
              <a:rPr lang="zh-CN" altLang="zh-CN" sz="3200" b="1">
                <a:solidFill>
                  <a:srgbClr val="00B0F0"/>
                </a:solidFill>
                <a:latin typeface="Franklin Gothic Book"/>
                <a:ea typeface="黑体" panose="02010600030101010101" pitchFamily="49" charset="-122"/>
              </a:rPr>
              <a:t>文明史观、全球史观、现代化史观</a:t>
            </a:r>
            <a:r>
              <a:rPr lang="zh-CN" altLang="zh-CN" sz="3200" b="1">
                <a:latin typeface="Franklin Gothic Book"/>
                <a:ea typeface="黑体" panose="02010600030101010101" pitchFamily="49" charset="-122"/>
              </a:rPr>
              <a:t>等作为唯物史观的二级子目，将它们看成是唯物史观下看问题的多重视角。</a:t>
            </a:r>
            <a:endParaRPr lang="zh-CN" altLang="zh-CN" sz="3200" b="1">
              <a:latin typeface="Franklin Gothic Book"/>
              <a:ea typeface="黑体" panose="0201060003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ChangeArrowheads="1"/>
          </p:cNvSpPr>
          <p:nvPr/>
        </p:nvSpPr>
        <p:spPr bwMode="auto">
          <a:xfrm>
            <a:off x="179388" y="1146175"/>
            <a:ext cx="8640762" cy="4402138"/>
          </a:xfrm>
          <a:prstGeom prst="rect">
            <a:avLst/>
          </a:prstGeom>
          <a:noFill/>
          <a:ln w="12700" cap="sq">
            <a:noFill/>
            <a:miter lim="800000"/>
            <a:headEnd type="none" w="sm" len="sm"/>
            <a:tailEnd type="none" w="sm" len="sm"/>
          </a:ln>
        </p:spPr>
        <p:txBody>
          <a:bodyPr anchor="ctr">
            <a:spAutoFit/>
          </a:bodyPr>
          <a:lstStyle/>
          <a:p>
            <a:r>
              <a:rPr lang="en-US" altLang="zh-CN" sz="2800" b="1">
                <a:latin typeface="Franklin Gothic Book"/>
                <a:ea typeface="黑体" panose="02010600030101010101" pitchFamily="49" charset="-122"/>
              </a:rPr>
              <a:t>       </a:t>
            </a:r>
            <a:r>
              <a:rPr lang="zh-CN" altLang="en-US" sz="2800" b="1">
                <a:latin typeface="Franklin Gothic Book"/>
                <a:ea typeface="黑体" panose="02010600030101010101" pitchFamily="49" charset="-122"/>
              </a:rPr>
              <a:t>根据以上考点统计从知识点来看，相对集中在</a:t>
            </a:r>
            <a:r>
              <a:rPr lang="zh-CN" altLang="en-US" sz="2800" b="1">
                <a:solidFill>
                  <a:srgbClr val="FF0000"/>
                </a:solidFill>
                <a:latin typeface="Franklin Gothic Book"/>
                <a:ea typeface="黑体" panose="02010600030101010101" pitchFamily="49" charset="-122"/>
              </a:rPr>
              <a:t>古代中国制度创新、中国传统文化主流思想的演变、近现代中国的民主政治建设、民族资本主义曲折发展、有中国特色的社会主义建设、新中国外交、工业革命和资本主义运行机制的调控尤其是罗斯福新政、资本主义世界市场形成和全球化、国际格局的演变、西方人文主义的演变及其在政治、经济、文化领域的反映等。</a:t>
            </a:r>
            <a:r>
              <a:rPr lang="zh-CN" altLang="en-US" sz="2800" b="1">
                <a:latin typeface="Franklin Gothic Book"/>
                <a:ea typeface="黑体" panose="02010600030101010101" pitchFamily="49" charset="-122"/>
              </a:rPr>
              <a:t>不刻意追求知识的覆盖率和教材各模块间的均衡，对同一知识点交换角度反复考查。</a:t>
            </a:r>
            <a:endParaRPr lang="zh-CN" altLang="en-US" sz="2800" b="1">
              <a:latin typeface="Franklin Gothic Book"/>
              <a:ea typeface="黑体" panose="02010600030101010101" pitchFamily="49" charset="-122"/>
            </a:endParaRPr>
          </a:p>
          <a:p>
            <a:pPr eaLnBrk="0" hangingPunct="0"/>
            <a:endParaRPr lang="en-US" altLang="zh-CN" sz="2800" b="1">
              <a:latin typeface="Times New Roman" panose="02020603050405020304" pitchFamily="18" charset="0"/>
              <a:ea typeface="黑体" panose="0201060003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1"/>
          <p:cNvSpPr>
            <a:spLocks noChangeArrowheads="1"/>
          </p:cNvSpPr>
          <p:nvPr/>
        </p:nvSpPr>
        <p:spPr bwMode="auto">
          <a:xfrm>
            <a:off x="684213" y="750888"/>
            <a:ext cx="7848600" cy="4802187"/>
          </a:xfrm>
          <a:prstGeom prst="rect">
            <a:avLst/>
          </a:prstGeom>
          <a:noFill/>
          <a:ln w="9525">
            <a:noFill/>
            <a:miter lim="800000"/>
          </a:ln>
        </p:spPr>
        <p:txBody>
          <a:bodyPr>
            <a:spAutoFit/>
          </a:bodyPr>
          <a:lstStyle/>
          <a:p>
            <a:r>
              <a:rPr lang="zh-CN" altLang="zh-CN" sz="2400" b="1">
                <a:solidFill>
                  <a:srgbClr val="FF0000"/>
                </a:solidFill>
                <a:latin typeface="Franklin Gothic Book"/>
                <a:ea typeface="黑体" panose="02010600030101010101" pitchFamily="49" charset="-122"/>
              </a:rPr>
              <a:t>十六个主干知识高频考点</a:t>
            </a:r>
            <a:endParaRPr lang="zh-CN" altLang="zh-CN" sz="2400" b="1">
              <a:solidFill>
                <a:srgbClr val="FF0000"/>
              </a:solidFill>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 1.</a:t>
            </a:r>
            <a:r>
              <a:rPr lang="zh-CN" altLang="zh-CN" sz="2400" b="1">
                <a:latin typeface="Franklin Gothic Book"/>
                <a:ea typeface="黑体" panose="02010600030101010101" pitchFamily="49" charset="-122"/>
              </a:rPr>
              <a:t>先秦三大制度（宗法制、分封制、礼乐制）、春秋战国之“巨变”。战国末百家由争鸣走向融合。</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 2.</a:t>
            </a:r>
            <a:r>
              <a:rPr lang="zh-CN" altLang="zh-CN" sz="2400" b="1">
                <a:latin typeface="Franklin Gothic Book"/>
                <a:ea typeface="黑体" panose="02010600030101010101" pitchFamily="49" charset="-122"/>
              </a:rPr>
              <a:t>秦汉制度创新。</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 3.</a:t>
            </a:r>
            <a:r>
              <a:rPr lang="zh-CN" altLang="zh-CN" sz="2400" b="1">
                <a:latin typeface="Franklin Gothic Book"/>
                <a:ea typeface="黑体" panose="02010600030101010101" pitchFamily="49" charset="-122"/>
              </a:rPr>
              <a:t>魏晋南北朝，儒学强化，如进入法律，深刻影响人们观念，如曹操割发代首。科举制、三省六部制的萌芽及士族制度的本质。</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 4.</a:t>
            </a:r>
            <a:r>
              <a:rPr lang="zh-CN" altLang="zh-CN" sz="2400" b="1">
                <a:latin typeface="Franklin Gothic Book"/>
                <a:ea typeface="黑体" panose="02010600030101010101" pitchFamily="49" charset="-122"/>
              </a:rPr>
              <a:t>唐宋制度创新、经济重心南移及影响、宋租佃制及市民社会。</a:t>
            </a:r>
            <a:endParaRPr lang="zh-CN" altLang="zh-CN" sz="2400" b="1">
              <a:latin typeface="Franklin Gothic Book"/>
              <a:ea typeface="黑体" panose="02010600030101010101" pitchFamily="49" charset="-122"/>
            </a:endParaRPr>
          </a:p>
          <a:p>
            <a:r>
              <a:rPr lang="zh-CN" altLang="zh-CN" sz="2400" b="1">
                <a:latin typeface="Franklin Gothic Book"/>
                <a:ea typeface="黑体" panose="02010600030101010101" pitchFamily="49" charset="-122"/>
              </a:rPr>
              <a:t>•</a:t>
            </a:r>
            <a:r>
              <a:rPr lang="en-US" altLang="zh-CN" sz="2400" b="1">
                <a:latin typeface="Franklin Gothic Book"/>
                <a:ea typeface="黑体" panose="02010600030101010101" pitchFamily="49" charset="-122"/>
              </a:rPr>
              <a:t> 5.</a:t>
            </a:r>
            <a:r>
              <a:rPr lang="zh-CN" altLang="zh-CN" sz="2400" b="1">
                <a:latin typeface="Franklin Gothic Book"/>
                <a:ea typeface="黑体" panose="02010600030101010101" pitchFamily="49" charset="-122"/>
              </a:rPr>
              <a:t>明清江南社会变革及同期中外对比，如经济、科技、思想、朝贡体系和殖民体系、重农抑商与重商主义等。</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 </a:t>
            </a:r>
            <a:endParaRPr lang="zh-CN" altLang="zh-CN" sz="2400" b="1">
              <a:latin typeface="Franklin Gothic Book"/>
              <a:ea typeface="黑体" panose="02010600030101010101" pitchFamily="49" charset="-122"/>
            </a:endParaRPr>
          </a:p>
          <a:p>
            <a:r>
              <a:rPr lang="en-US" altLang="zh-CN">
                <a:latin typeface="Franklin Gothic Book"/>
                <a:ea typeface="黑体" panose="02010600030101010101" pitchFamily="49" charset="-122"/>
              </a:rPr>
              <a:t> </a:t>
            </a:r>
            <a:endParaRPr lang="zh-CN" altLang="zh-CN">
              <a:latin typeface="Franklin Gothic Book"/>
              <a:ea typeface="黑体" panose="0201060003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1"/>
          <p:cNvSpPr>
            <a:spLocks noChangeArrowheads="1"/>
          </p:cNvSpPr>
          <p:nvPr/>
        </p:nvSpPr>
        <p:spPr bwMode="auto">
          <a:xfrm>
            <a:off x="539750" y="336550"/>
            <a:ext cx="7993063" cy="5538788"/>
          </a:xfrm>
          <a:prstGeom prst="rect">
            <a:avLst/>
          </a:prstGeom>
          <a:noFill/>
          <a:ln w="9525">
            <a:noFill/>
            <a:miter lim="800000"/>
          </a:ln>
        </p:spPr>
        <p:txBody>
          <a:bodyPr>
            <a:spAutoFit/>
          </a:bodyPr>
          <a:lstStyle/>
          <a:p>
            <a:r>
              <a:rPr lang="en-US" altLang="zh-CN">
                <a:latin typeface="Franklin Gothic Book"/>
                <a:ea typeface="黑体" panose="02010600030101010101" pitchFamily="49" charset="-122"/>
              </a:rPr>
              <a:t> </a:t>
            </a:r>
            <a:r>
              <a:rPr lang="en-US" altLang="zh-CN" sz="2400" b="1">
                <a:latin typeface="Franklin Gothic Book"/>
                <a:ea typeface="黑体" panose="02010600030101010101" pitchFamily="49" charset="-122"/>
              </a:rPr>
              <a:t>6.</a:t>
            </a:r>
            <a:r>
              <a:rPr lang="zh-CN" altLang="zh-CN" sz="2400" b="1">
                <a:latin typeface="Franklin Gothic Book"/>
                <a:ea typeface="黑体" panose="02010600030101010101" pitchFamily="49" charset="-122"/>
              </a:rPr>
              <a:t>晚清（</a:t>
            </a:r>
            <a:r>
              <a:rPr lang="en-US" altLang="zh-CN" sz="2400" b="1">
                <a:latin typeface="Franklin Gothic Book"/>
                <a:ea typeface="黑体" panose="02010600030101010101" pitchFamily="49" charset="-122"/>
              </a:rPr>
              <a:t>1840-1912</a:t>
            </a:r>
            <a:r>
              <a:rPr lang="zh-CN" altLang="zh-CN" sz="2400" b="1">
                <a:latin typeface="Franklin Gothic Book"/>
                <a:ea typeface="黑体" panose="02010600030101010101" pitchFamily="49" charset="-122"/>
              </a:rPr>
              <a:t>）之社会转型：经济、政治（包括外交条约体系的建构）、思想文化、社会生活（包括人们的价值观念）。</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7.</a:t>
            </a:r>
            <a:r>
              <a:rPr lang="zh-CN" altLang="zh-CN" sz="2400" b="1">
                <a:latin typeface="Franklin Gothic Book"/>
                <a:ea typeface="黑体" panose="02010600030101010101" pitchFamily="49" charset="-122"/>
              </a:rPr>
              <a:t>北京（北洋）政府时期（</a:t>
            </a:r>
            <a:r>
              <a:rPr lang="en-US" altLang="zh-CN" sz="2400" b="1">
                <a:latin typeface="Franklin Gothic Book"/>
                <a:ea typeface="黑体" panose="02010600030101010101" pitchFamily="49" charset="-122"/>
              </a:rPr>
              <a:t>1912-1927</a:t>
            </a:r>
            <a:r>
              <a:rPr lang="zh-CN" altLang="zh-CN" sz="2400" b="1">
                <a:latin typeface="Franklin Gothic Book"/>
                <a:ea typeface="黑体" panose="02010600030101010101" pitchFamily="49" charset="-122"/>
              </a:rPr>
              <a:t>）再认识。经济、政治、思想文化、外交深度转型。袁世凯之再评价。北洋时期文化繁荣现象（新文化运动再认识）。</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8.</a:t>
            </a:r>
            <a:r>
              <a:rPr lang="zh-CN" altLang="zh-CN" sz="2400" b="1">
                <a:latin typeface="Franklin Gothic Book"/>
                <a:ea typeface="黑体" panose="02010600030101010101" pitchFamily="49" charset="-122"/>
              </a:rPr>
              <a:t>民国政府时期（</a:t>
            </a:r>
            <a:r>
              <a:rPr lang="en-US" altLang="zh-CN" sz="2400" b="1">
                <a:latin typeface="Franklin Gothic Book"/>
                <a:ea typeface="黑体" panose="02010600030101010101" pitchFamily="49" charset="-122"/>
              </a:rPr>
              <a:t>1927-1949</a:t>
            </a:r>
            <a:r>
              <a:rPr lang="zh-CN" altLang="zh-CN" sz="2400" b="1">
                <a:latin typeface="Franklin Gothic Book"/>
                <a:ea typeface="黑体" panose="02010600030101010101" pitchFamily="49" charset="-122"/>
              </a:rPr>
              <a:t>）。客观评价国民政府的抗战政策及效果，如抗战其的准备（与国民经济建设运动联系）、抗战期间的持续抵抗及土地政策和民众动员、抗战期间开辟滇缅战场及贡献、收回利权的斗争等。</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9.1950-1965</a:t>
            </a:r>
            <a:r>
              <a:rPr lang="zh-CN" altLang="zh-CN" sz="2400" b="1">
                <a:latin typeface="Franklin Gothic Book"/>
                <a:ea typeface="黑体" panose="02010600030101010101" pitchFamily="49" charset="-122"/>
              </a:rPr>
              <a:t>。农村生产关系变革：</a:t>
            </a:r>
            <a:r>
              <a:rPr lang="en-US" altLang="zh-CN" sz="2400" b="1">
                <a:latin typeface="Franklin Gothic Book"/>
                <a:ea typeface="黑体" panose="02010600030101010101" pitchFamily="49" charset="-122"/>
              </a:rPr>
              <a:t>1950-1952</a:t>
            </a:r>
            <a:r>
              <a:rPr lang="zh-CN" altLang="zh-CN" sz="2400" b="1">
                <a:latin typeface="Franklin Gothic Book"/>
                <a:ea typeface="黑体" panose="02010600030101010101" pitchFamily="49" charset="-122"/>
              </a:rPr>
              <a:t>，改革；</a:t>
            </a:r>
            <a:r>
              <a:rPr lang="en-US" altLang="zh-CN" sz="2400" b="1">
                <a:latin typeface="Franklin Gothic Book"/>
                <a:ea typeface="黑体" panose="02010600030101010101" pitchFamily="49" charset="-122"/>
              </a:rPr>
              <a:t>1953-1956,</a:t>
            </a:r>
            <a:r>
              <a:rPr lang="zh-CN" altLang="zh-CN" sz="2400" b="1">
                <a:latin typeface="Franklin Gothic Book"/>
                <a:ea typeface="黑体" panose="02010600030101010101" pitchFamily="49" charset="-122"/>
              </a:rPr>
              <a:t>合作社、改造；</a:t>
            </a:r>
            <a:r>
              <a:rPr lang="en-US" altLang="zh-CN" sz="2400" b="1">
                <a:latin typeface="Franklin Gothic Book"/>
                <a:ea typeface="黑体" panose="02010600030101010101" pitchFamily="49" charset="-122"/>
              </a:rPr>
              <a:t>1958</a:t>
            </a:r>
            <a:r>
              <a:rPr lang="zh-CN" altLang="zh-CN" sz="2400" b="1">
                <a:latin typeface="Franklin Gothic Book"/>
                <a:ea typeface="黑体" panose="02010600030101010101" pitchFamily="49" charset="-122"/>
              </a:rPr>
              <a:t>年开始的人民公社；</a:t>
            </a:r>
            <a:r>
              <a:rPr lang="en-US" altLang="zh-CN" sz="2400" b="1">
                <a:latin typeface="Franklin Gothic Book"/>
                <a:ea typeface="黑体" panose="02010600030101010101" pitchFamily="49" charset="-122"/>
              </a:rPr>
              <a:t>1960</a:t>
            </a:r>
            <a:r>
              <a:rPr lang="zh-CN" altLang="zh-CN" sz="2400" b="1">
                <a:latin typeface="Franklin Gothic Book"/>
                <a:ea typeface="黑体" panose="02010600030101010101" pitchFamily="49" charset="-122"/>
              </a:rPr>
              <a:t>年冬天开始的“调整”；</a:t>
            </a:r>
            <a:r>
              <a:rPr lang="en-US" altLang="zh-CN" sz="2400" b="1">
                <a:latin typeface="Franklin Gothic Book"/>
                <a:ea typeface="黑体" panose="02010600030101010101" pitchFamily="49" charset="-122"/>
              </a:rPr>
              <a:t>1965</a:t>
            </a:r>
            <a:r>
              <a:rPr lang="zh-CN" altLang="zh-CN" sz="2400" b="1">
                <a:latin typeface="Franklin Gothic Book"/>
                <a:ea typeface="黑体" panose="02010600030101010101" pitchFamily="49" charset="-122"/>
              </a:rPr>
              <a:t>年经济恢复。工业化；城市化；外交（冷战背景下的中苏、中美关系及其影响）。</a:t>
            </a:r>
            <a:endParaRPr lang="zh-CN" altLang="zh-CN" sz="2400" b="1">
              <a:latin typeface="Franklin Gothic Book"/>
              <a:ea typeface="黑体" panose="02010600030101010101" pitchFamily="49" charset="-122"/>
            </a:endParaRPr>
          </a:p>
          <a:p>
            <a:endParaRPr lang="zh-CN" altLang="zh-CN">
              <a:latin typeface="Franklin Gothic Book"/>
              <a:ea typeface="黑体" panose="0201060003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1"/>
          <p:cNvSpPr>
            <a:spLocks noChangeArrowheads="1"/>
          </p:cNvSpPr>
          <p:nvPr/>
        </p:nvSpPr>
        <p:spPr bwMode="auto">
          <a:xfrm>
            <a:off x="1116013" y="908050"/>
            <a:ext cx="7704137" cy="5324475"/>
          </a:xfrm>
          <a:prstGeom prst="rect">
            <a:avLst/>
          </a:prstGeom>
          <a:noFill/>
          <a:ln w="9525">
            <a:noFill/>
            <a:miter lim="800000"/>
          </a:ln>
        </p:spPr>
        <p:txBody>
          <a:bodyPr>
            <a:spAutoFit/>
          </a:bodyPr>
          <a:lstStyle/>
          <a:p>
            <a:r>
              <a:rPr lang="en-US" altLang="zh-CN" sz="2000" b="1">
                <a:latin typeface="Franklin Gothic Book"/>
                <a:ea typeface="黑体" panose="02010600030101010101" pitchFamily="49" charset="-122"/>
              </a:rPr>
              <a:t>10.</a:t>
            </a:r>
            <a:r>
              <a:rPr lang="zh-CN" altLang="zh-CN" sz="2000" b="1">
                <a:latin typeface="Franklin Gothic Book"/>
                <a:ea typeface="黑体" panose="02010600030101010101" pitchFamily="49" charset="-122"/>
              </a:rPr>
              <a:t>经济体制改革启动与发展</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农村：</a:t>
            </a:r>
            <a:r>
              <a:rPr lang="en-US" altLang="zh-CN" sz="2000" b="1">
                <a:latin typeface="Franklin Gothic Book"/>
                <a:ea typeface="黑体" panose="02010600030101010101" pitchFamily="49" charset="-122"/>
              </a:rPr>
              <a:t>1978</a:t>
            </a:r>
            <a:r>
              <a:rPr lang="zh-CN" altLang="zh-CN" sz="2000" b="1">
                <a:latin typeface="Franklin Gothic Book"/>
                <a:ea typeface="黑体" panose="02010600030101010101" pitchFamily="49" charset="-122"/>
              </a:rPr>
              <a:t>启动（地方自发，安徽、四川敢为天下先；中央决</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策）；</a:t>
            </a:r>
            <a:r>
              <a:rPr lang="en-US" altLang="zh-CN" sz="2000" b="1">
                <a:latin typeface="Franklin Gothic Book"/>
                <a:ea typeface="黑体" panose="02010600030101010101" pitchFamily="49" charset="-122"/>
              </a:rPr>
              <a:t>1980</a:t>
            </a:r>
            <a:r>
              <a:rPr lang="zh-CN" altLang="zh-CN" sz="2000" b="1">
                <a:latin typeface="Franklin Gothic Book"/>
                <a:ea typeface="黑体" panose="02010600030101010101" pitchFamily="49" charset="-122"/>
              </a:rPr>
              <a:t>年争议中，中央定性；</a:t>
            </a:r>
            <a:r>
              <a:rPr lang="en-US" altLang="zh-CN" sz="2000" b="1">
                <a:latin typeface="Franklin Gothic Book"/>
                <a:ea typeface="黑体" panose="02010600030101010101" pitchFamily="49" charset="-122"/>
              </a:rPr>
              <a:t>1983</a:t>
            </a:r>
            <a:r>
              <a:rPr lang="zh-CN" altLang="zh-CN" sz="2000" b="1">
                <a:latin typeface="Franklin Gothic Book"/>
                <a:ea typeface="黑体" panose="02010600030101010101" pitchFamily="49" charset="-122"/>
              </a:rPr>
              <a:t>推广至全国。理解责任制</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与现代农业之关系。</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城市：</a:t>
            </a:r>
            <a:r>
              <a:rPr lang="en-US" altLang="zh-CN" sz="2000" b="1">
                <a:latin typeface="Franklin Gothic Book"/>
                <a:ea typeface="黑体" panose="02010600030101010101" pitchFamily="49" charset="-122"/>
              </a:rPr>
              <a:t>1984</a:t>
            </a:r>
            <a:r>
              <a:rPr lang="zh-CN" altLang="zh-CN" sz="2000" b="1">
                <a:latin typeface="Franklin Gothic Book"/>
                <a:ea typeface="黑体" panose="02010600030101010101" pitchFamily="49" charset="-122"/>
              </a:rPr>
              <a:t>年开始，松绑，增强企业活力；</a:t>
            </a:r>
            <a:r>
              <a:rPr lang="en-US" altLang="zh-CN" sz="2000" b="1">
                <a:latin typeface="Franklin Gothic Book"/>
                <a:ea typeface="黑体" panose="02010600030101010101" pitchFamily="49" charset="-122"/>
              </a:rPr>
              <a:t>1987</a:t>
            </a:r>
            <a:r>
              <a:rPr lang="zh-CN" altLang="zh-CN" sz="2000" b="1">
                <a:latin typeface="Franklin Gothic Book"/>
                <a:ea typeface="黑体" panose="02010600030101010101" pitchFamily="49" charset="-122"/>
              </a:rPr>
              <a:t>年，扩大经营自</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主权；</a:t>
            </a:r>
            <a:r>
              <a:rPr lang="en-US" altLang="zh-CN" sz="2000" b="1">
                <a:latin typeface="Franklin Gothic Book"/>
                <a:ea typeface="黑体" panose="02010600030101010101" pitchFamily="49" charset="-122"/>
              </a:rPr>
              <a:t>1992</a:t>
            </a:r>
            <a:r>
              <a:rPr lang="zh-CN" altLang="zh-CN" sz="2000" b="1">
                <a:latin typeface="Franklin Gothic Book"/>
                <a:ea typeface="黑体" panose="02010600030101010101" pitchFamily="49" charset="-122"/>
              </a:rPr>
              <a:t>年，市场经济体制目标，建立现代企业制度——公司</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制、股份制。 </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11.</a:t>
            </a:r>
            <a:r>
              <a:rPr lang="zh-CN" altLang="zh-CN" sz="2000" b="1">
                <a:latin typeface="Franklin Gothic Book"/>
                <a:ea typeface="黑体" panose="02010600030101010101" pitchFamily="49" charset="-122"/>
              </a:rPr>
              <a:t>古希腊、罗马希腊民主政治：</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在理解其创造性之后，更要了解其落后性。比如</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“公民是城邦的动物”，特别强调公共利益，忽视个人利益和自</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由。又如直接民主带来的程序正义，而结果上的非正义。古罗马</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法：注意其积极性。如私法精神，保护公民私有财产；如理性精</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神，强调公平、平等。</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12.</a:t>
            </a:r>
            <a:r>
              <a:rPr lang="zh-CN" altLang="zh-CN" sz="2000" b="1">
                <a:latin typeface="Franklin Gothic Book"/>
                <a:ea typeface="黑体" panose="02010600030101010101" pitchFamily="49" charset="-122"/>
              </a:rPr>
              <a:t>近代西方代议制的渐进性、时代性和国情决定的独特性。</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英国：</a:t>
            </a:r>
            <a:r>
              <a:rPr lang="en-US" altLang="zh-CN" sz="2000" b="1">
                <a:latin typeface="Franklin Gothic Book"/>
                <a:ea typeface="黑体" panose="02010600030101010101" pitchFamily="49" charset="-122"/>
              </a:rPr>
              <a:t>1689</a:t>
            </a:r>
            <a:r>
              <a:rPr lang="zh-CN" altLang="zh-CN" sz="2000" b="1">
                <a:latin typeface="Franklin Gothic Book"/>
                <a:ea typeface="黑体" panose="02010600030101010101" pitchFamily="49" charset="-122"/>
              </a:rPr>
              <a:t>权利法案、</a:t>
            </a:r>
            <a:r>
              <a:rPr lang="en-US" altLang="zh-CN" sz="2000" b="1">
                <a:latin typeface="Franklin Gothic Book"/>
                <a:ea typeface="黑体" panose="02010600030101010101" pitchFamily="49" charset="-122"/>
              </a:rPr>
              <a:t>1701</a:t>
            </a:r>
            <a:r>
              <a:rPr lang="zh-CN" altLang="zh-CN" sz="2000" b="1">
                <a:latin typeface="Franklin Gothic Book"/>
                <a:ea typeface="黑体" panose="02010600030101010101" pitchFamily="49" charset="-122"/>
              </a:rPr>
              <a:t>王位继承法、</a:t>
            </a:r>
            <a:r>
              <a:rPr lang="en-US" altLang="zh-CN" sz="2000" b="1">
                <a:latin typeface="Franklin Gothic Book"/>
                <a:ea typeface="黑体" panose="02010600030101010101" pitchFamily="49" charset="-122"/>
              </a:rPr>
              <a:t>18</a:t>
            </a:r>
            <a:r>
              <a:rPr lang="zh-CN" altLang="zh-CN" sz="2000" b="1">
                <a:latin typeface="Franklin Gothic Book"/>
                <a:ea typeface="黑体" panose="02010600030101010101" pitchFamily="49" charset="-122"/>
              </a:rPr>
              <a:t>世纪中期责任内阁制、</a:t>
            </a:r>
            <a:endParaRPr lang="zh-CN" altLang="zh-CN" sz="2000" b="1">
              <a:latin typeface="Franklin Gothic Book"/>
              <a:ea typeface="黑体" panose="02010600030101010101" pitchFamily="49" charset="-122"/>
            </a:endParaRPr>
          </a:p>
          <a:p>
            <a:r>
              <a:rPr lang="en-US" altLang="zh-CN" sz="2000" b="1">
                <a:latin typeface="Franklin Gothic Book"/>
                <a:ea typeface="黑体" panose="02010600030101010101" pitchFamily="49" charset="-122"/>
              </a:rPr>
              <a:t>1832</a:t>
            </a:r>
            <a:r>
              <a:rPr lang="zh-CN" altLang="zh-CN" sz="2000" b="1">
                <a:latin typeface="Franklin Gothic Book"/>
                <a:ea typeface="黑体" panose="02010600030101010101" pitchFamily="49" charset="-122"/>
              </a:rPr>
              <a:t>年议会改革。 美国：</a:t>
            </a:r>
            <a:r>
              <a:rPr lang="en-US" altLang="zh-CN" sz="2000" b="1">
                <a:latin typeface="Franklin Gothic Book"/>
                <a:ea typeface="黑体" panose="02010600030101010101" pitchFamily="49" charset="-122"/>
              </a:rPr>
              <a:t>1787</a:t>
            </a:r>
            <a:r>
              <a:rPr lang="zh-CN" altLang="zh-CN" sz="2000" b="1">
                <a:latin typeface="Franklin Gothic Book"/>
                <a:ea typeface="黑体" panose="02010600030101010101" pitchFamily="49" charset="-122"/>
              </a:rPr>
              <a:t>年宪法及其修正案。法国：代议</a:t>
            </a:r>
            <a:endParaRPr lang="zh-CN" altLang="zh-CN" sz="2000" b="1">
              <a:latin typeface="Franklin Gothic Book"/>
              <a:ea typeface="黑体" panose="02010600030101010101" pitchFamily="49" charset="-122"/>
            </a:endParaRPr>
          </a:p>
          <a:p>
            <a:r>
              <a:rPr lang="zh-CN" altLang="zh-CN" sz="2000" b="1">
                <a:latin typeface="Franklin Gothic Book"/>
                <a:ea typeface="黑体" panose="02010600030101010101" pitchFamily="49" charset="-122"/>
              </a:rPr>
              <a:t>制的渐进性。 德国：“错位的现代化”。</a:t>
            </a:r>
            <a:endParaRPr lang="zh-CN" altLang="zh-CN" sz="2000" b="1">
              <a:latin typeface="Franklin Gothic Book"/>
              <a:ea typeface="黑体" panose="0201060003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矩形 1"/>
          <p:cNvSpPr>
            <a:spLocks noChangeArrowheads="1"/>
          </p:cNvSpPr>
          <p:nvPr/>
        </p:nvSpPr>
        <p:spPr bwMode="auto">
          <a:xfrm>
            <a:off x="1146175" y="908050"/>
            <a:ext cx="6954838" cy="3970338"/>
          </a:xfrm>
          <a:prstGeom prst="rect">
            <a:avLst/>
          </a:prstGeom>
          <a:noFill/>
          <a:ln w="9525">
            <a:noFill/>
            <a:miter lim="800000"/>
          </a:ln>
        </p:spPr>
        <p:txBody>
          <a:bodyPr>
            <a:spAutoFit/>
          </a:bodyPr>
          <a:lstStyle/>
          <a:p>
            <a:r>
              <a:rPr lang="en-US" altLang="zh-CN">
                <a:latin typeface="Franklin Gothic Book"/>
                <a:ea typeface="黑体" panose="02010600030101010101" pitchFamily="49" charset="-122"/>
              </a:rPr>
              <a:t> </a:t>
            </a:r>
            <a:r>
              <a:rPr lang="en-US" altLang="zh-CN" sz="2800" b="1">
                <a:latin typeface="Franklin Gothic Book"/>
                <a:ea typeface="黑体" panose="02010600030101010101" pitchFamily="49" charset="-122"/>
              </a:rPr>
              <a:t>13.</a:t>
            </a:r>
            <a:r>
              <a:rPr lang="zh-CN" altLang="zh-CN" sz="2800" b="1">
                <a:latin typeface="Franklin Gothic Book"/>
                <a:ea typeface="黑体" panose="02010600030101010101" pitchFamily="49" charset="-122"/>
              </a:rPr>
              <a:t>客观评价斯大林模式。</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14.</a:t>
            </a:r>
            <a:r>
              <a:rPr lang="zh-CN" altLang="zh-CN" sz="2800" b="1">
                <a:latin typeface="Franklin Gothic Book"/>
                <a:ea typeface="黑体" panose="02010600030101010101" pitchFamily="49" charset="-122"/>
              </a:rPr>
              <a:t>两次工业革命。工业化、城市化、社会生活（衣、行、信息沟通、价值观、自由婚恋、职业技术教育）世界市场问题。</a:t>
            </a:r>
            <a:endParaRPr lang="zh-CN" altLang="zh-CN" sz="2800" b="1">
              <a:latin typeface="Franklin Gothic Book"/>
              <a:ea typeface="黑体" panose="02010600030101010101" pitchFamily="49" charset="-122"/>
            </a:endParaRPr>
          </a:p>
          <a:p>
            <a:r>
              <a:rPr lang="zh-CN" altLang="zh-CN" sz="2800" b="1">
                <a:latin typeface="Franklin Gothic Book"/>
                <a:ea typeface="黑体" panose="02010600030101010101" pitchFamily="49" charset="-122"/>
              </a:rPr>
              <a:t>经济思想（政策）问题：重商主义→自由主义→私人垄断→凯恩斯主义→新自由主义。</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15.</a:t>
            </a:r>
            <a:r>
              <a:rPr lang="zh-CN" altLang="zh-CN" sz="2800" b="1">
                <a:latin typeface="Franklin Gothic Book"/>
                <a:ea typeface="黑体" panose="02010600030101010101" pitchFamily="49" charset="-122"/>
              </a:rPr>
              <a:t>人文精神。近代科学。</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16.</a:t>
            </a:r>
            <a:r>
              <a:rPr lang="zh-CN" altLang="zh-CN" sz="2800" b="1">
                <a:latin typeface="Franklin Gothic Book"/>
                <a:ea typeface="黑体" panose="02010600030101010101" pitchFamily="49" charset="-122"/>
              </a:rPr>
              <a:t>当代国际关系 。</a:t>
            </a:r>
            <a:endParaRPr lang="zh-CN" altLang="zh-CN" sz="2800" b="1">
              <a:latin typeface="Franklin Gothic Book"/>
              <a:ea typeface="黑体" panose="0201060003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标题 22529"/>
          <p:cNvSpPr>
            <a:spLocks noGrp="1" noRot="1" noChangeArrowheads="1"/>
          </p:cNvSpPr>
          <p:nvPr>
            <p:ph type="title" idx="4294967295"/>
          </p:nvPr>
        </p:nvSpPr>
        <p:spPr>
          <a:xfrm>
            <a:off x="250825" y="620713"/>
            <a:ext cx="8550275" cy="576262"/>
          </a:xfrm>
          <a:ln>
            <a:solidFill>
              <a:srgbClr val="800000"/>
            </a:solidFill>
          </a:ln>
        </p:spPr>
        <p:txBody>
          <a:bodyPr rtlCol="0">
            <a:normAutofit fontScale="90000"/>
          </a:bodyPr>
          <a:lstStyle/>
          <a:p>
            <a:pPr fontAlgn="auto">
              <a:spcAft>
                <a:spcPts val="0"/>
              </a:spcAft>
              <a:defRPr/>
            </a:pPr>
            <a:r>
              <a:rPr lang="zh-CN" altLang="en-US" sz="3200" dirty="0">
                <a:solidFill>
                  <a:srgbClr val="000000"/>
                </a:solidFill>
                <a:latin typeface="黑体" panose="02010600030101010101" pitchFamily="49" charset="-122"/>
                <a:ea typeface="黑体" panose="02010600030101010101" pitchFamily="49" charset="-122"/>
                <a:cs typeface="+mj-cs"/>
              </a:rPr>
              <a:t>确定历史学科主干知识应遵循的原则</a:t>
            </a:r>
            <a:endParaRPr lang="en-US" altLang="zh-CN" sz="3200" dirty="0">
              <a:solidFill>
                <a:srgbClr val="000000"/>
              </a:solidFill>
              <a:latin typeface="黑体" panose="02010600030101010101" pitchFamily="49" charset="-122"/>
              <a:ea typeface="黑体" panose="02010600030101010101" pitchFamily="49" charset="-122"/>
              <a:cs typeface="+mj-cs"/>
            </a:endParaRPr>
          </a:p>
        </p:txBody>
      </p:sp>
      <p:sp>
        <p:nvSpPr>
          <p:cNvPr id="63490" name="文本占位符 22530"/>
          <p:cNvSpPr>
            <a:spLocks noGrp="1" noRot="1" noChangeArrowheads="1"/>
          </p:cNvSpPr>
          <p:nvPr>
            <p:ph idx="4294967295"/>
          </p:nvPr>
        </p:nvSpPr>
        <p:spPr>
          <a:xfrm>
            <a:off x="468313" y="1412875"/>
            <a:ext cx="8280400" cy="4752975"/>
          </a:xfrm>
          <a:ln>
            <a:solidFill>
              <a:srgbClr val="800000"/>
            </a:solidFill>
          </a:ln>
        </p:spPr>
        <p:txBody>
          <a:bodyPr/>
          <a:lstStyle/>
          <a:p>
            <a:pPr>
              <a:lnSpc>
                <a:spcPct val="90000"/>
              </a:lnSpc>
            </a:pPr>
            <a:r>
              <a:rPr lang="zh-CN" altLang="en-US" sz="2800" smtClean="0">
                <a:latin typeface="黑体" panose="02010600030101010101" pitchFamily="49" charset="-122"/>
              </a:rPr>
              <a:t>①教学中的重点知识，即那些在纷繁复杂的历史现象中起</a:t>
            </a:r>
            <a:r>
              <a:rPr lang="zh-CN" altLang="en-US" sz="2800" smtClean="0">
                <a:solidFill>
                  <a:srgbClr val="FF0000"/>
                </a:solidFill>
                <a:latin typeface="黑体" panose="02010600030101010101" pitchFamily="49" charset="-122"/>
              </a:rPr>
              <a:t>决定作用</a:t>
            </a:r>
            <a:r>
              <a:rPr lang="zh-CN" altLang="en-US" sz="2800" smtClean="0">
                <a:latin typeface="黑体" panose="02010600030101010101" pitchFamily="49" charset="-122"/>
              </a:rPr>
              <a:t>的知识。</a:t>
            </a:r>
            <a:endParaRPr lang="zh-CN" altLang="en-US" sz="2800" smtClean="0">
              <a:latin typeface="黑体" panose="02010600030101010101" pitchFamily="49" charset="-122"/>
            </a:endParaRPr>
          </a:p>
          <a:p>
            <a:pPr>
              <a:lnSpc>
                <a:spcPct val="90000"/>
              </a:lnSpc>
            </a:pPr>
            <a:r>
              <a:rPr lang="zh-CN" altLang="en-US" sz="2800" smtClean="0">
                <a:latin typeface="黑体" panose="02010600030101010101" pitchFamily="49" charset="-122"/>
              </a:rPr>
              <a:t>②决定历史发展规律和历史发展趋势的知识和内容。</a:t>
            </a:r>
            <a:endParaRPr lang="zh-CN" altLang="en-US" sz="2800" smtClean="0">
              <a:latin typeface="黑体" panose="02010600030101010101" pitchFamily="49" charset="-122"/>
            </a:endParaRPr>
          </a:p>
          <a:p>
            <a:pPr>
              <a:lnSpc>
                <a:spcPct val="90000"/>
              </a:lnSpc>
            </a:pPr>
            <a:r>
              <a:rPr lang="zh-CN" altLang="en-US" sz="2800" smtClean="0">
                <a:latin typeface="黑体" panose="02010600030101010101" pitchFamily="49" charset="-122"/>
              </a:rPr>
              <a:t>③构成历史知识体系中不可或缺的知识和内容。</a:t>
            </a:r>
            <a:endParaRPr lang="zh-CN" altLang="en-US" sz="2800" smtClean="0">
              <a:latin typeface="黑体" panose="02010600030101010101" pitchFamily="49" charset="-122"/>
            </a:endParaRPr>
          </a:p>
          <a:p>
            <a:pPr>
              <a:lnSpc>
                <a:spcPct val="90000"/>
              </a:lnSpc>
            </a:pPr>
            <a:r>
              <a:rPr lang="zh-CN" altLang="en-US" sz="2800" smtClean="0">
                <a:latin typeface="黑体" panose="02010600030101010101" pitchFamily="49" charset="-122"/>
              </a:rPr>
              <a:t>④一些极其重要的历史常识。</a:t>
            </a:r>
            <a:endParaRPr lang="zh-CN" altLang="en-US" sz="2800" smtClean="0">
              <a:latin typeface="黑体" panose="02010600030101010101" pitchFamily="49" charset="-122"/>
            </a:endParaRPr>
          </a:p>
          <a:p>
            <a:pPr>
              <a:lnSpc>
                <a:spcPct val="90000"/>
              </a:lnSpc>
            </a:pPr>
            <a:r>
              <a:rPr lang="zh-CN" altLang="en-US" sz="2800" smtClean="0">
                <a:latin typeface="黑体" panose="02010600030101010101" pitchFamily="49" charset="-122"/>
              </a:rPr>
              <a:t>⑤有利于史地政三科综合的知识和内容</a:t>
            </a:r>
            <a:r>
              <a:rPr lang="en-US" altLang="zh-CN" sz="2800" smtClean="0">
                <a:latin typeface="黑体" panose="02010600030101010101" pitchFamily="49" charset="-122"/>
              </a:rPr>
              <a:t>, </a:t>
            </a:r>
            <a:r>
              <a:rPr lang="zh-CN" altLang="en-US" sz="2800" smtClean="0">
                <a:latin typeface="黑体" panose="02010600030101010101" pitchFamily="49" charset="-122"/>
              </a:rPr>
              <a:t>即三科知识的交汇点或结合部。</a:t>
            </a:r>
            <a:endParaRPr lang="zh-CN" altLang="en-US" sz="2800" smtClean="0">
              <a:latin typeface="黑体" panose="02010600030101010101" pitchFamily="49" charset="-122"/>
            </a:endParaRPr>
          </a:p>
          <a:p>
            <a:pPr>
              <a:lnSpc>
                <a:spcPct val="90000"/>
              </a:lnSpc>
            </a:pPr>
            <a:r>
              <a:rPr lang="zh-CN" altLang="en-US" sz="2800" smtClean="0">
                <a:latin typeface="黑体" panose="02010600030101010101" pitchFamily="49" charset="-122"/>
              </a:rPr>
              <a:t>⑥有利于培养现代意识、人文精神、价值观念和进行情感教育的相关知识和内容。</a:t>
            </a:r>
            <a:endParaRPr lang="zh-CN" altLang="en-US" sz="2800" smtClean="0">
              <a:latin typeface="黑体" panose="0201060003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矩形 1"/>
          <p:cNvSpPr>
            <a:spLocks noChangeArrowheads="1"/>
          </p:cNvSpPr>
          <p:nvPr/>
        </p:nvSpPr>
        <p:spPr bwMode="auto">
          <a:xfrm>
            <a:off x="1042988" y="549275"/>
            <a:ext cx="7345362" cy="4524375"/>
          </a:xfrm>
          <a:prstGeom prst="rect">
            <a:avLst/>
          </a:prstGeom>
          <a:noFill/>
          <a:ln w="9525">
            <a:noFill/>
            <a:miter lim="800000"/>
          </a:ln>
        </p:spPr>
        <p:txBody>
          <a:bodyPr>
            <a:spAutoFit/>
          </a:bodyPr>
          <a:lstStyle/>
          <a:p>
            <a:r>
              <a:rPr lang="zh-CN" altLang="en-US" sz="3600" b="1">
                <a:latin typeface="Franklin Gothic Book"/>
                <a:ea typeface="黑体" panose="02010600030101010101" pitchFamily="49" charset="-122"/>
              </a:rPr>
              <a:t>构建每课知识结构  即对单元框架下的每个知识点，以课为单位具体落实，把基本主干知识落到实处。以</a:t>
            </a:r>
            <a:r>
              <a:rPr lang="en-US" altLang="zh-CN" sz="3600" b="1">
                <a:latin typeface="Franklin Gothic Book"/>
                <a:ea typeface="黑体" panose="02010600030101010101" pitchFamily="49" charset="-122"/>
              </a:rPr>
              <a:t>《</a:t>
            </a:r>
            <a:r>
              <a:rPr lang="zh-CN" altLang="en-US" sz="3600" b="1">
                <a:latin typeface="Franklin Gothic Book"/>
                <a:ea typeface="黑体" panose="02010600030101010101" pitchFamily="49" charset="-122"/>
              </a:rPr>
              <a:t>夏商制度和西周封建</a:t>
            </a:r>
            <a:r>
              <a:rPr lang="en-US" altLang="zh-CN" sz="3600" b="1">
                <a:latin typeface="Franklin Gothic Book"/>
                <a:ea typeface="黑体" panose="02010600030101010101" pitchFamily="49" charset="-122"/>
              </a:rPr>
              <a:t>》</a:t>
            </a:r>
            <a:r>
              <a:rPr lang="zh-CN" altLang="en-US" sz="3600" b="1">
                <a:latin typeface="Franklin Gothic Book"/>
                <a:ea typeface="黑体" panose="02010600030101010101" pitchFamily="49" charset="-122"/>
              </a:rPr>
              <a:t>一课为例，本课应主要把握西周的分封制和宗法制，其他如夏商的政治制度、西周的礼乐制度等非主干知识，了解即可。本课知识结构如下：</a:t>
            </a:r>
            <a:endParaRPr lang="zh-CN" altLang="en-US" sz="3600" b="1">
              <a:latin typeface="Franklin Gothic Book"/>
              <a:ea typeface="黑体" panose="0201060003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矩形 1"/>
          <p:cNvSpPr>
            <a:spLocks noChangeArrowheads="1"/>
          </p:cNvSpPr>
          <p:nvPr/>
        </p:nvSpPr>
        <p:spPr bwMode="auto">
          <a:xfrm>
            <a:off x="250825" y="58738"/>
            <a:ext cx="8642350" cy="6740525"/>
          </a:xfrm>
          <a:prstGeom prst="rect">
            <a:avLst/>
          </a:prstGeom>
          <a:noFill/>
          <a:ln w="9525">
            <a:noFill/>
            <a:miter lim="800000"/>
          </a:ln>
        </p:spPr>
        <p:txBody>
          <a:bodyPr>
            <a:spAutoFit/>
          </a:bodyPr>
          <a:lstStyle/>
          <a:p>
            <a:r>
              <a:rPr lang="zh-CN" altLang="en-US">
                <a:latin typeface="Franklin Gothic Book"/>
                <a:ea typeface="黑体" panose="02010600030101010101" pitchFamily="49" charset="-122"/>
              </a:rPr>
              <a:t> </a:t>
            </a:r>
            <a:r>
              <a:rPr lang="zh-CN" altLang="en-US" sz="2400" b="1">
                <a:latin typeface="Franklin Gothic Book"/>
                <a:ea typeface="黑体" panose="02010600030101010101" pitchFamily="49" charset="-122"/>
              </a:rPr>
              <a:t>封建邦国</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背景：西周建立。</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对象：王族、功臣、殷商旧族和降族。</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内容：（</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）周王是国家的最高统治者。（</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）除土地外，受封者还得到大量的物资、武装和人口等。（</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）各诸侯国必须承认周王的权威，并承担各种义务。</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影响：（</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）使周人的势力范围不断扩大。（</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）周王确立了天下共主的地位，统治效果得到加强。（</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）形成了西周统治集团周王</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诸侯</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卿、大夫</a:t>
            </a:r>
            <a:r>
              <a:rPr lang="en-US" altLang="zh-CN" sz="2400" b="1">
                <a:latin typeface="Franklin Gothic Book"/>
                <a:ea typeface="黑体" panose="02010600030101010101" pitchFamily="49" charset="-122"/>
              </a:rPr>
              <a:t>——</a:t>
            </a:r>
            <a:r>
              <a:rPr lang="zh-CN" altLang="en-US" sz="2400" b="1">
                <a:latin typeface="Franklin Gothic Book"/>
                <a:ea typeface="黑体" panose="02010600030101010101" pitchFamily="49" charset="-122"/>
              </a:rPr>
              <a:t>士的等级序列。</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a:t>
            </a:r>
            <a:r>
              <a:rPr lang="en-US" altLang="zh-CN" sz="2400" b="1">
                <a:latin typeface="Franklin Gothic Book"/>
                <a:ea typeface="黑体" panose="02010600030101010101" pitchFamily="49" charset="-122"/>
              </a:rPr>
              <a:t>2. </a:t>
            </a:r>
            <a:r>
              <a:rPr lang="zh-CN" altLang="en-US" sz="2400" b="1">
                <a:latin typeface="Franklin Gothic Book"/>
                <a:ea typeface="黑体" panose="02010600030101010101" pitchFamily="49" charset="-122"/>
              </a:rPr>
              <a:t>以嫡长子继承制为核心的宗法制度</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目的：巩固分封制形成的统治秩序，解决贵族之间在权力、财产和土地继承上的矛盾。</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实质：把血缘纽带同政治权力结合在一起的一种措施。</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特点：（</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）核心是嫡长子继承制度。（</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）大宗和小宗的关系不仅是一种血缘关系，也是政治隶属关系。（</a:t>
            </a:r>
            <a:r>
              <a:rPr lang="en-US" altLang="zh-CN" sz="2400" b="1">
                <a:latin typeface="Franklin Gothic Book"/>
                <a:ea typeface="黑体" panose="02010600030101010101" pitchFamily="49" charset="-122"/>
              </a:rPr>
              <a:t>3</a:t>
            </a:r>
            <a:r>
              <a:rPr lang="zh-CN" altLang="en-US" sz="2400" b="1">
                <a:latin typeface="Franklin Gothic Book"/>
                <a:ea typeface="黑体" panose="02010600030101010101" pitchFamily="49" charset="-122"/>
              </a:rPr>
              <a:t>）分封制和宗法制互为表里，宗法制在政治方面的体现就是分封制。</a:t>
            </a:r>
            <a:endParaRPr lang="zh-CN" altLang="en-US" sz="2400" b="1">
              <a:latin typeface="Franklin Gothic Book"/>
              <a:ea typeface="黑体" panose="02010600030101010101" pitchFamily="49" charset="-122"/>
            </a:endParaRPr>
          </a:p>
          <a:p>
            <a:r>
              <a:rPr lang="zh-CN" altLang="en-US" sz="2400" b="1">
                <a:latin typeface="Franklin Gothic Book"/>
                <a:ea typeface="黑体" panose="02010600030101010101" pitchFamily="49" charset="-122"/>
              </a:rPr>
              <a:t>    影响：（</a:t>
            </a:r>
            <a:r>
              <a:rPr lang="en-US" altLang="zh-CN" sz="2400" b="1">
                <a:latin typeface="Franklin Gothic Book"/>
                <a:ea typeface="黑体" panose="02010600030101010101" pitchFamily="49" charset="-122"/>
              </a:rPr>
              <a:t>1</a:t>
            </a:r>
            <a:r>
              <a:rPr lang="zh-CN" altLang="en-US" sz="2400" b="1">
                <a:latin typeface="Franklin Gothic Book"/>
                <a:ea typeface="黑体" panose="02010600030101010101" pitchFamily="49" charset="-122"/>
              </a:rPr>
              <a:t>）有利于凝聚宗族、防止内部纷争、强化王权。（</a:t>
            </a:r>
            <a:r>
              <a:rPr lang="en-US" altLang="zh-CN" sz="2400" b="1">
                <a:latin typeface="Franklin Gothic Book"/>
                <a:ea typeface="黑体" panose="02010600030101010101" pitchFamily="49" charset="-122"/>
              </a:rPr>
              <a:t>2</a:t>
            </a:r>
            <a:r>
              <a:rPr lang="zh-CN" altLang="en-US" sz="2400" b="1">
                <a:latin typeface="Franklin Gothic Book"/>
                <a:ea typeface="黑体" panose="02010600030101010101" pitchFamily="49" charset="-122"/>
              </a:rPr>
              <a:t>）保障各级贵族能够享受“世卿世禄”的特权。</a:t>
            </a:r>
            <a:endParaRPr lang="zh-CN" altLang="en-US" sz="2400" b="1">
              <a:latin typeface="Franklin Gothic Book"/>
              <a:ea typeface="黑体" panose="0201060003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179388" y="620713"/>
            <a:ext cx="8713787" cy="5780087"/>
          </a:xfrm>
          <a:prstGeom prst="rect">
            <a:avLst/>
          </a:prstGeom>
          <a:solidFill>
            <a:srgbClr val="FFFFFF"/>
          </a:solidFill>
          <a:ln w="9525">
            <a:noFill/>
            <a:miter lim="800000"/>
          </a:ln>
        </p:spPr>
        <p:txBody>
          <a:bodyPr lIns="0" tIns="88872" rIns="0" bIns="88872" anchor="ctr">
            <a:spAutoFit/>
          </a:bodyPr>
          <a:lstStyle/>
          <a:p>
            <a:r>
              <a:rPr lang="zh-CN" sz="2800" b="1">
                <a:solidFill>
                  <a:srgbClr val="FF0000"/>
                </a:solidFill>
                <a:latin typeface="Arial Unicode MS"/>
                <a:ea typeface="PingFang SC"/>
                <a:cs typeface="宋体" panose="02010600030101010101" pitchFamily="2" charset="-122"/>
              </a:rPr>
              <a:t>当时影响</a:t>
            </a:r>
            <a:r>
              <a:rPr lang="zh-CN" sz="2800" b="1">
                <a:solidFill>
                  <a:srgbClr val="333333"/>
                </a:solidFill>
                <a:latin typeface="Arial Unicode MS"/>
                <a:ea typeface="PingFang SC"/>
                <a:cs typeface="宋体" panose="02010600030101010101" pitchFamily="2" charset="-122"/>
              </a:rPr>
              <a:t>：</a:t>
            </a:r>
            <a:endParaRPr lang="en-US" altLang="zh-CN" sz="2800" b="1">
              <a:solidFill>
                <a:srgbClr val="333333"/>
              </a:solidFill>
              <a:latin typeface="Arial Unicode MS"/>
              <a:ea typeface="PingFang SC"/>
              <a:cs typeface="宋体" panose="02010600030101010101" pitchFamily="2" charset="-122"/>
            </a:endParaRPr>
          </a:p>
          <a:p>
            <a:r>
              <a:rPr lang="zh-CN" sz="2800" b="1">
                <a:solidFill>
                  <a:srgbClr val="333333"/>
                </a:solidFill>
                <a:latin typeface="Arial Unicode MS"/>
                <a:ea typeface="PingFang SC"/>
                <a:cs typeface="宋体" panose="02010600030101010101" pitchFamily="2" charset="-122"/>
              </a:rPr>
              <a:t>凝聚宗族，防止内部纷争，强化王权，把</a:t>
            </a:r>
            <a:r>
              <a:rPr lang="zh-CN" sz="2800" b="1">
                <a:solidFill>
                  <a:srgbClr val="333333"/>
                </a:solidFill>
                <a:ea typeface="PingFang SC"/>
                <a:cs typeface="宋体" panose="02010600030101010101" pitchFamily="2" charset="-122"/>
              </a:rPr>
              <a:t>“</a:t>
            </a:r>
            <a:r>
              <a:rPr lang="zh-CN" sz="2800" b="1">
                <a:solidFill>
                  <a:srgbClr val="333333"/>
                </a:solidFill>
                <a:latin typeface="Arial Unicode MS"/>
                <a:ea typeface="PingFang SC"/>
                <a:cs typeface="宋体" panose="02010600030101010101" pitchFamily="2" charset="-122"/>
              </a:rPr>
              <a:t>国</a:t>
            </a:r>
            <a:r>
              <a:rPr lang="zh-CN" sz="2800" b="1">
                <a:solidFill>
                  <a:srgbClr val="333333"/>
                </a:solidFill>
                <a:ea typeface="PingFang SC"/>
                <a:cs typeface="宋体" panose="02010600030101010101" pitchFamily="2" charset="-122"/>
              </a:rPr>
              <a:t>”</a:t>
            </a:r>
            <a:r>
              <a:rPr lang="zh-CN" sz="2800" b="1">
                <a:solidFill>
                  <a:srgbClr val="333333"/>
                </a:solidFill>
                <a:latin typeface="Arial Unicode MS"/>
                <a:ea typeface="PingFang SC"/>
                <a:cs typeface="宋体" panose="02010600030101010101" pitchFamily="2" charset="-122"/>
              </a:rPr>
              <a:t>和</a:t>
            </a:r>
            <a:r>
              <a:rPr lang="zh-CN" sz="2800" b="1">
                <a:solidFill>
                  <a:srgbClr val="333333"/>
                </a:solidFill>
                <a:ea typeface="PingFang SC"/>
                <a:cs typeface="宋体" panose="02010600030101010101" pitchFamily="2" charset="-122"/>
              </a:rPr>
              <a:t>“</a:t>
            </a:r>
            <a:r>
              <a:rPr lang="zh-CN" sz="2800" b="1">
                <a:solidFill>
                  <a:srgbClr val="333333"/>
                </a:solidFill>
                <a:latin typeface="Arial Unicode MS"/>
                <a:ea typeface="PingFang SC"/>
                <a:cs typeface="宋体" panose="02010600030101010101" pitchFamily="2" charset="-122"/>
              </a:rPr>
              <a:t>家</a:t>
            </a:r>
            <a:r>
              <a:rPr lang="zh-CN" sz="2800" b="1">
                <a:solidFill>
                  <a:srgbClr val="333333"/>
                </a:solidFill>
                <a:ea typeface="PingFang SC"/>
                <a:cs typeface="宋体" panose="02010600030101010101" pitchFamily="2" charset="-122"/>
              </a:rPr>
              <a:t>”</a:t>
            </a:r>
            <a:r>
              <a:rPr lang="zh-CN" sz="2800" b="1">
                <a:solidFill>
                  <a:srgbClr val="333333"/>
                </a:solidFill>
                <a:latin typeface="Arial Unicode MS"/>
                <a:ea typeface="PingFang SC"/>
                <a:cs typeface="宋体" panose="02010600030101010101" pitchFamily="2" charset="-122"/>
              </a:rPr>
              <a:t>密切结合。保证王权的稳定，保证贵族的特权； </a:t>
            </a:r>
            <a:endParaRPr lang="en-US" altLang="zh-CN" sz="2800" b="1">
              <a:solidFill>
                <a:srgbClr val="333333"/>
              </a:solidFill>
              <a:latin typeface="Arial Unicode MS"/>
              <a:ea typeface="PingFang SC"/>
              <a:cs typeface="宋体" panose="02010600030101010101" pitchFamily="2" charset="-122"/>
            </a:endParaRPr>
          </a:p>
          <a:p>
            <a:r>
              <a:rPr lang="zh-CN" sz="2800" b="1">
                <a:solidFill>
                  <a:srgbClr val="333333"/>
                </a:solidFill>
                <a:latin typeface="Arial Unicode MS"/>
                <a:ea typeface="PingFang SC"/>
                <a:cs typeface="宋体" panose="02010600030101010101" pitchFamily="2" charset="-122"/>
              </a:rPr>
              <a:t>与分封制互为表里，建立封建等级政治结构</a:t>
            </a:r>
            <a:br>
              <a:rPr lang="zh-CN" sz="2800" b="1">
                <a:solidFill>
                  <a:srgbClr val="333333"/>
                </a:solidFill>
                <a:latin typeface="Arial Unicode MS"/>
                <a:ea typeface="PingFang SC"/>
                <a:cs typeface="宋体" panose="02010600030101010101" pitchFamily="2" charset="-122"/>
              </a:rPr>
            </a:br>
            <a:br>
              <a:rPr lang="zh-CN" sz="2800" b="1">
                <a:solidFill>
                  <a:srgbClr val="333333"/>
                </a:solidFill>
                <a:latin typeface="Arial Unicode MS"/>
                <a:ea typeface="PingFang SC"/>
                <a:cs typeface="宋体" panose="02010600030101010101" pitchFamily="2" charset="-122"/>
              </a:rPr>
            </a:br>
            <a:r>
              <a:rPr lang="zh-CN" sz="2800" b="1">
                <a:solidFill>
                  <a:srgbClr val="333333"/>
                </a:solidFill>
                <a:latin typeface="Arial Unicode MS"/>
                <a:ea typeface="PingFang SC"/>
                <a:cs typeface="宋体" panose="02010600030101010101" pitchFamily="2" charset="-122"/>
              </a:rPr>
              <a:t>　</a:t>
            </a:r>
            <a:r>
              <a:rPr lang="zh-CN" sz="2800" b="1">
                <a:solidFill>
                  <a:srgbClr val="FF0000"/>
                </a:solidFill>
                <a:latin typeface="Arial Unicode MS"/>
                <a:ea typeface="PingFang SC"/>
                <a:cs typeface="宋体" panose="02010600030101010101" pitchFamily="2" charset="-122"/>
              </a:rPr>
              <a:t>对现在社会的影响</a:t>
            </a:r>
            <a:r>
              <a:rPr lang="zh-CN" sz="2800" b="1">
                <a:solidFill>
                  <a:srgbClr val="333333"/>
                </a:solidFill>
                <a:latin typeface="Arial Unicode MS"/>
                <a:ea typeface="PingFang SC"/>
                <a:cs typeface="宋体" panose="02010600030101010101" pitchFamily="2" charset="-122"/>
              </a:rPr>
              <a:t>：</a:t>
            </a:r>
            <a:br>
              <a:rPr lang="zh-CN" sz="2800" b="1">
                <a:solidFill>
                  <a:srgbClr val="333333"/>
                </a:solidFill>
                <a:latin typeface="Arial Unicode MS"/>
                <a:ea typeface="PingFang SC"/>
                <a:cs typeface="宋体" panose="02010600030101010101" pitchFamily="2" charset="-122"/>
              </a:rPr>
            </a:br>
            <a:r>
              <a:rPr lang="zh-CN" sz="2800" b="1">
                <a:solidFill>
                  <a:srgbClr val="333333"/>
                </a:solidFill>
                <a:latin typeface="Arial Unicode MS"/>
                <a:ea typeface="PingFang SC"/>
                <a:cs typeface="宋体" panose="02010600030101010101" pitchFamily="2" charset="-122"/>
              </a:rPr>
              <a:t>　　时至今日，宗法制已经消亡，但中国传统文化中的宗法思想影响仍然存在。</a:t>
            </a:r>
            <a:br>
              <a:rPr lang="zh-CN" sz="2800" b="1">
                <a:solidFill>
                  <a:srgbClr val="333333"/>
                </a:solidFill>
                <a:latin typeface="Arial Unicode MS"/>
                <a:ea typeface="PingFang SC"/>
                <a:cs typeface="宋体" panose="02010600030101010101" pitchFamily="2" charset="-122"/>
              </a:rPr>
            </a:br>
            <a:r>
              <a:rPr lang="zh-CN" sz="2800" b="1">
                <a:solidFill>
                  <a:srgbClr val="333333"/>
                </a:solidFill>
                <a:latin typeface="Arial Unicode MS"/>
                <a:ea typeface="PingFang SC"/>
                <a:cs typeface="宋体" panose="02010600030101010101" pitchFamily="2" charset="-122"/>
              </a:rPr>
              <a:t>　积极作用</a:t>
            </a:r>
            <a:r>
              <a:rPr lang="en-US" altLang="zh-CN" sz="2800" b="1">
                <a:solidFill>
                  <a:srgbClr val="333333"/>
                </a:solidFill>
                <a:latin typeface="Arial Unicode MS"/>
                <a:ea typeface="PingFang SC"/>
                <a:cs typeface="宋体" panose="02010600030101010101" pitchFamily="2" charset="-122"/>
              </a:rPr>
              <a:t>:</a:t>
            </a:r>
            <a:r>
              <a:rPr lang="zh-CN" sz="2800" b="1">
                <a:solidFill>
                  <a:srgbClr val="333333"/>
                </a:solidFill>
                <a:latin typeface="Arial Unicode MS"/>
                <a:ea typeface="PingFang SC"/>
                <a:cs typeface="宋体" panose="02010600030101010101" pitchFamily="2" charset="-122"/>
              </a:rPr>
              <a:t>注重家庭建设，提倡尊老爱幼，易于形成强大的民族凝聚力。</a:t>
            </a:r>
            <a:br>
              <a:rPr lang="zh-CN" sz="2800" b="1">
                <a:solidFill>
                  <a:srgbClr val="333333"/>
                </a:solidFill>
                <a:latin typeface="Arial Unicode MS"/>
                <a:ea typeface="PingFang SC"/>
                <a:cs typeface="宋体" panose="02010600030101010101" pitchFamily="2" charset="-122"/>
              </a:rPr>
            </a:br>
            <a:r>
              <a:rPr lang="zh-CN" sz="2800" b="1">
                <a:solidFill>
                  <a:srgbClr val="333333"/>
                </a:solidFill>
                <a:latin typeface="Arial Unicode MS"/>
                <a:ea typeface="PingFang SC"/>
                <a:cs typeface="宋体" panose="02010600030101010101" pitchFamily="2" charset="-122"/>
              </a:rPr>
              <a:t>消极影响</a:t>
            </a:r>
            <a:r>
              <a:rPr lang="en-US" altLang="zh-CN" sz="2800" b="1">
                <a:solidFill>
                  <a:srgbClr val="333333"/>
                </a:solidFill>
                <a:latin typeface="Arial Unicode MS"/>
                <a:ea typeface="PingFang SC"/>
                <a:cs typeface="宋体" panose="02010600030101010101" pitchFamily="2" charset="-122"/>
              </a:rPr>
              <a:t>:</a:t>
            </a:r>
            <a:r>
              <a:rPr lang="zh-CN" sz="2800" b="1">
                <a:solidFill>
                  <a:srgbClr val="333333"/>
                </a:solidFill>
                <a:latin typeface="Arial Unicode MS"/>
                <a:ea typeface="PingFang SC"/>
                <a:cs typeface="宋体" panose="02010600030101010101" pitchFamily="2" charset="-122"/>
              </a:rPr>
              <a:t>强调家庭本位，过分重视人情关系，人为地划分远近尊卑，个人的自主意识和平等权利受到约束。这与现代的平等和法制意识多少有些违背。</a:t>
            </a:r>
            <a:r>
              <a:rPr lang="zh-CN" sz="2800" b="1">
                <a:ea typeface="PingFang SC"/>
                <a:cs typeface="宋体" panose="02010600030101010101" pitchFamily="2" charset="-122"/>
              </a:rPr>
              <a:t> </a:t>
            </a:r>
            <a:endParaRPr lang="zh-CN" sz="2800" b="1">
              <a:ea typeface="PingFang SC"/>
              <a:cs typeface="宋体" panose="02010600030101010101" pitchFamily="2" charset="-122"/>
            </a:endParaRPr>
          </a:p>
        </p:txBody>
      </p:sp>
      <p:sp>
        <p:nvSpPr>
          <p:cNvPr id="66562" name="TextBox 2"/>
          <p:cNvSpPr txBox="1">
            <a:spLocks noChangeArrowheads="1"/>
          </p:cNvSpPr>
          <p:nvPr/>
        </p:nvSpPr>
        <p:spPr bwMode="auto">
          <a:xfrm>
            <a:off x="539750" y="0"/>
            <a:ext cx="3348038" cy="708025"/>
          </a:xfrm>
          <a:prstGeom prst="rect">
            <a:avLst/>
          </a:prstGeom>
          <a:noFill/>
          <a:ln w="9525">
            <a:noFill/>
            <a:miter lim="800000"/>
          </a:ln>
        </p:spPr>
        <p:txBody>
          <a:bodyPr>
            <a:spAutoFit/>
          </a:bodyPr>
          <a:lstStyle/>
          <a:p>
            <a:r>
              <a:rPr lang="zh-CN" altLang="en-US" sz="4000" b="1">
                <a:latin typeface="Franklin Gothic Book"/>
                <a:ea typeface="黑体" panose="02010600030101010101" pitchFamily="49" charset="-122"/>
              </a:rPr>
              <a:t>宗法制的影响</a:t>
            </a:r>
            <a:endParaRPr lang="zh-CN" altLang="en-US" sz="4000" b="1">
              <a:latin typeface="Franklin Gothic Book"/>
              <a:ea typeface="黑体" panose="0201060003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文本框 4"/>
          <p:cNvSpPr txBox="1">
            <a:spLocks noChangeArrowheads="1"/>
          </p:cNvSpPr>
          <p:nvPr/>
        </p:nvSpPr>
        <p:spPr bwMode="auto">
          <a:xfrm>
            <a:off x="539750" y="1989138"/>
            <a:ext cx="7662863" cy="1189037"/>
          </a:xfrm>
          <a:prstGeom prst="rect">
            <a:avLst/>
          </a:prstGeom>
          <a:noFill/>
          <a:ln w="28575">
            <a:solidFill>
              <a:srgbClr val="C00000"/>
            </a:solidFill>
            <a:bevel/>
          </a:ln>
        </p:spPr>
        <p:txBody>
          <a:bodyPr>
            <a:spAutoFit/>
          </a:bodyPr>
          <a:lstStyle/>
          <a:p>
            <a:pPr>
              <a:buFont typeface="Arial" panose="020B0604020202020204" pitchFamily="34" charset="0"/>
              <a:buNone/>
            </a:pPr>
            <a:r>
              <a:rPr lang="zh-CN" altLang="en-US" sz="2400" b="1"/>
              <a:t>权力的分配：分封制</a:t>
            </a:r>
            <a:r>
              <a:rPr lang="en-US" altLang="zh-CN" sz="2400" b="1"/>
              <a:t>——</a:t>
            </a:r>
            <a:r>
              <a:rPr lang="zh-CN" altLang="en-US" sz="2400" b="1"/>
              <a:t>政治生活等级化</a:t>
            </a:r>
            <a:r>
              <a:rPr lang="en-US" altLang="zh-CN" sz="2400" b="1"/>
              <a:t>——</a:t>
            </a:r>
            <a:r>
              <a:rPr lang="zh-CN" altLang="en-US" sz="2400" b="1"/>
              <a:t>天下归周</a:t>
            </a:r>
            <a:endParaRPr lang="zh-CN" altLang="en-US" sz="2400" b="1"/>
          </a:p>
          <a:p>
            <a:pPr>
              <a:buFont typeface="Arial" panose="020B0604020202020204" pitchFamily="34" charset="0"/>
              <a:buNone/>
            </a:pPr>
            <a:r>
              <a:rPr lang="zh-CN" altLang="en-US" sz="2400" b="1"/>
              <a:t>权力的继承：宗法制</a:t>
            </a:r>
            <a:r>
              <a:rPr lang="en-US" altLang="zh-CN" sz="2400" b="1"/>
              <a:t>——</a:t>
            </a:r>
            <a:r>
              <a:rPr lang="zh-CN" altLang="en-US" sz="2400" b="1"/>
              <a:t>家庭生活政治化</a:t>
            </a:r>
            <a:r>
              <a:rPr lang="en-US" altLang="zh-CN" sz="2400" b="1"/>
              <a:t>——</a:t>
            </a:r>
            <a:r>
              <a:rPr lang="zh-CN" altLang="en-US" sz="2400" b="1"/>
              <a:t>天下归宗</a:t>
            </a:r>
            <a:endParaRPr lang="zh-CN" altLang="en-US" sz="2400" b="1"/>
          </a:p>
          <a:p>
            <a:pPr>
              <a:buFont typeface="Arial" panose="020B0604020202020204" pitchFamily="34" charset="0"/>
              <a:buNone/>
            </a:pPr>
            <a:r>
              <a:rPr lang="zh-CN" altLang="en-US" sz="2400" b="1"/>
              <a:t>权力的认同：礼乐制</a:t>
            </a:r>
            <a:r>
              <a:rPr lang="en-US" altLang="zh-CN" sz="2400" b="1"/>
              <a:t>——</a:t>
            </a:r>
            <a:r>
              <a:rPr lang="zh-CN" altLang="en-US" sz="2400" b="1"/>
              <a:t>等级观念生活化</a:t>
            </a:r>
            <a:r>
              <a:rPr lang="en-US" altLang="zh-CN" sz="2400" b="1"/>
              <a:t>——</a:t>
            </a:r>
            <a:r>
              <a:rPr lang="zh-CN" altLang="en-US" sz="2400" b="1"/>
              <a:t>天下归心</a:t>
            </a:r>
            <a:endParaRPr lang="zh-CN" altLang="en-US" sz="2400" b="1"/>
          </a:p>
        </p:txBody>
      </p:sp>
      <p:sp>
        <p:nvSpPr>
          <p:cNvPr id="67586" name="文本框 5"/>
          <p:cNvSpPr txBox="1">
            <a:spLocks noChangeArrowheads="1"/>
          </p:cNvSpPr>
          <p:nvPr/>
        </p:nvSpPr>
        <p:spPr bwMode="auto">
          <a:xfrm>
            <a:off x="533400" y="3579813"/>
            <a:ext cx="7710488" cy="2043112"/>
          </a:xfrm>
          <a:prstGeom prst="rect">
            <a:avLst/>
          </a:prstGeom>
          <a:noFill/>
          <a:ln w="9525">
            <a:noFill/>
            <a:miter lim="800000"/>
          </a:ln>
        </p:spPr>
        <p:txBody>
          <a:bodyPr>
            <a:spAutoFit/>
          </a:bodyPr>
          <a:lstStyle/>
          <a:p>
            <a:pPr>
              <a:buFont typeface="Arial" panose="020B0604020202020204" pitchFamily="34" charset="0"/>
              <a:buNone/>
            </a:pPr>
            <a:r>
              <a:rPr lang="en-US" altLang="zh-CN" sz="3200" b="1"/>
              <a:t>       </a:t>
            </a:r>
            <a:r>
              <a:rPr lang="zh-CN" altLang="en-US" sz="3200" b="1"/>
              <a:t>总结：政治制度的核心是权力。宗法制是</a:t>
            </a:r>
            <a:r>
              <a:rPr lang="zh-CN" altLang="en-US" sz="3200" b="1">
                <a:solidFill>
                  <a:srgbClr val="FF0000"/>
                </a:solidFill>
              </a:rPr>
              <a:t>内核</a:t>
            </a:r>
            <a:r>
              <a:rPr lang="zh-CN" altLang="en-US" sz="3200" b="1"/>
              <a:t>，分封制是宗法制的</a:t>
            </a:r>
            <a:r>
              <a:rPr lang="zh-CN" altLang="en-US" sz="3200" b="1">
                <a:solidFill>
                  <a:srgbClr val="FF0000"/>
                </a:solidFill>
              </a:rPr>
              <a:t>政治表现</a:t>
            </a:r>
            <a:r>
              <a:rPr lang="zh-CN" altLang="en-US" sz="3200" b="1"/>
              <a:t>，二者互为表里；礼乐制是维护宗法制与分封制的</a:t>
            </a:r>
            <a:r>
              <a:rPr lang="zh-CN" altLang="en-US" sz="3200" b="1">
                <a:solidFill>
                  <a:srgbClr val="FF0000"/>
                </a:solidFill>
              </a:rPr>
              <a:t>工具</a:t>
            </a:r>
            <a:r>
              <a:rPr lang="zh-CN" altLang="en-US" sz="3200" b="1"/>
              <a:t>。</a:t>
            </a:r>
            <a:endParaRPr lang="zh-CN" altLang="en-US" sz="3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1"/>
          <p:cNvSpPr>
            <a:spLocks noChangeArrowheads="1"/>
          </p:cNvSpPr>
          <p:nvPr/>
        </p:nvSpPr>
        <p:spPr bwMode="auto">
          <a:xfrm>
            <a:off x="323850" y="188913"/>
            <a:ext cx="8424863" cy="6494462"/>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熟悉掌握重要的唯物史观理论，如社会存在与社会意 识的关系、生产力和生产关系的矛盾、经济基础与上层建筑 的矛盾、阶级斗争理论、人民群众是历史的创造者等；同时 还要注意分析评价历史现象的方法，如主客观两方面、一分 为二的辩证观点、全面与片面的观点等。 防止出现看待历史问题的偏差：否认人民群众在历史 上的创造作用，把个别杰出人物夸大为主宰历史的唯心主义 历史观</a:t>
            </a:r>
            <a:r>
              <a:rPr lang="en-US" altLang="zh-CN" sz="3200" b="1">
                <a:latin typeface="Franklin Gothic Book"/>
                <a:ea typeface="黑体" panose="02010600030101010101" pitchFamily="49" charset="-122"/>
              </a:rPr>
              <a:t>——</a:t>
            </a:r>
            <a:r>
              <a:rPr lang="zh-CN" altLang="en-US" sz="3200" b="1">
                <a:latin typeface="Franklin Gothic Book"/>
                <a:ea typeface="黑体" panose="02010600030101010101" pitchFamily="49" charset="-122"/>
              </a:rPr>
              <a:t>英雄史观；任意夸大阶级斗争的作用，没有从生 产力发展的角度看待社会发展的进程；完全肯定或者完全否 定某一历史人物或历史现象，犯了全面论或以偏概全的错误 </a:t>
            </a:r>
            <a:endParaRPr lang="zh-CN" altLang="en-US" sz="3200" b="1">
              <a:latin typeface="Franklin Gothic Book"/>
              <a:ea typeface="黑体" panose="0201060003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矩形 1"/>
          <p:cNvSpPr>
            <a:spLocks noChangeArrowheads="1"/>
          </p:cNvSpPr>
          <p:nvPr/>
        </p:nvSpPr>
        <p:spPr bwMode="auto">
          <a:xfrm>
            <a:off x="468313" y="908050"/>
            <a:ext cx="8064500" cy="4832350"/>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西周的政治制度是中国早期政治文明的形成阶段。在复习时，要注意：</a:t>
            </a:r>
            <a:endParaRPr lang="zh-CN" altLang="en-US" sz="2800" b="1">
              <a:latin typeface="Franklin Gothic Book"/>
              <a:ea typeface="黑体" panose="02010600030101010101" pitchFamily="49" charset="-122"/>
            </a:endParaRPr>
          </a:p>
          <a:p>
            <a:r>
              <a:rPr lang="zh-CN" altLang="en-US" sz="2800" b="1">
                <a:solidFill>
                  <a:srgbClr val="FF0000"/>
                </a:solidFill>
                <a:latin typeface="Franklin Gothic Book"/>
                <a:ea typeface="黑体" panose="02010600030101010101" pitchFamily="49" charset="-122"/>
              </a:rPr>
              <a:t>一个“主体”</a:t>
            </a:r>
            <a:r>
              <a:rPr lang="zh-CN" altLang="en-US" sz="2800" b="1">
                <a:latin typeface="Franklin Gothic Book"/>
                <a:ea typeface="黑体" panose="02010600030101010101" pitchFamily="49" charset="-122"/>
              </a:rPr>
              <a:t>：分封制与宗法制的紧密结合构成了中国早期政治制度的主体。</a:t>
            </a:r>
            <a:endParaRPr lang="zh-CN" altLang="en-US" sz="2800" b="1">
              <a:latin typeface="Franklin Gothic Book"/>
              <a:ea typeface="黑体" panose="02010600030101010101" pitchFamily="49" charset="-122"/>
            </a:endParaRPr>
          </a:p>
          <a:p>
            <a:r>
              <a:rPr lang="zh-CN" altLang="en-US" sz="2800" b="1">
                <a:solidFill>
                  <a:srgbClr val="FF0000"/>
                </a:solidFill>
                <a:latin typeface="Franklin Gothic Book"/>
                <a:ea typeface="黑体" panose="02010600030101010101" pitchFamily="49" charset="-122"/>
              </a:rPr>
              <a:t>两个“角度”</a:t>
            </a:r>
            <a:r>
              <a:rPr lang="zh-CN" altLang="en-US" sz="2800" b="1">
                <a:latin typeface="Franklin Gothic Book"/>
                <a:ea typeface="黑体" panose="02010600030101010101" pitchFamily="49" charset="-122"/>
              </a:rPr>
              <a:t>：一是纵向认识早期政治制度对中国社会发展的影响；二是横向与古希腊、罗马政治制度的比较，认识世界文明的多样性。</a:t>
            </a:r>
            <a:endParaRPr lang="zh-CN" altLang="en-US" sz="2800" b="1">
              <a:latin typeface="Franklin Gothic Book"/>
              <a:ea typeface="黑体" panose="02010600030101010101" pitchFamily="49" charset="-122"/>
            </a:endParaRPr>
          </a:p>
          <a:p>
            <a:r>
              <a:rPr lang="zh-CN" altLang="en-US" sz="2800" b="1">
                <a:solidFill>
                  <a:srgbClr val="FF0000"/>
                </a:solidFill>
                <a:latin typeface="Franklin Gothic Book"/>
                <a:ea typeface="黑体" panose="02010600030101010101" pitchFamily="49" charset="-122"/>
              </a:rPr>
              <a:t>三个“特点”</a:t>
            </a:r>
            <a:r>
              <a:rPr lang="zh-CN" altLang="en-US" sz="2800" b="1">
                <a:latin typeface="Franklin Gothic Book"/>
                <a:ea typeface="黑体" panose="02010600030101010101" pitchFamily="49" charset="-122"/>
              </a:rPr>
              <a:t>：</a:t>
            </a:r>
            <a:endParaRPr lang="zh-CN" altLang="en-US" sz="2800" b="1">
              <a:latin typeface="Franklin Gothic Book"/>
              <a:ea typeface="黑体" panose="02010600030101010101" pitchFamily="49" charset="-122"/>
            </a:endParaRPr>
          </a:p>
          <a:p>
            <a:r>
              <a:rPr lang="zh-CN" altLang="en-US" sz="2800" b="1">
                <a:latin typeface="Franklin Gothic Book"/>
                <a:ea typeface="黑体" panose="02010600030101010101" pitchFamily="49" charset="-122"/>
              </a:rPr>
              <a:t>①以血缘关系为纽带形成的国家政治结构。</a:t>
            </a:r>
            <a:endParaRPr lang="zh-CN" altLang="en-US" sz="2800" b="1">
              <a:latin typeface="Franklin Gothic Book"/>
              <a:ea typeface="黑体" panose="02010600030101010101" pitchFamily="49" charset="-122"/>
            </a:endParaRPr>
          </a:p>
          <a:p>
            <a:r>
              <a:rPr lang="zh-CN" altLang="en-US" sz="2800" b="1">
                <a:latin typeface="Franklin Gothic Book"/>
                <a:ea typeface="黑体" panose="02010600030101010101" pitchFamily="49" charset="-122"/>
              </a:rPr>
              <a:t>②最高执政集团尚未形成权力的高度集中。</a:t>
            </a:r>
            <a:endParaRPr lang="zh-CN" altLang="en-US" sz="2800" b="1">
              <a:latin typeface="Franklin Gothic Book"/>
              <a:ea typeface="黑体" panose="02010600030101010101" pitchFamily="49" charset="-122"/>
            </a:endParaRPr>
          </a:p>
          <a:p>
            <a:r>
              <a:rPr lang="zh-CN" altLang="en-US" sz="2800" b="1">
                <a:latin typeface="Franklin Gothic Book"/>
                <a:ea typeface="黑体" panose="02010600030101010101" pitchFamily="49" charset="-122"/>
              </a:rPr>
              <a:t>③具有相对的延续性（继承性）和稳定性。</a:t>
            </a:r>
            <a:endParaRPr lang="zh-CN" altLang="en-US" sz="2800" b="1">
              <a:latin typeface="Franklin Gothic Book"/>
              <a:ea typeface="黑体" panose="0201060003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1"/>
          <p:cNvSpPr>
            <a:spLocks noChangeArrowheads="1"/>
          </p:cNvSpPr>
          <p:nvPr/>
        </p:nvSpPr>
        <p:spPr bwMode="auto">
          <a:xfrm>
            <a:off x="323850" y="476250"/>
            <a:ext cx="8280400" cy="6002338"/>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西汉到元朝的政治制度是我国古代政治制度的发展与完善阶段。在复习时，我们要注意：</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一个“继承”：西汉继承秦朝、唐朝继承隋朝的政治制度。</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两个“趋势”：</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①从汉至元宰相制度的变化，体现君主专制不断强化的趋势。</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②从汉到元地方行政制度变化，体现中央集权不断加强的趋势。</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三个“创新”：开创了三省六部制、行省制、科举制，这三大制度不仅在当时，甚至对当今都有重要影响。 </a:t>
            </a:r>
            <a:endParaRPr lang="zh-CN" altLang="en-US" sz="3200" b="1">
              <a:latin typeface="Franklin Gothic Book"/>
              <a:ea typeface="黑体" panose="0201060003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矩形 1"/>
          <p:cNvSpPr>
            <a:spLocks noChangeArrowheads="1"/>
          </p:cNvSpPr>
          <p:nvPr/>
        </p:nvSpPr>
        <p:spPr bwMode="auto">
          <a:xfrm>
            <a:off x="755650" y="981075"/>
            <a:ext cx="7488238" cy="5016500"/>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明清时期是君主专制集权达到顶峰的时期，在复习时，我们要注意：</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一个“趋势”：君主专制的空前强化。</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两个“联系”：</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①联系明清时期经济、思想状况，说明中国封建社会走向衰落。</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②联系同一时期西方代议制的确立，说明中国政治制度的落伍。</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三个“核心”：丞相制度的废除、内阁制的形成、军机处的设立。</a:t>
            </a:r>
            <a:endParaRPr lang="zh-CN" altLang="en-US" sz="3200" b="1">
              <a:latin typeface="Franklin Gothic Book"/>
              <a:ea typeface="黑体" panose="0201060003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http://res.tongyi.com/resources/article/student/others/xf090318/xf/gz/ls/93.files/image004.gif"/>
          <p:cNvPicPr>
            <a:picLocks noChangeAspect="1" noChangeArrowheads="1"/>
          </p:cNvPicPr>
          <p:nvPr/>
        </p:nvPicPr>
        <p:blipFill>
          <a:blip r:embed="rId1"/>
          <a:srcRect/>
          <a:stretch>
            <a:fillRect/>
          </a:stretch>
        </p:blipFill>
        <p:spPr bwMode="auto">
          <a:xfrm>
            <a:off x="611188" y="2492375"/>
            <a:ext cx="7632700" cy="4032250"/>
          </a:xfrm>
          <a:prstGeom prst="rect">
            <a:avLst/>
          </a:prstGeom>
          <a:noFill/>
          <a:ln w="9525">
            <a:noFill/>
            <a:miter lim="800000"/>
            <a:headEnd/>
            <a:tailEnd/>
          </a:ln>
        </p:spPr>
      </p:pic>
      <p:sp>
        <p:nvSpPr>
          <p:cNvPr id="71682" name="矩形 1"/>
          <p:cNvSpPr>
            <a:spLocks noChangeArrowheads="1"/>
          </p:cNvSpPr>
          <p:nvPr/>
        </p:nvSpPr>
        <p:spPr bwMode="auto">
          <a:xfrm>
            <a:off x="846138" y="333375"/>
            <a:ext cx="7416800" cy="1814513"/>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构建单元知识结构  即对框架知识结构中主干知识涵盖的内容，以教材为依托进行筛选过滤，形成较为简要的单元知识结构和主干知识。如</a:t>
            </a:r>
            <a:r>
              <a:rPr lang="en-US" altLang="zh-CN" sz="2800" b="1">
                <a:latin typeface="Franklin Gothic Book"/>
                <a:ea typeface="黑体" panose="02010600030101010101" pitchFamily="49" charset="-122"/>
              </a:rPr>
              <a:t>《</a:t>
            </a:r>
            <a:r>
              <a:rPr lang="zh-CN" altLang="en-US" sz="2800" b="1">
                <a:solidFill>
                  <a:srgbClr val="FF0000"/>
                </a:solidFill>
                <a:latin typeface="Franklin Gothic Book"/>
                <a:ea typeface="黑体" panose="02010600030101010101" pitchFamily="49" charset="-122"/>
              </a:rPr>
              <a:t>古希腊和古罗马的政治制度</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，知识结构为：</a:t>
            </a:r>
            <a:endParaRPr lang="zh-CN" altLang="en-US" sz="2800" b="1">
              <a:latin typeface="Franklin Gothic Book"/>
              <a:ea typeface="黑体" panose="0201060003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a:xfrm>
            <a:off x="539750" y="0"/>
            <a:ext cx="7993063" cy="5949950"/>
          </a:xfrm>
        </p:spPr>
        <p:txBody>
          <a:bodyPr/>
          <a:lstStyle/>
          <a:p>
            <a:pPr algn="l"/>
            <a:r>
              <a:rPr lang="zh-CN" altLang="en-US" b="1" smtClean="0"/>
              <a:t>以现行高中历史教材的体例和顺序，归纳、整合出中外历史各个发展阶段的</a:t>
            </a:r>
            <a:r>
              <a:rPr lang="zh-CN" altLang="en-US" b="1" smtClean="0">
                <a:solidFill>
                  <a:srgbClr val="FF0000"/>
                </a:solidFill>
              </a:rPr>
              <a:t>知识结构</a:t>
            </a:r>
            <a:r>
              <a:rPr lang="zh-CN" altLang="en-US" smtClean="0"/>
              <a:t> </a:t>
            </a:r>
            <a:br>
              <a:rPr lang="en-US" altLang="zh-CN" smtClean="0"/>
            </a:br>
            <a:r>
              <a:rPr lang="zh-CN" altLang="en-US" smtClean="0"/>
              <a:t>构建框架知识结构 ：即从</a:t>
            </a:r>
            <a:r>
              <a:rPr lang="zh-CN" altLang="en-US" smtClean="0">
                <a:solidFill>
                  <a:srgbClr val="FF0000"/>
                </a:solidFill>
              </a:rPr>
              <a:t>大</a:t>
            </a:r>
            <a:r>
              <a:rPr lang="zh-CN" altLang="en-US" smtClean="0"/>
              <a:t>的角度帮助学生把握历史各个发展阶段的基本线索和主要内容。</a:t>
            </a:r>
            <a:endParaRPr lang="zh-CN"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矩形 1"/>
          <p:cNvSpPr>
            <a:spLocks noChangeArrowheads="1"/>
          </p:cNvSpPr>
          <p:nvPr/>
        </p:nvSpPr>
        <p:spPr bwMode="auto">
          <a:xfrm>
            <a:off x="1042988" y="981075"/>
            <a:ext cx="7345362" cy="5508625"/>
          </a:xfrm>
          <a:prstGeom prst="rect">
            <a:avLst/>
          </a:prstGeom>
          <a:noFill/>
          <a:ln w="9525">
            <a:noFill/>
            <a:miter lim="800000"/>
          </a:ln>
        </p:spPr>
        <p:txBody>
          <a:bodyPr>
            <a:spAutoFit/>
          </a:bodyPr>
          <a:lstStyle/>
          <a:p>
            <a:r>
              <a:rPr lang="zh-CN" altLang="en-US" sz="3200" b="1">
                <a:latin typeface="Franklin Gothic Book"/>
                <a:ea typeface="黑体" panose="02010600030101010101" pitchFamily="49" charset="-122"/>
              </a:rPr>
              <a:t>要求：</a:t>
            </a:r>
            <a:r>
              <a:rPr lang="en-US" altLang="zh-CN" sz="3200" b="1">
                <a:latin typeface="Franklin Gothic Book"/>
                <a:ea typeface="黑体" panose="02010600030101010101" pitchFamily="49" charset="-122"/>
              </a:rPr>
              <a:t>1. </a:t>
            </a:r>
            <a:r>
              <a:rPr lang="zh-CN" altLang="en-US" sz="3200" b="1">
                <a:latin typeface="Franklin Gothic Book"/>
                <a:ea typeface="黑体" panose="02010600030101010101" pitchFamily="49" charset="-122"/>
              </a:rPr>
              <a:t>明确每段历史的分期和基本特征。</a:t>
            </a:r>
            <a:endParaRPr lang="en-US" altLang="zh-CN"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2. </a:t>
            </a:r>
            <a:r>
              <a:rPr lang="zh-CN" altLang="en-US" sz="3200" b="1">
                <a:latin typeface="Franklin Gothic Book"/>
                <a:ea typeface="黑体" panose="02010600030101010101" pitchFamily="49" charset="-122"/>
              </a:rPr>
              <a:t>掌握</a:t>
            </a:r>
            <a:r>
              <a:rPr lang="en-US" altLang="zh-CN" sz="3200" b="1">
                <a:latin typeface="Franklin Gothic Book"/>
                <a:ea typeface="黑体" panose="02010600030101010101" pitchFamily="49" charset="-122"/>
              </a:rPr>
              <a:t>《</a:t>
            </a:r>
            <a:r>
              <a:rPr lang="zh-CN" altLang="en-US" sz="3200" b="1">
                <a:latin typeface="Franklin Gothic Book"/>
                <a:ea typeface="黑体" panose="02010600030101010101" pitchFamily="49" charset="-122"/>
              </a:rPr>
              <a:t>考试大纲</a:t>
            </a:r>
            <a:r>
              <a:rPr lang="en-US" altLang="zh-CN" sz="3200" b="1">
                <a:latin typeface="Franklin Gothic Book"/>
                <a:ea typeface="黑体" panose="02010600030101010101" pitchFamily="49" charset="-122"/>
              </a:rPr>
              <a:t>》</a:t>
            </a:r>
            <a:r>
              <a:rPr lang="zh-CN" altLang="en-US" sz="3200" b="1">
                <a:latin typeface="Franklin Gothic Book"/>
                <a:ea typeface="黑体" panose="02010600030101010101" pitchFamily="49" charset="-122"/>
              </a:rPr>
              <a:t>所到的每一段历史的考试内容，即框架内明示的主干知识点。</a:t>
            </a:r>
            <a:endParaRPr lang="en-US" altLang="zh-CN"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3. </a:t>
            </a:r>
            <a:r>
              <a:rPr lang="zh-CN" altLang="en-US" sz="3200" b="1">
                <a:latin typeface="Franklin Gothic Book"/>
                <a:ea typeface="黑体" panose="02010600030101010101" pitchFamily="49" charset="-122"/>
              </a:rPr>
              <a:t>准确表述每段历史的基本概况，并弄清这些知识点之间的内在联系。</a:t>
            </a:r>
            <a:r>
              <a:rPr lang="en-US" altLang="zh-CN" sz="3200" b="1">
                <a:latin typeface="Franklin Gothic Book"/>
                <a:ea typeface="黑体" panose="02010600030101010101" pitchFamily="49" charset="-122"/>
              </a:rPr>
              <a:t>4. </a:t>
            </a:r>
            <a:r>
              <a:rPr lang="zh-CN" altLang="en-US" sz="3200" b="1">
                <a:latin typeface="Franklin Gothic Book"/>
                <a:ea typeface="黑体" panose="02010600030101010101" pitchFamily="49" charset="-122"/>
              </a:rPr>
              <a:t>解决这段历史涉及的概念和基本理论。</a:t>
            </a:r>
            <a:endParaRPr lang="zh-CN" altLang="en-US" sz="3200" b="1">
              <a:latin typeface="Franklin Gothic Book"/>
              <a:ea typeface="黑体" panose="02010600030101010101" pitchFamily="49" charset="-122"/>
            </a:endParaRPr>
          </a:p>
          <a:p>
            <a:r>
              <a:rPr lang="zh-CN" altLang="en-US" sz="3200" b="1">
                <a:latin typeface="Franklin Gothic Book"/>
                <a:ea typeface="黑体" panose="02010600030101010101" pitchFamily="49" charset="-122"/>
              </a:rPr>
              <a:t>    依照以上程序逐一完成各个阶段框架知识结构的梳理后，通过知识串联，便形成了整个历史发展的基本线索。</a:t>
            </a:r>
            <a:endParaRPr lang="zh-CN" altLang="en-US" sz="3200" b="1">
              <a:latin typeface="Franklin Gothic Book"/>
              <a:ea typeface="黑体" panose="0201060003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1"/>
          <a:srcRect/>
          <a:stretch>
            <a:fillRect/>
          </a:stretch>
        </p:blipFill>
        <p:spPr bwMode="auto">
          <a:xfrm>
            <a:off x="1000125" y="285750"/>
            <a:ext cx="7704138" cy="63373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矩形 1"/>
          <p:cNvSpPr>
            <a:spLocks noChangeArrowheads="1"/>
          </p:cNvSpPr>
          <p:nvPr/>
        </p:nvSpPr>
        <p:spPr bwMode="auto">
          <a:xfrm>
            <a:off x="198438" y="141288"/>
            <a:ext cx="8891587" cy="6740525"/>
          </a:xfrm>
          <a:prstGeom prst="rect">
            <a:avLst/>
          </a:prstGeom>
          <a:noFill/>
          <a:ln w="9525">
            <a:noFill/>
            <a:miter lim="800000"/>
          </a:ln>
        </p:spPr>
        <p:txBody>
          <a:bodyPr>
            <a:spAutoFit/>
          </a:bodyPr>
          <a:lstStyle/>
          <a:p>
            <a:r>
              <a:rPr lang="zh-CN" altLang="en-US" b="1">
                <a:latin typeface="Franklin Gothic Book"/>
                <a:ea typeface="黑体" panose="02010600030101010101" pitchFamily="49" charset="-122"/>
              </a:rPr>
              <a:t>复习古代经济专题内容时，</a:t>
            </a:r>
            <a:r>
              <a:rPr lang="zh-CN" altLang="en-US" b="1">
                <a:solidFill>
                  <a:srgbClr val="FF0000"/>
                </a:solidFill>
                <a:latin typeface="Franklin Gothic Book"/>
                <a:ea typeface="黑体" panose="02010600030101010101" pitchFamily="49" charset="-122"/>
              </a:rPr>
              <a:t>抓住一项“经济制度”、两项“经济政策”、三大“经济部门”、四大“经济现象”。</a:t>
            </a:r>
            <a:endParaRPr lang="zh-CN" altLang="en-US" b="1">
              <a:solidFill>
                <a:srgbClr val="FF0000"/>
              </a:solidFill>
              <a:latin typeface="Franklin Gothic Book"/>
              <a:ea typeface="黑体" panose="02010600030101010101" pitchFamily="49" charset="-122"/>
            </a:endParaRPr>
          </a:p>
          <a:p>
            <a:r>
              <a:rPr lang="en-US" altLang="zh-CN" b="1">
                <a:latin typeface="Franklin Gothic Book"/>
                <a:ea typeface="黑体" panose="02010600030101010101" pitchFamily="49" charset="-122"/>
              </a:rPr>
              <a:t>(1)</a:t>
            </a:r>
            <a:r>
              <a:rPr lang="zh-CN" altLang="en-US" b="1">
                <a:latin typeface="Franklin Gothic Book"/>
                <a:ea typeface="黑体" panose="02010600030101010101" pitchFamily="49" charset="-122"/>
              </a:rPr>
              <a:t>一项“经济制度”指土地制度。主要包括奴隶社会的土地国有制和封建社会的土地私有制。</a:t>
            </a:r>
            <a:endParaRPr lang="zh-CN" altLang="en-US" b="1">
              <a:latin typeface="Franklin Gothic Book"/>
              <a:ea typeface="黑体" panose="02010600030101010101" pitchFamily="49" charset="-122"/>
            </a:endParaRPr>
          </a:p>
          <a:p>
            <a:r>
              <a:rPr lang="en-US" altLang="zh-CN" b="1">
                <a:latin typeface="Franklin Gothic Book"/>
                <a:ea typeface="黑体" panose="02010600030101010101" pitchFamily="49" charset="-122"/>
              </a:rPr>
              <a:t>(3)</a:t>
            </a:r>
            <a:r>
              <a:rPr lang="zh-CN" altLang="en-US" b="1">
                <a:latin typeface="Franklin Gothic Book"/>
                <a:ea typeface="黑体" panose="02010600030101010101" pitchFamily="49" charset="-122"/>
              </a:rPr>
              <a:t>三大“经济部门”指农业经济、手工业经济和商业外贸经济。要识记农业、手工业、商业外贸发展的一般表现，形成规律性知识。注意三大“经济部门”和资本主义萌芽之间的内在联系，以加深对中国古代经济的整体认识。</a:t>
            </a:r>
            <a:endParaRPr lang="zh-CN" altLang="en-US" b="1">
              <a:latin typeface="Franklin Gothic Book"/>
              <a:ea typeface="黑体" panose="02010600030101010101" pitchFamily="49" charset="-122"/>
            </a:endParaRPr>
          </a:p>
          <a:p>
            <a:r>
              <a:rPr lang="en-US" altLang="zh-CN" b="1">
                <a:latin typeface="Franklin Gothic Book"/>
                <a:ea typeface="黑体" panose="02010600030101010101" pitchFamily="49" charset="-122"/>
              </a:rPr>
              <a:t>(4)</a:t>
            </a:r>
            <a:r>
              <a:rPr lang="zh-CN" altLang="en-US" b="1">
                <a:latin typeface="Franklin Gothic Book"/>
                <a:ea typeface="黑体" panose="02010600030101010101" pitchFamily="49" charset="-122"/>
              </a:rPr>
              <a:t>四大“经济现象”指农产品商品化的程度不断提高、城市商品经济的突破、民营手工业的艰难崛起、资本主义萌芽的产生和缓慢发展。</a:t>
            </a:r>
            <a:endParaRPr lang="zh-CN" altLang="en-US" b="1">
              <a:latin typeface="Franklin Gothic Book"/>
              <a:ea typeface="黑体" panose="02010600030101010101" pitchFamily="49" charset="-122"/>
            </a:endParaRPr>
          </a:p>
          <a:p>
            <a:r>
              <a:rPr lang="en-US" altLang="zh-CN" b="1">
                <a:latin typeface="Franklin Gothic Book"/>
                <a:ea typeface="黑体" panose="02010600030101010101" pitchFamily="49" charset="-122"/>
              </a:rPr>
              <a:t>2</a:t>
            </a:r>
            <a:r>
              <a:rPr lang="zh-CN" altLang="en-US" b="1">
                <a:latin typeface="Franklin Gothic Book"/>
                <a:ea typeface="黑体" panose="02010600030101010101" pitchFamily="49" charset="-122"/>
              </a:rPr>
              <a:t>．运用辩证的方法认识古代中国的小农经济，既要看到它创造了中华民族灿烂辉煌的文明，又要看到它蕴含的使中国由先进变为落后的消极因素。</a:t>
            </a:r>
            <a:endParaRPr lang="zh-CN" altLang="en-US" b="1">
              <a:latin typeface="Franklin Gothic Book"/>
              <a:ea typeface="黑体" panose="02010600030101010101" pitchFamily="49" charset="-122"/>
            </a:endParaRPr>
          </a:p>
          <a:p>
            <a:r>
              <a:rPr lang="en-US" altLang="zh-CN" b="1">
                <a:latin typeface="Franklin Gothic Book"/>
                <a:ea typeface="黑体" panose="02010600030101010101" pitchFamily="49" charset="-122"/>
              </a:rPr>
              <a:t>3</a:t>
            </a:r>
            <a:r>
              <a:rPr lang="zh-CN" altLang="en-US" b="1">
                <a:latin typeface="Franklin Gothic Book"/>
                <a:ea typeface="黑体" panose="02010600030101010101" pitchFamily="49" charset="-122"/>
              </a:rPr>
              <a:t>．从生产方式</a:t>
            </a:r>
            <a:r>
              <a:rPr lang="en-US" altLang="zh-CN" b="1">
                <a:latin typeface="Franklin Gothic Book"/>
                <a:ea typeface="黑体" panose="02010600030101010101" pitchFamily="49" charset="-122"/>
              </a:rPr>
              <a:t>(</a:t>
            </a:r>
            <a:r>
              <a:rPr lang="zh-CN" altLang="en-US" b="1">
                <a:latin typeface="Franklin Gothic Book"/>
                <a:ea typeface="黑体" panose="02010600030101010101" pitchFamily="49" charset="-122"/>
              </a:rPr>
              <a:t>即生产力和生产关系</a:t>
            </a:r>
            <a:r>
              <a:rPr lang="en-US" altLang="zh-CN" b="1">
                <a:latin typeface="Franklin Gothic Book"/>
                <a:ea typeface="黑体" panose="02010600030101010101" pitchFamily="49" charset="-122"/>
              </a:rPr>
              <a:t>)</a:t>
            </a:r>
            <a:r>
              <a:rPr lang="zh-CN" altLang="en-US" b="1">
                <a:latin typeface="Franklin Gothic Book"/>
                <a:ea typeface="黑体" panose="02010600030101010101" pitchFamily="49" charset="-122"/>
              </a:rPr>
              <a:t>的角度归纳农业发展的表现，理解经济基础和上层建筑之间的辩证统一关系。</a:t>
            </a:r>
            <a:endParaRPr lang="zh-CN" altLang="en-US" b="1">
              <a:latin typeface="Franklin Gothic Book"/>
              <a:ea typeface="黑体" panose="02010600030101010101" pitchFamily="49" charset="-122"/>
            </a:endParaRPr>
          </a:p>
          <a:p>
            <a:r>
              <a:rPr lang="en-US" altLang="zh-CN" b="1">
                <a:latin typeface="Franklin Gothic Book"/>
                <a:ea typeface="黑体" panose="02010600030101010101" pitchFamily="49" charset="-122"/>
              </a:rPr>
              <a:t>(1)</a:t>
            </a:r>
            <a:r>
              <a:rPr lang="zh-CN" altLang="en-US" b="1">
                <a:latin typeface="Franklin Gothic Book"/>
                <a:ea typeface="黑体" panose="02010600030101010101" pitchFamily="49" charset="-122"/>
              </a:rPr>
              <a:t>经济基础</a:t>
            </a:r>
            <a:endParaRPr lang="zh-CN" altLang="en-US" b="1">
              <a:latin typeface="Franklin Gothic Book"/>
              <a:ea typeface="黑体" panose="02010600030101010101" pitchFamily="49" charset="-122"/>
            </a:endParaRPr>
          </a:p>
          <a:p>
            <a:r>
              <a:rPr lang="zh-CN" altLang="en-US" b="1">
                <a:latin typeface="Franklin Gothic Book"/>
                <a:ea typeface="黑体" panose="02010600030101010101" pitchFamily="49" charset="-122"/>
              </a:rPr>
              <a:t>①生产力：生产工具的改进、农业品种的改良、水利工程的兴修、精耕细作技术的发展。</a:t>
            </a:r>
            <a:endParaRPr lang="zh-CN" altLang="en-US" b="1">
              <a:latin typeface="Franklin Gothic Book"/>
              <a:ea typeface="黑体" panose="02010600030101010101" pitchFamily="49" charset="-122"/>
            </a:endParaRPr>
          </a:p>
          <a:p>
            <a:r>
              <a:rPr lang="zh-CN" altLang="en-US" b="1">
                <a:latin typeface="Franklin Gothic Book"/>
                <a:ea typeface="黑体" panose="02010600030101010101" pitchFamily="49" charset="-122"/>
              </a:rPr>
              <a:t>②生产关系：井田制、封建土地私有制的发展、自耕农经济、租佃制的发展。</a:t>
            </a:r>
            <a:endParaRPr lang="zh-CN" altLang="en-US" b="1">
              <a:latin typeface="Franklin Gothic Book"/>
              <a:ea typeface="黑体" panose="02010600030101010101" pitchFamily="49" charset="-122"/>
            </a:endParaRPr>
          </a:p>
          <a:p>
            <a:r>
              <a:rPr lang="en-US" altLang="zh-CN" b="1">
                <a:latin typeface="Franklin Gothic Book"/>
                <a:ea typeface="黑体" panose="02010600030101010101" pitchFamily="49" charset="-122"/>
              </a:rPr>
              <a:t>(2)</a:t>
            </a:r>
            <a:r>
              <a:rPr lang="zh-CN" altLang="en-US" b="1">
                <a:latin typeface="Franklin Gothic Book"/>
                <a:ea typeface="黑体" panose="02010600030101010101" pitchFamily="49" charset="-122"/>
              </a:rPr>
              <a:t>上层建筑：重农抑商政策、“海禁”政策、“闭关锁国”政策等。</a:t>
            </a:r>
            <a:endParaRPr lang="zh-CN" altLang="en-US" b="1">
              <a:latin typeface="Franklin Gothic Book"/>
              <a:ea typeface="黑体" panose="02010600030101010101" pitchFamily="49" charset="-122"/>
            </a:endParaRPr>
          </a:p>
          <a:p>
            <a:r>
              <a:rPr lang="en-US" altLang="zh-CN" b="1">
                <a:latin typeface="Franklin Gothic Book"/>
                <a:ea typeface="黑体" panose="02010600030101010101" pitchFamily="49" charset="-122"/>
              </a:rPr>
              <a:t>4</a:t>
            </a:r>
            <a:r>
              <a:rPr lang="zh-CN" altLang="en-US" b="1">
                <a:latin typeface="Franklin Gothic Book"/>
                <a:ea typeface="黑体" panose="02010600030101010101" pitchFamily="49" charset="-122"/>
              </a:rPr>
              <a:t>．理解农业、手工业和商业之间的关系：农业、手工业的发展为市场提供了丰富的商品，是中国古代商业发展的基础；另一方面，商业的发展促进了农业和手工业产品的流通．反过来促进了农业和手工业的发展。商品经济的发展是历史发展的必然趋势，是生产力发展的重要表现。</a:t>
            </a:r>
            <a:endParaRPr lang="zh-CN" altLang="en-US" b="1">
              <a:latin typeface="Franklin Gothic Book"/>
              <a:ea typeface="黑体" panose="02010600030101010101" pitchFamily="49" charset="-122"/>
            </a:endParaRPr>
          </a:p>
          <a:p>
            <a:r>
              <a:rPr lang="en-US" altLang="zh-CN" b="1">
                <a:latin typeface="Franklin Gothic Book"/>
                <a:ea typeface="黑体" panose="02010600030101010101" pitchFamily="49" charset="-122"/>
              </a:rPr>
              <a:t>5</a:t>
            </a:r>
            <a:r>
              <a:rPr lang="zh-CN" altLang="en-US" b="1">
                <a:latin typeface="Franklin Gothic Book"/>
                <a:ea typeface="黑体" panose="02010600030101010101" pitchFamily="49" charset="-122"/>
              </a:rPr>
              <a:t>．注意历史与现实的联系。如中国古代的农业政策与当今“三农”政策的联系、古代的商贸政策与世界潮流的联系等。</a:t>
            </a:r>
            <a:endParaRPr lang="zh-CN" altLang="en-US" b="1">
              <a:latin typeface="Franklin Gothic Book"/>
              <a:ea typeface="黑体" panose="0201060003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900113" y="852488"/>
          <a:ext cx="7632848" cy="3291840"/>
        </p:xfrm>
        <a:graphic>
          <a:graphicData uri="http://schemas.openxmlformats.org/drawingml/2006/table">
            <a:tbl>
              <a:tblPr/>
              <a:tblGrid>
                <a:gridCol w="852972"/>
                <a:gridCol w="6779876"/>
              </a:tblGrid>
              <a:tr h="1059739">
                <a:tc>
                  <a:txBody>
                    <a:bodyPr/>
                    <a:lstStyle/>
                    <a:p>
                      <a:pPr algn="ctr" defTabSz="-635">
                        <a:lnSpc>
                          <a:spcPct val="150000"/>
                        </a:lnSpc>
                        <a:spcAft>
                          <a:spcPts val="0"/>
                        </a:spcAft>
                        <a:tabLst>
                          <a:tab pos="2070735" algn="l"/>
                        </a:tabLst>
                      </a:pPr>
                      <a:r>
                        <a:rPr lang="zh-CN" sz="2400" b="1" dirty="0">
                          <a:effectLst/>
                          <a:latin typeface="宋体" panose="02010600030101010101" pitchFamily="2" charset="-122"/>
                          <a:cs typeface="Times New Roman" panose="02020603050405020304"/>
                        </a:rPr>
                        <a:t>政治</a:t>
                      </a:r>
                      <a:endParaRPr lang="zh-CN" sz="2400" b="1"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2070735" algn="l"/>
                        </a:tabLst>
                      </a:pPr>
                      <a:r>
                        <a:rPr lang="en-US" sz="2400" b="1" dirty="0">
                          <a:effectLst/>
                          <a:latin typeface="宋体" panose="02010600030101010101" pitchFamily="2" charset="-122"/>
                          <a:cs typeface="Times New Roman" panose="02020603050405020304"/>
                        </a:rPr>
                        <a:t>(1)</a:t>
                      </a:r>
                      <a:r>
                        <a:rPr lang="zh-CN" sz="2400" b="1" dirty="0">
                          <a:effectLst/>
                          <a:latin typeface="宋体" panose="02010600030101010101" pitchFamily="2" charset="-122"/>
                          <a:cs typeface="Times New Roman" panose="02020603050405020304"/>
                        </a:rPr>
                        <a:t>明：废宰相、权分六部；内阁制</a:t>
                      </a:r>
                      <a:endParaRPr lang="zh-CN" sz="2400" b="1" dirty="0">
                        <a:effectLst/>
                        <a:latin typeface="宋体" panose="02010600030101010101" pitchFamily="2" charset="-122"/>
                        <a:cs typeface="Courier New" panose="02070309020205020404"/>
                      </a:endParaRPr>
                    </a:p>
                    <a:p>
                      <a:pPr algn="ctr" defTabSz="-635">
                        <a:lnSpc>
                          <a:spcPct val="150000"/>
                        </a:lnSpc>
                        <a:spcAft>
                          <a:spcPts val="0"/>
                        </a:spcAft>
                        <a:tabLst>
                          <a:tab pos="2070735" algn="l"/>
                        </a:tabLst>
                      </a:pPr>
                      <a:r>
                        <a:rPr lang="en-US" sz="2400" b="1" dirty="0">
                          <a:effectLst/>
                          <a:latin typeface="宋体" panose="02010600030101010101" pitchFamily="2" charset="-122"/>
                          <a:cs typeface="Times New Roman" panose="02020603050405020304"/>
                        </a:rPr>
                        <a:t>(2)</a:t>
                      </a:r>
                      <a:r>
                        <a:rPr lang="zh-CN" sz="2400" b="1" dirty="0">
                          <a:effectLst/>
                          <a:latin typeface="宋体" panose="02010600030101010101" pitchFamily="2" charset="-122"/>
                          <a:cs typeface="Times New Roman" panose="02020603050405020304"/>
                        </a:rPr>
                        <a:t>清：军机处、密折制</a:t>
                      </a:r>
                      <a:endParaRPr lang="zh-CN" sz="2400" b="1"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869">
                <a:tc>
                  <a:txBody>
                    <a:bodyPr/>
                    <a:lstStyle/>
                    <a:p>
                      <a:pPr algn="ctr" defTabSz="-635">
                        <a:lnSpc>
                          <a:spcPct val="150000"/>
                        </a:lnSpc>
                        <a:spcAft>
                          <a:spcPts val="0"/>
                        </a:spcAft>
                        <a:tabLst>
                          <a:tab pos="2070735" algn="l"/>
                        </a:tabLst>
                      </a:pPr>
                      <a:r>
                        <a:rPr lang="zh-CN" sz="2400" b="1">
                          <a:effectLst/>
                          <a:latin typeface="宋体" panose="02010600030101010101" pitchFamily="2" charset="-122"/>
                          <a:cs typeface="Times New Roman" panose="02020603050405020304"/>
                        </a:rPr>
                        <a:t>经济</a:t>
                      </a:r>
                      <a:endParaRPr lang="zh-CN" sz="2400" b="1">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2070735" algn="l"/>
                        </a:tabLst>
                      </a:pPr>
                      <a:r>
                        <a:rPr lang="zh-CN" sz="2400" b="1" dirty="0">
                          <a:effectLst/>
                          <a:latin typeface="宋体" panose="02010600030101010101" pitchFamily="2" charset="-122"/>
                          <a:cs typeface="Times New Roman" panose="02020603050405020304"/>
                        </a:rPr>
                        <a:t>商帮、会馆、资本主义萌芽、</a:t>
                      </a:r>
                      <a:r>
                        <a:rPr lang="en-US" sz="2400" b="1" dirty="0">
                          <a:effectLst/>
                          <a:latin typeface="宋体" panose="02010600030101010101" pitchFamily="2" charset="-122"/>
                          <a:cs typeface="Times New Roman" panose="02020603050405020304"/>
                        </a:rPr>
                        <a:t>“</a:t>
                      </a:r>
                      <a:r>
                        <a:rPr lang="zh-CN" sz="2400" b="1" dirty="0">
                          <a:effectLst/>
                          <a:latin typeface="宋体" panose="02010600030101010101" pitchFamily="2" charset="-122"/>
                          <a:cs typeface="Times New Roman" panose="02020603050405020304"/>
                        </a:rPr>
                        <a:t>海禁</a:t>
                      </a:r>
                      <a:r>
                        <a:rPr lang="en-US" sz="2400" b="1" dirty="0">
                          <a:effectLst/>
                          <a:latin typeface="宋体" panose="02010600030101010101" pitchFamily="2" charset="-122"/>
                          <a:cs typeface="Times New Roman" panose="02020603050405020304"/>
                        </a:rPr>
                        <a:t>”</a:t>
                      </a:r>
                      <a:r>
                        <a:rPr lang="zh-CN" sz="2400" b="1" dirty="0">
                          <a:effectLst/>
                          <a:latin typeface="宋体" panose="02010600030101010101" pitchFamily="2" charset="-122"/>
                          <a:cs typeface="Times New Roman" panose="02020603050405020304"/>
                        </a:rPr>
                        <a:t>政策</a:t>
                      </a:r>
                      <a:endParaRPr lang="zh-CN" sz="2400" b="1"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739">
                <a:tc>
                  <a:txBody>
                    <a:bodyPr/>
                    <a:lstStyle/>
                    <a:p>
                      <a:pPr algn="ctr" defTabSz="-635">
                        <a:lnSpc>
                          <a:spcPct val="150000"/>
                        </a:lnSpc>
                        <a:spcAft>
                          <a:spcPts val="0"/>
                        </a:spcAft>
                        <a:tabLst>
                          <a:tab pos="2070735" algn="l"/>
                        </a:tabLst>
                      </a:pPr>
                      <a:r>
                        <a:rPr lang="zh-CN" sz="2400" b="1" dirty="0">
                          <a:effectLst/>
                          <a:latin typeface="宋体" panose="02010600030101010101" pitchFamily="2" charset="-122"/>
                          <a:cs typeface="Times New Roman" panose="02020603050405020304"/>
                        </a:rPr>
                        <a:t>文化</a:t>
                      </a:r>
                      <a:endParaRPr lang="zh-CN" sz="2400" b="1"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2070735" algn="l"/>
                        </a:tabLst>
                      </a:pPr>
                      <a:r>
                        <a:rPr lang="zh-CN" sz="2400" b="1" dirty="0">
                          <a:effectLst/>
                          <a:latin typeface="宋体" panose="02010600030101010101" pitchFamily="2" charset="-122"/>
                          <a:cs typeface="Times New Roman" panose="02020603050405020304"/>
                        </a:rPr>
                        <a:t>心学、李贽、黄宗羲、顾炎武、王夫之；小说、京剧、西学东渐</a:t>
                      </a:r>
                      <a:endParaRPr lang="zh-CN" sz="2400" b="1"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869">
                <a:tc>
                  <a:txBody>
                    <a:bodyPr/>
                    <a:lstStyle/>
                    <a:p>
                      <a:pPr algn="ctr" defTabSz="-635">
                        <a:lnSpc>
                          <a:spcPct val="150000"/>
                        </a:lnSpc>
                        <a:spcAft>
                          <a:spcPts val="0"/>
                        </a:spcAft>
                        <a:tabLst>
                          <a:tab pos="2070735" algn="l"/>
                        </a:tabLst>
                      </a:pPr>
                      <a:r>
                        <a:rPr lang="zh-CN" sz="2400" b="1">
                          <a:effectLst/>
                          <a:latin typeface="宋体" panose="02010600030101010101" pitchFamily="2" charset="-122"/>
                          <a:cs typeface="Times New Roman" panose="02020603050405020304"/>
                        </a:rPr>
                        <a:t>选修</a:t>
                      </a:r>
                      <a:endParaRPr lang="zh-CN" sz="2400" b="1">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2070735" algn="l"/>
                        </a:tabLst>
                      </a:pPr>
                      <a:r>
                        <a:rPr lang="zh-CN" sz="2400" b="1" dirty="0">
                          <a:effectLst/>
                          <a:latin typeface="宋体" panose="02010600030101010101" pitchFamily="2" charset="-122"/>
                          <a:cs typeface="Times New Roman" panose="02020603050405020304"/>
                        </a:rPr>
                        <a:t>康熙帝</a:t>
                      </a:r>
                      <a:endParaRPr lang="zh-CN" sz="2400" b="1"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6818" name="图片 31"/>
          <p:cNvPicPr>
            <a:picLocks noChangeAspect="1" noChangeArrowheads="1"/>
          </p:cNvPicPr>
          <p:nvPr/>
        </p:nvPicPr>
        <p:blipFill>
          <a:blip r:embed="rId1"/>
          <a:srcRect/>
          <a:stretch>
            <a:fillRect/>
          </a:stretch>
        </p:blipFill>
        <p:spPr bwMode="auto">
          <a:xfrm>
            <a:off x="2254250" y="4014788"/>
            <a:ext cx="28575" cy="104775"/>
          </a:xfrm>
          <a:prstGeom prst="rect">
            <a:avLst/>
          </a:prstGeom>
          <a:noFill/>
          <a:ln w="9525">
            <a:noFill/>
            <a:miter lim="800000"/>
            <a:headEnd/>
            <a:tailEnd/>
          </a:ln>
        </p:spPr>
      </p:pic>
      <p:pic>
        <p:nvPicPr>
          <p:cNvPr id="76819" name="图片 30"/>
          <p:cNvPicPr>
            <a:picLocks noChangeAspect="1" noChangeArrowheads="1"/>
          </p:cNvPicPr>
          <p:nvPr/>
        </p:nvPicPr>
        <p:blipFill>
          <a:blip r:embed="rId2"/>
          <a:srcRect/>
          <a:stretch>
            <a:fillRect/>
          </a:stretch>
        </p:blipFill>
        <p:spPr bwMode="auto">
          <a:xfrm>
            <a:off x="2254250" y="4119563"/>
            <a:ext cx="28575" cy="104775"/>
          </a:xfrm>
          <a:prstGeom prst="rect">
            <a:avLst/>
          </a:prstGeom>
          <a:noFill/>
          <a:ln w="9525">
            <a:noFill/>
            <a:miter lim="800000"/>
            <a:headEnd/>
            <a:tailEnd/>
          </a:ln>
        </p:spPr>
      </p:pic>
      <p:sp>
        <p:nvSpPr>
          <p:cNvPr id="76820" name="Rectangle 11"/>
          <p:cNvSpPr>
            <a:spLocks noChangeArrowheads="1"/>
          </p:cNvSpPr>
          <p:nvPr/>
        </p:nvSpPr>
        <p:spPr bwMode="auto">
          <a:xfrm>
            <a:off x="608013" y="4014788"/>
            <a:ext cx="1422400" cy="461962"/>
          </a:xfrm>
          <a:prstGeom prst="rect">
            <a:avLst/>
          </a:prstGeom>
          <a:noFill/>
          <a:ln w="9525">
            <a:noFill/>
            <a:miter lim="800000"/>
          </a:ln>
        </p:spPr>
        <p:txBody>
          <a:bodyPr wrap="none" anchor="ctr">
            <a:spAutoFit/>
          </a:bodyPr>
          <a:lstStyle/>
          <a:p>
            <a:r>
              <a:rPr lang="zh-CN" sz="2400" b="1">
                <a:cs typeface="Times New Roman" panose="02020603050405020304" pitchFamily="18" charset="0"/>
              </a:rPr>
              <a:t>时段特征</a:t>
            </a:r>
            <a:endParaRPr lang="zh-CN" sz="2400" b="1">
              <a:cs typeface="Times New Roman" panose="02020603050405020304" pitchFamily="18" charset="0"/>
            </a:endParaRPr>
          </a:p>
        </p:txBody>
      </p:sp>
      <p:pic>
        <p:nvPicPr>
          <p:cNvPr id="76821" name="图片 28"/>
          <p:cNvPicPr>
            <a:picLocks noChangeAspect="1" noChangeArrowheads="1"/>
          </p:cNvPicPr>
          <p:nvPr/>
        </p:nvPicPr>
        <p:blipFill>
          <a:blip r:embed="rId2"/>
          <a:srcRect/>
          <a:stretch>
            <a:fillRect/>
          </a:stretch>
        </p:blipFill>
        <p:spPr bwMode="auto">
          <a:xfrm>
            <a:off x="0" y="457200"/>
            <a:ext cx="28575" cy="104775"/>
          </a:xfrm>
          <a:prstGeom prst="rect">
            <a:avLst/>
          </a:prstGeom>
          <a:noFill/>
          <a:ln w="9525">
            <a:noFill/>
            <a:miter lim="800000"/>
            <a:headEnd/>
            <a:tailEnd/>
          </a:ln>
        </p:spPr>
      </p:pic>
      <p:sp>
        <p:nvSpPr>
          <p:cNvPr id="76822" name="Rectangle 12"/>
          <p:cNvSpPr>
            <a:spLocks noChangeArrowheads="1"/>
          </p:cNvSpPr>
          <p:nvPr/>
        </p:nvSpPr>
        <p:spPr bwMode="auto">
          <a:xfrm>
            <a:off x="573088" y="4365625"/>
            <a:ext cx="7634287" cy="1938338"/>
          </a:xfrm>
          <a:prstGeom prst="rect">
            <a:avLst/>
          </a:prstGeom>
          <a:noFill/>
          <a:ln w="9525">
            <a:noFill/>
            <a:miter lim="800000"/>
          </a:ln>
        </p:spPr>
        <p:txBody>
          <a:bodyPr anchor="ctr">
            <a:spAutoFit/>
          </a:bodyPr>
          <a:lstStyle/>
          <a:p>
            <a:pPr defTabSz="-635">
              <a:tabLst>
                <a:tab pos="2070100" algn="l"/>
              </a:tabLst>
            </a:pPr>
            <a:r>
              <a:rPr lang="en-US" altLang="zh-CN" sz="2400">
                <a:cs typeface="Times New Roman" panose="02020603050405020304" pitchFamily="18" charset="0"/>
              </a:rPr>
              <a:t>1.</a:t>
            </a:r>
            <a:r>
              <a:rPr lang="zh-CN" altLang="en-US" sz="2400" b="1">
                <a:cs typeface="Times New Roman" panose="02020603050405020304" pitchFamily="18" charset="0"/>
              </a:rPr>
              <a:t>政治上，君主专制达到顶峰，统一多民族国家巩固。</a:t>
            </a:r>
            <a:endParaRPr lang="zh-CN" altLang="en-US" sz="2400" b="1">
              <a:cs typeface="Times New Roman" panose="02020603050405020304" pitchFamily="18" charset="0"/>
            </a:endParaRPr>
          </a:p>
          <a:p>
            <a:pPr defTabSz="-635" eaLnBrk="0" hangingPunct="0">
              <a:tabLst>
                <a:tab pos="2070100" algn="l"/>
              </a:tabLst>
            </a:pPr>
            <a:r>
              <a:rPr lang="en-US" altLang="zh-CN" sz="2400" b="1">
                <a:cs typeface="Times New Roman" panose="02020603050405020304" pitchFamily="18" charset="0"/>
              </a:rPr>
              <a:t>2.</a:t>
            </a:r>
            <a:r>
              <a:rPr lang="zh-CN" altLang="en-US" sz="2400" b="1">
                <a:cs typeface="Times New Roman" panose="02020603050405020304" pitchFamily="18" charset="0"/>
              </a:rPr>
              <a:t>经济上，传统小农经济继续发展，私营手工业占据主导地位，商业繁荣，出现资本主义萌芽。</a:t>
            </a:r>
            <a:endParaRPr lang="zh-CN" altLang="en-US" sz="2400" b="1"/>
          </a:p>
          <a:p>
            <a:pPr defTabSz="-635" eaLnBrk="0" hangingPunct="0">
              <a:tabLst>
                <a:tab pos="2070100" algn="l"/>
              </a:tabLst>
            </a:pPr>
            <a:r>
              <a:rPr lang="en-US" altLang="zh-CN" sz="2400" b="1"/>
              <a:t>3.</a:t>
            </a:r>
            <a:r>
              <a:rPr lang="zh-CN" altLang="en-US" sz="2400" b="1"/>
              <a:t>思想文化上，实行以程朱理学为标准的八股取士，禁锢人们的思想，但新思潮也已开始涌现。</a:t>
            </a:r>
            <a:endParaRPr lang="zh-CN" altLang="en-US" sz="2400" b="1"/>
          </a:p>
        </p:txBody>
      </p:sp>
      <p:sp>
        <p:nvSpPr>
          <p:cNvPr id="76823" name="矩形 1"/>
          <p:cNvSpPr>
            <a:spLocks noChangeArrowheads="1"/>
          </p:cNvSpPr>
          <p:nvPr/>
        </p:nvSpPr>
        <p:spPr bwMode="auto">
          <a:xfrm>
            <a:off x="2063750" y="273050"/>
            <a:ext cx="4818063" cy="584200"/>
          </a:xfrm>
          <a:prstGeom prst="rect">
            <a:avLst/>
          </a:prstGeom>
          <a:noFill/>
          <a:ln w="9525">
            <a:noFill/>
            <a:miter lim="800000"/>
          </a:ln>
        </p:spPr>
        <p:txBody>
          <a:bodyPr wrap="none">
            <a:spAutoFit/>
          </a:bodyPr>
          <a:lstStyle/>
          <a:p>
            <a:r>
              <a:rPr lang="en-US" altLang="zh-CN" sz="3200">
                <a:latin typeface="Franklin Gothic Book"/>
                <a:ea typeface="黑体" panose="02010600030101010101" pitchFamily="49" charset="-122"/>
              </a:rPr>
              <a:t>.</a:t>
            </a:r>
            <a:r>
              <a:rPr lang="zh-CN" altLang="en-US" sz="3200" b="1">
                <a:latin typeface="Franklin Gothic Book"/>
                <a:ea typeface="黑体" panose="02010600030101010101" pitchFamily="49" charset="-122"/>
              </a:rPr>
              <a:t>重视图表，培养概括能力</a:t>
            </a:r>
            <a:endParaRPr lang="zh-CN" altLang="en-US" sz="3200" b="1">
              <a:latin typeface="Franklin Gothic Book"/>
              <a:ea typeface="黑体" panose="0201060003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矩形 1"/>
          <p:cNvSpPr>
            <a:spLocks noChangeArrowheads="1"/>
          </p:cNvSpPr>
          <p:nvPr/>
        </p:nvSpPr>
        <p:spPr bwMode="auto">
          <a:xfrm>
            <a:off x="395288" y="476250"/>
            <a:ext cx="8424862" cy="5818188"/>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        对主干知识进行重组、归纳、整合，形成新的纵向和横向的知识体系 实际上就是梳理专题。如果说根据教材体例和顺序构建的框架和分层知识结构旨在帮助学生全面掌握、准确理解主干知识的话，那么，构建专题知 识结构的目的就在于培养灵活运用主干知识的能力。因此，构建专题知识体系一定要选准主干知识，突出中心线索，反映时代主流，体现史鉴功能。 </a:t>
            </a:r>
            <a:endParaRPr lang="en-US"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        </a:t>
            </a:r>
            <a:r>
              <a:rPr lang="zh-CN" altLang="en-US" sz="2800" b="1">
                <a:latin typeface="Franklin Gothic Book"/>
                <a:ea typeface="黑体" panose="02010600030101010101" pitchFamily="49" charset="-122"/>
              </a:rPr>
              <a:t>框架式的专题知识结构 主要是从大的角度帮助学生把握主题历史发展的基本线索。通常，这类专题知识结构最多的是以纵向组合的形式出现。现在可资借鉴的参考资料较 多。可以结合时代主题有针对性地对这类专题进行归纳</a:t>
            </a:r>
            <a:r>
              <a:rPr lang="zh-CN" altLang="en-US" sz="3600" b="1">
                <a:latin typeface="Franklin Gothic Book"/>
                <a:ea typeface="黑体" panose="02010600030101010101" pitchFamily="49" charset="-122"/>
              </a:rPr>
              <a:t>。</a:t>
            </a:r>
            <a:endParaRPr lang="zh-CN" altLang="en-US" sz="3600" b="1">
              <a:latin typeface="Franklin Gothic Book"/>
              <a:ea typeface="黑体" panose="0201060003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1"/>
          <a:srcRect/>
          <a:stretch>
            <a:fillRect/>
          </a:stretch>
        </p:blipFill>
        <p:spPr bwMode="auto">
          <a:xfrm>
            <a:off x="611188" y="620713"/>
            <a:ext cx="7921625" cy="58324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2413" y="312738"/>
            <a:ext cx="8674100" cy="641350"/>
          </a:xfrm>
          <a:prstGeom prst="rect">
            <a:avLst/>
          </a:prstGeom>
          <a:noFill/>
          <a:ln w="9525">
            <a:noFill/>
            <a:miter lim="800000"/>
          </a:ln>
        </p:spPr>
        <p:txBody>
          <a:bodyPr lIns="91438" tIns="45719" rIns="91438" bIns="45719" anchor="ctr">
            <a:spAutoFit/>
          </a:bodyPr>
          <a:lstStyle/>
          <a:p>
            <a:pPr algn="ctr" defTabSz="911225"/>
            <a:r>
              <a:rPr lang="zh-CN" altLang="en-US" sz="3600" b="1">
                <a:latin typeface="Franklin Gothic Book"/>
                <a:ea typeface="微软雅黑" panose="020B0503020204020204" charset="-122"/>
                <a:cs typeface="微软雅黑" panose="020B0503020204020204" charset="-122"/>
              </a:rPr>
              <a:t>专制主义中央集权制度发展演变</a:t>
            </a:r>
            <a:endParaRPr lang="zh-CN" altLang="en-US" sz="3600" b="1">
              <a:latin typeface="Franklin Gothic Book"/>
              <a:ea typeface="微软雅黑" panose="020B0503020204020204" charset="-122"/>
              <a:cs typeface="微软雅黑" panose="020B0503020204020204" charset="-122"/>
            </a:endParaRPr>
          </a:p>
        </p:txBody>
      </p:sp>
      <p:grpSp>
        <p:nvGrpSpPr>
          <p:cNvPr id="78850" name="Group 5"/>
          <p:cNvGrpSpPr/>
          <p:nvPr/>
        </p:nvGrpSpPr>
        <p:grpSpPr bwMode="auto">
          <a:xfrm>
            <a:off x="252413" y="1198563"/>
            <a:ext cx="7977187" cy="5276850"/>
            <a:chOff x="158" y="741"/>
            <a:chExt cx="5026" cy="3324"/>
          </a:xfrm>
        </p:grpSpPr>
        <p:grpSp>
          <p:nvGrpSpPr>
            <p:cNvPr id="78851" name="Group 6"/>
            <p:cNvGrpSpPr/>
            <p:nvPr/>
          </p:nvGrpSpPr>
          <p:grpSpPr bwMode="auto">
            <a:xfrm>
              <a:off x="179" y="1811"/>
              <a:ext cx="5005" cy="1527"/>
              <a:chOff x="270" y="1776"/>
              <a:chExt cx="5005" cy="1527"/>
            </a:xfrm>
          </p:grpSpPr>
          <p:grpSp>
            <p:nvGrpSpPr>
              <p:cNvPr id="78862" name="Group 7"/>
              <p:cNvGrpSpPr/>
              <p:nvPr/>
            </p:nvGrpSpPr>
            <p:grpSpPr bwMode="auto">
              <a:xfrm>
                <a:off x="1121" y="1776"/>
                <a:ext cx="4154" cy="1527"/>
                <a:chOff x="1393" y="1776"/>
                <a:chExt cx="4154" cy="1527"/>
              </a:xfrm>
            </p:grpSpPr>
            <p:sp>
              <p:nvSpPr>
                <p:cNvPr id="78864" name="Text Box 8"/>
                <p:cNvSpPr txBox="1">
                  <a:spLocks noChangeArrowheads="1"/>
                </p:cNvSpPr>
                <p:nvPr/>
              </p:nvSpPr>
              <p:spPr bwMode="auto">
                <a:xfrm>
                  <a:off x="1393" y="1776"/>
                  <a:ext cx="4058" cy="276"/>
                </a:xfrm>
                <a:prstGeom prst="rect">
                  <a:avLst/>
                </a:prstGeom>
                <a:solidFill>
                  <a:srgbClr val="FFFFFF"/>
                </a:solidFill>
                <a:ln w="9525">
                  <a:noFill/>
                  <a:miter lim="800000"/>
                </a:ln>
              </p:spPr>
              <p:txBody>
                <a:bodyPr lIns="68580" tIns="34290" rIns="68580" bIns="34290" anchor="ctr" anchorCtr="1"/>
                <a:lstStyle/>
                <a:p>
                  <a:pPr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建立：秦朝（皇帝制、三公九卿制、郡县制）</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sp>
              <p:nvSpPr>
                <p:cNvPr id="78865" name="Text Box 9"/>
                <p:cNvSpPr txBox="1">
                  <a:spLocks noChangeArrowheads="1"/>
                </p:cNvSpPr>
                <p:nvPr/>
              </p:nvSpPr>
              <p:spPr bwMode="auto">
                <a:xfrm>
                  <a:off x="1393" y="2089"/>
                  <a:ext cx="4106" cy="276"/>
                </a:xfrm>
                <a:prstGeom prst="rect">
                  <a:avLst/>
                </a:prstGeom>
                <a:solidFill>
                  <a:srgbClr val="FFFFFF"/>
                </a:solidFill>
                <a:ln w="9525">
                  <a:noFill/>
                  <a:miter lim="800000"/>
                </a:ln>
              </p:spPr>
              <p:txBody>
                <a:bodyPr lIns="68580" tIns="34290" rIns="68580" bIns="34290" anchor="ctr"/>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             加强：西汉（中外朝制、推恩令）</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sp>
              <p:nvSpPr>
                <p:cNvPr id="78866" name="Text Box 10"/>
                <p:cNvSpPr txBox="1">
                  <a:spLocks noChangeArrowheads="1"/>
                </p:cNvSpPr>
                <p:nvPr/>
              </p:nvSpPr>
              <p:spPr bwMode="auto">
                <a:xfrm>
                  <a:off x="1393" y="2402"/>
                  <a:ext cx="4106" cy="275"/>
                </a:xfrm>
                <a:prstGeom prst="rect">
                  <a:avLst/>
                </a:prstGeom>
                <a:solidFill>
                  <a:srgbClr val="FFFFFF"/>
                </a:solidFill>
                <a:ln w="9525">
                  <a:noFill/>
                  <a:miter lim="800000"/>
                </a:ln>
              </p:spPr>
              <p:txBody>
                <a:bodyPr lIns="68580" tIns="34290" rIns="68580" bIns="34290" anchor="ctr"/>
                <a:lstStyle/>
                <a:p>
                  <a:pPr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             完善：隋唐（三省六部制、科举制）</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sp>
              <p:nvSpPr>
                <p:cNvPr id="78867" name="Text Box 11"/>
                <p:cNvSpPr txBox="1">
                  <a:spLocks noChangeArrowheads="1"/>
                </p:cNvSpPr>
                <p:nvPr/>
              </p:nvSpPr>
              <p:spPr bwMode="auto">
                <a:xfrm>
                  <a:off x="1418" y="2687"/>
                  <a:ext cx="4081" cy="276"/>
                </a:xfrm>
                <a:prstGeom prst="rect">
                  <a:avLst/>
                </a:prstGeom>
                <a:solidFill>
                  <a:srgbClr val="FFFFFF"/>
                </a:solidFill>
                <a:ln w="9525">
                  <a:noFill/>
                  <a:miter lim="800000"/>
                </a:ln>
              </p:spPr>
              <p:txBody>
                <a:bodyPr lIns="68580" tIns="34290" rIns="68580" bIns="34290" anchor="ctr" anchorCtr="1"/>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         发展：宋元（分割宰相权力，加强中央集权，行省制）</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sp>
              <p:nvSpPr>
                <p:cNvPr id="78868" name="Text Box 12"/>
                <p:cNvSpPr txBox="1">
                  <a:spLocks noChangeArrowheads="1"/>
                </p:cNvSpPr>
                <p:nvPr/>
              </p:nvSpPr>
              <p:spPr bwMode="auto">
                <a:xfrm>
                  <a:off x="1393" y="3027"/>
                  <a:ext cx="4154" cy="276"/>
                </a:xfrm>
                <a:prstGeom prst="rect">
                  <a:avLst/>
                </a:prstGeom>
                <a:solidFill>
                  <a:srgbClr val="FFFFFF"/>
                </a:solidFill>
                <a:ln w="9525">
                  <a:noFill/>
                  <a:miter lim="800000"/>
                </a:ln>
              </p:spPr>
              <p:txBody>
                <a:bodyPr lIns="68580" tIns="34290" rIns="68580" bIns="34290" anchor="ctr"/>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             强化：明清（废行省设三司，废丞相设内阁，军机处）</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grpSp>
          <p:sp>
            <p:nvSpPr>
              <p:cNvPr id="78863" name="Text Box 14"/>
              <p:cNvSpPr txBox="1">
                <a:spLocks noChangeArrowheads="1"/>
              </p:cNvSpPr>
              <p:nvPr/>
            </p:nvSpPr>
            <p:spPr bwMode="auto">
              <a:xfrm>
                <a:off x="270" y="2171"/>
                <a:ext cx="592" cy="275"/>
              </a:xfrm>
              <a:prstGeom prst="rect">
                <a:avLst/>
              </a:prstGeom>
              <a:solidFill>
                <a:srgbClr val="FFFFFF"/>
              </a:solidFill>
              <a:ln w="9525">
                <a:solidFill>
                  <a:srgbClr val="FFFFFF"/>
                </a:solidFill>
                <a:miter lim="800000"/>
              </a:ln>
            </p:spPr>
            <p:txBody>
              <a:bodyPr lIns="68580" tIns="34290" rIns="68580" bIns="34290" anchor="ctr" anchorCtr="1"/>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演变</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grpSp>
        <p:grpSp>
          <p:nvGrpSpPr>
            <p:cNvPr id="78852" name="Group 23"/>
            <p:cNvGrpSpPr/>
            <p:nvPr/>
          </p:nvGrpSpPr>
          <p:grpSpPr bwMode="auto">
            <a:xfrm>
              <a:off x="158" y="741"/>
              <a:ext cx="3922" cy="902"/>
              <a:chOff x="158" y="741"/>
              <a:chExt cx="3922" cy="902"/>
            </a:xfrm>
          </p:grpSpPr>
          <p:sp>
            <p:nvSpPr>
              <p:cNvPr id="78858" name="Text Box 25"/>
              <p:cNvSpPr txBox="1">
                <a:spLocks noChangeArrowheads="1"/>
              </p:cNvSpPr>
              <p:nvPr/>
            </p:nvSpPr>
            <p:spPr bwMode="auto">
              <a:xfrm>
                <a:off x="1079" y="741"/>
                <a:ext cx="3001" cy="276"/>
              </a:xfrm>
              <a:prstGeom prst="rect">
                <a:avLst/>
              </a:prstGeom>
              <a:solidFill>
                <a:srgbClr val="FFFFFF"/>
              </a:solidFill>
              <a:ln w="9525">
                <a:noFill/>
                <a:miter lim="800000"/>
              </a:ln>
            </p:spPr>
            <p:txBody>
              <a:bodyPr lIns="68580" tIns="34290" rIns="68580" bIns="34290" anchor="ctr" anchorCtr="1"/>
              <a:lstStyle/>
              <a:p>
                <a:pPr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理论来源：韩非子   </a:t>
                </a:r>
                <a:endParaRPr lang="zh-CN" altLang="en-US" b="1">
                  <a:solidFill>
                    <a:srgbClr val="000000"/>
                  </a:solidFill>
                  <a:latin typeface="Garamond" panose="02020404030301010803" pitchFamily="18" charset="0"/>
                  <a:ea typeface="微软雅黑" panose="020B0503020204020204" charset="-122"/>
                  <a:cs typeface="微软雅黑" panose="020B0503020204020204" charset="-122"/>
                </a:endParaRPr>
              </a:p>
            </p:txBody>
          </p:sp>
          <p:sp>
            <p:nvSpPr>
              <p:cNvPr id="78859" name="Text Box 26"/>
              <p:cNvSpPr txBox="1">
                <a:spLocks noChangeArrowheads="1"/>
              </p:cNvSpPr>
              <p:nvPr/>
            </p:nvSpPr>
            <p:spPr bwMode="auto">
              <a:xfrm>
                <a:off x="1079" y="1054"/>
                <a:ext cx="3001" cy="276"/>
              </a:xfrm>
              <a:prstGeom prst="rect">
                <a:avLst/>
              </a:prstGeom>
              <a:solidFill>
                <a:srgbClr val="FFFFFF"/>
              </a:solidFill>
              <a:ln w="9525">
                <a:noFill/>
                <a:miter lim="800000"/>
              </a:ln>
            </p:spPr>
            <p:txBody>
              <a:bodyPr lIns="68580" tIns="34290" rIns="68580" bIns="34290" anchor="ctr" anchorCtr="1"/>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经济基础：封建自然经济的需要</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sp>
            <p:nvSpPr>
              <p:cNvPr id="78860" name="Text Box 27"/>
              <p:cNvSpPr txBox="1">
                <a:spLocks noChangeArrowheads="1"/>
              </p:cNvSpPr>
              <p:nvPr/>
            </p:nvSpPr>
            <p:spPr bwMode="auto">
              <a:xfrm>
                <a:off x="1079" y="1367"/>
                <a:ext cx="3001" cy="276"/>
              </a:xfrm>
              <a:prstGeom prst="rect">
                <a:avLst/>
              </a:prstGeom>
              <a:solidFill>
                <a:srgbClr val="FFFFFF"/>
              </a:solidFill>
              <a:ln w="9525">
                <a:noFill/>
                <a:miter lim="800000"/>
              </a:ln>
            </p:spPr>
            <p:txBody>
              <a:bodyPr lIns="68580" tIns="34290" rIns="68580" bIns="34290" anchor="ctr" anchorCtr="1"/>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政治基础：巩固封建政权的需要</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sp>
            <p:nvSpPr>
              <p:cNvPr id="78861" name="Text Box 28"/>
              <p:cNvSpPr txBox="1">
                <a:spLocks noChangeArrowheads="1"/>
              </p:cNvSpPr>
              <p:nvPr/>
            </p:nvSpPr>
            <p:spPr bwMode="auto">
              <a:xfrm>
                <a:off x="158" y="1118"/>
                <a:ext cx="592" cy="276"/>
              </a:xfrm>
              <a:prstGeom prst="rect">
                <a:avLst/>
              </a:prstGeom>
              <a:solidFill>
                <a:srgbClr val="FFFFFF"/>
              </a:solidFill>
              <a:ln w="9525">
                <a:solidFill>
                  <a:srgbClr val="FFFFFF"/>
                </a:solidFill>
                <a:miter lim="800000"/>
              </a:ln>
            </p:spPr>
            <p:txBody>
              <a:bodyPr lIns="68580" tIns="34290" rIns="68580" bIns="34290" anchor="ctr" anchorCtr="1"/>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背景</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grpSp>
        <p:grpSp>
          <p:nvGrpSpPr>
            <p:cNvPr id="78853" name="Group 30"/>
            <p:cNvGrpSpPr/>
            <p:nvPr/>
          </p:nvGrpSpPr>
          <p:grpSpPr bwMode="auto">
            <a:xfrm>
              <a:off x="226" y="3476"/>
              <a:ext cx="2222" cy="589"/>
              <a:chOff x="2955" y="4363"/>
              <a:chExt cx="3544" cy="881"/>
            </a:xfrm>
          </p:grpSpPr>
          <p:grpSp>
            <p:nvGrpSpPr>
              <p:cNvPr id="78854" name="Group 31"/>
              <p:cNvGrpSpPr/>
              <p:nvPr/>
            </p:nvGrpSpPr>
            <p:grpSpPr bwMode="auto">
              <a:xfrm>
                <a:off x="4325" y="4363"/>
                <a:ext cx="2174" cy="881"/>
                <a:chOff x="2645" y="4850"/>
                <a:chExt cx="2174" cy="881"/>
              </a:xfrm>
            </p:grpSpPr>
            <p:sp>
              <p:nvSpPr>
                <p:cNvPr id="78856" name="Text Box 32"/>
                <p:cNvSpPr txBox="1">
                  <a:spLocks noChangeArrowheads="1"/>
                </p:cNvSpPr>
                <p:nvPr/>
              </p:nvSpPr>
              <p:spPr bwMode="auto">
                <a:xfrm>
                  <a:off x="2645" y="4850"/>
                  <a:ext cx="2098" cy="413"/>
                </a:xfrm>
                <a:prstGeom prst="rect">
                  <a:avLst/>
                </a:prstGeom>
                <a:solidFill>
                  <a:srgbClr val="FFFFFF"/>
                </a:solidFill>
                <a:ln w="9525">
                  <a:noFill/>
                  <a:miter lim="800000"/>
                </a:ln>
              </p:spPr>
              <p:txBody>
                <a:bodyPr lIns="68580" tIns="34290" rIns="68580" bIns="34290" anchor="ctr"/>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           积极影响</a:t>
                  </a:r>
                  <a:endParaRPr lang="zh-CN" altLang="en-US" b="1">
                    <a:solidFill>
                      <a:srgbClr val="000000"/>
                    </a:solidFill>
                    <a:latin typeface="Garamond" panose="02020404030301010803" pitchFamily="18" charset="0"/>
                    <a:ea typeface="微软雅黑" panose="020B0503020204020204" charset="-122"/>
                    <a:cs typeface="微软雅黑" panose="020B0503020204020204" charset="-122"/>
                  </a:endParaRPr>
                </a:p>
              </p:txBody>
            </p:sp>
            <p:sp>
              <p:nvSpPr>
                <p:cNvPr id="78857" name="Text Box 33"/>
                <p:cNvSpPr txBox="1">
                  <a:spLocks noChangeArrowheads="1"/>
                </p:cNvSpPr>
                <p:nvPr/>
              </p:nvSpPr>
              <p:spPr bwMode="auto">
                <a:xfrm>
                  <a:off x="2645" y="5318"/>
                  <a:ext cx="2174" cy="413"/>
                </a:xfrm>
                <a:prstGeom prst="rect">
                  <a:avLst/>
                </a:prstGeom>
                <a:solidFill>
                  <a:srgbClr val="FFFFFF"/>
                </a:solidFill>
                <a:ln w="9525">
                  <a:noFill/>
                  <a:miter lim="800000"/>
                </a:ln>
              </p:spPr>
              <p:txBody>
                <a:bodyPr lIns="68580" tIns="34290" rIns="68580" bIns="34290" anchor="ctr"/>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           消极影响</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grpSp>
          <p:sp>
            <p:nvSpPr>
              <p:cNvPr id="78855" name="Text Box 34"/>
              <p:cNvSpPr txBox="1">
                <a:spLocks noChangeArrowheads="1"/>
              </p:cNvSpPr>
              <p:nvPr/>
            </p:nvSpPr>
            <p:spPr bwMode="auto">
              <a:xfrm>
                <a:off x="2955" y="4470"/>
                <a:ext cx="945" cy="412"/>
              </a:xfrm>
              <a:prstGeom prst="rect">
                <a:avLst/>
              </a:prstGeom>
              <a:solidFill>
                <a:srgbClr val="FFFFFF"/>
              </a:solidFill>
              <a:ln w="9525">
                <a:solidFill>
                  <a:srgbClr val="FFFFFF"/>
                </a:solidFill>
                <a:miter lim="800000"/>
              </a:ln>
            </p:spPr>
            <p:txBody>
              <a:bodyPr lIns="68580" tIns="34290" rIns="68580" bIns="34290" anchor="ctr" anchorCtr="1"/>
              <a:lstStyle/>
              <a:p>
                <a:pPr algn="just" defTabSz="911225"/>
                <a:r>
                  <a:rPr lang="zh-CN" altLang="en-US" b="1">
                    <a:solidFill>
                      <a:srgbClr val="000000"/>
                    </a:solidFill>
                    <a:latin typeface="Garamond" panose="02020404030301010803" pitchFamily="18" charset="0"/>
                    <a:ea typeface="微软雅黑" panose="020B0503020204020204" charset="-122"/>
                    <a:cs typeface="微软雅黑" panose="020B0503020204020204" charset="-122"/>
                  </a:rPr>
                  <a:t>影响</a:t>
                </a:r>
                <a:endParaRPr lang="zh-CN" altLang="en-US">
                  <a:solidFill>
                    <a:srgbClr val="000000"/>
                  </a:solidFill>
                  <a:latin typeface="Garamond" panose="02020404030301010803" pitchFamily="18" charset="0"/>
                  <a:ea typeface="微软雅黑" panose="020B0503020204020204" charset="-122"/>
                  <a:cs typeface="微软雅黑" panose="020B0503020204020204" charset="-122"/>
                </a:endParaRPr>
              </a:p>
            </p:txBody>
          </p:sp>
        </p:grpSp>
      </p:gr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27"/>
          <p:cNvPicPr>
            <a:picLocks noChangeAspect="1" noChangeArrowheads="1"/>
          </p:cNvPicPr>
          <p:nvPr/>
        </p:nvPicPr>
        <p:blipFill>
          <a:blip r:embed="rId1"/>
          <a:srcRect/>
          <a:stretch>
            <a:fillRect/>
          </a:stretch>
        </p:blipFill>
        <p:spPr bwMode="auto">
          <a:xfrm>
            <a:off x="0" y="457200"/>
            <a:ext cx="28575" cy="104775"/>
          </a:xfrm>
          <a:prstGeom prst="rect">
            <a:avLst/>
          </a:prstGeom>
          <a:noFill/>
          <a:ln w="9525">
            <a:noFill/>
            <a:miter lim="800000"/>
            <a:headEnd/>
            <a:tailEnd/>
          </a:ln>
        </p:spPr>
      </p:pic>
      <p:pic>
        <p:nvPicPr>
          <p:cNvPr id="79874" name="图片 26"/>
          <p:cNvPicPr>
            <a:picLocks noChangeAspect="1" noChangeArrowheads="1"/>
          </p:cNvPicPr>
          <p:nvPr/>
        </p:nvPicPr>
        <p:blipFill>
          <a:blip r:embed="rId2"/>
          <a:srcRect/>
          <a:stretch>
            <a:fillRect/>
          </a:stretch>
        </p:blipFill>
        <p:spPr bwMode="auto">
          <a:xfrm>
            <a:off x="0" y="561975"/>
            <a:ext cx="28575" cy="104775"/>
          </a:xfrm>
          <a:prstGeom prst="rect">
            <a:avLst/>
          </a:prstGeom>
          <a:noFill/>
          <a:ln w="9525">
            <a:noFill/>
            <a:miter lim="800000"/>
            <a:headEnd/>
            <a:tailEnd/>
          </a:ln>
        </p:spPr>
      </p:pic>
      <p:sp>
        <p:nvSpPr>
          <p:cNvPr id="79875" name="Rectangle 3"/>
          <p:cNvSpPr>
            <a:spLocks noChangeArrowheads="1"/>
          </p:cNvSpPr>
          <p:nvPr/>
        </p:nvSpPr>
        <p:spPr bwMode="auto">
          <a:xfrm>
            <a:off x="323850" y="762000"/>
            <a:ext cx="9144000" cy="457200"/>
          </a:xfrm>
          <a:prstGeom prst="rect">
            <a:avLst/>
          </a:prstGeom>
          <a:noFill/>
          <a:ln w="9525">
            <a:noFill/>
            <a:miter lim="800000"/>
          </a:ln>
        </p:spPr>
        <p:txBody>
          <a:bodyPr wrap="none" anchor="ctr">
            <a:spAutoFit/>
          </a:bodyPr>
          <a:lstStyle/>
          <a:p>
            <a:endParaRPr lang="zh-CN" altLang="en-US">
              <a:latin typeface="Franklin Gothic Book"/>
              <a:ea typeface="黑体" panose="02010600030101010101" pitchFamily="49" charset="-122"/>
            </a:endParaRPr>
          </a:p>
        </p:txBody>
      </p:sp>
      <p:sp>
        <p:nvSpPr>
          <p:cNvPr id="79876" name="Rectangle 4"/>
          <p:cNvSpPr>
            <a:spLocks noChangeArrowheads="1"/>
          </p:cNvSpPr>
          <p:nvPr/>
        </p:nvSpPr>
        <p:spPr bwMode="auto">
          <a:xfrm>
            <a:off x="322263" y="269875"/>
            <a:ext cx="8099425" cy="584200"/>
          </a:xfrm>
          <a:prstGeom prst="rect">
            <a:avLst/>
          </a:prstGeom>
          <a:noFill/>
          <a:ln w="9525">
            <a:noFill/>
            <a:miter lim="800000"/>
          </a:ln>
        </p:spPr>
        <p:txBody>
          <a:bodyPr anchor="ctr">
            <a:spAutoFit/>
          </a:bodyPr>
          <a:lstStyle/>
          <a:p>
            <a:r>
              <a:rPr lang="zh-CN" sz="3200" b="1">
                <a:cs typeface="Times New Roman" panose="02020603050405020304" pitchFamily="18" charset="0"/>
              </a:rPr>
              <a:t>隐性线索</a:t>
            </a:r>
            <a:endParaRPr lang="zh-CN" sz="3200" b="1">
              <a:cs typeface="Times New Roman" panose="02020603050405020304" pitchFamily="18" charset="0"/>
            </a:endParaRPr>
          </a:p>
        </p:txBody>
      </p:sp>
      <p:sp>
        <p:nvSpPr>
          <p:cNvPr id="79877" name="Rectangle 5"/>
          <p:cNvSpPr>
            <a:spLocks noChangeArrowheads="1"/>
          </p:cNvSpPr>
          <p:nvPr/>
        </p:nvSpPr>
        <p:spPr bwMode="auto">
          <a:xfrm>
            <a:off x="301625" y="831850"/>
            <a:ext cx="8712200" cy="6002338"/>
          </a:xfrm>
          <a:prstGeom prst="rect">
            <a:avLst/>
          </a:prstGeom>
          <a:noFill/>
          <a:ln w="9525">
            <a:noFill/>
            <a:miter lim="800000"/>
          </a:ln>
        </p:spPr>
        <p:txBody>
          <a:bodyPr anchor="ctr">
            <a:spAutoFit/>
          </a:bodyPr>
          <a:lstStyle/>
          <a:p>
            <a:pPr defTabSz="-635">
              <a:tabLst>
                <a:tab pos="2070100" algn="l"/>
              </a:tabLst>
            </a:pPr>
            <a:r>
              <a:rPr lang="en-US" altLang="zh-CN" sz="3200" b="1">
                <a:cs typeface="Times New Roman" panose="02020603050405020304" pitchFamily="18" charset="0"/>
              </a:rPr>
              <a:t>1.</a:t>
            </a:r>
            <a:r>
              <a:rPr lang="zh-CN" altLang="en-US" sz="3200" b="1">
                <a:cs typeface="Times New Roman" panose="02020603050405020304" pitchFamily="18" charset="0"/>
              </a:rPr>
              <a:t>中枢机构的变动：三公九卿</a:t>
            </a:r>
            <a:r>
              <a:rPr lang="en-US" altLang="zh-CN" sz="3200" b="1">
                <a:cs typeface="Times New Roman" panose="02020603050405020304" pitchFamily="18" charset="0"/>
              </a:rPr>
              <a:t>(</a:t>
            </a:r>
            <a:r>
              <a:rPr lang="zh-CN" altLang="en-US" sz="3200" b="1">
                <a:cs typeface="Times New Roman" panose="02020603050405020304" pitchFamily="18" charset="0"/>
              </a:rPr>
              <a:t>秦</a:t>
            </a:r>
            <a:r>
              <a:rPr lang="en-US" altLang="zh-CN" sz="3200" b="1">
                <a:cs typeface="Times New Roman" panose="02020603050405020304" pitchFamily="18" charset="0"/>
              </a:rPr>
              <a:t>)</a:t>
            </a:r>
            <a:r>
              <a:rPr lang="en-US" altLang="zh-CN" sz="3200" b="1">
                <a:latin typeface="宋体" panose="02010600030101010101" pitchFamily="2" charset="-122"/>
                <a:cs typeface="Times New Roman" panose="02020603050405020304" pitchFamily="18" charset="0"/>
              </a:rPr>
              <a:t>——</a:t>
            </a:r>
            <a:r>
              <a:rPr lang="zh-CN" altLang="en-US" sz="3200" b="1">
                <a:cs typeface="Times New Roman" panose="02020603050405020304" pitchFamily="18" charset="0"/>
              </a:rPr>
              <a:t>中外朝</a:t>
            </a:r>
            <a:r>
              <a:rPr lang="en-US" altLang="zh-CN" sz="3200" b="1">
                <a:cs typeface="Times New Roman" panose="02020603050405020304" pitchFamily="18" charset="0"/>
              </a:rPr>
              <a:t>(</a:t>
            </a:r>
            <a:r>
              <a:rPr lang="zh-CN" altLang="en-US" sz="3200" b="1">
                <a:cs typeface="Times New Roman" panose="02020603050405020304" pitchFamily="18" charset="0"/>
              </a:rPr>
              <a:t>汉</a:t>
            </a:r>
            <a:r>
              <a:rPr lang="en-US" altLang="zh-CN" sz="3200" b="1">
                <a:cs typeface="Times New Roman" panose="02020603050405020304" pitchFamily="18" charset="0"/>
              </a:rPr>
              <a:t>)</a:t>
            </a:r>
            <a:r>
              <a:rPr lang="en-US" altLang="zh-CN" sz="3200" b="1">
                <a:latin typeface="宋体" panose="02010600030101010101" pitchFamily="2" charset="-122"/>
                <a:cs typeface="Times New Roman" panose="02020603050405020304" pitchFamily="18" charset="0"/>
              </a:rPr>
              <a:t>——</a:t>
            </a:r>
            <a:r>
              <a:rPr lang="zh-CN" altLang="en-US" sz="3200" b="1">
                <a:cs typeface="Times New Roman" panose="02020603050405020304" pitchFamily="18" charset="0"/>
              </a:rPr>
              <a:t>三省六部</a:t>
            </a:r>
            <a:r>
              <a:rPr lang="en-US" altLang="zh-CN" sz="3200" b="1">
                <a:cs typeface="Times New Roman" panose="02020603050405020304" pitchFamily="18" charset="0"/>
              </a:rPr>
              <a:t>(</a:t>
            </a:r>
            <a:r>
              <a:rPr lang="zh-CN" altLang="en-US" sz="3200" b="1">
                <a:cs typeface="Times New Roman" panose="02020603050405020304" pitchFamily="18" charset="0"/>
              </a:rPr>
              <a:t>隋唐</a:t>
            </a:r>
            <a:r>
              <a:rPr lang="en-US" altLang="zh-CN" sz="3200" b="1">
                <a:cs typeface="Times New Roman" panose="02020603050405020304" pitchFamily="18" charset="0"/>
              </a:rPr>
              <a:t>)</a:t>
            </a:r>
            <a:r>
              <a:rPr lang="en-US" altLang="zh-CN" sz="3200" b="1">
                <a:latin typeface="宋体" panose="02010600030101010101" pitchFamily="2" charset="-122"/>
                <a:cs typeface="Times New Roman" panose="02020603050405020304" pitchFamily="18" charset="0"/>
              </a:rPr>
              <a:t>——</a:t>
            </a:r>
            <a:r>
              <a:rPr lang="zh-CN" altLang="en-US" sz="3200" b="1">
                <a:cs typeface="Times New Roman" panose="02020603050405020304" pitchFamily="18" charset="0"/>
              </a:rPr>
              <a:t>二府三司</a:t>
            </a:r>
            <a:r>
              <a:rPr lang="en-US" altLang="zh-CN" sz="3200" b="1">
                <a:cs typeface="Times New Roman" panose="02020603050405020304" pitchFamily="18" charset="0"/>
              </a:rPr>
              <a:t>(</a:t>
            </a:r>
            <a:r>
              <a:rPr lang="zh-CN" altLang="en-US" sz="3200" b="1">
                <a:cs typeface="Times New Roman" panose="02020603050405020304" pitchFamily="18" charset="0"/>
              </a:rPr>
              <a:t>宋</a:t>
            </a:r>
            <a:r>
              <a:rPr lang="en-US" altLang="zh-CN" sz="3200" b="1">
                <a:cs typeface="Times New Roman" panose="02020603050405020304" pitchFamily="18" charset="0"/>
              </a:rPr>
              <a:t>)</a:t>
            </a:r>
            <a:r>
              <a:rPr lang="en-US" altLang="zh-CN" sz="3200" b="1">
                <a:latin typeface="宋体" panose="02010600030101010101" pitchFamily="2" charset="-122"/>
                <a:cs typeface="Times New Roman" panose="02020603050405020304" pitchFamily="18" charset="0"/>
              </a:rPr>
              <a:t>——</a:t>
            </a:r>
            <a:r>
              <a:rPr lang="zh-CN" altLang="en-US" sz="3200" b="1">
                <a:cs typeface="Times New Roman" panose="02020603050405020304" pitchFamily="18" charset="0"/>
              </a:rPr>
              <a:t>中书省</a:t>
            </a:r>
            <a:r>
              <a:rPr lang="en-US" altLang="zh-CN" sz="3200" b="1">
                <a:cs typeface="Times New Roman" panose="02020603050405020304" pitchFamily="18" charset="0"/>
              </a:rPr>
              <a:t>(</a:t>
            </a:r>
            <a:r>
              <a:rPr lang="zh-CN" altLang="en-US" sz="3200" b="1">
                <a:cs typeface="Times New Roman" panose="02020603050405020304" pitchFamily="18" charset="0"/>
              </a:rPr>
              <a:t>元</a:t>
            </a:r>
            <a:r>
              <a:rPr lang="en-US" altLang="zh-CN" sz="3200" b="1">
                <a:cs typeface="Times New Roman" panose="02020603050405020304" pitchFamily="18" charset="0"/>
              </a:rPr>
              <a:t>)</a:t>
            </a:r>
            <a:r>
              <a:rPr lang="en-US" altLang="zh-CN" sz="3200" b="1">
                <a:latin typeface="宋体" panose="02010600030101010101" pitchFamily="2" charset="-122"/>
                <a:cs typeface="Times New Roman" panose="02020603050405020304" pitchFamily="18" charset="0"/>
              </a:rPr>
              <a:t>——</a:t>
            </a:r>
            <a:r>
              <a:rPr lang="zh-CN" altLang="en-US" sz="3200" b="1">
                <a:cs typeface="Times New Roman" panose="02020603050405020304" pitchFamily="18" charset="0"/>
              </a:rPr>
              <a:t>废丞相、设内阁</a:t>
            </a:r>
            <a:r>
              <a:rPr lang="en-US" altLang="zh-CN" sz="3200" b="1">
                <a:cs typeface="Times New Roman" panose="02020603050405020304" pitchFamily="18" charset="0"/>
              </a:rPr>
              <a:t>(</a:t>
            </a:r>
            <a:r>
              <a:rPr lang="zh-CN" altLang="en-US" sz="3200" b="1">
                <a:cs typeface="Times New Roman" panose="02020603050405020304" pitchFamily="18" charset="0"/>
              </a:rPr>
              <a:t>明</a:t>
            </a:r>
            <a:r>
              <a:rPr lang="en-US" altLang="zh-CN" sz="3200" b="1">
                <a:cs typeface="Times New Roman" panose="02020603050405020304" pitchFamily="18" charset="0"/>
              </a:rPr>
              <a:t>)</a:t>
            </a:r>
            <a:r>
              <a:rPr lang="en-US" altLang="zh-CN" sz="3200" b="1">
                <a:latin typeface="宋体" panose="02010600030101010101" pitchFamily="2" charset="-122"/>
                <a:cs typeface="Times New Roman" panose="02020603050405020304" pitchFamily="18" charset="0"/>
              </a:rPr>
              <a:t>——</a:t>
            </a:r>
            <a:r>
              <a:rPr lang="zh-CN" altLang="en-US" sz="3200" b="1">
                <a:cs typeface="Times New Roman" panose="02020603050405020304" pitchFamily="18" charset="0"/>
              </a:rPr>
              <a:t>军机处</a:t>
            </a:r>
            <a:r>
              <a:rPr lang="en-US" altLang="zh-CN" sz="3200" b="1">
                <a:cs typeface="Times New Roman" panose="02020603050405020304" pitchFamily="18" charset="0"/>
              </a:rPr>
              <a:t>(</a:t>
            </a:r>
            <a:r>
              <a:rPr lang="zh-CN" altLang="en-US" sz="3200" b="1">
                <a:cs typeface="Times New Roman" panose="02020603050405020304" pitchFamily="18" charset="0"/>
              </a:rPr>
              <a:t>清</a:t>
            </a:r>
            <a:r>
              <a:rPr lang="en-US" altLang="zh-CN" sz="3200" b="1">
                <a:cs typeface="Times New Roman" panose="02020603050405020304" pitchFamily="18" charset="0"/>
              </a:rPr>
              <a:t>)</a:t>
            </a:r>
            <a:endParaRPr lang="en-US" altLang="zh-CN" sz="3200" b="1">
              <a:cs typeface="Times New Roman" panose="02020603050405020304" pitchFamily="18" charset="0"/>
            </a:endParaRPr>
          </a:p>
          <a:p>
            <a:pPr defTabSz="-635" eaLnBrk="0" hangingPunct="0">
              <a:tabLst>
                <a:tab pos="2070100" algn="l"/>
              </a:tabLst>
            </a:pPr>
            <a:r>
              <a:rPr lang="en-US" altLang="zh-CN" sz="3200" b="1">
                <a:cs typeface="Times New Roman" panose="02020603050405020304" pitchFamily="18" charset="0"/>
              </a:rPr>
              <a:t>2.</a:t>
            </a:r>
            <a:r>
              <a:rPr lang="zh-CN" altLang="en-US" sz="3200" b="1">
                <a:cs typeface="Times New Roman" panose="02020603050405020304" pitchFamily="18" charset="0"/>
              </a:rPr>
              <a:t>地方行政演变：分封制</a:t>
            </a:r>
            <a:r>
              <a:rPr lang="en-US" altLang="zh-CN" sz="3200" b="1">
                <a:cs typeface="Times New Roman" panose="02020603050405020304" pitchFamily="18" charset="0"/>
              </a:rPr>
              <a:t>(</a:t>
            </a:r>
            <a:r>
              <a:rPr lang="zh-CN" altLang="en-US" sz="3200" b="1">
                <a:cs typeface="Times New Roman" panose="02020603050405020304" pitchFamily="18" charset="0"/>
              </a:rPr>
              <a:t>西周始</a:t>
            </a:r>
            <a:r>
              <a:rPr lang="en-US" altLang="zh-CN" sz="3200" b="1">
                <a:cs typeface="Times New Roman" panose="02020603050405020304" pitchFamily="18" charset="0"/>
              </a:rPr>
              <a:t>)</a:t>
            </a:r>
            <a:r>
              <a:rPr lang="en-US" altLang="zh-CN" sz="3200" b="1">
                <a:latin typeface="宋体" panose="02010600030101010101" pitchFamily="2" charset="-122"/>
                <a:cs typeface="Times New Roman" panose="02020603050405020304" pitchFamily="18" charset="0"/>
              </a:rPr>
              <a:t>——</a:t>
            </a:r>
            <a:r>
              <a:rPr lang="zh-CN" altLang="en-US" sz="3200" b="1">
                <a:cs typeface="Times New Roman" panose="02020603050405020304" pitchFamily="18" charset="0"/>
              </a:rPr>
              <a:t>郡县制</a:t>
            </a:r>
            <a:r>
              <a:rPr lang="en-US" altLang="zh-CN" sz="3200" b="1">
                <a:cs typeface="Times New Roman" panose="02020603050405020304" pitchFamily="18" charset="0"/>
              </a:rPr>
              <a:t>(</a:t>
            </a:r>
            <a:r>
              <a:rPr lang="zh-CN" altLang="en-US" sz="3200" b="1">
                <a:cs typeface="Times New Roman" panose="02020603050405020304" pitchFamily="18" charset="0"/>
              </a:rPr>
              <a:t>秦始</a:t>
            </a:r>
            <a:r>
              <a:rPr lang="en-US" altLang="zh-CN" sz="3200" b="1">
                <a:cs typeface="Times New Roman" panose="02020603050405020304" pitchFamily="18" charset="0"/>
              </a:rPr>
              <a:t>)</a:t>
            </a:r>
            <a:r>
              <a:rPr lang="en-US" altLang="zh-CN" sz="3200" b="1">
                <a:latin typeface="宋体" panose="02010600030101010101" pitchFamily="2" charset="-122"/>
                <a:cs typeface="Times New Roman" panose="02020603050405020304" pitchFamily="18" charset="0"/>
              </a:rPr>
              <a:t>——</a:t>
            </a:r>
            <a:r>
              <a:rPr lang="zh-CN" altLang="en-US" sz="3200" b="1">
                <a:cs typeface="Times New Roman" panose="02020603050405020304" pitchFamily="18" charset="0"/>
              </a:rPr>
              <a:t>行省制</a:t>
            </a:r>
            <a:r>
              <a:rPr lang="en-US" altLang="zh-CN" sz="3200" b="1">
                <a:cs typeface="Times New Roman" panose="02020603050405020304" pitchFamily="18" charset="0"/>
              </a:rPr>
              <a:t>(</a:t>
            </a:r>
            <a:r>
              <a:rPr lang="zh-CN" altLang="en-US" sz="3200" b="1">
                <a:cs typeface="Times New Roman" panose="02020603050405020304" pitchFamily="18" charset="0"/>
              </a:rPr>
              <a:t>元始</a:t>
            </a:r>
            <a:r>
              <a:rPr lang="en-US" altLang="zh-CN" sz="3200" b="1">
                <a:cs typeface="Times New Roman" panose="02020603050405020304" pitchFamily="18" charset="0"/>
              </a:rPr>
              <a:t>)</a:t>
            </a:r>
            <a:endParaRPr lang="en-US" altLang="zh-CN" sz="3200" b="1"/>
          </a:p>
          <a:p>
            <a:pPr defTabSz="-635" eaLnBrk="0" hangingPunct="0">
              <a:tabLst>
                <a:tab pos="2070100" algn="l"/>
              </a:tabLst>
            </a:pPr>
            <a:r>
              <a:rPr lang="en-US" altLang="zh-CN" sz="3200" b="1"/>
              <a:t>3.</a:t>
            </a:r>
            <a:r>
              <a:rPr lang="zh-CN" altLang="en-US" sz="3200" b="1"/>
              <a:t>选官制度变迁：世官制</a:t>
            </a:r>
            <a:r>
              <a:rPr lang="en-US" altLang="zh-CN" sz="3200" b="1"/>
              <a:t>(</a:t>
            </a:r>
            <a:r>
              <a:rPr lang="zh-CN" altLang="en-US" sz="3200" b="1"/>
              <a:t>先秦</a:t>
            </a:r>
            <a:r>
              <a:rPr lang="en-US" altLang="zh-CN" sz="3200" b="1"/>
              <a:t>)</a:t>
            </a:r>
            <a:r>
              <a:rPr lang="en-US" altLang="zh-CN" sz="3200" b="1">
                <a:latin typeface="宋体" panose="02010600030101010101" pitchFamily="2" charset="-122"/>
              </a:rPr>
              <a:t>——</a:t>
            </a:r>
            <a:r>
              <a:rPr lang="zh-CN" altLang="en-US" sz="3200" b="1"/>
              <a:t>察举制</a:t>
            </a:r>
            <a:r>
              <a:rPr lang="en-US" altLang="zh-CN" sz="3200" b="1"/>
              <a:t>(</a:t>
            </a:r>
            <a:r>
              <a:rPr lang="zh-CN" altLang="en-US" sz="3200" b="1"/>
              <a:t>汉始</a:t>
            </a:r>
            <a:r>
              <a:rPr lang="en-US" altLang="zh-CN" sz="3200" b="1"/>
              <a:t>)</a:t>
            </a:r>
            <a:r>
              <a:rPr lang="en-US" altLang="zh-CN" sz="3200" b="1">
                <a:latin typeface="宋体" panose="02010600030101010101" pitchFamily="2" charset="-122"/>
              </a:rPr>
              <a:t>——</a:t>
            </a:r>
            <a:r>
              <a:rPr lang="zh-CN" altLang="en-US" sz="3200" b="1"/>
              <a:t>科举制</a:t>
            </a:r>
            <a:r>
              <a:rPr lang="en-US" altLang="zh-CN" sz="3200" b="1"/>
              <a:t>(</a:t>
            </a:r>
            <a:r>
              <a:rPr lang="zh-CN" altLang="en-US" sz="3200" b="1"/>
              <a:t>隋唐始</a:t>
            </a:r>
            <a:r>
              <a:rPr lang="en-US" altLang="zh-CN" sz="3200" b="1"/>
              <a:t>)</a:t>
            </a:r>
            <a:r>
              <a:rPr lang="en-US" altLang="zh-CN" sz="3200" b="1">
                <a:latin typeface="宋体" panose="02010600030101010101" pitchFamily="2" charset="-122"/>
              </a:rPr>
              <a:t>——</a:t>
            </a:r>
            <a:r>
              <a:rPr lang="zh-CN" altLang="en-US" sz="3200" b="1"/>
              <a:t>废八股取士</a:t>
            </a:r>
            <a:r>
              <a:rPr lang="en-US" altLang="zh-CN" sz="3200" b="1"/>
              <a:t>(</a:t>
            </a:r>
            <a:r>
              <a:rPr lang="zh-CN" altLang="en-US" sz="3200" b="1"/>
              <a:t>近代</a:t>
            </a:r>
            <a:r>
              <a:rPr lang="en-US" altLang="zh-CN" sz="3200" b="1"/>
              <a:t>)</a:t>
            </a:r>
            <a:endParaRPr lang="en-US" altLang="zh-CN" sz="3200" b="1"/>
          </a:p>
          <a:p>
            <a:pPr defTabSz="-635" eaLnBrk="0" hangingPunct="0">
              <a:tabLst>
                <a:tab pos="2070100" algn="l"/>
              </a:tabLst>
            </a:pPr>
            <a:r>
              <a:rPr lang="en-US" altLang="zh-CN" sz="3200" b="1"/>
              <a:t>4.</a:t>
            </a:r>
            <a:r>
              <a:rPr lang="zh-CN" altLang="en-US" sz="3200" b="1"/>
              <a:t>儒学发展：创立</a:t>
            </a:r>
            <a:r>
              <a:rPr lang="en-US" altLang="zh-CN" sz="3200" b="1"/>
              <a:t>(</a:t>
            </a:r>
            <a:r>
              <a:rPr lang="zh-CN" altLang="en-US" sz="3200" b="1"/>
              <a:t>春秋</a:t>
            </a:r>
            <a:r>
              <a:rPr lang="en-US" altLang="zh-CN" sz="3200" b="1"/>
              <a:t>)</a:t>
            </a:r>
            <a:r>
              <a:rPr lang="en-US" altLang="zh-CN" sz="3200" b="1">
                <a:latin typeface="宋体" panose="02010600030101010101" pitchFamily="2" charset="-122"/>
              </a:rPr>
              <a:t>——</a:t>
            </a:r>
            <a:r>
              <a:rPr lang="zh-CN" altLang="en-US" sz="3200" b="1"/>
              <a:t>发展</a:t>
            </a:r>
            <a:r>
              <a:rPr lang="en-US" altLang="zh-CN" sz="3200" b="1"/>
              <a:t>(</a:t>
            </a:r>
            <a:r>
              <a:rPr lang="zh-CN" altLang="en-US" sz="3200" b="1"/>
              <a:t>战国</a:t>
            </a:r>
            <a:r>
              <a:rPr lang="en-US" altLang="zh-CN" sz="3200" b="1"/>
              <a:t>)</a:t>
            </a:r>
            <a:r>
              <a:rPr lang="en-US" altLang="zh-CN" sz="3200" b="1">
                <a:latin typeface="宋体" panose="02010600030101010101" pitchFamily="2" charset="-122"/>
              </a:rPr>
              <a:t>——</a:t>
            </a:r>
            <a:r>
              <a:rPr lang="zh-CN" altLang="en-US" sz="3200" b="1"/>
              <a:t>厄运</a:t>
            </a:r>
            <a:r>
              <a:rPr lang="en-US" altLang="zh-CN" sz="3200" b="1"/>
              <a:t>(</a:t>
            </a:r>
            <a:r>
              <a:rPr lang="zh-CN" altLang="en-US" sz="3200" b="1"/>
              <a:t>秦</a:t>
            </a:r>
            <a:r>
              <a:rPr lang="en-US" altLang="zh-CN" sz="3200" b="1"/>
              <a:t>)</a:t>
            </a:r>
            <a:r>
              <a:rPr lang="en-US" altLang="zh-CN" sz="3200" b="1">
                <a:latin typeface="宋体" panose="02010600030101010101" pitchFamily="2" charset="-122"/>
              </a:rPr>
              <a:t>——</a:t>
            </a:r>
            <a:r>
              <a:rPr lang="zh-CN" altLang="en-US" sz="3200" b="1"/>
              <a:t>独尊</a:t>
            </a:r>
            <a:r>
              <a:rPr lang="en-US" altLang="zh-CN" sz="3200" b="1"/>
              <a:t>(</a:t>
            </a:r>
            <a:r>
              <a:rPr lang="zh-CN" altLang="en-US" sz="3200" b="1"/>
              <a:t>西汉</a:t>
            </a:r>
            <a:r>
              <a:rPr lang="en-US" altLang="zh-CN" sz="3200" b="1"/>
              <a:t>)</a:t>
            </a:r>
            <a:r>
              <a:rPr lang="en-US" altLang="zh-CN" sz="3200" b="1">
                <a:latin typeface="宋体" panose="02010600030101010101" pitchFamily="2" charset="-122"/>
              </a:rPr>
              <a:t>——</a:t>
            </a:r>
            <a:r>
              <a:rPr lang="zh-CN" altLang="en-US" sz="3200" b="1"/>
              <a:t>创新</a:t>
            </a:r>
            <a:r>
              <a:rPr lang="en-US" altLang="zh-CN" sz="3200" b="1"/>
              <a:t>(</a:t>
            </a:r>
            <a:r>
              <a:rPr lang="zh-CN" altLang="en-US" sz="3200" b="1"/>
              <a:t>南宋</a:t>
            </a:r>
            <a:r>
              <a:rPr lang="en-US" altLang="zh-CN" sz="3200" b="1"/>
              <a:t>)</a:t>
            </a:r>
            <a:r>
              <a:rPr lang="en-US" altLang="zh-CN" sz="3200" b="1">
                <a:latin typeface="宋体" panose="02010600030101010101" pitchFamily="2" charset="-122"/>
              </a:rPr>
              <a:t>——</a:t>
            </a:r>
            <a:r>
              <a:rPr lang="zh-CN" altLang="en-US" sz="3200" b="1"/>
              <a:t>批判</a:t>
            </a:r>
            <a:r>
              <a:rPr lang="en-US" altLang="zh-CN" sz="3200" b="1"/>
              <a:t>(</a:t>
            </a:r>
            <a:r>
              <a:rPr lang="zh-CN" altLang="en-US" sz="3200" b="1"/>
              <a:t>明清</a:t>
            </a:r>
            <a:r>
              <a:rPr lang="en-US" altLang="zh-CN" sz="3200" b="1"/>
              <a:t>)</a:t>
            </a:r>
            <a:r>
              <a:rPr lang="en-US" altLang="zh-CN" sz="3200" b="1">
                <a:latin typeface="宋体" panose="02010600030101010101" pitchFamily="2" charset="-122"/>
              </a:rPr>
              <a:t>——</a:t>
            </a:r>
            <a:r>
              <a:rPr lang="zh-CN" altLang="en-US" sz="3200" b="1"/>
              <a:t>冲击</a:t>
            </a:r>
            <a:r>
              <a:rPr lang="en-US" altLang="zh-CN" sz="3200" b="1"/>
              <a:t>(</a:t>
            </a:r>
            <a:r>
              <a:rPr lang="zh-CN" altLang="en-US" sz="3200" b="1"/>
              <a:t>近代前期</a:t>
            </a:r>
            <a:r>
              <a:rPr lang="en-US" altLang="zh-CN" sz="3200" b="1"/>
              <a:t>)</a:t>
            </a:r>
            <a:r>
              <a:rPr lang="en-US" altLang="zh-CN" sz="3200" b="1">
                <a:latin typeface="宋体" panose="02010600030101010101" pitchFamily="2" charset="-122"/>
              </a:rPr>
              <a:t>——</a:t>
            </a:r>
            <a:r>
              <a:rPr lang="zh-CN" altLang="en-US" sz="3200" b="1"/>
              <a:t>摧毁</a:t>
            </a:r>
            <a:r>
              <a:rPr lang="en-US" altLang="zh-CN" sz="3200" b="1"/>
              <a:t>(</a:t>
            </a:r>
            <a:r>
              <a:rPr lang="en-US" altLang="zh-CN" sz="3200" b="1">
                <a:latin typeface="宋体" panose="02010600030101010101" pitchFamily="2" charset="-122"/>
              </a:rPr>
              <a:t>“</a:t>
            </a:r>
            <a:r>
              <a:rPr lang="zh-CN" altLang="en-US" sz="3200" b="1"/>
              <a:t>文化大革命</a:t>
            </a:r>
            <a:r>
              <a:rPr lang="zh-CN" altLang="en-US" sz="3200" b="1">
                <a:latin typeface="宋体" panose="02010600030101010101" pitchFamily="2" charset="-122"/>
              </a:rPr>
              <a:t>”</a:t>
            </a:r>
            <a:r>
              <a:rPr lang="en-US" altLang="zh-CN" sz="3200" b="1"/>
              <a:t>)</a:t>
            </a:r>
            <a:r>
              <a:rPr lang="en-US" altLang="zh-CN" sz="3200" b="1">
                <a:latin typeface="宋体" panose="02010600030101010101" pitchFamily="2" charset="-122"/>
              </a:rPr>
              <a:t>——</a:t>
            </a:r>
            <a:r>
              <a:rPr lang="zh-CN" altLang="en-US" sz="3200" b="1"/>
              <a:t>新生</a:t>
            </a:r>
            <a:r>
              <a:rPr lang="en-US" altLang="zh-CN" sz="3200" b="1"/>
              <a:t>(</a:t>
            </a:r>
            <a:r>
              <a:rPr lang="zh-CN" altLang="en-US" sz="3200" b="1"/>
              <a:t>现代</a:t>
            </a:r>
            <a:r>
              <a:rPr lang="en-US" altLang="zh-CN" sz="3200" b="1"/>
              <a:t>)</a:t>
            </a:r>
            <a:endParaRPr lang="en-US" altLang="zh-CN" sz="32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1"/>
          <a:srcRect/>
          <a:stretch>
            <a:fillRect/>
          </a:stretch>
        </p:blipFill>
        <p:spPr bwMode="auto">
          <a:xfrm>
            <a:off x="468313" y="188913"/>
            <a:ext cx="7704137" cy="2447925"/>
          </a:xfrm>
          <a:prstGeom prst="rect">
            <a:avLst/>
          </a:prstGeom>
          <a:noFill/>
          <a:ln w="9525">
            <a:noFill/>
            <a:miter lim="800000"/>
            <a:headEnd/>
            <a:tailEnd/>
          </a:ln>
        </p:spPr>
      </p:pic>
      <p:sp>
        <p:nvSpPr>
          <p:cNvPr id="80898" name="矩形 1"/>
          <p:cNvSpPr>
            <a:spLocks noChangeArrowheads="1"/>
          </p:cNvSpPr>
          <p:nvPr/>
        </p:nvSpPr>
        <p:spPr bwMode="auto">
          <a:xfrm>
            <a:off x="19050" y="2636838"/>
            <a:ext cx="8893175" cy="3970337"/>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与第一次工业 革命进行比较。起到巩固旧知识，强化新内容的作用。如产生的</a:t>
            </a:r>
            <a:r>
              <a:rPr lang="zh-CN" altLang="en-US" sz="2800" b="1">
                <a:solidFill>
                  <a:srgbClr val="FF0000"/>
                </a:solidFill>
                <a:latin typeface="Franklin Gothic Book"/>
                <a:ea typeface="黑体" panose="02010600030101010101" pitchFamily="49" charset="-122"/>
              </a:rPr>
              <a:t>根本原因</a:t>
            </a:r>
            <a:r>
              <a:rPr lang="zh-CN" altLang="en-US" sz="2800" b="1">
                <a:latin typeface="Franklin Gothic Book"/>
                <a:ea typeface="黑体" panose="02010600030101010101" pitchFamily="49" charset="-122"/>
              </a:rPr>
              <a:t>：都是</a:t>
            </a:r>
            <a:r>
              <a:rPr lang="zh-CN" altLang="en-US" sz="2800" b="1">
                <a:solidFill>
                  <a:srgbClr val="FF0000"/>
                </a:solidFill>
                <a:latin typeface="Franklin Gothic Book"/>
                <a:ea typeface="黑体" panose="02010600030101010101" pitchFamily="49" charset="-122"/>
              </a:rPr>
              <a:t>市场</a:t>
            </a:r>
            <a:r>
              <a:rPr lang="zh-CN" altLang="en-US" sz="2800" b="1">
                <a:latin typeface="Franklin Gothic Book"/>
                <a:ea typeface="黑体" panose="02010600030101010101" pitchFamily="49" charset="-122"/>
              </a:rPr>
              <a:t>的需求，而原有的生产体系不能满足其要求。如此等等。 需要说明的是，框架知识结构中的主干知识在教材中涵盖的内容十分繁杂，而备考复习不能用撒大网的方式将所涉及的内容都让学生去掌握。因此， 建立分层知识结构要求教师必须认真分析研究这些年来的高考考点，结合教材内容，通过精挑细选，归纳出能够全面准确反映重大历史事件、历史现象 和历史概念的知识要点来。</a:t>
            </a:r>
            <a:endParaRPr lang="zh-CN" altLang="en-US" sz="2800" b="1">
              <a:latin typeface="Franklin Gothic Book"/>
              <a:ea typeface="黑体" panose="0201060003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1"/>
          <a:srcRect/>
          <a:stretch>
            <a:fillRect/>
          </a:stretch>
        </p:blipFill>
        <p:spPr bwMode="auto">
          <a:xfrm>
            <a:off x="468313" y="333375"/>
            <a:ext cx="8351837" cy="61912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1"/>
          <a:srcRect/>
          <a:stretch>
            <a:fillRect/>
          </a:stretch>
        </p:blipFill>
        <p:spPr bwMode="auto">
          <a:xfrm>
            <a:off x="539750" y="333375"/>
            <a:ext cx="8208963" cy="61198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文本框 5"/>
          <p:cNvSpPr txBox="1">
            <a:spLocks noChangeArrowheads="1"/>
          </p:cNvSpPr>
          <p:nvPr/>
        </p:nvSpPr>
        <p:spPr bwMode="auto">
          <a:xfrm>
            <a:off x="539750" y="476250"/>
            <a:ext cx="8069263" cy="523875"/>
          </a:xfrm>
          <a:prstGeom prst="rect">
            <a:avLst/>
          </a:prstGeom>
          <a:solidFill>
            <a:schemeClr val="accent1"/>
          </a:solidFill>
          <a:ln w="12700">
            <a:solidFill>
              <a:srgbClr val="C00000"/>
            </a:solidFill>
            <a:bevel/>
          </a:ln>
        </p:spPr>
        <p:txBody>
          <a:bodyPr>
            <a:spAutoFit/>
          </a:bodyPr>
          <a:lstStyle/>
          <a:p>
            <a:pPr>
              <a:buFont typeface="Arial" panose="020B0604020202020204" pitchFamily="34" charset="0"/>
              <a:buNone/>
            </a:pPr>
            <a:r>
              <a:rPr lang="zh-CN" altLang="en-US" sz="2800" b="1">
                <a:solidFill>
                  <a:schemeClr val="bg1"/>
                </a:solidFill>
                <a:sym typeface="Arial" panose="020B0604020202020204" pitchFamily="34" charset="0"/>
              </a:rPr>
              <a:t>巧用</a:t>
            </a:r>
            <a:r>
              <a:rPr lang="zh-CN" altLang="en-US" sz="2800" b="1">
                <a:solidFill>
                  <a:srgbClr val="FF0000"/>
                </a:solidFill>
                <a:sym typeface="Arial" panose="020B0604020202020204" pitchFamily="34" charset="0"/>
              </a:rPr>
              <a:t>教材目录</a:t>
            </a:r>
            <a:r>
              <a:rPr lang="zh-CN" altLang="en-US" sz="2800" b="1">
                <a:solidFill>
                  <a:schemeClr val="bg1"/>
                </a:solidFill>
                <a:sym typeface="Arial" panose="020B0604020202020204" pitchFamily="34" charset="0"/>
              </a:rPr>
              <a:t>，从宏观上明确考查主干。</a:t>
            </a:r>
            <a:endParaRPr lang="zh-CN" altLang="en-US" sz="2800" b="1">
              <a:solidFill>
                <a:schemeClr val="bg1"/>
              </a:solidFill>
            </a:endParaRPr>
          </a:p>
        </p:txBody>
      </p:sp>
      <p:sp>
        <p:nvSpPr>
          <p:cNvPr id="83970" name="文本框 6"/>
          <p:cNvSpPr txBox="1">
            <a:spLocks noChangeArrowheads="1"/>
          </p:cNvSpPr>
          <p:nvPr/>
        </p:nvSpPr>
        <p:spPr bwMode="auto">
          <a:xfrm>
            <a:off x="539750" y="1265238"/>
            <a:ext cx="8051800" cy="2895600"/>
          </a:xfrm>
          <a:prstGeom prst="rect">
            <a:avLst/>
          </a:prstGeom>
          <a:solidFill>
            <a:schemeClr val="accent1"/>
          </a:solidFill>
          <a:ln w="12700">
            <a:solidFill>
              <a:srgbClr val="C00000"/>
            </a:solidFill>
            <a:bevel/>
          </a:ln>
        </p:spPr>
        <p:txBody>
          <a:bodyPr>
            <a:spAutoFit/>
          </a:bodyPr>
          <a:lstStyle/>
          <a:p>
            <a:pPr>
              <a:buFont typeface="Arial" panose="020B0604020202020204" pitchFamily="34" charset="0"/>
              <a:buNone/>
            </a:pPr>
            <a:r>
              <a:rPr lang="zh-CN" altLang="en-US" sz="3200" b="1">
                <a:solidFill>
                  <a:schemeClr val="bg1"/>
                </a:solidFill>
              </a:rPr>
              <a:t>例必修一</a:t>
            </a:r>
            <a:endParaRPr lang="zh-CN" altLang="en-US" sz="3200" b="1">
              <a:solidFill>
                <a:schemeClr val="bg1"/>
              </a:solidFill>
            </a:endParaRPr>
          </a:p>
          <a:p>
            <a:pPr>
              <a:buFont typeface="Arial" panose="020B0604020202020204" pitchFamily="34" charset="0"/>
              <a:buNone/>
            </a:pPr>
            <a:r>
              <a:rPr lang="en-US" altLang="zh-CN" sz="3200" b="1">
                <a:solidFill>
                  <a:schemeClr val="bg1"/>
                </a:solidFill>
              </a:rPr>
              <a:t>	</a:t>
            </a:r>
            <a:r>
              <a:rPr lang="zh-CN" altLang="en-US" sz="2400" b="1">
                <a:solidFill>
                  <a:schemeClr val="bg1"/>
                </a:solidFill>
              </a:rPr>
              <a:t>第</a:t>
            </a:r>
            <a:r>
              <a:rPr lang="en-US" altLang="zh-CN" sz="2400" b="1">
                <a:solidFill>
                  <a:schemeClr val="bg1"/>
                </a:solidFill>
              </a:rPr>
              <a:t>5</a:t>
            </a:r>
            <a:r>
              <a:rPr lang="zh-CN" altLang="en-US" sz="2400" b="1">
                <a:solidFill>
                  <a:schemeClr val="bg1"/>
                </a:solidFill>
              </a:rPr>
              <a:t>课 古代希腊民主政治</a:t>
            </a:r>
            <a:endParaRPr lang="zh-CN" altLang="en-US" sz="2400" b="1">
              <a:solidFill>
                <a:schemeClr val="bg1"/>
              </a:solidFill>
            </a:endParaRPr>
          </a:p>
          <a:p>
            <a:pPr>
              <a:buFont typeface="Arial" panose="020B0604020202020204" pitchFamily="34" charset="0"/>
              <a:buNone/>
            </a:pPr>
            <a:r>
              <a:rPr lang="en-US" altLang="zh-CN" sz="2400" b="1">
                <a:solidFill>
                  <a:schemeClr val="bg1"/>
                </a:solidFill>
              </a:rPr>
              <a:t>	</a:t>
            </a:r>
            <a:r>
              <a:rPr lang="zh-CN" altLang="en-US" sz="2400" b="1">
                <a:solidFill>
                  <a:schemeClr val="bg1"/>
                </a:solidFill>
              </a:rPr>
              <a:t>第</a:t>
            </a:r>
            <a:r>
              <a:rPr lang="en-US" altLang="zh-CN" sz="2400" b="1">
                <a:solidFill>
                  <a:schemeClr val="bg1"/>
                </a:solidFill>
              </a:rPr>
              <a:t>7</a:t>
            </a:r>
            <a:r>
              <a:rPr lang="zh-CN" altLang="en-US" sz="2400" b="1">
                <a:solidFill>
                  <a:schemeClr val="bg1"/>
                </a:solidFill>
              </a:rPr>
              <a:t>课 英国君主立宪制的建立</a:t>
            </a:r>
            <a:endParaRPr lang="zh-CN" altLang="en-US" sz="2400" b="1">
              <a:solidFill>
                <a:schemeClr val="bg1"/>
              </a:solidFill>
            </a:endParaRPr>
          </a:p>
          <a:p>
            <a:pPr>
              <a:buFont typeface="Arial" panose="020B0604020202020204" pitchFamily="34" charset="0"/>
              <a:buNone/>
            </a:pPr>
            <a:r>
              <a:rPr lang="en-US" altLang="zh-CN" sz="2400" b="1">
                <a:solidFill>
                  <a:schemeClr val="bg1"/>
                </a:solidFill>
              </a:rPr>
              <a:t>	</a:t>
            </a:r>
            <a:r>
              <a:rPr lang="zh-CN" altLang="en-US" sz="2400" b="1">
                <a:solidFill>
                  <a:schemeClr val="bg1"/>
                </a:solidFill>
              </a:rPr>
              <a:t>第</a:t>
            </a:r>
            <a:r>
              <a:rPr lang="en-US" altLang="zh-CN" sz="2400" b="1">
                <a:solidFill>
                  <a:schemeClr val="bg1"/>
                </a:solidFill>
              </a:rPr>
              <a:t>8</a:t>
            </a:r>
            <a:r>
              <a:rPr lang="zh-CN" altLang="en-US" sz="2400" b="1">
                <a:solidFill>
                  <a:schemeClr val="bg1"/>
                </a:solidFill>
              </a:rPr>
              <a:t>课 美国联邦政府的建立</a:t>
            </a:r>
            <a:endParaRPr lang="zh-CN" altLang="en-US" sz="2400" b="1">
              <a:solidFill>
                <a:schemeClr val="bg1"/>
              </a:solidFill>
            </a:endParaRPr>
          </a:p>
          <a:p>
            <a:pPr>
              <a:buFont typeface="Arial" panose="020B0604020202020204" pitchFamily="34" charset="0"/>
              <a:buNone/>
            </a:pPr>
            <a:r>
              <a:rPr lang="en-US" altLang="zh-CN" sz="2400" b="1">
                <a:solidFill>
                  <a:schemeClr val="bg1"/>
                </a:solidFill>
              </a:rPr>
              <a:t>	</a:t>
            </a:r>
            <a:r>
              <a:rPr lang="zh-CN" altLang="en-US" sz="2400" b="1">
                <a:solidFill>
                  <a:schemeClr val="bg1"/>
                </a:solidFill>
              </a:rPr>
              <a:t>第</a:t>
            </a:r>
            <a:r>
              <a:rPr lang="en-US" altLang="zh-CN" sz="2400" b="1">
                <a:solidFill>
                  <a:schemeClr val="bg1"/>
                </a:solidFill>
              </a:rPr>
              <a:t>9</a:t>
            </a:r>
            <a:r>
              <a:rPr lang="zh-CN" altLang="en-US" sz="2400" b="1">
                <a:solidFill>
                  <a:schemeClr val="bg1"/>
                </a:solidFill>
              </a:rPr>
              <a:t>课 资本主义政治制度在欧洲大陆的扩展</a:t>
            </a:r>
            <a:endParaRPr lang="zh-CN" altLang="en-US" sz="2400" b="1">
              <a:solidFill>
                <a:schemeClr val="bg1"/>
              </a:solidFill>
            </a:endParaRPr>
          </a:p>
          <a:p>
            <a:pPr>
              <a:buFont typeface="Arial" panose="020B0604020202020204" pitchFamily="34" charset="0"/>
              <a:buNone/>
            </a:pPr>
            <a:r>
              <a:rPr lang="en-US" altLang="zh-CN" sz="2400" b="1">
                <a:solidFill>
                  <a:schemeClr val="bg1"/>
                </a:solidFill>
              </a:rPr>
              <a:t>	</a:t>
            </a:r>
            <a:r>
              <a:rPr lang="zh-CN" altLang="en-US" sz="2400" b="1">
                <a:solidFill>
                  <a:schemeClr val="bg1"/>
                </a:solidFill>
              </a:rPr>
              <a:t>第</a:t>
            </a:r>
            <a:r>
              <a:rPr lang="en-US" altLang="zh-CN" sz="2400" b="1">
                <a:solidFill>
                  <a:schemeClr val="bg1"/>
                </a:solidFill>
              </a:rPr>
              <a:t>20</a:t>
            </a:r>
            <a:r>
              <a:rPr lang="zh-CN" altLang="en-US" sz="2400" b="1">
                <a:solidFill>
                  <a:schemeClr val="bg1"/>
                </a:solidFill>
              </a:rPr>
              <a:t>课 新中国的民主政治建设</a:t>
            </a:r>
            <a:endParaRPr lang="zh-CN" altLang="en-US" sz="2400" b="1">
              <a:solidFill>
                <a:schemeClr val="bg1"/>
              </a:solidFill>
            </a:endParaRPr>
          </a:p>
          <a:p>
            <a:pPr>
              <a:buFont typeface="Arial" panose="020B0604020202020204" pitchFamily="34" charset="0"/>
              <a:buNone/>
            </a:pPr>
            <a:r>
              <a:rPr lang="en-US" altLang="zh-CN" sz="2400" b="1">
                <a:solidFill>
                  <a:schemeClr val="bg1"/>
                </a:solidFill>
              </a:rPr>
              <a:t>	</a:t>
            </a:r>
            <a:r>
              <a:rPr lang="zh-CN" altLang="en-US" sz="2400" b="1">
                <a:solidFill>
                  <a:schemeClr val="bg1"/>
                </a:solidFill>
              </a:rPr>
              <a:t>第</a:t>
            </a:r>
            <a:r>
              <a:rPr lang="en-US" altLang="zh-CN" sz="2400" b="1">
                <a:solidFill>
                  <a:schemeClr val="bg1"/>
                </a:solidFill>
              </a:rPr>
              <a:t>21</a:t>
            </a:r>
            <a:r>
              <a:rPr lang="zh-CN" altLang="en-US" sz="2400" b="1">
                <a:solidFill>
                  <a:schemeClr val="bg1"/>
                </a:solidFill>
              </a:rPr>
              <a:t>课 民主政治建设的曲折发展</a:t>
            </a:r>
            <a:endParaRPr lang="zh-CN" altLang="en-US" sz="2400" b="1">
              <a:solidFill>
                <a:schemeClr val="bg1"/>
              </a:solidFill>
            </a:endParaRPr>
          </a:p>
        </p:txBody>
      </p:sp>
      <p:sp>
        <p:nvSpPr>
          <p:cNvPr id="83971" name="文本框 7"/>
          <p:cNvSpPr txBox="1">
            <a:spLocks noChangeArrowheads="1"/>
          </p:cNvSpPr>
          <p:nvPr/>
        </p:nvSpPr>
        <p:spPr bwMode="auto">
          <a:xfrm>
            <a:off x="508000" y="4437063"/>
            <a:ext cx="8086725" cy="1981200"/>
          </a:xfrm>
          <a:prstGeom prst="rect">
            <a:avLst/>
          </a:prstGeom>
          <a:solidFill>
            <a:schemeClr val="accent1"/>
          </a:solidFill>
          <a:ln w="28575">
            <a:solidFill>
              <a:srgbClr val="C00000"/>
            </a:solidFill>
            <a:bevel/>
          </a:ln>
        </p:spPr>
        <p:txBody>
          <a:bodyPr>
            <a:spAutoFit/>
          </a:bodyPr>
          <a:lstStyle/>
          <a:p>
            <a:pPr>
              <a:buFont typeface="Arial" panose="020B0604020202020204" pitchFamily="34" charset="0"/>
              <a:buNone/>
            </a:pPr>
            <a:r>
              <a:rPr lang="zh-CN" altLang="en-US" sz="3200" b="1">
                <a:solidFill>
                  <a:schemeClr val="bg1"/>
                </a:solidFill>
              </a:rPr>
              <a:t>主干知识：民主政治</a:t>
            </a:r>
            <a:endParaRPr lang="zh-CN" altLang="en-US" sz="3200" b="1">
              <a:solidFill>
                <a:schemeClr val="bg1"/>
              </a:solidFill>
            </a:endParaRPr>
          </a:p>
          <a:p>
            <a:pPr>
              <a:buFont typeface="Arial" panose="020B0604020202020204" pitchFamily="34" charset="0"/>
              <a:buNone/>
            </a:pPr>
            <a:r>
              <a:rPr lang="zh-CN" altLang="en-US" sz="3200" b="1">
                <a:solidFill>
                  <a:schemeClr val="bg1"/>
                </a:solidFill>
              </a:rPr>
              <a:t>基本线索：</a:t>
            </a:r>
            <a:r>
              <a:rPr lang="zh-CN" altLang="en-US" sz="2800" b="1">
                <a:solidFill>
                  <a:schemeClr val="bg1"/>
                </a:solidFill>
              </a:rPr>
              <a:t>奴隶制民主</a:t>
            </a:r>
            <a:r>
              <a:rPr lang="en-US" altLang="zh-CN" sz="2800" b="1">
                <a:solidFill>
                  <a:schemeClr val="bg1"/>
                </a:solidFill>
              </a:rPr>
              <a:t>——</a:t>
            </a:r>
            <a:r>
              <a:rPr lang="zh-CN" altLang="en-US" sz="2800" b="1">
                <a:solidFill>
                  <a:schemeClr val="bg1"/>
                </a:solidFill>
              </a:rPr>
              <a:t>资产阶级民主</a:t>
            </a:r>
            <a:r>
              <a:rPr lang="en-US" altLang="zh-CN" sz="2800" b="1">
                <a:solidFill>
                  <a:schemeClr val="bg1"/>
                </a:solidFill>
              </a:rPr>
              <a:t>——</a:t>
            </a:r>
            <a:endParaRPr lang="en-US" altLang="zh-CN" sz="2800" b="1">
              <a:solidFill>
                <a:schemeClr val="bg1"/>
              </a:solidFill>
            </a:endParaRPr>
          </a:p>
          <a:p>
            <a:pPr>
              <a:buFont typeface="Arial" panose="020B0604020202020204" pitchFamily="34" charset="0"/>
              <a:buNone/>
            </a:pPr>
            <a:r>
              <a:rPr lang="zh-CN" altLang="en-US" sz="2800" b="1">
                <a:solidFill>
                  <a:schemeClr val="bg1"/>
                </a:solidFill>
              </a:rPr>
              <a:t>社会主义民主</a:t>
            </a:r>
            <a:endParaRPr lang="zh-CN" altLang="en-US" sz="2800" b="1">
              <a:solidFill>
                <a:schemeClr val="bg1"/>
              </a:solidFill>
            </a:endParaRPr>
          </a:p>
          <a:p>
            <a:pPr>
              <a:buFont typeface="Arial" panose="020B0604020202020204" pitchFamily="34" charset="0"/>
              <a:buNone/>
            </a:pPr>
            <a:r>
              <a:rPr lang="zh-CN" altLang="en-US" sz="3200" b="1">
                <a:solidFill>
                  <a:schemeClr val="bg1"/>
                </a:solidFill>
              </a:rPr>
              <a:t>历史认识：民主是发展的，具体的，相对</a:t>
            </a:r>
            <a:r>
              <a:rPr lang="zh-CN" altLang="en-US" sz="3200" b="1"/>
              <a:t>的。</a:t>
            </a:r>
            <a:endParaRPr lang="zh-CN" altLang="en-US" sz="3200"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单圆角矩形 4"/>
          <p:cNvSpPr>
            <a:spLocks noChangeArrowheads="1"/>
          </p:cNvSpPr>
          <p:nvPr/>
        </p:nvSpPr>
        <p:spPr bwMode="auto">
          <a:xfrm>
            <a:off x="2921000" y="2763838"/>
            <a:ext cx="2846388" cy="1123950"/>
          </a:xfrm>
          <a:custGeom>
            <a:avLst/>
            <a:gdLst>
              <a:gd name="T0" fmla="*/ 1422693 w 1970087"/>
              <a:gd name="T1" fmla="*/ 0 h 1123950"/>
              <a:gd name="T2" fmla="*/ 0 w 1970087"/>
              <a:gd name="T3" fmla="*/ 561975 h 1123950"/>
              <a:gd name="T4" fmla="*/ 1422693 w 1970087"/>
              <a:gd name="T5" fmla="*/ 1123950 h 1123950"/>
              <a:gd name="T6" fmla="*/ 2845388 w 1970087"/>
              <a:gd name="T7" fmla="*/ 561975 h 1123950"/>
              <a:gd name="T8" fmla="*/ 17694720 60000 65536"/>
              <a:gd name="T9" fmla="*/ 11796480 60000 65536"/>
              <a:gd name="T10" fmla="*/ 5898240 60000 65536"/>
              <a:gd name="T11" fmla="*/ 0 60000 65536"/>
              <a:gd name="T12" fmla="*/ 0 w 1970087"/>
              <a:gd name="T13" fmla="*/ 0 h 1123950"/>
              <a:gd name="T14" fmla="*/ 1970087 w 1970087"/>
              <a:gd name="T15" fmla="*/ 1123950 h 1123950"/>
            </a:gdLst>
            <a:ahLst/>
            <a:cxnLst>
              <a:cxn ang="T8">
                <a:pos x="T0" y="T1"/>
              </a:cxn>
              <a:cxn ang="T9">
                <a:pos x="T2" y="T3"/>
              </a:cxn>
              <a:cxn ang="T10">
                <a:pos x="T4" y="T5"/>
              </a:cxn>
              <a:cxn ang="T11">
                <a:pos x="T6" y="T7"/>
              </a:cxn>
            </a:cxnLst>
            <a:rect l="T12" t="T13" r="T14" b="T15"/>
            <a:pathLst>
              <a:path w="1970087" h="1123950">
                <a:moveTo>
                  <a:pt x="0" y="0"/>
                </a:moveTo>
                <a:lnTo>
                  <a:pt x="1782758" y="0"/>
                </a:lnTo>
                <a:cubicBezTo>
                  <a:pt x="1886216" y="0"/>
                  <a:pt x="1970086" y="83870"/>
                  <a:pt x="1970086" y="187328"/>
                </a:cubicBezTo>
                <a:lnTo>
                  <a:pt x="1970087" y="1123950"/>
                </a:lnTo>
                <a:lnTo>
                  <a:pt x="0" y="1123950"/>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rgbClr val="FF0000"/>
                </a:solidFill>
                <a:latin typeface="Franklin Gothic Book"/>
                <a:ea typeface="黑体" panose="02010600030101010101" pitchFamily="49" charset="-122"/>
              </a:rPr>
              <a:t>必修一主干知识</a:t>
            </a:r>
            <a:endParaRPr lang="zh-CN" altLang="en-US" sz="3600" b="1">
              <a:solidFill>
                <a:srgbClr val="FF0000"/>
              </a:solidFill>
              <a:latin typeface="Franklin Gothic Book"/>
              <a:ea typeface="黑体" panose="02010600030101010101" pitchFamily="49" charset="-122"/>
            </a:endParaRPr>
          </a:p>
        </p:txBody>
      </p:sp>
      <p:sp>
        <p:nvSpPr>
          <p:cNvPr id="84994" name="单圆角矩形 5"/>
          <p:cNvSpPr>
            <a:spLocks noChangeArrowheads="1"/>
          </p:cNvSpPr>
          <p:nvPr/>
        </p:nvSpPr>
        <p:spPr bwMode="auto">
          <a:xfrm>
            <a:off x="1417638" y="1322388"/>
            <a:ext cx="2808287" cy="1150937"/>
          </a:xfrm>
          <a:custGeom>
            <a:avLst/>
            <a:gdLst>
              <a:gd name="T0" fmla="*/ 1404351 w 1944687"/>
              <a:gd name="T1" fmla="*/ 0 h 1150937"/>
              <a:gd name="T2" fmla="*/ 0 w 1944687"/>
              <a:gd name="T3" fmla="*/ 575468 h 1150937"/>
              <a:gd name="T4" fmla="*/ 1404351 w 1944687"/>
              <a:gd name="T5" fmla="*/ 1150939 h 1150937"/>
              <a:gd name="T6" fmla="*/ 2808705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政治制度</a:t>
            </a:r>
            <a:endParaRPr lang="zh-CN" altLang="en-US" sz="3600" b="1">
              <a:solidFill>
                <a:schemeClr val="bg1"/>
              </a:solidFill>
              <a:latin typeface="Franklin Gothic Book"/>
              <a:ea typeface="黑体" panose="02010600030101010101" pitchFamily="49" charset="-122"/>
            </a:endParaRPr>
          </a:p>
        </p:txBody>
      </p:sp>
      <p:sp>
        <p:nvSpPr>
          <p:cNvPr id="84995" name="单圆角矩形 6"/>
          <p:cNvSpPr>
            <a:spLocks noChangeArrowheads="1"/>
          </p:cNvSpPr>
          <p:nvPr/>
        </p:nvSpPr>
        <p:spPr bwMode="auto">
          <a:xfrm>
            <a:off x="4660900" y="1322388"/>
            <a:ext cx="2805113" cy="1150937"/>
          </a:xfrm>
          <a:custGeom>
            <a:avLst/>
            <a:gdLst>
              <a:gd name="T0" fmla="*/ 1403205 w 1943100"/>
              <a:gd name="T1" fmla="*/ 0 h 1150937"/>
              <a:gd name="T2" fmla="*/ 0 w 1943100"/>
              <a:gd name="T3" fmla="*/ 575468 h 1150937"/>
              <a:gd name="T4" fmla="*/ 1403205 w 1943100"/>
              <a:gd name="T5" fmla="*/ 1150939 h 1150937"/>
              <a:gd name="T6" fmla="*/ 2806410 w 1943100"/>
              <a:gd name="T7" fmla="*/ 575468 h 1150937"/>
              <a:gd name="T8" fmla="*/ 17694720 60000 65536"/>
              <a:gd name="T9" fmla="*/ 11796480 60000 65536"/>
              <a:gd name="T10" fmla="*/ 5898240 60000 65536"/>
              <a:gd name="T11" fmla="*/ 0 60000 65536"/>
              <a:gd name="T12" fmla="*/ 0 w 1943100"/>
              <a:gd name="T13" fmla="*/ 0 h 1150937"/>
              <a:gd name="T14" fmla="*/ 1943100 w 1943100"/>
              <a:gd name="T15" fmla="*/ 1150937 h 1150937"/>
            </a:gdLst>
            <a:ahLst/>
            <a:cxnLst>
              <a:cxn ang="T8">
                <a:pos x="T0" y="T1"/>
              </a:cxn>
              <a:cxn ang="T9">
                <a:pos x="T2" y="T3"/>
              </a:cxn>
              <a:cxn ang="T10">
                <a:pos x="T4" y="T5"/>
              </a:cxn>
              <a:cxn ang="T11">
                <a:pos x="T6" y="T7"/>
              </a:cxn>
            </a:cxnLst>
            <a:rect l="T12" t="T13" r="T14" b="T15"/>
            <a:pathLst>
              <a:path w="1943100" h="1150937">
                <a:moveTo>
                  <a:pt x="0" y="0"/>
                </a:moveTo>
                <a:lnTo>
                  <a:pt x="1751273" y="0"/>
                </a:lnTo>
                <a:cubicBezTo>
                  <a:pt x="1857216" y="0"/>
                  <a:pt x="1943099" y="85883"/>
                  <a:pt x="1943099" y="191826"/>
                </a:cubicBezTo>
                <a:lnTo>
                  <a:pt x="1943100"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民主政治</a:t>
            </a:r>
            <a:endParaRPr lang="zh-CN" altLang="en-US" sz="3600" b="1">
              <a:solidFill>
                <a:schemeClr val="bg1"/>
              </a:solidFill>
              <a:latin typeface="Franklin Gothic Book"/>
              <a:ea typeface="黑体" panose="02010600030101010101" pitchFamily="49" charset="-122"/>
            </a:endParaRPr>
          </a:p>
        </p:txBody>
      </p:sp>
      <p:sp>
        <p:nvSpPr>
          <p:cNvPr id="84996" name="单圆角矩形 7"/>
          <p:cNvSpPr>
            <a:spLocks noChangeArrowheads="1"/>
          </p:cNvSpPr>
          <p:nvPr/>
        </p:nvSpPr>
        <p:spPr bwMode="auto">
          <a:xfrm>
            <a:off x="4586288" y="4203700"/>
            <a:ext cx="2808287" cy="1152525"/>
          </a:xfrm>
          <a:custGeom>
            <a:avLst/>
            <a:gdLst>
              <a:gd name="T0" fmla="*/ 1404351 w 1944687"/>
              <a:gd name="T1" fmla="*/ 0 h 1152525"/>
              <a:gd name="T2" fmla="*/ 0 w 1944687"/>
              <a:gd name="T3" fmla="*/ 576262 h 1152525"/>
              <a:gd name="T4" fmla="*/ 1404351 w 1944687"/>
              <a:gd name="T5" fmla="*/ 1152525 h 1152525"/>
              <a:gd name="T6" fmla="*/ 2808705 w 1944687"/>
              <a:gd name="T7" fmla="*/ 576262 h 1152525"/>
              <a:gd name="T8" fmla="*/ 17694720 60000 65536"/>
              <a:gd name="T9" fmla="*/ 11796480 60000 65536"/>
              <a:gd name="T10" fmla="*/ 5898240 60000 65536"/>
              <a:gd name="T11" fmla="*/ 0 60000 65536"/>
              <a:gd name="T12" fmla="*/ 0 w 1944687"/>
              <a:gd name="T13" fmla="*/ 0 h 1152525"/>
              <a:gd name="T14" fmla="*/ 1944687 w 1944687"/>
              <a:gd name="T15" fmla="*/ 1152525 h 1152525"/>
            </a:gdLst>
            <a:ahLst/>
            <a:cxnLst>
              <a:cxn ang="T8">
                <a:pos x="T0" y="T1"/>
              </a:cxn>
              <a:cxn ang="T9">
                <a:pos x="T2" y="T3"/>
              </a:cxn>
              <a:cxn ang="T10">
                <a:pos x="T4" y="T5"/>
              </a:cxn>
              <a:cxn ang="T11">
                <a:pos x="T6" y="T7"/>
              </a:cxn>
            </a:cxnLst>
            <a:rect l="T12" t="T13" r="T14" b="T15"/>
            <a:pathLst>
              <a:path w="1944687" h="1152525">
                <a:moveTo>
                  <a:pt x="0" y="0"/>
                </a:moveTo>
                <a:lnTo>
                  <a:pt x="1752596" y="0"/>
                </a:lnTo>
                <a:cubicBezTo>
                  <a:pt x="1858685" y="0"/>
                  <a:pt x="1944687" y="86002"/>
                  <a:pt x="1944687" y="192091"/>
                </a:cubicBezTo>
                <a:lnTo>
                  <a:pt x="1944687" y="1152525"/>
                </a:lnTo>
                <a:lnTo>
                  <a:pt x="0" y="1152525"/>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政治格局</a:t>
            </a:r>
            <a:endParaRPr lang="zh-CN" altLang="en-US" sz="3600" b="1">
              <a:solidFill>
                <a:schemeClr val="bg1"/>
              </a:solidFill>
              <a:latin typeface="Franklin Gothic Book"/>
              <a:ea typeface="黑体" panose="02010600030101010101" pitchFamily="49" charset="-122"/>
            </a:endParaRPr>
          </a:p>
        </p:txBody>
      </p:sp>
      <p:sp>
        <p:nvSpPr>
          <p:cNvPr id="84997" name="单圆角矩形 8"/>
          <p:cNvSpPr>
            <a:spLocks noChangeArrowheads="1"/>
          </p:cNvSpPr>
          <p:nvPr/>
        </p:nvSpPr>
        <p:spPr bwMode="auto">
          <a:xfrm>
            <a:off x="5883275" y="2763838"/>
            <a:ext cx="2808288" cy="1150937"/>
          </a:xfrm>
          <a:custGeom>
            <a:avLst/>
            <a:gdLst>
              <a:gd name="T0" fmla="*/ 1404351 w 1944687"/>
              <a:gd name="T1" fmla="*/ 0 h 1150937"/>
              <a:gd name="T2" fmla="*/ 0 w 1944687"/>
              <a:gd name="T3" fmla="*/ 575468 h 1150937"/>
              <a:gd name="T4" fmla="*/ 1404351 w 1944687"/>
              <a:gd name="T5" fmla="*/ 1150939 h 1150937"/>
              <a:gd name="T6" fmla="*/ 2808703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社会主义</a:t>
            </a:r>
            <a:endParaRPr lang="zh-CN" altLang="en-US" sz="3600" b="1">
              <a:solidFill>
                <a:schemeClr val="bg1"/>
              </a:solidFill>
              <a:latin typeface="Franklin Gothic Book"/>
              <a:ea typeface="黑体" panose="02010600030101010101" pitchFamily="49" charset="-122"/>
            </a:endParaRPr>
          </a:p>
        </p:txBody>
      </p:sp>
      <p:sp>
        <p:nvSpPr>
          <p:cNvPr id="84998" name="单圆角矩形 9"/>
          <p:cNvSpPr>
            <a:spLocks noChangeArrowheads="1"/>
          </p:cNvSpPr>
          <p:nvPr/>
        </p:nvSpPr>
        <p:spPr bwMode="auto">
          <a:xfrm>
            <a:off x="1346200" y="4203700"/>
            <a:ext cx="2808288" cy="1152525"/>
          </a:xfrm>
          <a:custGeom>
            <a:avLst/>
            <a:gdLst>
              <a:gd name="T0" fmla="*/ 1404351 w 1944687"/>
              <a:gd name="T1" fmla="*/ 0 h 1152525"/>
              <a:gd name="T2" fmla="*/ 0 w 1944687"/>
              <a:gd name="T3" fmla="*/ 576262 h 1152525"/>
              <a:gd name="T4" fmla="*/ 1404351 w 1944687"/>
              <a:gd name="T5" fmla="*/ 1152525 h 1152525"/>
              <a:gd name="T6" fmla="*/ 2808703 w 1944687"/>
              <a:gd name="T7" fmla="*/ 576262 h 1152525"/>
              <a:gd name="T8" fmla="*/ 17694720 60000 65536"/>
              <a:gd name="T9" fmla="*/ 11796480 60000 65536"/>
              <a:gd name="T10" fmla="*/ 5898240 60000 65536"/>
              <a:gd name="T11" fmla="*/ 0 60000 65536"/>
              <a:gd name="T12" fmla="*/ 0 w 1944687"/>
              <a:gd name="T13" fmla="*/ 0 h 1152525"/>
              <a:gd name="T14" fmla="*/ 1944687 w 1944687"/>
              <a:gd name="T15" fmla="*/ 1152525 h 1152525"/>
            </a:gdLst>
            <a:ahLst/>
            <a:cxnLst>
              <a:cxn ang="T8">
                <a:pos x="T0" y="T1"/>
              </a:cxn>
              <a:cxn ang="T9">
                <a:pos x="T2" y="T3"/>
              </a:cxn>
              <a:cxn ang="T10">
                <a:pos x="T4" y="T5"/>
              </a:cxn>
              <a:cxn ang="T11">
                <a:pos x="T6" y="T7"/>
              </a:cxn>
            </a:cxnLst>
            <a:rect l="T12" t="T13" r="T14" b="T15"/>
            <a:pathLst>
              <a:path w="1944687" h="1152525">
                <a:moveTo>
                  <a:pt x="0" y="0"/>
                </a:moveTo>
                <a:lnTo>
                  <a:pt x="1752596" y="0"/>
                </a:lnTo>
                <a:cubicBezTo>
                  <a:pt x="1858685" y="0"/>
                  <a:pt x="1944687" y="86002"/>
                  <a:pt x="1944687" y="192091"/>
                </a:cubicBezTo>
                <a:lnTo>
                  <a:pt x="1944687" y="1152525"/>
                </a:lnTo>
                <a:lnTo>
                  <a:pt x="0" y="1152525"/>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对外关系</a:t>
            </a:r>
            <a:endParaRPr lang="zh-CN" altLang="en-US" sz="3600" b="1">
              <a:solidFill>
                <a:schemeClr val="bg1"/>
              </a:solidFill>
              <a:latin typeface="Franklin Gothic Book"/>
              <a:ea typeface="黑体" panose="02010600030101010101" pitchFamily="49" charset="-122"/>
            </a:endParaRPr>
          </a:p>
        </p:txBody>
      </p:sp>
      <p:sp>
        <p:nvSpPr>
          <p:cNvPr id="84999" name="单圆角矩形 10"/>
          <p:cNvSpPr>
            <a:spLocks noChangeArrowheads="1"/>
          </p:cNvSpPr>
          <p:nvPr/>
        </p:nvSpPr>
        <p:spPr bwMode="auto">
          <a:xfrm>
            <a:off x="122238" y="2763838"/>
            <a:ext cx="2808287" cy="1150937"/>
          </a:xfrm>
          <a:custGeom>
            <a:avLst/>
            <a:gdLst>
              <a:gd name="T0" fmla="*/ 1404351 w 1944687"/>
              <a:gd name="T1" fmla="*/ 0 h 1150937"/>
              <a:gd name="T2" fmla="*/ 0 w 1944687"/>
              <a:gd name="T3" fmla="*/ 575468 h 1150937"/>
              <a:gd name="T4" fmla="*/ 1404351 w 1944687"/>
              <a:gd name="T5" fmla="*/ 1150939 h 1150937"/>
              <a:gd name="T6" fmla="*/ 2808705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民主革命</a:t>
            </a:r>
            <a:endParaRPr lang="zh-CN" altLang="en-US" sz="3600" b="1">
              <a:solidFill>
                <a:schemeClr val="bg1"/>
              </a:solidFill>
              <a:latin typeface="Franklin Gothic Book"/>
              <a:ea typeface="黑体" panose="0201060003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单圆角矩形 3"/>
          <p:cNvSpPr>
            <a:spLocks noChangeArrowheads="1"/>
          </p:cNvSpPr>
          <p:nvPr/>
        </p:nvSpPr>
        <p:spPr bwMode="auto">
          <a:xfrm>
            <a:off x="3348038" y="2781300"/>
            <a:ext cx="2376487" cy="1123950"/>
          </a:xfrm>
          <a:custGeom>
            <a:avLst/>
            <a:gdLst>
              <a:gd name="T0" fmla="*/ 1188044 w 1970087"/>
              <a:gd name="T1" fmla="*/ 0 h 1123950"/>
              <a:gd name="T2" fmla="*/ 0 w 1970087"/>
              <a:gd name="T3" fmla="*/ 561975 h 1123950"/>
              <a:gd name="T4" fmla="*/ 1188044 w 1970087"/>
              <a:gd name="T5" fmla="*/ 1123950 h 1123950"/>
              <a:gd name="T6" fmla="*/ 2376090 w 1970087"/>
              <a:gd name="T7" fmla="*/ 561975 h 1123950"/>
              <a:gd name="T8" fmla="*/ 17694720 60000 65536"/>
              <a:gd name="T9" fmla="*/ 11796480 60000 65536"/>
              <a:gd name="T10" fmla="*/ 5898240 60000 65536"/>
              <a:gd name="T11" fmla="*/ 0 60000 65536"/>
              <a:gd name="T12" fmla="*/ 0 w 1970087"/>
              <a:gd name="T13" fmla="*/ 0 h 1123950"/>
              <a:gd name="T14" fmla="*/ 1970087 w 1970087"/>
              <a:gd name="T15" fmla="*/ 1123950 h 1123950"/>
            </a:gdLst>
            <a:ahLst/>
            <a:cxnLst>
              <a:cxn ang="T8">
                <a:pos x="T0" y="T1"/>
              </a:cxn>
              <a:cxn ang="T9">
                <a:pos x="T2" y="T3"/>
              </a:cxn>
              <a:cxn ang="T10">
                <a:pos x="T4" y="T5"/>
              </a:cxn>
              <a:cxn ang="T11">
                <a:pos x="T6" y="T7"/>
              </a:cxn>
            </a:cxnLst>
            <a:rect l="T12" t="T13" r="T14" b="T15"/>
            <a:pathLst>
              <a:path w="1970087" h="1123950">
                <a:moveTo>
                  <a:pt x="0" y="0"/>
                </a:moveTo>
                <a:lnTo>
                  <a:pt x="1782758" y="0"/>
                </a:lnTo>
                <a:cubicBezTo>
                  <a:pt x="1886216" y="0"/>
                  <a:pt x="1970086" y="83870"/>
                  <a:pt x="1970086" y="187328"/>
                </a:cubicBezTo>
                <a:lnTo>
                  <a:pt x="1970087" y="1123950"/>
                </a:lnTo>
                <a:lnTo>
                  <a:pt x="0" y="1123950"/>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rgbClr val="FF0000"/>
                </a:solidFill>
                <a:latin typeface="Franklin Gothic Book"/>
                <a:ea typeface="黑体" panose="02010600030101010101" pitchFamily="49" charset="-122"/>
              </a:rPr>
              <a:t>必修二主干知识</a:t>
            </a:r>
            <a:endParaRPr lang="zh-CN" altLang="en-US" sz="3600" b="1">
              <a:solidFill>
                <a:srgbClr val="FF0000"/>
              </a:solidFill>
              <a:latin typeface="Franklin Gothic Book"/>
              <a:ea typeface="黑体" panose="02010600030101010101" pitchFamily="49" charset="-122"/>
            </a:endParaRPr>
          </a:p>
        </p:txBody>
      </p:sp>
      <p:sp>
        <p:nvSpPr>
          <p:cNvPr id="86018" name="单圆角矩形 8"/>
          <p:cNvSpPr>
            <a:spLocks noChangeArrowheads="1"/>
          </p:cNvSpPr>
          <p:nvPr/>
        </p:nvSpPr>
        <p:spPr bwMode="auto">
          <a:xfrm>
            <a:off x="1835150" y="1339850"/>
            <a:ext cx="2344738" cy="1150938"/>
          </a:xfrm>
          <a:custGeom>
            <a:avLst/>
            <a:gdLst>
              <a:gd name="T0" fmla="*/ 1172728 w 1944687"/>
              <a:gd name="T1" fmla="*/ 0 h 1150937"/>
              <a:gd name="T2" fmla="*/ 0 w 1944687"/>
              <a:gd name="T3" fmla="*/ 575468 h 1150937"/>
              <a:gd name="T4" fmla="*/ 1172728 w 1944687"/>
              <a:gd name="T5" fmla="*/ 1150939 h 1150937"/>
              <a:gd name="T6" fmla="*/ 2345458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经济结构</a:t>
            </a:r>
            <a:endParaRPr lang="zh-CN" altLang="en-US" sz="3600" b="1">
              <a:solidFill>
                <a:schemeClr val="bg1"/>
              </a:solidFill>
              <a:latin typeface="Franklin Gothic Book"/>
              <a:ea typeface="黑体" panose="02010600030101010101" pitchFamily="49" charset="-122"/>
            </a:endParaRPr>
          </a:p>
        </p:txBody>
      </p:sp>
      <p:sp>
        <p:nvSpPr>
          <p:cNvPr id="86019" name="单圆角矩形 11"/>
          <p:cNvSpPr>
            <a:spLocks noChangeArrowheads="1"/>
          </p:cNvSpPr>
          <p:nvPr/>
        </p:nvSpPr>
        <p:spPr bwMode="auto">
          <a:xfrm>
            <a:off x="5076825" y="1339850"/>
            <a:ext cx="2343150" cy="1150938"/>
          </a:xfrm>
          <a:custGeom>
            <a:avLst/>
            <a:gdLst>
              <a:gd name="T0" fmla="*/ 1171771 w 1943100"/>
              <a:gd name="T1" fmla="*/ 0 h 1150937"/>
              <a:gd name="T2" fmla="*/ 0 w 1943100"/>
              <a:gd name="T3" fmla="*/ 575468 h 1150937"/>
              <a:gd name="T4" fmla="*/ 1171771 w 1943100"/>
              <a:gd name="T5" fmla="*/ 1150939 h 1150937"/>
              <a:gd name="T6" fmla="*/ 2343541 w 1943100"/>
              <a:gd name="T7" fmla="*/ 575468 h 1150937"/>
              <a:gd name="T8" fmla="*/ 17694720 60000 65536"/>
              <a:gd name="T9" fmla="*/ 11796480 60000 65536"/>
              <a:gd name="T10" fmla="*/ 5898240 60000 65536"/>
              <a:gd name="T11" fmla="*/ 0 60000 65536"/>
              <a:gd name="T12" fmla="*/ 0 w 1943100"/>
              <a:gd name="T13" fmla="*/ 0 h 1150937"/>
              <a:gd name="T14" fmla="*/ 1943100 w 1943100"/>
              <a:gd name="T15" fmla="*/ 1150937 h 1150937"/>
            </a:gdLst>
            <a:ahLst/>
            <a:cxnLst>
              <a:cxn ang="T8">
                <a:pos x="T0" y="T1"/>
              </a:cxn>
              <a:cxn ang="T9">
                <a:pos x="T2" y="T3"/>
              </a:cxn>
              <a:cxn ang="T10">
                <a:pos x="T4" y="T5"/>
              </a:cxn>
              <a:cxn ang="T11">
                <a:pos x="T6" y="T7"/>
              </a:cxn>
            </a:cxnLst>
            <a:rect l="T12" t="T13" r="T14" b="T15"/>
            <a:pathLst>
              <a:path w="1943100" h="1150937">
                <a:moveTo>
                  <a:pt x="0" y="0"/>
                </a:moveTo>
                <a:lnTo>
                  <a:pt x="1751273" y="0"/>
                </a:lnTo>
                <a:cubicBezTo>
                  <a:pt x="1857216" y="0"/>
                  <a:pt x="1943099" y="85883"/>
                  <a:pt x="1943099" y="191826"/>
                </a:cubicBezTo>
                <a:lnTo>
                  <a:pt x="1943100"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世界市场</a:t>
            </a:r>
            <a:endParaRPr lang="zh-CN" altLang="en-US" sz="3600" b="1">
              <a:solidFill>
                <a:schemeClr val="bg1"/>
              </a:solidFill>
              <a:latin typeface="Franklin Gothic Book"/>
              <a:ea typeface="黑体" panose="02010600030101010101" pitchFamily="49" charset="-122"/>
            </a:endParaRPr>
          </a:p>
        </p:txBody>
      </p:sp>
      <p:sp>
        <p:nvSpPr>
          <p:cNvPr id="86020" name="单圆角矩形 12"/>
          <p:cNvSpPr>
            <a:spLocks noChangeArrowheads="1"/>
          </p:cNvSpPr>
          <p:nvPr/>
        </p:nvSpPr>
        <p:spPr bwMode="auto">
          <a:xfrm>
            <a:off x="5003800" y="4221163"/>
            <a:ext cx="2344738" cy="1152525"/>
          </a:xfrm>
          <a:custGeom>
            <a:avLst/>
            <a:gdLst>
              <a:gd name="T0" fmla="*/ 1172728 w 1944687"/>
              <a:gd name="T1" fmla="*/ 0 h 1152525"/>
              <a:gd name="T2" fmla="*/ 0 w 1944687"/>
              <a:gd name="T3" fmla="*/ 576262 h 1152525"/>
              <a:gd name="T4" fmla="*/ 1172728 w 1944687"/>
              <a:gd name="T5" fmla="*/ 1152525 h 1152525"/>
              <a:gd name="T6" fmla="*/ 2345458 w 1944687"/>
              <a:gd name="T7" fmla="*/ 576262 h 1152525"/>
              <a:gd name="T8" fmla="*/ 17694720 60000 65536"/>
              <a:gd name="T9" fmla="*/ 11796480 60000 65536"/>
              <a:gd name="T10" fmla="*/ 5898240 60000 65536"/>
              <a:gd name="T11" fmla="*/ 0 60000 65536"/>
              <a:gd name="T12" fmla="*/ 0 w 1944687"/>
              <a:gd name="T13" fmla="*/ 0 h 1152525"/>
              <a:gd name="T14" fmla="*/ 1944687 w 1944687"/>
              <a:gd name="T15" fmla="*/ 1152525 h 1152525"/>
            </a:gdLst>
            <a:ahLst/>
            <a:cxnLst>
              <a:cxn ang="T8">
                <a:pos x="T0" y="T1"/>
              </a:cxn>
              <a:cxn ang="T9">
                <a:pos x="T2" y="T3"/>
              </a:cxn>
              <a:cxn ang="T10">
                <a:pos x="T4" y="T5"/>
              </a:cxn>
              <a:cxn ang="T11">
                <a:pos x="T6" y="T7"/>
              </a:cxn>
            </a:cxnLst>
            <a:rect l="T12" t="T13" r="T14" b="T15"/>
            <a:pathLst>
              <a:path w="1944687" h="1152525">
                <a:moveTo>
                  <a:pt x="0" y="0"/>
                </a:moveTo>
                <a:lnTo>
                  <a:pt x="1752596" y="0"/>
                </a:lnTo>
                <a:cubicBezTo>
                  <a:pt x="1858685" y="0"/>
                  <a:pt x="1944687" y="86002"/>
                  <a:pt x="1944687" y="192091"/>
                </a:cubicBezTo>
                <a:lnTo>
                  <a:pt x="1944687" y="1152525"/>
                </a:lnTo>
                <a:lnTo>
                  <a:pt x="0" y="1152525"/>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经济全球化</a:t>
            </a:r>
            <a:endParaRPr lang="zh-CN" altLang="en-US" sz="3600" b="1">
              <a:solidFill>
                <a:schemeClr val="bg1"/>
              </a:solidFill>
              <a:latin typeface="Franklin Gothic Book"/>
              <a:ea typeface="黑体" panose="02010600030101010101" pitchFamily="49" charset="-122"/>
            </a:endParaRPr>
          </a:p>
        </p:txBody>
      </p:sp>
      <p:sp>
        <p:nvSpPr>
          <p:cNvPr id="86021" name="单圆角矩形 13"/>
          <p:cNvSpPr>
            <a:spLocks noChangeArrowheads="1"/>
          </p:cNvSpPr>
          <p:nvPr/>
        </p:nvSpPr>
        <p:spPr bwMode="auto">
          <a:xfrm>
            <a:off x="6300788" y="2781300"/>
            <a:ext cx="2344737" cy="1150938"/>
          </a:xfrm>
          <a:custGeom>
            <a:avLst/>
            <a:gdLst>
              <a:gd name="T0" fmla="*/ 1172727 w 1944687"/>
              <a:gd name="T1" fmla="*/ 0 h 1150937"/>
              <a:gd name="T2" fmla="*/ 0 w 1944687"/>
              <a:gd name="T3" fmla="*/ 575468 h 1150937"/>
              <a:gd name="T4" fmla="*/ 1172727 w 1944687"/>
              <a:gd name="T5" fmla="*/ 1150939 h 1150937"/>
              <a:gd name="T6" fmla="*/ 2345455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经济政策</a:t>
            </a:r>
            <a:endParaRPr lang="zh-CN" altLang="en-US" sz="3600" b="1">
              <a:solidFill>
                <a:schemeClr val="bg1"/>
              </a:solidFill>
              <a:latin typeface="Franklin Gothic Book"/>
              <a:ea typeface="黑体" panose="02010600030101010101" pitchFamily="49" charset="-122"/>
            </a:endParaRPr>
          </a:p>
        </p:txBody>
      </p:sp>
      <p:sp>
        <p:nvSpPr>
          <p:cNvPr id="86022" name="单圆角矩形 14"/>
          <p:cNvSpPr>
            <a:spLocks noChangeArrowheads="1"/>
          </p:cNvSpPr>
          <p:nvPr/>
        </p:nvSpPr>
        <p:spPr bwMode="auto">
          <a:xfrm>
            <a:off x="1763713" y="4221163"/>
            <a:ext cx="2344737" cy="1152525"/>
          </a:xfrm>
          <a:custGeom>
            <a:avLst/>
            <a:gdLst>
              <a:gd name="T0" fmla="*/ 1172727 w 1944687"/>
              <a:gd name="T1" fmla="*/ 0 h 1152525"/>
              <a:gd name="T2" fmla="*/ 0 w 1944687"/>
              <a:gd name="T3" fmla="*/ 576262 h 1152525"/>
              <a:gd name="T4" fmla="*/ 1172727 w 1944687"/>
              <a:gd name="T5" fmla="*/ 1152525 h 1152525"/>
              <a:gd name="T6" fmla="*/ 2345455 w 1944687"/>
              <a:gd name="T7" fmla="*/ 576262 h 1152525"/>
              <a:gd name="T8" fmla="*/ 17694720 60000 65536"/>
              <a:gd name="T9" fmla="*/ 11796480 60000 65536"/>
              <a:gd name="T10" fmla="*/ 5898240 60000 65536"/>
              <a:gd name="T11" fmla="*/ 0 60000 65536"/>
              <a:gd name="T12" fmla="*/ 0 w 1944687"/>
              <a:gd name="T13" fmla="*/ 0 h 1152525"/>
              <a:gd name="T14" fmla="*/ 1944687 w 1944687"/>
              <a:gd name="T15" fmla="*/ 1152525 h 1152525"/>
            </a:gdLst>
            <a:ahLst/>
            <a:cxnLst>
              <a:cxn ang="T8">
                <a:pos x="T0" y="T1"/>
              </a:cxn>
              <a:cxn ang="T9">
                <a:pos x="T2" y="T3"/>
              </a:cxn>
              <a:cxn ang="T10">
                <a:pos x="T4" y="T5"/>
              </a:cxn>
              <a:cxn ang="T11">
                <a:pos x="T6" y="T7"/>
              </a:cxn>
            </a:cxnLst>
            <a:rect l="T12" t="T13" r="T14" b="T15"/>
            <a:pathLst>
              <a:path w="1944687" h="1152525">
                <a:moveTo>
                  <a:pt x="0" y="0"/>
                </a:moveTo>
                <a:lnTo>
                  <a:pt x="1752596" y="0"/>
                </a:lnTo>
                <a:cubicBezTo>
                  <a:pt x="1858685" y="0"/>
                  <a:pt x="1944687" y="86002"/>
                  <a:pt x="1944687" y="192091"/>
                </a:cubicBezTo>
                <a:lnTo>
                  <a:pt x="1944687" y="1152525"/>
                </a:lnTo>
                <a:lnTo>
                  <a:pt x="0" y="1152525"/>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社会生活</a:t>
            </a:r>
            <a:endParaRPr lang="zh-CN" altLang="en-US" sz="3600" b="1">
              <a:solidFill>
                <a:schemeClr val="bg1"/>
              </a:solidFill>
              <a:latin typeface="Franklin Gothic Book"/>
              <a:ea typeface="黑体" panose="02010600030101010101" pitchFamily="49" charset="-122"/>
            </a:endParaRPr>
          </a:p>
        </p:txBody>
      </p:sp>
      <p:sp>
        <p:nvSpPr>
          <p:cNvPr id="86023" name="单圆角矩形 15"/>
          <p:cNvSpPr>
            <a:spLocks noChangeArrowheads="1"/>
          </p:cNvSpPr>
          <p:nvPr/>
        </p:nvSpPr>
        <p:spPr bwMode="auto">
          <a:xfrm>
            <a:off x="539750" y="2781300"/>
            <a:ext cx="2344738" cy="1150938"/>
          </a:xfrm>
          <a:custGeom>
            <a:avLst/>
            <a:gdLst>
              <a:gd name="T0" fmla="*/ 1172728 w 1944687"/>
              <a:gd name="T1" fmla="*/ 0 h 1150937"/>
              <a:gd name="T2" fmla="*/ 0 w 1944687"/>
              <a:gd name="T3" fmla="*/ 575468 h 1150937"/>
              <a:gd name="T4" fmla="*/ 1172728 w 1944687"/>
              <a:gd name="T5" fmla="*/ 1150939 h 1150937"/>
              <a:gd name="T6" fmla="*/ 2345458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社会主义建设</a:t>
            </a:r>
            <a:endParaRPr lang="zh-CN" altLang="en-US" sz="3600" b="1">
              <a:solidFill>
                <a:schemeClr val="bg1"/>
              </a:solidFill>
              <a:latin typeface="Franklin Gothic Book"/>
              <a:ea typeface="黑体" panose="02010600030101010101"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单圆角矩形 9"/>
          <p:cNvSpPr>
            <a:spLocks noChangeArrowheads="1"/>
          </p:cNvSpPr>
          <p:nvPr/>
        </p:nvSpPr>
        <p:spPr bwMode="auto">
          <a:xfrm>
            <a:off x="2916238" y="2781300"/>
            <a:ext cx="2592387" cy="1123950"/>
          </a:xfrm>
          <a:custGeom>
            <a:avLst/>
            <a:gdLst>
              <a:gd name="T0" fmla="*/ 1296143 w 1970087"/>
              <a:gd name="T1" fmla="*/ 0 h 1123950"/>
              <a:gd name="T2" fmla="*/ 0 w 1970087"/>
              <a:gd name="T3" fmla="*/ 561975 h 1123950"/>
              <a:gd name="T4" fmla="*/ 1296143 w 1970087"/>
              <a:gd name="T5" fmla="*/ 1123950 h 1123950"/>
              <a:gd name="T6" fmla="*/ 2592288 w 1970087"/>
              <a:gd name="T7" fmla="*/ 561975 h 1123950"/>
              <a:gd name="T8" fmla="*/ 17694720 60000 65536"/>
              <a:gd name="T9" fmla="*/ 11796480 60000 65536"/>
              <a:gd name="T10" fmla="*/ 5898240 60000 65536"/>
              <a:gd name="T11" fmla="*/ 0 60000 65536"/>
              <a:gd name="T12" fmla="*/ 0 w 1970087"/>
              <a:gd name="T13" fmla="*/ 0 h 1123950"/>
              <a:gd name="T14" fmla="*/ 1970087 w 1970087"/>
              <a:gd name="T15" fmla="*/ 1123950 h 1123950"/>
            </a:gdLst>
            <a:ahLst/>
            <a:cxnLst>
              <a:cxn ang="T8">
                <a:pos x="T0" y="T1"/>
              </a:cxn>
              <a:cxn ang="T9">
                <a:pos x="T2" y="T3"/>
              </a:cxn>
              <a:cxn ang="T10">
                <a:pos x="T4" y="T5"/>
              </a:cxn>
              <a:cxn ang="T11">
                <a:pos x="T6" y="T7"/>
              </a:cxn>
            </a:cxnLst>
            <a:rect l="T12" t="T13" r="T14" b="T15"/>
            <a:pathLst>
              <a:path w="1970087" h="1123950">
                <a:moveTo>
                  <a:pt x="0" y="0"/>
                </a:moveTo>
                <a:lnTo>
                  <a:pt x="1782758" y="0"/>
                </a:lnTo>
                <a:cubicBezTo>
                  <a:pt x="1886216" y="0"/>
                  <a:pt x="1970086" y="83870"/>
                  <a:pt x="1970086" y="187328"/>
                </a:cubicBezTo>
                <a:lnTo>
                  <a:pt x="1970087" y="1123950"/>
                </a:lnTo>
                <a:lnTo>
                  <a:pt x="0" y="1123950"/>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4000" b="1">
                <a:solidFill>
                  <a:srgbClr val="FF0000"/>
                </a:solidFill>
                <a:latin typeface="Franklin Gothic Book"/>
                <a:ea typeface="黑体" panose="02010600030101010101" pitchFamily="49" charset="-122"/>
              </a:rPr>
              <a:t>必修三</a:t>
            </a:r>
            <a:endParaRPr lang="en-US" altLang="zh-CN" sz="4000" b="1">
              <a:solidFill>
                <a:srgbClr val="FF0000"/>
              </a:solidFill>
              <a:latin typeface="Franklin Gothic Book"/>
              <a:ea typeface="黑体" panose="02010600030101010101" pitchFamily="49" charset="-122"/>
            </a:endParaRPr>
          </a:p>
          <a:p>
            <a:pPr algn="ctr">
              <a:buFont typeface="Arial" panose="020B0604020202020204" pitchFamily="34" charset="0"/>
              <a:buNone/>
            </a:pPr>
            <a:r>
              <a:rPr lang="zh-CN" altLang="en-US" sz="4000" b="1">
                <a:solidFill>
                  <a:srgbClr val="FF0000"/>
                </a:solidFill>
                <a:latin typeface="Franklin Gothic Book"/>
                <a:ea typeface="黑体" panose="02010600030101010101" pitchFamily="49" charset="-122"/>
              </a:rPr>
              <a:t>主干知识</a:t>
            </a:r>
            <a:endParaRPr lang="zh-CN" altLang="en-US" sz="4000" b="1">
              <a:solidFill>
                <a:srgbClr val="FF0000"/>
              </a:solidFill>
              <a:latin typeface="Franklin Gothic Book"/>
              <a:ea typeface="黑体" panose="02010600030101010101" pitchFamily="49" charset="-122"/>
            </a:endParaRPr>
          </a:p>
        </p:txBody>
      </p:sp>
      <p:sp>
        <p:nvSpPr>
          <p:cNvPr id="87042" name="单圆角矩形 10"/>
          <p:cNvSpPr>
            <a:spLocks noChangeArrowheads="1"/>
          </p:cNvSpPr>
          <p:nvPr/>
        </p:nvSpPr>
        <p:spPr bwMode="auto">
          <a:xfrm>
            <a:off x="1042988" y="1339850"/>
            <a:ext cx="2736850" cy="1150938"/>
          </a:xfrm>
          <a:custGeom>
            <a:avLst/>
            <a:gdLst>
              <a:gd name="T0" fmla="*/ 1368114 w 1944687"/>
              <a:gd name="T1" fmla="*/ 0 h 1150937"/>
              <a:gd name="T2" fmla="*/ 0 w 1944687"/>
              <a:gd name="T3" fmla="*/ 575468 h 1150937"/>
              <a:gd name="T4" fmla="*/ 1368114 w 1944687"/>
              <a:gd name="T5" fmla="*/ 1150939 h 1150937"/>
              <a:gd name="T6" fmla="*/ 2736231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传统文化</a:t>
            </a:r>
            <a:endParaRPr lang="zh-CN" altLang="en-US" sz="3600" b="1">
              <a:solidFill>
                <a:schemeClr val="bg1"/>
              </a:solidFill>
              <a:latin typeface="Franklin Gothic Book"/>
              <a:ea typeface="黑体" panose="02010600030101010101" pitchFamily="49" charset="-122"/>
            </a:endParaRPr>
          </a:p>
        </p:txBody>
      </p:sp>
      <p:sp>
        <p:nvSpPr>
          <p:cNvPr id="87043" name="单圆角矩形 11"/>
          <p:cNvSpPr>
            <a:spLocks noChangeArrowheads="1"/>
          </p:cNvSpPr>
          <p:nvPr/>
        </p:nvSpPr>
        <p:spPr bwMode="auto">
          <a:xfrm>
            <a:off x="5076825" y="1339850"/>
            <a:ext cx="2519363" cy="1150938"/>
          </a:xfrm>
          <a:custGeom>
            <a:avLst/>
            <a:gdLst>
              <a:gd name="T0" fmla="*/ 1259756 w 1943100"/>
              <a:gd name="T1" fmla="*/ 0 h 1150937"/>
              <a:gd name="T2" fmla="*/ 0 w 1943100"/>
              <a:gd name="T3" fmla="*/ 575468 h 1150937"/>
              <a:gd name="T4" fmla="*/ 1259756 w 1943100"/>
              <a:gd name="T5" fmla="*/ 1150939 h 1150937"/>
              <a:gd name="T6" fmla="*/ 2519511 w 1943100"/>
              <a:gd name="T7" fmla="*/ 575468 h 1150937"/>
              <a:gd name="T8" fmla="*/ 17694720 60000 65536"/>
              <a:gd name="T9" fmla="*/ 11796480 60000 65536"/>
              <a:gd name="T10" fmla="*/ 5898240 60000 65536"/>
              <a:gd name="T11" fmla="*/ 0 60000 65536"/>
              <a:gd name="T12" fmla="*/ 0 w 1943100"/>
              <a:gd name="T13" fmla="*/ 0 h 1150937"/>
              <a:gd name="T14" fmla="*/ 1943100 w 1943100"/>
              <a:gd name="T15" fmla="*/ 1150937 h 1150937"/>
            </a:gdLst>
            <a:ahLst/>
            <a:cxnLst>
              <a:cxn ang="T8">
                <a:pos x="T0" y="T1"/>
              </a:cxn>
              <a:cxn ang="T9">
                <a:pos x="T2" y="T3"/>
              </a:cxn>
              <a:cxn ang="T10">
                <a:pos x="T4" y="T5"/>
              </a:cxn>
              <a:cxn ang="T11">
                <a:pos x="T6" y="T7"/>
              </a:cxn>
            </a:cxnLst>
            <a:rect l="T12" t="T13" r="T14" b="T15"/>
            <a:pathLst>
              <a:path w="1943100" h="1150937">
                <a:moveTo>
                  <a:pt x="0" y="0"/>
                </a:moveTo>
                <a:lnTo>
                  <a:pt x="1751273" y="0"/>
                </a:lnTo>
                <a:cubicBezTo>
                  <a:pt x="1857216" y="0"/>
                  <a:pt x="1943099" y="85883"/>
                  <a:pt x="1943099" y="191826"/>
                </a:cubicBezTo>
                <a:lnTo>
                  <a:pt x="1943100"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人文精神</a:t>
            </a:r>
            <a:endParaRPr lang="zh-CN" altLang="en-US" sz="3600" b="1">
              <a:solidFill>
                <a:schemeClr val="bg1"/>
              </a:solidFill>
              <a:latin typeface="Franklin Gothic Book"/>
              <a:ea typeface="黑体" panose="02010600030101010101" pitchFamily="49" charset="-122"/>
            </a:endParaRPr>
          </a:p>
        </p:txBody>
      </p:sp>
      <p:sp>
        <p:nvSpPr>
          <p:cNvPr id="87044" name="单圆角矩形 12"/>
          <p:cNvSpPr>
            <a:spLocks noChangeArrowheads="1"/>
          </p:cNvSpPr>
          <p:nvPr/>
        </p:nvSpPr>
        <p:spPr bwMode="auto">
          <a:xfrm>
            <a:off x="5003800" y="4221163"/>
            <a:ext cx="2305050" cy="1152525"/>
          </a:xfrm>
          <a:custGeom>
            <a:avLst/>
            <a:gdLst>
              <a:gd name="T0" fmla="*/ 1152369 w 1944687"/>
              <a:gd name="T1" fmla="*/ 0 h 1152525"/>
              <a:gd name="T2" fmla="*/ 0 w 1944687"/>
              <a:gd name="T3" fmla="*/ 576262 h 1152525"/>
              <a:gd name="T4" fmla="*/ 1152369 w 1944687"/>
              <a:gd name="T5" fmla="*/ 1152525 h 1152525"/>
              <a:gd name="T6" fmla="*/ 2304740 w 1944687"/>
              <a:gd name="T7" fmla="*/ 576262 h 1152525"/>
              <a:gd name="T8" fmla="*/ 17694720 60000 65536"/>
              <a:gd name="T9" fmla="*/ 11796480 60000 65536"/>
              <a:gd name="T10" fmla="*/ 5898240 60000 65536"/>
              <a:gd name="T11" fmla="*/ 0 60000 65536"/>
              <a:gd name="T12" fmla="*/ 0 w 1944687"/>
              <a:gd name="T13" fmla="*/ 0 h 1152525"/>
              <a:gd name="T14" fmla="*/ 1944687 w 1944687"/>
              <a:gd name="T15" fmla="*/ 1152525 h 1152525"/>
            </a:gdLst>
            <a:ahLst/>
            <a:cxnLst>
              <a:cxn ang="T8">
                <a:pos x="T0" y="T1"/>
              </a:cxn>
              <a:cxn ang="T9">
                <a:pos x="T2" y="T3"/>
              </a:cxn>
              <a:cxn ang="T10">
                <a:pos x="T4" y="T5"/>
              </a:cxn>
              <a:cxn ang="T11">
                <a:pos x="T6" y="T7"/>
              </a:cxn>
            </a:cxnLst>
            <a:rect l="T12" t="T13" r="T14" b="T15"/>
            <a:pathLst>
              <a:path w="1944687" h="1152525">
                <a:moveTo>
                  <a:pt x="0" y="0"/>
                </a:moveTo>
                <a:lnTo>
                  <a:pt x="1752596" y="0"/>
                </a:lnTo>
                <a:cubicBezTo>
                  <a:pt x="1858685" y="0"/>
                  <a:pt x="1944687" y="86002"/>
                  <a:pt x="1944687" y="192091"/>
                </a:cubicBezTo>
                <a:lnTo>
                  <a:pt x="1944687" y="1152525"/>
                </a:lnTo>
                <a:lnTo>
                  <a:pt x="0" y="1152525"/>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思想理论</a:t>
            </a:r>
            <a:endParaRPr lang="zh-CN" altLang="en-US" sz="3600" b="1">
              <a:solidFill>
                <a:schemeClr val="bg1"/>
              </a:solidFill>
              <a:latin typeface="Franklin Gothic Book"/>
              <a:ea typeface="黑体" panose="02010600030101010101" pitchFamily="49" charset="-122"/>
            </a:endParaRPr>
          </a:p>
        </p:txBody>
      </p:sp>
      <p:sp>
        <p:nvSpPr>
          <p:cNvPr id="87045" name="单圆角矩形 13"/>
          <p:cNvSpPr>
            <a:spLocks noChangeArrowheads="1"/>
          </p:cNvSpPr>
          <p:nvPr/>
        </p:nvSpPr>
        <p:spPr bwMode="auto">
          <a:xfrm>
            <a:off x="6156325" y="2752725"/>
            <a:ext cx="2305050" cy="1150938"/>
          </a:xfrm>
          <a:custGeom>
            <a:avLst/>
            <a:gdLst>
              <a:gd name="T0" fmla="*/ 1152363 w 1944687"/>
              <a:gd name="T1" fmla="*/ 0 h 1150937"/>
              <a:gd name="T2" fmla="*/ 0 w 1944687"/>
              <a:gd name="T3" fmla="*/ 575468 h 1150937"/>
              <a:gd name="T4" fmla="*/ 1152363 w 1944687"/>
              <a:gd name="T5" fmla="*/ 1150939 h 1150937"/>
              <a:gd name="T6" fmla="*/ 2304727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4000" b="1">
                <a:solidFill>
                  <a:schemeClr val="bg1"/>
                </a:solidFill>
                <a:latin typeface="Franklin Gothic Book"/>
                <a:ea typeface="黑体" panose="02010600030101010101" pitchFamily="49" charset="-122"/>
              </a:rPr>
              <a:t>文学艺术</a:t>
            </a:r>
            <a:endParaRPr lang="zh-CN" altLang="en-US" sz="4000" b="1">
              <a:solidFill>
                <a:schemeClr val="bg1"/>
              </a:solidFill>
              <a:latin typeface="Franklin Gothic Book"/>
              <a:ea typeface="黑体" panose="02010600030101010101" pitchFamily="49" charset="-122"/>
            </a:endParaRPr>
          </a:p>
        </p:txBody>
      </p:sp>
      <p:sp>
        <p:nvSpPr>
          <p:cNvPr id="87046" name="单圆角矩形 14"/>
          <p:cNvSpPr>
            <a:spLocks noChangeArrowheads="1"/>
          </p:cNvSpPr>
          <p:nvPr/>
        </p:nvSpPr>
        <p:spPr bwMode="auto">
          <a:xfrm>
            <a:off x="1116013" y="4221163"/>
            <a:ext cx="2592387" cy="1152525"/>
          </a:xfrm>
          <a:custGeom>
            <a:avLst/>
            <a:gdLst>
              <a:gd name="T0" fmla="*/ 1296391 w 1944687"/>
              <a:gd name="T1" fmla="*/ 0 h 1152525"/>
              <a:gd name="T2" fmla="*/ 0 w 1944687"/>
              <a:gd name="T3" fmla="*/ 576262 h 1152525"/>
              <a:gd name="T4" fmla="*/ 1296391 w 1944687"/>
              <a:gd name="T5" fmla="*/ 1152525 h 1152525"/>
              <a:gd name="T6" fmla="*/ 2592784 w 1944687"/>
              <a:gd name="T7" fmla="*/ 576262 h 1152525"/>
              <a:gd name="T8" fmla="*/ 17694720 60000 65536"/>
              <a:gd name="T9" fmla="*/ 11796480 60000 65536"/>
              <a:gd name="T10" fmla="*/ 5898240 60000 65536"/>
              <a:gd name="T11" fmla="*/ 0 60000 65536"/>
              <a:gd name="T12" fmla="*/ 0 w 1944687"/>
              <a:gd name="T13" fmla="*/ 0 h 1152525"/>
              <a:gd name="T14" fmla="*/ 1944687 w 1944687"/>
              <a:gd name="T15" fmla="*/ 1152525 h 1152525"/>
            </a:gdLst>
            <a:ahLst/>
            <a:cxnLst>
              <a:cxn ang="T8">
                <a:pos x="T0" y="T1"/>
              </a:cxn>
              <a:cxn ang="T9">
                <a:pos x="T2" y="T3"/>
              </a:cxn>
              <a:cxn ang="T10">
                <a:pos x="T4" y="T5"/>
              </a:cxn>
              <a:cxn ang="T11">
                <a:pos x="T6" y="T7"/>
              </a:cxn>
            </a:cxnLst>
            <a:rect l="T12" t="T13" r="T14" b="T15"/>
            <a:pathLst>
              <a:path w="1944687" h="1152525">
                <a:moveTo>
                  <a:pt x="0" y="0"/>
                </a:moveTo>
                <a:lnTo>
                  <a:pt x="1752596" y="0"/>
                </a:lnTo>
                <a:cubicBezTo>
                  <a:pt x="1858685" y="0"/>
                  <a:pt x="1944687" y="86002"/>
                  <a:pt x="1944687" y="192091"/>
                </a:cubicBezTo>
                <a:lnTo>
                  <a:pt x="1944687" y="1152525"/>
                </a:lnTo>
                <a:lnTo>
                  <a:pt x="0" y="1152525"/>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思想解放</a:t>
            </a:r>
            <a:endParaRPr lang="zh-CN" altLang="en-US" sz="3600" b="1">
              <a:solidFill>
                <a:schemeClr val="bg1"/>
              </a:solidFill>
              <a:latin typeface="Franklin Gothic Book"/>
              <a:ea typeface="黑体" panose="02010600030101010101" pitchFamily="49" charset="-122"/>
            </a:endParaRPr>
          </a:p>
        </p:txBody>
      </p:sp>
      <p:sp>
        <p:nvSpPr>
          <p:cNvPr id="87047" name="单圆角矩形 15"/>
          <p:cNvSpPr>
            <a:spLocks noChangeArrowheads="1"/>
          </p:cNvSpPr>
          <p:nvPr/>
        </p:nvSpPr>
        <p:spPr bwMode="auto">
          <a:xfrm>
            <a:off x="323850" y="2781300"/>
            <a:ext cx="2160588" cy="1150938"/>
          </a:xfrm>
          <a:custGeom>
            <a:avLst/>
            <a:gdLst>
              <a:gd name="T0" fmla="*/ 1080454 w 1944687"/>
              <a:gd name="T1" fmla="*/ 0 h 1150937"/>
              <a:gd name="T2" fmla="*/ 0 w 1944687"/>
              <a:gd name="T3" fmla="*/ 575468 h 1150937"/>
              <a:gd name="T4" fmla="*/ 1080454 w 1944687"/>
              <a:gd name="T5" fmla="*/ 1150939 h 1150937"/>
              <a:gd name="T6" fmla="*/ 2160911 w 1944687"/>
              <a:gd name="T7" fmla="*/ 575468 h 1150937"/>
              <a:gd name="T8" fmla="*/ 17694720 60000 65536"/>
              <a:gd name="T9" fmla="*/ 11796480 60000 65536"/>
              <a:gd name="T10" fmla="*/ 5898240 60000 65536"/>
              <a:gd name="T11" fmla="*/ 0 60000 65536"/>
              <a:gd name="T12" fmla="*/ 0 w 1944687"/>
              <a:gd name="T13" fmla="*/ 0 h 1150937"/>
              <a:gd name="T14" fmla="*/ 1944687 w 1944687"/>
              <a:gd name="T15" fmla="*/ 1150937 h 1150937"/>
            </a:gdLst>
            <a:ahLst/>
            <a:cxnLst>
              <a:cxn ang="T8">
                <a:pos x="T0" y="T1"/>
              </a:cxn>
              <a:cxn ang="T9">
                <a:pos x="T2" y="T3"/>
              </a:cxn>
              <a:cxn ang="T10">
                <a:pos x="T4" y="T5"/>
              </a:cxn>
              <a:cxn ang="T11">
                <a:pos x="T6" y="T7"/>
              </a:cxn>
            </a:cxnLst>
            <a:rect l="T12" t="T13" r="T14" b="T15"/>
            <a:pathLst>
              <a:path w="1944687" h="1150937">
                <a:moveTo>
                  <a:pt x="0" y="0"/>
                </a:moveTo>
                <a:lnTo>
                  <a:pt x="1752860" y="0"/>
                </a:lnTo>
                <a:cubicBezTo>
                  <a:pt x="1858803" y="0"/>
                  <a:pt x="1944686" y="85883"/>
                  <a:pt x="1944686" y="191826"/>
                </a:cubicBezTo>
                <a:lnTo>
                  <a:pt x="1944687" y="1150937"/>
                </a:lnTo>
                <a:lnTo>
                  <a:pt x="0" y="1150937"/>
                </a:lnTo>
                <a:lnTo>
                  <a:pt x="0" y="0"/>
                </a:lnTo>
                <a:close/>
              </a:path>
            </a:pathLst>
          </a:custGeom>
          <a:solidFill>
            <a:schemeClr val="accent1"/>
          </a:solidFill>
          <a:ln w="25400">
            <a:solidFill>
              <a:srgbClr val="95ADBC"/>
            </a:solidFill>
            <a:bevel/>
          </a:ln>
        </p:spPr>
        <p:txBody>
          <a:bodyPr anchor="ctr"/>
          <a:lstStyle/>
          <a:p>
            <a:pPr algn="ctr">
              <a:buFont typeface="Arial" panose="020B0604020202020204" pitchFamily="34" charset="0"/>
              <a:buNone/>
            </a:pPr>
            <a:r>
              <a:rPr lang="zh-CN" altLang="en-US" sz="3600" b="1">
                <a:solidFill>
                  <a:schemeClr val="bg1"/>
                </a:solidFill>
                <a:latin typeface="Franklin Gothic Book"/>
                <a:ea typeface="黑体" panose="02010600030101010101" pitchFamily="49" charset="-122"/>
              </a:rPr>
              <a:t>科学技术</a:t>
            </a:r>
            <a:endParaRPr lang="zh-CN" altLang="en-US" sz="3600" b="1">
              <a:solidFill>
                <a:schemeClr val="bg1"/>
              </a:solidFill>
              <a:latin typeface="Franklin Gothic Book"/>
              <a:ea typeface="黑体" panose="02010600030101010101"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ChangeArrowheads="1"/>
          </p:cNvSpPr>
          <p:nvPr/>
        </p:nvSpPr>
        <p:spPr bwMode="auto">
          <a:xfrm>
            <a:off x="179388" y="487363"/>
            <a:ext cx="8640762" cy="5632450"/>
          </a:xfrm>
          <a:prstGeom prst="rect">
            <a:avLst/>
          </a:prstGeom>
          <a:noFill/>
          <a:ln w="9525">
            <a:noFill/>
            <a:miter lim="800000"/>
          </a:ln>
        </p:spPr>
        <p:txBody>
          <a:bodyPr anchor="ctr">
            <a:spAutoFit/>
          </a:bodyPr>
          <a:lstStyle/>
          <a:p>
            <a:pPr eaLnBrk="0" hangingPunct="0"/>
            <a:r>
              <a:rPr lang="zh-CN" altLang="en-US" sz="2000" b="1">
                <a:solidFill>
                  <a:srgbClr val="FF0000"/>
                </a:solidFill>
                <a:latin typeface="Franklin Gothic Book"/>
                <a:ea typeface="黑体" panose="02010600030101010101" pitchFamily="49" charset="-122"/>
              </a:rPr>
              <a:t>构建立体式知识体系</a:t>
            </a:r>
            <a:endParaRPr lang="zh-CN" altLang="en-US" sz="2000">
              <a:solidFill>
                <a:srgbClr val="FF0000"/>
              </a:solidFill>
              <a:latin typeface="Franklin Gothic Book"/>
              <a:ea typeface="黑体" panose="02010600030101010101" pitchFamily="49" charset="-122"/>
            </a:endParaRPr>
          </a:p>
          <a:p>
            <a:pPr eaLnBrk="0" hangingPunct="0"/>
            <a:r>
              <a:rPr lang="zh-CN" altLang="en-US" sz="2000">
                <a:latin typeface="Franklin Gothic Book"/>
                <a:ea typeface="黑体" panose="02010600030101010101" pitchFamily="49" charset="-122"/>
              </a:rPr>
              <a:t>    </a:t>
            </a:r>
            <a:r>
              <a:rPr lang="en-US" altLang="zh-CN" sz="2000" b="1">
                <a:latin typeface="Franklin Gothic Book"/>
                <a:ea typeface="黑体" panose="02010600030101010101" pitchFamily="49" charset="-122"/>
              </a:rPr>
              <a:t>1. </a:t>
            </a:r>
            <a:r>
              <a:rPr lang="zh-CN" altLang="en-US" sz="2000" b="1">
                <a:latin typeface="Franklin Gothic Book"/>
                <a:ea typeface="黑体" panose="02010600030101010101" pitchFamily="49" charset="-122"/>
              </a:rPr>
              <a:t>抓“点”：即坐标，是历史纵向联系和横向联系的交叉点。一系列关联的“点”就可以串联为一条线。如“</a:t>
            </a:r>
            <a:r>
              <a:rPr lang="zh-CN" altLang="en-US" sz="2000" b="1">
                <a:solidFill>
                  <a:srgbClr val="FF0000"/>
                </a:solidFill>
                <a:latin typeface="Franklin Gothic Book"/>
                <a:ea typeface="黑体" panose="02010600030101010101" pitchFamily="49" charset="-122"/>
              </a:rPr>
              <a:t>世界市场形成的过程</a:t>
            </a:r>
            <a:r>
              <a:rPr lang="zh-CN" altLang="en-US" sz="2000" b="1">
                <a:latin typeface="Franklin Gothic Book"/>
                <a:ea typeface="黑体" panose="02010600030101010101" pitchFamily="49" charset="-122"/>
              </a:rPr>
              <a:t>”有四个点：</a:t>
            </a:r>
            <a:r>
              <a:rPr lang="en-US" altLang="zh-CN" sz="2000" b="1">
                <a:latin typeface="Franklin Gothic Book"/>
                <a:ea typeface="黑体" panose="02010600030101010101" pitchFamily="49" charset="-122"/>
              </a:rPr>
              <a:t>(1)</a:t>
            </a:r>
            <a:r>
              <a:rPr lang="zh-CN" altLang="en-US" sz="2000" b="1">
                <a:latin typeface="Franklin Gothic Book"/>
                <a:ea typeface="黑体" panose="02010600030101010101" pitchFamily="49" charset="-122"/>
              </a:rPr>
              <a:t>新航路开辟</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世界市场雏形出现</a:t>
            </a:r>
            <a:r>
              <a:rPr lang="en-US" altLang="zh-CN" sz="2000" b="1">
                <a:latin typeface="Franklin Gothic Book"/>
                <a:ea typeface="黑体" panose="02010600030101010101" pitchFamily="49" charset="-122"/>
              </a:rPr>
              <a:t>;(2)</a:t>
            </a:r>
            <a:r>
              <a:rPr lang="zh-CN" altLang="en-US" sz="2000" b="1">
                <a:latin typeface="Franklin Gothic Book"/>
                <a:ea typeface="黑体" panose="02010600030101010101" pitchFamily="49" charset="-122"/>
              </a:rPr>
              <a:t>殖民扩张</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世界市场拓展</a:t>
            </a:r>
            <a:r>
              <a:rPr lang="en-US" altLang="zh-CN" sz="2000" b="1">
                <a:latin typeface="Franklin Gothic Book"/>
                <a:ea typeface="黑体" panose="02010600030101010101" pitchFamily="49" charset="-122"/>
              </a:rPr>
              <a:t>;(3)</a:t>
            </a:r>
            <a:r>
              <a:rPr lang="zh-CN" altLang="en-US" sz="2000" b="1">
                <a:latin typeface="Franklin Gothic Book"/>
                <a:ea typeface="黑体" panose="02010600030101010101" pitchFamily="49" charset="-122"/>
              </a:rPr>
              <a:t>第一次工业革命</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世界市场初步形成</a:t>
            </a:r>
            <a:r>
              <a:rPr lang="en-US" altLang="zh-CN" sz="2000" b="1">
                <a:latin typeface="Franklin Gothic Book"/>
                <a:ea typeface="黑体" panose="02010600030101010101" pitchFamily="49" charset="-122"/>
              </a:rPr>
              <a:t>;(4)</a:t>
            </a:r>
            <a:r>
              <a:rPr lang="zh-CN" altLang="en-US" sz="2000" b="1">
                <a:latin typeface="Franklin Gothic Book"/>
                <a:ea typeface="黑体" panose="02010600030101010101" pitchFamily="49" charset="-122"/>
              </a:rPr>
              <a:t>第二次工业革命</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世界市场最终形成。</a:t>
            </a:r>
            <a:endParaRPr lang="zh-CN" altLang="en-US" sz="2000">
              <a:latin typeface="Franklin Gothic Book"/>
              <a:ea typeface="黑体" panose="02010600030101010101" pitchFamily="49" charset="-122"/>
            </a:endParaRPr>
          </a:p>
          <a:p>
            <a:pPr eaLnBrk="0" hangingPunct="0"/>
            <a:r>
              <a:rPr lang="zh-CN" altLang="en-US" sz="2000" b="1">
                <a:latin typeface="Franklin Gothic Book"/>
                <a:ea typeface="黑体" panose="02010600030101010101" pitchFamily="49" charset="-122"/>
              </a:rPr>
              <a:t>    </a:t>
            </a:r>
            <a:r>
              <a:rPr lang="en-US" altLang="zh-CN" sz="2000" b="1">
                <a:latin typeface="Franklin Gothic Book"/>
                <a:ea typeface="黑体" panose="02010600030101010101" pitchFamily="49" charset="-122"/>
              </a:rPr>
              <a:t>2. </a:t>
            </a:r>
            <a:r>
              <a:rPr lang="zh-CN" altLang="en-US" sz="2000" b="1">
                <a:latin typeface="Franklin Gothic Book"/>
                <a:ea typeface="黑体" panose="02010600030101010101" pitchFamily="49" charset="-122"/>
              </a:rPr>
              <a:t>串“线”：即有内在联系的历史事件构成的知识线索。如</a:t>
            </a:r>
            <a:r>
              <a:rPr lang="zh-CN" altLang="en-US" sz="2000" b="1">
                <a:solidFill>
                  <a:srgbClr val="FF0000"/>
                </a:solidFill>
                <a:latin typeface="Franklin Gothic Book"/>
                <a:ea typeface="黑体" panose="02010600030101010101" pitchFamily="49" charset="-122"/>
              </a:rPr>
              <a:t>古代中央集权</a:t>
            </a:r>
            <a:r>
              <a:rPr lang="zh-CN" altLang="en-US" sz="2000" b="1">
                <a:latin typeface="Franklin Gothic Book"/>
                <a:ea typeface="黑体" panose="02010600030101010101" pitchFamily="49" charset="-122"/>
              </a:rPr>
              <a:t>制涉及的“点”有秦朝的皇帝制度、三公九卿制、郡县制，汉朝郡国并行制，唐三省六部制，元朝行省制度，明废丞相、设内阁，清设立军机处，这构成古代中央集权制度建立</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秦朝</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发展演变</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汉至元</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强化</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明清</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的“线”。</a:t>
            </a:r>
            <a:endParaRPr lang="zh-CN" altLang="en-US" sz="2000">
              <a:latin typeface="Franklin Gothic Book"/>
              <a:ea typeface="黑体" panose="02010600030101010101" pitchFamily="49" charset="-122"/>
            </a:endParaRPr>
          </a:p>
          <a:p>
            <a:pPr eaLnBrk="0" hangingPunct="0"/>
            <a:r>
              <a:rPr lang="zh-CN" altLang="en-US" sz="2000" b="1">
                <a:latin typeface="Franklin Gothic Book"/>
                <a:ea typeface="黑体" panose="02010600030101010101" pitchFamily="49" charset="-122"/>
              </a:rPr>
              <a:t>    </a:t>
            </a:r>
            <a:r>
              <a:rPr lang="en-US" altLang="zh-CN" sz="2000" b="1">
                <a:latin typeface="Franklin Gothic Book"/>
                <a:ea typeface="黑体" panose="02010600030101010101" pitchFamily="49" charset="-122"/>
              </a:rPr>
              <a:t>3. </a:t>
            </a:r>
            <a:r>
              <a:rPr lang="zh-CN" altLang="en-US" sz="2000" b="1">
                <a:latin typeface="Franklin Gothic Book"/>
                <a:ea typeface="黑体" panose="02010600030101010101" pitchFamily="49" charset="-122"/>
              </a:rPr>
              <a:t>铺“面”：即某一时期历史的全部内容构成的知识整体。如</a:t>
            </a:r>
            <a:r>
              <a:rPr lang="zh-CN" altLang="en-US" sz="2000" b="1">
                <a:solidFill>
                  <a:srgbClr val="FF0000"/>
                </a:solidFill>
                <a:latin typeface="Franklin Gothic Book"/>
                <a:ea typeface="黑体" panose="02010600030101010101" pitchFamily="49" charset="-122"/>
              </a:rPr>
              <a:t>新中国成立初期</a:t>
            </a:r>
            <a:r>
              <a:rPr lang="zh-CN" altLang="en-US" sz="2000" b="1">
                <a:latin typeface="Franklin Gothic Book"/>
                <a:ea typeface="黑体" panose="02010600030101010101" pitchFamily="49" charset="-122"/>
              </a:rPr>
              <a:t>的知识可以总结为：一是巩固政权</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抗美援朝、土地改革等</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二是恢复经济</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建立国营经济、合理调整工商业等</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三是完成过渡</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三大改造和“一五”计划</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四是民主法制建设</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共同纲领</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a:t>
            </a:r>
            <a:r>
              <a:rPr lang="en-US" altLang="zh-CN" sz="2000" b="1">
                <a:latin typeface="Franklin Gothic Book"/>
                <a:ea typeface="黑体" panose="02010600030101010101" pitchFamily="49" charset="-122"/>
              </a:rPr>
              <a:t>1954</a:t>
            </a:r>
            <a:r>
              <a:rPr lang="zh-CN" altLang="en-US" sz="2000" b="1">
                <a:latin typeface="Franklin Gothic Book"/>
                <a:ea typeface="黑体" panose="02010600030101010101" pitchFamily="49" charset="-122"/>
              </a:rPr>
              <a:t>年宪法、人民代表大会制度、中共领导的多党合作和政治协商制度、民族区域自治等</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五是外交建树</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和平共处五项原则、亚非会议等</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六是科教文化</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双百”方针、教育方针等</a:t>
            </a:r>
            <a:r>
              <a:rPr lang="en-US" altLang="zh-CN" sz="2000" b="1">
                <a:latin typeface="Franklin Gothic Book"/>
                <a:ea typeface="黑体" panose="02010600030101010101" pitchFamily="49" charset="-122"/>
              </a:rPr>
              <a:t>)</a:t>
            </a:r>
            <a:r>
              <a:rPr lang="zh-CN" altLang="en-US" sz="2000" b="1">
                <a:latin typeface="Franklin Gothic Book"/>
                <a:ea typeface="黑体" panose="02010600030101010101" pitchFamily="49" charset="-122"/>
              </a:rPr>
              <a:t>。</a:t>
            </a:r>
            <a:endParaRPr lang="zh-CN" altLang="en-US" sz="2000">
              <a:latin typeface="Franklin Gothic Book"/>
              <a:ea typeface="黑体" panose="02010600030101010101" pitchFamily="49" charset="-122"/>
            </a:endParaRPr>
          </a:p>
          <a:p>
            <a:pPr eaLnBrk="0" hangingPunct="0"/>
            <a:r>
              <a:rPr lang="zh-CN" altLang="en-US" sz="2000" b="1">
                <a:latin typeface="Franklin Gothic Book"/>
                <a:ea typeface="黑体" panose="02010600030101010101" pitchFamily="49" charset="-122"/>
              </a:rPr>
              <a:t>    </a:t>
            </a:r>
            <a:r>
              <a:rPr lang="en-US" altLang="zh-CN" sz="2000" b="1">
                <a:latin typeface="Franklin Gothic Book"/>
                <a:ea typeface="黑体" panose="02010600030101010101" pitchFamily="49" charset="-122"/>
              </a:rPr>
              <a:t>4. </a:t>
            </a:r>
            <a:r>
              <a:rPr lang="zh-CN" altLang="en-US" sz="2000" b="1">
                <a:latin typeface="Franklin Gothic Book"/>
                <a:ea typeface="黑体" panose="02010600030101010101" pitchFamily="49" charset="-122"/>
              </a:rPr>
              <a:t>织“网”：即把零散的知识串联起来，“织”成完整的、立体的网，实现学科内的“超级链接”。在复习中不能仅限于复习某个知识点，而应该纵横联系，前后贯通，构建“网状”知识体系。</a:t>
            </a:r>
            <a:endParaRPr lang="zh-CN" altLang="en-US" sz="2000" b="1">
              <a:latin typeface="Franklin Gothic Book"/>
              <a:ea typeface="黑体" panose="0201060003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1"/>
          <a:srcRect/>
          <a:stretch>
            <a:fillRect/>
          </a:stretch>
        </p:blipFill>
        <p:spPr bwMode="auto">
          <a:xfrm>
            <a:off x="611188" y="620713"/>
            <a:ext cx="7921625" cy="583247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左右箭头 5"/>
          <p:cNvSpPr/>
          <p:nvPr/>
        </p:nvSpPr>
        <p:spPr>
          <a:xfrm>
            <a:off x="1007414" y="1052736"/>
            <a:ext cx="7129174" cy="5300716"/>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marL="342900" indent="-342900" algn="ctr"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楷体_GB2312" panose="02010609030101010101" pitchFamily="49" charset="-122"/>
                <a:ea typeface="楷体_GB2312" panose="02010609030101010101" pitchFamily="49" charset="-122"/>
              </a:rPr>
              <a:t>   </a:t>
            </a:r>
            <a:r>
              <a:rPr lang="zh-CN" altLang="en-US"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anose="02010609030101010101" pitchFamily="49" charset="-122"/>
                <a:ea typeface="楷体_GB2312" panose="02010609030101010101" pitchFamily="49" charset="-122"/>
              </a:rPr>
              <a:t>策略四   </a:t>
            </a:r>
            <a:endParaRPr lang="en-US" altLang="zh-CN"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anose="02010609030101010101" pitchFamily="49" charset="-122"/>
              <a:ea typeface="楷体_GB2312" panose="02010609030101010101" pitchFamily="49" charset="-122"/>
            </a:endParaRPr>
          </a:p>
          <a:p>
            <a:pPr marL="342900" indent="-342900" algn="ctr"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anose="02010609030101010101" pitchFamily="49" charset="-122"/>
                <a:ea typeface="楷体_GB2312" panose="02010609030101010101" pitchFamily="49" charset="-122"/>
              </a:rPr>
              <a:t>强化</a:t>
            </a:r>
            <a:r>
              <a:rPr lang="zh-CN" altLang="zh-CN"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anose="02010609030101010101" pitchFamily="49" charset="-122"/>
                <a:ea typeface="楷体_GB2312" panose="02010609030101010101" pitchFamily="49" charset="-122"/>
              </a:rPr>
              <a:t>阶段特征</a:t>
            </a:r>
            <a:endParaRPr lang="en-US" altLang="zh-CN"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anose="02010609030101010101" pitchFamily="49" charset="-122"/>
              <a:ea typeface="楷体_GB2312" panose="02010609030101010101" pitchFamily="49" charset="-122"/>
            </a:endParaRPr>
          </a:p>
          <a:p>
            <a:pPr marL="342900" indent="-342900" algn="ctr" fontAlgn="auto">
              <a:lnSpc>
                <a:spcPct val="90000"/>
              </a:lnSpc>
              <a:spcBef>
                <a:spcPct val="20000"/>
              </a:spcBef>
              <a:spcAft>
                <a:spcPts val="0"/>
              </a:spcAft>
              <a:buClr>
                <a:schemeClr val="hlink"/>
              </a:buClr>
              <a:buSzPct val="70000"/>
              <a:buFont typeface="Wingdings" panose="05000000000000000000" pitchFamily="2" charset="2"/>
              <a:buNone/>
              <a:defRPr/>
            </a:pPr>
            <a:r>
              <a:rPr lang="zh-CN" altLang="en-US"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anose="02010609030101010101" pitchFamily="49" charset="-122"/>
                <a:ea typeface="楷体_GB2312" panose="02010609030101010101" pitchFamily="49" charset="-122"/>
              </a:rPr>
              <a:t>把握历史线索</a:t>
            </a:r>
            <a:endParaRPr lang="zh-CN" altLang="en-US"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55650" y="1773238"/>
            <a:ext cx="8066088" cy="1938337"/>
          </a:xfrm>
          <a:prstGeom prst="rect">
            <a:avLst/>
          </a:prstGeom>
          <a:noFill/>
          <a:ln w="9525">
            <a:noFill/>
            <a:miter lim="800000"/>
          </a:ln>
        </p:spPr>
        <p:txBody>
          <a:bodyPr anchor="ctr">
            <a:spAutoFit/>
          </a:bodyPr>
          <a:lstStyle/>
          <a:p>
            <a:pPr indent="1485900"/>
            <a:endParaRPr lang="zh-CN" altLang="en-US" sz="3200" b="1">
              <a:latin typeface="Franklin Gothic Book"/>
              <a:ea typeface="黑体" panose="02010600030101010101" pitchFamily="49" charset="-122"/>
            </a:endParaRPr>
          </a:p>
          <a:p>
            <a:pPr indent="1485900"/>
            <a:r>
              <a:rPr lang="zh-CN" altLang="en-US" sz="4400" b="1">
                <a:solidFill>
                  <a:srgbClr val="FF0000"/>
                </a:solidFill>
                <a:latin typeface="Franklin Gothic Book"/>
                <a:ea typeface="黑体" panose="02010600030101010101" pitchFamily="49" charset="-122"/>
              </a:rPr>
              <a:t>专题 </a:t>
            </a:r>
            <a:r>
              <a:rPr lang="en-US" altLang="zh-CN" sz="4400" b="1">
                <a:solidFill>
                  <a:srgbClr val="FF0000"/>
                </a:solidFill>
                <a:latin typeface="Franklin Gothic Book"/>
                <a:ea typeface="黑体" panose="02010600030101010101" pitchFamily="49" charset="-122"/>
              </a:rPr>
              <a:t>+ </a:t>
            </a:r>
            <a:r>
              <a:rPr lang="zh-CN" altLang="en-US" sz="4400" b="1">
                <a:solidFill>
                  <a:srgbClr val="FF0000"/>
                </a:solidFill>
                <a:latin typeface="Franklin Gothic Book"/>
                <a:ea typeface="黑体" panose="02010600030101010101" pitchFamily="49" charset="-122"/>
              </a:rPr>
              <a:t>通史整合</a:t>
            </a:r>
            <a:endParaRPr lang="zh-CN" altLang="en-US" sz="4400" b="1">
              <a:solidFill>
                <a:srgbClr val="FF0000"/>
              </a:solidFill>
              <a:latin typeface="Franklin Gothic Book"/>
              <a:ea typeface="黑体" panose="02010600030101010101" pitchFamily="49" charset="-122"/>
            </a:endParaRPr>
          </a:p>
          <a:p>
            <a:pPr indent="1485900"/>
            <a:r>
              <a:rPr lang="zh-CN" altLang="en-US" sz="4400" b="1">
                <a:solidFill>
                  <a:srgbClr val="FF0000"/>
                </a:solidFill>
                <a:latin typeface="Franklin Gothic Book"/>
                <a:ea typeface="黑体" panose="02010600030101010101" pitchFamily="49" charset="-122"/>
              </a:rPr>
              <a:t>专题 </a:t>
            </a:r>
            <a:r>
              <a:rPr lang="en-US" altLang="zh-CN" sz="4400" b="1">
                <a:solidFill>
                  <a:srgbClr val="FF0000"/>
                </a:solidFill>
                <a:latin typeface="Franklin Gothic Book"/>
                <a:ea typeface="黑体" panose="02010600030101010101" pitchFamily="49" charset="-122"/>
              </a:rPr>
              <a:t>+ </a:t>
            </a:r>
            <a:r>
              <a:rPr lang="zh-CN" altLang="en-US" sz="4400" b="1">
                <a:solidFill>
                  <a:srgbClr val="FF0000"/>
                </a:solidFill>
                <a:latin typeface="Franklin Gothic Book"/>
                <a:ea typeface="黑体" panose="02010600030101010101" pitchFamily="49" charset="-122"/>
              </a:rPr>
              <a:t>模块整合</a:t>
            </a:r>
            <a:endParaRPr lang="zh-CN" altLang="en-US" sz="4400" b="1">
              <a:solidFill>
                <a:srgbClr val="FF0000"/>
              </a:solidFill>
              <a:latin typeface="Franklin Gothic Book"/>
              <a:ea typeface="黑体" panose="02010600030101010101" pitchFamily="49" charset="-122"/>
            </a:endParaRPr>
          </a:p>
        </p:txBody>
      </p:sp>
      <p:sp>
        <p:nvSpPr>
          <p:cNvPr id="3" name="Rectangle 2"/>
          <p:cNvSpPr txBox="1">
            <a:spLocks noChangeArrowheads="1"/>
          </p:cNvSpPr>
          <p:nvPr/>
        </p:nvSpPr>
        <p:spPr bwMode="auto">
          <a:xfrm>
            <a:off x="468313" y="3711575"/>
            <a:ext cx="7416800" cy="2022475"/>
          </a:xfrm>
          <a:prstGeom prst="rect">
            <a:avLst/>
          </a:prstGeom>
          <a:noFill/>
          <a:ln w="9525">
            <a:noFill/>
            <a:miter lim="800000"/>
          </a:ln>
        </p:spPr>
        <p:txBody>
          <a:bodyPr/>
          <a:lstStyle/>
          <a:p>
            <a:br>
              <a:rPr lang="zh-CN" altLang="en-US" sz="3600" b="1">
                <a:solidFill>
                  <a:srgbClr val="FF0000"/>
                </a:solidFill>
                <a:latin typeface="Franklin Gothic Medium" panose="020B0603020102020204" pitchFamily="34" charset="0"/>
                <a:ea typeface="微软雅黑" panose="020B0503020204020204" charset="-122"/>
                <a:cs typeface="微软雅黑" panose="020B0503020204020204" charset="-122"/>
              </a:rPr>
            </a:br>
            <a:r>
              <a:rPr lang="zh-CN" altLang="en-US" sz="3600" b="1">
                <a:solidFill>
                  <a:srgbClr val="FF0000"/>
                </a:solidFill>
                <a:latin typeface="Franklin Gothic Medium" panose="020B0603020102020204" pitchFamily="34" charset="0"/>
                <a:ea typeface="微软雅黑" panose="020B0503020204020204" charset="-122"/>
                <a:cs typeface="微软雅黑" panose="020B0503020204020204" charset="-122"/>
              </a:rPr>
              <a:t>        通史整合  通史加专题</a:t>
            </a:r>
            <a:r>
              <a:rPr lang="en-US" altLang="zh-CN" sz="3600" b="1">
                <a:solidFill>
                  <a:srgbClr val="FF0000"/>
                </a:solidFill>
                <a:latin typeface="Franklin Gothic Medium" panose="020B0603020102020204" pitchFamily="34" charset="0"/>
                <a:ea typeface="微软雅黑" panose="020B0503020204020204" charset="-122"/>
                <a:cs typeface="微软雅黑" panose="020B0503020204020204" charset="-122"/>
              </a:rPr>
              <a:t>,</a:t>
            </a:r>
            <a:r>
              <a:rPr lang="zh-CN" altLang="en-US" sz="3600" b="1">
                <a:solidFill>
                  <a:srgbClr val="FF0000"/>
                </a:solidFill>
                <a:latin typeface="Franklin Gothic Medium" panose="020B0603020102020204" pitchFamily="34" charset="0"/>
                <a:ea typeface="微软雅黑" panose="020B0503020204020204" charset="-122"/>
                <a:cs typeface="微软雅黑" panose="020B0503020204020204" charset="-122"/>
              </a:rPr>
              <a:t>突出知识的大线索大结构</a:t>
            </a:r>
            <a:r>
              <a:rPr lang="en-US" altLang="zh-CN" sz="3600" b="1">
                <a:solidFill>
                  <a:srgbClr val="FF0000"/>
                </a:solidFill>
                <a:latin typeface="Franklin Gothic Medium" panose="020B0603020102020204" pitchFamily="34" charset="0"/>
                <a:ea typeface="微软雅黑" panose="020B0503020204020204" charset="-122"/>
                <a:cs typeface="微软雅黑" panose="020B0503020204020204" charset="-122"/>
              </a:rPr>
              <a:t>,</a:t>
            </a:r>
            <a:r>
              <a:rPr lang="zh-CN" altLang="en-US" sz="3600" b="1">
                <a:solidFill>
                  <a:srgbClr val="FF0000"/>
                </a:solidFill>
                <a:latin typeface="Franklin Gothic Medium" panose="020B0603020102020204" pitchFamily="34" charset="0"/>
                <a:ea typeface="微软雅黑" panose="020B0503020204020204" charset="-122"/>
                <a:cs typeface="微软雅黑" panose="020B0503020204020204" charset="-122"/>
              </a:rPr>
              <a:t>让知识有意义有依托</a:t>
            </a:r>
            <a:r>
              <a:rPr lang="en-US" altLang="zh-CN" sz="3600" b="1">
                <a:solidFill>
                  <a:srgbClr val="FF0000"/>
                </a:solidFill>
                <a:latin typeface="Franklin Gothic Medium" panose="020B0603020102020204" pitchFamily="34" charset="0"/>
                <a:ea typeface="微软雅黑" panose="020B0503020204020204" charset="-122"/>
                <a:cs typeface="微软雅黑" panose="020B0503020204020204" charset="-122"/>
              </a:rPr>
              <a:t>,</a:t>
            </a:r>
            <a:r>
              <a:rPr lang="zh-CN" altLang="en-US" sz="3600" b="1">
                <a:solidFill>
                  <a:srgbClr val="FF0000"/>
                </a:solidFill>
                <a:latin typeface="Franklin Gothic Medium" panose="020B0603020102020204" pitchFamily="34" charset="0"/>
                <a:ea typeface="微软雅黑" panose="020B0503020204020204" charset="-122"/>
                <a:cs typeface="微软雅黑" panose="020B0503020204020204" charset="-122"/>
              </a:rPr>
              <a:t>强调能力的解读与训练</a:t>
            </a:r>
            <a:endParaRPr lang="zh-CN" altLang="en-US" sz="3600" b="1">
              <a:solidFill>
                <a:srgbClr val="FF0000"/>
              </a:solidFill>
              <a:latin typeface="Franklin Gothic Medium" panose="020B0603020102020204" pitchFamily="34" charset="0"/>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in)">
                                      <p:cBhvr>
                                        <p:cTn id="7" dur="1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69900" y="765175"/>
            <a:ext cx="8207375" cy="5543550"/>
          </a:xfrm>
        </p:spPr>
        <p:txBody>
          <a:bodyPr rtlCol="0">
            <a:normAutofit fontScale="85000" lnSpcReduction="20000"/>
          </a:bodyPr>
          <a:lstStyle/>
          <a:p>
            <a:pPr fontAlgn="auto">
              <a:spcAft>
                <a:spcPts val="0"/>
              </a:spcAft>
              <a:buFont typeface="Wingdings" panose="05000000000000000000" pitchFamily="2" charset="2"/>
              <a:buNone/>
              <a:defRPr/>
            </a:pPr>
            <a:r>
              <a:rPr lang="zh-CN" altLang="en-US" sz="4000" b="1" dirty="0">
                <a:solidFill>
                  <a:srgbClr val="FF0000"/>
                </a:solidFill>
                <a:sym typeface="微软雅黑" panose="020B0503020204020204" charset="-122"/>
              </a:rPr>
              <a:t>原则一：按照</a:t>
            </a:r>
            <a:r>
              <a:rPr lang="zh-CN" altLang="en-US" sz="4000" b="1" dirty="0">
                <a:solidFill>
                  <a:srgbClr val="FF0000"/>
                </a:solidFill>
              </a:rPr>
              <a:t>通史时序，整合知识结构 </a:t>
            </a:r>
            <a:r>
              <a:rPr lang="zh-CN" altLang="en-US" sz="4000" b="1" dirty="0"/>
              <a:t>   </a:t>
            </a:r>
            <a:endParaRPr lang="zh-CN" altLang="en-US" sz="4000" b="1" dirty="0"/>
          </a:p>
          <a:p>
            <a:pPr fontAlgn="auto">
              <a:spcAft>
                <a:spcPts val="0"/>
              </a:spcAft>
              <a:buFont typeface="Wingdings" panose="05000000000000000000" pitchFamily="2" charset="2"/>
              <a:buNone/>
              <a:defRPr/>
            </a:pPr>
            <a:r>
              <a:rPr lang="zh-CN" altLang="en-US" sz="4000" b="1" dirty="0"/>
              <a:t>    可按照《考试大纲》中考试内容的时序，依次整合成为</a:t>
            </a:r>
            <a:r>
              <a:rPr lang="zh-CN" altLang="en-US" sz="4000" b="1" dirty="0">
                <a:solidFill>
                  <a:srgbClr val="FF0000"/>
                </a:solidFill>
              </a:rPr>
              <a:t>古代中国史、古代希腊罗马史、近代世界史、近代中国史，现代世界史、现代中国史（或中国古代史、世界古代史、世界近现代史、中国近现代史</a:t>
            </a:r>
            <a:r>
              <a:rPr lang="zh-CN" altLang="en-US" sz="4000" b="1" dirty="0"/>
              <a:t>），把政治、经济、文化的内容及选修教材内容整合成通史体例，使目前的教材内容变得具有时序性、系统性、完整性，便于学生学习、理解和整体把握。但不必补充内容，增加难度，重在知识结构的整合，历史认识的升华</a:t>
            </a:r>
            <a:r>
              <a:rPr lang="zh-CN" altLang="en-US" sz="2800" dirty="0"/>
              <a:t>。</a:t>
            </a:r>
            <a:endParaRPr lang="zh-CN" alt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xfrm>
            <a:off x="179388" y="333375"/>
            <a:ext cx="8713787" cy="5616575"/>
          </a:xfrm>
        </p:spPr>
        <p:txBody>
          <a:bodyPr/>
          <a:lstStyle/>
          <a:p>
            <a:pPr>
              <a:lnSpc>
                <a:spcPct val="110000"/>
              </a:lnSpc>
              <a:buFont typeface="Wingdings 2" panose="05020102010507070707" pitchFamily="18" charset="2"/>
              <a:buNone/>
            </a:pPr>
            <a:r>
              <a:rPr lang="zh-CN" altLang="en-US" b="1" smtClean="0">
                <a:solidFill>
                  <a:srgbClr val="FF0000"/>
                </a:solidFill>
                <a:sym typeface="微软雅黑" panose="020B0503020204020204" charset="-122"/>
              </a:rPr>
              <a:t>原则二：</a:t>
            </a:r>
            <a:r>
              <a:rPr lang="zh-CN" altLang="en-US" b="1" smtClean="0">
                <a:solidFill>
                  <a:srgbClr val="FF0000"/>
                </a:solidFill>
              </a:rPr>
              <a:t>重视历史知识体系的交叉和综合</a:t>
            </a:r>
            <a:endParaRPr lang="zh-CN" altLang="en-US" b="1" smtClean="0">
              <a:solidFill>
                <a:srgbClr val="FF0000"/>
              </a:solidFill>
            </a:endParaRPr>
          </a:p>
          <a:p>
            <a:pPr>
              <a:lnSpc>
                <a:spcPct val="110000"/>
              </a:lnSpc>
              <a:buFont typeface="Wingdings" panose="05000000000000000000" pitchFamily="2" charset="2"/>
              <a:buNone/>
            </a:pPr>
            <a:r>
              <a:rPr lang="zh-CN" altLang="en-US" b="1" smtClean="0"/>
              <a:t>    近三年的高考试题，考查历史知识的交叉和综合的特点已十分明显，必须注意培养学生整体上、宏观上、长时段把握历史知识的能力，做到专题基础上的通史，通史基础上的专题，专题史和通史交叉综合，必修教材和选修教材的交叉综合，会总结一个历史发展时段内历史发展的主体线索和阶段特征，学会从多角度认识和理解历史问题</a:t>
            </a:r>
            <a:endParaRPr lang="zh-CN" altLang="en-US" b="1" smtClean="0"/>
          </a:p>
          <a:p>
            <a:pPr>
              <a:lnSpc>
                <a:spcPct val="110000"/>
              </a:lnSpc>
              <a:buFont typeface="Wingdings" panose="05000000000000000000" pitchFamily="2" charset="2"/>
              <a:buNone/>
            </a:pPr>
            <a:r>
              <a:rPr lang="zh-CN" altLang="en-US" sz="2800" b="1" smtClean="0">
                <a:solidFill>
                  <a:srgbClr val="FF0000"/>
                </a:solidFill>
              </a:rPr>
              <a:t> </a:t>
            </a:r>
            <a:endParaRPr lang="zh-CN" altLang="en-US" sz="2800" b="1"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文本框 1"/>
          <p:cNvSpPr txBox="1">
            <a:spLocks noChangeArrowheads="1"/>
          </p:cNvSpPr>
          <p:nvPr/>
        </p:nvSpPr>
        <p:spPr bwMode="auto">
          <a:xfrm>
            <a:off x="323850" y="476250"/>
            <a:ext cx="5043488" cy="579438"/>
          </a:xfrm>
          <a:prstGeom prst="rect">
            <a:avLst/>
          </a:prstGeom>
          <a:noFill/>
          <a:ln w="28575">
            <a:solidFill>
              <a:srgbClr val="C00000"/>
            </a:solidFill>
            <a:bevel/>
          </a:ln>
        </p:spPr>
        <p:txBody>
          <a:bodyPr>
            <a:spAutoFit/>
          </a:bodyPr>
          <a:lstStyle/>
          <a:p>
            <a:pPr>
              <a:buFont typeface="Arial" panose="020B0604020202020204" pitchFamily="34" charset="0"/>
              <a:buNone/>
            </a:pPr>
            <a:r>
              <a:rPr lang="zh-CN" altLang="en-US" sz="3200" b="1">
                <a:solidFill>
                  <a:srgbClr val="FF0000"/>
                </a:solidFill>
              </a:rPr>
              <a:t>强化历史阶段特征</a:t>
            </a:r>
            <a:endParaRPr lang="zh-CN" altLang="en-US" sz="3200" b="1">
              <a:solidFill>
                <a:srgbClr val="FF0000"/>
              </a:solidFill>
            </a:endParaRPr>
          </a:p>
        </p:txBody>
      </p:sp>
      <p:sp>
        <p:nvSpPr>
          <p:cNvPr id="93186" name="文本框 2"/>
          <p:cNvSpPr txBox="1">
            <a:spLocks noChangeArrowheads="1"/>
          </p:cNvSpPr>
          <p:nvPr/>
        </p:nvSpPr>
        <p:spPr bwMode="auto">
          <a:xfrm>
            <a:off x="323850" y="1268413"/>
            <a:ext cx="8393113" cy="3017837"/>
          </a:xfrm>
          <a:prstGeom prst="rect">
            <a:avLst/>
          </a:prstGeom>
          <a:noFill/>
          <a:ln w="28575">
            <a:solidFill>
              <a:srgbClr val="C00000"/>
            </a:solidFill>
            <a:bevel/>
          </a:ln>
        </p:spPr>
        <p:txBody>
          <a:bodyPr>
            <a:spAutoFit/>
          </a:bodyPr>
          <a:lstStyle/>
          <a:p>
            <a:pPr>
              <a:buFont typeface="Arial" panose="020B0604020202020204" pitchFamily="34" charset="0"/>
              <a:buNone/>
            </a:pPr>
            <a:r>
              <a:rPr lang="zh-CN" altLang="en-US" sz="3200" b="1"/>
              <a:t>（</a:t>
            </a:r>
            <a:r>
              <a:rPr lang="en-US" altLang="zh-CN" sz="3200" b="1"/>
              <a:t>1</a:t>
            </a:r>
            <a:r>
              <a:rPr lang="zh-CN" altLang="en-US" sz="3200" b="1"/>
              <a:t>）历史阶段特征：是指特定历史阶段的重大历史事件所赋予历史的深刻烙印，它提示不同历史时期在政治、经济、民族关系（民族运动）、对外关系（国际关系）、文化等方面发展的共性内容，是阶段历史的本质属性和发展趋向的集中反映。</a:t>
            </a:r>
            <a:endParaRPr lang="zh-CN" altLang="en-US" sz="3200" b="1"/>
          </a:p>
        </p:txBody>
      </p:sp>
      <p:sp>
        <p:nvSpPr>
          <p:cNvPr id="93187" name="文本框 3"/>
          <p:cNvSpPr txBox="1">
            <a:spLocks noChangeArrowheads="1"/>
          </p:cNvSpPr>
          <p:nvPr/>
        </p:nvSpPr>
        <p:spPr bwMode="auto">
          <a:xfrm>
            <a:off x="323850" y="4437063"/>
            <a:ext cx="8378825" cy="2041525"/>
          </a:xfrm>
          <a:prstGeom prst="rect">
            <a:avLst/>
          </a:prstGeom>
          <a:noFill/>
          <a:ln w="28575">
            <a:solidFill>
              <a:srgbClr val="C00000"/>
            </a:solidFill>
            <a:bevel/>
          </a:ln>
        </p:spPr>
        <p:txBody>
          <a:bodyPr>
            <a:spAutoFit/>
          </a:bodyPr>
          <a:lstStyle/>
          <a:p>
            <a:pPr>
              <a:buFont typeface="Arial" panose="020B0604020202020204" pitchFamily="34" charset="0"/>
              <a:buNone/>
            </a:pPr>
            <a:r>
              <a:rPr lang="zh-CN" altLang="en-US" sz="3200" b="1"/>
              <a:t>（</a:t>
            </a:r>
            <a:r>
              <a:rPr lang="en-US" altLang="zh-CN" sz="3200" b="1"/>
              <a:t>2</a:t>
            </a:r>
            <a:r>
              <a:rPr lang="zh-CN" altLang="en-US" sz="3200" b="1"/>
              <a:t>）掌握历史阶特征的方法</a:t>
            </a:r>
            <a:endParaRPr lang="zh-CN" altLang="en-US" sz="3200" b="1"/>
          </a:p>
          <a:p>
            <a:pPr>
              <a:buFont typeface="Arial" panose="020B0604020202020204" pitchFamily="34" charset="0"/>
              <a:buNone/>
            </a:pPr>
            <a:r>
              <a:rPr lang="zh-CN" altLang="en-US" sz="3200" b="1"/>
              <a:t>明确分期，体悟特征；抓准大事，概括特征；</a:t>
            </a:r>
            <a:endParaRPr lang="zh-CN" altLang="en-US" sz="3200" b="1"/>
          </a:p>
          <a:p>
            <a:pPr>
              <a:buFont typeface="Arial" panose="020B0604020202020204" pitchFamily="34" charset="0"/>
              <a:buNone/>
            </a:pPr>
            <a:r>
              <a:rPr lang="zh-CN" altLang="en-US" sz="3200" b="1"/>
              <a:t>纵横联系，明确特征；归纳演绎，熟悉特征；</a:t>
            </a:r>
            <a:endParaRPr lang="zh-CN" altLang="en-US" sz="3200" b="1"/>
          </a:p>
          <a:p>
            <a:pPr>
              <a:buFont typeface="Arial" panose="020B0604020202020204" pitchFamily="34" charset="0"/>
              <a:buNone/>
            </a:pPr>
            <a:r>
              <a:rPr lang="zh-CN" altLang="en-US" sz="3200" b="1"/>
              <a:t>见微知著，捕捉特征；实战运用，活化特征。</a:t>
            </a:r>
            <a:endParaRPr lang="zh-CN" altLang="en-US" sz="3200"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4"/>
          <p:cNvSpPr>
            <a:spLocks noChangeArrowheads="1"/>
          </p:cNvSpPr>
          <p:nvPr/>
        </p:nvSpPr>
        <p:spPr bwMode="auto">
          <a:xfrm>
            <a:off x="0" y="87313"/>
            <a:ext cx="8488363" cy="6683375"/>
          </a:xfrm>
          <a:prstGeom prst="rect">
            <a:avLst/>
          </a:prstGeom>
          <a:noFill/>
          <a:ln w="9525">
            <a:noFill/>
            <a:miter lim="800000"/>
          </a:ln>
        </p:spPr>
        <p:txBody>
          <a:bodyPr anchor="ctr">
            <a:spAutoFit/>
          </a:bodyPr>
          <a:lstStyle/>
          <a:p>
            <a:pPr eaLnBrk="0" hangingPunct="0"/>
            <a:r>
              <a:rPr lang="zh-CN" altLang="en-US" b="1">
                <a:solidFill>
                  <a:srgbClr val="FF0000"/>
                </a:solidFill>
                <a:latin typeface="Franklin Gothic Book"/>
                <a:ea typeface="黑体" panose="02010600030101010101" pitchFamily="49" charset="-122"/>
              </a:rPr>
              <a:t>以阶段通史为主，整合三个模块的知识内容：</a:t>
            </a:r>
            <a:endParaRPr lang="zh-CN" altLang="en-US">
              <a:solidFill>
                <a:srgbClr val="FF0000"/>
              </a:solidFill>
              <a:latin typeface="Franklin Gothic Book"/>
              <a:ea typeface="黑体" panose="02010600030101010101" pitchFamily="49" charset="-122"/>
            </a:endParaRPr>
          </a:p>
          <a:p>
            <a:pPr eaLnBrk="0" hangingPunct="0"/>
            <a:r>
              <a:rPr lang="zh-CN" altLang="en-US" b="1">
                <a:solidFill>
                  <a:srgbClr val="FF0000"/>
                </a:solidFill>
                <a:latin typeface="Franklin Gothic Book"/>
                <a:ea typeface="黑体" panose="02010600030101010101" pitchFamily="49" charset="-122"/>
              </a:rPr>
              <a:t>科学合理地划分中外历史阶段</a:t>
            </a:r>
            <a:endParaRPr lang="zh-CN" altLang="en-US">
              <a:solidFill>
                <a:srgbClr val="FF0000"/>
              </a:solidFill>
              <a:latin typeface="Franklin Gothic Book"/>
              <a:ea typeface="黑体" panose="02010600030101010101" pitchFamily="49" charset="-122"/>
            </a:endParaRPr>
          </a:p>
          <a:p>
            <a:pPr eaLnBrk="0" hangingPunct="0"/>
            <a:r>
              <a:rPr lang="zh-CN" altLang="en-US" b="1">
                <a:solidFill>
                  <a:srgbClr val="0070C0"/>
                </a:solidFill>
                <a:latin typeface="Franklin Gothic Book"/>
                <a:ea typeface="黑体" panose="02010600030101010101" pitchFamily="49" charset="-122"/>
              </a:rPr>
              <a:t>中国古代：</a:t>
            </a:r>
            <a:endParaRPr lang="zh-CN" altLang="en-US">
              <a:solidFill>
                <a:srgbClr val="0070C0"/>
              </a:solidFill>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先秦时期（约</a:t>
            </a:r>
            <a:r>
              <a:rPr lang="en-US" altLang="zh-CN" b="1">
                <a:latin typeface="Franklin Gothic Book"/>
                <a:ea typeface="黑体" panose="02010600030101010101" pitchFamily="49" charset="-122"/>
              </a:rPr>
              <a:t>170</a:t>
            </a:r>
            <a:r>
              <a:rPr lang="zh-CN" altLang="en-US" b="1">
                <a:latin typeface="Franklin Gothic Book"/>
                <a:ea typeface="黑体" panose="02010600030101010101" pitchFamily="49" charset="-122"/>
              </a:rPr>
              <a:t>万年～公元前</a:t>
            </a:r>
            <a:r>
              <a:rPr lang="en-US" altLang="zh-CN" b="1">
                <a:latin typeface="Franklin Gothic Book"/>
                <a:ea typeface="黑体" panose="02010600030101010101" pitchFamily="49" charset="-122"/>
              </a:rPr>
              <a:t>221</a:t>
            </a:r>
            <a:r>
              <a:rPr lang="zh-CN" altLang="en-US" b="1">
                <a:latin typeface="Franklin Gothic Book"/>
                <a:ea typeface="黑体" panose="02010600030101010101" pitchFamily="49" charset="-122"/>
              </a:rPr>
              <a:t>年）</a:t>
            </a:r>
            <a:r>
              <a:rPr lang="en-US" altLang="zh-CN" b="1">
                <a:latin typeface="Franklin Gothic Book"/>
                <a:ea typeface="黑体" panose="02010600030101010101" pitchFamily="49" charset="-122"/>
              </a:rPr>
              <a:t>——</a:t>
            </a:r>
            <a:r>
              <a:rPr lang="zh-CN" altLang="en-US" b="1">
                <a:latin typeface="Franklin Gothic Book"/>
                <a:ea typeface="黑体" panose="02010600030101010101" pitchFamily="49" charset="-122"/>
              </a:rPr>
              <a:t>中华文明的起源和奠基时期</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秦汉（公元前</a:t>
            </a:r>
            <a:r>
              <a:rPr lang="en-US" altLang="zh-CN" b="1">
                <a:latin typeface="Franklin Gothic Book"/>
                <a:ea typeface="黑体" panose="02010600030101010101" pitchFamily="49" charset="-122"/>
              </a:rPr>
              <a:t>221</a:t>
            </a:r>
            <a:r>
              <a:rPr lang="zh-CN" altLang="en-US" b="1">
                <a:latin typeface="Franklin Gothic Book"/>
                <a:ea typeface="黑体" panose="02010600030101010101" pitchFamily="49" charset="-122"/>
              </a:rPr>
              <a:t>年～公元</a:t>
            </a:r>
            <a:r>
              <a:rPr lang="en-US" altLang="zh-CN" b="1">
                <a:latin typeface="Franklin Gothic Book"/>
                <a:ea typeface="黑体" panose="02010600030101010101" pitchFamily="49" charset="-122"/>
              </a:rPr>
              <a:t>220</a:t>
            </a:r>
            <a:r>
              <a:rPr lang="zh-CN" altLang="en-US" b="1">
                <a:latin typeface="Franklin Gothic Book"/>
                <a:ea typeface="黑体" panose="02010600030101010101" pitchFamily="49" charset="-122"/>
              </a:rPr>
              <a:t>年）</a:t>
            </a:r>
            <a:r>
              <a:rPr lang="en-US" altLang="zh-CN" b="1">
                <a:latin typeface="Franklin Gothic Book"/>
                <a:ea typeface="黑体" panose="02010600030101010101" pitchFamily="49" charset="-122"/>
              </a:rPr>
              <a:t>——</a:t>
            </a:r>
            <a:r>
              <a:rPr lang="zh-CN" altLang="en-US" b="1">
                <a:latin typeface="Franklin Gothic Book"/>
                <a:ea typeface="黑体" panose="02010600030101010101" pitchFamily="49" charset="-122"/>
              </a:rPr>
              <a:t>中国古代文明的发展时期</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三国两晋南北朝隋唐（</a:t>
            </a:r>
            <a:r>
              <a:rPr lang="en-US" altLang="zh-CN" b="1">
                <a:latin typeface="Franklin Gothic Book"/>
                <a:ea typeface="黑体" panose="02010600030101010101" pitchFamily="49" charset="-122"/>
              </a:rPr>
              <a:t>220</a:t>
            </a:r>
            <a:r>
              <a:rPr lang="zh-CN" altLang="en-US" b="1">
                <a:latin typeface="Franklin Gothic Book"/>
                <a:ea typeface="黑体" panose="02010600030101010101" pitchFamily="49" charset="-122"/>
              </a:rPr>
              <a:t>～</a:t>
            </a:r>
            <a:r>
              <a:rPr lang="en-US" altLang="zh-CN" b="1">
                <a:latin typeface="Franklin Gothic Book"/>
                <a:ea typeface="黑体" panose="02010600030101010101" pitchFamily="49" charset="-122"/>
              </a:rPr>
              <a:t>907</a:t>
            </a:r>
            <a:r>
              <a:rPr lang="zh-CN" altLang="en-US" b="1">
                <a:latin typeface="Franklin Gothic Book"/>
                <a:ea typeface="黑体" panose="02010600030101010101" pitchFamily="49" charset="-122"/>
              </a:rPr>
              <a:t>年）</a:t>
            </a:r>
            <a:r>
              <a:rPr lang="en-US" altLang="zh-CN" b="1">
                <a:latin typeface="Franklin Gothic Book"/>
                <a:ea typeface="黑体" panose="02010600030101010101" pitchFamily="49" charset="-122"/>
              </a:rPr>
              <a:t>——</a:t>
            </a:r>
            <a:r>
              <a:rPr lang="zh-CN" altLang="en-US" b="1">
                <a:latin typeface="Franklin Gothic Book"/>
                <a:ea typeface="黑体" panose="02010600030101010101" pitchFamily="49" charset="-122"/>
              </a:rPr>
              <a:t>中国古代文明走向繁荣</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五代辽宋夏金元（</a:t>
            </a:r>
            <a:r>
              <a:rPr lang="en-US" altLang="zh-CN" b="1">
                <a:latin typeface="Franklin Gothic Book"/>
                <a:ea typeface="黑体" panose="02010600030101010101" pitchFamily="49" charset="-122"/>
              </a:rPr>
              <a:t>907</a:t>
            </a:r>
            <a:r>
              <a:rPr lang="zh-CN" altLang="en-US" b="1">
                <a:latin typeface="Franklin Gothic Book"/>
                <a:ea typeface="黑体" panose="02010600030101010101" pitchFamily="49" charset="-122"/>
              </a:rPr>
              <a:t>年～</a:t>
            </a:r>
            <a:r>
              <a:rPr lang="en-US" altLang="zh-CN" b="1">
                <a:latin typeface="Franklin Gothic Book"/>
                <a:ea typeface="黑体" panose="02010600030101010101" pitchFamily="49" charset="-122"/>
              </a:rPr>
              <a:t>1368</a:t>
            </a:r>
            <a:r>
              <a:rPr lang="zh-CN" altLang="en-US" b="1">
                <a:latin typeface="Franklin Gothic Book"/>
                <a:ea typeface="黑体" panose="02010600030101010101" pitchFamily="49" charset="-122"/>
              </a:rPr>
              <a:t>年）</a:t>
            </a:r>
            <a:r>
              <a:rPr lang="en-US" altLang="zh-CN" b="1">
                <a:latin typeface="Franklin Gothic Book"/>
                <a:ea typeface="黑体" panose="02010600030101010101" pitchFamily="49" charset="-122"/>
              </a:rPr>
              <a:t>—</a:t>
            </a:r>
            <a:r>
              <a:rPr lang="zh-CN" altLang="en-US" b="1">
                <a:latin typeface="Franklin Gothic Book"/>
                <a:ea typeface="黑体" panose="02010600030101010101" pitchFamily="49" charset="-122"/>
              </a:rPr>
              <a:t>中国古代文明走向成熟</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明清（</a:t>
            </a:r>
            <a:r>
              <a:rPr lang="en-US" altLang="zh-CN" b="1">
                <a:latin typeface="Franklin Gothic Book"/>
                <a:ea typeface="黑体" panose="02010600030101010101" pitchFamily="49" charset="-122"/>
              </a:rPr>
              <a:t>1368</a:t>
            </a:r>
            <a:r>
              <a:rPr lang="zh-CN" altLang="en-US" b="1">
                <a:latin typeface="Franklin Gothic Book"/>
                <a:ea typeface="黑体" panose="02010600030101010101" pitchFamily="49" charset="-122"/>
              </a:rPr>
              <a:t>年～</a:t>
            </a:r>
            <a:r>
              <a:rPr lang="en-US" altLang="zh-CN" b="1">
                <a:latin typeface="Franklin Gothic Book"/>
                <a:ea typeface="黑体" panose="02010600030101010101" pitchFamily="49" charset="-122"/>
              </a:rPr>
              <a:t>1840</a:t>
            </a:r>
            <a:r>
              <a:rPr lang="zh-CN" altLang="en-US" b="1">
                <a:latin typeface="Franklin Gothic Book"/>
                <a:ea typeface="黑体" panose="02010600030101010101" pitchFamily="49" charset="-122"/>
              </a:rPr>
              <a:t>年）</a:t>
            </a:r>
            <a:r>
              <a:rPr lang="en-US" altLang="zh-CN" b="1">
                <a:latin typeface="Franklin Gothic Book"/>
                <a:ea typeface="黑体" panose="02010600030101010101" pitchFamily="49" charset="-122"/>
              </a:rPr>
              <a:t>——</a:t>
            </a:r>
            <a:r>
              <a:rPr lang="zh-CN" altLang="en-US" b="1">
                <a:latin typeface="Franklin Gothic Book"/>
                <a:ea typeface="黑体" panose="02010600030101010101" pitchFamily="49" charset="-122"/>
              </a:rPr>
              <a:t>中国古代文明的辉煌与迟滞</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（古希腊、罗马的文明）</a:t>
            </a:r>
            <a:endParaRPr lang="zh-CN" altLang="en-US">
              <a:latin typeface="Franklin Gothic Book"/>
              <a:ea typeface="黑体" panose="02010600030101010101" pitchFamily="49" charset="-122"/>
            </a:endParaRPr>
          </a:p>
          <a:p>
            <a:pPr eaLnBrk="0" hangingPunct="0"/>
            <a:r>
              <a:rPr lang="zh-CN" altLang="en-US" b="1">
                <a:solidFill>
                  <a:srgbClr val="0070C0"/>
                </a:solidFill>
                <a:latin typeface="Franklin Gothic Book"/>
                <a:ea typeface="黑体" panose="02010600030101010101" pitchFamily="49" charset="-122"/>
              </a:rPr>
              <a:t>世界近现代</a:t>
            </a:r>
            <a:r>
              <a:rPr lang="zh-CN" altLang="en-US" b="1">
                <a:latin typeface="Franklin Gothic Book"/>
                <a:ea typeface="黑体" panose="02010600030101010101" pitchFamily="49" charset="-122"/>
              </a:rPr>
              <a:t>：</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农业文明开始向工业文明迈进时期</a:t>
            </a:r>
            <a:r>
              <a:rPr lang="en-US" altLang="zh-CN" b="1">
                <a:latin typeface="Franklin Gothic Book"/>
                <a:ea typeface="黑体" panose="02010600030101010101" pitchFamily="49" charset="-122"/>
              </a:rPr>
              <a:t>(14—16</a:t>
            </a:r>
            <a:r>
              <a:rPr lang="zh-CN" altLang="en-US" b="1">
                <a:latin typeface="Franklin Gothic Book"/>
                <a:ea typeface="黑体" panose="02010600030101010101" pitchFamily="49" charset="-122"/>
              </a:rPr>
              <a:t>世纪）</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政治革命开启工业文明的大门（</a:t>
            </a:r>
            <a:r>
              <a:rPr lang="en-US" altLang="zh-CN" b="1">
                <a:latin typeface="Franklin Gothic Book"/>
                <a:ea typeface="黑体" panose="02010600030101010101" pitchFamily="49" charset="-122"/>
              </a:rPr>
              <a:t>17</a:t>
            </a:r>
            <a:r>
              <a:rPr lang="zh-CN" altLang="en-US" b="1">
                <a:latin typeface="Franklin Gothic Book"/>
                <a:ea typeface="黑体" panose="02010600030101010101" pitchFamily="49" charset="-122"/>
              </a:rPr>
              <a:t>～</a:t>
            </a:r>
            <a:r>
              <a:rPr lang="en-US" altLang="zh-CN" b="1">
                <a:latin typeface="Franklin Gothic Book"/>
                <a:ea typeface="黑体" panose="02010600030101010101" pitchFamily="49" charset="-122"/>
              </a:rPr>
              <a:t>18</a:t>
            </a:r>
            <a:r>
              <a:rPr lang="zh-CN" altLang="en-US" b="1">
                <a:latin typeface="Franklin Gothic Book"/>
                <a:ea typeface="黑体" panose="02010600030101010101" pitchFamily="49" charset="-122"/>
              </a:rPr>
              <a:t>世纪）</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工业文明的确立和扩展</a:t>
            </a:r>
            <a:r>
              <a:rPr lang="en-US" altLang="zh-CN" b="1">
                <a:latin typeface="Franklin Gothic Book"/>
                <a:ea typeface="黑体" panose="02010600030101010101" pitchFamily="49" charset="-122"/>
              </a:rPr>
              <a:t>(19</a:t>
            </a:r>
            <a:r>
              <a:rPr lang="zh-CN" altLang="en-US" b="1">
                <a:latin typeface="Franklin Gothic Book"/>
                <a:ea typeface="黑体" panose="02010600030101010101" pitchFamily="49" charset="-122"/>
              </a:rPr>
              <a:t>世纪</a:t>
            </a:r>
            <a:r>
              <a:rPr lang="en-US" altLang="zh-CN" b="1">
                <a:latin typeface="Franklin Gothic Book"/>
                <a:ea typeface="黑体" panose="02010600030101010101" pitchFamily="49" charset="-122"/>
              </a:rPr>
              <a:t>)</a:t>
            </a:r>
            <a:endParaRPr lang="en-US" altLang="zh-CN">
              <a:latin typeface="Franklin Gothic Book"/>
              <a:ea typeface="黑体" panose="02010600030101010101" pitchFamily="49" charset="-122"/>
            </a:endParaRPr>
          </a:p>
          <a:p>
            <a:pPr eaLnBrk="0" hangingPunct="0"/>
            <a:r>
              <a:rPr lang="en-US" altLang="zh-CN" b="1">
                <a:latin typeface="Franklin Gothic Book"/>
                <a:ea typeface="黑体" panose="02010600030101010101" pitchFamily="49" charset="-122"/>
              </a:rPr>
              <a:t>      </a:t>
            </a:r>
            <a:r>
              <a:rPr lang="zh-CN" altLang="en-US" b="1">
                <a:latin typeface="Franklin Gothic Book"/>
                <a:ea typeface="黑体" panose="02010600030101010101" pitchFamily="49" charset="-122"/>
              </a:rPr>
              <a:t>工业文明的纵深发展</a:t>
            </a:r>
            <a:r>
              <a:rPr lang="en-US" altLang="zh-CN" b="1">
                <a:latin typeface="Franklin Gothic Book"/>
                <a:ea typeface="黑体" panose="02010600030101010101" pitchFamily="49" charset="-122"/>
              </a:rPr>
              <a:t>(19</a:t>
            </a:r>
            <a:r>
              <a:rPr lang="zh-CN" altLang="en-US" b="1">
                <a:latin typeface="Franklin Gothic Book"/>
                <a:ea typeface="黑体" panose="02010600030101010101" pitchFamily="49" charset="-122"/>
              </a:rPr>
              <a:t>世纪晚期～</a:t>
            </a:r>
            <a:r>
              <a:rPr lang="en-US" altLang="zh-CN" b="1">
                <a:latin typeface="Franklin Gothic Book"/>
                <a:ea typeface="黑体" panose="02010600030101010101" pitchFamily="49" charset="-122"/>
              </a:rPr>
              <a:t>20</a:t>
            </a:r>
            <a:r>
              <a:rPr lang="zh-CN" altLang="en-US" b="1">
                <a:latin typeface="Franklin Gothic Book"/>
                <a:ea typeface="黑体" panose="02010600030101010101" pitchFamily="49" charset="-122"/>
              </a:rPr>
              <a:t>世纪初</a:t>
            </a:r>
            <a:r>
              <a:rPr lang="en-US" altLang="zh-CN" b="1">
                <a:latin typeface="Franklin Gothic Book"/>
                <a:ea typeface="黑体" panose="02010600030101010101" pitchFamily="49" charset="-122"/>
              </a:rPr>
              <a:t>)   </a:t>
            </a:r>
            <a:endParaRPr lang="en-US" altLang="zh-CN">
              <a:latin typeface="Franklin Gothic Book"/>
              <a:ea typeface="黑体" panose="02010600030101010101" pitchFamily="49" charset="-122"/>
            </a:endParaRPr>
          </a:p>
          <a:p>
            <a:pPr eaLnBrk="0" hangingPunct="0"/>
            <a:r>
              <a:rPr lang="en-US" altLang="zh-CN" b="1">
                <a:latin typeface="Franklin Gothic Book"/>
                <a:ea typeface="黑体" panose="02010600030101010101" pitchFamily="49" charset="-122"/>
              </a:rPr>
              <a:t>     </a:t>
            </a:r>
            <a:r>
              <a:rPr lang="zh-CN" altLang="en-US" b="1">
                <a:latin typeface="Franklin Gothic Book"/>
                <a:ea typeface="黑体" panose="02010600030101010101" pitchFamily="49" charset="-122"/>
              </a:rPr>
              <a:t>工业文明的转型震荡与调整（</a:t>
            </a:r>
            <a:r>
              <a:rPr lang="en-US" altLang="zh-CN" b="1">
                <a:latin typeface="Franklin Gothic Book"/>
                <a:ea typeface="黑体" panose="02010600030101010101" pitchFamily="49" charset="-122"/>
              </a:rPr>
              <a:t>20</a:t>
            </a:r>
            <a:r>
              <a:rPr lang="zh-CN" altLang="en-US" b="1">
                <a:latin typeface="Franklin Gothic Book"/>
                <a:ea typeface="黑体" panose="02010600030101010101" pitchFamily="49" charset="-122"/>
              </a:rPr>
              <a:t>世纪初～</a:t>
            </a:r>
            <a:r>
              <a:rPr lang="en-US" altLang="zh-CN" b="1">
                <a:latin typeface="Franklin Gothic Book"/>
                <a:ea typeface="黑体" panose="02010600030101010101" pitchFamily="49" charset="-122"/>
              </a:rPr>
              <a:t>1945</a:t>
            </a:r>
            <a:r>
              <a:rPr lang="zh-CN" altLang="en-US" b="1">
                <a:latin typeface="Franklin Gothic Book"/>
                <a:ea typeface="黑体" panose="02010600030101010101" pitchFamily="49" charset="-122"/>
              </a:rPr>
              <a:t>年）</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      整体世界的扩展和信息时代（</a:t>
            </a:r>
            <a:r>
              <a:rPr lang="en-US" altLang="zh-CN" b="1">
                <a:latin typeface="Franklin Gothic Book"/>
                <a:ea typeface="黑体" panose="02010600030101010101" pitchFamily="49" charset="-122"/>
              </a:rPr>
              <a:t>1945</a:t>
            </a:r>
            <a:r>
              <a:rPr lang="zh-CN" altLang="en-US" b="1">
                <a:latin typeface="Franklin Gothic Book"/>
                <a:ea typeface="黑体" panose="02010600030101010101" pitchFamily="49" charset="-122"/>
              </a:rPr>
              <a:t>年至今）</a:t>
            </a:r>
            <a:endParaRPr lang="zh-CN" altLang="en-US">
              <a:latin typeface="Franklin Gothic Book"/>
              <a:ea typeface="黑体" panose="02010600030101010101" pitchFamily="49" charset="-122"/>
            </a:endParaRPr>
          </a:p>
          <a:p>
            <a:pPr eaLnBrk="0" hangingPunct="0"/>
            <a:r>
              <a:rPr lang="zh-CN" altLang="en-US" b="1">
                <a:solidFill>
                  <a:srgbClr val="0070C0"/>
                </a:solidFill>
                <a:latin typeface="Franklin Gothic Book"/>
                <a:ea typeface="黑体" panose="02010600030101010101" pitchFamily="49" charset="-122"/>
              </a:rPr>
              <a:t>中国近现代</a:t>
            </a:r>
            <a:r>
              <a:rPr lang="zh-CN" altLang="en-US" b="1">
                <a:latin typeface="Franklin Gothic Book"/>
                <a:ea typeface="黑体" panose="02010600030101010101" pitchFamily="49" charset="-122"/>
              </a:rPr>
              <a:t>：</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中国近代化的孕育（</a:t>
            </a:r>
            <a:r>
              <a:rPr lang="en-US" altLang="zh-CN" b="1">
                <a:latin typeface="Franklin Gothic Book"/>
                <a:ea typeface="黑体" panose="02010600030101010101" pitchFamily="49" charset="-122"/>
              </a:rPr>
              <a:t>1840</a:t>
            </a:r>
            <a:r>
              <a:rPr lang="zh-CN" altLang="en-US" b="1">
                <a:latin typeface="Franklin Gothic Book"/>
                <a:ea typeface="黑体" panose="02010600030101010101" pitchFamily="49" charset="-122"/>
              </a:rPr>
              <a:t>年～</a:t>
            </a:r>
            <a:r>
              <a:rPr lang="en-US" altLang="zh-CN" b="1">
                <a:latin typeface="Franklin Gothic Book"/>
                <a:ea typeface="黑体" panose="02010600030101010101" pitchFamily="49" charset="-122"/>
              </a:rPr>
              <a:t>19</a:t>
            </a:r>
            <a:r>
              <a:rPr lang="zh-CN" altLang="en-US" b="1">
                <a:latin typeface="Franklin Gothic Book"/>
                <a:ea typeface="黑体" panose="02010600030101010101" pitchFamily="49" charset="-122"/>
              </a:rPr>
              <a:t>世纪</a:t>
            </a:r>
            <a:r>
              <a:rPr lang="en-US" altLang="zh-CN" b="1">
                <a:latin typeface="Franklin Gothic Book"/>
                <a:ea typeface="黑体" panose="02010600030101010101" pitchFamily="49" charset="-122"/>
              </a:rPr>
              <a:t>60</a:t>
            </a:r>
            <a:r>
              <a:rPr lang="zh-CN" altLang="en-US" b="1">
                <a:latin typeface="Franklin Gothic Book"/>
                <a:ea typeface="黑体" panose="02010600030101010101" pitchFamily="49" charset="-122"/>
              </a:rPr>
              <a:t>年代）</a:t>
            </a:r>
            <a:endParaRPr lang="zh-CN" altLang="en-US">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中国近代化的启动</a:t>
            </a:r>
            <a:r>
              <a:rPr lang="en-US" altLang="zh-CN" b="1">
                <a:latin typeface="Franklin Gothic Book"/>
                <a:ea typeface="黑体" panose="02010600030101010101" pitchFamily="49" charset="-122"/>
              </a:rPr>
              <a:t>(1860</a:t>
            </a:r>
            <a:r>
              <a:rPr lang="zh-CN" altLang="en-US" b="1">
                <a:latin typeface="Franklin Gothic Book"/>
                <a:ea typeface="黑体" panose="02010600030101010101" pitchFamily="49" charset="-122"/>
              </a:rPr>
              <a:t>～</a:t>
            </a:r>
            <a:r>
              <a:rPr lang="en-US" altLang="zh-CN" b="1">
                <a:latin typeface="Franklin Gothic Book"/>
                <a:ea typeface="黑体" panose="02010600030101010101" pitchFamily="49" charset="-122"/>
              </a:rPr>
              <a:t>1895)</a:t>
            </a:r>
            <a:endParaRPr lang="en-US" altLang="zh-CN">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中国近代化的整体发展阶段</a:t>
            </a:r>
            <a:r>
              <a:rPr lang="en-US" altLang="zh-CN" b="1">
                <a:latin typeface="Franklin Gothic Book"/>
                <a:ea typeface="黑体" panose="02010600030101010101" pitchFamily="49" charset="-122"/>
              </a:rPr>
              <a:t>(1895</a:t>
            </a:r>
            <a:r>
              <a:rPr lang="zh-CN" altLang="en-US" b="1">
                <a:latin typeface="Franklin Gothic Book"/>
                <a:ea typeface="黑体" panose="02010600030101010101" pitchFamily="49" charset="-122"/>
              </a:rPr>
              <a:t>～</a:t>
            </a:r>
            <a:r>
              <a:rPr lang="en-US" altLang="zh-CN" b="1">
                <a:latin typeface="Franklin Gothic Book"/>
                <a:ea typeface="黑体" panose="02010600030101010101" pitchFamily="49" charset="-122"/>
              </a:rPr>
              <a:t>1927)</a:t>
            </a:r>
            <a:endParaRPr lang="en-US" altLang="zh-CN">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中国近代化的曲折前进阶段</a:t>
            </a:r>
            <a:r>
              <a:rPr lang="en-US" altLang="zh-CN" b="1">
                <a:latin typeface="Franklin Gothic Book"/>
                <a:ea typeface="黑体" panose="02010600030101010101" pitchFamily="49" charset="-122"/>
              </a:rPr>
              <a:t>(1927</a:t>
            </a:r>
            <a:r>
              <a:rPr lang="zh-CN" altLang="en-US" b="1">
                <a:latin typeface="Franklin Gothic Book"/>
                <a:ea typeface="黑体" panose="02010600030101010101" pitchFamily="49" charset="-122"/>
              </a:rPr>
              <a:t>～</a:t>
            </a:r>
            <a:r>
              <a:rPr lang="en-US" altLang="zh-CN" b="1">
                <a:latin typeface="Franklin Gothic Book"/>
                <a:ea typeface="黑体" panose="02010600030101010101" pitchFamily="49" charset="-122"/>
              </a:rPr>
              <a:t>1949)</a:t>
            </a:r>
            <a:endParaRPr lang="en-US" altLang="zh-CN">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社会主义现代化建设的准备与启动</a:t>
            </a:r>
            <a:r>
              <a:rPr lang="en-US" altLang="zh-CN" b="1">
                <a:latin typeface="Franklin Gothic Book"/>
                <a:ea typeface="黑体" panose="02010600030101010101" pitchFamily="49" charset="-122"/>
              </a:rPr>
              <a:t>(1949—1956)</a:t>
            </a:r>
            <a:endParaRPr lang="en-US" altLang="zh-CN">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社会主义现代化建设的曲折与延误 </a:t>
            </a:r>
            <a:r>
              <a:rPr lang="en-US" altLang="zh-CN" b="1">
                <a:latin typeface="Franklin Gothic Book"/>
                <a:ea typeface="黑体" panose="02010600030101010101" pitchFamily="49" charset="-122"/>
              </a:rPr>
              <a:t>(1956</a:t>
            </a:r>
            <a:r>
              <a:rPr lang="zh-CN" altLang="en-US" b="1">
                <a:latin typeface="Franklin Gothic Book"/>
                <a:ea typeface="黑体" panose="02010600030101010101" pitchFamily="49" charset="-122"/>
              </a:rPr>
              <a:t>～</a:t>
            </a:r>
            <a:r>
              <a:rPr lang="en-US" altLang="zh-CN" b="1">
                <a:latin typeface="Franklin Gothic Book"/>
                <a:ea typeface="黑体" panose="02010600030101010101" pitchFamily="49" charset="-122"/>
              </a:rPr>
              <a:t>1976)</a:t>
            </a:r>
            <a:endParaRPr lang="en-US" altLang="zh-CN">
              <a:latin typeface="Franklin Gothic Book"/>
              <a:ea typeface="黑体" panose="02010600030101010101" pitchFamily="49" charset="-122"/>
            </a:endParaRPr>
          </a:p>
          <a:p>
            <a:pPr eaLnBrk="0" hangingPunct="0"/>
            <a:r>
              <a:rPr lang="zh-CN" altLang="en-US" b="1">
                <a:latin typeface="Franklin Gothic Book"/>
                <a:ea typeface="黑体" panose="02010600030101010101" pitchFamily="49" charset="-122"/>
              </a:rPr>
              <a:t>社会主义现代建设重振与辉煌</a:t>
            </a:r>
            <a:r>
              <a:rPr lang="en-US" altLang="zh-CN" b="1">
                <a:latin typeface="Franklin Gothic Book"/>
                <a:ea typeface="黑体" panose="02010600030101010101" pitchFamily="49" charset="-122"/>
              </a:rPr>
              <a:t>(1978</a:t>
            </a:r>
            <a:r>
              <a:rPr lang="zh-CN" altLang="en-US" b="1">
                <a:latin typeface="Franklin Gothic Book"/>
                <a:ea typeface="黑体" panose="02010600030101010101" pitchFamily="49" charset="-122"/>
              </a:rPr>
              <a:t>年改革开放后</a:t>
            </a:r>
            <a:r>
              <a:rPr lang="en-US" altLang="zh-CN" b="1">
                <a:latin typeface="Franklin Gothic Book"/>
                <a:ea typeface="黑体" panose="02010600030101010101" pitchFamily="49" charset="-122"/>
              </a:rPr>
              <a:t>)</a:t>
            </a:r>
            <a:endParaRPr lang="en-US" altLang="zh-CN" b="1">
              <a:latin typeface="Franklin Gothic Book"/>
              <a:ea typeface="黑体" panose="0201060003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3"/>
          <p:cNvSpPr>
            <a:spLocks noChangeArrowheads="1"/>
          </p:cNvSpPr>
          <p:nvPr/>
        </p:nvSpPr>
        <p:spPr bwMode="auto">
          <a:xfrm>
            <a:off x="468313" y="1557338"/>
            <a:ext cx="7929562" cy="4362450"/>
          </a:xfrm>
          <a:prstGeom prst="rect">
            <a:avLst/>
          </a:prstGeom>
          <a:solidFill>
            <a:schemeClr val="bg1"/>
          </a:solidFill>
          <a:ln w="9525">
            <a:noFill/>
            <a:miter lim="800000"/>
          </a:ln>
        </p:spPr>
        <p:txBody>
          <a:bodyPr>
            <a:spAutoFit/>
          </a:bodyPr>
          <a:lstStyle/>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（一）</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中华文明的初步形成 ——商周时期</a:t>
            </a:r>
            <a:endPar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内容精讲：宗法制、分封制、井田制、礼乐制。</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（二）</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社会转型与文明发展——春秋战国时期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内容精讲：集权政治、铁器牛耕、百家争鸣</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（三）</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社会进步与文明嬗变——秦汉唐宋时期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内容精讲：集权政治的发展、儒家思想的发</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展经济的发展情况。</a:t>
            </a:r>
            <a:endPar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（四）</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近代前夜的挑战与应对——明清时期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内容精讲：集权政治的异化、批判思想的出现、</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新经济因素的萌芽</a:t>
            </a:r>
            <a:endPar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p:txBody>
      </p:sp>
      <p:sp>
        <p:nvSpPr>
          <p:cNvPr id="5" name="标题 1"/>
          <p:cNvSpPr txBox="1"/>
          <p:nvPr/>
        </p:nvSpPr>
        <p:spPr>
          <a:xfrm>
            <a:off x="457200" y="274638"/>
            <a:ext cx="8229600" cy="1143000"/>
          </a:xfrm>
          <a:prstGeom prst="rect">
            <a:avLst/>
          </a:prstGeom>
        </p:spPr>
        <p:txBody>
          <a:bodyPr anchor="ctr">
            <a:normAutofit/>
          </a:bodyPr>
          <a:lstStyle/>
          <a:p>
            <a:pPr algn="ctr" fontAlgn="auto">
              <a:spcAft>
                <a:spcPts val="0"/>
              </a:spcAft>
              <a:defRPr/>
            </a:pPr>
            <a:r>
              <a:rPr lang="zh-CN" altLang="en-US" sz="4400" b="1" dirty="0">
                <a:solidFill>
                  <a:srgbClr val="FF0000"/>
                </a:solidFill>
                <a:latin typeface="黑体" panose="02010600030101010101" pitchFamily="49" charset="-122"/>
                <a:ea typeface="黑体" panose="02010600030101010101" pitchFamily="49" charset="-122"/>
                <a:cs typeface="+mj-cs"/>
              </a:rPr>
              <a:t>串线：线索清晰，轻重得当</a:t>
            </a:r>
            <a:endParaRPr lang="zh-CN" altLang="en-US" sz="4400" b="1" dirty="0">
              <a:solidFill>
                <a:srgbClr val="FF0000"/>
              </a:solidFill>
              <a:latin typeface="黑体" panose="02010600030101010101" pitchFamily="49" charset="-122"/>
              <a:ea typeface="黑体" panose="02010600030101010101" pitchFamily="49" charset="-122"/>
              <a:cs typeface="+mj-cs"/>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3"/>
          <p:cNvSpPr>
            <a:spLocks noChangeArrowheads="1"/>
          </p:cNvSpPr>
          <p:nvPr/>
        </p:nvSpPr>
        <p:spPr bwMode="auto">
          <a:xfrm>
            <a:off x="539750" y="836613"/>
            <a:ext cx="8280400" cy="5216525"/>
          </a:xfrm>
          <a:prstGeom prst="rect">
            <a:avLst/>
          </a:prstGeom>
          <a:solidFill>
            <a:schemeClr val="bg1"/>
          </a:solidFill>
          <a:ln w="9525">
            <a:noFill/>
            <a:miter lim="800000"/>
          </a:ln>
        </p:spPr>
        <p:txBody>
          <a:bodyPr>
            <a:spAutoFit/>
          </a:bodyPr>
          <a:lstStyle/>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（五）</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现代化的艰难起步——</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19</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世纪中期</a:t>
            </a:r>
            <a:endPar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内容精讲：两次鸦片战争的冲击、洋务运动</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学习西方的思想的萌生</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（六）</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社会的现代化转型——</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19</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世纪末</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20</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内容精讲：甲午战争、辛亥革命、民族经济的发展</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新文化运动</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（七）</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现代化发展道路</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中国革命道路的探索</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 </a:t>
            </a:r>
            <a:endPar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内容精讲：中国道路问题、中共政策的调整</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国共关系 </a:t>
            </a: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（八）</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探索具有中国特色的社会主义道路</a:t>
            </a:r>
            <a:endPar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内容精讲：新中国政治制度建立、发展历程</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新中国</a:t>
            </a: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的</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经济发展</a:t>
            </a:r>
            <a:endPar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矩形 3"/>
          <p:cNvSpPr>
            <a:spLocks noChangeArrowheads="1"/>
          </p:cNvSpPr>
          <p:nvPr/>
        </p:nvSpPr>
        <p:spPr bwMode="auto">
          <a:xfrm>
            <a:off x="395288" y="404813"/>
            <a:ext cx="8429625" cy="6124575"/>
          </a:xfrm>
          <a:prstGeom prst="rect">
            <a:avLst/>
          </a:prstGeom>
          <a:solidFill>
            <a:schemeClr val="bg1"/>
          </a:solidFill>
          <a:ln w="9525">
            <a:noFill/>
            <a:miter lim="800000"/>
          </a:ln>
        </p:spPr>
        <p:txBody>
          <a:bodyPr>
            <a:spAutoFit/>
          </a:bodyPr>
          <a:lstStyle/>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（十三）</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工业化的时代——</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19</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世纪的世界</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内容精讲：两次工业革命和世界市场的形成、资本主</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义代议制的广泛建立、马克思主义诞生和</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巴黎公社</a:t>
            </a:r>
            <a:endPar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（十四）“</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探索发展</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的时代——</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20</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世纪前半期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a:t>
            </a: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经济危机、罗斯福新政</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苏联的社会主义</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          建设（从战时共产义政策到新经济政策）</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（十五）“</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对抗</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的时代——</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冷战</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时期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内容精讲：“冷战”、战后资本主义世界经济体系、</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资本主义新变化和苏联的改革、多极化趋</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势的出现</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（十六）“</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剧变</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的时代——八、九十年代以来</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内容精讲：两极格局的终结和多极化趋势加强</a:t>
            </a: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fontAlgn="auto">
              <a:spcBef>
                <a:spcPts val="0"/>
              </a:spcBef>
              <a:spcAft>
                <a:spcPts val="0"/>
              </a:spcAft>
              <a:defRPr/>
            </a:pP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          经济的</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全球化和区域集团化。</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idx="4294967295"/>
          </p:nvPr>
        </p:nvSpPr>
        <p:spPr>
          <a:xfrm>
            <a:off x="457200" y="609600"/>
            <a:ext cx="8229600" cy="4525963"/>
          </a:xfrm>
        </p:spPr>
        <p:txBody>
          <a:bodyPr rtlCol="0">
            <a:normAutofit fontScale="92500" lnSpcReduction="10000"/>
          </a:bodyPr>
          <a:lstStyle/>
          <a:p>
            <a:pPr fontAlgn="auto">
              <a:spcAft>
                <a:spcPts val="0"/>
              </a:spcAft>
              <a:buFont typeface="Wingdings" panose="05000000000000000000" pitchFamily="2" charset="2"/>
              <a:buNone/>
              <a:defRPr/>
            </a:pPr>
            <a:r>
              <a:rPr lang="zh-CN" altLang="en-US" sz="3600" dirty="0">
                <a:solidFill>
                  <a:srgbClr val="000099"/>
                </a:solidFill>
                <a:latin typeface="黑体" panose="02010600030101010101" pitchFamily="49" charset="-122"/>
              </a:rPr>
              <a:t> </a:t>
            </a:r>
            <a:r>
              <a:rPr lang="zh-CN" altLang="en-US" sz="3600" dirty="0">
                <a:solidFill>
                  <a:srgbClr val="FF0000"/>
                </a:solidFill>
                <a:latin typeface="黑体" panose="02010600030101010101" pitchFamily="49" charset="-122"/>
              </a:rPr>
              <a:t>阶段特征中识规律和趋势</a:t>
            </a:r>
            <a:endParaRPr lang="en-US" altLang="zh-CN" sz="3600" dirty="0">
              <a:solidFill>
                <a:srgbClr val="FF0000"/>
              </a:solidFill>
              <a:latin typeface="黑体" panose="02010600030101010101" pitchFamily="49" charset="-122"/>
            </a:endParaRPr>
          </a:p>
          <a:p>
            <a:pPr fontAlgn="auto">
              <a:spcAft>
                <a:spcPts val="0"/>
              </a:spcAft>
              <a:buFont typeface="Wingdings" panose="05000000000000000000" pitchFamily="2" charset="2"/>
              <a:buNone/>
              <a:defRPr/>
            </a:pPr>
            <a:r>
              <a:rPr lang="zh-CN" altLang="en-US" sz="3600" dirty="0">
                <a:solidFill>
                  <a:srgbClr val="FF0000"/>
                </a:solidFill>
                <a:latin typeface="黑体" panose="02010600030101010101" pitchFamily="49" charset="-122"/>
              </a:rPr>
              <a:t>人类文明之光</a:t>
            </a:r>
            <a:endParaRPr lang="en-US" altLang="zh-CN" sz="3600" dirty="0">
              <a:solidFill>
                <a:srgbClr val="FF0000"/>
              </a:solidFill>
              <a:latin typeface="黑体" panose="02010600030101010101" pitchFamily="49" charset="-122"/>
            </a:endParaRPr>
          </a:p>
          <a:p>
            <a:pPr fontAlgn="auto">
              <a:spcAft>
                <a:spcPts val="0"/>
              </a:spcAft>
              <a:buFont typeface="Wingdings 2" panose="05020102010507070707"/>
              <a:buChar char="ß"/>
              <a:defRPr/>
            </a:pPr>
            <a:r>
              <a:rPr lang="zh-CN" altLang="en-US" sz="3600" dirty="0">
                <a:solidFill>
                  <a:srgbClr val="000099"/>
                </a:solidFill>
                <a:latin typeface="黑体" panose="02010600030101010101" pitchFamily="49" charset="-122"/>
              </a:rPr>
              <a:t>政治文明：神权</a:t>
            </a:r>
            <a:r>
              <a:rPr lang="en-US" altLang="zh-CN" sz="3600" dirty="0">
                <a:solidFill>
                  <a:srgbClr val="000099"/>
                </a:solidFill>
                <a:latin typeface="黑体" panose="02010600030101010101" pitchFamily="49" charset="-122"/>
              </a:rPr>
              <a:t>—</a:t>
            </a:r>
            <a:r>
              <a:rPr lang="zh-CN" altLang="en-US" sz="3600" dirty="0">
                <a:solidFill>
                  <a:srgbClr val="000099"/>
                </a:solidFill>
                <a:latin typeface="黑体" panose="02010600030101010101" pitchFamily="49" charset="-122"/>
              </a:rPr>
              <a:t>君权</a:t>
            </a:r>
            <a:r>
              <a:rPr lang="en-US" altLang="zh-CN" sz="3600" dirty="0">
                <a:solidFill>
                  <a:srgbClr val="000099"/>
                </a:solidFill>
                <a:latin typeface="黑体" panose="02010600030101010101" pitchFamily="49" charset="-122"/>
              </a:rPr>
              <a:t>—</a:t>
            </a:r>
            <a:r>
              <a:rPr lang="zh-CN" altLang="en-US" sz="3600" dirty="0">
                <a:solidFill>
                  <a:srgbClr val="000099"/>
                </a:solidFill>
                <a:latin typeface="黑体" panose="02010600030101010101" pitchFamily="49" charset="-122"/>
              </a:rPr>
              <a:t>民权</a:t>
            </a:r>
            <a:endParaRPr lang="en-US" altLang="zh-CN" sz="3600" dirty="0">
              <a:solidFill>
                <a:srgbClr val="000099"/>
              </a:solidFill>
              <a:latin typeface="黑体" panose="02010600030101010101" pitchFamily="49" charset="-122"/>
            </a:endParaRPr>
          </a:p>
          <a:p>
            <a:pPr fontAlgn="auto">
              <a:spcAft>
                <a:spcPts val="0"/>
              </a:spcAft>
              <a:buFontTx/>
              <a:buNone/>
              <a:defRPr/>
            </a:pPr>
            <a:r>
              <a:rPr lang="en-US" altLang="zh-CN" sz="3600" dirty="0">
                <a:solidFill>
                  <a:srgbClr val="FF0000"/>
                </a:solidFill>
                <a:latin typeface="黑体" panose="02010600030101010101" pitchFamily="49" charset="-122"/>
              </a:rPr>
              <a:t>         ——</a:t>
            </a:r>
            <a:r>
              <a:rPr lang="zh-CN" altLang="en-US" sz="3600" dirty="0">
                <a:solidFill>
                  <a:srgbClr val="FF0000"/>
                </a:solidFill>
                <a:latin typeface="黑体" panose="02010600030101010101" pitchFamily="49" charset="-122"/>
              </a:rPr>
              <a:t>过自由而平等的生活</a:t>
            </a:r>
            <a:endParaRPr lang="en-US" altLang="zh-CN" sz="3600" dirty="0">
              <a:solidFill>
                <a:srgbClr val="FF0000"/>
              </a:solidFill>
              <a:latin typeface="黑体" panose="02010600030101010101" pitchFamily="49" charset="-122"/>
            </a:endParaRPr>
          </a:p>
          <a:p>
            <a:pPr fontAlgn="auto">
              <a:spcAft>
                <a:spcPts val="0"/>
              </a:spcAft>
              <a:buFont typeface="Wingdings 2" panose="05020102010507070707"/>
              <a:buChar char="ß"/>
              <a:defRPr/>
            </a:pPr>
            <a:r>
              <a:rPr lang="zh-CN" altLang="en-US" sz="3600" dirty="0">
                <a:solidFill>
                  <a:srgbClr val="000099"/>
                </a:solidFill>
                <a:latin typeface="黑体" panose="02010600030101010101" pitchFamily="49" charset="-122"/>
              </a:rPr>
              <a:t>经济文明：农业</a:t>
            </a:r>
            <a:r>
              <a:rPr lang="en-US" altLang="zh-CN" sz="3600" dirty="0">
                <a:solidFill>
                  <a:srgbClr val="000099"/>
                </a:solidFill>
                <a:latin typeface="黑体" panose="02010600030101010101" pitchFamily="49" charset="-122"/>
              </a:rPr>
              <a:t>—</a:t>
            </a:r>
            <a:r>
              <a:rPr lang="zh-CN" altLang="en-US" sz="3600" dirty="0">
                <a:solidFill>
                  <a:srgbClr val="000099"/>
                </a:solidFill>
                <a:latin typeface="黑体" panose="02010600030101010101" pitchFamily="49" charset="-122"/>
              </a:rPr>
              <a:t>工业</a:t>
            </a:r>
            <a:r>
              <a:rPr lang="en-US" altLang="zh-CN" sz="3600" dirty="0">
                <a:solidFill>
                  <a:srgbClr val="000099"/>
                </a:solidFill>
                <a:latin typeface="黑体" panose="02010600030101010101" pitchFamily="49" charset="-122"/>
              </a:rPr>
              <a:t>—</a:t>
            </a:r>
            <a:r>
              <a:rPr lang="zh-CN" altLang="en-US" sz="3600" dirty="0">
                <a:solidFill>
                  <a:srgbClr val="000099"/>
                </a:solidFill>
                <a:latin typeface="黑体" panose="02010600030101010101" pitchFamily="49" charset="-122"/>
              </a:rPr>
              <a:t>信息</a:t>
            </a:r>
            <a:endParaRPr lang="en-US" altLang="zh-CN" sz="3600" dirty="0">
              <a:solidFill>
                <a:srgbClr val="000099"/>
              </a:solidFill>
              <a:latin typeface="黑体" panose="02010600030101010101" pitchFamily="49" charset="-122"/>
            </a:endParaRPr>
          </a:p>
          <a:p>
            <a:pPr fontAlgn="auto">
              <a:spcAft>
                <a:spcPts val="0"/>
              </a:spcAft>
              <a:buFontTx/>
              <a:buNone/>
              <a:defRPr/>
            </a:pPr>
            <a:r>
              <a:rPr lang="en-US" altLang="zh-CN" sz="3600" dirty="0">
                <a:latin typeface="黑体" panose="02010600030101010101" pitchFamily="49" charset="-122"/>
              </a:rPr>
              <a:t>         </a:t>
            </a:r>
            <a:r>
              <a:rPr lang="en-US" altLang="zh-CN" sz="3600" dirty="0">
                <a:solidFill>
                  <a:srgbClr val="FF0000"/>
                </a:solidFill>
                <a:latin typeface="黑体" panose="02010600030101010101" pitchFamily="49" charset="-122"/>
              </a:rPr>
              <a:t>——</a:t>
            </a:r>
            <a:r>
              <a:rPr lang="zh-CN" altLang="en-US" sz="3600" dirty="0">
                <a:solidFill>
                  <a:srgbClr val="FF0000"/>
                </a:solidFill>
                <a:latin typeface="黑体" panose="02010600030101010101" pitchFamily="49" charset="-122"/>
              </a:rPr>
              <a:t>过富足而健康的生活</a:t>
            </a:r>
            <a:endParaRPr lang="en-US" altLang="zh-CN" sz="3600" dirty="0">
              <a:solidFill>
                <a:srgbClr val="FF0000"/>
              </a:solidFill>
              <a:latin typeface="黑体" panose="02010600030101010101" pitchFamily="49" charset="-122"/>
            </a:endParaRPr>
          </a:p>
          <a:p>
            <a:pPr fontAlgn="auto">
              <a:spcAft>
                <a:spcPts val="0"/>
              </a:spcAft>
              <a:buFont typeface="Wingdings 2" panose="05020102010507070707"/>
              <a:buChar char="ß"/>
              <a:defRPr/>
            </a:pPr>
            <a:r>
              <a:rPr lang="zh-CN" altLang="en-US" sz="3600" dirty="0">
                <a:solidFill>
                  <a:srgbClr val="000099"/>
                </a:solidFill>
                <a:latin typeface="黑体" panose="02010600030101010101" pitchFamily="49" charset="-122"/>
              </a:rPr>
              <a:t>文化历程：神学</a:t>
            </a:r>
            <a:r>
              <a:rPr lang="en-US" altLang="zh-CN" sz="3600" dirty="0">
                <a:solidFill>
                  <a:srgbClr val="000099"/>
                </a:solidFill>
                <a:latin typeface="黑体" panose="02010600030101010101" pitchFamily="49" charset="-122"/>
              </a:rPr>
              <a:t>—</a:t>
            </a:r>
            <a:r>
              <a:rPr lang="zh-CN" altLang="en-US" sz="3600" dirty="0">
                <a:solidFill>
                  <a:srgbClr val="000099"/>
                </a:solidFill>
                <a:latin typeface="黑体" panose="02010600030101010101" pitchFamily="49" charset="-122"/>
              </a:rPr>
              <a:t>玄学</a:t>
            </a:r>
            <a:r>
              <a:rPr lang="en-US" altLang="zh-CN" sz="3600" dirty="0">
                <a:solidFill>
                  <a:srgbClr val="000099"/>
                </a:solidFill>
                <a:latin typeface="黑体" panose="02010600030101010101" pitchFamily="49" charset="-122"/>
              </a:rPr>
              <a:t>—</a:t>
            </a:r>
            <a:r>
              <a:rPr lang="zh-CN" altLang="en-US" sz="3600" dirty="0">
                <a:solidFill>
                  <a:srgbClr val="000099"/>
                </a:solidFill>
                <a:latin typeface="黑体" panose="02010600030101010101" pitchFamily="49" charset="-122"/>
              </a:rPr>
              <a:t>科学</a:t>
            </a:r>
            <a:endParaRPr lang="en-US" altLang="zh-CN" sz="3600" dirty="0">
              <a:solidFill>
                <a:srgbClr val="000099"/>
              </a:solidFill>
              <a:latin typeface="黑体" panose="02010600030101010101" pitchFamily="49" charset="-122"/>
            </a:endParaRPr>
          </a:p>
          <a:p>
            <a:pPr fontAlgn="auto">
              <a:spcAft>
                <a:spcPts val="0"/>
              </a:spcAft>
              <a:buFontTx/>
              <a:buNone/>
              <a:defRPr/>
            </a:pPr>
            <a:r>
              <a:rPr lang="en-US" altLang="zh-CN" sz="3600" dirty="0">
                <a:latin typeface="黑体" panose="02010600030101010101" pitchFamily="49" charset="-122"/>
              </a:rPr>
              <a:t>         </a:t>
            </a:r>
            <a:r>
              <a:rPr lang="en-US" altLang="zh-CN" sz="3600" dirty="0">
                <a:solidFill>
                  <a:srgbClr val="FF0000"/>
                </a:solidFill>
                <a:latin typeface="黑体" panose="02010600030101010101" pitchFamily="49" charset="-122"/>
              </a:rPr>
              <a:t>——</a:t>
            </a:r>
            <a:r>
              <a:rPr lang="zh-CN" altLang="en-US" sz="3600" dirty="0">
                <a:solidFill>
                  <a:srgbClr val="FF0000"/>
                </a:solidFill>
                <a:latin typeface="黑体" panose="02010600030101010101" pitchFamily="49" charset="-122"/>
              </a:rPr>
              <a:t>过高尚而丰富的生活</a:t>
            </a:r>
            <a:endParaRPr lang="zh-CN" altLang="en-US" sz="3600" dirty="0">
              <a:solidFill>
                <a:srgbClr val="FF0000"/>
              </a:solidFill>
              <a:latin typeface="黑体" panose="02010600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2" dur="500"/>
                                        <p:tgtEl>
                                          <p:spTgt spid="122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7" dur="500"/>
                                        <p:tgtEl>
                                          <p:spTgt spid="122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32" dur="500"/>
                                        <p:tgtEl>
                                          <p:spTgt spid="1229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7" dur="500"/>
                                        <p:tgtEl>
                                          <p:spTgt spid="122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42"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1"/>
          <a:srcRect/>
          <a:stretch>
            <a:fillRect/>
          </a:stretch>
        </p:blipFill>
        <p:spPr bwMode="auto">
          <a:xfrm>
            <a:off x="684213" y="620713"/>
            <a:ext cx="7848600" cy="547211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9" name="矩形 567298"/>
          <p:cNvSpPr>
            <a:spLocks noChangeArrowheads="1"/>
          </p:cNvSpPr>
          <p:nvPr/>
        </p:nvSpPr>
        <p:spPr bwMode="auto">
          <a:xfrm>
            <a:off x="3960813" y="3506788"/>
            <a:ext cx="7632700" cy="614362"/>
          </a:xfrm>
          <a:prstGeom prst="rect">
            <a:avLst/>
          </a:prstGeom>
          <a:noFill/>
          <a:ln w="9525">
            <a:noFill/>
            <a:miter lim="800000"/>
          </a:ln>
        </p:spPr>
        <p:txBody>
          <a:bodyPr anchor="ctr">
            <a:spAutoFit/>
          </a:bodyPr>
          <a:lstStyle/>
          <a:p>
            <a:pPr>
              <a:lnSpc>
                <a:spcPct val="95000"/>
              </a:lnSpc>
              <a:buFont typeface="Arial" panose="020B0604020202020204" pitchFamily="34" charset="0"/>
              <a:buNone/>
            </a:pPr>
            <a:r>
              <a:rPr lang="zh-CN" altLang="en-US" sz="3600" b="1">
                <a:solidFill>
                  <a:srgbClr val="000000"/>
                </a:solidFill>
                <a:latin typeface="黑体" panose="02010600030101010101" pitchFamily="49" charset="-122"/>
                <a:ea typeface="黑体" panose="02010600030101010101" pitchFamily="49" charset="-122"/>
              </a:rPr>
              <a:t>中国</a:t>
            </a:r>
            <a:r>
              <a:rPr lang="zh-CN" altLang="en-US" sz="3600" b="1">
                <a:solidFill>
                  <a:srgbClr val="FF0000"/>
                </a:solidFill>
                <a:latin typeface="黑体" panose="02010600030101010101" pitchFamily="49" charset="-122"/>
                <a:ea typeface="黑体" panose="02010600030101010101" pitchFamily="49" charset="-122"/>
              </a:rPr>
              <a:t>被动回应</a:t>
            </a:r>
            <a:r>
              <a:rPr lang="zh-CN" altLang="en-US" sz="3600" b="1">
                <a:solidFill>
                  <a:srgbClr val="000000"/>
                </a:solidFill>
                <a:latin typeface="黑体" panose="02010600030101010101" pitchFamily="49" charset="-122"/>
                <a:ea typeface="黑体" panose="02010600030101010101" pitchFamily="49" charset="-122"/>
              </a:rPr>
              <a:t>全球化</a:t>
            </a:r>
            <a:endParaRPr lang="zh-CN" altLang="en-US" sz="3600" b="1">
              <a:latin typeface="黑体" panose="02010600030101010101" pitchFamily="49" charset="-122"/>
              <a:ea typeface="黑体" panose="02010600030101010101" pitchFamily="49" charset="-122"/>
            </a:endParaRPr>
          </a:p>
        </p:txBody>
      </p:sp>
      <p:sp>
        <p:nvSpPr>
          <p:cNvPr id="567300" name="矩形 567299"/>
          <p:cNvSpPr>
            <a:spLocks noChangeArrowheads="1"/>
          </p:cNvSpPr>
          <p:nvPr/>
        </p:nvSpPr>
        <p:spPr bwMode="auto">
          <a:xfrm>
            <a:off x="3960813" y="4570413"/>
            <a:ext cx="8675687" cy="614362"/>
          </a:xfrm>
          <a:prstGeom prst="rect">
            <a:avLst/>
          </a:prstGeom>
          <a:noFill/>
          <a:ln w="9525">
            <a:noFill/>
            <a:miter lim="800000"/>
          </a:ln>
        </p:spPr>
        <p:txBody>
          <a:bodyPr anchor="ctr">
            <a:spAutoFit/>
          </a:bodyPr>
          <a:lstStyle/>
          <a:p>
            <a:pPr>
              <a:lnSpc>
                <a:spcPct val="95000"/>
              </a:lnSpc>
              <a:buFont typeface="Arial" panose="020B0604020202020204" pitchFamily="34" charset="0"/>
              <a:buNone/>
            </a:pPr>
            <a:r>
              <a:rPr lang="zh-CN" altLang="en-US" sz="3600" b="1">
                <a:solidFill>
                  <a:srgbClr val="000000"/>
                </a:solidFill>
                <a:latin typeface="黑体" panose="02010600030101010101" pitchFamily="49" charset="-122"/>
                <a:ea typeface="黑体" panose="02010600030101010101" pitchFamily="49" charset="-122"/>
              </a:rPr>
              <a:t>中国再度</a:t>
            </a:r>
            <a:r>
              <a:rPr lang="zh-CN" altLang="en-US" sz="3600" b="1">
                <a:solidFill>
                  <a:srgbClr val="FF0000"/>
                </a:solidFill>
                <a:latin typeface="黑体" panose="02010600030101010101" pitchFamily="49" charset="-122"/>
                <a:ea typeface="黑体" panose="02010600030101010101" pitchFamily="49" charset="-122"/>
              </a:rPr>
              <a:t>偏离</a:t>
            </a:r>
            <a:r>
              <a:rPr lang="zh-CN" altLang="en-US" sz="3600" b="1">
                <a:solidFill>
                  <a:srgbClr val="000000"/>
                </a:solidFill>
                <a:latin typeface="黑体" panose="02010600030101010101" pitchFamily="49" charset="-122"/>
                <a:ea typeface="黑体" panose="02010600030101010101" pitchFamily="49" charset="-122"/>
              </a:rPr>
              <a:t>全球化</a:t>
            </a:r>
            <a:endParaRPr lang="zh-CN" altLang="en-US" sz="3600" b="1">
              <a:latin typeface="黑体" panose="02010600030101010101" pitchFamily="49" charset="-122"/>
              <a:ea typeface="黑体" panose="02010600030101010101" pitchFamily="49" charset="-122"/>
            </a:endParaRPr>
          </a:p>
        </p:txBody>
      </p:sp>
      <p:sp>
        <p:nvSpPr>
          <p:cNvPr id="567301" name="矩形 567300"/>
          <p:cNvSpPr>
            <a:spLocks noChangeArrowheads="1"/>
          </p:cNvSpPr>
          <p:nvPr/>
        </p:nvSpPr>
        <p:spPr bwMode="auto">
          <a:xfrm>
            <a:off x="3960813" y="5594350"/>
            <a:ext cx="8675687" cy="614363"/>
          </a:xfrm>
          <a:prstGeom prst="rect">
            <a:avLst/>
          </a:prstGeom>
          <a:noFill/>
          <a:ln w="9525">
            <a:noFill/>
            <a:miter lim="800000"/>
          </a:ln>
        </p:spPr>
        <p:txBody>
          <a:bodyPr anchor="ctr">
            <a:spAutoFit/>
          </a:bodyPr>
          <a:lstStyle/>
          <a:p>
            <a:pPr>
              <a:lnSpc>
                <a:spcPct val="95000"/>
              </a:lnSpc>
              <a:buFont typeface="Arial" panose="020B0604020202020204" pitchFamily="34" charset="0"/>
              <a:buNone/>
            </a:pPr>
            <a:r>
              <a:rPr lang="zh-CN" altLang="en-US" sz="3600" b="1">
                <a:solidFill>
                  <a:srgbClr val="000000"/>
                </a:solidFill>
                <a:latin typeface="黑体" panose="02010600030101010101" pitchFamily="49" charset="-122"/>
                <a:ea typeface="黑体" panose="02010600030101010101" pitchFamily="49" charset="-122"/>
              </a:rPr>
              <a:t>中国</a:t>
            </a:r>
            <a:r>
              <a:rPr lang="zh-CN" altLang="en-US" sz="3600" b="1">
                <a:solidFill>
                  <a:srgbClr val="FF0000"/>
                </a:solidFill>
                <a:latin typeface="黑体" panose="02010600030101010101" pitchFamily="49" charset="-122"/>
                <a:ea typeface="黑体" panose="02010600030101010101" pitchFamily="49" charset="-122"/>
              </a:rPr>
              <a:t>主动融入</a:t>
            </a:r>
            <a:r>
              <a:rPr lang="zh-CN" altLang="en-US" sz="3600" b="1">
                <a:solidFill>
                  <a:srgbClr val="000000"/>
                </a:solidFill>
                <a:latin typeface="黑体" panose="02010600030101010101" pitchFamily="49" charset="-122"/>
                <a:ea typeface="黑体" panose="02010600030101010101" pitchFamily="49" charset="-122"/>
              </a:rPr>
              <a:t>全球化</a:t>
            </a:r>
            <a:endParaRPr lang="zh-CN" altLang="en-US" sz="3600" b="1">
              <a:latin typeface="黑体" panose="02010600030101010101" pitchFamily="49" charset="-122"/>
              <a:ea typeface="黑体" panose="02010600030101010101" pitchFamily="49" charset="-122"/>
            </a:endParaRPr>
          </a:p>
        </p:txBody>
      </p:sp>
      <p:sp>
        <p:nvSpPr>
          <p:cNvPr id="567302" name="矩形 567301"/>
          <p:cNvSpPr>
            <a:spLocks noChangeArrowheads="1"/>
          </p:cNvSpPr>
          <p:nvPr/>
        </p:nvSpPr>
        <p:spPr bwMode="auto">
          <a:xfrm>
            <a:off x="684213" y="2371725"/>
            <a:ext cx="6696075" cy="3937000"/>
          </a:xfrm>
          <a:prstGeom prst="rect">
            <a:avLst/>
          </a:prstGeom>
          <a:noFill/>
          <a:ln w="9525">
            <a:noFill/>
            <a:miter lim="800000"/>
          </a:ln>
        </p:spPr>
        <p:txBody>
          <a:bodyPr anchor="ctr">
            <a:spAutoFit/>
          </a:bodyPr>
          <a:lstStyle/>
          <a:p>
            <a:pPr>
              <a:buFont typeface="Arial" panose="020B0604020202020204" pitchFamily="34" charset="0"/>
              <a:buNone/>
            </a:pPr>
            <a:r>
              <a:rPr lang="en-US" altLang="zh-CN" sz="3600" b="1">
                <a:solidFill>
                  <a:srgbClr val="0000FF"/>
                </a:solidFill>
                <a:latin typeface="黑体" panose="02010600030101010101" pitchFamily="49" charset="-122"/>
                <a:ea typeface="黑体" panose="02010600030101010101" pitchFamily="49" charset="-122"/>
              </a:rPr>
              <a:t>17-19</a:t>
            </a:r>
            <a:r>
              <a:rPr lang="zh-CN" altLang="en-US" sz="3600" b="1">
                <a:solidFill>
                  <a:srgbClr val="0000FF"/>
                </a:solidFill>
                <a:latin typeface="黑体" panose="02010600030101010101" pitchFamily="49" charset="-122"/>
                <a:ea typeface="黑体" panose="02010600030101010101" pitchFamily="49" charset="-122"/>
              </a:rPr>
              <a:t>世纪中叶：</a:t>
            </a: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r>
              <a:rPr lang="en-US" altLang="zh-CN" sz="3600" b="1">
                <a:solidFill>
                  <a:srgbClr val="0000FF"/>
                </a:solidFill>
                <a:latin typeface="黑体" panose="02010600030101010101" pitchFamily="49" charset="-122"/>
                <a:ea typeface="黑体" panose="02010600030101010101" pitchFamily="49" charset="-122"/>
              </a:rPr>
              <a:t>1840</a:t>
            </a:r>
            <a:r>
              <a:rPr lang="en-US" altLang="zh-CN" sz="3600" b="1">
                <a:solidFill>
                  <a:srgbClr val="0000FF"/>
                </a:solidFill>
                <a:latin typeface="宋体" panose="02010600030101010101" pitchFamily="2" charset="-122"/>
                <a:ea typeface="黑体" panose="02010600030101010101" pitchFamily="49" charset="-122"/>
              </a:rPr>
              <a:t>—</a:t>
            </a:r>
            <a:r>
              <a:rPr lang="en-US" altLang="zh-CN" sz="3600" b="1">
                <a:solidFill>
                  <a:srgbClr val="0000FF"/>
                </a:solidFill>
                <a:latin typeface="黑体" panose="02010600030101010101" pitchFamily="49" charset="-122"/>
                <a:ea typeface="黑体" panose="02010600030101010101" pitchFamily="49" charset="-122"/>
              </a:rPr>
              <a:t>1949</a:t>
            </a:r>
            <a:r>
              <a:rPr lang="zh-CN" altLang="en-US" sz="3600" b="1">
                <a:solidFill>
                  <a:srgbClr val="0000FF"/>
                </a:solidFill>
                <a:latin typeface="黑体" panose="02010600030101010101" pitchFamily="49" charset="-122"/>
                <a:ea typeface="黑体" panose="02010600030101010101" pitchFamily="49" charset="-122"/>
              </a:rPr>
              <a:t>：</a:t>
            </a: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r>
              <a:rPr lang="en-US" altLang="zh-CN" sz="3600" b="1">
                <a:solidFill>
                  <a:srgbClr val="0000FF"/>
                </a:solidFill>
                <a:latin typeface="黑体" panose="02010600030101010101" pitchFamily="49" charset="-122"/>
                <a:ea typeface="黑体" panose="02010600030101010101" pitchFamily="49" charset="-122"/>
              </a:rPr>
              <a:t>1949</a:t>
            </a:r>
            <a:r>
              <a:rPr lang="en-US" altLang="zh-CN" sz="3600" b="1">
                <a:solidFill>
                  <a:srgbClr val="0000FF"/>
                </a:solidFill>
                <a:latin typeface="宋体" panose="02010600030101010101" pitchFamily="2" charset="-122"/>
                <a:ea typeface="黑体" panose="02010600030101010101" pitchFamily="49" charset="-122"/>
              </a:rPr>
              <a:t>—</a:t>
            </a:r>
            <a:r>
              <a:rPr lang="en-US" altLang="zh-CN" sz="3600" b="1">
                <a:solidFill>
                  <a:srgbClr val="0000FF"/>
                </a:solidFill>
                <a:latin typeface="黑体" panose="02010600030101010101" pitchFamily="49" charset="-122"/>
                <a:ea typeface="黑体" panose="02010600030101010101" pitchFamily="49" charset="-122"/>
              </a:rPr>
              <a:t>1978</a:t>
            </a:r>
            <a:r>
              <a:rPr lang="zh-CN" altLang="en-US" sz="3600" b="1">
                <a:solidFill>
                  <a:srgbClr val="0000FF"/>
                </a:solidFill>
                <a:latin typeface="黑体" panose="02010600030101010101" pitchFamily="49" charset="-122"/>
                <a:ea typeface="黑体" panose="02010600030101010101" pitchFamily="49" charset="-122"/>
              </a:rPr>
              <a:t>：</a:t>
            </a: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endParaRPr lang="zh-CN" altLang="en-US" sz="3600" b="1">
              <a:solidFill>
                <a:srgbClr val="0000FF"/>
              </a:solidFill>
              <a:latin typeface="黑体" panose="02010600030101010101" pitchFamily="49" charset="-122"/>
              <a:ea typeface="黑体" panose="02010600030101010101" pitchFamily="49" charset="-122"/>
            </a:endParaRPr>
          </a:p>
          <a:p>
            <a:pPr>
              <a:buFont typeface="Arial" panose="020B0604020202020204" pitchFamily="34" charset="0"/>
              <a:buNone/>
            </a:pPr>
            <a:r>
              <a:rPr lang="en-US" altLang="zh-CN" sz="3600" b="1">
                <a:solidFill>
                  <a:srgbClr val="0000FF"/>
                </a:solidFill>
                <a:latin typeface="黑体" panose="02010600030101010101" pitchFamily="49" charset="-122"/>
                <a:ea typeface="黑体" panose="02010600030101010101" pitchFamily="49" charset="-122"/>
              </a:rPr>
              <a:t>1978</a:t>
            </a:r>
            <a:r>
              <a:rPr lang="zh-CN" altLang="en-US" sz="3600" b="1">
                <a:solidFill>
                  <a:srgbClr val="0000FF"/>
                </a:solidFill>
                <a:latin typeface="黑体" panose="02010600030101010101" pitchFamily="49" charset="-122"/>
                <a:ea typeface="黑体" panose="02010600030101010101" pitchFamily="49" charset="-122"/>
              </a:rPr>
              <a:t>年以后：</a:t>
            </a:r>
            <a:endParaRPr lang="zh-CN" altLang="en-US" sz="3600" b="1">
              <a:solidFill>
                <a:srgbClr val="0000FF"/>
              </a:solidFill>
              <a:latin typeface="黑体" panose="02010600030101010101" pitchFamily="49" charset="-122"/>
              <a:ea typeface="黑体" panose="02010600030101010101" pitchFamily="49" charset="-122"/>
            </a:endParaRPr>
          </a:p>
        </p:txBody>
      </p:sp>
      <p:sp>
        <p:nvSpPr>
          <p:cNvPr id="567303" name="矩形 567302"/>
          <p:cNvSpPr>
            <a:spLocks noChangeArrowheads="1"/>
          </p:cNvSpPr>
          <p:nvPr/>
        </p:nvSpPr>
        <p:spPr bwMode="auto">
          <a:xfrm>
            <a:off x="3960813" y="2416175"/>
            <a:ext cx="6900862" cy="614363"/>
          </a:xfrm>
          <a:prstGeom prst="rect">
            <a:avLst/>
          </a:prstGeom>
          <a:noFill/>
          <a:ln w="9525">
            <a:noFill/>
            <a:miter lim="800000"/>
          </a:ln>
        </p:spPr>
        <p:txBody>
          <a:bodyPr>
            <a:spAutoFit/>
          </a:bodyPr>
          <a:lstStyle/>
          <a:p>
            <a:pPr>
              <a:lnSpc>
                <a:spcPct val="95000"/>
              </a:lnSpc>
              <a:buFont typeface="Arial" panose="020B0604020202020204" pitchFamily="34" charset="0"/>
              <a:buNone/>
            </a:pPr>
            <a:r>
              <a:rPr lang="zh-CN" altLang="en-US" sz="3600" b="1">
                <a:solidFill>
                  <a:srgbClr val="000000"/>
                </a:solidFill>
                <a:latin typeface="黑体" panose="02010600030101010101" pitchFamily="49" charset="-122"/>
                <a:ea typeface="黑体" panose="02010600030101010101" pitchFamily="49" charset="-122"/>
              </a:rPr>
              <a:t>中国全面</a:t>
            </a:r>
            <a:r>
              <a:rPr lang="zh-CN" altLang="en-US" sz="3600" b="1">
                <a:solidFill>
                  <a:srgbClr val="FF0000"/>
                </a:solidFill>
                <a:latin typeface="黑体" panose="02010600030101010101" pitchFamily="49" charset="-122"/>
                <a:ea typeface="黑体" panose="02010600030101010101" pitchFamily="49" charset="-122"/>
              </a:rPr>
              <a:t>抗拒</a:t>
            </a:r>
            <a:r>
              <a:rPr lang="zh-CN" altLang="en-US" sz="3600" b="1">
                <a:solidFill>
                  <a:srgbClr val="000000"/>
                </a:solidFill>
                <a:latin typeface="黑体" panose="02010600030101010101" pitchFamily="49" charset="-122"/>
                <a:ea typeface="黑体" panose="02010600030101010101" pitchFamily="49" charset="-122"/>
              </a:rPr>
              <a:t>全球化</a:t>
            </a:r>
            <a:endParaRPr lang="zh-CN" altLang="en-US" sz="3600" b="1">
              <a:solidFill>
                <a:srgbClr val="000000"/>
              </a:solidFill>
              <a:latin typeface="黑体" panose="02010600030101010101" pitchFamily="49" charset="-122"/>
              <a:ea typeface="黑体" panose="02010600030101010101" pitchFamily="49" charset="-122"/>
            </a:endParaRPr>
          </a:p>
        </p:txBody>
      </p:sp>
      <p:sp>
        <p:nvSpPr>
          <p:cNvPr id="99334" name="矩形 567303"/>
          <p:cNvSpPr>
            <a:spLocks noChangeArrowheads="1"/>
          </p:cNvSpPr>
          <p:nvPr/>
        </p:nvSpPr>
        <p:spPr bwMode="auto">
          <a:xfrm>
            <a:off x="0" y="692150"/>
            <a:ext cx="9178925" cy="1203325"/>
          </a:xfrm>
          <a:prstGeom prst="rect">
            <a:avLst/>
          </a:prstGeom>
          <a:solidFill>
            <a:schemeClr val="bg1"/>
          </a:solidFill>
          <a:ln w="9525">
            <a:solidFill>
              <a:schemeClr val="tx1"/>
            </a:solidFill>
            <a:miter lim="800000"/>
          </a:ln>
        </p:spPr>
        <p:txBody>
          <a:bodyPr>
            <a:spAutoFit/>
          </a:bodyPr>
          <a:lstStyle/>
          <a:p>
            <a:pPr>
              <a:lnSpc>
                <a:spcPct val="95000"/>
              </a:lnSpc>
              <a:buFont typeface="Arial" panose="020B0604020202020204" pitchFamily="34" charset="0"/>
              <a:buNone/>
            </a:pPr>
            <a:r>
              <a:rPr lang="zh-CN" altLang="en-US" sz="4000" b="1">
                <a:solidFill>
                  <a:srgbClr val="800000"/>
                </a:solidFill>
                <a:latin typeface="Franklin Gothic Book"/>
                <a:ea typeface="黑体" panose="02010600030101010101" pitchFamily="49" charset="-122"/>
              </a:rPr>
              <a:t>从“被动全球化”到“主动全球化”</a:t>
            </a:r>
            <a:endParaRPr lang="zh-CN" altLang="en-US" sz="4000" b="1">
              <a:solidFill>
                <a:srgbClr val="800000"/>
              </a:solidFill>
              <a:latin typeface="Franklin Gothic Book"/>
              <a:ea typeface="黑体" panose="02010600030101010101" pitchFamily="49" charset="-122"/>
            </a:endParaRPr>
          </a:p>
          <a:p>
            <a:pPr>
              <a:lnSpc>
                <a:spcPct val="95000"/>
              </a:lnSpc>
              <a:buFont typeface="Arial" panose="020B0604020202020204" pitchFamily="34" charset="0"/>
              <a:buNone/>
            </a:pPr>
            <a:r>
              <a:rPr lang="zh-CN" altLang="en-US" sz="3200" b="1">
                <a:solidFill>
                  <a:srgbClr val="800000"/>
                </a:solidFill>
                <a:latin typeface="Franklin Gothic Book"/>
                <a:ea typeface="黑体" panose="02010600030101010101" pitchFamily="49" charset="-122"/>
              </a:rPr>
              <a:t>             </a:t>
            </a:r>
            <a:r>
              <a:rPr lang="en-US" altLang="zh-CN" sz="3600" b="1">
                <a:solidFill>
                  <a:srgbClr val="800000"/>
                </a:solidFill>
                <a:latin typeface="Franklin Gothic Book"/>
                <a:ea typeface="黑体" panose="02010600030101010101" pitchFamily="49" charset="-122"/>
              </a:rPr>
              <a:t>——</a:t>
            </a:r>
            <a:r>
              <a:rPr lang="zh-CN" altLang="en-US" sz="3600" b="1">
                <a:solidFill>
                  <a:srgbClr val="800000"/>
                </a:solidFill>
                <a:latin typeface="Franklin Gothic Book"/>
                <a:ea typeface="黑体" panose="02010600030101010101" pitchFamily="49" charset="-122"/>
              </a:rPr>
              <a:t>全球化视野中的中国近现代史</a:t>
            </a:r>
            <a:endParaRPr lang="zh-CN" altLang="en-US" sz="3600" b="1">
              <a:solidFill>
                <a:srgbClr val="800000"/>
              </a:solidFill>
              <a:latin typeface="Franklin Gothic Book"/>
              <a:ea typeface="黑体" panose="02010600030101010101" pitchFamily="49" charset="-122"/>
            </a:endParaRPr>
          </a:p>
        </p:txBody>
      </p:sp>
      <p:sp>
        <p:nvSpPr>
          <p:cNvPr id="99335" name="日期占位符 1"/>
          <p:cNvSpPr>
            <a:spLocks noGrp="1" noChangeArrowheads="1"/>
          </p:cNvSpPr>
          <p:nvPr>
            <p:ph type="dt" sz="quarter" idx="10"/>
          </p:nvPr>
        </p:nvSpPr>
        <p:spPr bwMode="auto">
          <a:noFill/>
          <a:ln>
            <a:miter lim="800000"/>
          </a:ln>
        </p:spPr>
        <p:txBody>
          <a:bodyPr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chemeClr val="tx1"/>
              </a:solidFill>
              <a:latin typeface="Arial" panose="020B0604020202020204" pitchFamily="34" charset="0"/>
              <a:ea typeface="宋体" panose="02010600030101010101" pitchFamily="2" charset="-122"/>
            </a:endParaRPr>
          </a:p>
        </p:txBody>
      </p:sp>
    </p:spTree>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7302"/>
                                        </p:tgtEl>
                                        <p:attrNameLst>
                                          <p:attrName>style.visibility</p:attrName>
                                        </p:attrNameLst>
                                      </p:cBhvr>
                                      <p:to>
                                        <p:strVal val="visible"/>
                                      </p:to>
                                    </p:set>
                                    <p:animEffect transition="in" filter="blinds(horizontal)">
                                      <p:cBhvr>
                                        <p:cTn id="7" dur="500"/>
                                        <p:tgtEl>
                                          <p:spTgt spid="5673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67303"/>
                                        </p:tgtEl>
                                        <p:attrNameLst>
                                          <p:attrName>style.visibility</p:attrName>
                                        </p:attrNameLst>
                                      </p:cBhvr>
                                      <p:to>
                                        <p:strVal val="visible"/>
                                      </p:to>
                                    </p:set>
                                    <p:anim calcmode="lin" valueType="num">
                                      <p:cBhvr additive="base">
                                        <p:cTn id="12" dur="500" fill="hold"/>
                                        <p:tgtEl>
                                          <p:spTgt spid="567303"/>
                                        </p:tgtEl>
                                        <p:attrNameLst>
                                          <p:attrName>ppt_x</p:attrName>
                                        </p:attrNameLst>
                                      </p:cBhvr>
                                      <p:tavLst>
                                        <p:tav tm="0">
                                          <p:val>
                                            <p:strVal val="1+#ppt_w/2"/>
                                          </p:val>
                                        </p:tav>
                                        <p:tav tm="100000">
                                          <p:val>
                                            <p:strVal val="#ppt_x"/>
                                          </p:val>
                                        </p:tav>
                                      </p:tavLst>
                                    </p:anim>
                                    <p:anim calcmode="lin" valueType="num">
                                      <p:cBhvr additive="base">
                                        <p:cTn id="13" dur="500" fill="hold"/>
                                        <p:tgtEl>
                                          <p:spTgt spid="56730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67299"/>
                                        </p:tgtEl>
                                        <p:attrNameLst>
                                          <p:attrName>style.visibility</p:attrName>
                                        </p:attrNameLst>
                                      </p:cBhvr>
                                      <p:to>
                                        <p:strVal val="visible"/>
                                      </p:to>
                                    </p:set>
                                    <p:anim calcmode="lin" valueType="num">
                                      <p:cBhvr additive="base">
                                        <p:cTn id="18" dur="500" fill="hold"/>
                                        <p:tgtEl>
                                          <p:spTgt spid="567299"/>
                                        </p:tgtEl>
                                        <p:attrNameLst>
                                          <p:attrName>ppt_x</p:attrName>
                                        </p:attrNameLst>
                                      </p:cBhvr>
                                      <p:tavLst>
                                        <p:tav tm="0">
                                          <p:val>
                                            <p:strVal val="1+#ppt_w/2"/>
                                          </p:val>
                                        </p:tav>
                                        <p:tav tm="100000">
                                          <p:val>
                                            <p:strVal val="#ppt_x"/>
                                          </p:val>
                                        </p:tav>
                                      </p:tavLst>
                                    </p:anim>
                                    <p:anim calcmode="lin" valueType="num">
                                      <p:cBhvr additive="base">
                                        <p:cTn id="19" dur="500" fill="hold"/>
                                        <p:tgtEl>
                                          <p:spTgt spid="56729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67300"/>
                                        </p:tgtEl>
                                        <p:attrNameLst>
                                          <p:attrName>style.visibility</p:attrName>
                                        </p:attrNameLst>
                                      </p:cBhvr>
                                      <p:to>
                                        <p:strVal val="visible"/>
                                      </p:to>
                                    </p:set>
                                    <p:anim calcmode="lin" valueType="num">
                                      <p:cBhvr additive="base">
                                        <p:cTn id="24" dur="500" fill="hold"/>
                                        <p:tgtEl>
                                          <p:spTgt spid="567300"/>
                                        </p:tgtEl>
                                        <p:attrNameLst>
                                          <p:attrName>ppt_x</p:attrName>
                                        </p:attrNameLst>
                                      </p:cBhvr>
                                      <p:tavLst>
                                        <p:tav tm="0">
                                          <p:val>
                                            <p:strVal val="1+#ppt_w/2"/>
                                          </p:val>
                                        </p:tav>
                                        <p:tav tm="100000">
                                          <p:val>
                                            <p:strVal val="#ppt_x"/>
                                          </p:val>
                                        </p:tav>
                                      </p:tavLst>
                                    </p:anim>
                                    <p:anim calcmode="lin" valueType="num">
                                      <p:cBhvr additive="base">
                                        <p:cTn id="25" dur="500" fill="hold"/>
                                        <p:tgtEl>
                                          <p:spTgt spid="56730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67301"/>
                                        </p:tgtEl>
                                        <p:attrNameLst>
                                          <p:attrName>style.visibility</p:attrName>
                                        </p:attrNameLst>
                                      </p:cBhvr>
                                      <p:to>
                                        <p:strVal val="visible"/>
                                      </p:to>
                                    </p:set>
                                    <p:anim calcmode="lin" valueType="num">
                                      <p:cBhvr additive="base">
                                        <p:cTn id="30" dur="500" fill="hold"/>
                                        <p:tgtEl>
                                          <p:spTgt spid="567301"/>
                                        </p:tgtEl>
                                        <p:attrNameLst>
                                          <p:attrName>ppt_x</p:attrName>
                                        </p:attrNameLst>
                                      </p:cBhvr>
                                      <p:tavLst>
                                        <p:tav tm="0">
                                          <p:val>
                                            <p:strVal val="1+#ppt_w/2"/>
                                          </p:val>
                                        </p:tav>
                                        <p:tav tm="100000">
                                          <p:val>
                                            <p:strVal val="#ppt_x"/>
                                          </p:val>
                                        </p:tav>
                                      </p:tavLst>
                                    </p:anim>
                                    <p:anim calcmode="lin" valueType="num">
                                      <p:cBhvr additive="base">
                                        <p:cTn id="31" dur="500" fill="hold"/>
                                        <p:tgtEl>
                                          <p:spTgt spid="567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p:bldP spid="567300" grpId="0"/>
      <p:bldP spid="567301" grpId="0"/>
      <p:bldP spid="567302" grpId="0"/>
      <p:bldP spid="56730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ChangeArrowheads="1"/>
          </p:cNvSpPr>
          <p:nvPr/>
        </p:nvSpPr>
        <p:spPr bwMode="auto">
          <a:xfrm>
            <a:off x="457200" y="152400"/>
            <a:ext cx="6248400" cy="701675"/>
          </a:xfrm>
          <a:prstGeom prst="rect">
            <a:avLst/>
          </a:prstGeom>
          <a:noFill/>
          <a:ln w="9525">
            <a:noFill/>
            <a:miter lim="800000"/>
          </a:ln>
        </p:spPr>
        <p:txBody>
          <a:bodyPr>
            <a:spAutoFit/>
          </a:bodyPr>
          <a:lstStyle/>
          <a:p>
            <a:pPr marL="342900" indent="-342900">
              <a:spcBef>
                <a:spcPct val="20000"/>
              </a:spcBef>
            </a:pPr>
            <a:endParaRPr lang="zh-CN" altLang="en-US" sz="4000" b="1">
              <a:latin typeface="Franklin Gothic Book"/>
              <a:ea typeface="黑体" panose="02010600030101010101" pitchFamily="49" charset="-122"/>
            </a:endParaRPr>
          </a:p>
        </p:txBody>
      </p:sp>
      <p:sp>
        <p:nvSpPr>
          <p:cNvPr id="137220" name="Rectangle 4"/>
          <p:cNvSpPr>
            <a:spLocks noGrp="1" noChangeArrowheads="1"/>
          </p:cNvSpPr>
          <p:nvPr>
            <p:ph type="body" idx="1"/>
          </p:nvPr>
        </p:nvSpPr>
        <p:spPr>
          <a:xfrm>
            <a:off x="457200" y="981075"/>
            <a:ext cx="8229600" cy="4572000"/>
          </a:xfrm>
          <a:ln w="28575" cap="rnd">
            <a:solidFill>
              <a:srgbClr val="FFFF00"/>
            </a:solidFill>
            <a:prstDash val="sysDot"/>
          </a:ln>
        </p:spPr>
        <p:txBody>
          <a:bodyPr rtlCol="0">
            <a:normAutofit fontScale="40000" lnSpcReduction="20000"/>
          </a:bodyPr>
          <a:lstStyle/>
          <a:p>
            <a:pPr fontAlgn="auto">
              <a:lnSpc>
                <a:spcPct val="90000"/>
              </a:lnSpc>
              <a:spcAft>
                <a:spcPts val="0"/>
              </a:spcAft>
              <a:buFont typeface="Wingdings 2" panose="05020102010507070707"/>
              <a:buChar char="ß"/>
              <a:defRPr/>
            </a:pPr>
            <a:r>
              <a:rPr lang="zh-CN" altLang="en-US" sz="5100" b="1" dirty="0">
                <a:latin typeface="楷体_GB2312" panose="02010609030101010101" pitchFamily="49" charset="-122"/>
                <a:ea typeface="楷体_GB2312" panose="02010609030101010101" pitchFamily="49" charset="-122"/>
              </a:rPr>
              <a:t>举例（一）</a:t>
            </a:r>
            <a:r>
              <a:rPr lang="zh-CN" altLang="en-US" sz="5100" b="1" dirty="0">
                <a:solidFill>
                  <a:srgbClr val="FF0000"/>
                </a:solidFill>
                <a:latin typeface="楷体_GB2312" panose="02010609030101010101" pitchFamily="49" charset="-122"/>
                <a:ea typeface="楷体_GB2312" panose="02010609030101010101" pitchFamily="49" charset="-122"/>
              </a:rPr>
              <a:t>先秦时期之春秋战国时期的阶段特征：</a:t>
            </a:r>
            <a:endParaRPr lang="zh-CN" altLang="en-US" sz="5100" b="1" dirty="0">
              <a:solidFill>
                <a:srgbClr val="FF0000"/>
              </a:solidFill>
              <a:latin typeface="楷体_GB2312" panose="02010609030101010101" pitchFamily="49" charset="-122"/>
              <a:ea typeface="楷体_GB2312" panose="02010609030101010101" pitchFamily="49" charset="-122"/>
            </a:endParaRPr>
          </a:p>
          <a:p>
            <a:pPr fontAlgn="auto">
              <a:lnSpc>
                <a:spcPct val="90000"/>
              </a:lnSpc>
              <a:spcAft>
                <a:spcPts val="0"/>
              </a:spcAft>
              <a:buFont typeface="Wingdings" panose="05000000000000000000" pitchFamily="2" charset="2"/>
              <a:buNone/>
              <a:defRPr/>
            </a:pPr>
            <a:r>
              <a:rPr lang="zh-CN" altLang="en-US" sz="5100" b="1" dirty="0">
                <a:latin typeface="楷体_GB2312" panose="02010609030101010101" pitchFamily="49" charset="-122"/>
                <a:ea typeface="楷体_GB2312" panose="02010609030101010101" pitchFamily="49" charset="-122"/>
              </a:rPr>
              <a:t>春秋战国：社会大变革。由奴隶社会到封建社会的转变；由分裂到局部统一的转变</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Aft>
                <a:spcPts val="0"/>
              </a:spcAft>
              <a:buFont typeface="Wingdings" panose="05000000000000000000" pitchFamily="2" charset="2"/>
              <a:buNone/>
              <a:defRPr/>
            </a:pPr>
            <a:r>
              <a:rPr lang="zh-CN" altLang="en-US" sz="5100" b="1" dirty="0">
                <a:latin typeface="楷体_GB2312" panose="02010609030101010101" pitchFamily="49" charset="-122"/>
                <a:ea typeface="楷体_GB2312" panose="02010609030101010101" pitchFamily="49" charset="-122"/>
              </a:rPr>
              <a:t>（</a:t>
            </a:r>
            <a:r>
              <a:rPr lang="en-US" altLang="zh-CN" sz="5100" b="1" dirty="0">
                <a:latin typeface="楷体_GB2312" panose="02010609030101010101" pitchFamily="49" charset="-122"/>
                <a:ea typeface="楷体_GB2312" panose="02010609030101010101" pitchFamily="49" charset="-122"/>
              </a:rPr>
              <a:t>1</a:t>
            </a:r>
            <a:r>
              <a:rPr lang="zh-CN" altLang="en-US" sz="5100" b="1" dirty="0">
                <a:latin typeface="楷体_GB2312" panose="02010609030101010101" pitchFamily="49" charset="-122"/>
                <a:ea typeface="楷体_GB2312" panose="02010609030101010101" pitchFamily="49" charset="-122"/>
              </a:rPr>
              <a:t>）经济：</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Aft>
                <a:spcPts val="0"/>
              </a:spcAft>
              <a:buFont typeface="Wingdings" panose="05000000000000000000" pitchFamily="2" charset="2"/>
              <a:buNone/>
              <a:defRPr/>
            </a:pPr>
            <a:r>
              <a:rPr lang="zh-CN" altLang="en-US" sz="5100" b="1" dirty="0">
                <a:latin typeface="楷体_GB2312" panose="02010609030101010101" pitchFamily="49" charset="-122"/>
                <a:ea typeface="楷体_GB2312" panose="02010609030101010101" pitchFamily="49" charset="-122"/>
              </a:rPr>
              <a:t> 生产力：石器锄耕衰落；铁犁牛耕兴起</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Aft>
                <a:spcPts val="0"/>
              </a:spcAft>
              <a:buFont typeface="Wingdings" panose="05000000000000000000" pitchFamily="2" charset="2"/>
              <a:buNone/>
              <a:defRPr/>
            </a:pPr>
            <a:r>
              <a:rPr lang="zh-CN" altLang="en-US" sz="5100" b="1" dirty="0">
                <a:latin typeface="楷体_GB2312" panose="02010609030101010101" pitchFamily="49" charset="-122"/>
                <a:ea typeface="楷体_GB2312" panose="02010609030101010101" pitchFamily="49" charset="-122"/>
              </a:rPr>
              <a:t> 生产关系：井田制瓦解；土地私有制形成</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Aft>
                <a:spcPts val="0"/>
              </a:spcAft>
              <a:buFont typeface="Wingdings" panose="05000000000000000000" pitchFamily="2" charset="2"/>
              <a:buNone/>
              <a:defRPr/>
            </a:pPr>
            <a:r>
              <a:rPr lang="zh-CN" altLang="en-US" sz="5100" b="1" dirty="0">
                <a:latin typeface="楷体_GB2312" panose="02010609030101010101" pitchFamily="49" charset="-122"/>
                <a:ea typeface="楷体_GB2312" panose="02010609030101010101" pitchFamily="49" charset="-122"/>
              </a:rPr>
              <a:t> 农业经营方式：集体耕作衰落，小农经济兴起</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Tx/>
              <a:buNone/>
              <a:defRPr/>
            </a:pPr>
            <a:r>
              <a:rPr lang="zh-CN" altLang="en-US" sz="5100" b="1" dirty="0">
                <a:latin typeface="楷体_GB2312" panose="02010609030101010101" pitchFamily="49" charset="-122"/>
                <a:ea typeface="楷体_GB2312" panose="02010609030101010101" pitchFamily="49" charset="-122"/>
              </a:rPr>
              <a:t> 工商业：工商食官被打破，私营工商业兴起</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Tx/>
              <a:buNone/>
              <a:defRPr/>
            </a:pPr>
            <a:r>
              <a:rPr lang="zh-CN" altLang="en-US" sz="5100" b="1" dirty="0">
                <a:latin typeface="楷体_GB2312" panose="02010609030101010101" pitchFamily="49" charset="-122"/>
                <a:ea typeface="楷体_GB2312" panose="02010609030101010101" pitchFamily="49" charset="-122"/>
              </a:rPr>
              <a:t> 阶级结构：奴隶主奴隶衰落，封建地主农民兴起</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Tx/>
              <a:buNone/>
              <a:defRPr/>
            </a:pPr>
            <a:r>
              <a:rPr lang="zh-CN" altLang="en-US" sz="5100" b="1" dirty="0">
                <a:latin typeface="楷体_GB2312" panose="02010609030101010101" pitchFamily="49" charset="-122"/>
                <a:ea typeface="楷体_GB2312" panose="02010609030101010101" pitchFamily="49" charset="-122"/>
              </a:rPr>
              <a:t> 税制：贡赋制衰落；租税制的形成</a:t>
            </a:r>
            <a:endParaRPr lang="en-US" altLang="zh-CN"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 typeface="Wingdings 2" panose="05020102010507070707"/>
              <a:buNone/>
              <a:defRPr/>
            </a:pPr>
            <a:endParaRPr lang="en-US" altLang="zh-CN"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 typeface="Wingdings 2" panose="05020102010507070707"/>
              <a:buNone/>
              <a:defRPr/>
            </a:pPr>
            <a:r>
              <a:rPr lang="zh-CN" altLang="en-US" sz="5100" b="1" dirty="0">
                <a:latin typeface="楷体_GB2312" panose="02010609030101010101" pitchFamily="49" charset="-122"/>
                <a:ea typeface="楷体_GB2312" panose="02010609030101010101" pitchFamily="49" charset="-122"/>
              </a:rPr>
              <a:t>（</a:t>
            </a:r>
            <a:r>
              <a:rPr lang="en-US" altLang="zh-CN" sz="5100" b="1" dirty="0">
                <a:latin typeface="楷体_GB2312" panose="02010609030101010101" pitchFamily="49" charset="-122"/>
                <a:ea typeface="楷体_GB2312" panose="02010609030101010101" pitchFamily="49" charset="-122"/>
              </a:rPr>
              <a:t>2</a:t>
            </a:r>
            <a:r>
              <a:rPr lang="zh-CN" altLang="en-US" sz="5100" b="1" dirty="0">
                <a:latin typeface="楷体_GB2312" panose="02010609030101010101" pitchFamily="49" charset="-122"/>
                <a:ea typeface="楷体_GB2312" panose="02010609030101010101" pitchFamily="49" charset="-122"/>
              </a:rPr>
              <a:t>）政治：周王室衰落，分封制、宗法制等贵族等级制被破坏，郡（县）制、封建官僚制等专制主义中央集权制形成；诸侯争霸称王；卿大夫夺权；士由贵族等级序列向知识分子的转变；各国变法。</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 typeface="Wingdings 2" panose="05020102010507070707"/>
              <a:buNone/>
              <a:defRPr/>
            </a:pPr>
            <a:r>
              <a:rPr lang="zh-CN" altLang="en-US" sz="5100" b="1" dirty="0">
                <a:latin typeface="楷体_GB2312" panose="02010609030101010101" pitchFamily="49" charset="-122"/>
                <a:ea typeface="楷体_GB2312" panose="02010609030101010101" pitchFamily="49" charset="-122"/>
              </a:rPr>
              <a:t>  选官制度：世官制被破坏；选官任官（军功爵制）形成；待遇也由封土赐田向俸禄制逐渐转变。</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 typeface="Wingdings 2" panose="05020102010507070707"/>
              <a:buNone/>
              <a:defRPr/>
            </a:pPr>
            <a:endParaRPr lang="en-US" altLang="zh-CN"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 typeface="Wingdings 2" panose="05020102010507070707"/>
              <a:buNone/>
              <a:defRPr/>
            </a:pPr>
            <a:r>
              <a:rPr lang="zh-CN" altLang="en-US" sz="5100" b="1" dirty="0">
                <a:latin typeface="楷体_GB2312" panose="02010609030101010101" pitchFamily="49" charset="-122"/>
                <a:ea typeface="楷体_GB2312" panose="02010609030101010101" pitchFamily="49" charset="-122"/>
              </a:rPr>
              <a:t>（</a:t>
            </a:r>
            <a:r>
              <a:rPr lang="en-US" altLang="zh-CN" sz="5100" b="1" dirty="0">
                <a:latin typeface="楷体_GB2312" panose="02010609030101010101" pitchFamily="49" charset="-122"/>
                <a:ea typeface="楷体_GB2312" panose="02010609030101010101" pitchFamily="49" charset="-122"/>
              </a:rPr>
              <a:t>3</a:t>
            </a:r>
            <a:r>
              <a:rPr lang="zh-CN" altLang="en-US" sz="5100" b="1" dirty="0">
                <a:latin typeface="楷体_GB2312" panose="02010609030101010101" pitchFamily="49" charset="-122"/>
                <a:ea typeface="楷体_GB2312" panose="02010609030101010101" pitchFamily="49" charset="-122"/>
              </a:rPr>
              <a:t>）思想文化：学在官府的状态被打破，学术下移，知识分子阶层崛起，百家争鸣。</a:t>
            </a:r>
            <a:endParaRPr lang="zh-CN" altLang="en-US" sz="5100" b="1" dirty="0">
              <a:latin typeface="楷体_GB2312" panose="02010609030101010101" pitchFamily="49" charset="-122"/>
              <a:ea typeface="楷体_GB2312" panose="02010609030101010101" pitchFamily="49" charset="-122"/>
            </a:endParaRPr>
          </a:p>
          <a:p>
            <a:pPr fontAlgn="auto">
              <a:lnSpc>
                <a:spcPct val="90000"/>
              </a:lnSpc>
              <a:spcBef>
                <a:spcPct val="0"/>
              </a:spcBef>
              <a:spcAft>
                <a:spcPts val="0"/>
              </a:spcAft>
              <a:buClrTx/>
              <a:buSzTx/>
              <a:buFontTx/>
              <a:buNone/>
              <a:defRPr/>
            </a:pPr>
            <a:endParaRPr lang="zh-CN" altLang="en-US" sz="2600" b="1" dirty="0">
              <a:latin typeface="楷体_GB2312" panose="02010609030101010101" pitchFamily="49" charset="-122"/>
              <a:ea typeface="楷体_GB2312" panose="02010609030101010101" pitchFamily="49"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Grp="1" noChangeArrowheads="1"/>
          </p:cNvSpPr>
          <p:nvPr>
            <p:ph type="body" idx="1"/>
          </p:nvPr>
        </p:nvSpPr>
        <p:spPr>
          <a:xfrm>
            <a:off x="323850" y="908050"/>
            <a:ext cx="8229600" cy="5105400"/>
          </a:xfrm>
          <a:ln w="28575" cap="rnd">
            <a:solidFill>
              <a:srgbClr val="FFFF00"/>
            </a:solidFill>
            <a:prstDash val="sysDot"/>
          </a:ln>
        </p:spPr>
        <p:txBody>
          <a:bodyPr/>
          <a:lstStyle/>
          <a:p>
            <a:pPr>
              <a:lnSpc>
                <a:spcPct val="90000"/>
              </a:lnSpc>
            </a:pPr>
            <a:r>
              <a:rPr lang="zh-CN" altLang="en-US" sz="2400" b="1" smtClean="0">
                <a:latin typeface="楷体_GB2312" panose="02010609030101010101" pitchFamily="49" charset="-122"/>
                <a:ea typeface="楷体_GB2312" panose="02010609030101010101" pitchFamily="49" charset="-122"/>
              </a:rPr>
              <a:t>举例（二）</a:t>
            </a:r>
            <a:r>
              <a:rPr lang="zh-CN" altLang="en-US" sz="2400" b="1" smtClean="0">
                <a:solidFill>
                  <a:srgbClr val="FF0000"/>
                </a:solidFill>
                <a:latin typeface="楷体_GB2312" panose="02010609030101010101" pitchFamily="49" charset="-122"/>
                <a:ea typeface="楷体_GB2312" panose="02010609030101010101" pitchFamily="49" charset="-122"/>
              </a:rPr>
              <a:t>明清（鸦片战争以前）的阶段特征</a:t>
            </a:r>
            <a:r>
              <a:rPr lang="zh-CN" altLang="en-US" sz="2400" b="1" smtClean="0">
                <a:latin typeface="楷体_GB2312" panose="02010609030101010101" pitchFamily="49" charset="-122"/>
                <a:ea typeface="楷体_GB2312" panose="02010609030101010101" pitchFamily="49" charset="-122"/>
              </a:rPr>
              <a:t>：</a:t>
            </a:r>
            <a:endParaRPr lang="zh-CN" altLang="en-US" sz="2400" b="1" smtClean="0">
              <a:latin typeface="楷体_GB2312" panose="02010609030101010101" pitchFamily="49" charset="-122"/>
              <a:ea typeface="楷体_GB2312" panose="02010609030101010101" pitchFamily="49" charset="-122"/>
            </a:endParaRPr>
          </a:p>
          <a:p>
            <a:pPr>
              <a:lnSpc>
                <a:spcPct val="90000"/>
              </a:lnSpc>
            </a:pPr>
            <a:r>
              <a:rPr lang="zh-CN" altLang="en-US" sz="2400" b="1" smtClean="0">
                <a:latin typeface="楷体_GB2312" panose="02010609030101010101" pitchFamily="49" charset="-122"/>
                <a:ea typeface="楷体_GB2312" panose="02010609030101010101" pitchFamily="49" charset="-122"/>
              </a:rPr>
              <a:t>总特征：统一多民族国家进一步发展，封建社会由盛而衰；</a:t>
            </a:r>
            <a:endParaRPr lang="zh-CN" altLang="en-US" sz="2400" b="1" smtClean="0">
              <a:latin typeface="楷体_GB2312" panose="02010609030101010101" pitchFamily="49" charset="-122"/>
              <a:ea typeface="楷体_GB2312" panose="02010609030101010101" pitchFamily="49" charset="-122"/>
            </a:endParaRPr>
          </a:p>
          <a:p>
            <a:pPr>
              <a:lnSpc>
                <a:spcPct val="90000"/>
              </a:lnSpc>
            </a:pPr>
            <a:r>
              <a:rPr lang="en-US" altLang="zh-CN" sz="2400" b="1" smtClean="0">
                <a:latin typeface="楷体_GB2312" panose="02010609030101010101" pitchFamily="49" charset="-122"/>
                <a:ea typeface="楷体_GB2312" panose="02010609030101010101" pitchFamily="49" charset="-122"/>
              </a:rPr>
              <a:t>1</a:t>
            </a:r>
            <a:r>
              <a:rPr lang="zh-CN" altLang="en-US" sz="2400" b="1" smtClean="0">
                <a:latin typeface="楷体_GB2312" panose="02010609030101010101" pitchFamily="49" charset="-122"/>
                <a:ea typeface="楷体_GB2312" panose="02010609030101010101" pitchFamily="49" charset="-122"/>
              </a:rPr>
              <a:t>．政治上：国家统一，封建君主专制空前加强并达到顶峰，一方面巩固了统一多民族国家，一方面成为社会转型的严重阻碍；</a:t>
            </a:r>
            <a:endParaRPr lang="zh-CN" altLang="en-US" sz="24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a:t>
            </a:r>
            <a:r>
              <a:rPr lang="en-US" altLang="zh-CN" sz="2400" b="1" smtClean="0">
                <a:latin typeface="楷体_GB2312" panose="02010609030101010101" pitchFamily="49" charset="-122"/>
                <a:ea typeface="楷体_GB2312" panose="02010609030101010101" pitchFamily="49" charset="-122"/>
              </a:rPr>
              <a:t>2</a:t>
            </a:r>
            <a:r>
              <a:rPr lang="zh-CN" altLang="en-US" sz="2400" b="1" smtClean="0">
                <a:latin typeface="楷体_GB2312" panose="02010609030101010101" pitchFamily="49" charset="-122"/>
                <a:ea typeface="楷体_GB2312" panose="02010609030101010101" pitchFamily="49" charset="-122"/>
              </a:rPr>
              <a:t>．经济上：（</a:t>
            </a:r>
            <a:r>
              <a:rPr lang="en-US" altLang="zh-CN" sz="2400" b="1" smtClean="0">
                <a:latin typeface="楷体_GB2312" panose="02010609030101010101" pitchFamily="49" charset="-122"/>
                <a:ea typeface="楷体_GB2312" panose="02010609030101010101" pitchFamily="49" charset="-122"/>
              </a:rPr>
              <a:t>1</a:t>
            </a:r>
            <a:r>
              <a:rPr lang="zh-CN" altLang="en-US" sz="2400" b="1" smtClean="0">
                <a:latin typeface="楷体_GB2312" panose="02010609030101010101" pitchFamily="49" charset="-122"/>
                <a:ea typeface="楷体_GB2312" panose="02010609030101010101" pitchFamily="49" charset="-122"/>
              </a:rPr>
              <a:t>）传统的封建小农经济继续发展，在此基础上商品经济不断发展，在基础上，一种崭新的经济因素</a:t>
            </a:r>
            <a:r>
              <a:rPr lang="en-US" altLang="zh-CN" sz="2400" b="1" smtClean="0">
                <a:latin typeface="Arial" panose="020B0604020202020204" pitchFamily="34" charset="0"/>
                <a:ea typeface="楷体_GB2312" panose="02010609030101010101" pitchFamily="49" charset="-122"/>
              </a:rPr>
              <a:t>——</a:t>
            </a:r>
            <a:r>
              <a:rPr lang="zh-CN" altLang="en-US" sz="2400" b="1" smtClean="0">
                <a:latin typeface="楷体_GB2312" panose="02010609030101010101" pitchFamily="49" charset="-122"/>
                <a:ea typeface="楷体_GB2312" panose="02010609030101010101" pitchFamily="49" charset="-122"/>
              </a:rPr>
              <a:t>资本主义萌芽产生，中国出现向工业文明演进的微弱趋势；</a:t>
            </a:r>
            <a:endParaRPr lang="zh-CN" altLang="en-US" sz="2400" smtClean="0">
              <a:latin typeface="楷体_GB2312" panose="02010609030101010101" pitchFamily="49" charset="-122"/>
              <a:ea typeface="楷体_GB2312" panose="02010609030101010101" pitchFamily="49" charset="-122"/>
            </a:endParaRPr>
          </a:p>
          <a:p>
            <a:pPr>
              <a:lnSpc>
                <a:spcPct val="90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 （</a:t>
            </a:r>
            <a:r>
              <a:rPr lang="en-US" altLang="zh-CN" sz="2400" b="1" smtClean="0">
                <a:latin typeface="楷体_GB2312" panose="02010609030101010101" pitchFamily="49" charset="-122"/>
                <a:ea typeface="楷体_GB2312" panose="02010609030101010101" pitchFamily="49" charset="-122"/>
              </a:rPr>
              <a:t>2</a:t>
            </a:r>
            <a:r>
              <a:rPr lang="zh-CN" altLang="en-US" sz="2400" b="1" smtClean="0">
                <a:latin typeface="楷体_GB2312" panose="02010609030101010101" pitchFamily="49" charset="-122"/>
                <a:ea typeface="楷体_GB2312" panose="02010609030101010101" pitchFamily="49" charset="-122"/>
              </a:rPr>
              <a:t>）但由于封建专制政府重农抑商、闭关海禁，传统的封建小农经济得到不适当的强化，资本主义萌芽发展缓慢始终未能成长起来；中国逐渐脱离了向工业文明演进的大趋势；</a:t>
            </a:r>
            <a:endParaRPr lang="zh-CN" altLang="en-US" sz="2400" b="1"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313" y="476250"/>
            <a:ext cx="8496300" cy="5329238"/>
          </a:xfrm>
        </p:spPr>
        <p:txBody>
          <a:bodyPr rtlCol="0">
            <a:normAutofit fontScale="25000" lnSpcReduction="20000"/>
          </a:bodyPr>
          <a:lstStyle/>
          <a:p>
            <a:pPr fontAlgn="auto">
              <a:spcAft>
                <a:spcPts val="0"/>
              </a:spcAft>
              <a:buFont typeface="Wingdings 2" panose="05020102010507070707"/>
              <a:buChar char="ß"/>
              <a:defRPr/>
            </a:pPr>
            <a:r>
              <a:rPr lang="zh-CN" altLang="en-US" sz="8400" b="1" dirty="0">
                <a:solidFill>
                  <a:srgbClr val="FF0000"/>
                </a:solidFill>
              </a:rPr>
              <a:t>过渡时期</a:t>
            </a:r>
            <a:r>
              <a:rPr lang="en-US" altLang="zh-CN" sz="8400" b="1" dirty="0">
                <a:solidFill>
                  <a:srgbClr val="FF0000"/>
                </a:solidFill>
              </a:rPr>
              <a:t>(1949</a:t>
            </a:r>
            <a:r>
              <a:rPr lang="zh-CN" altLang="en-US" sz="8400" b="1" dirty="0">
                <a:solidFill>
                  <a:srgbClr val="FF0000"/>
                </a:solidFill>
              </a:rPr>
              <a:t>～</a:t>
            </a:r>
            <a:r>
              <a:rPr lang="en-US" altLang="zh-CN" sz="8400" b="1" dirty="0">
                <a:solidFill>
                  <a:srgbClr val="FF0000"/>
                </a:solidFill>
              </a:rPr>
              <a:t>1956</a:t>
            </a:r>
            <a:r>
              <a:rPr lang="zh-CN" altLang="en-US" sz="8400" b="1" dirty="0">
                <a:solidFill>
                  <a:srgbClr val="FF0000"/>
                </a:solidFill>
              </a:rPr>
              <a:t>年</a:t>
            </a:r>
            <a:r>
              <a:rPr lang="en-US" altLang="zh-CN" sz="8400" b="1" dirty="0">
                <a:solidFill>
                  <a:srgbClr val="FF0000"/>
                </a:solidFill>
              </a:rPr>
              <a:t>) </a:t>
            </a:r>
            <a:endParaRPr lang="en-US" altLang="zh-CN" sz="8400" b="1" dirty="0">
              <a:solidFill>
                <a:srgbClr val="FF0000"/>
              </a:solidFill>
            </a:endParaRPr>
          </a:p>
          <a:p>
            <a:pPr fontAlgn="auto">
              <a:spcAft>
                <a:spcPts val="0"/>
              </a:spcAft>
              <a:buFont typeface="Wingdings 2" panose="05020102010507070707"/>
              <a:buChar char="ß"/>
              <a:defRPr/>
            </a:pPr>
            <a:r>
              <a:rPr lang="zh-CN" altLang="en-US" sz="8400" b="1" dirty="0"/>
              <a:t>国际形势：二战后形成 两极格局对峙局面；第三次科技革命兴起。 </a:t>
            </a:r>
            <a:endParaRPr lang="zh-CN" altLang="en-US" sz="8400" b="1" dirty="0"/>
          </a:p>
          <a:p>
            <a:pPr fontAlgn="auto">
              <a:spcAft>
                <a:spcPts val="0"/>
              </a:spcAft>
              <a:buFont typeface="Wingdings 2" panose="05020102010507070707"/>
              <a:buChar char="ß"/>
              <a:defRPr/>
            </a:pPr>
            <a:r>
              <a:rPr lang="zh-CN" altLang="en-US" sz="8400" b="1" dirty="0"/>
              <a:t>总体特征：中国由新民主主义社会向社会主义社会过渡。 </a:t>
            </a:r>
            <a:endParaRPr lang="zh-CN" altLang="en-US" sz="8400" b="1" dirty="0"/>
          </a:p>
          <a:p>
            <a:pPr fontAlgn="auto">
              <a:spcAft>
                <a:spcPts val="0"/>
              </a:spcAft>
              <a:buFont typeface="Wingdings 2" panose="05020102010507070707"/>
              <a:buChar char="ß"/>
              <a:defRPr/>
            </a:pPr>
            <a:r>
              <a:rPr lang="zh-CN" altLang="en-US" sz="8400" b="1" dirty="0"/>
              <a:t>    具体而言： </a:t>
            </a:r>
            <a:endParaRPr lang="zh-CN" altLang="en-US" sz="8400" b="1" dirty="0"/>
          </a:p>
          <a:p>
            <a:pPr fontAlgn="auto">
              <a:spcAft>
                <a:spcPts val="0"/>
              </a:spcAft>
              <a:buFont typeface="Wingdings 2" panose="05020102010507070707"/>
              <a:buChar char="ß"/>
              <a:defRPr/>
            </a:pPr>
            <a:r>
              <a:rPr lang="zh-CN" altLang="en-US" sz="8400" b="1" dirty="0"/>
              <a:t>①．两个阶段：经济恢复</a:t>
            </a:r>
            <a:r>
              <a:rPr lang="en-US" altLang="zh-CN" sz="8400" b="1" dirty="0"/>
              <a:t>(</a:t>
            </a:r>
            <a:r>
              <a:rPr lang="zh-CN" altLang="en-US" sz="8400" b="1" dirty="0"/>
              <a:t>：</a:t>
            </a:r>
            <a:r>
              <a:rPr lang="en-US" altLang="zh-CN" sz="8400" b="1" dirty="0"/>
              <a:t>1949</a:t>
            </a:r>
            <a:r>
              <a:rPr lang="zh-CN" altLang="en-US" sz="8400" b="1" dirty="0"/>
              <a:t>～</a:t>
            </a:r>
            <a:r>
              <a:rPr lang="en-US" altLang="zh-CN" sz="8400" b="1" dirty="0"/>
              <a:t>1952</a:t>
            </a:r>
            <a:r>
              <a:rPr lang="zh-CN" altLang="en-US" sz="8400" b="1" dirty="0"/>
              <a:t>年</a:t>
            </a:r>
            <a:r>
              <a:rPr lang="en-US" altLang="zh-CN" sz="8400" b="1" dirty="0"/>
              <a:t>)</a:t>
            </a:r>
            <a:r>
              <a:rPr lang="zh-CN" altLang="en-US" sz="8400" b="1" dirty="0"/>
              <a:t>、经济建设</a:t>
            </a:r>
            <a:r>
              <a:rPr lang="en-US" altLang="zh-CN" sz="8400" b="1" dirty="0"/>
              <a:t>(1953</a:t>
            </a:r>
            <a:r>
              <a:rPr lang="zh-CN" altLang="en-US" sz="8400" b="1" dirty="0"/>
              <a:t>～</a:t>
            </a:r>
            <a:r>
              <a:rPr lang="en-US" altLang="zh-CN" sz="8400" b="1" dirty="0"/>
              <a:t>1956</a:t>
            </a:r>
            <a:r>
              <a:rPr lang="zh-CN" altLang="en-US" sz="8400" b="1" dirty="0"/>
              <a:t>年</a:t>
            </a:r>
            <a:r>
              <a:rPr lang="en-US" altLang="zh-CN" sz="8400" b="1" dirty="0"/>
              <a:t>)</a:t>
            </a:r>
            <a:r>
              <a:rPr lang="zh-CN" altLang="en-US" sz="8400" b="1" dirty="0"/>
              <a:t>。 </a:t>
            </a:r>
            <a:endParaRPr lang="zh-CN" altLang="en-US" sz="8400" b="1" dirty="0"/>
          </a:p>
          <a:p>
            <a:pPr fontAlgn="auto">
              <a:spcAft>
                <a:spcPts val="0"/>
              </a:spcAft>
              <a:buFont typeface="Wingdings 2" panose="05020102010507070707"/>
              <a:buChar char="ß"/>
              <a:defRPr/>
            </a:pPr>
            <a:r>
              <a:rPr lang="zh-CN" altLang="en-US" sz="8400" b="1" dirty="0"/>
              <a:t>②．三项任务：巩固人民民主政权；恢复和发展国民经济；建立社会主义制度。 </a:t>
            </a:r>
            <a:endParaRPr lang="zh-CN" altLang="en-US" sz="8400" b="1" dirty="0"/>
          </a:p>
          <a:p>
            <a:pPr fontAlgn="auto">
              <a:spcAft>
                <a:spcPts val="0"/>
              </a:spcAft>
              <a:buFont typeface="Wingdings 2" panose="05020102010507070707"/>
              <a:buChar char="ß"/>
              <a:defRPr/>
            </a:pPr>
            <a:r>
              <a:rPr lang="zh-CN" altLang="en-US" sz="8400" b="1" dirty="0"/>
              <a:t>③．社会主义工业化和民主政治建设开始启动；</a:t>
            </a:r>
            <a:r>
              <a:rPr lang="en-US" altLang="zh-CN" sz="8400" b="1" dirty="0"/>
              <a:t>1953</a:t>
            </a:r>
            <a:r>
              <a:rPr lang="zh-CN" altLang="en-US" sz="8400" b="1" dirty="0"/>
              <a:t>～</a:t>
            </a:r>
            <a:r>
              <a:rPr lang="en-US" altLang="zh-CN" sz="8400" b="1" dirty="0"/>
              <a:t>1957</a:t>
            </a:r>
            <a:r>
              <a:rPr lang="zh-CN" altLang="en-US" sz="8400" b="1" dirty="0"/>
              <a:t>年第一个五年计划的实施开始王社会主义工业化的进程，其特点是优先发展重工业，建设与改造并举</a:t>
            </a:r>
            <a:r>
              <a:rPr lang="en-US" altLang="zh-CN" sz="8400" b="1" dirty="0"/>
              <a:t>(</a:t>
            </a:r>
            <a:r>
              <a:rPr lang="zh-CN" altLang="en-US" sz="8400" b="1" dirty="0"/>
              <a:t>即发展生产力与变革生产关系同步进行</a:t>
            </a:r>
            <a:r>
              <a:rPr lang="en-US" altLang="zh-CN" sz="8400" b="1" dirty="0"/>
              <a:t>)</a:t>
            </a:r>
            <a:r>
              <a:rPr lang="zh-CN" altLang="en-US" sz="8400" b="1" dirty="0"/>
              <a:t>，建设成就显著，其中东北成为“新中国工业的长子”；</a:t>
            </a:r>
            <a:r>
              <a:rPr lang="en-US" altLang="zh-CN" sz="8400" b="1" dirty="0"/>
              <a:t>1954</a:t>
            </a:r>
            <a:r>
              <a:rPr lang="zh-CN" altLang="en-US" sz="8400" b="1" dirty="0"/>
              <a:t>年第一届全国人民代表大会的召开和</a:t>
            </a:r>
            <a:r>
              <a:rPr lang="en-US" altLang="zh-CN" sz="8400" b="1" dirty="0"/>
              <a:t>《</a:t>
            </a:r>
            <a:r>
              <a:rPr lang="zh-CN" altLang="en-US" sz="8400" b="1" dirty="0"/>
              <a:t>中华人民共和国宪法</a:t>
            </a:r>
            <a:r>
              <a:rPr lang="en-US" altLang="zh-CN" sz="8400" b="1" dirty="0"/>
              <a:t>》</a:t>
            </a:r>
            <a:r>
              <a:rPr lang="zh-CN" altLang="en-US" sz="8400" b="1" dirty="0"/>
              <a:t>的颁布开启了社会主义民主政治建设的历程。 </a:t>
            </a:r>
            <a:endParaRPr lang="zh-CN" altLang="en-US" sz="8400" b="1" dirty="0"/>
          </a:p>
          <a:p>
            <a:pPr fontAlgn="auto">
              <a:spcAft>
                <a:spcPts val="0"/>
              </a:spcAft>
              <a:buFont typeface="Wingdings 2" panose="05020102010507070707"/>
              <a:buChar char="ß"/>
              <a:defRPr/>
            </a:pPr>
            <a:r>
              <a:rPr lang="zh-CN" altLang="en-US" sz="8400" b="1" dirty="0"/>
              <a:t>④．外交方面：确立了独立自主的和平外交政 策；受两极格局的影响，新中国选择了“一边倒”的外交方针；</a:t>
            </a:r>
            <a:r>
              <a:rPr lang="en-US" altLang="zh-CN" sz="8400" b="1" dirty="0"/>
              <a:t>1953</a:t>
            </a:r>
            <a:r>
              <a:rPr lang="zh-CN" altLang="en-US" sz="8400" b="1" dirty="0"/>
              <a:t>年提出了和平共处五项原则，表明新中国外交政策走向成熟；</a:t>
            </a:r>
            <a:r>
              <a:rPr lang="en-US" altLang="zh-CN" sz="8400" b="1" dirty="0"/>
              <a:t>1954</a:t>
            </a:r>
            <a:r>
              <a:rPr lang="zh-CN" altLang="en-US" sz="8400" b="1" dirty="0"/>
              <a:t>年的日内瓦会议和</a:t>
            </a:r>
            <a:r>
              <a:rPr lang="en-US" altLang="zh-CN" sz="8400" b="1" dirty="0"/>
              <a:t>1955</a:t>
            </a:r>
            <a:r>
              <a:rPr lang="zh-CN" altLang="en-US" sz="8400" b="1" dirty="0"/>
              <a:t>年的万隆会议提高了新中国的国际地位。 </a:t>
            </a:r>
            <a:endParaRPr lang="zh-CN" altLang="en-US" sz="8400" b="1" dirty="0"/>
          </a:p>
          <a:p>
            <a:pPr fontAlgn="auto">
              <a:spcAft>
                <a:spcPts val="0"/>
              </a:spcAft>
              <a:buFont typeface="Wingdings 2" panose="05020102010507070707"/>
              <a:buChar char="ß"/>
              <a:defRPr/>
            </a:pP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1"/>
          <a:srcRect/>
          <a:stretch>
            <a:fillRect/>
          </a:stretch>
        </p:blipFill>
        <p:spPr bwMode="auto">
          <a:xfrm>
            <a:off x="392113" y="901700"/>
            <a:ext cx="8359775" cy="5551488"/>
          </a:xfrm>
          <a:prstGeom prst="rect">
            <a:avLst/>
          </a:prstGeom>
          <a:noFill/>
          <a:ln w="19050" algn="ctr">
            <a:noFill/>
            <a:prstDash val="lgDashDot"/>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1"/>
          <a:srcRect/>
          <a:stretch>
            <a:fillRect/>
          </a:stretch>
        </p:blipFill>
        <p:spPr bwMode="auto">
          <a:xfrm>
            <a:off x="392113" y="1052513"/>
            <a:ext cx="8350250" cy="5373687"/>
          </a:xfrm>
          <a:prstGeom prst="rect">
            <a:avLst/>
          </a:prstGeom>
          <a:noFill/>
          <a:ln w="19050" algn="ctr">
            <a:noFill/>
            <a:prstDash val="lgDashDot"/>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20" name="Object 76"/>
          <p:cNvGraphicFramePr>
            <a:graphicFrameLocks noChangeAspect="1"/>
          </p:cNvGraphicFramePr>
          <p:nvPr/>
        </p:nvGraphicFramePr>
        <p:xfrm>
          <a:off x="541338" y="261938"/>
          <a:ext cx="7669212" cy="736600"/>
        </p:xfrm>
        <a:graphic>
          <a:graphicData uri="http://schemas.openxmlformats.org/presentationml/2006/ole">
            <mc:AlternateContent xmlns:mc="http://schemas.openxmlformats.org/markup-compatibility/2006">
              <mc:Choice xmlns:v="urn:schemas-microsoft-com:vml" Requires="v">
                <p:oleObj spid="_x0000_s1025" name="Document" r:id="rId1" imgW="7684135" imgH="739140" progId="Word.Document.8">
                  <p:embed/>
                </p:oleObj>
              </mc:Choice>
              <mc:Fallback>
                <p:oleObj name="Document" r:id="rId1" imgW="7684135" imgH="739140" progId="Word.Document.8">
                  <p:embed/>
                  <p:pic>
                    <p:nvPicPr>
                      <p:cNvPr id="0" name="图片 1024"/>
                      <p:cNvPicPr>
                        <a:picLocks noChangeAspect="1"/>
                      </p:cNvPicPr>
                      <p:nvPr/>
                    </p:nvPicPr>
                    <p:blipFill>
                      <a:blip r:embed="rId2"/>
                      <a:stretch>
                        <a:fillRect/>
                      </a:stretch>
                    </p:blipFill>
                    <p:spPr>
                      <a:xfrm>
                        <a:off x="541338" y="261938"/>
                        <a:ext cx="7669212" cy="736600"/>
                      </a:xfrm>
                      <a:prstGeom prst="rect">
                        <a:avLst/>
                      </a:prstGeom>
                      <a:noFill/>
                      <a:ln w="9525">
                        <a:noFill/>
                      </a:ln>
                    </p:spPr>
                  </p:pic>
                </p:oleObj>
              </mc:Fallback>
            </mc:AlternateContent>
          </a:graphicData>
        </a:graphic>
      </p:graphicFrame>
      <p:graphicFrame>
        <p:nvGraphicFramePr>
          <p:cNvPr id="11360" name="Group 96"/>
          <p:cNvGraphicFramePr>
            <a:graphicFrameLocks noGrp="1"/>
          </p:cNvGraphicFramePr>
          <p:nvPr/>
        </p:nvGraphicFramePr>
        <p:xfrm>
          <a:off x="468313" y="931863"/>
          <a:ext cx="8351837" cy="5760720"/>
        </p:xfrm>
        <a:graphic>
          <a:graphicData uri="http://schemas.openxmlformats.org/drawingml/2006/table">
            <a:tbl>
              <a:tblPr/>
              <a:tblGrid>
                <a:gridCol w="935037"/>
                <a:gridCol w="2305050"/>
                <a:gridCol w="3024188"/>
                <a:gridCol w="2087562"/>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时期</a:t>
                      </a:r>
                      <a:endParaRPr kumimoji="0" lang="zh-CN"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侧重点</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80</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年代以前</a:t>
                      </a:r>
                      <a:endParaRPr kumimoji="0" lang="zh-CN"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美国敌视新中国，想要扼杀新生政权；</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年代中苏关系急剧恶化；美苏争霸，导致世界局势紧张</a:t>
                      </a:r>
                      <a:endParaRPr kumimoji="0" lang="zh-CN"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发展军事科技，如原子弹、导弹、氢弹等，提高国防实力</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巩固并维护了中国的国防安全，为社会主义建设提供了安定的外部环境，提高了中国的国际地位</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a:t>
                      </a: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a:t>
                      </a:r>
                      <a:r>
                        <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80</a:t>
                      </a: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年代以后</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和平与发展成为时代主题；国际经济领域的竞争日趋激烈；改革开放日益深化</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科技为经济服务，如注重核能的和平利用，进入国际卫星发射市场等；提出</a:t>
                      </a:r>
                      <a:r>
                        <a:rPr kumimoji="0" lang="zh-CN" altLang="en-US" sz="2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科教兴国</a:t>
                      </a:r>
                      <a:r>
                        <a:rPr kumimoji="0" lang="zh-CN" altLang="en-US" sz="2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战略，致力于提高综合国力</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提高了综合国力，缩小了与世界发达国家的差距</a:t>
                      </a:r>
                      <a:endParaRPr kumimoji="0" lang="zh-CN"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内容占位符 2"/>
          <p:cNvSpPr>
            <a:spLocks noGrp="1"/>
          </p:cNvSpPr>
          <p:nvPr>
            <p:ph idx="1"/>
          </p:nvPr>
        </p:nvSpPr>
        <p:spPr>
          <a:xfrm>
            <a:off x="107950" y="115888"/>
            <a:ext cx="8785225" cy="6553200"/>
          </a:xfrm>
        </p:spPr>
        <p:txBody>
          <a:bodyPr/>
          <a:lstStyle/>
          <a:p>
            <a:r>
              <a:rPr lang="en-US" altLang="zh-CN" sz="2000" b="1" smtClean="0">
                <a:solidFill>
                  <a:srgbClr val="FF0000"/>
                </a:solidFill>
              </a:rPr>
              <a:t>19</a:t>
            </a:r>
            <a:r>
              <a:rPr lang="zh-CN" altLang="en-US" sz="2000" b="1" smtClean="0">
                <a:solidFill>
                  <a:srgbClr val="FF0000"/>
                </a:solidFill>
              </a:rPr>
              <a:t>世纪末</a:t>
            </a:r>
            <a:r>
              <a:rPr lang="en-US" altLang="zh-CN" sz="2000" b="1" smtClean="0">
                <a:solidFill>
                  <a:srgbClr val="FF0000"/>
                </a:solidFill>
              </a:rPr>
              <a:t>20</a:t>
            </a:r>
            <a:r>
              <a:rPr lang="zh-CN" altLang="en-US" sz="2000" b="1" smtClean="0">
                <a:solidFill>
                  <a:srgbClr val="FF0000"/>
                </a:solidFill>
              </a:rPr>
              <a:t>世纪初 </a:t>
            </a:r>
            <a:endParaRPr lang="zh-CN" altLang="en-US" sz="2000" b="1" smtClean="0">
              <a:solidFill>
                <a:srgbClr val="FF0000"/>
              </a:solidFill>
            </a:endParaRPr>
          </a:p>
          <a:p>
            <a:r>
              <a:rPr lang="zh-CN" altLang="en-US" sz="2000" b="1" smtClean="0"/>
              <a:t>  总体特征：资本主义国家由自由资本主义阶段过渡到帝国主义阶段。 </a:t>
            </a:r>
            <a:endParaRPr lang="zh-CN" altLang="en-US" sz="2000" b="1" smtClean="0"/>
          </a:p>
          <a:p>
            <a:r>
              <a:rPr lang="zh-CN" altLang="en-US" sz="1800" b="1" smtClean="0"/>
              <a:t>重大转折表现： </a:t>
            </a:r>
            <a:endParaRPr lang="zh-CN" altLang="en-US" sz="1800" b="1" smtClean="0"/>
          </a:p>
          <a:p>
            <a:r>
              <a:rPr lang="zh-CN" altLang="en-US" sz="1800" b="1" smtClean="0"/>
              <a:t>①．从资本主义生产关系发展趋势看，在第二次工业革命的推动下，随着垄断和垄断组织的产生，</a:t>
            </a:r>
            <a:r>
              <a:rPr lang="en-US" altLang="zh-CN" sz="1800" b="1" smtClean="0"/>
              <a:t>19</a:t>
            </a:r>
            <a:r>
              <a:rPr lang="zh-CN" altLang="en-US" sz="1800" b="1" smtClean="0"/>
              <a:t>世纪末</a:t>
            </a:r>
            <a:r>
              <a:rPr lang="en-US" altLang="zh-CN" sz="1800" b="1" smtClean="0"/>
              <a:t>20</a:t>
            </a:r>
            <a:r>
              <a:rPr lang="zh-CN" altLang="en-US" sz="1800" b="1" smtClean="0"/>
              <a:t>世纪初，各主要资本主义国家由自由资本主义阶段过渡到帝国主义阶段。</a:t>
            </a:r>
            <a:endParaRPr lang="zh-CN" altLang="en-US" sz="1800" b="1" smtClean="0"/>
          </a:p>
          <a:p>
            <a:r>
              <a:rPr lang="zh-CN" altLang="en-US" sz="1800" b="1" smtClean="0"/>
              <a:t>②．从经济工业化的角度看，主要资本主义国家相继完成工业化，工业结构由以轻工业为主转向以重工业为主，尤其在德国、美国表现十分明显。 </a:t>
            </a:r>
            <a:endParaRPr lang="zh-CN" altLang="en-US" sz="1800" b="1" smtClean="0"/>
          </a:p>
          <a:p>
            <a:r>
              <a:rPr lang="zh-CN" altLang="en-US" sz="1800" b="1" smtClean="0"/>
              <a:t>③．从利用能源的角度看，人类由蒸汽时代进人电气时代。 </a:t>
            </a:r>
            <a:endParaRPr lang="zh-CN" altLang="en-US" sz="1800" b="1" smtClean="0"/>
          </a:p>
          <a:p>
            <a:r>
              <a:rPr lang="zh-CN" altLang="en-US" sz="1800" b="1" smtClean="0"/>
              <a:t>④．从资本主义经济发展的速度看，资本主义迎来了第一次高速发展的时期。但是资本主义国家的经济发展是不均衡的，可以分三种类型：一是美德高速发展，实力迅速增强；二是英法老牌资本主义国家发展速度相对缓慢，但实力尚强；三是俄、日，尤其是日本发展很快，但实力与欧美其他国家相比差距仍很大。 </a:t>
            </a:r>
            <a:endParaRPr lang="zh-CN" altLang="en-US" sz="1800" b="1" smtClean="0"/>
          </a:p>
          <a:p>
            <a:r>
              <a:rPr lang="zh-CN" altLang="en-US" sz="1800" b="1" smtClean="0"/>
              <a:t>⑤．从殖民体系和世界市场看，</a:t>
            </a:r>
            <a:r>
              <a:rPr lang="en-US" altLang="zh-CN" sz="1800" b="1" smtClean="0"/>
              <a:t>20</a:t>
            </a:r>
            <a:r>
              <a:rPr lang="zh-CN" altLang="en-US" sz="1800" b="1" smtClean="0"/>
              <a:t>世纪初世界殖民体系最终形成，这也标志着资本主义世界市场的最终形成。 </a:t>
            </a:r>
            <a:endParaRPr lang="zh-CN" altLang="en-US" sz="1800" b="1" smtClean="0"/>
          </a:p>
          <a:p>
            <a:r>
              <a:rPr lang="zh-CN" altLang="en-US" sz="1800" b="1" smtClean="0"/>
              <a:t>⑥．从政治民主化的角度看：教材虽没有说明，但应该知道，这一时期资本主义现代民主政治日益成熟和定型。可分为两种类型：一种以英法美为典型．建立起比较健全的民主政治制度；另一种以俄德日为典型，保留浓厚的封建残余，专制色彩较浓。 </a:t>
            </a:r>
            <a:endParaRPr lang="zh-CN" altLang="en-US" sz="1800" b="1" smtClean="0"/>
          </a:p>
          <a:p>
            <a:r>
              <a:rPr lang="zh-CN" altLang="en-US" sz="1800" b="1" smtClean="0"/>
              <a:t>⑦．从国际社会主义运动发展过程看，运动中心由德国转移到俄国。</a:t>
            </a:r>
            <a:r>
              <a:rPr lang="en-US" altLang="zh-CN" sz="1800" b="1" smtClean="0"/>
              <a:t>1917</a:t>
            </a:r>
            <a:r>
              <a:rPr lang="zh-CN" altLang="en-US" sz="1800" b="1" smtClean="0"/>
              <a:t>年十月革命胜利，诞生了人类历史上第一个社会主义国家</a:t>
            </a:r>
            <a:r>
              <a:rPr lang="en-US" altLang="zh-CN" sz="1800" b="1" smtClean="0"/>
              <a:t>——</a:t>
            </a:r>
            <a:r>
              <a:rPr lang="zh-CN" altLang="en-US" sz="1800" b="1" smtClean="0"/>
              <a:t>苏俄，社会主义由理想首次变成现实；</a:t>
            </a:r>
            <a:r>
              <a:rPr lang="en-US" altLang="zh-CN" sz="1800" b="1" smtClean="0"/>
              <a:t>1919</a:t>
            </a:r>
            <a:r>
              <a:rPr lang="zh-CN" altLang="en-US" sz="1800" b="1" smtClean="0"/>
              <a:t>年在莫斯科成立了共产国际。</a:t>
            </a:r>
            <a:endParaRPr lang="zh-CN" altLang="en-US" sz="1800" b="1" smtClean="0"/>
          </a:p>
          <a:p>
            <a:endParaRPr lang="zh-CN" altLang="en-US" sz="180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Grp="1" noChangeArrowheads="1"/>
          </p:cNvSpPr>
          <p:nvPr>
            <p:ph type="body" idx="1"/>
          </p:nvPr>
        </p:nvSpPr>
        <p:spPr>
          <a:xfrm>
            <a:off x="611188" y="908050"/>
            <a:ext cx="8229600" cy="5334000"/>
          </a:xfrm>
          <a:ln w="28575" cap="rnd">
            <a:solidFill>
              <a:srgbClr val="FFFF00"/>
            </a:solidFill>
            <a:prstDash val="sysDot"/>
          </a:ln>
        </p:spPr>
        <p:txBody>
          <a:bodyPr/>
          <a:lstStyle/>
          <a:p>
            <a:r>
              <a:rPr lang="zh-CN" altLang="en-US" sz="2800" b="1" smtClean="0">
                <a:latin typeface="楷体_GB2312" panose="02010609030101010101" pitchFamily="49" charset="-122"/>
                <a:ea typeface="楷体_GB2312" panose="02010609030101010101" pitchFamily="49" charset="-122"/>
              </a:rPr>
              <a:t>举例（三）</a:t>
            </a:r>
            <a:r>
              <a:rPr lang="zh-CN" altLang="en-US" sz="2800" b="1" smtClean="0">
                <a:solidFill>
                  <a:srgbClr val="FF0000"/>
                </a:solidFill>
                <a:latin typeface="楷体_GB2312" panose="02010609030101010101" pitchFamily="49" charset="-122"/>
                <a:ea typeface="楷体_GB2312" panose="02010609030101010101" pitchFamily="49" charset="-122"/>
              </a:rPr>
              <a:t>二战后的世界历史阶段特征</a:t>
            </a:r>
            <a:r>
              <a:rPr lang="zh-CN" altLang="en-US" sz="2800" b="1" smtClean="0">
                <a:latin typeface="楷体_GB2312" panose="02010609030101010101" pitchFamily="49" charset="-122"/>
                <a:ea typeface="楷体_GB2312" panose="02010609030101010101" pitchFamily="49" charset="-122"/>
              </a:rPr>
              <a:t>：</a:t>
            </a:r>
            <a:endParaRPr lang="zh-CN" altLang="en-US" sz="2800" b="1" smtClean="0">
              <a:latin typeface="楷体_GB2312" panose="02010609030101010101" pitchFamily="49" charset="-122"/>
              <a:ea typeface="楷体_GB2312" panose="02010609030101010101" pitchFamily="49" charset="-122"/>
            </a:endParaRPr>
          </a:p>
          <a:p>
            <a:pPr>
              <a:spcBef>
                <a:spcPct val="0"/>
              </a:spcBef>
              <a:buClrTx/>
              <a:buSzTx/>
              <a:buFontTx/>
              <a:buNone/>
            </a:pPr>
            <a:r>
              <a:rPr lang="en-US" altLang="zh-CN" sz="2400" b="1" smtClean="0">
                <a:latin typeface="楷体_GB2312" panose="02010609030101010101" pitchFamily="49" charset="-122"/>
                <a:ea typeface="楷体_GB2312" panose="02010609030101010101" pitchFamily="49" charset="-122"/>
              </a:rPr>
              <a:t>1.</a:t>
            </a:r>
            <a:r>
              <a:rPr lang="zh-CN" altLang="en-US" sz="2400" b="1" smtClean="0">
                <a:latin typeface="楷体_GB2312" panose="02010609030101010101" pitchFamily="49" charset="-122"/>
                <a:ea typeface="楷体_GB2312" panose="02010609030101010101" pitchFamily="49" charset="-122"/>
              </a:rPr>
              <a:t>资本主义经济：</a:t>
            </a:r>
            <a:endParaRPr lang="zh-CN" altLang="en-US" sz="2400" b="1" smtClean="0">
              <a:latin typeface="楷体_GB2312" panose="02010609030101010101" pitchFamily="49" charset="-122"/>
              <a:ea typeface="楷体_GB2312" panose="02010609030101010101" pitchFamily="49" charset="-122"/>
            </a:endParaRPr>
          </a:p>
          <a:p>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a:t>
            </a:r>
            <a:r>
              <a:rPr lang="zh-CN" altLang="en-US" sz="2400" b="1" smtClean="0">
                <a:latin typeface="楷体_GB2312" panose="02010609030101010101" pitchFamily="49" charset="-122"/>
                <a:ea typeface="楷体_GB2312" panose="02010609030101010101" pitchFamily="49" charset="-122"/>
              </a:rPr>
              <a:t>）生产力：第三次科技革命于</a:t>
            </a:r>
            <a:r>
              <a:rPr lang="en-US" altLang="zh-CN" sz="2400" b="1" smtClean="0">
                <a:latin typeface="楷体_GB2312" panose="02010609030101010101" pitchFamily="49" charset="-122"/>
                <a:ea typeface="楷体_GB2312" panose="02010609030101010101" pitchFamily="49" charset="-122"/>
              </a:rPr>
              <a:t>20</a:t>
            </a:r>
            <a:r>
              <a:rPr lang="zh-CN" altLang="en-US" sz="2400" b="1" smtClean="0">
                <a:latin typeface="楷体_GB2312" panose="02010609030101010101" pitchFamily="49" charset="-122"/>
                <a:ea typeface="楷体_GB2312" panose="02010609030101010101" pitchFamily="49" charset="-122"/>
              </a:rPr>
              <a:t>世纪四五十年代开始；生产力发展。</a:t>
            </a:r>
            <a:endParaRPr lang="zh-CN" altLang="en-US" sz="2400" b="1" smtClean="0">
              <a:latin typeface="楷体_GB2312" panose="02010609030101010101" pitchFamily="49" charset="-122"/>
              <a:ea typeface="楷体_GB2312" panose="02010609030101010101" pitchFamily="49" charset="-122"/>
            </a:endParaRPr>
          </a:p>
          <a:p>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2</a:t>
            </a:r>
            <a:r>
              <a:rPr lang="zh-CN" altLang="en-US" sz="2400" b="1" smtClean="0">
                <a:latin typeface="楷体_GB2312" panose="02010609030101010101" pitchFamily="49" charset="-122"/>
                <a:ea typeface="楷体_GB2312" panose="02010609030101010101" pitchFamily="49" charset="-122"/>
              </a:rPr>
              <a:t>）产业结构：第三产业比重上升，一二产业比重下降</a:t>
            </a:r>
            <a:endParaRPr lang="zh-CN" altLang="en-US" sz="2000" b="1" smtClean="0">
              <a:latin typeface="楷体_GB2312" panose="02010609030101010101" pitchFamily="49" charset="-122"/>
              <a:ea typeface="楷体_GB2312" panose="02010609030101010101" pitchFamily="49" charset="-122"/>
            </a:endParaRPr>
          </a:p>
          <a:p>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3</a:t>
            </a:r>
            <a:r>
              <a:rPr lang="zh-CN" altLang="en-US" sz="2400" b="1" smtClean="0">
                <a:latin typeface="楷体_GB2312" panose="02010609030101010101" pitchFamily="49" charset="-122"/>
                <a:ea typeface="楷体_GB2312" panose="02010609030101010101" pitchFamily="49" charset="-122"/>
              </a:rPr>
              <a:t>）经济政策：五六十年代各国大规模实行国家垄断资本主义，加强国家对经济的干预，各国普遍奉行凯恩斯主义，实施部分经济领域的国有化、国民经济的计划化、采取通货膨胀政策、增加财政开支、增加税收。</a:t>
            </a:r>
            <a:endParaRPr lang="zh-CN" altLang="en-US" sz="2400" b="1" smtClean="0">
              <a:latin typeface="楷体_GB2312" panose="02010609030101010101" pitchFamily="49" charset="-122"/>
              <a:ea typeface="楷体_GB2312" panose="02010609030101010101" pitchFamily="49" charset="-122"/>
            </a:endParaRPr>
          </a:p>
          <a:p>
            <a:r>
              <a:rPr lang="zh-CN" altLang="en-US" sz="2400" b="1" smtClean="0">
                <a:latin typeface="楷体_GB2312" panose="02010609030101010101" pitchFamily="49" charset="-122"/>
                <a:ea typeface="楷体_GB2312" panose="02010609030101010101" pitchFamily="49" charset="-122"/>
              </a:rPr>
              <a:t>    面对七十年代的滞涨，八十年代各国不断调整国家垄断资本主义，减少国家对经济的干预，实施货币学派和供给学派，实行私有化、市场化、实施通货紧缩，减少财政支出，减少税收，减少福利支出。</a:t>
            </a:r>
            <a:endParaRPr lang="zh-CN" altLang="en-US" sz="2400" b="1"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4"/>
          <p:cNvSpPr>
            <a:spLocks noGrp="1" noChangeArrowheads="1"/>
          </p:cNvSpPr>
          <p:nvPr>
            <p:ph type="body" idx="1"/>
          </p:nvPr>
        </p:nvSpPr>
        <p:spPr>
          <a:xfrm>
            <a:off x="539750" y="908050"/>
            <a:ext cx="8229600" cy="5029200"/>
          </a:xfrm>
          <a:ln w="28575" cap="rnd">
            <a:solidFill>
              <a:srgbClr val="FFFF00"/>
            </a:solidFill>
            <a:prstDash val="sysDot"/>
          </a:ln>
        </p:spPr>
        <p:txBody>
          <a:bodyPr/>
          <a:lstStyle/>
          <a:p>
            <a:r>
              <a:rPr lang="zh-CN" altLang="en-US" sz="2600" b="1" smtClean="0">
                <a:latin typeface="楷体_GB2312" panose="02010609030101010101" pitchFamily="49" charset="-122"/>
                <a:ea typeface="楷体_GB2312" panose="02010609030101010101" pitchFamily="49" charset="-122"/>
              </a:rPr>
              <a:t>举例（三）</a:t>
            </a:r>
            <a:r>
              <a:rPr lang="zh-CN" altLang="en-US" sz="2600" b="1" smtClean="0">
                <a:solidFill>
                  <a:srgbClr val="FF0000"/>
                </a:solidFill>
                <a:latin typeface="楷体_GB2312" panose="02010609030101010101" pitchFamily="49" charset="-122"/>
                <a:ea typeface="楷体_GB2312" panose="02010609030101010101" pitchFamily="49" charset="-122"/>
              </a:rPr>
              <a:t>二战后的世界历史阶段特征：</a:t>
            </a:r>
            <a:endParaRPr lang="zh-CN" altLang="en-US" sz="2600" b="1" smtClean="0">
              <a:solidFill>
                <a:srgbClr val="FF0000"/>
              </a:solidFill>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4</a:t>
            </a:r>
            <a:r>
              <a:rPr lang="zh-CN" altLang="en-US" sz="2400" b="1" smtClean="0">
                <a:latin typeface="楷体_GB2312" panose="02010609030101010101" pitchFamily="49" charset="-122"/>
                <a:ea typeface="楷体_GB2312" panose="02010609030101010101" pitchFamily="49" charset="-122"/>
              </a:rPr>
              <a:t>）生产组织形式：股票分散化，股份公司成为企业主要组织形式，企业所有权和经营权不断分离</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5</a:t>
            </a:r>
            <a:r>
              <a:rPr lang="zh-CN" altLang="en-US" sz="2400" b="1" smtClean="0">
                <a:latin typeface="楷体_GB2312" panose="02010609030101010101" pitchFamily="49" charset="-122"/>
                <a:ea typeface="楷体_GB2312" panose="02010609030101010101" pitchFamily="49" charset="-122"/>
              </a:rPr>
              <a:t>）世界经济联系：资本主义世界经济体系再次形成并朝着制度化、体系化方向发展。</a:t>
            </a:r>
            <a:r>
              <a:rPr lang="en-US" altLang="zh-CN" sz="2400" b="1" smtClean="0">
                <a:latin typeface="楷体_GB2312" panose="02010609030101010101" pitchFamily="49" charset="-122"/>
                <a:ea typeface="楷体_GB2312" panose="02010609030101010101" pitchFamily="49" charset="-122"/>
              </a:rPr>
              <a:t>1944</a:t>
            </a:r>
            <a:r>
              <a:rPr lang="zh-CN" altLang="en-US" sz="2400" b="1" smtClean="0">
                <a:latin typeface="楷体_GB2312" panose="02010609030101010101" pitchFamily="49" charset="-122"/>
                <a:ea typeface="楷体_GB2312" panose="02010609030101010101" pitchFamily="49" charset="-122"/>
              </a:rPr>
              <a:t>年建立了以美元为中心的世界货币金融体系</a:t>
            </a:r>
            <a:r>
              <a:rPr lang="en-US" altLang="zh-CN" sz="2400" b="1" smtClean="0">
                <a:latin typeface="Arial" panose="020B0604020202020204" pitchFamily="34" charset="0"/>
                <a:ea typeface="楷体_GB2312" panose="02010609030101010101" pitchFamily="49" charset="-122"/>
              </a:rPr>
              <a:t>——</a:t>
            </a:r>
            <a:r>
              <a:rPr lang="zh-CN" altLang="en-US" sz="2400" b="1" smtClean="0">
                <a:latin typeface="楷体_GB2312" panose="02010609030101010101" pitchFamily="49" charset="-122"/>
                <a:ea typeface="楷体_GB2312" panose="02010609030101010101" pitchFamily="49" charset="-122"/>
              </a:rPr>
              <a:t>布雷顿森林体系；</a:t>
            </a:r>
            <a:r>
              <a:rPr lang="en-US" altLang="zh-CN" sz="2400" b="1" smtClean="0">
                <a:latin typeface="楷体_GB2312" panose="02010609030101010101" pitchFamily="49" charset="-122"/>
                <a:ea typeface="楷体_GB2312" panose="02010609030101010101" pitchFamily="49" charset="-122"/>
              </a:rPr>
              <a:t>1947</a:t>
            </a:r>
            <a:r>
              <a:rPr lang="zh-CN" altLang="en-US" sz="2400" b="1" smtClean="0">
                <a:latin typeface="楷体_GB2312" panose="02010609030101010101" pitchFamily="49" charset="-122"/>
                <a:ea typeface="楷体_GB2312" panose="02010609030101010101" pitchFamily="49" charset="-122"/>
              </a:rPr>
              <a:t>年到</a:t>
            </a:r>
            <a:r>
              <a:rPr lang="en-US" altLang="zh-CN" sz="2400" b="1" smtClean="0">
                <a:latin typeface="楷体_GB2312" panose="02010609030101010101" pitchFamily="49" charset="-122"/>
                <a:ea typeface="楷体_GB2312" panose="02010609030101010101" pitchFamily="49" charset="-122"/>
              </a:rPr>
              <a:t>1948</a:t>
            </a:r>
            <a:r>
              <a:rPr lang="zh-CN" altLang="en-US" sz="2400" b="1" smtClean="0">
                <a:latin typeface="楷体_GB2312" panose="02010609030101010101" pitchFamily="49" charset="-122"/>
                <a:ea typeface="楷体_GB2312" panose="02010609030101010101" pitchFamily="49" charset="-122"/>
              </a:rPr>
              <a:t>年建立了以美国为主导的世界贸易体系</a:t>
            </a:r>
            <a:r>
              <a:rPr lang="en-US" altLang="zh-CN" sz="2400" b="1" smtClean="0">
                <a:latin typeface="Arial" panose="020B0604020202020204" pitchFamily="34" charset="0"/>
                <a:ea typeface="楷体_GB2312" panose="02010609030101010101" pitchFamily="49" charset="-122"/>
              </a:rPr>
              <a:t>——</a:t>
            </a:r>
            <a:r>
              <a:rPr lang="zh-CN" altLang="en-US" sz="2400" b="1" smtClean="0">
                <a:latin typeface="楷体_GB2312" panose="02010609030101010101" pitchFamily="49" charset="-122"/>
                <a:ea typeface="楷体_GB2312" panose="02010609030101010101" pitchFamily="49" charset="-122"/>
              </a:rPr>
              <a:t>关税贸易总协定；</a:t>
            </a:r>
            <a:r>
              <a:rPr lang="en-US" altLang="zh-CN" sz="2400" b="1" smtClean="0">
                <a:latin typeface="楷体_GB2312" panose="02010609030101010101" pitchFamily="49" charset="-122"/>
                <a:ea typeface="楷体_GB2312" panose="02010609030101010101" pitchFamily="49" charset="-122"/>
              </a:rPr>
              <a:t>1971</a:t>
            </a:r>
            <a:r>
              <a:rPr lang="zh-CN" altLang="en-US" sz="2400" b="1" smtClean="0">
                <a:latin typeface="楷体_GB2312" panose="02010609030101010101" pitchFamily="49" charset="-122"/>
                <a:ea typeface="楷体_GB2312" panose="02010609030101010101" pitchFamily="49" charset="-122"/>
              </a:rPr>
              <a:t>年到</a:t>
            </a:r>
            <a:r>
              <a:rPr lang="en-US" altLang="zh-CN" sz="2400" b="1" smtClean="0">
                <a:latin typeface="楷体_GB2312" panose="02010609030101010101" pitchFamily="49" charset="-122"/>
                <a:ea typeface="楷体_GB2312" panose="02010609030101010101" pitchFamily="49" charset="-122"/>
              </a:rPr>
              <a:t>1973</a:t>
            </a:r>
            <a:r>
              <a:rPr lang="zh-CN" altLang="en-US" sz="2400" b="1" smtClean="0">
                <a:latin typeface="楷体_GB2312" panose="02010609030101010101" pitchFamily="49" charset="-122"/>
                <a:ea typeface="楷体_GB2312" panose="02010609030101010101" pitchFamily="49" charset="-122"/>
              </a:rPr>
              <a:t>年布雷顿森林体系瓦解</a:t>
            </a:r>
            <a:endParaRPr lang="zh-CN" altLang="en-US" sz="2400"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6</a:t>
            </a:r>
            <a:r>
              <a:rPr lang="zh-CN" altLang="en-US" sz="2400" b="1" smtClean="0">
                <a:latin typeface="楷体_GB2312" panose="02010609030101010101" pitchFamily="49" charset="-122"/>
                <a:ea typeface="楷体_GB2312" panose="02010609030101010101" pitchFamily="49" charset="-122"/>
              </a:rPr>
              <a:t>）世界经济格局：</a:t>
            </a:r>
            <a:r>
              <a:rPr lang="en-US" altLang="zh-CN" sz="2400" b="1" smtClean="0">
                <a:latin typeface="楷体_GB2312" panose="02010609030101010101" pitchFamily="49" charset="-122"/>
                <a:ea typeface="楷体_GB2312" panose="02010609030101010101" pitchFamily="49" charset="-122"/>
              </a:rPr>
              <a:t>20</a:t>
            </a:r>
            <a:r>
              <a:rPr lang="zh-CN" altLang="en-US" sz="2400" b="1" smtClean="0">
                <a:latin typeface="楷体_GB2312" panose="02010609030101010101" pitchFamily="49" charset="-122"/>
                <a:ea typeface="楷体_GB2312" panose="02010609030101010101" pitchFamily="49" charset="-122"/>
              </a:rPr>
              <a:t>世纪五六十年代美国是资本主义世界经济霸主；</a:t>
            </a:r>
            <a:r>
              <a:rPr lang="en-US" altLang="zh-CN" sz="2400" b="1" smtClean="0">
                <a:latin typeface="楷体_GB2312" panose="02010609030101010101" pitchFamily="49" charset="-122"/>
                <a:ea typeface="楷体_GB2312" panose="02010609030101010101" pitchFamily="49" charset="-122"/>
              </a:rPr>
              <a:t>20</a:t>
            </a:r>
            <a:r>
              <a:rPr lang="zh-CN" altLang="en-US" sz="2400" b="1" smtClean="0">
                <a:latin typeface="楷体_GB2312" panose="02010609030101010101" pitchFamily="49" charset="-122"/>
                <a:ea typeface="楷体_GB2312" panose="02010609030101010101" pitchFamily="49" charset="-122"/>
              </a:rPr>
              <a:t>世纪</a:t>
            </a:r>
            <a:r>
              <a:rPr lang="en-US" altLang="zh-CN" sz="2400" b="1" smtClean="0">
                <a:latin typeface="楷体_GB2312" panose="02010609030101010101" pitchFamily="49" charset="-122"/>
                <a:ea typeface="楷体_GB2312" panose="02010609030101010101" pitchFamily="49" charset="-122"/>
              </a:rPr>
              <a:t>70</a:t>
            </a:r>
            <a:r>
              <a:rPr lang="zh-CN" altLang="en-US" sz="2400" b="1" smtClean="0">
                <a:latin typeface="楷体_GB2312" panose="02010609030101010101" pitchFamily="49" charset="-122"/>
                <a:ea typeface="楷体_GB2312" panose="02010609030101010101" pitchFamily="49" charset="-122"/>
              </a:rPr>
              <a:t>年代以来，随着欧共体和日本的崛起，逐渐形成了美欧日三足鼎立的世界经济格局，冲击了美国资本主义世界经济霸主的地位，促进了世界经济多极化趋势的产生</a:t>
            </a:r>
            <a:endParaRPr lang="zh-CN" altLang="en-US" sz="2400" b="1"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1"/>
          <a:srcRect/>
          <a:stretch>
            <a:fillRect/>
          </a:stretch>
        </p:blipFill>
        <p:spPr bwMode="auto">
          <a:xfrm>
            <a:off x="0" y="404813"/>
            <a:ext cx="9036050" cy="6453187"/>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4"/>
          <p:cNvSpPr>
            <a:spLocks noGrp="1" noChangeArrowheads="1"/>
          </p:cNvSpPr>
          <p:nvPr>
            <p:ph type="body" idx="1"/>
          </p:nvPr>
        </p:nvSpPr>
        <p:spPr>
          <a:xfrm>
            <a:off x="611188" y="692150"/>
            <a:ext cx="8229600" cy="4876800"/>
          </a:xfrm>
          <a:ln w="28575" cap="rnd">
            <a:solidFill>
              <a:srgbClr val="FFFF00"/>
            </a:solidFill>
            <a:prstDash val="sysDot"/>
          </a:ln>
        </p:spPr>
        <p:txBody>
          <a:bodyPr/>
          <a:lstStyle/>
          <a:p>
            <a:pPr>
              <a:lnSpc>
                <a:spcPct val="90000"/>
              </a:lnSpc>
            </a:pPr>
            <a:r>
              <a:rPr lang="zh-CN" altLang="en-US" sz="2400" b="1" smtClean="0">
                <a:latin typeface="楷体_GB2312" panose="02010609030101010101" pitchFamily="49" charset="-122"/>
                <a:ea typeface="楷体_GB2312" panose="02010609030101010101" pitchFamily="49" charset="-122"/>
              </a:rPr>
              <a:t>举例（三）二战后的世界历史阶段特征：</a:t>
            </a:r>
            <a:endParaRPr lang="zh-CN" altLang="en-US" sz="24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en-US" altLang="zh-CN" sz="2400" b="1" smtClean="0">
                <a:latin typeface="楷体_GB2312" panose="02010609030101010101" pitchFamily="49" charset="-122"/>
                <a:ea typeface="楷体_GB2312" panose="02010609030101010101" pitchFamily="49" charset="-122"/>
              </a:rPr>
              <a:t>2</a:t>
            </a:r>
            <a:r>
              <a:rPr lang="zh-CN" altLang="en-US" sz="2400" b="1" smtClean="0">
                <a:latin typeface="楷体_GB2312" panose="02010609030101010101" pitchFamily="49" charset="-122"/>
                <a:ea typeface="楷体_GB2312" panose="02010609030101010101" pitchFamily="49" charset="-122"/>
              </a:rPr>
              <a:t>．资本主义政治：战后，德意日各国纷纷进行民主化改</a:t>
            </a:r>
            <a:endParaRPr lang="zh-CN" altLang="en-US" sz="24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革，铲除法西斯主义和军国主义，资产阶级民主制进一 </a:t>
            </a:r>
            <a:endParaRPr lang="zh-CN" altLang="en-US" sz="24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步完善。</a:t>
            </a:r>
            <a:endParaRPr lang="zh-CN" altLang="en-US" sz="2400" b="1" smtClean="0">
              <a:latin typeface="楷体_GB2312" panose="02010609030101010101" pitchFamily="49" charset="-122"/>
              <a:ea typeface="楷体_GB2312" panose="02010609030101010101" pitchFamily="49" charset="-122"/>
            </a:endParaRPr>
          </a:p>
          <a:p>
            <a:pPr>
              <a:lnSpc>
                <a:spcPct val="90000"/>
              </a:lnSpc>
              <a:buFont typeface="Wingdings" panose="05000000000000000000" pitchFamily="2" charset="2"/>
              <a:buNone/>
            </a:pPr>
            <a:r>
              <a:rPr lang="en-US" altLang="zh-CN" sz="2400" b="1" smtClean="0">
                <a:latin typeface="楷体_GB2312" panose="02010609030101010101" pitchFamily="49" charset="-122"/>
                <a:ea typeface="楷体_GB2312" panose="02010609030101010101" pitchFamily="49" charset="-122"/>
              </a:rPr>
              <a:t>3</a:t>
            </a:r>
            <a:r>
              <a:rPr lang="zh-CN" altLang="en-US" sz="2400" b="1" smtClean="0">
                <a:latin typeface="楷体_GB2312" panose="02010609030101010101" pitchFamily="49" charset="-122"/>
                <a:ea typeface="楷体_GB2312" panose="02010609030101010101" pitchFamily="49" charset="-122"/>
              </a:rPr>
              <a:t>．资本主义思想文化</a:t>
            </a:r>
            <a:endParaRPr lang="zh-CN" altLang="en-US" sz="2400" b="1" smtClean="0">
              <a:latin typeface="楷体_GB2312" panose="02010609030101010101" pitchFamily="49" charset="-122"/>
              <a:ea typeface="楷体_GB2312" panose="02010609030101010101" pitchFamily="49" charset="-122"/>
            </a:endParaRPr>
          </a:p>
          <a:p>
            <a:pPr>
              <a:lnSpc>
                <a:spcPct val="90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a:t>
            </a:r>
            <a:r>
              <a:rPr lang="zh-CN" altLang="en-US" sz="2400" b="1" smtClean="0">
                <a:latin typeface="楷体_GB2312" panose="02010609030101010101" pitchFamily="49" charset="-122"/>
                <a:ea typeface="楷体_GB2312" panose="02010609030101010101" pitchFamily="49" charset="-122"/>
              </a:rPr>
              <a:t>）科学技术：第三次科技革命，</a:t>
            </a:r>
            <a:r>
              <a:rPr lang="en-US" altLang="zh-CN" sz="2400" b="1" smtClean="0">
                <a:latin typeface="楷体_GB2312" panose="02010609030101010101" pitchFamily="49" charset="-122"/>
                <a:ea typeface="楷体_GB2312" panose="02010609030101010101" pitchFamily="49" charset="-122"/>
              </a:rPr>
              <a:t>1946</a:t>
            </a:r>
            <a:r>
              <a:rPr lang="zh-CN" altLang="en-US" sz="2400" b="1" smtClean="0">
                <a:latin typeface="楷体_GB2312" panose="02010609030101010101" pitchFamily="49" charset="-122"/>
                <a:ea typeface="楷体_GB2312" panose="02010609030101010101" pitchFamily="49" charset="-122"/>
              </a:rPr>
              <a:t>年第一台电子计算</a:t>
            </a:r>
            <a:endParaRPr lang="zh-CN" altLang="en-US" sz="2400" b="1" smtClean="0">
              <a:latin typeface="楷体_GB2312" panose="02010609030101010101" pitchFamily="49" charset="-122"/>
              <a:ea typeface="楷体_GB2312" panose="02010609030101010101" pitchFamily="49" charset="-122"/>
            </a:endParaRPr>
          </a:p>
          <a:p>
            <a:pPr>
              <a:lnSpc>
                <a:spcPct val="90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     机；</a:t>
            </a:r>
            <a:r>
              <a:rPr lang="en-US" altLang="zh-CN" sz="2400" b="1" smtClean="0">
                <a:latin typeface="楷体_GB2312" panose="02010609030101010101" pitchFamily="49" charset="-122"/>
                <a:ea typeface="楷体_GB2312" panose="02010609030101010101" pitchFamily="49" charset="-122"/>
              </a:rPr>
              <a:t>1969</a:t>
            </a:r>
            <a:r>
              <a:rPr lang="zh-CN" altLang="en-US" sz="2400" b="1" smtClean="0">
                <a:latin typeface="楷体_GB2312" panose="02010609030101010101" pitchFamily="49" charset="-122"/>
                <a:ea typeface="楷体_GB2312" panose="02010609030101010101" pitchFamily="49" charset="-122"/>
              </a:rPr>
              <a:t>年互联网</a:t>
            </a:r>
            <a:endParaRPr lang="zh-CN" altLang="en-US" sz="2400" b="1" smtClean="0">
              <a:latin typeface="楷体_GB2312" panose="02010609030101010101" pitchFamily="49" charset="-122"/>
              <a:ea typeface="楷体_GB2312" panose="02010609030101010101" pitchFamily="49" charset="-122"/>
            </a:endParaRPr>
          </a:p>
          <a:p>
            <a:pPr>
              <a:lnSpc>
                <a:spcPct val="90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2</a:t>
            </a:r>
            <a:r>
              <a:rPr lang="zh-CN" altLang="en-US" sz="2400" b="1" smtClean="0">
                <a:latin typeface="楷体_GB2312" panose="02010609030101010101" pitchFamily="49" charset="-122"/>
                <a:ea typeface="楷体_GB2312" panose="02010609030101010101" pitchFamily="49" charset="-122"/>
              </a:rPr>
              <a:t>）文学：后现代主义文学兴起。</a:t>
            </a:r>
            <a:r>
              <a:rPr lang="en-US" altLang="zh-CN" sz="2400" b="1" smtClean="0">
                <a:latin typeface="楷体_GB2312" panose="02010609030101010101" pitchFamily="49" charset="-122"/>
                <a:ea typeface="楷体_GB2312" panose="02010609030101010101" pitchFamily="49" charset="-122"/>
              </a:rPr>
              <a:t>1952</a:t>
            </a:r>
            <a:r>
              <a:rPr lang="zh-CN" altLang="en-US" sz="2400" b="1" smtClean="0">
                <a:latin typeface="楷体_GB2312" panose="02010609030101010101" pitchFamily="49" charset="-122"/>
                <a:ea typeface="楷体_GB2312" panose="02010609030101010101" pitchFamily="49" charset="-122"/>
              </a:rPr>
              <a:t>年等待戈多 </a:t>
            </a:r>
            <a:r>
              <a:rPr lang="en-US" altLang="zh-CN" sz="2400" b="1" smtClean="0">
                <a:latin typeface="楷体_GB2312" panose="02010609030101010101" pitchFamily="49" charset="-122"/>
                <a:ea typeface="楷体_GB2312" panose="02010609030101010101" pitchFamily="49" charset="-122"/>
              </a:rPr>
              <a:t>1952</a:t>
            </a:r>
            <a:r>
              <a:rPr lang="zh-CN" altLang="en-US" sz="2400" b="1" smtClean="0">
                <a:latin typeface="楷体_GB2312" panose="02010609030101010101" pitchFamily="49" charset="-122"/>
                <a:ea typeface="楷体_GB2312" panose="02010609030101010101" pitchFamily="49" charset="-122"/>
              </a:rPr>
              <a:t>年</a:t>
            </a:r>
            <a:endParaRPr lang="zh-CN" altLang="en-US" sz="2400" b="1" smtClean="0">
              <a:latin typeface="楷体_GB2312" panose="02010609030101010101" pitchFamily="49" charset="-122"/>
              <a:ea typeface="楷体_GB2312" panose="02010609030101010101" pitchFamily="49" charset="-122"/>
            </a:endParaRPr>
          </a:p>
          <a:p>
            <a:pPr>
              <a:lnSpc>
                <a:spcPct val="90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     老人与海 </a:t>
            </a:r>
            <a:r>
              <a:rPr lang="en-US" altLang="zh-CN" sz="2400" b="1" smtClean="0">
                <a:latin typeface="楷体_GB2312" panose="02010609030101010101" pitchFamily="49" charset="-122"/>
                <a:ea typeface="楷体_GB2312" panose="02010609030101010101" pitchFamily="49" charset="-122"/>
              </a:rPr>
              <a:t>1967</a:t>
            </a:r>
            <a:r>
              <a:rPr lang="zh-CN" altLang="en-US" sz="2400" b="1" smtClean="0">
                <a:latin typeface="楷体_GB2312" panose="02010609030101010101" pitchFamily="49" charset="-122"/>
                <a:ea typeface="楷体_GB2312" panose="02010609030101010101" pitchFamily="49" charset="-122"/>
              </a:rPr>
              <a:t>百年孤独</a:t>
            </a:r>
            <a:endParaRPr lang="zh-CN" altLang="en-US" sz="24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3</a:t>
            </a:r>
            <a:r>
              <a:rPr lang="zh-CN" altLang="en-US" sz="2400" b="1" smtClean="0">
                <a:latin typeface="楷体_GB2312" panose="02010609030101010101" pitchFamily="49" charset="-122"/>
                <a:ea typeface="楷体_GB2312" panose="02010609030101010101" pitchFamily="49" charset="-122"/>
              </a:rPr>
              <a:t>）美术：后现代主义美术。滴画，英国的波谱艺术，法</a:t>
            </a:r>
            <a:endParaRPr lang="zh-CN" altLang="en-US" sz="24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国的欧普艺术</a:t>
            </a:r>
            <a:endParaRPr lang="zh-CN" altLang="en-US" sz="2400" b="1" smtClean="0">
              <a:latin typeface="楷体_GB2312" panose="02010609030101010101" pitchFamily="49" charset="-122"/>
              <a:ea typeface="楷体_GB2312" panose="02010609030101010101" pitchFamily="49" charset="-122"/>
            </a:endParaRPr>
          </a:p>
          <a:p>
            <a:pPr>
              <a:lnSpc>
                <a:spcPct val="90000"/>
              </a:lnSpc>
              <a:buFont typeface="Wingdings" panose="05000000000000000000" pitchFamily="2" charset="2"/>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4</a:t>
            </a:r>
            <a:r>
              <a:rPr lang="zh-CN" altLang="en-US" sz="2400" b="1" smtClean="0">
                <a:latin typeface="楷体_GB2312" panose="02010609030101010101" pitchFamily="49" charset="-122"/>
                <a:ea typeface="楷体_GB2312" panose="02010609030101010101" pitchFamily="49" charset="-122"/>
              </a:rPr>
              <a:t>）音乐：风靡世界的摇滚乐</a:t>
            </a:r>
            <a:endParaRPr lang="zh-CN" altLang="en-US" sz="2400" b="1"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4"/>
          <p:cNvSpPr>
            <a:spLocks noGrp="1" noChangeArrowheads="1"/>
          </p:cNvSpPr>
          <p:nvPr>
            <p:ph type="body" idx="1"/>
          </p:nvPr>
        </p:nvSpPr>
        <p:spPr>
          <a:xfrm>
            <a:off x="457200" y="1524000"/>
            <a:ext cx="8229600" cy="4648200"/>
          </a:xfrm>
          <a:ln w="28575" cap="rnd">
            <a:solidFill>
              <a:srgbClr val="FFFF00"/>
            </a:solidFill>
            <a:prstDash val="sysDot"/>
          </a:ln>
        </p:spPr>
        <p:txBody>
          <a:bodyPr/>
          <a:lstStyle/>
          <a:p>
            <a:r>
              <a:rPr lang="zh-CN" altLang="en-US" sz="2800" b="1" smtClean="0">
                <a:latin typeface="楷体_GB2312" panose="02010609030101010101" pitchFamily="49" charset="-122"/>
                <a:ea typeface="楷体_GB2312" panose="02010609030101010101" pitchFamily="49" charset="-122"/>
              </a:rPr>
              <a:t>举例（三）</a:t>
            </a:r>
            <a:r>
              <a:rPr lang="zh-CN" altLang="en-US" sz="2800" b="1" smtClean="0">
                <a:solidFill>
                  <a:srgbClr val="FF0000"/>
                </a:solidFill>
                <a:latin typeface="楷体_GB2312" panose="02010609030101010101" pitchFamily="49" charset="-122"/>
                <a:ea typeface="楷体_GB2312" panose="02010609030101010101" pitchFamily="49" charset="-122"/>
              </a:rPr>
              <a:t>二战后的世界历史阶段特征</a:t>
            </a:r>
            <a:r>
              <a:rPr lang="zh-CN" altLang="en-US" sz="2800" b="1" smtClean="0">
                <a:latin typeface="楷体_GB2312" panose="02010609030101010101" pitchFamily="49" charset="-122"/>
                <a:ea typeface="楷体_GB2312" panose="02010609030101010101" pitchFamily="49" charset="-122"/>
              </a:rPr>
              <a:t>：</a:t>
            </a:r>
            <a:endParaRPr lang="zh-CN" altLang="en-US" sz="2800" b="1" smtClean="0">
              <a:latin typeface="楷体_GB2312" panose="02010609030101010101" pitchFamily="49" charset="-122"/>
              <a:ea typeface="楷体_GB2312" panose="02010609030101010101" pitchFamily="49" charset="-122"/>
            </a:endParaRPr>
          </a:p>
          <a:p>
            <a:pPr>
              <a:spcBef>
                <a:spcPct val="0"/>
              </a:spcBef>
              <a:buClrTx/>
              <a:buSzTx/>
              <a:buFontTx/>
              <a:buNone/>
            </a:pPr>
            <a:r>
              <a:rPr lang="en-US" altLang="zh-CN" sz="2400" b="1" smtClean="0">
                <a:latin typeface="楷体_GB2312" panose="02010609030101010101" pitchFamily="49" charset="-122"/>
                <a:ea typeface="楷体_GB2312" panose="02010609030101010101" pitchFamily="49" charset="-122"/>
              </a:rPr>
              <a:t>4</a:t>
            </a:r>
            <a:r>
              <a:rPr lang="zh-CN" altLang="en-US" sz="2400" b="1" smtClean="0">
                <a:latin typeface="楷体_GB2312" panose="02010609030101010101" pitchFamily="49" charset="-122"/>
                <a:ea typeface="楷体_GB2312" panose="02010609030101010101" pitchFamily="49" charset="-122"/>
              </a:rPr>
              <a:t>．社会主义经济政治发展</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a:t>
            </a:r>
            <a:r>
              <a:rPr lang="en-US" altLang="zh-CN" sz="2400" b="1" smtClean="0">
                <a:latin typeface="楷体_GB2312" panose="02010609030101010101" pitchFamily="49" charset="-122"/>
                <a:ea typeface="楷体_GB2312" panose="02010609030101010101" pitchFamily="49" charset="-122"/>
              </a:rPr>
              <a:t>1953</a:t>
            </a:r>
            <a:r>
              <a:rPr lang="zh-CN" altLang="en-US" sz="2400" b="1" smtClean="0">
                <a:latin typeface="楷体_GB2312" panose="02010609030101010101" pitchFamily="49" charset="-122"/>
                <a:ea typeface="楷体_GB2312" panose="02010609030101010101" pitchFamily="49" charset="-122"/>
              </a:rPr>
              <a:t>年斯大林逝世后，后继的三位领导人进行改革</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a:t>
            </a: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1953</a:t>
            </a:r>
            <a:r>
              <a:rPr lang="en-US" altLang="zh-CN" sz="2400" b="1" smtClean="0">
                <a:latin typeface="Arial" panose="020B0604020202020204" pitchFamily="34" charset="0"/>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1964</a:t>
            </a:r>
            <a:r>
              <a:rPr lang="zh-CN" altLang="en-US" sz="2400" b="1" smtClean="0">
                <a:latin typeface="楷体_GB2312" panose="02010609030101010101" pitchFamily="49" charset="-122"/>
                <a:ea typeface="楷体_GB2312" panose="02010609030101010101" pitchFamily="49" charset="-122"/>
              </a:rPr>
              <a:t>赫鲁晓夫改革，虽然冲击了斯大林模式，</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但未从根本上打破斯大林模式</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2</a:t>
            </a: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1964</a:t>
            </a:r>
            <a:r>
              <a:rPr lang="en-US" altLang="zh-CN" sz="2400" b="1" smtClean="0">
                <a:latin typeface="Arial" panose="020B0604020202020204" pitchFamily="34" charset="0"/>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1982</a:t>
            </a:r>
            <a:r>
              <a:rPr lang="zh-CN" altLang="en-US" sz="2400" b="1" smtClean="0">
                <a:latin typeface="楷体_GB2312" panose="02010609030101010101" pitchFamily="49" charset="-122"/>
                <a:ea typeface="楷体_GB2312" panose="02010609030101010101" pitchFamily="49" charset="-122"/>
              </a:rPr>
              <a:t>勃列日涅夫改革，前期军事力大增，人民 </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生活有所改善，苏联一跃成为与美国相匹敌的超级大 </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国，后期改革渐趋停滞，苏联陷入困境，也未从根本</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上打破斯大林模式</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3</a:t>
            </a:r>
            <a:r>
              <a:rPr lang="zh-CN" altLang="en-US" sz="2400" b="1" smtClean="0">
                <a:latin typeface="楷体_GB2312" panose="02010609030101010101" pitchFamily="49" charset="-122"/>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1985</a:t>
            </a:r>
            <a:r>
              <a:rPr lang="zh-CN" altLang="en-US" sz="2400" b="1" smtClean="0">
                <a:latin typeface="楷体_GB2312" panose="02010609030101010101" pitchFamily="49" charset="-122"/>
                <a:ea typeface="楷体_GB2312" panose="02010609030101010101" pitchFamily="49" charset="-122"/>
              </a:rPr>
              <a:t>年</a:t>
            </a:r>
            <a:r>
              <a:rPr lang="en-US" altLang="zh-CN" sz="2400" b="1" smtClean="0">
                <a:latin typeface="Arial" panose="020B0604020202020204" pitchFamily="34" charset="0"/>
                <a:ea typeface="楷体_GB2312" panose="02010609030101010101" pitchFamily="49" charset="-122"/>
              </a:rPr>
              <a:t>—</a:t>
            </a:r>
            <a:r>
              <a:rPr lang="en-US" altLang="zh-CN" sz="2400" b="1" smtClean="0">
                <a:latin typeface="楷体_GB2312" panose="02010609030101010101" pitchFamily="49" charset="-122"/>
                <a:ea typeface="楷体_GB2312" panose="02010609030101010101" pitchFamily="49" charset="-122"/>
              </a:rPr>
              <a:t>1991</a:t>
            </a:r>
            <a:r>
              <a:rPr lang="zh-CN" altLang="en-US" sz="2400" b="1" smtClean="0">
                <a:latin typeface="楷体_GB2312" panose="02010609030101010101" pitchFamily="49" charset="-122"/>
                <a:ea typeface="楷体_GB2312" panose="02010609030101010101" pitchFamily="49" charset="-122"/>
              </a:rPr>
              <a:t>年戈尔巴乔夫改革，背离社会主义道</a:t>
            </a:r>
            <a:endParaRPr lang="zh-CN" altLang="en-US" sz="2400" b="1" smtClean="0">
              <a:latin typeface="楷体_GB2312" panose="02010609030101010101" pitchFamily="49" charset="-122"/>
              <a:ea typeface="楷体_GB2312" panose="02010609030101010101" pitchFamily="49" charset="-122"/>
            </a:endParaRPr>
          </a:p>
          <a:p>
            <a:pPr>
              <a:spcBef>
                <a:spcPct val="0"/>
              </a:spcBef>
              <a:buClrTx/>
              <a:buSzTx/>
              <a:buFontTx/>
              <a:buNone/>
            </a:pPr>
            <a:r>
              <a:rPr lang="zh-CN" altLang="en-US" sz="2400" b="1" smtClean="0">
                <a:latin typeface="楷体_GB2312" panose="02010609030101010101" pitchFamily="49" charset="-122"/>
                <a:ea typeface="楷体_GB2312" panose="02010609030101010101" pitchFamily="49" charset="-122"/>
              </a:rPr>
              <a:t>     路，直接导致</a:t>
            </a:r>
            <a:r>
              <a:rPr lang="en-US" altLang="zh-CN" sz="2400" b="1" smtClean="0">
                <a:latin typeface="楷体_GB2312" panose="02010609030101010101" pitchFamily="49" charset="-122"/>
                <a:ea typeface="楷体_GB2312" panose="02010609030101010101" pitchFamily="49" charset="-122"/>
              </a:rPr>
              <a:t>1991</a:t>
            </a:r>
            <a:r>
              <a:rPr lang="zh-CN" altLang="en-US" sz="2400" b="1" smtClean="0">
                <a:latin typeface="楷体_GB2312" panose="02010609030101010101" pitchFamily="49" charset="-122"/>
                <a:ea typeface="楷体_GB2312" panose="02010609030101010101" pitchFamily="49" charset="-122"/>
              </a:rPr>
              <a:t>年苏联解体</a:t>
            </a:r>
            <a:endParaRPr lang="zh-CN" altLang="en-US" sz="2400" b="1"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4"/>
          <p:cNvSpPr>
            <a:spLocks noGrp="1" noChangeArrowheads="1"/>
          </p:cNvSpPr>
          <p:nvPr>
            <p:ph type="body" idx="1"/>
          </p:nvPr>
        </p:nvSpPr>
        <p:spPr>
          <a:xfrm>
            <a:off x="457200" y="1524000"/>
            <a:ext cx="8229600" cy="4876800"/>
          </a:xfrm>
          <a:ln w="28575" cap="rnd">
            <a:solidFill>
              <a:srgbClr val="FFFF00"/>
            </a:solidFill>
            <a:prstDash val="sysDot"/>
          </a:ln>
        </p:spPr>
        <p:txBody>
          <a:bodyPr/>
          <a:lstStyle/>
          <a:p>
            <a:pPr>
              <a:lnSpc>
                <a:spcPct val="90000"/>
              </a:lnSpc>
            </a:pPr>
            <a:r>
              <a:rPr lang="zh-CN" altLang="en-US" sz="2600" b="1" smtClean="0">
                <a:latin typeface="楷体_GB2312" panose="02010609030101010101" pitchFamily="49" charset="-122"/>
                <a:ea typeface="楷体_GB2312" panose="02010609030101010101" pitchFamily="49" charset="-122"/>
              </a:rPr>
              <a:t>举例（三）</a:t>
            </a:r>
            <a:r>
              <a:rPr lang="zh-CN" altLang="en-US" sz="2600" b="1" smtClean="0">
                <a:solidFill>
                  <a:srgbClr val="FF0000"/>
                </a:solidFill>
                <a:latin typeface="楷体_GB2312" panose="02010609030101010101" pitchFamily="49" charset="-122"/>
                <a:ea typeface="楷体_GB2312" panose="02010609030101010101" pitchFamily="49" charset="-122"/>
              </a:rPr>
              <a:t>二战后的世界历史阶段特征</a:t>
            </a:r>
            <a:r>
              <a:rPr lang="zh-CN" altLang="en-US" sz="2600" b="1" smtClean="0">
                <a:latin typeface="楷体_GB2312" panose="02010609030101010101" pitchFamily="49" charset="-122"/>
                <a:ea typeface="楷体_GB2312" panose="02010609030101010101" pitchFamily="49" charset="-122"/>
              </a:rPr>
              <a:t>：</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en-US" altLang="zh-CN" sz="2600" b="1" smtClean="0">
                <a:latin typeface="楷体_GB2312" panose="02010609030101010101" pitchFamily="49" charset="-122"/>
                <a:ea typeface="楷体_GB2312" panose="02010609030101010101" pitchFamily="49" charset="-122"/>
              </a:rPr>
              <a:t>5</a:t>
            </a:r>
            <a:r>
              <a:rPr lang="zh-CN" altLang="en-US" sz="2600" b="1" smtClean="0">
                <a:latin typeface="楷体_GB2312" panose="02010609030101010101" pitchFamily="49" charset="-122"/>
                <a:ea typeface="楷体_GB2312" panose="02010609030101010101" pitchFamily="49" charset="-122"/>
              </a:rPr>
              <a:t>．社会主义的思想文化</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rPr>
              <a:t>（</a:t>
            </a:r>
            <a:r>
              <a:rPr lang="en-US" altLang="zh-CN" sz="2600" b="1" smtClean="0">
                <a:latin typeface="楷体_GB2312" panose="02010609030101010101" pitchFamily="49" charset="-122"/>
                <a:ea typeface="楷体_GB2312" panose="02010609030101010101" pitchFamily="49" charset="-122"/>
              </a:rPr>
              <a:t>1</a:t>
            </a:r>
            <a:r>
              <a:rPr lang="zh-CN" altLang="en-US" sz="2600" b="1" smtClean="0">
                <a:latin typeface="楷体_GB2312" panose="02010609030101010101" pitchFamily="49" charset="-122"/>
                <a:ea typeface="楷体_GB2312" panose="02010609030101010101" pitchFamily="49" charset="-122"/>
              </a:rPr>
              <a:t>）科技：</a:t>
            </a:r>
            <a:r>
              <a:rPr lang="en-US" altLang="zh-CN" sz="2600" b="1" smtClean="0">
                <a:latin typeface="楷体_GB2312" panose="02010609030101010101" pitchFamily="49" charset="-122"/>
                <a:ea typeface="楷体_GB2312" panose="02010609030101010101" pitchFamily="49" charset="-122"/>
              </a:rPr>
              <a:t>1957</a:t>
            </a:r>
            <a:r>
              <a:rPr lang="zh-CN" altLang="en-US" sz="2600" b="1" smtClean="0">
                <a:latin typeface="楷体_GB2312" panose="02010609030101010101" pitchFamily="49" charset="-122"/>
                <a:ea typeface="楷体_GB2312" panose="02010609030101010101" pitchFamily="49" charset="-122"/>
              </a:rPr>
              <a:t>年苏联第一颗人造卫星上天，宇航事 </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rPr>
              <a:t>     业的伟大开端，实现了人类飞向太空的梦想，</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rPr>
              <a:t>     </a:t>
            </a:r>
            <a:r>
              <a:rPr lang="en-US" altLang="zh-CN" sz="2600" b="1" smtClean="0">
                <a:latin typeface="楷体_GB2312" panose="02010609030101010101" pitchFamily="49" charset="-122"/>
                <a:ea typeface="楷体_GB2312" panose="02010609030101010101" pitchFamily="49" charset="-122"/>
              </a:rPr>
              <a:t>1961</a:t>
            </a:r>
            <a:r>
              <a:rPr lang="zh-CN" altLang="en-US" sz="2600" b="1" smtClean="0">
                <a:latin typeface="楷体_GB2312" panose="02010609030101010101" pitchFamily="49" charset="-122"/>
                <a:ea typeface="楷体_GB2312" panose="02010609030101010101" pitchFamily="49" charset="-122"/>
              </a:rPr>
              <a:t>年苏联载人宇宙飞船，加加林，第一个飞上</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rPr>
              <a:t>     太空的人；</a:t>
            </a:r>
            <a:endParaRPr lang="zh-CN" altLang="en-US" sz="2600"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rPr>
              <a:t>（</a:t>
            </a:r>
            <a:r>
              <a:rPr lang="en-US" altLang="zh-CN" sz="2600" b="1" smtClean="0">
                <a:latin typeface="楷体_GB2312" panose="02010609030101010101" pitchFamily="49" charset="-122"/>
                <a:ea typeface="楷体_GB2312" panose="02010609030101010101" pitchFamily="49" charset="-122"/>
              </a:rPr>
              <a:t>2</a:t>
            </a:r>
            <a:r>
              <a:rPr lang="zh-CN" altLang="en-US" sz="2600" b="1" smtClean="0">
                <a:latin typeface="楷体_GB2312" panose="02010609030101010101" pitchFamily="49" charset="-122"/>
                <a:ea typeface="楷体_GB2312" panose="02010609030101010101" pitchFamily="49" charset="-122"/>
              </a:rPr>
              <a:t>）文学：解冻文学</a:t>
            </a:r>
            <a:r>
              <a:rPr lang="en-US" altLang="zh-CN" sz="2600" b="1" smtClean="0">
                <a:latin typeface="楷体_GB2312" panose="02010609030101010101" pitchFamily="49" charset="-122"/>
                <a:ea typeface="楷体_GB2312" panose="02010609030101010101" pitchFamily="49" charset="-122"/>
              </a:rPr>
              <a:t>《</a:t>
            </a:r>
            <a:r>
              <a:rPr lang="zh-CN" altLang="en-US" sz="2600" b="1" smtClean="0">
                <a:latin typeface="楷体_GB2312" panose="02010609030101010101" pitchFamily="49" charset="-122"/>
                <a:ea typeface="楷体_GB2312" panose="02010609030101010101" pitchFamily="49" charset="-122"/>
              </a:rPr>
              <a:t>解冻</a:t>
            </a:r>
            <a:r>
              <a:rPr lang="en-US" altLang="zh-CN" sz="2600" b="1" smtClean="0">
                <a:latin typeface="楷体_GB2312" panose="02010609030101010101" pitchFamily="49" charset="-122"/>
                <a:ea typeface="楷体_GB2312" panose="02010609030101010101" pitchFamily="49" charset="-122"/>
              </a:rPr>
              <a:t>》《</a:t>
            </a:r>
            <a:r>
              <a:rPr lang="zh-CN" altLang="en-US" sz="2600" b="1" smtClean="0">
                <a:latin typeface="楷体_GB2312" panose="02010609030101010101" pitchFamily="49" charset="-122"/>
                <a:ea typeface="楷体_GB2312" panose="02010609030101010101" pitchFamily="49" charset="-122"/>
              </a:rPr>
              <a:t>日瓦戈医生</a:t>
            </a:r>
            <a:r>
              <a:rPr lang="en-US" altLang="zh-CN" sz="2600" b="1" smtClean="0">
                <a:latin typeface="楷体_GB2312" panose="02010609030101010101" pitchFamily="49" charset="-122"/>
                <a:ea typeface="楷体_GB2312" panose="02010609030101010101" pitchFamily="49" charset="-122"/>
              </a:rPr>
              <a:t>》</a:t>
            </a:r>
            <a:endParaRPr lang="en-US" altLang="zh-CN"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en-US" altLang="zh-CN" sz="2600" b="1" smtClean="0">
                <a:latin typeface="楷体_GB2312" panose="02010609030101010101" pitchFamily="49" charset="-122"/>
                <a:ea typeface="楷体_GB2312" panose="02010609030101010101" pitchFamily="49" charset="-122"/>
              </a:rPr>
              <a:t>6</a:t>
            </a:r>
            <a:r>
              <a:rPr lang="zh-CN" altLang="en-US" sz="2600" b="1" smtClean="0">
                <a:latin typeface="楷体_GB2312" panose="02010609030101010101" pitchFamily="49" charset="-122"/>
                <a:ea typeface="楷体_GB2312" panose="02010609030101010101" pitchFamily="49" charset="-122"/>
              </a:rPr>
              <a:t>．国际关系</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sym typeface="Wingdings" panose="05000000000000000000" pitchFamily="2" charset="2"/>
              </a:rPr>
              <a:t>（</a:t>
            </a:r>
            <a:r>
              <a:rPr lang="en-US" altLang="zh-CN" sz="2600" b="1" smtClean="0">
                <a:latin typeface="楷体_GB2312" panose="02010609030101010101" pitchFamily="49" charset="-122"/>
                <a:ea typeface="楷体_GB2312" panose="02010609030101010101" pitchFamily="49" charset="-122"/>
                <a:sym typeface="Wingdings" panose="05000000000000000000" pitchFamily="2" charset="2"/>
              </a:rPr>
              <a:t>1</a:t>
            </a:r>
            <a:r>
              <a:rPr lang="zh-CN" altLang="en-US" sz="2600" b="1" smtClean="0">
                <a:latin typeface="楷体_GB2312" panose="02010609030101010101" pitchFamily="49" charset="-122"/>
                <a:ea typeface="楷体_GB2312" panose="02010609030101010101" pitchFamily="49" charset="-122"/>
                <a:sym typeface="Wingdings" panose="05000000000000000000" pitchFamily="2" charset="2"/>
              </a:rPr>
              <a:t>）</a:t>
            </a:r>
            <a:r>
              <a:rPr lang="en-US" altLang="zh-CN" sz="2600" b="1" smtClean="0">
                <a:latin typeface="楷体_GB2312" panose="02010609030101010101" pitchFamily="49" charset="-122"/>
                <a:ea typeface="楷体_GB2312" panose="02010609030101010101" pitchFamily="49" charset="-122"/>
              </a:rPr>
              <a:t>1945</a:t>
            </a:r>
            <a:r>
              <a:rPr lang="zh-CN" altLang="en-US" sz="2600" b="1" smtClean="0">
                <a:latin typeface="楷体_GB2312" panose="02010609030101010101" pitchFamily="49" charset="-122"/>
                <a:ea typeface="楷体_GB2312" panose="02010609030101010101" pitchFamily="49" charset="-122"/>
              </a:rPr>
              <a:t>年</a:t>
            </a:r>
            <a:r>
              <a:rPr lang="en-US" altLang="zh-CN" sz="2600" b="1" smtClean="0">
                <a:latin typeface="Arial" panose="020B0604020202020204" pitchFamily="34" charset="0"/>
                <a:ea typeface="楷体_GB2312" panose="02010609030101010101" pitchFamily="49" charset="-122"/>
              </a:rPr>
              <a:t>—</a:t>
            </a:r>
            <a:r>
              <a:rPr lang="en-US" altLang="zh-CN" sz="2600" b="1" smtClean="0">
                <a:latin typeface="楷体_GB2312" panose="02010609030101010101" pitchFamily="49" charset="-122"/>
                <a:ea typeface="楷体_GB2312" panose="02010609030101010101" pitchFamily="49" charset="-122"/>
              </a:rPr>
              <a:t>1991</a:t>
            </a:r>
            <a:r>
              <a:rPr lang="zh-CN" altLang="en-US" sz="2600" b="1" smtClean="0">
                <a:latin typeface="楷体_GB2312" panose="02010609030101010101" pitchFamily="49" charset="-122"/>
                <a:ea typeface="楷体_GB2312" panose="02010609030101010101" pitchFamily="49" charset="-122"/>
              </a:rPr>
              <a:t>年国际关系最突出特征是美苏冷战</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rPr>
              <a:t>     的两极格局；</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rPr>
              <a:t>（</a:t>
            </a:r>
            <a:r>
              <a:rPr lang="en-US" altLang="zh-CN" sz="2600" b="1" smtClean="0">
                <a:latin typeface="楷体_GB2312" panose="02010609030101010101" pitchFamily="49" charset="-122"/>
                <a:ea typeface="楷体_GB2312" panose="02010609030101010101" pitchFamily="49" charset="-122"/>
              </a:rPr>
              <a:t>2</a:t>
            </a:r>
            <a:r>
              <a:rPr lang="zh-CN" altLang="en-US" sz="2600" b="1" smtClean="0">
                <a:latin typeface="楷体_GB2312" panose="02010609030101010101" pitchFamily="49" charset="-122"/>
                <a:ea typeface="楷体_GB2312" panose="02010609030101010101" pitchFamily="49" charset="-122"/>
              </a:rPr>
              <a:t>）</a:t>
            </a:r>
            <a:r>
              <a:rPr lang="en-US" altLang="zh-CN" sz="2600" b="1" smtClean="0">
                <a:latin typeface="楷体_GB2312" panose="02010609030101010101" pitchFamily="49" charset="-122"/>
                <a:ea typeface="楷体_GB2312" panose="02010609030101010101" pitchFamily="49" charset="-122"/>
              </a:rPr>
              <a:t>20</a:t>
            </a:r>
            <a:r>
              <a:rPr lang="zh-CN" altLang="en-US" sz="2600" b="1" smtClean="0">
                <a:latin typeface="楷体_GB2312" panose="02010609030101010101" pitchFamily="49" charset="-122"/>
                <a:ea typeface="楷体_GB2312" panose="02010609030101010101" pitchFamily="49" charset="-122"/>
              </a:rPr>
              <a:t>世纪六七十年代，两极格局框架下，世界政治</a:t>
            </a:r>
            <a:endParaRPr lang="zh-CN" altLang="en-US" sz="2600" b="1" smtClean="0">
              <a:latin typeface="楷体_GB2312" panose="02010609030101010101" pitchFamily="49" charset="-122"/>
              <a:ea typeface="楷体_GB2312" panose="02010609030101010101" pitchFamily="49" charset="-122"/>
            </a:endParaRPr>
          </a:p>
          <a:p>
            <a:pPr>
              <a:lnSpc>
                <a:spcPct val="90000"/>
              </a:lnSpc>
              <a:spcBef>
                <a:spcPct val="0"/>
              </a:spcBef>
              <a:buClrTx/>
              <a:buSzTx/>
              <a:buFontTx/>
              <a:buNone/>
            </a:pPr>
            <a:r>
              <a:rPr lang="zh-CN" altLang="en-US" sz="2600" b="1" smtClean="0">
                <a:latin typeface="楷体_GB2312" panose="02010609030101010101" pitchFamily="49" charset="-122"/>
                <a:ea typeface="楷体_GB2312" panose="02010609030101010101" pitchFamily="49" charset="-122"/>
              </a:rPr>
              <a:t>     多极化趋势产生</a:t>
            </a:r>
            <a:endParaRPr lang="zh-CN" altLang="en-US" sz="2600" b="1" smtClean="0">
              <a:latin typeface="楷体_GB2312" panose="02010609030101010101" pitchFamily="49" charset="-122"/>
              <a:ea typeface="楷体_GB2312" panose="02010609030101010101" pitchFamily="49"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形 6"/>
          <p:cNvSpPr/>
          <p:nvPr/>
        </p:nvSpPr>
        <p:spPr>
          <a:xfrm>
            <a:off x="827584" y="692696"/>
            <a:ext cx="6840760" cy="5135642"/>
          </a:xfrm>
          <a:prstGeom prst="plus">
            <a:avLst/>
          </a:prstGeom>
          <a:noFill/>
          <a:ln>
            <a:solidFill>
              <a:schemeClr val="accent1">
                <a:lumMod val="75000"/>
              </a:schemeClr>
            </a:solidFill>
          </a:ln>
        </p:spPr>
        <p:txBody>
          <a:bodyPr>
            <a:spAutoFit/>
          </a:bodyPr>
          <a:lstStyle/>
          <a:p>
            <a:pPr algn="ctr" fontAlgn="auto">
              <a:spcBef>
                <a:spcPts val="0"/>
              </a:spcBef>
              <a:spcAft>
                <a:spcPts val="0"/>
              </a:spcAft>
              <a:defRPr/>
            </a:pP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rPr>
              <a:t>策略五</a:t>
            </a:r>
            <a:endParaRPr lang="en-US" altLang="zh-C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endParaRPr>
          </a:p>
          <a:p>
            <a:pPr algn="ctr" fontAlgn="auto">
              <a:spcBef>
                <a:spcPts val="0"/>
              </a:spcBef>
              <a:spcAft>
                <a:spcPts val="0"/>
              </a:spcAft>
              <a:defRPr/>
            </a:pP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rPr>
              <a:t>追求</a:t>
            </a: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rPr>
              <a:t>教学</a:t>
            </a: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rPr>
              <a:t>立意</a:t>
            </a:r>
            <a:endParaRPr lang="en-US" altLang="zh-C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endParaRPr>
          </a:p>
          <a:p>
            <a:pPr algn="ctr" fontAlgn="auto">
              <a:spcBef>
                <a:spcPts val="0"/>
              </a:spcBef>
              <a:spcAft>
                <a:spcPts val="0"/>
              </a:spcAft>
              <a:defRPr/>
            </a:pP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rPr>
              <a:t>建模思维规律</a:t>
            </a:r>
            <a:endPar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323850" y="620713"/>
            <a:ext cx="8424863" cy="4686300"/>
          </a:xfrm>
          <a:prstGeom prst="rect">
            <a:avLst/>
          </a:prstGeom>
        </p:spPr>
        <p:txBody>
          <a:bodyPr/>
          <a:lst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fontAlgn="auto">
              <a:spcAft>
                <a:spcPts val="0"/>
              </a:spcAft>
              <a:buFont typeface="Wingdings 2" panose="05020102010507070707"/>
              <a:buNone/>
              <a:defRPr/>
            </a:pPr>
            <a:r>
              <a:rPr lang="en-US" altLang="zh-CN" sz="2800" b="1" dirty="0"/>
              <a:t>       </a:t>
            </a:r>
            <a:r>
              <a:rPr lang="zh-CN" altLang="zh-CN" sz="2800" b="1" dirty="0"/>
              <a:t>高考历史命题以考查历史学科</a:t>
            </a:r>
            <a:r>
              <a:rPr lang="zh-CN" altLang="en-US" sz="2800" b="1" dirty="0"/>
              <a:t>素养</a:t>
            </a:r>
            <a:r>
              <a:rPr lang="zh-CN" altLang="zh-CN" sz="2800" b="1" dirty="0"/>
              <a:t>为核心，稳步推进高考命题改革，体现新课程改革的理念，这主要体现在注重</a:t>
            </a:r>
            <a:r>
              <a:rPr lang="zh-CN" altLang="zh-CN" sz="2800" b="1" dirty="0" smtClean="0"/>
              <a:t>对</a:t>
            </a:r>
            <a:r>
              <a:rPr lang="zh-CN" altLang="zh-CN" sz="2800" b="1" dirty="0" smtClean="0">
                <a:solidFill>
                  <a:srgbClr val="FF0000"/>
                </a:solidFill>
              </a:rPr>
              <a:t>四</a:t>
            </a:r>
            <a:r>
              <a:rPr lang="zh-CN" altLang="zh-CN" sz="2800" b="1" dirty="0">
                <a:solidFill>
                  <a:srgbClr val="FF0000"/>
                </a:solidFill>
              </a:rPr>
              <a:t>项基本能力</a:t>
            </a:r>
            <a:r>
              <a:rPr lang="zh-CN" altLang="zh-CN" sz="2800" b="1" dirty="0"/>
              <a:t>的考查——获取和解读信息、调动和运用知识、描述和阐释事物、论证和探讨问题。近年来历史高考试题多注重</a:t>
            </a:r>
            <a:r>
              <a:rPr lang="zh-CN" altLang="zh-CN" sz="2800" b="1" dirty="0">
                <a:solidFill>
                  <a:srgbClr val="FF0000"/>
                </a:solidFill>
              </a:rPr>
              <a:t>特点归纳</a:t>
            </a:r>
            <a:r>
              <a:rPr lang="zh-CN" altLang="zh-CN" sz="2800" b="1" dirty="0"/>
              <a:t>、</a:t>
            </a:r>
            <a:r>
              <a:rPr lang="zh-CN" altLang="zh-CN" sz="2800" b="1" dirty="0">
                <a:solidFill>
                  <a:srgbClr val="FF0000"/>
                </a:solidFill>
              </a:rPr>
              <a:t>现象说明和素材评价</a:t>
            </a:r>
            <a:r>
              <a:rPr lang="zh-CN" altLang="zh-CN" sz="2800" b="1" dirty="0"/>
              <a:t>，强调对历史信息的整合与重组，需要考生在有限的时间内提取正确的信息并进行符合学科特征的评价。它不是对既有观点的记忆，也不是对史实的简单堆砌，而是依据材料和所学知识</a:t>
            </a:r>
            <a:r>
              <a:rPr lang="zh-CN" altLang="zh-CN" sz="2800" b="1" dirty="0">
                <a:solidFill>
                  <a:srgbClr val="FF0000"/>
                </a:solidFill>
              </a:rPr>
              <a:t>重新构建历史体系</a:t>
            </a:r>
            <a:r>
              <a:rPr lang="zh-CN" altLang="zh-CN" sz="2800" b="1" dirty="0"/>
              <a:t>的过程。这就要求在备考中，注重培养历史学科能力，强化对历史信息的整合与重组，学会整合历史知识、探求并解决历史问题，这</a:t>
            </a:r>
            <a:r>
              <a:rPr lang="zh-CN" altLang="en-US" sz="2800" b="1" dirty="0"/>
              <a:t>既</a:t>
            </a:r>
            <a:r>
              <a:rPr lang="zh-CN" altLang="zh-CN" sz="2800" b="1" dirty="0"/>
              <a:t>是今后历史高考考查的重点</a:t>
            </a:r>
            <a:r>
              <a:rPr lang="zh-CN" altLang="en-US" sz="2800" b="1" dirty="0"/>
              <a:t>，也是</a:t>
            </a:r>
            <a:r>
              <a:rPr lang="zh-CN" altLang="en-US" sz="2800" b="1" dirty="0" smtClean="0"/>
              <a:t>我们追求学习立意</a:t>
            </a:r>
            <a:r>
              <a:rPr lang="zh-CN" altLang="en-US" sz="2800" b="1" dirty="0"/>
              <a:t>，建模思维规律的必然要求。</a:t>
            </a:r>
            <a:endParaRPr lang="zh-CN" altLang="en-US" sz="2800" b="1" dirty="0"/>
          </a:p>
          <a:p>
            <a:pPr marL="0" indent="0" fontAlgn="auto">
              <a:spcAft>
                <a:spcPts val="0"/>
              </a:spcAft>
              <a:buFont typeface="Wingdings 2" panose="05020102010507070707"/>
              <a:buNone/>
              <a:defRPr/>
            </a:pPr>
            <a:endParaRPr lang="zh-CN" altLang="zh-CN" sz="2800" b="1" dirty="0"/>
          </a:p>
          <a:p>
            <a:pPr fontAlgn="auto">
              <a:spcAft>
                <a:spcPts val="0"/>
              </a:spcAft>
              <a:defRPr/>
            </a:pPr>
            <a:endParaRPr lang="zh-CN" alt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9" name="AutoShape 5"/>
          <p:cNvSpPr/>
          <p:nvPr/>
        </p:nvSpPr>
        <p:spPr bwMode="auto">
          <a:xfrm>
            <a:off x="1628775" y="638175"/>
            <a:ext cx="457200" cy="6172200"/>
          </a:xfrm>
          <a:prstGeom prst="leftBrace">
            <a:avLst>
              <a:gd name="adj1" fmla="val 112500"/>
              <a:gd name="adj2" fmla="val 50894"/>
            </a:avLst>
          </a:prstGeom>
          <a:noFill/>
          <a:ln w="57150">
            <a:solidFill>
              <a:schemeClr val="tx1"/>
            </a:solidFill>
            <a:miter lim="800000"/>
          </a:ln>
        </p:spPr>
        <p:txBody>
          <a:bodyPr wrap="none" anchor="ctr"/>
          <a:lstStyle/>
          <a:p>
            <a:endParaRPr lang="zh-CN" altLang="en-US" b="1">
              <a:latin typeface="黑体" panose="02010600030101010101" pitchFamily="49" charset="-122"/>
              <a:ea typeface="黑体" panose="02010600030101010101" pitchFamily="49" charset="-122"/>
            </a:endParaRPr>
          </a:p>
        </p:txBody>
      </p:sp>
      <p:sp>
        <p:nvSpPr>
          <p:cNvPr id="86019" name="Rectangle 3"/>
          <p:cNvSpPr>
            <a:spLocks noChangeArrowheads="1"/>
          </p:cNvSpPr>
          <p:nvPr/>
        </p:nvSpPr>
        <p:spPr bwMode="auto">
          <a:xfrm>
            <a:off x="1752600" y="1600200"/>
            <a:ext cx="1676400" cy="433388"/>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800" b="1">
                <a:solidFill>
                  <a:srgbClr val="FF0000"/>
                </a:solidFill>
                <a:latin typeface="黑体" panose="02010600030101010101" pitchFamily="49" charset="-122"/>
                <a:ea typeface="黑体" panose="02010600030101010101" pitchFamily="49" charset="-122"/>
              </a:rPr>
              <a:t>文明史观</a:t>
            </a:r>
            <a:endParaRPr lang="zh-CN" altLang="en-US" sz="2800" b="1">
              <a:solidFill>
                <a:srgbClr val="FF0000"/>
              </a:solidFill>
              <a:latin typeface="黑体" panose="02010600030101010101" pitchFamily="49" charset="-122"/>
              <a:ea typeface="黑体" panose="02010600030101010101" pitchFamily="49" charset="-122"/>
            </a:endParaRPr>
          </a:p>
        </p:txBody>
      </p:sp>
      <p:sp>
        <p:nvSpPr>
          <p:cNvPr id="86020" name="Text Box 4"/>
          <p:cNvSpPr txBox="1">
            <a:spLocks noChangeArrowheads="1"/>
          </p:cNvSpPr>
          <p:nvPr/>
        </p:nvSpPr>
        <p:spPr bwMode="auto">
          <a:xfrm>
            <a:off x="457200" y="1828800"/>
            <a:ext cx="671513" cy="2592388"/>
          </a:xfrm>
          <a:prstGeom prst="rect">
            <a:avLst/>
          </a:prstGeom>
          <a:noFill/>
          <a:ln w="9525" algn="ctr">
            <a:noFill/>
            <a:miter lim="800000"/>
          </a:ln>
        </p:spPr>
        <p:txBody>
          <a:bodyPr vert="eaVert" wrap="none">
            <a:spAutoFit/>
          </a:bodyPr>
          <a:lstStyle/>
          <a:p>
            <a:pPr marL="342900" indent="-342900">
              <a:lnSpc>
                <a:spcPct val="80000"/>
              </a:lnSpc>
              <a:spcBef>
                <a:spcPct val="20000"/>
              </a:spcBef>
            </a:pPr>
            <a:r>
              <a:rPr lang="zh-CN" altLang="en-US" sz="4000" b="1">
                <a:solidFill>
                  <a:srgbClr val="FF0000"/>
                </a:solidFill>
                <a:latin typeface="黑体" panose="02010600030101010101" pitchFamily="49" charset="-122"/>
                <a:ea typeface="黑体" panose="02010600030101010101" pitchFamily="49" charset="-122"/>
              </a:rPr>
              <a:t>新史学范式</a:t>
            </a:r>
            <a:endParaRPr lang="zh-CN" altLang="en-US" sz="4000" b="1">
              <a:solidFill>
                <a:srgbClr val="FF0000"/>
              </a:solidFill>
              <a:latin typeface="黑体" panose="02010600030101010101" pitchFamily="49" charset="-122"/>
              <a:ea typeface="黑体" panose="02010600030101010101" pitchFamily="49" charset="-122"/>
            </a:endParaRPr>
          </a:p>
        </p:txBody>
      </p:sp>
      <p:sp>
        <p:nvSpPr>
          <p:cNvPr id="86021" name="Rectangle 5"/>
          <p:cNvSpPr>
            <a:spLocks noChangeArrowheads="1"/>
          </p:cNvSpPr>
          <p:nvPr/>
        </p:nvSpPr>
        <p:spPr bwMode="auto">
          <a:xfrm>
            <a:off x="1752600" y="5510213"/>
            <a:ext cx="1752600" cy="433387"/>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800" b="1">
                <a:solidFill>
                  <a:srgbClr val="FF0000"/>
                </a:solidFill>
                <a:latin typeface="黑体" panose="02010600030101010101" pitchFamily="49" charset="-122"/>
                <a:ea typeface="黑体" panose="02010600030101010101" pitchFamily="49" charset="-122"/>
              </a:rPr>
              <a:t>生态史观</a:t>
            </a:r>
            <a:endParaRPr lang="zh-CN" altLang="en-US" sz="2800" b="1">
              <a:solidFill>
                <a:srgbClr val="FF0000"/>
              </a:solidFill>
              <a:latin typeface="黑体" panose="02010600030101010101" pitchFamily="49" charset="-122"/>
              <a:ea typeface="黑体" panose="02010600030101010101" pitchFamily="49" charset="-122"/>
            </a:endParaRPr>
          </a:p>
        </p:txBody>
      </p:sp>
      <p:sp>
        <p:nvSpPr>
          <p:cNvPr id="86022" name="Rectangle 6"/>
          <p:cNvSpPr>
            <a:spLocks noChangeArrowheads="1"/>
          </p:cNvSpPr>
          <p:nvPr/>
        </p:nvSpPr>
        <p:spPr bwMode="auto">
          <a:xfrm>
            <a:off x="1935163" y="471488"/>
            <a:ext cx="1676400" cy="433387"/>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800" b="1">
                <a:solidFill>
                  <a:srgbClr val="FF0000"/>
                </a:solidFill>
                <a:latin typeface="黑体" panose="02010600030101010101" pitchFamily="49" charset="-122"/>
                <a:ea typeface="黑体" panose="02010600030101010101" pitchFamily="49" charset="-122"/>
              </a:rPr>
              <a:t>全球史观</a:t>
            </a:r>
            <a:endParaRPr lang="zh-CN" altLang="en-US" sz="2800" b="1">
              <a:solidFill>
                <a:srgbClr val="FF0000"/>
              </a:solidFill>
              <a:latin typeface="黑体" panose="02010600030101010101" pitchFamily="49" charset="-122"/>
              <a:ea typeface="黑体" panose="02010600030101010101" pitchFamily="49" charset="-122"/>
            </a:endParaRPr>
          </a:p>
        </p:txBody>
      </p:sp>
      <p:sp>
        <p:nvSpPr>
          <p:cNvPr id="86023" name="Rectangle 7"/>
          <p:cNvSpPr>
            <a:spLocks noChangeArrowheads="1"/>
          </p:cNvSpPr>
          <p:nvPr/>
        </p:nvSpPr>
        <p:spPr bwMode="auto">
          <a:xfrm>
            <a:off x="1600200" y="3200400"/>
            <a:ext cx="1981200" cy="946150"/>
          </a:xfrm>
          <a:prstGeom prst="rect">
            <a:avLst/>
          </a:prstGeom>
          <a:noFill/>
          <a:ln w="9525" algn="ctr">
            <a:noFill/>
            <a:miter lim="800000"/>
          </a:ln>
        </p:spPr>
        <p:txBody>
          <a:bodyPr>
            <a:spAutoFit/>
          </a:bodyPr>
          <a:lstStyle/>
          <a:p>
            <a:pPr marL="342900" indent="-342900">
              <a:lnSpc>
                <a:spcPct val="90000"/>
              </a:lnSpc>
              <a:spcBef>
                <a:spcPct val="20000"/>
              </a:spcBef>
            </a:pPr>
            <a:r>
              <a:rPr lang="zh-CN" altLang="en-US" sz="2800" b="1">
                <a:solidFill>
                  <a:srgbClr val="FF0000"/>
                </a:solidFill>
                <a:latin typeface="黑体" panose="02010600030101010101" pitchFamily="49" charset="-122"/>
                <a:ea typeface="黑体" panose="02010600030101010101" pitchFamily="49" charset="-122"/>
              </a:rPr>
              <a:t>现代化史观</a:t>
            </a:r>
            <a:endParaRPr lang="zh-CN" altLang="en-US" sz="2800" b="1">
              <a:solidFill>
                <a:srgbClr val="FF0000"/>
              </a:solidFill>
              <a:latin typeface="黑体" panose="02010600030101010101" pitchFamily="49" charset="-122"/>
              <a:ea typeface="黑体" panose="02010600030101010101" pitchFamily="49" charset="-122"/>
            </a:endParaRPr>
          </a:p>
          <a:p>
            <a:pPr marL="342900" indent="-342900">
              <a:lnSpc>
                <a:spcPct val="90000"/>
              </a:lnSpc>
              <a:spcBef>
                <a:spcPct val="20000"/>
              </a:spcBef>
            </a:pPr>
            <a:r>
              <a:rPr lang="zh-CN" altLang="en-US" sz="2800" b="1">
                <a:solidFill>
                  <a:srgbClr val="FF0000"/>
                </a:solidFill>
                <a:latin typeface="黑体" panose="02010600030101010101" pitchFamily="49" charset="-122"/>
                <a:ea typeface="黑体" panose="02010600030101010101" pitchFamily="49" charset="-122"/>
              </a:rPr>
              <a:t>近代化史观</a:t>
            </a:r>
            <a:endParaRPr lang="zh-CN" altLang="en-US" sz="2800" b="1">
              <a:solidFill>
                <a:srgbClr val="FF0000"/>
              </a:solidFill>
              <a:latin typeface="黑体" panose="02010600030101010101" pitchFamily="49" charset="-122"/>
              <a:ea typeface="黑体" panose="02010600030101010101" pitchFamily="49" charset="-122"/>
            </a:endParaRPr>
          </a:p>
        </p:txBody>
      </p:sp>
      <p:sp>
        <p:nvSpPr>
          <p:cNvPr id="86024" name="Rectangle 8"/>
          <p:cNvSpPr>
            <a:spLocks noChangeArrowheads="1"/>
          </p:cNvSpPr>
          <p:nvPr/>
        </p:nvSpPr>
        <p:spPr bwMode="auto">
          <a:xfrm>
            <a:off x="1752600" y="4800600"/>
            <a:ext cx="1752600" cy="433388"/>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800" b="1">
                <a:solidFill>
                  <a:srgbClr val="FF0000"/>
                </a:solidFill>
                <a:latin typeface="黑体" panose="02010600030101010101" pitchFamily="49" charset="-122"/>
                <a:ea typeface="黑体" panose="02010600030101010101" pitchFamily="49" charset="-122"/>
              </a:rPr>
              <a:t>社会史观</a:t>
            </a:r>
            <a:endParaRPr lang="zh-CN" altLang="en-US" sz="2800" b="1">
              <a:solidFill>
                <a:srgbClr val="FF0000"/>
              </a:solidFill>
              <a:latin typeface="黑体" panose="02010600030101010101" pitchFamily="49" charset="-122"/>
              <a:ea typeface="黑体" panose="02010600030101010101" pitchFamily="49" charset="-122"/>
            </a:endParaRPr>
          </a:p>
        </p:txBody>
      </p:sp>
      <p:sp>
        <p:nvSpPr>
          <p:cNvPr id="86025" name="Text Box 9"/>
          <p:cNvSpPr txBox="1">
            <a:spLocks noChangeArrowheads="1"/>
          </p:cNvSpPr>
          <p:nvPr/>
        </p:nvSpPr>
        <p:spPr bwMode="auto">
          <a:xfrm>
            <a:off x="3810000" y="838200"/>
            <a:ext cx="5105400" cy="1479550"/>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农业文明（石器、青铜、铁器时代）</a:t>
            </a:r>
            <a:endParaRPr lang="zh-CN" altLang="en-US" sz="2400" b="1">
              <a:latin typeface="黑体" panose="02010600030101010101" pitchFamily="49" charset="-122"/>
              <a:ea typeface="黑体" panose="02010600030101010101" pitchFamily="49" charset="-122"/>
            </a:endParaRPr>
          </a:p>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工业文明（工场手工业、蒸汽时代 、                   </a:t>
            </a:r>
            <a:endParaRPr lang="zh-CN" altLang="en-US" sz="2400" b="1">
              <a:latin typeface="黑体" panose="02010600030101010101" pitchFamily="49" charset="-122"/>
              <a:ea typeface="黑体" panose="02010600030101010101" pitchFamily="49" charset="-122"/>
            </a:endParaRPr>
          </a:p>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电气时代）</a:t>
            </a:r>
            <a:endParaRPr lang="zh-CN" altLang="en-US" sz="2400" b="1">
              <a:latin typeface="黑体" panose="02010600030101010101" pitchFamily="49" charset="-122"/>
              <a:ea typeface="黑体" panose="02010600030101010101" pitchFamily="49" charset="-122"/>
            </a:endParaRPr>
          </a:p>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信息文明（第三次科技革命）</a:t>
            </a:r>
            <a:endParaRPr lang="zh-CN" altLang="en-US" sz="2400" b="1">
              <a:latin typeface="黑体" panose="02010600030101010101" pitchFamily="49" charset="-122"/>
              <a:ea typeface="黑体" panose="02010600030101010101" pitchFamily="49" charset="-122"/>
            </a:endParaRPr>
          </a:p>
        </p:txBody>
      </p:sp>
      <p:sp>
        <p:nvSpPr>
          <p:cNvPr id="2" name="AutoShape 5"/>
          <p:cNvSpPr/>
          <p:nvPr/>
        </p:nvSpPr>
        <p:spPr bwMode="auto">
          <a:xfrm>
            <a:off x="3505200" y="914400"/>
            <a:ext cx="304800" cy="1752600"/>
          </a:xfrm>
          <a:prstGeom prst="leftBrace">
            <a:avLst>
              <a:gd name="adj1" fmla="val 47917"/>
              <a:gd name="adj2" fmla="val 50894"/>
            </a:avLst>
          </a:prstGeom>
          <a:noFill/>
          <a:ln w="28575">
            <a:solidFill>
              <a:schemeClr val="tx1"/>
            </a:solidFill>
            <a:miter lim="800000"/>
          </a:ln>
        </p:spPr>
        <p:txBody>
          <a:bodyPr wrap="none" anchor="ctr"/>
          <a:lstStyle/>
          <a:p>
            <a:endParaRPr lang="zh-CN" altLang="en-US" b="1">
              <a:latin typeface="黑体" panose="02010600030101010101" pitchFamily="49" charset="-122"/>
              <a:ea typeface="黑体" panose="02010600030101010101" pitchFamily="49" charset="-122"/>
            </a:endParaRPr>
          </a:p>
        </p:txBody>
      </p:sp>
      <p:sp>
        <p:nvSpPr>
          <p:cNvPr id="86027" name="Text Box 11"/>
          <p:cNvSpPr txBox="1">
            <a:spLocks noChangeArrowheads="1"/>
          </p:cNvSpPr>
          <p:nvPr/>
        </p:nvSpPr>
        <p:spPr bwMode="auto">
          <a:xfrm>
            <a:off x="3886200" y="3092450"/>
            <a:ext cx="4724400" cy="1479550"/>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政治：</a:t>
            </a:r>
            <a:r>
              <a:rPr lang="zh-CN" altLang="en-US" sz="2400" b="1">
                <a:solidFill>
                  <a:srgbClr val="FF0000"/>
                </a:solidFill>
                <a:latin typeface="黑体" panose="02010600030101010101" pitchFamily="49" charset="-122"/>
                <a:ea typeface="黑体" panose="02010600030101010101" pitchFamily="49" charset="-122"/>
              </a:rPr>
              <a:t>民主化、法制化</a:t>
            </a:r>
            <a:endParaRPr lang="zh-CN" altLang="en-US" sz="2400" b="1">
              <a:solidFill>
                <a:srgbClr val="FF0000"/>
              </a:solidFill>
              <a:latin typeface="黑体" panose="02010600030101010101" pitchFamily="49" charset="-122"/>
              <a:ea typeface="黑体" panose="02010600030101010101" pitchFamily="49" charset="-122"/>
            </a:endParaRPr>
          </a:p>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经济：</a:t>
            </a:r>
            <a:r>
              <a:rPr lang="zh-CN" altLang="en-US" sz="2400" b="1">
                <a:solidFill>
                  <a:srgbClr val="FF0000"/>
                </a:solidFill>
                <a:latin typeface="黑体" panose="02010600030101010101" pitchFamily="49" charset="-122"/>
                <a:ea typeface="黑体" panose="02010600030101010101" pitchFamily="49" charset="-122"/>
              </a:rPr>
              <a:t>工业化、市场化</a:t>
            </a:r>
            <a:endParaRPr lang="zh-CN" altLang="en-US" sz="2400" b="1">
              <a:solidFill>
                <a:srgbClr val="FF0000"/>
              </a:solidFill>
              <a:latin typeface="黑体" panose="02010600030101010101" pitchFamily="49" charset="-122"/>
              <a:ea typeface="黑体" panose="02010600030101010101" pitchFamily="49" charset="-122"/>
            </a:endParaRPr>
          </a:p>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思想：</a:t>
            </a:r>
            <a:r>
              <a:rPr lang="zh-CN" altLang="en-US" sz="2400" b="1">
                <a:solidFill>
                  <a:srgbClr val="FF0000"/>
                </a:solidFill>
                <a:latin typeface="黑体" panose="02010600030101010101" pitchFamily="49" charset="-122"/>
                <a:ea typeface="黑体" panose="02010600030101010101" pitchFamily="49" charset="-122"/>
              </a:rPr>
              <a:t>理性化、科学化</a:t>
            </a:r>
            <a:endParaRPr lang="zh-CN" altLang="en-US" sz="2400" b="1">
              <a:solidFill>
                <a:srgbClr val="FF0000"/>
              </a:solidFill>
              <a:latin typeface="黑体" panose="02010600030101010101" pitchFamily="49" charset="-122"/>
              <a:ea typeface="黑体" panose="02010600030101010101" pitchFamily="49" charset="-122"/>
            </a:endParaRPr>
          </a:p>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生活：</a:t>
            </a:r>
            <a:r>
              <a:rPr lang="zh-CN" altLang="en-US" sz="2400" b="1">
                <a:solidFill>
                  <a:srgbClr val="FF0000"/>
                </a:solidFill>
                <a:latin typeface="黑体" panose="02010600030101010101" pitchFamily="49" charset="-122"/>
                <a:ea typeface="黑体" panose="02010600030101010101" pitchFamily="49" charset="-122"/>
              </a:rPr>
              <a:t>城市化、多样化</a:t>
            </a:r>
            <a:endParaRPr lang="zh-CN" altLang="en-US" sz="2400" b="1">
              <a:solidFill>
                <a:srgbClr val="FF0000"/>
              </a:solidFill>
              <a:latin typeface="黑体" panose="02010600030101010101" pitchFamily="49" charset="-122"/>
              <a:ea typeface="黑体" panose="02010600030101010101" pitchFamily="49" charset="-122"/>
            </a:endParaRPr>
          </a:p>
        </p:txBody>
      </p:sp>
      <p:sp>
        <p:nvSpPr>
          <p:cNvPr id="3" name="AutoShape 5"/>
          <p:cNvSpPr/>
          <p:nvPr/>
        </p:nvSpPr>
        <p:spPr bwMode="auto">
          <a:xfrm>
            <a:off x="3581400" y="3124200"/>
            <a:ext cx="228600" cy="1295400"/>
          </a:xfrm>
          <a:prstGeom prst="leftBrace">
            <a:avLst>
              <a:gd name="adj1" fmla="val 47222"/>
              <a:gd name="adj2" fmla="val 50894"/>
            </a:avLst>
          </a:prstGeom>
          <a:noFill/>
          <a:ln w="28575">
            <a:solidFill>
              <a:schemeClr val="tx1"/>
            </a:solidFill>
            <a:miter lim="800000"/>
          </a:ln>
        </p:spPr>
        <p:txBody>
          <a:bodyPr wrap="none" anchor="ctr"/>
          <a:lstStyle/>
          <a:p>
            <a:endParaRPr lang="zh-CN" altLang="en-US" b="1">
              <a:latin typeface="黑体" panose="02010600030101010101" pitchFamily="49" charset="-122"/>
              <a:ea typeface="黑体" panose="02010600030101010101" pitchFamily="49" charset="-122"/>
            </a:endParaRPr>
          </a:p>
        </p:txBody>
      </p:sp>
      <p:sp>
        <p:nvSpPr>
          <p:cNvPr id="86029" name="Rectangle 13"/>
          <p:cNvSpPr>
            <a:spLocks noChangeArrowheads="1"/>
          </p:cNvSpPr>
          <p:nvPr/>
        </p:nvSpPr>
        <p:spPr bwMode="auto">
          <a:xfrm>
            <a:off x="3810000" y="2438400"/>
            <a:ext cx="5334000" cy="336550"/>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000" b="1">
                <a:solidFill>
                  <a:srgbClr val="0000CC"/>
                </a:solidFill>
                <a:latin typeface="黑体" panose="02010600030101010101" pitchFamily="49" charset="-122"/>
                <a:ea typeface="黑体" panose="02010600030101010101" pitchFamily="49" charset="-122"/>
              </a:rPr>
              <a:t>政治、经济、思想； 物质、精神、制度</a:t>
            </a:r>
            <a:endParaRPr lang="zh-CN" altLang="en-US" sz="2000" b="1">
              <a:solidFill>
                <a:srgbClr val="0000CC"/>
              </a:solidFill>
              <a:latin typeface="黑体" panose="02010600030101010101" pitchFamily="49" charset="-122"/>
              <a:ea typeface="黑体" panose="02010600030101010101" pitchFamily="49" charset="-122"/>
            </a:endParaRPr>
          </a:p>
        </p:txBody>
      </p:sp>
      <p:sp>
        <p:nvSpPr>
          <p:cNvPr id="4" name="AutoShape 5"/>
          <p:cNvSpPr/>
          <p:nvPr/>
        </p:nvSpPr>
        <p:spPr bwMode="auto">
          <a:xfrm>
            <a:off x="3557588" y="409575"/>
            <a:ext cx="152400" cy="457200"/>
          </a:xfrm>
          <a:prstGeom prst="leftBrace">
            <a:avLst>
              <a:gd name="adj1" fmla="val 25000"/>
              <a:gd name="adj2" fmla="val 50894"/>
            </a:avLst>
          </a:prstGeom>
          <a:noFill/>
          <a:ln w="28575">
            <a:solidFill>
              <a:schemeClr val="tx1"/>
            </a:solidFill>
            <a:miter lim="800000"/>
          </a:ln>
        </p:spPr>
        <p:txBody>
          <a:bodyPr wrap="none" anchor="ctr"/>
          <a:lstStyle/>
          <a:p>
            <a:endParaRPr lang="zh-CN" altLang="en-US" b="1">
              <a:latin typeface="黑体" panose="02010600030101010101" pitchFamily="49" charset="-122"/>
              <a:ea typeface="黑体" panose="02010600030101010101" pitchFamily="49" charset="-122"/>
            </a:endParaRPr>
          </a:p>
        </p:txBody>
      </p:sp>
      <p:sp>
        <p:nvSpPr>
          <p:cNvPr id="86031" name="Rectangle 15"/>
          <p:cNvSpPr>
            <a:spLocks noChangeArrowheads="1"/>
          </p:cNvSpPr>
          <p:nvPr/>
        </p:nvSpPr>
        <p:spPr bwMode="auto">
          <a:xfrm>
            <a:off x="3810000" y="228600"/>
            <a:ext cx="4343400" cy="384175"/>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400" b="1">
                <a:latin typeface="黑体" panose="02010600030101010101" pitchFamily="49" charset="-122"/>
                <a:ea typeface="黑体" panose="02010600030101010101" pitchFamily="49" charset="-122"/>
              </a:rPr>
              <a:t>哥伦布把美洲带进了近代文明</a:t>
            </a:r>
            <a:endParaRPr lang="zh-CN" altLang="en-US" sz="2400" b="1">
              <a:latin typeface="黑体" panose="02010600030101010101" pitchFamily="49" charset="-122"/>
              <a:ea typeface="黑体" panose="02010600030101010101" pitchFamily="49" charset="-122"/>
            </a:endParaRPr>
          </a:p>
        </p:txBody>
      </p:sp>
      <p:sp>
        <p:nvSpPr>
          <p:cNvPr id="5" name="AutoShape 5"/>
          <p:cNvSpPr/>
          <p:nvPr/>
        </p:nvSpPr>
        <p:spPr bwMode="auto">
          <a:xfrm>
            <a:off x="3581400" y="4800600"/>
            <a:ext cx="152400" cy="457200"/>
          </a:xfrm>
          <a:prstGeom prst="leftBrace">
            <a:avLst>
              <a:gd name="adj1" fmla="val 25000"/>
              <a:gd name="adj2" fmla="val 50894"/>
            </a:avLst>
          </a:prstGeom>
          <a:noFill/>
          <a:ln w="28575">
            <a:solidFill>
              <a:schemeClr val="tx1"/>
            </a:solidFill>
            <a:miter lim="800000"/>
          </a:ln>
        </p:spPr>
        <p:txBody>
          <a:bodyPr wrap="none" anchor="ctr"/>
          <a:lstStyle/>
          <a:p>
            <a:endParaRPr lang="zh-CN" altLang="en-US" b="1">
              <a:latin typeface="黑体" panose="02010600030101010101" pitchFamily="49" charset="-122"/>
              <a:ea typeface="黑体" panose="02010600030101010101" pitchFamily="49" charset="-122"/>
            </a:endParaRPr>
          </a:p>
        </p:txBody>
      </p:sp>
      <p:sp>
        <p:nvSpPr>
          <p:cNvPr id="86033" name="Rectangle 17"/>
          <p:cNvSpPr>
            <a:spLocks noChangeArrowheads="1"/>
          </p:cNvSpPr>
          <p:nvPr/>
        </p:nvSpPr>
        <p:spPr bwMode="auto">
          <a:xfrm>
            <a:off x="3810000" y="4800600"/>
            <a:ext cx="4267200" cy="433388"/>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800" b="1">
                <a:latin typeface="黑体" panose="02010600030101010101" pitchFamily="49" charset="-122"/>
                <a:ea typeface="黑体" panose="02010600030101010101" pitchFamily="49" charset="-122"/>
              </a:rPr>
              <a:t>衣食住行、风俗变迁等</a:t>
            </a:r>
            <a:endParaRPr lang="zh-CN" altLang="en-US" sz="2800" b="1">
              <a:latin typeface="黑体" panose="02010600030101010101" pitchFamily="49" charset="-122"/>
              <a:ea typeface="黑体" panose="02010600030101010101" pitchFamily="49" charset="-122"/>
            </a:endParaRPr>
          </a:p>
        </p:txBody>
      </p:sp>
      <p:sp>
        <p:nvSpPr>
          <p:cNvPr id="6" name="AutoShape 5"/>
          <p:cNvSpPr/>
          <p:nvPr/>
        </p:nvSpPr>
        <p:spPr bwMode="auto">
          <a:xfrm>
            <a:off x="3581400" y="5510213"/>
            <a:ext cx="152400" cy="457200"/>
          </a:xfrm>
          <a:prstGeom prst="leftBrace">
            <a:avLst>
              <a:gd name="adj1" fmla="val 25000"/>
              <a:gd name="adj2" fmla="val 50894"/>
            </a:avLst>
          </a:prstGeom>
          <a:noFill/>
          <a:ln w="28575">
            <a:solidFill>
              <a:schemeClr val="tx1"/>
            </a:solidFill>
            <a:miter lim="800000"/>
          </a:ln>
        </p:spPr>
        <p:txBody>
          <a:bodyPr wrap="none" anchor="ctr"/>
          <a:lstStyle/>
          <a:p>
            <a:endParaRPr lang="zh-CN" altLang="en-US" b="1">
              <a:latin typeface="黑体" panose="02010600030101010101" pitchFamily="49" charset="-122"/>
              <a:ea typeface="黑体" panose="02010600030101010101" pitchFamily="49" charset="-122"/>
            </a:endParaRPr>
          </a:p>
        </p:txBody>
      </p:sp>
      <p:sp>
        <p:nvSpPr>
          <p:cNvPr id="86035" name="Rectangle 19"/>
          <p:cNvSpPr>
            <a:spLocks noChangeArrowheads="1"/>
          </p:cNvSpPr>
          <p:nvPr/>
        </p:nvSpPr>
        <p:spPr bwMode="auto">
          <a:xfrm>
            <a:off x="3810000" y="5486400"/>
            <a:ext cx="5334000" cy="433388"/>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800" b="1">
                <a:latin typeface="黑体" panose="02010600030101010101" pitchFamily="49" charset="-122"/>
                <a:ea typeface="黑体" panose="02010600030101010101" pitchFamily="49" charset="-122"/>
              </a:rPr>
              <a:t>人与自然关系；可持续发展等</a:t>
            </a:r>
            <a:endParaRPr lang="zh-CN" altLang="en-US" sz="2800" b="1">
              <a:latin typeface="黑体" panose="02010600030101010101" pitchFamily="49" charset="-122"/>
              <a:ea typeface="黑体" panose="02010600030101010101" pitchFamily="49" charset="-122"/>
            </a:endParaRPr>
          </a:p>
        </p:txBody>
      </p:sp>
      <p:sp>
        <p:nvSpPr>
          <p:cNvPr id="86036" name="Rectangle 20"/>
          <p:cNvSpPr>
            <a:spLocks noChangeArrowheads="1"/>
          </p:cNvSpPr>
          <p:nvPr/>
        </p:nvSpPr>
        <p:spPr bwMode="auto">
          <a:xfrm>
            <a:off x="1828800" y="6172200"/>
            <a:ext cx="7315200" cy="433388"/>
          </a:xfrm>
          <a:prstGeom prst="rect">
            <a:avLst/>
          </a:prstGeom>
          <a:noFill/>
          <a:ln w="9525" algn="ctr">
            <a:noFill/>
            <a:miter lim="800000"/>
          </a:ln>
        </p:spPr>
        <p:txBody>
          <a:bodyPr>
            <a:spAutoFit/>
          </a:bodyPr>
          <a:lstStyle/>
          <a:p>
            <a:pPr marL="342900" indent="-342900">
              <a:lnSpc>
                <a:spcPct val="80000"/>
              </a:lnSpc>
              <a:spcBef>
                <a:spcPct val="20000"/>
              </a:spcBef>
            </a:pPr>
            <a:r>
              <a:rPr lang="zh-CN" altLang="en-US" sz="2800" b="1">
                <a:solidFill>
                  <a:srgbClr val="FF0000"/>
                </a:solidFill>
                <a:latin typeface="黑体" panose="02010600030101010101" pitchFamily="49" charset="-122"/>
                <a:ea typeface="黑体" panose="02010600030101010101" pitchFamily="49" charset="-122"/>
              </a:rPr>
              <a:t>心态、计量、比较、口述、方志、族谱等</a:t>
            </a:r>
            <a:endParaRPr lang="zh-CN" altLang="en-US" sz="2800" b="1">
              <a:solidFill>
                <a:srgbClr val="FF0000"/>
              </a:solidFill>
              <a:latin typeface="黑体" panose="02010600030101010101" pitchFamily="49" charset="-122"/>
              <a:ea typeface="黑体" panose="02010600030101010101" pitchFamily="49" charset="-122"/>
            </a:endParaRPr>
          </a:p>
        </p:txBody>
      </p:sp>
      <p:sp>
        <p:nvSpPr>
          <p:cNvPr id="116756" name="矩形 6"/>
          <p:cNvSpPr>
            <a:spLocks noChangeArrowheads="1"/>
          </p:cNvSpPr>
          <p:nvPr/>
        </p:nvSpPr>
        <p:spPr bwMode="auto">
          <a:xfrm>
            <a:off x="269875" y="228600"/>
            <a:ext cx="1717675" cy="523875"/>
          </a:xfrm>
          <a:prstGeom prst="rect">
            <a:avLst/>
          </a:prstGeom>
          <a:noFill/>
          <a:ln w="9525">
            <a:noFill/>
            <a:miter lim="800000"/>
          </a:ln>
        </p:spPr>
        <p:txBody>
          <a:bodyPr wrap="none">
            <a:spAutoFit/>
          </a:bodyPr>
          <a:lstStyle/>
          <a:p>
            <a:r>
              <a:rPr lang="zh-CN" altLang="en-US" sz="2800" b="1">
                <a:latin typeface="Franklin Gothic Book"/>
                <a:ea typeface="黑体" panose="02010600030101010101" pitchFamily="49" charset="-122"/>
              </a:rPr>
              <a:t>史观引领 </a:t>
            </a:r>
            <a:endParaRPr lang="zh-CN" altLang="en-US" sz="2800">
              <a:latin typeface="Franklin Gothic Book"/>
              <a:ea typeface="黑体" panose="02010600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3349"/>
                                        </p:tgtEl>
                                        <p:attrNameLst>
                                          <p:attrName>style.visibility</p:attrName>
                                        </p:attrNameLst>
                                      </p:cBhvr>
                                      <p:to>
                                        <p:strVal val="visible"/>
                                      </p:to>
                                    </p:set>
                                    <p:animEffect transition="in" filter="blinds(horizontal)">
                                      <p:cBhvr>
                                        <p:cTn id="12" dur="500"/>
                                        <p:tgtEl>
                                          <p:spTgt spid="3133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22"/>
                                        </p:tgtEl>
                                        <p:attrNameLst>
                                          <p:attrName>style.visibility</p:attrName>
                                        </p:attrNameLst>
                                      </p:cBhvr>
                                      <p:to>
                                        <p:strVal val="visible"/>
                                      </p:to>
                                    </p:set>
                                    <p:animEffect transition="in" filter="blinds(horizontal)">
                                      <p:cBhvr>
                                        <p:cTn id="17" dur="500"/>
                                        <p:tgtEl>
                                          <p:spTgt spid="860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019"/>
                                        </p:tgtEl>
                                        <p:attrNameLst>
                                          <p:attrName>style.visibility</p:attrName>
                                        </p:attrNameLst>
                                      </p:cBhvr>
                                      <p:to>
                                        <p:strVal val="visible"/>
                                      </p:to>
                                    </p:set>
                                    <p:animEffect transition="in" filter="blinds(horizontal)">
                                      <p:cBhvr>
                                        <p:cTn id="22" dur="500"/>
                                        <p:tgtEl>
                                          <p:spTgt spid="860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023"/>
                                        </p:tgtEl>
                                        <p:attrNameLst>
                                          <p:attrName>style.visibility</p:attrName>
                                        </p:attrNameLst>
                                      </p:cBhvr>
                                      <p:to>
                                        <p:strVal val="visible"/>
                                      </p:to>
                                    </p:set>
                                    <p:animEffect transition="in" filter="blinds(horizontal)">
                                      <p:cBhvr>
                                        <p:cTn id="27" dur="500"/>
                                        <p:tgtEl>
                                          <p:spTgt spid="860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6024"/>
                                        </p:tgtEl>
                                        <p:attrNameLst>
                                          <p:attrName>style.visibility</p:attrName>
                                        </p:attrNameLst>
                                      </p:cBhvr>
                                      <p:to>
                                        <p:strVal val="visible"/>
                                      </p:to>
                                    </p:set>
                                    <p:animEffect transition="in" filter="blinds(horizontal)">
                                      <p:cBhvr>
                                        <p:cTn id="32" dur="500"/>
                                        <p:tgtEl>
                                          <p:spTgt spid="860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6021"/>
                                        </p:tgtEl>
                                        <p:attrNameLst>
                                          <p:attrName>style.visibility</p:attrName>
                                        </p:attrNameLst>
                                      </p:cBhvr>
                                      <p:to>
                                        <p:strVal val="visible"/>
                                      </p:to>
                                    </p:set>
                                    <p:animEffect transition="in" filter="blinds(horizontal)">
                                      <p:cBhvr>
                                        <p:cTn id="37" dur="500"/>
                                        <p:tgtEl>
                                          <p:spTgt spid="8602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86031"/>
                                        </p:tgtEl>
                                        <p:attrNameLst>
                                          <p:attrName>style.visibility</p:attrName>
                                        </p:attrNameLst>
                                      </p:cBhvr>
                                      <p:to>
                                        <p:strVal val="visible"/>
                                      </p:to>
                                    </p:set>
                                    <p:anim calcmode="lin" valueType="num">
                                      <p:cBhvr additive="base">
                                        <p:cTn id="46" dur="500" fill="hold"/>
                                        <p:tgtEl>
                                          <p:spTgt spid="86031"/>
                                        </p:tgtEl>
                                        <p:attrNameLst>
                                          <p:attrName>ppt_x</p:attrName>
                                        </p:attrNameLst>
                                      </p:cBhvr>
                                      <p:tavLst>
                                        <p:tav tm="0">
                                          <p:val>
                                            <p:strVal val="#ppt_x"/>
                                          </p:val>
                                        </p:tav>
                                        <p:tav tm="100000">
                                          <p:val>
                                            <p:strVal val="#ppt_x"/>
                                          </p:val>
                                        </p:tav>
                                      </p:tavLst>
                                    </p:anim>
                                    <p:anim calcmode="lin" valueType="num">
                                      <p:cBhvr additive="base">
                                        <p:cTn id="47" dur="500" fill="hold"/>
                                        <p:tgtEl>
                                          <p:spTgt spid="8603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6025"/>
                                        </p:tgtEl>
                                        <p:attrNameLst>
                                          <p:attrName>style.visibility</p:attrName>
                                        </p:attrNameLst>
                                      </p:cBhvr>
                                      <p:to>
                                        <p:strVal val="visible"/>
                                      </p:to>
                                    </p:set>
                                    <p:anim calcmode="lin" valueType="num">
                                      <p:cBhvr additive="base">
                                        <p:cTn id="58" dur="500" fill="hold"/>
                                        <p:tgtEl>
                                          <p:spTgt spid="86025"/>
                                        </p:tgtEl>
                                        <p:attrNameLst>
                                          <p:attrName>ppt_x</p:attrName>
                                        </p:attrNameLst>
                                      </p:cBhvr>
                                      <p:tavLst>
                                        <p:tav tm="0">
                                          <p:val>
                                            <p:strVal val="#ppt_x"/>
                                          </p:val>
                                        </p:tav>
                                        <p:tav tm="100000">
                                          <p:val>
                                            <p:strVal val="#ppt_x"/>
                                          </p:val>
                                        </p:tav>
                                      </p:tavLst>
                                    </p:anim>
                                    <p:anim calcmode="lin" valueType="num">
                                      <p:cBhvr additive="base">
                                        <p:cTn id="59" dur="500" fill="hold"/>
                                        <p:tgtEl>
                                          <p:spTgt spid="860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6029"/>
                                        </p:tgtEl>
                                        <p:attrNameLst>
                                          <p:attrName>style.visibility</p:attrName>
                                        </p:attrNameLst>
                                      </p:cBhvr>
                                      <p:to>
                                        <p:strVal val="visible"/>
                                      </p:to>
                                    </p:set>
                                    <p:anim calcmode="lin" valueType="num">
                                      <p:cBhvr additive="base">
                                        <p:cTn id="64" dur="500" fill="hold"/>
                                        <p:tgtEl>
                                          <p:spTgt spid="86029"/>
                                        </p:tgtEl>
                                        <p:attrNameLst>
                                          <p:attrName>ppt_x</p:attrName>
                                        </p:attrNameLst>
                                      </p:cBhvr>
                                      <p:tavLst>
                                        <p:tav tm="0">
                                          <p:val>
                                            <p:strVal val="#ppt_x"/>
                                          </p:val>
                                        </p:tav>
                                        <p:tav tm="100000">
                                          <p:val>
                                            <p:strVal val="#ppt_x"/>
                                          </p:val>
                                        </p:tav>
                                      </p:tavLst>
                                    </p:anim>
                                    <p:anim calcmode="lin" valueType="num">
                                      <p:cBhvr additive="base">
                                        <p:cTn id="65"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86027"/>
                                        </p:tgtEl>
                                        <p:attrNameLst>
                                          <p:attrName>style.visibility</p:attrName>
                                        </p:attrNameLst>
                                      </p:cBhvr>
                                      <p:to>
                                        <p:strVal val="visible"/>
                                      </p:to>
                                    </p:set>
                                    <p:anim calcmode="lin" valueType="num">
                                      <p:cBhvr additive="base">
                                        <p:cTn id="76" dur="500" fill="hold"/>
                                        <p:tgtEl>
                                          <p:spTgt spid="86027"/>
                                        </p:tgtEl>
                                        <p:attrNameLst>
                                          <p:attrName>ppt_x</p:attrName>
                                        </p:attrNameLst>
                                      </p:cBhvr>
                                      <p:tavLst>
                                        <p:tav tm="0">
                                          <p:val>
                                            <p:strVal val="#ppt_x"/>
                                          </p:val>
                                        </p:tav>
                                        <p:tav tm="100000">
                                          <p:val>
                                            <p:strVal val="#ppt_x"/>
                                          </p:val>
                                        </p:tav>
                                      </p:tavLst>
                                    </p:anim>
                                    <p:anim calcmode="lin" valueType="num">
                                      <p:cBhvr additive="base">
                                        <p:cTn id="77" dur="500" fill="hold"/>
                                        <p:tgtEl>
                                          <p:spTgt spid="8602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500" fill="hold"/>
                                        <p:tgtEl>
                                          <p:spTgt spid="5"/>
                                        </p:tgtEl>
                                        <p:attrNameLst>
                                          <p:attrName>ppt_x</p:attrName>
                                        </p:attrNameLst>
                                      </p:cBhvr>
                                      <p:tavLst>
                                        <p:tav tm="0">
                                          <p:val>
                                            <p:strVal val="#ppt_x"/>
                                          </p:val>
                                        </p:tav>
                                        <p:tav tm="100000">
                                          <p:val>
                                            <p:strVal val="#ppt_x"/>
                                          </p:val>
                                        </p:tav>
                                      </p:tavLst>
                                    </p:anim>
                                    <p:anim calcmode="lin" valueType="num">
                                      <p:cBhvr additive="base">
                                        <p:cTn id="8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86033"/>
                                        </p:tgtEl>
                                        <p:attrNameLst>
                                          <p:attrName>style.visibility</p:attrName>
                                        </p:attrNameLst>
                                      </p:cBhvr>
                                      <p:to>
                                        <p:strVal val="visible"/>
                                      </p:to>
                                    </p:set>
                                    <p:anim calcmode="lin" valueType="num">
                                      <p:cBhvr additive="base">
                                        <p:cTn id="88" dur="500" fill="hold"/>
                                        <p:tgtEl>
                                          <p:spTgt spid="86033"/>
                                        </p:tgtEl>
                                        <p:attrNameLst>
                                          <p:attrName>ppt_x</p:attrName>
                                        </p:attrNameLst>
                                      </p:cBhvr>
                                      <p:tavLst>
                                        <p:tav tm="0">
                                          <p:val>
                                            <p:strVal val="#ppt_x"/>
                                          </p:val>
                                        </p:tav>
                                        <p:tav tm="100000">
                                          <p:val>
                                            <p:strVal val="#ppt_x"/>
                                          </p:val>
                                        </p:tav>
                                      </p:tavLst>
                                    </p:anim>
                                    <p:anim calcmode="lin" valueType="num">
                                      <p:cBhvr additive="base">
                                        <p:cTn id="89" dur="500" fill="hold"/>
                                        <p:tgtEl>
                                          <p:spTgt spid="86033"/>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500" fill="hold"/>
                                        <p:tgtEl>
                                          <p:spTgt spid="6"/>
                                        </p:tgtEl>
                                        <p:attrNameLst>
                                          <p:attrName>ppt_x</p:attrName>
                                        </p:attrNameLst>
                                      </p:cBhvr>
                                      <p:tavLst>
                                        <p:tav tm="0">
                                          <p:val>
                                            <p:strVal val="#ppt_x"/>
                                          </p:val>
                                        </p:tav>
                                        <p:tav tm="100000">
                                          <p:val>
                                            <p:strVal val="#ppt_x"/>
                                          </p:val>
                                        </p:tav>
                                      </p:tavLst>
                                    </p:anim>
                                    <p:anim calcmode="lin" valueType="num">
                                      <p:cBhvr additive="base">
                                        <p:cTn id="9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86035"/>
                                        </p:tgtEl>
                                        <p:attrNameLst>
                                          <p:attrName>style.visibility</p:attrName>
                                        </p:attrNameLst>
                                      </p:cBhvr>
                                      <p:to>
                                        <p:strVal val="visible"/>
                                      </p:to>
                                    </p:set>
                                    <p:anim calcmode="lin" valueType="num">
                                      <p:cBhvr additive="base">
                                        <p:cTn id="100" dur="500" fill="hold"/>
                                        <p:tgtEl>
                                          <p:spTgt spid="86035"/>
                                        </p:tgtEl>
                                        <p:attrNameLst>
                                          <p:attrName>ppt_x</p:attrName>
                                        </p:attrNameLst>
                                      </p:cBhvr>
                                      <p:tavLst>
                                        <p:tav tm="0">
                                          <p:val>
                                            <p:strVal val="#ppt_x"/>
                                          </p:val>
                                        </p:tav>
                                        <p:tav tm="100000">
                                          <p:val>
                                            <p:strVal val="#ppt_x"/>
                                          </p:val>
                                        </p:tav>
                                      </p:tavLst>
                                    </p:anim>
                                    <p:anim calcmode="lin" valueType="num">
                                      <p:cBhvr additive="base">
                                        <p:cTn id="101" dur="500" fill="hold"/>
                                        <p:tgtEl>
                                          <p:spTgt spid="86035"/>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86036"/>
                                        </p:tgtEl>
                                        <p:attrNameLst>
                                          <p:attrName>style.visibility</p:attrName>
                                        </p:attrNameLst>
                                      </p:cBhvr>
                                      <p:to>
                                        <p:strVal val="visible"/>
                                      </p:to>
                                    </p:set>
                                    <p:animEffect transition="in" filter="blinds(horizontal)">
                                      <p:cBhvr>
                                        <p:cTn id="106" dur="500"/>
                                        <p:tgtEl>
                                          <p:spTgt spid="8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animBg="1"/>
      <p:bldP spid="86019" grpId="0"/>
      <p:bldP spid="86020" grpId="0"/>
      <p:bldP spid="86021" grpId="0"/>
      <p:bldP spid="86022" grpId="0"/>
      <p:bldP spid="86023" grpId="0"/>
      <p:bldP spid="86024" grpId="0"/>
      <p:bldP spid="86025" grpId="0"/>
      <p:bldP spid="2" grpId="0" animBg="1"/>
      <p:bldP spid="86027" grpId="0"/>
      <p:bldP spid="3" grpId="0" animBg="1"/>
      <p:bldP spid="86029" grpId="0"/>
      <p:bldP spid="4" grpId="0" animBg="1"/>
      <p:bldP spid="86031" grpId="0"/>
      <p:bldP spid="86033" grpId="0"/>
      <p:bldP spid="6" grpId="0" animBg="1"/>
      <p:bldP spid="86035" grpId="0"/>
      <p:bldP spid="8603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矩形 1"/>
          <p:cNvSpPr>
            <a:spLocks noChangeArrowheads="1"/>
          </p:cNvSpPr>
          <p:nvPr/>
        </p:nvSpPr>
        <p:spPr bwMode="auto">
          <a:xfrm>
            <a:off x="61913" y="620713"/>
            <a:ext cx="9072562" cy="5908675"/>
          </a:xfrm>
          <a:prstGeom prst="rect">
            <a:avLst/>
          </a:prstGeom>
          <a:noFill/>
          <a:ln w="9525">
            <a:noFill/>
            <a:miter lim="800000"/>
          </a:ln>
        </p:spPr>
        <p:txBody>
          <a:bodyPr>
            <a:spAutoFit/>
          </a:bodyPr>
          <a:lstStyle/>
          <a:p>
            <a:r>
              <a:rPr lang="en-US" altLang="zh-CN">
                <a:latin typeface="Franklin Gothic Book"/>
                <a:ea typeface="黑体" panose="02010600030101010101" pitchFamily="49" charset="-122"/>
              </a:rPr>
              <a:t>(1)</a:t>
            </a:r>
            <a:r>
              <a:rPr lang="zh-CN" altLang="en-US">
                <a:latin typeface="Franklin Gothic Book"/>
                <a:ea typeface="黑体" panose="02010600030101010101" pitchFamily="49" charset="-122"/>
              </a:rPr>
              <a:t>唯物史观角度：①社会生产力的发展、奴隶制瓦解、分封制崩溃、封建制确立的时代大变革是百家争鸣形成的大背景，这体现的是社会存在决定社会意识的唯物史观。</a:t>
            </a:r>
            <a:endParaRPr lang="zh-CN" altLang="en-US">
              <a:latin typeface="Franklin Gothic Book"/>
              <a:ea typeface="黑体" panose="02010600030101010101" pitchFamily="49" charset="-122"/>
            </a:endParaRPr>
          </a:p>
          <a:p>
            <a:r>
              <a:rPr lang="zh-CN" altLang="en-US">
                <a:latin typeface="Franklin Gothic Book"/>
                <a:ea typeface="黑体" panose="02010600030101010101" pitchFamily="49" charset="-122"/>
              </a:rPr>
              <a:t>②从阶级史观看，孔子、老子主张社会有序，主张统治者“无为”，代表的是没落贵族的利益，墨子代表下层劳动者群体的利益，其他如孟子、庄子、韩非子等则代表新兴地主阶层的利益。</a:t>
            </a:r>
            <a:endParaRPr lang="zh-CN" altLang="en-US">
              <a:latin typeface="Franklin Gothic Book"/>
              <a:ea typeface="黑体" panose="02010600030101010101" pitchFamily="49" charset="-122"/>
            </a:endParaRPr>
          </a:p>
          <a:p>
            <a:r>
              <a:rPr lang="en-US" altLang="zh-CN">
                <a:latin typeface="Franklin Gothic Book"/>
                <a:ea typeface="黑体" panose="02010600030101010101" pitchFamily="49" charset="-122"/>
              </a:rPr>
              <a:t>(2)</a:t>
            </a:r>
            <a:r>
              <a:rPr lang="zh-CN" altLang="en-US">
                <a:latin typeface="Franklin Gothic Book"/>
                <a:ea typeface="黑体" panose="02010600030101010101" pitchFamily="49" charset="-122"/>
              </a:rPr>
              <a:t>文明史观角度看：</a:t>
            </a:r>
            <a:endParaRPr lang="zh-CN" altLang="en-US">
              <a:latin typeface="Franklin Gothic Book"/>
              <a:ea typeface="黑体" panose="02010600030101010101" pitchFamily="49" charset="-122"/>
            </a:endParaRPr>
          </a:p>
          <a:p>
            <a:r>
              <a:rPr lang="zh-CN" altLang="en-US">
                <a:latin typeface="Franklin Gothic Book"/>
                <a:ea typeface="黑体" panose="02010600030101010101" pitchFamily="49" charset="-122"/>
              </a:rPr>
              <a:t>①文明传承方面：百家争鸣奠定了中国传统文化体系的基础，今天应坚持科学发展观，弘扬传统民族文化遗产的有益成份，如民本思想，和谐观念，统一意识、义利观点，同时也应剔除其落后时代的如三纲五常、等级贵贱等内容。</a:t>
            </a:r>
            <a:endParaRPr lang="zh-CN" altLang="en-US">
              <a:latin typeface="Franklin Gothic Book"/>
              <a:ea typeface="黑体" panose="02010600030101010101" pitchFamily="49" charset="-122"/>
            </a:endParaRPr>
          </a:p>
          <a:p>
            <a:r>
              <a:rPr lang="zh-CN" altLang="en-US">
                <a:latin typeface="Franklin Gothic Book"/>
                <a:ea typeface="黑体" panose="02010600030101010101" pitchFamily="49" charset="-122"/>
              </a:rPr>
              <a:t>②东西文明对比方面：应关注孔子等人的民本、仁政、君民观念与同时期西方古希腊亚里士多德、柏拉图等人的人文主义思想、城邦民主政治主张，古罗马注重立法、法律至上的治国理念的比较。</a:t>
            </a:r>
            <a:endParaRPr lang="zh-CN" altLang="en-US">
              <a:latin typeface="Franklin Gothic Book"/>
              <a:ea typeface="黑体" panose="02010600030101010101" pitchFamily="49" charset="-122"/>
            </a:endParaRPr>
          </a:p>
          <a:p>
            <a:r>
              <a:rPr lang="zh-CN" altLang="en-US">
                <a:latin typeface="Franklin Gothic Book"/>
                <a:ea typeface="黑体" panose="02010600030101010101" pitchFamily="49" charset="-122"/>
              </a:rPr>
              <a:t>③联系现实的方面：应注意孔孟儒学家思想中的“民本”主张与当今民主本质上的区别，古时“民本”思想以维护君主特权为中心，当今民主以人权平等为中心。</a:t>
            </a:r>
            <a:endParaRPr lang="zh-CN" altLang="en-US">
              <a:latin typeface="Franklin Gothic Book"/>
              <a:ea typeface="黑体" panose="02010600030101010101" pitchFamily="49" charset="-122"/>
            </a:endParaRPr>
          </a:p>
          <a:p>
            <a:r>
              <a:rPr lang="en-US" altLang="zh-CN">
                <a:latin typeface="Franklin Gothic Book"/>
                <a:ea typeface="黑体" panose="02010600030101010101" pitchFamily="49" charset="-122"/>
              </a:rPr>
              <a:t>2</a:t>
            </a:r>
            <a:r>
              <a:rPr lang="zh-CN" altLang="en-US">
                <a:latin typeface="Franklin Gothic Book"/>
                <a:ea typeface="黑体" panose="02010600030101010101" pitchFamily="49" charset="-122"/>
              </a:rPr>
              <a:t>．以文明史观理解中国古代的三种治国思想</a:t>
            </a:r>
            <a:endParaRPr lang="zh-CN" altLang="en-US">
              <a:latin typeface="Franklin Gothic Book"/>
              <a:ea typeface="黑体" panose="02010600030101010101" pitchFamily="49" charset="-122"/>
            </a:endParaRPr>
          </a:p>
          <a:p>
            <a:r>
              <a:rPr lang="en-US" altLang="zh-CN">
                <a:latin typeface="Franklin Gothic Book"/>
                <a:ea typeface="黑体" panose="02010600030101010101" pitchFamily="49" charset="-122"/>
              </a:rPr>
              <a:t>(1)</a:t>
            </a:r>
            <a:r>
              <a:rPr lang="zh-CN" altLang="en-US">
                <a:latin typeface="Franklin Gothic Book"/>
                <a:ea typeface="黑体" panose="02010600030101010101" pitchFamily="49" charset="-122"/>
              </a:rPr>
              <a:t>儒家推崇“人治”，即治国时偏重人的作用，实行“仁政”，是一种民本思想。</a:t>
            </a:r>
            <a:endParaRPr lang="zh-CN" altLang="en-US">
              <a:latin typeface="Franklin Gothic Book"/>
              <a:ea typeface="黑体" panose="02010600030101010101" pitchFamily="49" charset="-122"/>
            </a:endParaRPr>
          </a:p>
          <a:p>
            <a:r>
              <a:rPr lang="en-US" altLang="zh-CN">
                <a:latin typeface="Franklin Gothic Book"/>
                <a:ea typeface="黑体" panose="02010600030101010101" pitchFamily="49" charset="-122"/>
              </a:rPr>
              <a:t>(2)</a:t>
            </a:r>
            <a:r>
              <a:rPr lang="zh-CN" altLang="en-US">
                <a:latin typeface="Franklin Gothic Book"/>
                <a:ea typeface="黑体" panose="02010600030101010101" pitchFamily="49" charset="-122"/>
              </a:rPr>
              <a:t>法家主张“法治”，主张用法令来统一人们的思想和行为，建立君主专制的中央集权国家。</a:t>
            </a:r>
            <a:endParaRPr lang="zh-CN" altLang="en-US">
              <a:latin typeface="Franklin Gothic Book"/>
              <a:ea typeface="黑体" panose="02010600030101010101" pitchFamily="49" charset="-122"/>
            </a:endParaRPr>
          </a:p>
          <a:p>
            <a:r>
              <a:rPr lang="en-US" altLang="zh-CN">
                <a:latin typeface="Franklin Gothic Book"/>
                <a:ea typeface="黑体" panose="02010600030101010101" pitchFamily="49" charset="-122"/>
              </a:rPr>
              <a:t>(3)</a:t>
            </a:r>
            <a:r>
              <a:rPr lang="zh-CN" altLang="en-US">
                <a:latin typeface="Franklin Gothic Book"/>
                <a:ea typeface="黑体" panose="02010600030101010101" pitchFamily="49" charset="-122"/>
              </a:rPr>
              <a:t>道家主张“无为而治”，即不要把自己的意志强加给社会，顺应时势和民心。</a:t>
            </a:r>
            <a:endParaRPr lang="zh-CN" altLang="en-US">
              <a:latin typeface="Franklin Gothic Book"/>
              <a:ea typeface="黑体" panose="02010600030101010101" pitchFamily="49" charset="-122"/>
            </a:endParaRPr>
          </a:p>
          <a:p>
            <a:r>
              <a:rPr lang="en-US" altLang="zh-CN">
                <a:latin typeface="Franklin Gothic Book"/>
                <a:ea typeface="黑体" panose="02010600030101010101" pitchFamily="49" charset="-122"/>
              </a:rPr>
              <a:t>(4)</a:t>
            </a:r>
            <a:r>
              <a:rPr lang="zh-CN" altLang="en-US">
                <a:latin typeface="Franklin Gothic Book"/>
                <a:ea typeface="黑体" panose="02010600030101010101" pitchFamily="49" charset="-122"/>
              </a:rPr>
              <a:t>中国封建社会统治思想实际上是把三者加以融合互补，以儒家思想为基础，法家思想为辅助，兼采道家的合理思想。</a:t>
            </a:r>
            <a:endParaRPr lang="zh-CN" altLang="en-US">
              <a:latin typeface="Franklin Gothic Book"/>
              <a:ea typeface="黑体" panose="02010600030101010101" pitchFamily="49" charset="-122"/>
            </a:endParaRPr>
          </a:p>
        </p:txBody>
      </p:sp>
      <p:sp>
        <p:nvSpPr>
          <p:cNvPr id="117762" name="TextBox 2"/>
          <p:cNvSpPr txBox="1">
            <a:spLocks noChangeArrowheads="1"/>
          </p:cNvSpPr>
          <p:nvPr/>
        </p:nvSpPr>
        <p:spPr bwMode="auto">
          <a:xfrm>
            <a:off x="1619250" y="125413"/>
            <a:ext cx="5256213" cy="523875"/>
          </a:xfrm>
          <a:prstGeom prst="rect">
            <a:avLst/>
          </a:prstGeom>
          <a:noFill/>
          <a:ln w="9525">
            <a:noFill/>
            <a:miter lim="800000"/>
          </a:ln>
        </p:spPr>
        <p:txBody>
          <a:bodyPr>
            <a:spAutoFit/>
          </a:bodyPr>
          <a:lstStyle/>
          <a:p>
            <a:r>
              <a:rPr lang="zh-CN" altLang="en-US" sz="2800" b="1">
                <a:solidFill>
                  <a:srgbClr val="FF0000"/>
                </a:solidFill>
                <a:latin typeface="Franklin Gothic Book"/>
                <a:ea typeface="黑体" panose="02010600030101010101" pitchFamily="49" charset="-122"/>
              </a:rPr>
              <a:t>多角度看百家争鸣</a:t>
            </a:r>
            <a:endParaRPr lang="zh-CN" altLang="en-US" sz="2800" b="1">
              <a:solidFill>
                <a:srgbClr val="FF0000"/>
              </a:solidFill>
              <a:latin typeface="Franklin Gothic Book"/>
              <a:ea typeface="黑体" panose="02010600030101010101" pitchFamily="49"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2"/>
          <p:cNvSpPr txBox="1">
            <a:spLocks noChangeArrowheads="1"/>
          </p:cNvSpPr>
          <p:nvPr/>
        </p:nvSpPr>
        <p:spPr bwMode="auto">
          <a:xfrm>
            <a:off x="2916238" y="1773238"/>
            <a:ext cx="5867400" cy="711200"/>
          </a:xfrm>
          <a:prstGeom prst="rect">
            <a:avLst/>
          </a:prstGeom>
          <a:solidFill>
            <a:srgbClr val="FFC000"/>
          </a:solidFill>
          <a:ln w="9525">
            <a:solidFill>
              <a:schemeClr val="tx1"/>
            </a:solidFill>
            <a:miter lim="800000"/>
          </a:ln>
        </p:spPr>
        <p:txBody>
          <a:bodyPr>
            <a:spAutoFit/>
          </a:bodyPr>
          <a:lstStyle/>
          <a:p>
            <a:pPr>
              <a:spcBef>
                <a:spcPct val="50000"/>
              </a:spcBef>
            </a:pPr>
            <a:r>
              <a:rPr lang="zh-CN" altLang="en-US" sz="2000" b="1">
                <a:latin typeface="黑体" panose="02010600030101010101" pitchFamily="49" charset="-122"/>
                <a:ea typeface="黑体" panose="02010600030101010101" pitchFamily="49" charset="-122"/>
              </a:rPr>
              <a:t>它是西方列强对华商品输出和资本输出的基地，是中国半殖民地化加深的明显标记；</a:t>
            </a:r>
            <a:endParaRPr lang="zh-CN" altLang="en-US" sz="2000" b="1">
              <a:latin typeface="黑体" panose="02010600030101010101" pitchFamily="49" charset="-122"/>
              <a:ea typeface="黑体" panose="02010600030101010101" pitchFamily="49" charset="-122"/>
            </a:endParaRPr>
          </a:p>
        </p:txBody>
      </p:sp>
      <p:sp>
        <p:nvSpPr>
          <p:cNvPr id="118786" name="Text Box 3"/>
          <p:cNvSpPr txBox="1">
            <a:spLocks noChangeArrowheads="1"/>
          </p:cNvSpPr>
          <p:nvPr/>
        </p:nvSpPr>
        <p:spPr bwMode="auto">
          <a:xfrm>
            <a:off x="2916238" y="2924175"/>
            <a:ext cx="5943600" cy="711200"/>
          </a:xfrm>
          <a:prstGeom prst="rect">
            <a:avLst/>
          </a:prstGeom>
          <a:solidFill>
            <a:srgbClr val="FFC000"/>
          </a:solidFill>
          <a:ln w="9525">
            <a:solidFill>
              <a:schemeClr val="tx1"/>
            </a:solidFill>
            <a:miter lim="800000"/>
          </a:ln>
        </p:spPr>
        <p:txBody>
          <a:bodyPr>
            <a:spAutoFit/>
          </a:bodyPr>
          <a:lstStyle/>
          <a:p>
            <a:pPr>
              <a:spcBef>
                <a:spcPct val="50000"/>
              </a:spcBef>
            </a:pPr>
            <a:r>
              <a:rPr lang="zh-CN" altLang="en-US" sz="2000" b="1">
                <a:latin typeface="黑体" panose="02010600030101010101" pitchFamily="49" charset="-122"/>
                <a:ea typeface="黑体" panose="02010600030101010101" pitchFamily="49" charset="-122"/>
              </a:rPr>
              <a:t>它是中国工业基地、技术中心、商业中心和金融中心，对推动中国经济和社会现代化发挥带头作用；</a:t>
            </a:r>
            <a:endParaRPr lang="zh-CN" altLang="en-US" sz="2000" b="1">
              <a:latin typeface="黑体" panose="02010600030101010101" pitchFamily="49" charset="-122"/>
              <a:ea typeface="黑体" panose="02010600030101010101" pitchFamily="49" charset="-122"/>
            </a:endParaRPr>
          </a:p>
        </p:txBody>
      </p:sp>
      <p:sp>
        <p:nvSpPr>
          <p:cNvPr id="118787" name="Text Box 4"/>
          <p:cNvSpPr txBox="1">
            <a:spLocks noChangeArrowheads="1"/>
          </p:cNvSpPr>
          <p:nvPr/>
        </p:nvSpPr>
        <p:spPr bwMode="auto">
          <a:xfrm>
            <a:off x="2916238" y="4221163"/>
            <a:ext cx="5943600" cy="711200"/>
          </a:xfrm>
          <a:prstGeom prst="rect">
            <a:avLst/>
          </a:prstGeom>
          <a:solidFill>
            <a:srgbClr val="FFC000"/>
          </a:solidFill>
          <a:ln w="9525">
            <a:solidFill>
              <a:schemeClr val="tx1"/>
            </a:solidFill>
            <a:miter lim="800000"/>
          </a:ln>
        </p:spPr>
        <p:txBody>
          <a:bodyPr>
            <a:spAutoFit/>
          </a:bodyPr>
          <a:lstStyle/>
          <a:p>
            <a:pPr>
              <a:spcBef>
                <a:spcPct val="50000"/>
              </a:spcBef>
            </a:pPr>
            <a:r>
              <a:rPr lang="zh-CN" altLang="en-US" sz="2000" b="1">
                <a:latin typeface="黑体" panose="02010600030101010101" pitchFamily="49" charset="-122"/>
                <a:ea typeface="黑体" panose="02010600030101010101" pitchFamily="49" charset="-122"/>
              </a:rPr>
              <a:t>它加强了中国和世界的联系，使中国纳入资本主义世界殖民体系；</a:t>
            </a:r>
            <a:endParaRPr lang="zh-CN" altLang="en-US" sz="2000" b="1">
              <a:latin typeface="黑体" panose="02010600030101010101" pitchFamily="49" charset="-122"/>
              <a:ea typeface="黑体" panose="02010600030101010101" pitchFamily="49" charset="-122"/>
            </a:endParaRPr>
          </a:p>
        </p:txBody>
      </p:sp>
      <p:sp>
        <p:nvSpPr>
          <p:cNvPr id="118788" name="Text Box 5"/>
          <p:cNvSpPr txBox="1">
            <a:spLocks noChangeArrowheads="1"/>
          </p:cNvSpPr>
          <p:nvPr/>
        </p:nvSpPr>
        <p:spPr bwMode="auto">
          <a:xfrm>
            <a:off x="2916238" y="5373688"/>
            <a:ext cx="5943600" cy="1016000"/>
          </a:xfrm>
          <a:prstGeom prst="rect">
            <a:avLst/>
          </a:prstGeom>
          <a:solidFill>
            <a:srgbClr val="FFC000"/>
          </a:solidFill>
          <a:ln w="9525">
            <a:solidFill>
              <a:schemeClr val="tx1"/>
            </a:solidFill>
            <a:miter lim="800000"/>
          </a:ln>
        </p:spPr>
        <p:txBody>
          <a:bodyPr>
            <a:spAutoFit/>
          </a:bodyPr>
          <a:lstStyle/>
          <a:p>
            <a:pPr>
              <a:spcBef>
                <a:spcPct val="50000"/>
              </a:spcBef>
            </a:pPr>
            <a:r>
              <a:rPr lang="zh-CN" altLang="en-US" sz="2000" b="1">
                <a:latin typeface="黑体" panose="02010600030101010101" pitchFamily="49" charset="-122"/>
                <a:ea typeface="黑体" panose="02010600030101010101" pitchFamily="49" charset="-122"/>
              </a:rPr>
              <a:t>它是中国了解和学习西方近代化工业文明的窗口，也是中国传统农业文明最早开始走向近代工业文明的地方。</a:t>
            </a:r>
            <a:endParaRPr lang="zh-CN" altLang="en-US" sz="2000" b="1">
              <a:latin typeface="黑体" panose="02010600030101010101" pitchFamily="49" charset="-122"/>
              <a:ea typeface="黑体" panose="02010600030101010101" pitchFamily="49" charset="-122"/>
            </a:endParaRPr>
          </a:p>
        </p:txBody>
      </p:sp>
      <p:sp>
        <p:nvSpPr>
          <p:cNvPr id="118789" name="Rectangle 7"/>
          <p:cNvSpPr>
            <a:spLocks noChangeArrowheads="1"/>
          </p:cNvSpPr>
          <p:nvPr/>
        </p:nvSpPr>
        <p:spPr bwMode="auto">
          <a:xfrm>
            <a:off x="349250" y="765175"/>
            <a:ext cx="8794750" cy="584200"/>
          </a:xfrm>
          <a:prstGeom prst="rect">
            <a:avLst/>
          </a:prstGeom>
          <a:noFill/>
          <a:ln w="9525">
            <a:noFill/>
            <a:miter lim="800000"/>
          </a:ln>
        </p:spPr>
        <p:txBody>
          <a:bodyPr>
            <a:spAutoFit/>
          </a:bodyPr>
          <a:lstStyle/>
          <a:p>
            <a:pPr>
              <a:spcBef>
                <a:spcPct val="50000"/>
              </a:spcBef>
            </a:pPr>
            <a:r>
              <a:rPr lang="zh-CN" altLang="en-US" sz="3200" b="1">
                <a:solidFill>
                  <a:srgbClr val="FF0000"/>
                </a:solidFill>
                <a:latin typeface="Franklin Gothic Book"/>
                <a:ea typeface="黑体" panose="02010600030101010101" pitchFamily="49" charset="-122"/>
              </a:rPr>
              <a:t>用多元史观解读近代史上的通商口岸问题？</a:t>
            </a:r>
            <a:endParaRPr lang="zh-CN" altLang="en-US" sz="3200" b="1">
              <a:solidFill>
                <a:srgbClr val="FF0000"/>
              </a:solidFill>
              <a:latin typeface="Franklin Gothic Book"/>
              <a:ea typeface="黑体" panose="02010600030101010101" pitchFamily="49" charset="-122"/>
            </a:endParaRPr>
          </a:p>
        </p:txBody>
      </p:sp>
      <p:sp>
        <p:nvSpPr>
          <p:cNvPr id="99336" name="Rectangle 8"/>
          <p:cNvSpPr>
            <a:spLocks noChangeArrowheads="1"/>
          </p:cNvSpPr>
          <p:nvPr/>
        </p:nvSpPr>
        <p:spPr bwMode="auto">
          <a:xfrm>
            <a:off x="611188" y="1989138"/>
            <a:ext cx="2255837" cy="461962"/>
          </a:xfrm>
          <a:prstGeom prst="rect">
            <a:avLst/>
          </a:prstGeom>
          <a:noFill/>
          <a:ln w="9525">
            <a:noFill/>
            <a:miter lim="800000"/>
          </a:ln>
        </p:spPr>
        <p:txBody>
          <a:bodyPr wrap="none">
            <a:spAutoFit/>
          </a:bodyPr>
          <a:lstStyle/>
          <a:p>
            <a:r>
              <a:rPr lang="zh-CN" altLang="en-US" sz="2400" b="1">
                <a:latin typeface="Franklin Gothic Book"/>
                <a:ea typeface="黑体" panose="02010600030101010101" pitchFamily="49" charset="-122"/>
              </a:rPr>
              <a:t>    革命史观</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p:txBody>
      </p:sp>
      <p:sp>
        <p:nvSpPr>
          <p:cNvPr id="99337" name="Rectangle 9"/>
          <p:cNvSpPr>
            <a:spLocks noChangeArrowheads="1"/>
          </p:cNvSpPr>
          <p:nvPr/>
        </p:nvSpPr>
        <p:spPr bwMode="auto">
          <a:xfrm>
            <a:off x="827088" y="2989263"/>
            <a:ext cx="2020887" cy="457200"/>
          </a:xfrm>
          <a:prstGeom prst="rect">
            <a:avLst/>
          </a:prstGeom>
          <a:noFill/>
          <a:ln w="9525">
            <a:noFill/>
            <a:miter lim="800000"/>
          </a:ln>
        </p:spPr>
        <p:txBody>
          <a:bodyPr wrap="none">
            <a:spAutoFit/>
          </a:bodyPr>
          <a:lstStyle/>
          <a:p>
            <a:r>
              <a:rPr lang="zh-CN" altLang="en-US" sz="2400" b="1">
                <a:latin typeface="Franklin Gothic Book"/>
                <a:ea typeface="黑体" panose="02010600030101010101" pitchFamily="49" charset="-122"/>
              </a:rPr>
              <a:t>现代化史观</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p:txBody>
      </p:sp>
      <p:sp>
        <p:nvSpPr>
          <p:cNvPr id="99338" name="Rectangle 10"/>
          <p:cNvSpPr>
            <a:spLocks noChangeArrowheads="1"/>
          </p:cNvSpPr>
          <p:nvPr/>
        </p:nvSpPr>
        <p:spPr bwMode="auto">
          <a:xfrm>
            <a:off x="900113" y="4435475"/>
            <a:ext cx="2019300" cy="457200"/>
          </a:xfrm>
          <a:prstGeom prst="rect">
            <a:avLst/>
          </a:prstGeom>
          <a:noFill/>
          <a:ln w="9525">
            <a:noFill/>
            <a:miter lim="800000"/>
          </a:ln>
        </p:spPr>
        <p:txBody>
          <a:bodyPr wrap="none">
            <a:spAutoFit/>
          </a:bodyPr>
          <a:lstStyle/>
          <a:p>
            <a:r>
              <a:rPr lang="zh-CN" altLang="en-US" sz="2400" b="1">
                <a:latin typeface="Franklin Gothic Book"/>
                <a:ea typeface="黑体" panose="02010600030101010101" pitchFamily="49" charset="-122"/>
              </a:rPr>
              <a:t>整体史观</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p:txBody>
      </p:sp>
      <p:sp>
        <p:nvSpPr>
          <p:cNvPr id="99339" name="Rectangle 11"/>
          <p:cNvSpPr>
            <a:spLocks noChangeArrowheads="1"/>
          </p:cNvSpPr>
          <p:nvPr/>
        </p:nvSpPr>
        <p:spPr bwMode="auto">
          <a:xfrm>
            <a:off x="827088" y="5661025"/>
            <a:ext cx="2019300" cy="457200"/>
          </a:xfrm>
          <a:prstGeom prst="rect">
            <a:avLst/>
          </a:prstGeom>
          <a:noFill/>
          <a:ln w="9525">
            <a:noFill/>
            <a:miter lim="800000"/>
          </a:ln>
        </p:spPr>
        <p:txBody>
          <a:bodyPr wrap="none">
            <a:spAutoFit/>
          </a:bodyPr>
          <a:lstStyle/>
          <a:p>
            <a:pPr eaLnBrk="0" hangingPunct="0"/>
            <a:r>
              <a:rPr lang="zh-CN" altLang="en-US" sz="2400" b="1">
                <a:latin typeface="Franklin Gothic Book"/>
                <a:ea typeface="黑体" panose="02010600030101010101" pitchFamily="49" charset="-122"/>
              </a:rPr>
              <a:t>文明史观</a:t>
            </a:r>
            <a:r>
              <a:rPr lang="en-US" altLang="zh-CN" sz="2400" b="1">
                <a:latin typeface="Franklin Gothic Book"/>
                <a:ea typeface="黑体" panose="02010600030101010101" pitchFamily="49" charset="-122"/>
              </a:rPr>
              <a:t>——</a:t>
            </a:r>
            <a:endParaRPr lang="en-US" altLang="zh-CN" sz="2400" b="1">
              <a:latin typeface="Franklin Gothic Book"/>
              <a:ea typeface="黑体" panose="0201060003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blinds(horizontal)">
                                      <p:cBhvr>
                                        <p:cTn id="7" dur="500"/>
                                        <p:tgtEl>
                                          <p:spTgt spid="993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7"/>
                                        </p:tgtEl>
                                        <p:attrNameLst>
                                          <p:attrName>style.visibility</p:attrName>
                                        </p:attrNameLst>
                                      </p:cBhvr>
                                      <p:to>
                                        <p:strVal val="visible"/>
                                      </p:to>
                                    </p:set>
                                    <p:animEffect transition="in" filter="blinds(horizontal)">
                                      <p:cBhvr>
                                        <p:cTn id="12" dur="500"/>
                                        <p:tgtEl>
                                          <p:spTgt spid="993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8"/>
                                        </p:tgtEl>
                                        <p:attrNameLst>
                                          <p:attrName>style.visibility</p:attrName>
                                        </p:attrNameLst>
                                      </p:cBhvr>
                                      <p:to>
                                        <p:strVal val="visible"/>
                                      </p:to>
                                    </p:set>
                                    <p:animEffect transition="in" filter="blinds(horizontal)">
                                      <p:cBhvr>
                                        <p:cTn id="17" dur="500"/>
                                        <p:tgtEl>
                                          <p:spTgt spid="993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39"/>
                                        </p:tgtEl>
                                        <p:attrNameLst>
                                          <p:attrName>style.visibility</p:attrName>
                                        </p:attrNameLst>
                                      </p:cBhvr>
                                      <p:to>
                                        <p:strVal val="visible"/>
                                      </p:to>
                                    </p:set>
                                    <p:animEffect transition="in" filter="blinds(horizontal)">
                                      <p:cBhvr>
                                        <p:cTn id="22" dur="500"/>
                                        <p:tgtEl>
                                          <p:spTgt spid="99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8" grpId="0"/>
      <p:bldP spid="9933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2"/>
          <p:cNvSpPr txBox="1">
            <a:spLocks noChangeArrowheads="1"/>
          </p:cNvSpPr>
          <p:nvPr/>
        </p:nvSpPr>
        <p:spPr bwMode="auto">
          <a:xfrm>
            <a:off x="914400" y="457200"/>
            <a:ext cx="6324600" cy="519113"/>
          </a:xfrm>
          <a:prstGeom prst="rect">
            <a:avLst/>
          </a:prstGeom>
          <a:noFill/>
          <a:ln w="9525">
            <a:noFill/>
            <a:miter lim="800000"/>
          </a:ln>
        </p:spPr>
        <p:txBody>
          <a:bodyPr>
            <a:spAutoFit/>
          </a:bodyPr>
          <a:lstStyle/>
          <a:p>
            <a:pPr>
              <a:spcBef>
                <a:spcPct val="50000"/>
              </a:spcBef>
            </a:pPr>
            <a:r>
              <a:rPr lang="zh-CN" altLang="en-US" sz="2800" b="1">
                <a:solidFill>
                  <a:srgbClr val="FF0000"/>
                </a:solidFill>
              </a:rPr>
              <a:t>运用多元史观评价孙中山。</a:t>
            </a:r>
            <a:r>
              <a:rPr lang="zh-CN" altLang="en-US" sz="2800">
                <a:solidFill>
                  <a:srgbClr val="FF0000"/>
                </a:solidFill>
              </a:rPr>
              <a:t> </a:t>
            </a:r>
            <a:endParaRPr lang="zh-CN" altLang="en-US" sz="2800">
              <a:solidFill>
                <a:srgbClr val="FF0000"/>
              </a:solidFill>
            </a:endParaRPr>
          </a:p>
        </p:txBody>
      </p:sp>
      <p:sp>
        <p:nvSpPr>
          <p:cNvPr id="120834" name="Rectangle 4"/>
          <p:cNvSpPr>
            <a:spLocks noChangeArrowheads="1"/>
          </p:cNvSpPr>
          <p:nvPr/>
        </p:nvSpPr>
        <p:spPr bwMode="auto">
          <a:xfrm>
            <a:off x="0" y="1066800"/>
            <a:ext cx="2698750" cy="4838700"/>
          </a:xfrm>
          <a:prstGeom prst="rect">
            <a:avLst/>
          </a:prstGeom>
          <a:noFill/>
          <a:ln w="9525">
            <a:noFill/>
            <a:miter lim="800000"/>
          </a:ln>
        </p:spPr>
        <p:txBody>
          <a:bodyPr wrap="none" anchor="ctr">
            <a:spAutoFit/>
          </a:bodyPr>
          <a:lstStyle/>
          <a:p>
            <a:pPr indent="66675"/>
            <a:r>
              <a:rPr lang="zh-CN" altLang="en-US" sz="2400" b="1">
                <a:ea typeface="黑体" panose="02010600030101010101" pitchFamily="49" charset="-122"/>
              </a:rPr>
              <a:t>从革命史观</a:t>
            </a:r>
            <a:r>
              <a:rPr lang="en-US" altLang="zh-CN" sz="2400" b="1">
                <a:ea typeface="黑体" panose="02010600030101010101" pitchFamily="49" charset="-122"/>
              </a:rPr>
              <a:t>——</a:t>
            </a:r>
            <a:endParaRPr lang="en-US" altLang="zh-CN" sz="2400" b="1">
              <a:ea typeface="黑体" panose="02010600030101010101" pitchFamily="49" charset="-122"/>
            </a:endParaRPr>
          </a:p>
          <a:p>
            <a:pPr indent="66675"/>
            <a:r>
              <a:rPr lang="en-US" altLang="zh-CN" sz="2400" b="1">
                <a:ea typeface="黑体" panose="02010600030101010101" pitchFamily="49" charset="-122"/>
              </a:rPr>
              <a:t>           </a:t>
            </a:r>
            <a:endParaRPr lang="en-US" altLang="zh-CN" sz="2400" b="1">
              <a:ea typeface="黑体" panose="02010600030101010101" pitchFamily="49" charset="-122"/>
            </a:endParaRPr>
          </a:p>
          <a:p>
            <a:pPr indent="66675"/>
            <a:endParaRPr lang="en-US" altLang="zh-CN" sz="2400" b="1">
              <a:ea typeface="黑体" panose="02010600030101010101" pitchFamily="49" charset="-122"/>
            </a:endParaRPr>
          </a:p>
          <a:p>
            <a:pPr indent="66675"/>
            <a:r>
              <a:rPr lang="zh-CN" altLang="en-US" sz="2400" b="1">
                <a:ea typeface="黑体" panose="02010600030101010101" pitchFamily="49" charset="-122"/>
              </a:rPr>
              <a:t>从现代化史观</a:t>
            </a:r>
            <a:r>
              <a:rPr lang="en-US" altLang="zh-CN" sz="2400" b="1">
                <a:ea typeface="黑体" panose="02010600030101010101" pitchFamily="49" charset="-122"/>
              </a:rPr>
              <a:t>——</a:t>
            </a:r>
            <a:endParaRPr lang="en-US" altLang="zh-CN" sz="2400" b="1">
              <a:ea typeface="黑体" panose="02010600030101010101" pitchFamily="49" charset="-122"/>
            </a:endParaRPr>
          </a:p>
          <a:p>
            <a:pPr indent="66675"/>
            <a:endParaRPr lang="en-US" altLang="zh-CN" sz="2400" b="1">
              <a:ea typeface="黑体" panose="02010600030101010101" pitchFamily="49" charset="-122"/>
            </a:endParaRPr>
          </a:p>
          <a:p>
            <a:pPr indent="66675"/>
            <a:endParaRPr lang="en-US" altLang="zh-CN" sz="2400" b="1">
              <a:ea typeface="黑体" panose="02010600030101010101" pitchFamily="49" charset="-122"/>
            </a:endParaRPr>
          </a:p>
          <a:p>
            <a:pPr indent="66675"/>
            <a:r>
              <a:rPr lang="zh-CN" altLang="en-US" sz="2400" b="1">
                <a:ea typeface="黑体" panose="02010600030101010101" pitchFamily="49" charset="-122"/>
              </a:rPr>
              <a:t>从整体史观</a:t>
            </a:r>
            <a:r>
              <a:rPr lang="en-US" altLang="zh-CN" sz="2400" b="1">
                <a:ea typeface="黑体" panose="02010600030101010101" pitchFamily="49" charset="-122"/>
              </a:rPr>
              <a:t>——</a:t>
            </a:r>
            <a:endParaRPr lang="en-US" altLang="zh-CN" sz="2400" b="1">
              <a:ea typeface="黑体" panose="02010600030101010101" pitchFamily="49" charset="-122"/>
            </a:endParaRPr>
          </a:p>
          <a:p>
            <a:pPr indent="66675"/>
            <a:r>
              <a:rPr lang="en-US" altLang="zh-CN" sz="2400" b="1">
                <a:ea typeface="黑体" panose="02010600030101010101" pitchFamily="49" charset="-122"/>
              </a:rPr>
              <a:t>           </a:t>
            </a:r>
            <a:endParaRPr lang="en-US" altLang="zh-CN" sz="2400" b="1">
              <a:ea typeface="黑体" panose="02010600030101010101" pitchFamily="49" charset="-122"/>
            </a:endParaRPr>
          </a:p>
          <a:p>
            <a:pPr indent="66675"/>
            <a:endParaRPr lang="en-US" altLang="zh-CN" sz="2400" b="1">
              <a:ea typeface="黑体" panose="02010600030101010101" pitchFamily="49" charset="-122"/>
            </a:endParaRPr>
          </a:p>
          <a:p>
            <a:pPr indent="66675"/>
            <a:r>
              <a:rPr lang="zh-CN" altLang="en-US" sz="2400" b="1">
                <a:ea typeface="黑体" panose="02010600030101010101" pitchFamily="49" charset="-122"/>
              </a:rPr>
              <a:t>从文明史观</a:t>
            </a:r>
            <a:r>
              <a:rPr lang="en-US" altLang="zh-CN" sz="2400" b="1">
                <a:ea typeface="黑体" panose="02010600030101010101" pitchFamily="49" charset="-122"/>
              </a:rPr>
              <a:t>—— </a:t>
            </a:r>
            <a:endParaRPr lang="en-US" altLang="zh-CN" sz="2400" b="1">
              <a:ea typeface="黑体" panose="02010600030101010101" pitchFamily="49" charset="-122"/>
            </a:endParaRPr>
          </a:p>
          <a:p>
            <a:pPr indent="66675"/>
            <a:endParaRPr lang="en-US" altLang="zh-CN" sz="2400" b="1">
              <a:ea typeface="黑体" panose="02010600030101010101" pitchFamily="49" charset="-122"/>
            </a:endParaRPr>
          </a:p>
          <a:p>
            <a:pPr indent="66675"/>
            <a:endParaRPr lang="en-US" altLang="zh-CN" sz="2400" b="1">
              <a:ea typeface="黑体" panose="02010600030101010101" pitchFamily="49" charset="-122"/>
            </a:endParaRPr>
          </a:p>
          <a:p>
            <a:pPr indent="66675"/>
            <a:r>
              <a:rPr lang="zh-CN" altLang="en-US" sz="2400" b="1">
                <a:ea typeface="黑体" panose="02010600030101010101" pitchFamily="49" charset="-122"/>
              </a:rPr>
              <a:t>社会史观</a:t>
            </a:r>
            <a:r>
              <a:rPr lang="en-US" altLang="zh-CN" sz="2400" b="1">
                <a:ea typeface="黑体" panose="02010600030101010101" pitchFamily="49" charset="-122"/>
              </a:rPr>
              <a:t>—— </a:t>
            </a:r>
            <a:endParaRPr lang="en-US" altLang="zh-CN" sz="2400" b="1">
              <a:ea typeface="黑体" panose="02010600030101010101" pitchFamily="49" charset="-122"/>
            </a:endParaRPr>
          </a:p>
        </p:txBody>
      </p:sp>
      <p:sp>
        <p:nvSpPr>
          <p:cNvPr id="120835" name="Rectangle 5"/>
          <p:cNvSpPr>
            <a:spLocks noChangeArrowheads="1"/>
          </p:cNvSpPr>
          <p:nvPr/>
        </p:nvSpPr>
        <p:spPr bwMode="auto">
          <a:xfrm>
            <a:off x="2209800" y="990600"/>
            <a:ext cx="6705600" cy="1200150"/>
          </a:xfrm>
          <a:prstGeom prst="rect">
            <a:avLst/>
          </a:prstGeom>
          <a:noFill/>
          <a:ln w="9525">
            <a:noFill/>
            <a:miter lim="800000"/>
          </a:ln>
        </p:spPr>
        <p:txBody>
          <a:bodyPr>
            <a:spAutoFit/>
          </a:bodyPr>
          <a:lstStyle/>
          <a:p>
            <a:r>
              <a:rPr lang="zh-CN" altLang="en-US" sz="2400" b="1">
                <a:solidFill>
                  <a:srgbClr val="FF0000"/>
                </a:solidFill>
                <a:ea typeface="楷体_GB2312" panose="02010609030101010101" pitchFamily="49" charset="-122"/>
              </a:rPr>
              <a:t>领导了资阶民主革命，是中国民主革命的先行者</a:t>
            </a:r>
            <a:r>
              <a:rPr lang="zh-CN" altLang="en-US" sz="2400" b="1">
                <a:solidFill>
                  <a:srgbClr val="FFFF00"/>
                </a:solidFill>
                <a:ea typeface="楷体_GB2312" panose="02010609030101010101" pitchFamily="49" charset="-122"/>
              </a:rPr>
              <a:t>。</a:t>
            </a:r>
            <a:r>
              <a:rPr lang="zh-CN" altLang="en-US" sz="2400" b="1">
                <a:ea typeface="楷体_GB2312" panose="02010609030101010101" pitchFamily="49" charset="-122"/>
              </a:rPr>
              <a:t>（中国同盟会、辛亥革命、国共合作）</a:t>
            </a:r>
            <a:endParaRPr lang="zh-CN" altLang="en-US" sz="2400" b="1">
              <a:ea typeface="楷体_GB2312" panose="02010609030101010101" pitchFamily="49" charset="-122"/>
            </a:endParaRPr>
          </a:p>
          <a:p>
            <a:endParaRPr lang="en-US" altLang="zh-CN" sz="2400" b="1">
              <a:ea typeface="楷体_GB2312" panose="02010609030101010101" pitchFamily="49" charset="-122"/>
            </a:endParaRPr>
          </a:p>
        </p:txBody>
      </p:sp>
      <p:sp>
        <p:nvSpPr>
          <p:cNvPr id="120836" name="Rectangle 6"/>
          <p:cNvSpPr>
            <a:spLocks noChangeArrowheads="1"/>
          </p:cNvSpPr>
          <p:nvPr/>
        </p:nvSpPr>
        <p:spPr bwMode="auto">
          <a:xfrm>
            <a:off x="2362200" y="1981200"/>
            <a:ext cx="6629400" cy="830263"/>
          </a:xfrm>
          <a:prstGeom prst="rect">
            <a:avLst/>
          </a:prstGeom>
          <a:noFill/>
          <a:ln w="9525">
            <a:noFill/>
            <a:miter lim="800000"/>
          </a:ln>
        </p:spPr>
        <p:txBody>
          <a:bodyPr>
            <a:spAutoFit/>
          </a:bodyPr>
          <a:lstStyle/>
          <a:p>
            <a:r>
              <a:rPr lang="zh-CN" altLang="en-US" sz="2400" b="1">
                <a:solidFill>
                  <a:srgbClr val="FF0000"/>
                </a:solidFill>
                <a:ea typeface="楷体_GB2312" panose="02010609030101010101" pitchFamily="49" charset="-122"/>
              </a:rPr>
              <a:t>推动了中国近代化进程，中国现代化运动的先驱</a:t>
            </a:r>
            <a:r>
              <a:rPr lang="zh-CN" altLang="en-US" sz="2400" b="1">
                <a:solidFill>
                  <a:srgbClr val="FFFF00"/>
                </a:solidFill>
                <a:ea typeface="楷体_GB2312" panose="02010609030101010101" pitchFamily="49" charset="-122"/>
              </a:rPr>
              <a:t>。</a:t>
            </a:r>
            <a:endParaRPr lang="zh-CN" altLang="en-US" sz="2400" b="1">
              <a:solidFill>
                <a:srgbClr val="FFFF00"/>
              </a:solidFill>
              <a:ea typeface="楷体_GB2312" panose="02010609030101010101" pitchFamily="49" charset="-122"/>
            </a:endParaRPr>
          </a:p>
          <a:p>
            <a:r>
              <a:rPr lang="zh-CN" altLang="en-US" sz="2400" b="1">
                <a:ea typeface="楷体_GB2312" panose="02010609030101010101" pitchFamily="49" charset="-122"/>
              </a:rPr>
              <a:t>（政治、经济、思想、社会生活）</a:t>
            </a:r>
            <a:endParaRPr lang="zh-CN" altLang="en-US" sz="2400" b="1">
              <a:ea typeface="楷体_GB2312" panose="02010609030101010101" pitchFamily="49" charset="-122"/>
            </a:endParaRPr>
          </a:p>
        </p:txBody>
      </p:sp>
      <p:sp>
        <p:nvSpPr>
          <p:cNvPr id="120837" name="Rectangle 7"/>
          <p:cNvSpPr>
            <a:spLocks noChangeArrowheads="1"/>
          </p:cNvSpPr>
          <p:nvPr/>
        </p:nvSpPr>
        <p:spPr bwMode="auto">
          <a:xfrm>
            <a:off x="2209800" y="4267200"/>
            <a:ext cx="6934200" cy="830263"/>
          </a:xfrm>
          <a:prstGeom prst="rect">
            <a:avLst/>
          </a:prstGeom>
          <a:noFill/>
          <a:ln w="9525">
            <a:noFill/>
            <a:miter lim="800000"/>
          </a:ln>
        </p:spPr>
        <p:txBody>
          <a:bodyPr>
            <a:spAutoFit/>
          </a:bodyPr>
          <a:lstStyle/>
          <a:p>
            <a:r>
              <a:rPr lang="zh-CN" altLang="en-US" sz="2400" b="1">
                <a:solidFill>
                  <a:srgbClr val="FF0000"/>
                </a:solidFill>
                <a:ea typeface="楷体_GB2312" panose="02010609030101010101" pitchFamily="49" charset="-122"/>
              </a:rPr>
              <a:t>促进了中国从传统文明向现代文明转轨，是现代文明的建设者</a:t>
            </a:r>
            <a:r>
              <a:rPr lang="zh-CN" altLang="en-US" sz="2400" b="1">
                <a:ea typeface="楷体_GB2312" panose="02010609030101010101" pitchFamily="49" charset="-122"/>
              </a:rPr>
              <a:t>（结束封建帝制，建立民主共和制。）</a:t>
            </a:r>
            <a:endParaRPr lang="zh-CN" altLang="en-US" sz="2400" b="1">
              <a:ea typeface="楷体_GB2312" panose="02010609030101010101" pitchFamily="49" charset="-122"/>
            </a:endParaRPr>
          </a:p>
        </p:txBody>
      </p:sp>
      <p:sp>
        <p:nvSpPr>
          <p:cNvPr id="120838" name="Rectangle 8"/>
          <p:cNvSpPr>
            <a:spLocks noChangeArrowheads="1"/>
          </p:cNvSpPr>
          <p:nvPr/>
        </p:nvSpPr>
        <p:spPr bwMode="auto">
          <a:xfrm>
            <a:off x="2286000" y="3200400"/>
            <a:ext cx="6858000" cy="830263"/>
          </a:xfrm>
          <a:prstGeom prst="rect">
            <a:avLst/>
          </a:prstGeom>
          <a:noFill/>
          <a:ln w="9525">
            <a:noFill/>
            <a:miter lim="800000"/>
          </a:ln>
        </p:spPr>
        <p:txBody>
          <a:bodyPr>
            <a:spAutoFit/>
          </a:bodyPr>
          <a:lstStyle/>
          <a:p>
            <a:r>
              <a:rPr lang="zh-CN" altLang="en-US" sz="2400" b="1">
                <a:solidFill>
                  <a:srgbClr val="FF0000"/>
                </a:solidFill>
                <a:ea typeface="楷体_GB2312" panose="02010609030101010101" pitchFamily="49" charset="-122"/>
              </a:rPr>
              <a:t>促进亚洲觉醒，是影响亚洲和其他地区民族解放运动的政治家。</a:t>
            </a:r>
            <a:endParaRPr lang="zh-CN" altLang="en-US" sz="2400" b="1">
              <a:solidFill>
                <a:srgbClr val="FF0000"/>
              </a:solidFill>
              <a:ea typeface="楷体_GB2312" panose="02010609030101010101" pitchFamily="49" charset="-122"/>
            </a:endParaRPr>
          </a:p>
        </p:txBody>
      </p:sp>
      <p:sp>
        <p:nvSpPr>
          <p:cNvPr id="120839" name="Rectangle 9"/>
          <p:cNvSpPr>
            <a:spLocks noChangeArrowheads="1"/>
          </p:cNvSpPr>
          <p:nvPr/>
        </p:nvSpPr>
        <p:spPr bwMode="auto">
          <a:xfrm>
            <a:off x="2133600" y="5410200"/>
            <a:ext cx="5943600" cy="830263"/>
          </a:xfrm>
          <a:prstGeom prst="rect">
            <a:avLst/>
          </a:prstGeom>
          <a:noFill/>
          <a:ln w="9525">
            <a:noFill/>
            <a:miter lim="800000"/>
          </a:ln>
        </p:spPr>
        <p:txBody>
          <a:bodyPr>
            <a:spAutoFit/>
          </a:bodyPr>
          <a:lstStyle/>
          <a:p>
            <a:r>
              <a:rPr lang="zh-CN" altLang="en-US" sz="2400" b="1">
                <a:solidFill>
                  <a:srgbClr val="FF0000"/>
                </a:solidFill>
                <a:ea typeface="楷体_GB2312" panose="02010609030101010101" pitchFamily="49" charset="-122"/>
              </a:rPr>
              <a:t>是现代文明生活方式的倡导者和践行者</a:t>
            </a:r>
            <a:endParaRPr lang="zh-CN" altLang="en-US" sz="2400" b="1">
              <a:solidFill>
                <a:srgbClr val="FF0000"/>
              </a:solidFill>
              <a:ea typeface="楷体_GB2312" panose="02010609030101010101" pitchFamily="49" charset="-122"/>
            </a:endParaRPr>
          </a:p>
          <a:p>
            <a:r>
              <a:rPr lang="zh-CN" altLang="en-US" sz="2400" b="1">
                <a:ea typeface="楷体_GB2312" panose="02010609030101010101" pitchFamily="49" charset="-122"/>
              </a:rPr>
              <a:t>（中山装、断发易服、不缠足运动）</a:t>
            </a:r>
            <a:endParaRPr lang="zh-CN" altLang="en-US" sz="2400" b="1">
              <a:ea typeface="楷体_GB2312" panose="02010609030101010101" pitchFamily="49"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ChangeArrowheads="1"/>
          </p:cNvSpPr>
          <p:nvPr/>
        </p:nvSpPr>
        <p:spPr bwMode="auto">
          <a:xfrm>
            <a:off x="71438" y="174625"/>
            <a:ext cx="9001125" cy="6569075"/>
          </a:xfrm>
          <a:prstGeom prst="rect">
            <a:avLst/>
          </a:prstGeom>
          <a:solidFill>
            <a:schemeClr val="bg1"/>
          </a:solidFill>
          <a:ln w="9525">
            <a:noFill/>
            <a:miter lim="800000"/>
          </a:ln>
        </p:spPr>
        <p:txBody>
          <a:bodyPr anchor="ctr">
            <a:spAutoFit/>
          </a:bodyPr>
          <a:lstStyle/>
          <a:p>
            <a:pPr indent="266700" algn="ctr">
              <a:lnSpc>
                <a:spcPts val="3400"/>
              </a:lnSpc>
            </a:pPr>
            <a:endParaRPr lang="en-US" altLang="zh-CN" sz="3200" b="1">
              <a:latin typeface="Franklin Gothic Book"/>
              <a:ea typeface="黑体" panose="02010600030101010101" pitchFamily="49" charset="-122"/>
            </a:endParaRPr>
          </a:p>
          <a:p>
            <a:pPr indent="266700" algn="ctr">
              <a:lnSpc>
                <a:spcPts val="3400"/>
              </a:lnSpc>
            </a:pPr>
            <a:r>
              <a:rPr lang="zh-CN" altLang="en-US" sz="3200" b="1">
                <a:solidFill>
                  <a:srgbClr val="FF0000"/>
                </a:solidFill>
                <a:latin typeface="宋体" panose="02010600030101010101" pitchFamily="2" charset="-122"/>
                <a:ea typeface="黑体" panose="02010600030101010101" pitchFamily="49" charset="-122"/>
                <a:cs typeface="Times New Roman" panose="02020603050405020304" pitchFamily="18" charset="0"/>
              </a:rPr>
              <a:t>多种史观看待罗斯福新政</a:t>
            </a:r>
            <a:endParaRPr lang="zh-CN" altLang="en-US" sz="3200" b="1">
              <a:solidFill>
                <a:srgbClr val="FF0000"/>
              </a:solidFill>
              <a:latin typeface="宋体" panose="02010600030101010101" pitchFamily="2" charset="-122"/>
              <a:ea typeface="黑体" panose="02010600030101010101" pitchFamily="49" charset="-122"/>
              <a:cs typeface="Times New Roman" panose="02020603050405020304" pitchFamily="18" charset="0"/>
            </a:endParaRPr>
          </a:p>
          <a:p>
            <a:pPr indent="266700">
              <a:lnSpc>
                <a:spcPts val="3400"/>
              </a:lnSpc>
            </a:pPr>
            <a:r>
              <a:rPr lang="zh-CN" altLang="en-US" sz="2400" b="1">
                <a:latin typeface="宋体" panose="02010600030101010101" pitchFamily="2" charset="-122"/>
                <a:ea typeface="黑体" panose="02010600030101010101" pitchFamily="49" charset="-122"/>
                <a:cs typeface="Times New Roman" panose="02020603050405020304" pitchFamily="18" charset="0"/>
              </a:rPr>
              <a:t>⑴</a:t>
            </a:r>
            <a:r>
              <a:rPr lang="zh-CN" altLang="en-US" sz="2400" b="1">
                <a:solidFill>
                  <a:srgbClr val="FF0000"/>
                </a:solidFill>
                <a:latin typeface="宋体" panose="02010600030101010101" pitchFamily="2" charset="-122"/>
                <a:ea typeface="黑体" panose="02010600030101010101" pitchFamily="49" charset="-122"/>
                <a:cs typeface="Times New Roman" panose="02020603050405020304" pitchFamily="18" charset="0"/>
              </a:rPr>
              <a:t>近代化史观</a:t>
            </a:r>
            <a:r>
              <a:rPr lang="zh-CN" altLang="en-US" sz="2400" b="1">
                <a:latin typeface="宋体" panose="02010600030101010101" pitchFamily="2" charset="-122"/>
                <a:ea typeface="黑体" panose="02010600030101010101" pitchFamily="49" charset="-122"/>
                <a:cs typeface="Times New Roman" panose="02020603050405020304" pitchFamily="18" charset="0"/>
              </a:rPr>
              <a:t>：罗斯福新政采用国家干预的手段，调整了美国的经济模式，缓和了经济危机，探索了资本主义国家现代化的新模式。</a:t>
            </a:r>
            <a:endParaRPr lang="zh-CN" altLang="en-US" sz="2400" b="1">
              <a:latin typeface="宋体" panose="02010600030101010101" pitchFamily="2" charset="-122"/>
              <a:ea typeface="黑体" panose="02010600030101010101" pitchFamily="49" charset="-122"/>
              <a:cs typeface="Times New Roman" panose="02020603050405020304" pitchFamily="18" charset="0"/>
            </a:endParaRPr>
          </a:p>
          <a:p>
            <a:pPr indent="266700">
              <a:lnSpc>
                <a:spcPts val="3400"/>
              </a:lnSpc>
            </a:pPr>
            <a:r>
              <a:rPr lang="zh-CN" altLang="en-US" sz="2400" b="1">
                <a:latin typeface="宋体" panose="02010600030101010101" pitchFamily="2" charset="-122"/>
                <a:ea typeface="黑体" panose="02010600030101010101" pitchFamily="49" charset="-122"/>
                <a:cs typeface="Times New Roman" panose="02020603050405020304" pitchFamily="18" charset="0"/>
              </a:rPr>
              <a:t>⑵</a:t>
            </a:r>
            <a:r>
              <a:rPr lang="zh-CN" altLang="en-US" sz="2400" b="1">
                <a:solidFill>
                  <a:srgbClr val="FF0000"/>
                </a:solidFill>
                <a:latin typeface="宋体" panose="02010600030101010101" pitchFamily="2" charset="-122"/>
                <a:ea typeface="黑体" panose="02010600030101010101" pitchFamily="49" charset="-122"/>
                <a:cs typeface="Times New Roman" panose="02020603050405020304" pitchFamily="18" charset="0"/>
              </a:rPr>
              <a:t>社会史观</a:t>
            </a:r>
            <a:r>
              <a:rPr lang="zh-CN" altLang="en-US" sz="2400" b="1">
                <a:latin typeface="宋体" panose="02010600030101010101" pitchFamily="2" charset="-122"/>
                <a:ea typeface="黑体" panose="02010600030101010101" pitchFamily="49" charset="-122"/>
                <a:cs typeface="Times New Roman" panose="02020603050405020304" pitchFamily="18" charset="0"/>
              </a:rPr>
              <a:t>：罗斯福通过加强救济工作、强化社会保障、加强社会立法等措施有效解决了经济危机带来的严重社会问题（失业、贫困、流浪等），缓解了社会紧张局势。</a:t>
            </a:r>
            <a:endParaRPr lang="zh-CN" altLang="en-US" sz="2400" b="1">
              <a:latin typeface="宋体" panose="02010600030101010101" pitchFamily="2" charset="-122"/>
              <a:ea typeface="黑体" panose="02010600030101010101" pitchFamily="49" charset="-122"/>
              <a:cs typeface="Times New Roman" panose="02020603050405020304" pitchFamily="18" charset="0"/>
            </a:endParaRPr>
          </a:p>
          <a:p>
            <a:pPr indent="266700">
              <a:lnSpc>
                <a:spcPts val="3400"/>
              </a:lnSpc>
            </a:pPr>
            <a:r>
              <a:rPr lang="zh-CN" altLang="en-US" sz="2400" b="1">
                <a:latin typeface="宋体" panose="02010600030101010101" pitchFamily="2" charset="-122"/>
                <a:ea typeface="黑体" panose="02010600030101010101" pitchFamily="49" charset="-122"/>
                <a:cs typeface="Times New Roman" panose="02020603050405020304" pitchFamily="18" charset="0"/>
              </a:rPr>
              <a:t>⑶</a:t>
            </a:r>
            <a:r>
              <a:rPr lang="zh-CN" altLang="en-US" sz="2400" b="1">
                <a:solidFill>
                  <a:srgbClr val="FF0000"/>
                </a:solidFill>
                <a:latin typeface="宋体" panose="02010600030101010101" pitchFamily="2" charset="-122"/>
                <a:ea typeface="黑体" panose="02010600030101010101" pitchFamily="49" charset="-122"/>
                <a:cs typeface="Times New Roman" panose="02020603050405020304" pitchFamily="18" charset="0"/>
              </a:rPr>
              <a:t>生态史观</a:t>
            </a:r>
            <a:r>
              <a:rPr lang="zh-CN" altLang="en-US" sz="2400" b="1">
                <a:latin typeface="宋体" panose="02010600030101010101" pitchFamily="2" charset="-122"/>
                <a:ea typeface="黑体" panose="02010600030101010101" pitchFamily="49" charset="-122"/>
                <a:cs typeface="Times New Roman" panose="02020603050405020304" pitchFamily="18" charset="0"/>
              </a:rPr>
              <a:t>：罗斯福减少农业耕种面积、修建田纳西水利工程等措施保护了美国的生态环境，保证了可持续发展。</a:t>
            </a:r>
            <a:endParaRPr lang="zh-CN" altLang="en-US" sz="2400" b="1">
              <a:latin typeface="宋体" panose="02010600030101010101" pitchFamily="2" charset="-122"/>
              <a:ea typeface="黑体" panose="02010600030101010101" pitchFamily="49" charset="-122"/>
              <a:cs typeface="Times New Roman" panose="02020603050405020304" pitchFamily="18" charset="0"/>
            </a:endParaRPr>
          </a:p>
          <a:p>
            <a:pPr indent="266700">
              <a:lnSpc>
                <a:spcPts val="3400"/>
              </a:lnSpc>
            </a:pPr>
            <a:r>
              <a:rPr lang="zh-CN" altLang="en-US" sz="2400" b="1">
                <a:latin typeface="宋体" panose="02010600030101010101" pitchFamily="2" charset="-122"/>
                <a:ea typeface="黑体" panose="02010600030101010101" pitchFamily="49" charset="-122"/>
                <a:cs typeface="Times New Roman" panose="02020603050405020304" pitchFamily="18" charset="0"/>
              </a:rPr>
              <a:t>⑷</a:t>
            </a:r>
            <a:r>
              <a:rPr lang="zh-CN" altLang="en-US" sz="2400" b="1">
                <a:solidFill>
                  <a:srgbClr val="FF0000"/>
                </a:solidFill>
                <a:latin typeface="宋体" panose="02010600030101010101" pitchFamily="2" charset="-122"/>
                <a:ea typeface="黑体" panose="02010600030101010101" pitchFamily="49" charset="-122"/>
                <a:cs typeface="Times New Roman" panose="02020603050405020304" pitchFamily="18" charset="0"/>
              </a:rPr>
              <a:t>整体史观</a:t>
            </a:r>
            <a:r>
              <a:rPr lang="zh-CN" altLang="en-US" sz="2400" b="1">
                <a:latin typeface="宋体" panose="02010600030101010101" pitchFamily="2" charset="-122"/>
                <a:ea typeface="黑体" panose="02010600030101010101" pitchFamily="49" charset="-122"/>
                <a:cs typeface="Times New Roman" panose="02020603050405020304" pitchFamily="18" charset="0"/>
              </a:rPr>
              <a:t>：罗斯福新政标志着资本主义告别了自由放任政策占统治地位的时代，迎来了以国家干预经济为特征的国家垄断资本主义时代。同时罗斯福新政、新经济政策、中国改革反映了社会主义与资本主义的相互借鉴，说明市场和计划都是调节经济的手段。</a:t>
            </a:r>
            <a:endParaRPr lang="zh-CN" altLang="en-US" sz="2400" b="1">
              <a:latin typeface="宋体" panose="02010600030101010101" pitchFamily="2" charset="-122"/>
              <a:ea typeface="黑体" panose="02010600030101010101" pitchFamily="49"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1"/>
          <p:cNvSpPr>
            <a:spLocks noChangeArrowheads="1"/>
          </p:cNvSpPr>
          <p:nvPr/>
        </p:nvSpPr>
        <p:spPr bwMode="auto">
          <a:xfrm>
            <a:off x="107950" y="260350"/>
            <a:ext cx="8785225" cy="6124575"/>
          </a:xfrm>
          <a:prstGeom prst="rect">
            <a:avLst/>
          </a:prstGeom>
          <a:noFill/>
          <a:ln w="9525">
            <a:noFill/>
            <a:miter lim="800000"/>
          </a:ln>
        </p:spPr>
        <p:txBody>
          <a:bodyPr>
            <a:spAutoFit/>
          </a:bodyPr>
          <a:lstStyle/>
          <a:p>
            <a:r>
              <a:rPr lang="zh-CN" altLang="en-US" sz="2800" b="1">
                <a:latin typeface="Franklin Gothic Book"/>
                <a:ea typeface="黑体" panose="02010600030101010101" pitchFamily="49" charset="-122"/>
              </a:rPr>
              <a:t>利用历史唯物主义的观点，梳理中外历史上重大历史 现象或历史发展进程，如利用生产力与生产关系是人类社会 的基本矛盾的观点。理解两次工业革命与资本主义生产关系 的调整和创新：第一次工业革命</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自由竞争</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第二次工 业革命</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垄断组织</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垄断组织间的自由竞争加剧生产 力与生产关系间的矛盾</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罗斯福新政；利用阶级斗争理论 分析理解战国百家争鸣中的不同思想流派代表不同的阶级 利益：法家</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新兴地主阶级；孔子、道家</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没落的奴隶 主阶级；墨家</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小生产者、社会下层；孟子、荀子</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地 主阶级。利用社会存在决定社会意识的观点理解宋元明清时 期经济对思想文化的影响：商品经济发展</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城市发展、市 民阶层出现并不断壮大</a:t>
            </a:r>
            <a:r>
              <a:rPr lang="en-US" altLang="zh-CN" sz="2800" b="1">
                <a:latin typeface="Franklin Gothic Book"/>
                <a:ea typeface="黑体" panose="02010600030101010101" pitchFamily="49" charset="-122"/>
              </a:rPr>
              <a:t>——</a:t>
            </a:r>
            <a:r>
              <a:rPr lang="zh-CN" altLang="en-US" sz="2800" b="1">
                <a:latin typeface="Franklin Gothic Book"/>
                <a:ea typeface="黑体" panose="02010600030101010101" pitchFamily="49" charset="-122"/>
              </a:rPr>
              <a:t>市民文学、工商皆本、经世致用 等思想出现。</a:t>
            </a:r>
            <a:endParaRPr lang="zh-CN" altLang="en-US" sz="2800" b="1">
              <a:latin typeface="Franklin Gothic Book"/>
              <a:ea typeface="黑体" panose="02010600030101010101" pitchFamily="49"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矩形 1"/>
          <p:cNvSpPr>
            <a:spLocks noChangeArrowheads="1"/>
          </p:cNvSpPr>
          <p:nvPr/>
        </p:nvSpPr>
        <p:spPr bwMode="auto">
          <a:xfrm>
            <a:off x="611188" y="363538"/>
            <a:ext cx="7993062" cy="6002337"/>
          </a:xfrm>
          <a:prstGeom prst="rect">
            <a:avLst/>
          </a:prstGeom>
          <a:noFill/>
          <a:ln w="9525">
            <a:noFill/>
            <a:miter lim="800000"/>
          </a:ln>
        </p:spPr>
        <p:txBody>
          <a:bodyPr>
            <a:spAutoFit/>
          </a:bodyPr>
          <a:lstStyle/>
          <a:p>
            <a:r>
              <a:rPr lang="zh-CN" altLang="zh-CN" sz="3200" b="1">
                <a:solidFill>
                  <a:srgbClr val="FF0000"/>
                </a:solidFill>
                <a:latin typeface="Franklin Gothic Book"/>
                <a:ea typeface="黑体" panose="02010600030101010101" pitchFamily="49" charset="-122"/>
              </a:rPr>
              <a:t>多角度认识五四运动</a:t>
            </a:r>
            <a:endParaRPr lang="zh-CN" altLang="zh-CN" sz="3200" b="1">
              <a:solidFill>
                <a:srgbClr val="FF0000"/>
              </a:solidFill>
              <a:latin typeface="Franklin Gothic Book"/>
              <a:ea typeface="黑体" panose="02010600030101010101" pitchFamily="49" charset="-122"/>
            </a:endParaRPr>
          </a:p>
          <a:p>
            <a:r>
              <a:rPr lang="en-US" altLang="zh-CN" sz="3200" b="1">
                <a:latin typeface="Franklin Gothic Book"/>
                <a:ea typeface="黑体" panose="02010600030101010101" pitchFamily="49" charset="-122"/>
              </a:rPr>
              <a:t>(1)</a:t>
            </a:r>
            <a:r>
              <a:rPr lang="zh-CN" altLang="zh-CN" sz="3200" b="1">
                <a:latin typeface="Franklin Gothic Book"/>
                <a:ea typeface="黑体" panose="02010600030101010101" pitchFamily="49" charset="-122"/>
              </a:rPr>
              <a:t>从革命史角度：中国由旧民主主义革命向新民主主义革命转变。</a:t>
            </a:r>
            <a:endParaRPr lang="zh-CN" altLang="zh-CN"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(2)</a:t>
            </a:r>
            <a:r>
              <a:rPr lang="zh-CN" altLang="zh-CN" sz="3200" b="1">
                <a:latin typeface="Franklin Gothic Book"/>
                <a:ea typeface="黑体" panose="02010600030101010101" pitchFamily="49" charset="-122"/>
              </a:rPr>
              <a:t>从党建史角度：无产阶级登上历史舞台，为中国共产党的建立奠定了基础。</a:t>
            </a:r>
            <a:endParaRPr lang="zh-CN" altLang="zh-CN"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(3)</a:t>
            </a:r>
            <a:r>
              <a:rPr lang="zh-CN" altLang="zh-CN" sz="3200" b="1">
                <a:latin typeface="Franklin Gothic Book"/>
                <a:ea typeface="黑体" panose="02010600030101010101" pitchFamily="49" charset="-122"/>
              </a:rPr>
              <a:t>从思想史角度：进一步宣传了民主、科学，许多知识分子接受了马克思主义，促进了中国的思想解放。</a:t>
            </a:r>
            <a:endParaRPr lang="zh-CN" altLang="zh-CN" sz="3200" b="1">
              <a:latin typeface="Franklin Gothic Book"/>
              <a:ea typeface="黑体" panose="02010600030101010101" pitchFamily="49" charset="-122"/>
            </a:endParaRPr>
          </a:p>
          <a:p>
            <a:r>
              <a:rPr lang="en-US" altLang="zh-CN" sz="3200" b="1">
                <a:latin typeface="Franklin Gothic Book"/>
                <a:ea typeface="黑体" panose="02010600030101010101" pitchFamily="49" charset="-122"/>
              </a:rPr>
              <a:t>(4)</a:t>
            </a:r>
            <a:r>
              <a:rPr lang="zh-CN" altLang="zh-CN" sz="3200" b="1">
                <a:latin typeface="Franklin Gothic Book"/>
                <a:ea typeface="黑体" panose="02010600030101010101" pitchFamily="49" charset="-122"/>
              </a:rPr>
              <a:t>从全球史角度：五四运动既是中国历史发展的必然产物，也是十月革命后社会主义思潮的引导与第一次世界大战后列强争夺中国的必然产物。</a:t>
            </a:r>
            <a:endParaRPr lang="zh-CN" altLang="zh-CN" sz="3200" b="1">
              <a:latin typeface="Franklin Gothic Book"/>
              <a:ea typeface="黑体" panose="02010600030101010101"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188913"/>
            <a:ext cx="9251950" cy="1136650"/>
          </a:xfrm>
        </p:spPr>
        <p:txBody>
          <a:bodyPr rtlCol="0">
            <a:normAutofit/>
          </a:bodyPr>
          <a:lstStyle/>
          <a:p>
            <a:pPr marL="0" indent="0" fontAlgn="auto">
              <a:spcAft>
                <a:spcPts val="0"/>
              </a:spcAft>
              <a:buFont typeface="Wingdings 2" panose="05020102010507070707"/>
              <a:buNone/>
              <a:defRPr/>
            </a:pPr>
            <a:r>
              <a:rPr lang="zh-CN" altLang="en-US" sz="3500" b="1" dirty="0">
                <a:solidFill>
                  <a:srgbClr val="FF0000"/>
                </a:solidFill>
                <a:ea typeface="宋体" panose="02010600030101010101" pitchFamily="2" charset="-122"/>
                <a:cs typeface="Times New Roman" panose="02020603050405020304" pitchFamily="18" charset="0"/>
              </a:rPr>
              <a:t>以多元史观的角度评价日不落帝国的形成过</a:t>
            </a:r>
            <a:r>
              <a:rPr lang="zh-CN" altLang="en-US" sz="3500" b="1" dirty="0">
                <a:ea typeface="宋体" panose="02010600030101010101" pitchFamily="2" charset="-122"/>
                <a:cs typeface="Times New Roman" panose="02020603050405020304" pitchFamily="18" charset="0"/>
              </a:rPr>
              <a:t>程</a:t>
            </a:r>
            <a:endParaRPr lang="en-US" altLang="zh-CN" sz="3500" b="1" dirty="0">
              <a:ea typeface="宋体" panose="02010600030101010101" pitchFamily="2" charset="-122"/>
              <a:cs typeface="Times New Roman" panose="02020603050405020304" pitchFamily="18" charset="0"/>
            </a:endParaRPr>
          </a:p>
          <a:p>
            <a:pPr fontAlgn="auto">
              <a:spcAft>
                <a:spcPts val="0"/>
              </a:spcAft>
              <a:buFont typeface="Wingdings 2" panose="05020102010507070707"/>
              <a:buChar char="ß"/>
              <a:defRPr/>
            </a:pPr>
            <a:endParaRPr lang="zh-CN" altLang="en-US" dirty="0">
              <a:ea typeface="宋体" panose="02010600030101010101" pitchFamily="2" charset="-122"/>
              <a:cs typeface="Times New Roman" panose="02020603050405020304" pitchFamily="18" charset="0"/>
            </a:endParaRPr>
          </a:p>
        </p:txBody>
      </p:sp>
      <p:sp>
        <p:nvSpPr>
          <p:cNvPr id="124930" name="矩形 1"/>
          <p:cNvSpPr>
            <a:spLocks noChangeArrowheads="1"/>
          </p:cNvSpPr>
          <p:nvPr/>
        </p:nvSpPr>
        <p:spPr bwMode="auto">
          <a:xfrm>
            <a:off x="395288" y="1557338"/>
            <a:ext cx="8578850" cy="4400550"/>
          </a:xfrm>
          <a:prstGeom prst="rect">
            <a:avLst/>
          </a:prstGeom>
          <a:noFill/>
          <a:ln w="9525">
            <a:noFill/>
            <a:miter lim="800000"/>
          </a:ln>
        </p:spPr>
        <p:txBody>
          <a:bodyPr>
            <a:spAutoFit/>
          </a:bodyPr>
          <a:lstStyle/>
          <a:p>
            <a:r>
              <a:rPr lang="en-US" altLang="zh-CN" sz="2800" b="1">
                <a:latin typeface="Franklin Gothic Book"/>
                <a:cs typeface="Times New Roman" panose="02020603050405020304" pitchFamily="18" charset="0"/>
              </a:rPr>
              <a:t>1</a:t>
            </a:r>
            <a:r>
              <a:rPr lang="zh-CN" altLang="en-US" sz="2800" b="1">
                <a:latin typeface="Franklin Gothic Book"/>
                <a:cs typeface="Times New Roman" panose="02020603050405020304" pitchFamily="18" charset="0"/>
              </a:rPr>
              <a:t>．全球史观：是世界市场联系加强的过程，世界逐渐连成整体，资本主义世界体系初步形成的过程。</a:t>
            </a:r>
            <a:endParaRPr lang="zh-CN" altLang="en-US" sz="2800" b="1">
              <a:latin typeface="Franklin Gothic Book"/>
              <a:cs typeface="Times New Roman" panose="02020603050405020304" pitchFamily="18" charset="0"/>
            </a:endParaRPr>
          </a:p>
          <a:p>
            <a:r>
              <a:rPr lang="en-US" altLang="zh-CN" sz="2800" b="1">
                <a:latin typeface="Franklin Gothic Book"/>
                <a:cs typeface="Times New Roman" panose="02020603050405020304" pitchFamily="18" charset="0"/>
              </a:rPr>
              <a:t>2</a:t>
            </a:r>
            <a:r>
              <a:rPr lang="zh-CN" altLang="en-US" sz="2800" b="1">
                <a:latin typeface="Franklin Gothic Book"/>
                <a:cs typeface="Times New Roman" panose="02020603050405020304" pitchFamily="18" charset="0"/>
              </a:rPr>
              <a:t>．现代化史观：西欧资本主义扩张发展和资产阶级壮大的过程，对亚非拉有建设性和破坏性的双重使命。</a:t>
            </a:r>
            <a:endParaRPr lang="zh-CN" altLang="en-US" sz="2800" b="1">
              <a:latin typeface="Franklin Gothic Book"/>
              <a:cs typeface="Times New Roman" panose="02020603050405020304" pitchFamily="18" charset="0"/>
            </a:endParaRPr>
          </a:p>
          <a:p>
            <a:r>
              <a:rPr lang="en-US" altLang="zh-CN" sz="2800" b="1">
                <a:latin typeface="Franklin Gothic Book"/>
                <a:cs typeface="Times New Roman" panose="02020603050405020304" pitchFamily="18" charset="0"/>
              </a:rPr>
              <a:t>3</a:t>
            </a:r>
            <a:r>
              <a:rPr lang="zh-CN" altLang="en-US" sz="2800" b="1">
                <a:latin typeface="Franklin Gothic Book"/>
                <a:cs typeface="Times New Roman" panose="02020603050405020304" pitchFamily="18" charset="0"/>
              </a:rPr>
              <a:t>．文明史观：是人类文明交流融合的过程，亚洲、非洲、美洲和欧洲文明的交汇融合。</a:t>
            </a:r>
            <a:endParaRPr lang="en-US" altLang="zh-CN" sz="2800" b="1">
              <a:latin typeface="Franklin Gothic Book"/>
              <a:cs typeface="Times New Roman" panose="02020603050405020304" pitchFamily="18" charset="0"/>
            </a:endParaRPr>
          </a:p>
          <a:p>
            <a:r>
              <a:rPr lang="en-US" altLang="zh-CN" sz="2800" b="1">
                <a:latin typeface="Franklin Gothic Book"/>
                <a:cs typeface="Times New Roman" panose="02020603050405020304" pitchFamily="18" charset="0"/>
              </a:rPr>
              <a:t>4</a:t>
            </a:r>
            <a:r>
              <a:rPr lang="zh-CN" altLang="en-US" sz="2800" b="1">
                <a:latin typeface="Franklin Gothic Book"/>
                <a:cs typeface="Times New Roman" panose="02020603050405020304" pitchFamily="18" charset="0"/>
              </a:rPr>
              <a:t>．革命史观：伴随着殖民扩张掠夺而来的是殖民地的民族解放运动。</a:t>
            </a:r>
            <a:endParaRPr lang="zh-CN" altLang="en-US" sz="2800" b="1">
              <a:latin typeface="Franklin Gothic Book"/>
              <a:cs typeface="Times New Roman" panose="02020603050405020304" pitchFamily="18" charset="0"/>
            </a:endParaRPr>
          </a:p>
          <a:p>
            <a:r>
              <a:rPr lang="en-US" altLang="zh-CN" sz="2800" b="1">
                <a:latin typeface="Franklin Gothic Book"/>
                <a:cs typeface="Times New Roman" panose="02020603050405020304" pitchFamily="18" charset="0"/>
              </a:rPr>
              <a:t>5</a:t>
            </a:r>
            <a:r>
              <a:rPr lang="zh-CN" altLang="en-US" sz="2800" b="1">
                <a:latin typeface="Franklin Gothic Book"/>
                <a:cs typeface="Times New Roman" panose="02020603050405020304" pitchFamily="18" charset="0"/>
              </a:rPr>
              <a:t>．社会史观：增加了人类的物质生活种类，改变了人们的生产方式、生活方式、饮食结构和生活习惯。</a:t>
            </a:r>
            <a:endParaRPr lang="zh-CN" altLang="en-US" sz="2800" b="1">
              <a:latin typeface="Franklin Gothic Book"/>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矩形 1"/>
          <p:cNvSpPr>
            <a:spLocks noChangeArrowheads="1"/>
          </p:cNvSpPr>
          <p:nvPr/>
        </p:nvSpPr>
        <p:spPr bwMode="auto">
          <a:xfrm>
            <a:off x="539750" y="476250"/>
            <a:ext cx="7920038" cy="5694363"/>
          </a:xfrm>
          <a:prstGeom prst="rect">
            <a:avLst/>
          </a:prstGeom>
          <a:noFill/>
          <a:ln w="9525">
            <a:noFill/>
            <a:miter lim="800000"/>
          </a:ln>
        </p:spPr>
        <p:txBody>
          <a:bodyPr>
            <a:spAutoFit/>
          </a:bodyPr>
          <a:lstStyle/>
          <a:p>
            <a:r>
              <a:rPr lang="zh-CN" altLang="zh-CN" sz="2800" b="1">
                <a:solidFill>
                  <a:srgbClr val="FF0000"/>
                </a:solidFill>
                <a:latin typeface="Franklin Gothic Book"/>
                <a:ea typeface="黑体" panose="02010600030101010101" pitchFamily="49" charset="-122"/>
              </a:rPr>
              <a:t>运用多元史观解读鸦片战争的影响</a:t>
            </a:r>
            <a:endParaRPr lang="zh-CN" altLang="zh-CN" sz="2800" b="1">
              <a:solidFill>
                <a:srgbClr val="FF0000"/>
              </a:solidFill>
              <a:latin typeface="Franklin Gothic Book"/>
              <a:ea typeface="黑体" panose="02010600030101010101" pitchFamily="49" charset="-122"/>
            </a:endParaRPr>
          </a:p>
          <a:p>
            <a:r>
              <a:rPr lang="en-US" altLang="zh-CN" sz="2800" b="1">
                <a:latin typeface="Franklin Gothic Book"/>
                <a:ea typeface="黑体" panose="02010600030101010101" pitchFamily="49" charset="-122"/>
              </a:rPr>
              <a:t>(1)</a:t>
            </a:r>
            <a:r>
              <a:rPr lang="zh-CN" altLang="zh-CN" sz="2800" b="1">
                <a:latin typeface="Franklin Gothic Book"/>
                <a:ea typeface="黑体" panose="02010600030101010101" pitchFamily="49" charset="-122"/>
              </a:rPr>
              <a:t>革命史观：鸦片战争是英国为打开中国市场而发动的侵略战争，使中国开始沦为半殖民地半封建社会。</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(2)</a:t>
            </a:r>
            <a:r>
              <a:rPr lang="zh-CN" altLang="zh-CN" sz="2800" b="1">
                <a:latin typeface="Franklin Gothic Book"/>
                <a:ea typeface="黑体" panose="02010600030101010101" pitchFamily="49" charset="-122"/>
              </a:rPr>
              <a:t>现代化史观：鸦片战争客观上瓦解了中国的自然经济，促进了商品经济的发展，推动了中国经济近代化的进程。</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(3)</a:t>
            </a:r>
            <a:r>
              <a:rPr lang="zh-CN" altLang="zh-CN" sz="2800" b="1">
                <a:latin typeface="Franklin Gothic Book"/>
                <a:ea typeface="黑体" panose="02010600030101010101" pitchFamily="49" charset="-122"/>
              </a:rPr>
              <a:t>整体史观：打破了中国</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闭关锁国</a:t>
            </a:r>
            <a:r>
              <a:rPr lang="en-US" altLang="zh-CN" sz="2800" b="1">
                <a:latin typeface="Franklin Gothic Book"/>
                <a:ea typeface="黑体" panose="02010600030101010101" pitchFamily="49" charset="-122"/>
              </a:rPr>
              <a:t>”</a:t>
            </a:r>
            <a:r>
              <a:rPr lang="zh-CN" altLang="zh-CN" sz="2800" b="1">
                <a:latin typeface="Franklin Gothic Book"/>
                <a:ea typeface="黑体" panose="02010600030101010101" pitchFamily="49" charset="-122"/>
              </a:rPr>
              <a:t>的局面，中国被卷入资本主义世界市场。</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(4)</a:t>
            </a:r>
            <a:r>
              <a:rPr lang="zh-CN" altLang="zh-CN" sz="2800" b="1">
                <a:latin typeface="Franklin Gothic Book"/>
                <a:ea typeface="黑体" panose="02010600030101010101" pitchFamily="49" charset="-122"/>
              </a:rPr>
              <a:t>社会史观：鸦片战争后，西式服饰、生活方式等传入中国，冲击了中国传统的社会习俗。</a:t>
            </a:r>
            <a:endParaRPr lang="zh-CN" altLang="zh-CN" sz="2800" b="1">
              <a:latin typeface="Franklin Gothic Book"/>
              <a:ea typeface="黑体" panose="02010600030101010101" pitchFamily="49" charset="-122"/>
            </a:endParaRPr>
          </a:p>
          <a:p>
            <a:r>
              <a:rPr lang="en-US" altLang="zh-CN" sz="2800" b="1">
                <a:latin typeface="Franklin Gothic Book"/>
                <a:ea typeface="黑体" panose="02010600030101010101" pitchFamily="49" charset="-122"/>
              </a:rPr>
              <a:t>(5)</a:t>
            </a:r>
            <a:r>
              <a:rPr lang="zh-CN" altLang="zh-CN" sz="2800" b="1">
                <a:latin typeface="Franklin Gothic Book"/>
                <a:ea typeface="黑体" panose="02010600030101010101" pitchFamily="49" charset="-122"/>
              </a:rPr>
              <a:t>文明史观：鸦片战争后，西方的先进文明传入中国。</a:t>
            </a:r>
            <a:endParaRPr lang="zh-CN" altLang="zh-CN" sz="2800" b="1">
              <a:latin typeface="Franklin Gothic Book"/>
              <a:ea typeface="黑体" panose="02010600030101010101" pitchFamily="49"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矩形 1"/>
          <p:cNvSpPr>
            <a:spLocks noChangeArrowheads="1"/>
          </p:cNvSpPr>
          <p:nvPr/>
        </p:nvSpPr>
        <p:spPr bwMode="auto">
          <a:xfrm>
            <a:off x="468313" y="890588"/>
            <a:ext cx="7559675" cy="5630862"/>
          </a:xfrm>
          <a:prstGeom prst="rect">
            <a:avLst/>
          </a:prstGeom>
          <a:noFill/>
          <a:ln w="9525">
            <a:noFill/>
            <a:miter lim="800000"/>
          </a:ln>
        </p:spPr>
        <p:txBody>
          <a:bodyPr>
            <a:spAutoFit/>
          </a:bodyPr>
          <a:lstStyle/>
          <a:p>
            <a:r>
              <a:rPr lang="zh-CN" altLang="zh-CN" sz="2400" b="1">
                <a:solidFill>
                  <a:srgbClr val="FF0000"/>
                </a:solidFill>
                <a:latin typeface="Franklin Gothic Book"/>
                <a:ea typeface="黑体" panose="02010600030101010101" pitchFamily="49" charset="-122"/>
              </a:rPr>
              <a:t>多种史学范式评价洋务派</a:t>
            </a:r>
            <a:r>
              <a:rPr lang="en-US" altLang="zh-CN" sz="2400" b="1">
                <a:solidFill>
                  <a:srgbClr val="FF0000"/>
                </a:solidFill>
                <a:latin typeface="Franklin Gothic Book"/>
                <a:ea typeface="黑体" panose="02010600030101010101" pitchFamily="49" charset="-122"/>
              </a:rPr>
              <a:t>“</a:t>
            </a:r>
            <a:r>
              <a:rPr lang="zh-CN" altLang="zh-CN" sz="2400" b="1">
                <a:solidFill>
                  <a:srgbClr val="FF0000"/>
                </a:solidFill>
                <a:latin typeface="Franklin Gothic Book"/>
                <a:ea typeface="黑体" panose="02010600030101010101" pitchFamily="49" charset="-122"/>
              </a:rPr>
              <a:t>中体西用</a:t>
            </a:r>
            <a:r>
              <a:rPr lang="en-US" altLang="zh-CN" sz="2400" b="1">
                <a:solidFill>
                  <a:srgbClr val="FF0000"/>
                </a:solidFill>
                <a:latin typeface="Franklin Gothic Book"/>
                <a:ea typeface="黑体" panose="02010600030101010101" pitchFamily="49" charset="-122"/>
              </a:rPr>
              <a:t>”</a:t>
            </a:r>
            <a:r>
              <a:rPr lang="zh-CN" altLang="zh-CN" sz="2400" b="1">
                <a:solidFill>
                  <a:srgbClr val="FF0000"/>
                </a:solidFill>
                <a:latin typeface="Franklin Gothic Book"/>
                <a:ea typeface="黑体" panose="02010600030101010101" pitchFamily="49" charset="-122"/>
              </a:rPr>
              <a:t>的主张</a:t>
            </a:r>
            <a:endParaRPr lang="zh-CN" altLang="zh-CN" sz="2400" b="1">
              <a:solidFill>
                <a:srgbClr val="FF0000"/>
              </a:solidFill>
              <a:latin typeface="Franklin Gothic Book"/>
              <a:ea typeface="黑体" panose="02010600030101010101" pitchFamily="49" charset="-122"/>
            </a:endParaRPr>
          </a:p>
          <a:p>
            <a:r>
              <a:rPr lang="en-US" altLang="zh-CN" sz="2400" b="1">
                <a:latin typeface="Franklin Gothic Book"/>
                <a:ea typeface="黑体" panose="02010600030101010101" pitchFamily="49" charset="-122"/>
              </a:rPr>
              <a:t>(1)</a:t>
            </a:r>
            <a:r>
              <a:rPr lang="zh-CN" altLang="zh-CN" sz="2400" b="1">
                <a:latin typeface="Franklin Gothic Book"/>
                <a:ea typeface="黑体" panose="02010600030101010101" pitchFamily="49" charset="-122"/>
              </a:rPr>
              <a:t>从文明史范式看，</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中体西用</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的思想反映了封建传统文化与西方文明的冲突，反映了当时中国人民对西方文明既欣赏又抗拒的矛盾心理，但它毕竟承认了中学之不足，西学之所长，客观上使中国人的价值观由</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传统人</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开始向</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现代人</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转变。</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(2)</a:t>
            </a:r>
            <a:r>
              <a:rPr lang="zh-CN" altLang="zh-CN" sz="2400" b="1">
                <a:latin typeface="Franklin Gothic Book"/>
                <a:ea typeface="黑体" panose="02010600030101010101" pitchFamily="49" charset="-122"/>
              </a:rPr>
              <a:t>从现代化史范式看，它冲击了</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重农抑商</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的陈腐观念，对中国的工业现代化、国防和军队现代化、教育和外交现代化起了一定的推动作用。</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(3)</a:t>
            </a:r>
            <a:r>
              <a:rPr lang="zh-CN" altLang="zh-CN" sz="2400" b="1">
                <a:latin typeface="Franklin Gothic Book"/>
                <a:ea typeface="黑体" panose="02010600030101010101" pitchFamily="49" charset="-122"/>
              </a:rPr>
              <a:t>从整体史范式看，它反映了新型的资本主义生产方式和思想观念对相对落后国家和地区旧制度、旧思想的冲击，是西方工业文明在世界范围内扩展的具体表现。</a:t>
            </a:r>
            <a:endParaRPr lang="zh-CN" altLang="zh-CN" sz="2400" b="1">
              <a:latin typeface="Franklin Gothic Book"/>
              <a:ea typeface="黑体" panose="02010600030101010101" pitchFamily="49" charset="-122"/>
            </a:endParaRPr>
          </a:p>
          <a:p>
            <a:r>
              <a:rPr lang="en-US" altLang="zh-CN" sz="2400" b="1">
                <a:latin typeface="Franklin Gothic Book"/>
                <a:ea typeface="黑体" panose="02010600030101010101" pitchFamily="49" charset="-122"/>
              </a:rPr>
              <a:t>(4)</a:t>
            </a:r>
            <a:r>
              <a:rPr lang="zh-CN" altLang="zh-CN" sz="2400" b="1">
                <a:latin typeface="Franklin Gothic Book"/>
                <a:ea typeface="黑体" panose="02010600030101010101" pitchFamily="49" charset="-122"/>
              </a:rPr>
              <a:t>从阶级斗争史</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革命史</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范式看，洋务派的</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中体西用</a:t>
            </a:r>
            <a:r>
              <a:rPr lang="en-US" altLang="zh-CN" sz="2400" b="1">
                <a:latin typeface="Franklin Gothic Book"/>
                <a:ea typeface="黑体" panose="02010600030101010101" pitchFamily="49" charset="-122"/>
              </a:rPr>
              <a:t>”</a:t>
            </a:r>
            <a:r>
              <a:rPr lang="zh-CN" altLang="zh-CN" sz="2400" b="1">
                <a:latin typeface="Franklin Gothic Book"/>
                <a:ea typeface="黑体" panose="02010600030101010101" pitchFamily="49" charset="-122"/>
              </a:rPr>
              <a:t>主张是出于地主阶级的本能，最终目的是维护封建君主专制制度和纲常名教。</a:t>
            </a:r>
            <a:endParaRPr lang="zh-CN" altLang="zh-CN" sz="2400" b="1">
              <a:latin typeface="Franklin Gothic Book"/>
              <a:ea typeface="黑体" panose="02010600030101010101" pitchFamily="49"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468313" y="404813"/>
            <a:ext cx="7991475" cy="5354637"/>
          </a:xfrm>
          <a:prstGeom prst="rect">
            <a:avLst/>
          </a:prstGeom>
          <a:noFill/>
          <a:ln w="9525">
            <a:noFill/>
            <a:miter lim="800000"/>
          </a:ln>
        </p:spPr>
        <p:txBody>
          <a:bodyPr anchor="ctr">
            <a:spAutoFit/>
          </a:bodyPr>
          <a:lstStyle/>
          <a:p>
            <a:pPr indent="228600"/>
            <a:r>
              <a:rPr lang="zh-CN" b="1">
                <a:solidFill>
                  <a:srgbClr val="FF0000"/>
                </a:solidFill>
                <a:latin typeface="宋体" panose="02010600030101010101" pitchFamily="2" charset="-122"/>
              </a:rPr>
              <a:t>文明史的视角与中国古代重要的社会转型时期</a:t>
            </a:r>
            <a:endParaRPr lang="zh-CN" b="1">
              <a:solidFill>
                <a:srgbClr val="FF0000"/>
              </a:solidFill>
            </a:endParaRPr>
          </a:p>
          <a:p>
            <a:pPr indent="228600" eaLnBrk="0" hangingPunct="0"/>
            <a:r>
              <a:rPr lang="zh-CN" b="1">
                <a:solidFill>
                  <a:srgbClr val="323232"/>
                </a:solidFill>
                <a:latin typeface="宋体" panose="02010600030101010101" pitchFamily="2" charset="-122"/>
              </a:rPr>
              <a:t>春秋战国时期、隋唐时期和明清时期是我国古代封建社会发展的三个重要时期，呈现出社会转型的时代特征（春秋战国时期是奴隶制向封建制转变时期，隋唐时期是我国封建社会的成熟时期，明清时期是我国资本主义萌芽时期），如何通过文明史的视角来立意？</a:t>
            </a:r>
            <a:endParaRPr lang="zh-CN" b="1"/>
          </a:p>
          <a:p>
            <a:pPr indent="228600" eaLnBrk="0" hangingPunct="0"/>
            <a:r>
              <a:rPr lang="zh-CN" b="1">
                <a:solidFill>
                  <a:srgbClr val="323232"/>
                </a:solidFill>
                <a:latin typeface="宋体" panose="02010600030101010101" pitchFamily="2" charset="-122"/>
              </a:rPr>
              <a:t>从物质文明：从生产力进步的角度把握社会转型的根本动力。如从生产工具、水利工程、农业技术、农作物品种等方面了解、认识这三个时期生产力的表现及影响。</a:t>
            </a:r>
            <a:endParaRPr lang="zh-CN" b="1"/>
          </a:p>
          <a:p>
            <a:pPr indent="228600" eaLnBrk="0" hangingPunct="0"/>
            <a:r>
              <a:rPr lang="zh-CN" b="1">
                <a:solidFill>
                  <a:srgbClr val="323232"/>
                </a:solidFill>
                <a:latin typeface="宋体" panose="02010600030101010101" pitchFamily="2" charset="-122"/>
              </a:rPr>
              <a:t>从制度文明：从政治、经济制度等方面认识这三个时期社会转型的特点。如从赋税制度认识春秋战国时期封建制度的确立、隋唐时期封建制度的成熟、明清时期封建制度的衰落。</a:t>
            </a:r>
            <a:endParaRPr lang="zh-CN" b="1"/>
          </a:p>
          <a:p>
            <a:pPr indent="228600" eaLnBrk="0" hangingPunct="0"/>
            <a:r>
              <a:rPr lang="zh-CN" b="1">
                <a:solidFill>
                  <a:srgbClr val="323232"/>
                </a:solidFill>
                <a:latin typeface="宋体" panose="02010600030101010101" pitchFamily="2" charset="-122"/>
              </a:rPr>
              <a:t>从文明协调发展：从政治、经济、民族关系、对外关系和文化等方面整体认识这三个时期的时代特点，并把握上述各方面的有机联系，尤其是文化与其他方面的关系，如明清时期民主思想产生的经济、政治原因，还有通俗文学的产生、人们崇尚奢靡的消费观念等新现象的出现。</a:t>
            </a:r>
            <a:endParaRPr lang="zh-CN" b="1"/>
          </a:p>
          <a:p>
            <a:pPr indent="228600" eaLnBrk="0" hangingPunct="0"/>
            <a:r>
              <a:rPr lang="zh-CN" b="1">
                <a:solidFill>
                  <a:srgbClr val="323232"/>
                </a:solidFill>
                <a:latin typeface="宋体" panose="02010600030101010101" pitchFamily="2" charset="-122"/>
              </a:rPr>
              <a:t>从区域文明交流：关注这三个时期区域经济的变化。如春秋战国时期关中地区，隋唐时期中原地区、边疆地区、南方地区，明清时期江南地区（苏湖）的经济发展，认识区域经济发展的特点，归纳区域经济发展的综合原因（如人口的迁移；自然地理位置、交通对区域经济的影响）。</a:t>
            </a:r>
            <a:endParaRPr lang="zh-CN" b="1"/>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179388" y="130175"/>
            <a:ext cx="8640762" cy="6370638"/>
          </a:xfrm>
          <a:prstGeom prst="rect">
            <a:avLst/>
          </a:prstGeom>
          <a:noFill/>
          <a:ln w="9525">
            <a:noFill/>
            <a:miter lim="800000"/>
          </a:ln>
        </p:spPr>
        <p:txBody>
          <a:bodyPr anchor="ctr">
            <a:spAutoFit/>
          </a:bodyPr>
          <a:lstStyle/>
          <a:p>
            <a:pPr indent="228600"/>
            <a:r>
              <a:rPr lang="zh-CN" sz="2400" b="1">
                <a:solidFill>
                  <a:srgbClr val="FF0000"/>
                </a:solidFill>
                <a:latin typeface="宋体" panose="02010600030101010101" pitchFamily="2" charset="-122"/>
              </a:rPr>
              <a:t>文明史的视角与</a:t>
            </a:r>
            <a:r>
              <a:rPr lang="en-US" altLang="zh-CN" sz="2400" b="1">
                <a:solidFill>
                  <a:srgbClr val="FF0000"/>
                </a:solidFill>
                <a:latin typeface="宋体" panose="02010600030101010101" pitchFamily="2" charset="-122"/>
              </a:rPr>
              <a:t>1840</a:t>
            </a:r>
            <a:r>
              <a:rPr lang="zh-CN" altLang="en-US" sz="2400" b="1">
                <a:solidFill>
                  <a:srgbClr val="FF0000"/>
                </a:solidFill>
                <a:latin typeface="宋体" panose="02010600030101010101" pitchFamily="2" charset="-122"/>
              </a:rPr>
              <a:t>年</a:t>
            </a:r>
            <a:r>
              <a:rPr lang="en-US" altLang="zh-CN" sz="2400" b="1">
                <a:solidFill>
                  <a:srgbClr val="FF0000"/>
                </a:solidFill>
              </a:rPr>
              <a:t>——</a:t>
            </a:r>
            <a:r>
              <a:rPr lang="en-US" altLang="zh-CN" sz="2400" b="1">
                <a:solidFill>
                  <a:srgbClr val="FF0000"/>
                </a:solidFill>
                <a:latin typeface="宋体" panose="02010600030101010101" pitchFamily="2" charset="-122"/>
              </a:rPr>
              <a:t>2000</a:t>
            </a:r>
            <a:r>
              <a:rPr lang="zh-CN" altLang="en-US" sz="2400" b="1">
                <a:solidFill>
                  <a:srgbClr val="FF0000"/>
                </a:solidFill>
                <a:latin typeface="宋体" panose="02010600030101010101" pitchFamily="2" charset="-122"/>
              </a:rPr>
              <a:t>年期间中国的现代化</a:t>
            </a:r>
            <a:endParaRPr lang="zh-CN" altLang="en-US" sz="2400" b="1">
              <a:solidFill>
                <a:srgbClr val="FF0000"/>
              </a:solidFill>
            </a:endParaRPr>
          </a:p>
          <a:p>
            <a:pPr indent="228600" eaLnBrk="0" hangingPunct="0"/>
            <a:r>
              <a:rPr lang="zh-CN" altLang="en-US" sz="2400" b="1">
                <a:solidFill>
                  <a:srgbClr val="323232"/>
                </a:solidFill>
                <a:latin typeface="宋体" panose="02010600030101010101" pitchFamily="2" charset="-122"/>
              </a:rPr>
              <a:t>从文明的交流与碰撞角度：看待列强侵华的实质及对中国社会造成的双重影响。</a:t>
            </a:r>
            <a:endParaRPr lang="zh-CN" altLang="en-US" sz="2400" b="1"/>
          </a:p>
          <a:p>
            <a:pPr indent="228600" eaLnBrk="0" hangingPunct="0"/>
            <a:r>
              <a:rPr lang="zh-CN" altLang="en-US" sz="2400" b="1">
                <a:solidFill>
                  <a:srgbClr val="323232"/>
                </a:solidFill>
                <a:latin typeface="宋体" panose="02010600030101010101" pitchFamily="2" charset="-122"/>
              </a:rPr>
              <a:t>首先，列强对中国的侵略是工业文明对农耕文明的冲击，使中国一步步沦为半殖民地社会，是造成近代中国贫穷、落后的主要原因，同时，列强的侵略在客观上产生积极作用：物质文明方面，瓦解了封建自然经济，为中国资本主义的发展提供了一些客观条件，闭关锁国的封建国家的大门被打开，被迫卷入世界资本主义市场；政治文明方面，在政治经济机构的设置上开始与西方接轨（如通商大臣的设置、海关总署的设置、总理衙门的设置），开始探索西方制度文明在中国的运用；精神文明方面，西学工渐成为强势，近代先进中国人层次递进学习西方文明。以洋务运动、戊戌变法、辛亥革命和新文化运动为代表</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近代中国人民在学习西方的过程中经历了学习技术、学习制度再到学习思想的三个阶段，即洋务派代表的器物层面；维新派和革命派代表的制度层面；激进民主主义者代表的文化层面，这是一个由浅入深的过程，三者之间是有关联的。</a:t>
            </a:r>
            <a:endParaRPr lang="zh-CN" altLang="en-US" sz="2400" b="1"/>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矩形 1"/>
          <p:cNvSpPr>
            <a:spLocks noChangeArrowheads="1"/>
          </p:cNvSpPr>
          <p:nvPr/>
        </p:nvSpPr>
        <p:spPr bwMode="auto">
          <a:xfrm>
            <a:off x="323850" y="476250"/>
            <a:ext cx="8351838" cy="6002338"/>
          </a:xfrm>
          <a:prstGeom prst="rect">
            <a:avLst/>
          </a:prstGeom>
          <a:noFill/>
          <a:ln w="9525">
            <a:noFill/>
            <a:miter lim="800000"/>
          </a:ln>
        </p:spPr>
        <p:txBody>
          <a:bodyPr>
            <a:spAutoFit/>
          </a:bodyPr>
          <a:lstStyle/>
          <a:p>
            <a:pPr indent="228600" eaLnBrk="0" hangingPunct="0"/>
            <a:r>
              <a:rPr lang="zh-CN" altLang="en-US" sz="2400" b="1">
                <a:solidFill>
                  <a:srgbClr val="FF0000"/>
                </a:solidFill>
                <a:latin typeface="宋体" panose="02010600030101010101" pitchFamily="2" charset="-122"/>
              </a:rPr>
              <a:t>从对待先进与落后文明的态度</a:t>
            </a:r>
            <a:r>
              <a:rPr lang="zh-CN" altLang="en-US" sz="2400" b="1">
                <a:solidFill>
                  <a:srgbClr val="323232"/>
                </a:solidFill>
                <a:latin typeface="宋体" panose="02010600030101010101" pitchFamily="2" charset="-122"/>
              </a:rPr>
              <a:t>：在中国近代化的过程中不可回避对传统文化（尤其是儒家文化的态度）的态度，在学习西方采取拿来主义态度的同时，对儒家文化进行了改造。</a:t>
            </a:r>
            <a:endParaRPr lang="zh-CN" altLang="en-US" sz="2400" b="1"/>
          </a:p>
          <a:p>
            <a:pPr indent="228600" eaLnBrk="0" hangingPunct="0"/>
            <a:r>
              <a:rPr lang="zh-CN" altLang="en-US" sz="2400" b="1">
                <a:solidFill>
                  <a:srgbClr val="323232"/>
                </a:solidFill>
                <a:latin typeface="宋体" panose="02010600030101010101" pitchFamily="2" charset="-122"/>
              </a:rPr>
              <a:t>鸦片战争后新思潮的萌发就是儒家传统文化中经世致用思想的时代反映。</a:t>
            </a:r>
            <a:endParaRPr lang="zh-CN" altLang="en-US" sz="2400" b="1"/>
          </a:p>
          <a:p>
            <a:pPr indent="228600" eaLnBrk="0" hangingPunct="0"/>
            <a:r>
              <a:rPr lang="zh-CN" altLang="en-US" sz="2400" b="1">
                <a:solidFill>
                  <a:srgbClr val="323232"/>
                </a:solidFill>
                <a:latin typeface="宋体" panose="02010600030101010101" pitchFamily="2" charset="-122"/>
              </a:rPr>
              <a:t>康有为的维新思想中也与改造传统的儒家学说有关。</a:t>
            </a:r>
            <a:endParaRPr lang="zh-CN" altLang="en-US" sz="2400" b="1"/>
          </a:p>
          <a:p>
            <a:pPr indent="228600" eaLnBrk="0" hangingPunct="0"/>
            <a:r>
              <a:rPr lang="zh-CN" altLang="en-US" sz="2400" b="1">
                <a:solidFill>
                  <a:srgbClr val="323232"/>
                </a:solidFill>
                <a:latin typeface="宋体" panose="02010600030101010101" pitchFamily="2" charset="-122"/>
              </a:rPr>
              <a:t>孙中山提出民生主张既是他对西方社会清醒认识的产物，也有儒家民本思想对孙中山的影响</a:t>
            </a:r>
            <a:r>
              <a:rPr lang="en-US" altLang="zh-CN" sz="2400" b="1">
                <a:solidFill>
                  <a:srgbClr val="323232"/>
                </a:solidFill>
                <a:latin typeface="宋体" panose="02010600030101010101" pitchFamily="2" charset="-122"/>
              </a:rPr>
              <a:t>,</a:t>
            </a:r>
            <a:r>
              <a:rPr lang="zh-CN" altLang="en-US" sz="2400" b="1">
                <a:solidFill>
                  <a:srgbClr val="323232"/>
                </a:solidFill>
                <a:latin typeface="宋体" panose="02010600030101010101" pitchFamily="2" charset="-122"/>
              </a:rPr>
              <a:t>孙中山的五权分立主张就是对西方三权分立思想的发展。</a:t>
            </a:r>
            <a:endParaRPr lang="zh-CN" altLang="en-US" sz="2400" b="1"/>
          </a:p>
          <a:p>
            <a:pPr indent="228600" eaLnBrk="0" hangingPunct="0"/>
            <a:r>
              <a:rPr lang="zh-CN" altLang="en-US" sz="2400" b="1">
                <a:solidFill>
                  <a:srgbClr val="323232"/>
                </a:solidFill>
                <a:latin typeface="宋体" panose="02010600030101010101" pitchFamily="2" charset="-122"/>
              </a:rPr>
              <a:t>新文化运动中的民主主义者提出</a:t>
            </a:r>
            <a:r>
              <a:rPr lang="zh-CN" altLang="en-US" sz="2400" b="1">
                <a:solidFill>
                  <a:srgbClr val="323232"/>
                </a:solidFill>
              </a:rPr>
              <a:t>“</a:t>
            </a:r>
            <a:r>
              <a:rPr lang="zh-CN" altLang="en-US" sz="2400" b="1">
                <a:solidFill>
                  <a:srgbClr val="323232"/>
                </a:solidFill>
                <a:latin typeface="宋体" panose="02010600030101010101" pitchFamily="2" charset="-122"/>
              </a:rPr>
              <a:t>打倒孔家店</a:t>
            </a:r>
            <a:r>
              <a:rPr lang="zh-CN" altLang="en-US" sz="2400" b="1">
                <a:solidFill>
                  <a:srgbClr val="323232"/>
                </a:solidFill>
              </a:rPr>
              <a:t>”</a:t>
            </a:r>
            <a:r>
              <a:rPr lang="zh-CN" altLang="en-US" sz="2400" b="1">
                <a:solidFill>
                  <a:srgbClr val="323232"/>
                </a:solidFill>
                <a:latin typeface="宋体" panose="02010600030101010101" pitchFamily="2" charset="-122"/>
              </a:rPr>
              <a:t>的口号，主要是针对孔孟之道是中国封建社会思想基础而言。</a:t>
            </a:r>
            <a:endParaRPr lang="zh-CN" altLang="en-US" sz="2400" b="1"/>
          </a:p>
          <a:p>
            <a:pPr indent="228600" eaLnBrk="0" hangingPunct="0"/>
            <a:r>
              <a:rPr lang="zh-CN" altLang="en-US" sz="2400" b="1">
                <a:solidFill>
                  <a:srgbClr val="323232"/>
                </a:solidFill>
                <a:latin typeface="宋体" panose="02010600030101010101" pitchFamily="2" charset="-122"/>
              </a:rPr>
              <a:t>从区域文明的角度，关注近现代区域经济发展及原因。</a:t>
            </a:r>
            <a:endParaRPr lang="zh-CN" altLang="en-US" sz="2400" b="1"/>
          </a:p>
          <a:p>
            <a:pPr indent="228600" eaLnBrk="0" hangingPunct="0"/>
            <a:r>
              <a:rPr lang="zh-CN" altLang="en-US" sz="2400" b="1">
                <a:solidFill>
                  <a:srgbClr val="323232"/>
                </a:solidFill>
                <a:latin typeface="宋体" panose="02010600030101010101" pitchFamily="2" charset="-122"/>
              </a:rPr>
              <a:t>随着通商口岸的开辟，封建自然经济的逐渐解体，铁路的修建、海运的开通等因素，近代中国出现了一些新的经济区域。如东南沿海地区、环渤海地区等，在复习时，我们要综合认识这些地区的发展状况，分析它们的发展原因及影响。</a:t>
            </a:r>
            <a:endParaRPr lang="zh-CN" altLang="en-US" sz="2400" b="1"/>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50825" y="293688"/>
            <a:ext cx="8424863" cy="6186487"/>
          </a:xfrm>
          <a:prstGeom prst="rect">
            <a:avLst/>
          </a:prstGeom>
          <a:noFill/>
          <a:ln w="9525">
            <a:noFill/>
            <a:miter lim="800000"/>
          </a:ln>
        </p:spPr>
        <p:txBody>
          <a:bodyPr anchor="ctr">
            <a:spAutoFit/>
          </a:bodyPr>
          <a:lstStyle/>
          <a:p>
            <a:pPr indent="228600"/>
            <a:r>
              <a:rPr lang="zh-CN" sz="4400" b="1">
                <a:solidFill>
                  <a:srgbClr val="323232"/>
                </a:solidFill>
                <a:latin typeface="宋体" panose="02010600030101010101" pitchFamily="2" charset="-122"/>
              </a:rPr>
              <a:t>以文明史的视角认识世界历史的发展进程</a:t>
            </a:r>
            <a:endParaRPr lang="zh-CN" sz="4400" b="1"/>
          </a:p>
          <a:p>
            <a:pPr indent="228600" eaLnBrk="0" hangingPunct="0"/>
            <a:r>
              <a:rPr lang="zh-CN" altLang="en-US" sz="4400" b="1">
                <a:solidFill>
                  <a:srgbClr val="323232"/>
                </a:solidFill>
              </a:rPr>
              <a:t>   </a:t>
            </a:r>
            <a:r>
              <a:rPr lang="zh-CN" altLang="en-US" sz="4400" b="1">
                <a:solidFill>
                  <a:srgbClr val="FF0000"/>
                </a:solidFill>
                <a:latin typeface="宋体" panose="02010600030101010101" pitchFamily="2" charset="-122"/>
              </a:rPr>
              <a:t>从物质文明角度</a:t>
            </a:r>
            <a:r>
              <a:rPr lang="zh-CN" altLang="en-US" sz="4400" b="1">
                <a:solidFill>
                  <a:srgbClr val="323232"/>
                </a:solidFill>
                <a:latin typeface="宋体" panose="02010600030101010101" pitchFamily="2" charset="-122"/>
              </a:rPr>
              <a:t>：科技革命与资本主义的发展。</a:t>
            </a:r>
            <a:endParaRPr lang="zh-CN" altLang="en-US" sz="4400" b="1"/>
          </a:p>
          <a:p>
            <a:pPr indent="228600" eaLnBrk="0" hangingPunct="0"/>
            <a:r>
              <a:rPr lang="zh-CN" altLang="en-US" sz="4400" b="1">
                <a:solidFill>
                  <a:srgbClr val="FF0000"/>
                </a:solidFill>
                <a:latin typeface="宋体" panose="02010600030101010101" pitchFamily="2" charset="-122"/>
              </a:rPr>
              <a:t>从政治文明角度</a:t>
            </a:r>
            <a:r>
              <a:rPr lang="zh-CN" altLang="en-US" sz="4400" b="1">
                <a:solidFill>
                  <a:srgbClr val="323232"/>
                </a:solidFill>
                <a:latin typeface="宋体" panose="02010600030101010101" pitchFamily="2" charset="-122"/>
              </a:rPr>
              <a:t>：政治革命与资本主义制度的确立与巩固。</a:t>
            </a:r>
            <a:endParaRPr lang="zh-CN" altLang="en-US" sz="4400" b="1"/>
          </a:p>
          <a:p>
            <a:pPr indent="228600" eaLnBrk="0" hangingPunct="0"/>
            <a:r>
              <a:rPr lang="zh-CN" altLang="en-US" sz="4400" b="1">
                <a:solidFill>
                  <a:srgbClr val="FF0000"/>
                </a:solidFill>
                <a:latin typeface="宋体" panose="02010600030101010101" pitchFamily="2" charset="-122"/>
              </a:rPr>
              <a:t>从精神文明角度</a:t>
            </a:r>
            <a:r>
              <a:rPr lang="zh-CN" altLang="en-US" sz="4400" b="1">
                <a:solidFill>
                  <a:srgbClr val="323232"/>
                </a:solidFill>
                <a:latin typeface="宋体" panose="02010600030101010101" pitchFamily="2" charset="-122"/>
              </a:rPr>
              <a:t>：思想革命与社会变革的关系。</a:t>
            </a:r>
            <a:endParaRPr lang="zh-CN" altLang="en-US" sz="4400" b="1"/>
          </a:p>
          <a:p>
            <a:pPr indent="228600" eaLnBrk="0" hangingPunct="0"/>
            <a:r>
              <a:rPr lang="zh-CN" altLang="en-US" sz="4400" b="1">
                <a:solidFill>
                  <a:srgbClr val="323232"/>
                </a:solidFill>
              </a:rPr>
              <a:t> </a:t>
            </a:r>
            <a:endParaRPr lang="zh-CN" altLang="en-US" sz="4400" b="1"/>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050" name="Picture 3"/>
          <p:cNvPicPr>
            <a:picLocks noGrp="1" noChangeAspect="1" noChangeArrowheads="1"/>
          </p:cNvPicPr>
          <p:nvPr>
            <p:ph idx="4294967295"/>
          </p:nvPr>
        </p:nvPicPr>
        <p:blipFill>
          <a:blip r:embed="rId1"/>
          <a:srcRect l="31313" t="46700" r="26067" b="30437"/>
          <a:stretch>
            <a:fillRect/>
          </a:stretch>
        </p:blipFill>
        <p:spPr>
          <a:xfrm>
            <a:off x="0" y="1500188"/>
            <a:ext cx="9144000" cy="4071937"/>
          </a:xfrm>
        </p:spPr>
      </p:pic>
      <p:sp>
        <p:nvSpPr>
          <p:cNvPr id="681989" name="Text Box 5"/>
          <p:cNvSpPr txBox="1">
            <a:spLocks noChangeArrowheads="1"/>
          </p:cNvSpPr>
          <p:nvPr/>
        </p:nvSpPr>
        <p:spPr bwMode="auto">
          <a:xfrm>
            <a:off x="2435225" y="4714875"/>
            <a:ext cx="1150938" cy="584200"/>
          </a:xfrm>
          <a:prstGeom prst="rect">
            <a:avLst/>
          </a:prstGeom>
          <a:noFill/>
          <a:ln w="57150" cmpd="thickThin">
            <a:solidFill>
              <a:srgbClr val="CC0000"/>
            </a:solidFill>
            <a:miter lim="800000"/>
          </a:ln>
        </p:spPr>
        <p:txBody>
          <a:bodyPr>
            <a:spAutoFit/>
          </a:bodyPr>
          <a:lstStyle/>
          <a:p>
            <a:pPr algn="ctr">
              <a:spcBef>
                <a:spcPct val="50000"/>
              </a:spcBef>
              <a:buFont typeface="Arial" panose="020B0604020202020204" pitchFamily="34" charset="0"/>
              <a:buNone/>
            </a:pPr>
            <a:r>
              <a:rPr lang="zh-CN" altLang="en-US" sz="3200" b="1">
                <a:solidFill>
                  <a:srgbClr val="0000FF"/>
                </a:solidFill>
                <a:ea typeface="黑体" panose="02010600030101010101" pitchFamily="49" charset="-122"/>
              </a:rPr>
              <a:t>回应</a:t>
            </a:r>
            <a:endParaRPr lang="zh-CN" altLang="en-US" sz="3200" b="1">
              <a:solidFill>
                <a:srgbClr val="0000FF"/>
              </a:solidFill>
              <a:ea typeface="黑体" panose="02010600030101010101" pitchFamily="49" charset="-122"/>
            </a:endParaRPr>
          </a:p>
        </p:txBody>
      </p:sp>
      <p:sp>
        <p:nvSpPr>
          <p:cNvPr id="681992" name="Text Box 8"/>
          <p:cNvSpPr txBox="1">
            <a:spLocks noChangeArrowheads="1"/>
          </p:cNvSpPr>
          <p:nvPr/>
        </p:nvSpPr>
        <p:spPr bwMode="auto">
          <a:xfrm>
            <a:off x="5697538" y="4830763"/>
            <a:ext cx="503237" cy="955675"/>
          </a:xfrm>
          <a:prstGeom prst="rect">
            <a:avLst/>
          </a:prstGeom>
          <a:solidFill>
            <a:srgbClr val="EFF1AD"/>
          </a:solidFill>
          <a:ln w="9525">
            <a:solidFill>
              <a:srgbClr val="FF0000"/>
            </a:solidFill>
            <a:miter lim="800000"/>
          </a:ln>
          <a:effectLst/>
        </p:spPr>
        <p:txBody>
          <a:bodyPr>
            <a:spAutoFit/>
          </a:bodyPr>
          <a:lstStyle/>
          <a:p>
            <a:pPr fontAlgn="auto">
              <a:spcBef>
                <a:spcPts val="0"/>
              </a:spcBef>
              <a:spcAft>
                <a:spcPts val="0"/>
              </a:spcAft>
              <a:buFont typeface="Arial" panose="020B0604020202020204" pitchFamily="34" charset="0"/>
              <a:buNone/>
              <a:defRPr/>
            </a:pPr>
            <a:r>
              <a:rPr lang="zh-CN" altLang="en-US" sz="2800" dirty="0">
                <a:solidFill>
                  <a:srgbClr val="0000FF"/>
                </a:solidFill>
                <a:effectLst>
                  <a:outerShdw blurRad="38100" dist="38100" dir="2700000" algn="tl">
                    <a:srgbClr val="000000"/>
                  </a:outerShdw>
                </a:effectLst>
                <a:latin typeface="Arial" panose="020B0604020202020204" pitchFamily="34" charset="0"/>
                <a:ea typeface="+mn-ea"/>
              </a:rPr>
              <a:t>照搬</a:t>
            </a:r>
            <a:endParaRPr lang="zh-CN" altLang="en-US" sz="2800" dirty="0">
              <a:solidFill>
                <a:srgbClr val="0000FF"/>
              </a:solidFill>
              <a:effectLst>
                <a:outerShdw blurRad="38100" dist="38100" dir="2700000" algn="tl">
                  <a:srgbClr val="000000"/>
                </a:outerShdw>
              </a:effectLst>
              <a:latin typeface="Arial" panose="020B0604020202020204" pitchFamily="34" charset="0"/>
              <a:ea typeface="+mn-ea"/>
            </a:endParaRPr>
          </a:p>
        </p:txBody>
      </p:sp>
      <p:sp>
        <p:nvSpPr>
          <p:cNvPr id="681993" name="Text Box 9"/>
          <p:cNvSpPr txBox="1">
            <a:spLocks noChangeArrowheads="1"/>
          </p:cNvSpPr>
          <p:nvPr/>
        </p:nvSpPr>
        <p:spPr bwMode="auto">
          <a:xfrm>
            <a:off x="7210425" y="4830763"/>
            <a:ext cx="576263" cy="955675"/>
          </a:xfrm>
          <a:prstGeom prst="rect">
            <a:avLst/>
          </a:prstGeom>
          <a:solidFill>
            <a:srgbClr val="EFF1AD"/>
          </a:solidFill>
          <a:ln w="9525">
            <a:solidFill>
              <a:srgbClr val="FF0000"/>
            </a:solidFill>
            <a:miter lim="800000"/>
          </a:ln>
          <a:effectLst/>
        </p:spPr>
        <p:txBody>
          <a:bodyPr>
            <a:spAutoFit/>
          </a:bodyPr>
          <a:lstStyle/>
          <a:p>
            <a:pPr fontAlgn="auto">
              <a:spcBef>
                <a:spcPts val="0"/>
              </a:spcBef>
              <a:spcAft>
                <a:spcPts val="0"/>
              </a:spcAft>
              <a:buFont typeface="Arial" panose="020B0604020202020204" pitchFamily="34" charset="0"/>
              <a:buNone/>
              <a:defRPr/>
            </a:pPr>
            <a:r>
              <a:rPr lang="zh-CN" altLang="en-US" sz="2800">
                <a:solidFill>
                  <a:srgbClr val="0000FF"/>
                </a:solidFill>
                <a:effectLst>
                  <a:outerShdw blurRad="38100" dist="38100" dir="2700000" algn="tl">
                    <a:srgbClr val="000000"/>
                  </a:outerShdw>
                </a:effectLst>
                <a:latin typeface="Arial" panose="020B0604020202020204" pitchFamily="34" charset="0"/>
                <a:ea typeface="+mn-ea"/>
              </a:rPr>
              <a:t>借鉴</a:t>
            </a:r>
            <a:endParaRPr lang="zh-CN" altLang="en-US" sz="2800">
              <a:solidFill>
                <a:srgbClr val="0000FF"/>
              </a:solidFill>
              <a:effectLst>
                <a:outerShdw blurRad="38100" dist="38100" dir="2700000" algn="tl">
                  <a:srgbClr val="000000"/>
                </a:outerShdw>
              </a:effectLst>
              <a:latin typeface="Arial" panose="020B0604020202020204" pitchFamily="34" charset="0"/>
              <a:ea typeface="+mn-ea"/>
            </a:endParaRPr>
          </a:p>
        </p:txBody>
      </p:sp>
      <p:sp>
        <p:nvSpPr>
          <p:cNvPr id="681994" name="AutoShape 10"/>
          <p:cNvSpPr>
            <a:spLocks noChangeArrowheads="1"/>
          </p:cNvSpPr>
          <p:nvPr/>
        </p:nvSpPr>
        <p:spPr bwMode="auto">
          <a:xfrm>
            <a:off x="6273800" y="5046663"/>
            <a:ext cx="863600" cy="485775"/>
          </a:xfrm>
          <a:prstGeom prst="rightArrow">
            <a:avLst>
              <a:gd name="adj1" fmla="val 50000"/>
              <a:gd name="adj2" fmla="val 44436"/>
            </a:avLst>
          </a:prstGeom>
          <a:solidFill>
            <a:srgbClr val="FF0000"/>
          </a:solidFill>
          <a:ln w="9525">
            <a:solidFill>
              <a:schemeClr val="tx1"/>
            </a:solidFill>
            <a:miter lim="800000"/>
          </a:ln>
        </p:spPr>
        <p:txBody>
          <a:bodyPr wrap="none" anchor="ctr"/>
          <a:lstStyle/>
          <a:p>
            <a:pPr>
              <a:buFont typeface="Arial" panose="020B0604020202020204" pitchFamily="34" charset="0"/>
              <a:buNone/>
            </a:pPr>
            <a:endParaRPr lang="zh-CN" altLang="en-US">
              <a:latin typeface="Franklin Gothic Book"/>
              <a:ea typeface="黑体" panose="02010600030101010101" pitchFamily="49" charset="-122"/>
            </a:endParaRPr>
          </a:p>
        </p:txBody>
      </p:sp>
      <p:sp>
        <p:nvSpPr>
          <p:cNvPr id="132102" name="Rectangle 11"/>
          <p:cNvSpPr>
            <a:spLocks noChangeArrowheads="1"/>
          </p:cNvSpPr>
          <p:nvPr/>
        </p:nvSpPr>
        <p:spPr bwMode="auto">
          <a:xfrm>
            <a:off x="2041525" y="3140075"/>
            <a:ext cx="184150" cy="579438"/>
          </a:xfrm>
          <a:prstGeom prst="rect">
            <a:avLst/>
          </a:prstGeom>
          <a:noFill/>
          <a:ln w="9525">
            <a:noFill/>
            <a:miter lim="800000"/>
          </a:ln>
        </p:spPr>
        <p:txBody>
          <a:bodyPr wrap="none">
            <a:spAutoFit/>
          </a:bodyPr>
          <a:lstStyle/>
          <a:p>
            <a:pPr>
              <a:buFont typeface="Arial" panose="020B0604020202020204" pitchFamily="34" charset="0"/>
              <a:buNone/>
            </a:pPr>
            <a:endParaRPr lang="zh-CN" altLang="en-US">
              <a:solidFill>
                <a:srgbClr val="000000"/>
              </a:solidFill>
              <a:latin typeface="Franklin Gothic Book"/>
              <a:ea typeface="黑体" panose="02010600030101010101" pitchFamily="49" charset="-122"/>
            </a:endParaRPr>
          </a:p>
        </p:txBody>
      </p:sp>
      <p:sp>
        <p:nvSpPr>
          <p:cNvPr id="681999" name="Text Box 15"/>
          <p:cNvSpPr txBox="1">
            <a:spLocks noChangeArrowheads="1"/>
          </p:cNvSpPr>
          <p:nvPr/>
        </p:nvSpPr>
        <p:spPr bwMode="auto">
          <a:xfrm>
            <a:off x="6286500" y="2714625"/>
            <a:ext cx="1150938" cy="523875"/>
          </a:xfrm>
          <a:prstGeom prst="rect">
            <a:avLst/>
          </a:prstGeom>
          <a:noFill/>
          <a:ln w="57150" cmpd="thickThin">
            <a:solidFill>
              <a:srgbClr val="CC0000"/>
            </a:solidFill>
            <a:miter lim="800000"/>
          </a:ln>
        </p:spPr>
        <p:txBody>
          <a:bodyPr>
            <a:spAutoFit/>
          </a:bodyPr>
          <a:lstStyle/>
          <a:p>
            <a:pPr algn="ctr">
              <a:spcBef>
                <a:spcPct val="50000"/>
              </a:spcBef>
              <a:buFont typeface="Arial" panose="020B0604020202020204" pitchFamily="34" charset="0"/>
              <a:buNone/>
            </a:pPr>
            <a:r>
              <a:rPr lang="zh-CN" altLang="en-US" sz="2800">
                <a:solidFill>
                  <a:srgbClr val="0000FF"/>
                </a:solidFill>
                <a:ea typeface="黑体" panose="02010600030101010101" pitchFamily="49" charset="-122"/>
              </a:rPr>
              <a:t>冲击</a:t>
            </a:r>
            <a:endParaRPr lang="zh-CN" altLang="en-US" sz="2800">
              <a:solidFill>
                <a:srgbClr val="0000FF"/>
              </a:solidFill>
              <a:ea typeface="黑体" panose="02010600030101010101" pitchFamily="49" charset="-122"/>
            </a:endParaRPr>
          </a:p>
        </p:txBody>
      </p:sp>
      <p:sp>
        <p:nvSpPr>
          <p:cNvPr id="681996" name="AutoShape 12"/>
          <p:cNvSpPr>
            <a:spLocks noChangeArrowheads="1"/>
          </p:cNvSpPr>
          <p:nvPr/>
        </p:nvSpPr>
        <p:spPr bwMode="auto">
          <a:xfrm>
            <a:off x="1500188" y="4787900"/>
            <a:ext cx="863600" cy="414338"/>
          </a:xfrm>
          <a:prstGeom prst="rightArrow">
            <a:avLst>
              <a:gd name="adj1" fmla="val 50000"/>
              <a:gd name="adj2" fmla="val 52098"/>
            </a:avLst>
          </a:prstGeom>
          <a:solidFill>
            <a:srgbClr val="FF0000"/>
          </a:solidFill>
          <a:ln w="9525">
            <a:solidFill>
              <a:schemeClr val="tx1"/>
            </a:solidFill>
            <a:miter lim="800000"/>
          </a:ln>
        </p:spPr>
        <p:txBody>
          <a:bodyPr wrap="none" anchor="ctr"/>
          <a:lstStyle/>
          <a:p>
            <a:pPr>
              <a:buFont typeface="Arial" panose="020B0604020202020204" pitchFamily="34" charset="0"/>
              <a:buNone/>
            </a:pPr>
            <a:endParaRPr lang="zh-CN" altLang="en-US">
              <a:latin typeface="Franklin Gothic Book"/>
              <a:ea typeface="黑体" panose="02010600030101010101" pitchFamily="49" charset="-122"/>
            </a:endParaRPr>
          </a:p>
        </p:txBody>
      </p:sp>
      <p:sp>
        <p:nvSpPr>
          <p:cNvPr id="12" name="Text Box 14"/>
          <p:cNvSpPr txBox="1">
            <a:spLocks noChangeArrowheads="1"/>
          </p:cNvSpPr>
          <p:nvPr/>
        </p:nvSpPr>
        <p:spPr bwMode="auto">
          <a:xfrm>
            <a:off x="1143000" y="620713"/>
            <a:ext cx="7286625" cy="584200"/>
          </a:xfrm>
          <a:prstGeom prst="rect">
            <a:avLst/>
          </a:prstGeom>
          <a:noFill/>
          <a:ln w="57150" cmpd="thickThin">
            <a:solidFill>
              <a:srgbClr val="CC0000"/>
            </a:solidFill>
            <a:miter lim="800000"/>
          </a:ln>
        </p:spPr>
        <p:txBody>
          <a:bodyPr>
            <a:spAutoFit/>
          </a:bodyPr>
          <a:lstStyle/>
          <a:p>
            <a:pPr>
              <a:spcBef>
                <a:spcPct val="50000"/>
              </a:spcBef>
              <a:buFont typeface="Arial" panose="020B0604020202020204" pitchFamily="34" charset="0"/>
              <a:buNone/>
            </a:pPr>
            <a:r>
              <a:rPr lang="zh-CN" altLang="en-US" sz="3200">
                <a:solidFill>
                  <a:srgbClr val="0000FF"/>
                </a:solidFill>
                <a:latin typeface="华文行楷" panose="02010800040101010101" pitchFamily="2" charset="-122"/>
                <a:ea typeface="黑体" panose="02010600030101010101" pitchFamily="49" charset="-122"/>
              </a:rPr>
              <a:t>     以文明史观重构近现代史框架</a:t>
            </a:r>
            <a:endParaRPr lang="en-US" altLang="zh-CN" sz="3200">
              <a:solidFill>
                <a:srgbClr val="0000FF"/>
              </a:solidFill>
              <a:latin typeface="华文行楷" panose="02010800040101010101" pitchFamily="2" charset="-122"/>
              <a:ea typeface="黑体" panose="02010600030101010101" pitchFamily="49" charset="-122"/>
            </a:endParaRPr>
          </a:p>
        </p:txBody>
      </p:sp>
      <p:sp>
        <p:nvSpPr>
          <p:cNvPr id="130059" name="矩形 10"/>
          <p:cNvSpPr>
            <a:spLocks noChangeArrowheads="1"/>
          </p:cNvSpPr>
          <p:nvPr/>
        </p:nvSpPr>
        <p:spPr bwMode="auto">
          <a:xfrm>
            <a:off x="1876425" y="5775325"/>
            <a:ext cx="4802188" cy="646113"/>
          </a:xfrm>
          <a:prstGeom prst="rect">
            <a:avLst/>
          </a:prstGeom>
          <a:noFill/>
          <a:ln w="9525">
            <a:noFill/>
            <a:miter lim="800000"/>
          </a:ln>
        </p:spPr>
        <p:txBody>
          <a:bodyPr wrap="none">
            <a:spAutoFit/>
          </a:bodyPr>
          <a:lstStyle/>
          <a:p>
            <a:pPr>
              <a:buFont typeface="Arial" panose="020B0604020202020204" pitchFamily="34" charset="0"/>
              <a:buNone/>
            </a:pPr>
            <a:r>
              <a:rPr lang="zh-CN" altLang="en-US" sz="3600">
                <a:solidFill>
                  <a:srgbClr val="FF0000"/>
                </a:solidFill>
                <a:latin typeface="黑体" panose="02010600030101010101" pitchFamily="49" charset="-122"/>
                <a:ea typeface="黑体" panose="02010600030101010101" pitchFamily="49" charset="-122"/>
              </a:rPr>
              <a:t>从关注史实到关注认知</a:t>
            </a:r>
            <a:endParaRPr lang="zh-CN" altLang="en-US" sz="3600">
              <a:solidFill>
                <a:srgbClr val="FF0000"/>
              </a:solidFill>
              <a:latin typeface="Franklin Gothic Book"/>
              <a:ea typeface="黑体" panose="02010600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0050"/>
                                        </p:tgtEl>
                                        <p:attrNameLst>
                                          <p:attrName>style.visibility</p:attrName>
                                        </p:attrNameLst>
                                      </p:cBhvr>
                                      <p:to>
                                        <p:strVal val="visible"/>
                                      </p:to>
                                    </p:set>
                                    <p:animEffect transition="in" filter="fade">
                                      <p:cBhvr>
                                        <p:cTn id="12" dur="1000"/>
                                        <p:tgtEl>
                                          <p:spTgt spid="130050"/>
                                        </p:tgtEl>
                                      </p:cBhvr>
                                    </p:animEffect>
                                    <p:anim calcmode="lin" valueType="num">
                                      <p:cBhvr>
                                        <p:cTn id="13" dur="1000" fill="hold"/>
                                        <p:tgtEl>
                                          <p:spTgt spid="130050"/>
                                        </p:tgtEl>
                                        <p:attrNameLst>
                                          <p:attrName>ppt_x</p:attrName>
                                        </p:attrNameLst>
                                      </p:cBhvr>
                                      <p:tavLst>
                                        <p:tav tm="0">
                                          <p:val>
                                            <p:strVal val="#ppt_x"/>
                                          </p:val>
                                        </p:tav>
                                        <p:tav tm="100000">
                                          <p:val>
                                            <p:strVal val="#ppt_x"/>
                                          </p:val>
                                        </p:tav>
                                      </p:tavLst>
                                    </p:anim>
                                    <p:anim calcmode="lin" valueType="num">
                                      <p:cBhvr>
                                        <p:cTn id="14" dur="1000" fill="hold"/>
                                        <p:tgtEl>
                                          <p:spTgt spid="130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81999"/>
                                        </p:tgtEl>
                                        <p:attrNameLst>
                                          <p:attrName>style.visibility</p:attrName>
                                        </p:attrNameLst>
                                      </p:cBhvr>
                                      <p:to>
                                        <p:strVal val="visible"/>
                                      </p:to>
                                    </p:set>
                                    <p:animEffect transition="in" filter="blinds(horizontal)">
                                      <p:cBhvr>
                                        <p:cTn id="19" dur="500"/>
                                        <p:tgtEl>
                                          <p:spTgt spid="68199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681996"/>
                                        </p:tgtEl>
                                        <p:attrNameLst>
                                          <p:attrName>style.visibility</p:attrName>
                                        </p:attrNameLst>
                                      </p:cBhvr>
                                      <p:to>
                                        <p:strVal val="visible"/>
                                      </p:to>
                                    </p:set>
                                    <p:animEffect transition="in" filter="diamond(in)">
                                      <p:cBhvr>
                                        <p:cTn id="22" dur="500"/>
                                        <p:tgtEl>
                                          <p:spTgt spid="68199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81989"/>
                                        </p:tgtEl>
                                        <p:attrNameLst>
                                          <p:attrName>style.visibility</p:attrName>
                                        </p:attrNameLst>
                                      </p:cBhvr>
                                      <p:to>
                                        <p:strVal val="visible"/>
                                      </p:to>
                                    </p:set>
                                    <p:animEffect transition="in" filter="blinds(horizontal)">
                                      <p:cBhvr>
                                        <p:cTn id="25" dur="500"/>
                                        <p:tgtEl>
                                          <p:spTgt spid="68198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81992"/>
                                        </p:tgtEl>
                                        <p:attrNameLst>
                                          <p:attrName>style.visibility</p:attrName>
                                        </p:attrNameLst>
                                      </p:cBhvr>
                                      <p:to>
                                        <p:strVal val="visible"/>
                                      </p:to>
                                    </p:set>
                                    <p:anim calcmode="lin" valueType="num">
                                      <p:cBhvr>
                                        <p:cTn id="30" dur="500" fill="hold"/>
                                        <p:tgtEl>
                                          <p:spTgt spid="681992"/>
                                        </p:tgtEl>
                                        <p:attrNameLst>
                                          <p:attrName>ppt_x</p:attrName>
                                        </p:attrNameLst>
                                      </p:cBhvr>
                                      <p:tavLst>
                                        <p:tav tm="0">
                                          <p:val>
                                            <p:strVal val="#ppt_x"/>
                                          </p:val>
                                        </p:tav>
                                        <p:tav tm="100000">
                                          <p:val>
                                            <p:strVal val="#ppt_x"/>
                                          </p:val>
                                        </p:tav>
                                      </p:tavLst>
                                    </p:anim>
                                    <p:anim calcmode="lin" valueType="num">
                                      <p:cBhvr>
                                        <p:cTn id="31" dur="500" fill="hold"/>
                                        <p:tgtEl>
                                          <p:spTgt spid="681992"/>
                                        </p:tgtEl>
                                        <p:attrNameLst>
                                          <p:attrName>ppt_y</p:attrName>
                                        </p:attrNameLst>
                                      </p:cBhvr>
                                      <p:tavLst>
                                        <p:tav tm="0">
                                          <p:val>
                                            <p:strVal val="1+#ppt_h/2"/>
                                          </p:val>
                                        </p:tav>
                                        <p:tav tm="100000">
                                          <p:val>
                                            <p:strVal val="#ppt_y"/>
                                          </p:val>
                                        </p:tav>
                                      </p:tavLst>
                                    </p:anim>
                                  </p:childTnLst>
                                </p:cTn>
                              </p:par>
                              <p:par>
                                <p:cTn id="32" presetID="8" presetClass="entr" presetSubtype="16" fill="hold" grpId="0" nodeType="withEffect">
                                  <p:stCondLst>
                                    <p:cond delay="0"/>
                                  </p:stCondLst>
                                  <p:childTnLst>
                                    <p:set>
                                      <p:cBhvr>
                                        <p:cTn id="33" dur="1" fill="hold">
                                          <p:stCondLst>
                                            <p:cond delay="0"/>
                                          </p:stCondLst>
                                        </p:cTn>
                                        <p:tgtEl>
                                          <p:spTgt spid="681994"/>
                                        </p:tgtEl>
                                        <p:attrNameLst>
                                          <p:attrName>style.visibility</p:attrName>
                                        </p:attrNameLst>
                                      </p:cBhvr>
                                      <p:to>
                                        <p:strVal val="visible"/>
                                      </p:to>
                                    </p:set>
                                    <p:animEffect transition="in" filter="diamond(in)">
                                      <p:cBhvr>
                                        <p:cTn id="34" dur="500"/>
                                        <p:tgtEl>
                                          <p:spTgt spid="681994"/>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681993"/>
                                        </p:tgtEl>
                                        <p:attrNameLst>
                                          <p:attrName>style.visibility</p:attrName>
                                        </p:attrNameLst>
                                      </p:cBhvr>
                                      <p:to>
                                        <p:strVal val="visible"/>
                                      </p:to>
                                    </p:set>
                                    <p:anim calcmode="lin" valueType="num">
                                      <p:cBhvr>
                                        <p:cTn id="37" dur="500" fill="hold"/>
                                        <p:tgtEl>
                                          <p:spTgt spid="681993"/>
                                        </p:tgtEl>
                                        <p:attrNameLst>
                                          <p:attrName>ppt_x</p:attrName>
                                        </p:attrNameLst>
                                      </p:cBhvr>
                                      <p:tavLst>
                                        <p:tav tm="0">
                                          <p:val>
                                            <p:strVal val="#ppt_x"/>
                                          </p:val>
                                        </p:tav>
                                        <p:tav tm="100000">
                                          <p:val>
                                            <p:strVal val="#ppt_x"/>
                                          </p:val>
                                        </p:tav>
                                      </p:tavLst>
                                    </p:anim>
                                    <p:anim calcmode="lin" valueType="num">
                                      <p:cBhvr>
                                        <p:cTn id="38" dur="500" fill="hold"/>
                                        <p:tgtEl>
                                          <p:spTgt spid="68199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30059"/>
                                        </p:tgtEl>
                                        <p:attrNameLst>
                                          <p:attrName>style.visibility</p:attrName>
                                        </p:attrNameLst>
                                      </p:cBhvr>
                                      <p:to>
                                        <p:strVal val="visible"/>
                                      </p:to>
                                    </p:set>
                                    <p:animEffect transition="in" filter="circle(in)">
                                      <p:cBhvr>
                                        <p:cTn id="43"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9" grpId="0" animBg="1"/>
      <p:bldP spid="681992" grpId="0" animBg="1"/>
      <p:bldP spid="681993" grpId="0" animBg="1"/>
      <p:bldP spid="681994" grpId="0" animBg="1"/>
      <p:bldP spid="681999" grpId="0" animBg="1"/>
      <p:bldP spid="681996" grpId="0" animBg="1"/>
      <p:bldP spid="12" grpId="0" animBg="1"/>
      <p:bldP spid="13005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矩形 1"/>
          <p:cNvSpPr>
            <a:spLocks noChangeArrowheads="1"/>
          </p:cNvSpPr>
          <p:nvPr/>
        </p:nvSpPr>
        <p:spPr bwMode="auto">
          <a:xfrm>
            <a:off x="323850" y="196850"/>
            <a:ext cx="8820150" cy="5940425"/>
          </a:xfrm>
          <a:prstGeom prst="rect">
            <a:avLst/>
          </a:prstGeom>
          <a:noFill/>
          <a:ln w="9525">
            <a:noFill/>
            <a:miter lim="800000"/>
          </a:ln>
        </p:spPr>
        <p:txBody>
          <a:bodyPr>
            <a:spAutoFit/>
          </a:bodyPr>
          <a:lstStyle/>
          <a:p>
            <a:pPr indent="228600" eaLnBrk="0" hangingPunct="0"/>
            <a:r>
              <a:rPr lang="zh-CN" altLang="en-US" sz="2000" b="1">
                <a:solidFill>
                  <a:srgbClr val="FF0000"/>
                </a:solidFill>
                <a:latin typeface="宋体" panose="02010600030101010101" pitchFamily="2" charset="-122"/>
              </a:rPr>
              <a:t>全球史观，又称整体史观</a:t>
            </a:r>
            <a:r>
              <a:rPr lang="zh-CN" altLang="en-US" sz="2000" b="1">
                <a:solidFill>
                  <a:srgbClr val="323232"/>
                </a:solidFill>
                <a:latin typeface="宋体" panose="02010600030101010101" pitchFamily="2" charset="-122"/>
              </a:rPr>
              <a:t>。它研究的是全球而不是某一个国家或地方的历史；关注的是整个人类，而不是局限于西方人或非西方人，重在阐述不同地区和国家之间历史的联系与影响。如世界经济发展的历史时特别重视抓住关键时段进行整体分析：一是</a:t>
            </a:r>
            <a:r>
              <a:rPr lang="en-US" altLang="zh-CN" sz="2000" b="1">
                <a:solidFill>
                  <a:srgbClr val="323232"/>
                </a:solidFill>
                <a:latin typeface="宋体" panose="02010600030101010101" pitchFamily="2" charset="-122"/>
              </a:rPr>
              <a:t>1500</a:t>
            </a:r>
            <a:r>
              <a:rPr lang="zh-CN" altLang="en-US" sz="2000" b="1">
                <a:solidFill>
                  <a:srgbClr val="323232"/>
                </a:solidFill>
                <a:latin typeface="宋体" panose="02010600030101010101" pitchFamily="2" charset="-122"/>
              </a:rPr>
              <a:t>年前后，世界市场开始形成。二是</a:t>
            </a:r>
            <a:r>
              <a:rPr lang="en-US" altLang="zh-CN" sz="2000" b="1">
                <a:solidFill>
                  <a:srgbClr val="323232"/>
                </a:solidFill>
                <a:latin typeface="宋体" panose="02010600030101010101" pitchFamily="2" charset="-122"/>
              </a:rPr>
              <a:t>19</a:t>
            </a:r>
            <a:r>
              <a:rPr lang="zh-CN" altLang="en-US" sz="2000" b="1">
                <a:solidFill>
                  <a:srgbClr val="323232"/>
                </a:solidFill>
                <a:latin typeface="宋体" panose="02010600030101010101" pitchFamily="2" charset="-122"/>
              </a:rPr>
              <a:t>世纪中叶，以英国为中心的世界市场初步形成。三是</a:t>
            </a:r>
            <a:r>
              <a:rPr lang="en-US" altLang="zh-CN" sz="2000" b="1">
                <a:solidFill>
                  <a:srgbClr val="323232"/>
                </a:solidFill>
                <a:latin typeface="宋体" panose="02010600030101010101" pitchFamily="2" charset="-122"/>
              </a:rPr>
              <a:t>19</a:t>
            </a:r>
            <a:r>
              <a:rPr lang="zh-CN" altLang="en-US" sz="2000" b="1">
                <a:solidFill>
                  <a:srgbClr val="323232"/>
                </a:solidFill>
                <a:latin typeface="宋体" panose="02010600030101010101" pitchFamily="2" charset="-122"/>
              </a:rPr>
              <a:t>世纪末</a:t>
            </a:r>
            <a:r>
              <a:rPr lang="en-US" altLang="zh-CN" sz="2000" b="1">
                <a:solidFill>
                  <a:srgbClr val="323232"/>
                </a:solidFill>
                <a:latin typeface="宋体" panose="02010600030101010101" pitchFamily="2" charset="-122"/>
              </a:rPr>
              <a:t>20</a:t>
            </a:r>
            <a:r>
              <a:rPr lang="zh-CN" altLang="en-US" sz="2000" b="1">
                <a:solidFill>
                  <a:srgbClr val="323232"/>
                </a:solidFill>
                <a:latin typeface="宋体" panose="02010600030101010101" pitchFamily="2" charset="-122"/>
              </a:rPr>
              <a:t>世纪初，世界市场最终形成。四是</a:t>
            </a:r>
            <a:r>
              <a:rPr lang="en-US" altLang="zh-CN" sz="2000" b="1">
                <a:solidFill>
                  <a:srgbClr val="323232"/>
                </a:solidFill>
                <a:latin typeface="宋体" panose="02010600030101010101" pitchFamily="2" charset="-122"/>
              </a:rPr>
              <a:t>20</a:t>
            </a:r>
            <a:r>
              <a:rPr lang="zh-CN" altLang="en-US" sz="2000" b="1">
                <a:solidFill>
                  <a:srgbClr val="323232"/>
                </a:solidFill>
                <a:latin typeface="宋体" panose="02010600030101010101" pitchFamily="2" charset="-122"/>
              </a:rPr>
              <a:t>世纪</a:t>
            </a:r>
            <a:r>
              <a:rPr lang="en-US" altLang="zh-CN" sz="2000" b="1">
                <a:solidFill>
                  <a:srgbClr val="323232"/>
                </a:solidFill>
                <a:latin typeface="宋体" panose="02010600030101010101" pitchFamily="2" charset="-122"/>
              </a:rPr>
              <a:t>90</a:t>
            </a:r>
            <a:r>
              <a:rPr lang="zh-CN" altLang="en-US" sz="2000" b="1">
                <a:solidFill>
                  <a:srgbClr val="323232"/>
                </a:solidFill>
                <a:latin typeface="宋体" panose="02010600030101010101" pitchFamily="2" charset="-122"/>
              </a:rPr>
              <a:t>年代以来，经济全球化趋势发展迅猛。</a:t>
            </a:r>
            <a:endParaRPr lang="zh-CN" altLang="en-US" sz="2000" b="1"/>
          </a:p>
          <a:p>
            <a:pPr indent="228600" eaLnBrk="0" hangingPunct="0"/>
            <a:r>
              <a:rPr lang="zh-CN" altLang="en-US" sz="2000" b="1">
                <a:solidFill>
                  <a:srgbClr val="323232"/>
                </a:solidFill>
                <a:latin typeface="宋体" panose="02010600030101010101" pitchFamily="2" charset="-122"/>
              </a:rPr>
              <a:t>在这一进程中重视交往、强调交往在人类历史发展进程中的作用，重点把握两点，一是人类历史发展过程是从分散向整体发展转变的过程。这一转变开始于</a:t>
            </a:r>
            <a:r>
              <a:rPr lang="en-US" altLang="zh-CN" sz="2000" b="1">
                <a:solidFill>
                  <a:srgbClr val="323232"/>
                </a:solidFill>
                <a:latin typeface="宋体" panose="02010600030101010101" pitchFamily="2" charset="-122"/>
              </a:rPr>
              <a:t>15</a:t>
            </a:r>
            <a:r>
              <a:rPr lang="zh-CN" altLang="en-US" sz="2000" b="1">
                <a:solidFill>
                  <a:srgbClr val="323232"/>
                </a:solidFill>
                <a:latin typeface="宋体" panose="02010600030101010101" pitchFamily="2" charset="-122"/>
              </a:rPr>
              <a:t>世纪末</a:t>
            </a:r>
            <a:r>
              <a:rPr lang="en-US" altLang="zh-CN" sz="2000" b="1">
                <a:solidFill>
                  <a:srgbClr val="323232"/>
                </a:solidFill>
                <a:latin typeface="宋体" panose="02010600030101010101" pitchFamily="2" charset="-122"/>
              </a:rPr>
              <a:t>16</a:t>
            </a:r>
            <a:r>
              <a:rPr lang="zh-CN" altLang="en-US" sz="2000" b="1">
                <a:solidFill>
                  <a:srgbClr val="323232"/>
                </a:solidFill>
                <a:latin typeface="宋体" panose="02010600030101010101" pitchFamily="2" charset="-122"/>
              </a:rPr>
              <a:t>世纪初的新航路的开辟，到</a:t>
            </a:r>
            <a:r>
              <a:rPr lang="en-US" altLang="zh-CN" sz="2000" b="1">
                <a:solidFill>
                  <a:srgbClr val="323232"/>
                </a:solidFill>
                <a:latin typeface="宋体" panose="02010600030101010101" pitchFamily="2" charset="-122"/>
              </a:rPr>
              <a:t>19</a:t>
            </a:r>
            <a:r>
              <a:rPr lang="zh-CN" altLang="en-US" sz="2000" b="1">
                <a:solidFill>
                  <a:srgbClr val="323232"/>
                </a:solidFill>
                <a:latin typeface="宋体" panose="02010600030101010101" pitchFamily="2" charset="-122"/>
              </a:rPr>
              <a:t>世纪末</a:t>
            </a:r>
            <a:r>
              <a:rPr lang="en-US" altLang="zh-CN" sz="2000" b="1">
                <a:solidFill>
                  <a:srgbClr val="323232"/>
                </a:solidFill>
                <a:latin typeface="宋体" panose="02010600030101010101" pitchFamily="2" charset="-122"/>
              </a:rPr>
              <a:t>20</a:t>
            </a:r>
            <a:r>
              <a:rPr lang="zh-CN" altLang="en-US" sz="2000" b="1">
                <a:solidFill>
                  <a:srgbClr val="323232"/>
                </a:solidFill>
                <a:latin typeface="宋体" panose="02010600030101010101" pitchFamily="2" charset="-122"/>
              </a:rPr>
              <a:t>世纪初资本主义世界体系的形成标志其基本完成。二是生产力的发展和世界各地区交往的发展是人类历史发展的两条主线，建立在生产力发展基础上的世界各地区交往的发展是推动人类社会从分散走向整体发展的决定因素。例如，新航路的开辟、资本主义世界市场的形成、经济全球化等内容均可用全球史观立意。</a:t>
            </a:r>
            <a:endParaRPr lang="zh-CN" altLang="en-US" sz="2000" b="1"/>
          </a:p>
          <a:p>
            <a:pPr indent="228600" eaLnBrk="0" hangingPunct="0"/>
            <a:r>
              <a:rPr lang="zh-CN" altLang="en-US" sz="2000" b="1">
                <a:solidFill>
                  <a:srgbClr val="323232"/>
                </a:solidFill>
                <a:latin typeface="宋体" panose="02010600030101010101" pitchFamily="2" charset="-122"/>
              </a:rPr>
              <a:t>世界重大事件对中国历史进程的影响</a:t>
            </a:r>
            <a:endParaRPr lang="zh-CN" altLang="en-US" sz="2000" b="1"/>
          </a:p>
          <a:p>
            <a:pPr indent="228600" eaLnBrk="0" hangingPunct="0"/>
            <a:r>
              <a:rPr lang="zh-CN" altLang="en-US" sz="2000" b="1">
                <a:solidFill>
                  <a:srgbClr val="323232"/>
                </a:solidFill>
                <a:latin typeface="宋体" panose="02010600030101010101" pitchFamily="2" charset="-122"/>
              </a:rPr>
              <a:t>新航路的开辟对中国的影响</a:t>
            </a:r>
            <a:endParaRPr lang="zh-CN" altLang="en-US" sz="2000" b="1"/>
          </a:p>
          <a:p>
            <a:pPr indent="228600" eaLnBrk="0" hangingPunct="0"/>
            <a:r>
              <a:rPr lang="en-US" altLang="zh-CN" sz="2000" b="1">
                <a:solidFill>
                  <a:srgbClr val="323232"/>
                </a:solidFill>
                <a:latin typeface="宋体" panose="02010600030101010101" pitchFamily="2" charset="-122"/>
              </a:rPr>
              <a:t>14</a:t>
            </a:r>
            <a:r>
              <a:rPr lang="zh-CN" altLang="en-US" sz="2000" b="1">
                <a:solidFill>
                  <a:srgbClr val="323232"/>
                </a:solidFill>
                <a:latin typeface="宋体" panose="02010600030101010101" pitchFamily="2" charset="-122"/>
              </a:rPr>
              <a:t>至</a:t>
            </a:r>
            <a:r>
              <a:rPr lang="en-US" altLang="zh-CN" sz="2000" b="1">
                <a:solidFill>
                  <a:srgbClr val="323232"/>
                </a:solidFill>
                <a:latin typeface="宋体" panose="02010600030101010101" pitchFamily="2" charset="-122"/>
              </a:rPr>
              <a:t>16</a:t>
            </a:r>
            <a:r>
              <a:rPr lang="zh-CN" altLang="en-US" sz="2000" b="1">
                <a:solidFill>
                  <a:srgbClr val="323232"/>
                </a:solidFill>
                <a:latin typeface="宋体" panose="02010600030101010101" pitchFamily="2" charset="-122"/>
              </a:rPr>
              <a:t>世纪由西班牙和葡萄牙王室开辟的新航路，加强了各民族、各地区经济文化的交流，加速了西欧资本的原始积累，也使中国明清时期对外关系呈现出许多新的特点：美洲的外来高产农作物传入中国；西欧开始对华的殖民侵略；中国实施闭关锁国政策；开始了西学东渐的历程。</a:t>
            </a:r>
            <a:endParaRPr lang="zh-CN" altLang="en-US" sz="2000" b="1"/>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1-先秦时期">
  <a:themeElements>
    <a:clrScheme name="G1-先秦时期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1-先秦时期">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G1-先秦时期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1-先秦时期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1-先秦时期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1-先秦时期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1-先秦时期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1-先秦时期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1-先秦时期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1-先秦时期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1-先秦时期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1-先秦时期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1-先秦时期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1-先秦时期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66534</Words>
  <Application>WPS 演示</Application>
  <PresentationFormat>全屏显示(4:3)</PresentationFormat>
  <Paragraphs>3396</Paragraphs>
  <Slides>275</Slides>
  <Notes>10</Notes>
  <HiddenSlides>0</HiddenSlides>
  <MMClips>0</MMClips>
  <ScaleCrop>false</ScaleCrop>
  <HeadingPairs>
    <vt:vector size="8" baseType="variant">
      <vt:variant>
        <vt:lpstr>已用的字体</vt:lpstr>
      </vt:variant>
      <vt:variant>
        <vt:i4>28</vt:i4>
      </vt:variant>
      <vt:variant>
        <vt:lpstr>主题</vt:lpstr>
      </vt:variant>
      <vt:variant>
        <vt:i4>2</vt:i4>
      </vt:variant>
      <vt:variant>
        <vt:lpstr>嵌入 OLE 服务器</vt:lpstr>
      </vt:variant>
      <vt:variant>
        <vt:i4>6</vt:i4>
      </vt:variant>
      <vt:variant>
        <vt:lpstr>幻灯片标题</vt:lpstr>
      </vt:variant>
      <vt:variant>
        <vt:i4>275</vt:i4>
      </vt:variant>
    </vt:vector>
  </HeadingPairs>
  <TitlesOfParts>
    <vt:vector size="311" baseType="lpstr">
      <vt:lpstr>Arial</vt:lpstr>
      <vt:lpstr>宋体</vt:lpstr>
      <vt:lpstr>Wingdings</vt:lpstr>
      <vt:lpstr>微软雅黑</vt:lpstr>
      <vt:lpstr>Franklin Gothic Medium</vt:lpstr>
      <vt:lpstr>Wingdings 2</vt:lpstr>
      <vt:lpstr>Arial</vt:lpstr>
      <vt:lpstr>黑体</vt:lpstr>
      <vt:lpstr>楷体_GB2312</vt:lpstr>
      <vt:lpstr>Franklin Gothic Book</vt:lpstr>
      <vt:lpstr>Franklin Gothic Book</vt:lpstr>
      <vt:lpstr>Courier New</vt:lpstr>
      <vt:lpstr>Calibri</vt:lpstr>
      <vt:lpstr>Times New Roman</vt:lpstr>
      <vt:lpstr>华文新魏</vt:lpstr>
      <vt:lpstr>Arial Narrow</vt:lpstr>
      <vt:lpstr>Garamond</vt:lpstr>
      <vt:lpstr>Calibri</vt:lpstr>
      <vt:lpstr>Times New Roman</vt:lpstr>
      <vt:lpstr>Arial Unicode MS</vt:lpstr>
      <vt:lpstr>PingFang SC</vt:lpstr>
      <vt:lpstr>Courier New</vt:lpstr>
      <vt:lpstr>Wingdings 2</vt:lpstr>
      <vt:lpstr>华文行楷</vt:lpstr>
      <vt:lpstr>华文中宋</vt:lpstr>
      <vt:lpstr>华文楷体</vt:lpstr>
      <vt:lpstr>Comic Sans MS</vt:lpstr>
      <vt:lpstr>楷体</vt:lpstr>
      <vt:lpstr>暗香扑面</vt:lpstr>
      <vt:lpstr>G1-先秦时期</vt:lpstr>
      <vt:lpstr>Word.Document.8</vt:lpstr>
      <vt:lpstr>Word.Document.12</vt:lpstr>
      <vt:lpstr>Word.Document.12</vt:lpstr>
      <vt:lpstr>Word.Document.12</vt:lpstr>
      <vt:lpstr>Word.Document.12</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整合课标考纲，弥补体系缺陷。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确定历史学科主干知识应遵循的原则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以现行高中历史教材的体例和顺序，归纳、整合出中外历史各个发展阶段的知识结构  构建框架知识结构 ：即从大的角度帮助学生把握历史各个发展阶段的基本线索和主要内容。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先秦时期</vt:lpstr>
      <vt:lpstr>明清时期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关注问题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中外军制及军队建设相关考点</vt:lpstr>
      <vt:lpstr>可引导学生分析得出认识：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周年热点：“前挂后靠”-1、0、+1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春秋战国-古希腊时期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历史地图承载了政治、经济、文化等多种信息，揭示着事物的性质或历史现象之间的联系，体现了历史变化与发展规律。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223</cp:revision>
  <dcterms:created xsi:type="dcterms:W3CDTF">2017-07-12T09:02:00Z</dcterms:created>
  <dcterms:modified xsi:type="dcterms:W3CDTF">2017-11-10T01:23:48Z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