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5" r:id="rId10"/>
    <p:sldId id="266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emf"/><Relationship Id="rId1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t01778aa98d0b26c8c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7395" y="212725"/>
            <a:ext cx="10617200" cy="64611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" y="-73025"/>
            <a:ext cx="10515600" cy="1325563"/>
          </a:xfrm>
        </p:spPr>
        <p:txBody>
          <a:bodyPr/>
          <a:p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重点点拨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3670" y="934720"/>
            <a:ext cx="10515600" cy="4351338"/>
          </a:xfrm>
        </p:spPr>
        <p:txBody>
          <a:bodyPr/>
          <a:p>
            <a:pPr marL="0" indent="0">
              <a:buNone/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二、从梭伦改革的内容看改革的特点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170" name="Text Box 4"/>
          <p:cNvSpPr txBox="1"/>
          <p:nvPr/>
        </p:nvSpPr>
        <p:spPr>
          <a:xfrm>
            <a:off x="1891030" y="1367473"/>
            <a:ext cx="613410" cy="502920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除旧布新的梭伦改革</a:t>
            </a:r>
            <a:endParaRPr lang="zh-CN" altLang="en-US" sz="2800" b="1" dirty="0">
              <a:solidFill>
                <a:schemeClr val="tx1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7171" name="AutoShape 5"/>
          <p:cNvSpPr/>
          <p:nvPr/>
        </p:nvSpPr>
        <p:spPr>
          <a:xfrm>
            <a:off x="2625090" y="1833563"/>
            <a:ext cx="376238" cy="4097337"/>
          </a:xfrm>
          <a:prstGeom prst="leftBrace">
            <a:avLst>
              <a:gd name="adj1" fmla="val 9534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4000" dirty="0">
              <a:latin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57220" y="1879600"/>
            <a:ext cx="5197475" cy="37534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 eaLnBrk="0" hangingPunct="0"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2" charset="-122"/>
                <a:sym typeface="+mn-ea"/>
              </a:rPr>
              <a:t>一、经济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2" charset="-122"/>
                <a:sym typeface="+mn-ea"/>
              </a:rPr>
              <a:t>（</a:t>
            </a:r>
            <a:r>
              <a:rPr lang="en-US" altLang="zh-CN" sz="2800" b="1" dirty="0">
                <a:latin typeface="Arial" panose="020B0604020202020204" pitchFamily="34" charset="0"/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2" charset="-122"/>
                <a:sym typeface="+mn-ea"/>
              </a:rPr>
              <a:t>）颁布“解负令”等法令</a:t>
            </a:r>
            <a:endParaRPr lang="en-US" altLang="zh-CN" sz="2800" b="1" dirty="0"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2" charset="-122"/>
                <a:sym typeface="+mn-ea"/>
              </a:rPr>
              <a:t>（</a:t>
            </a:r>
            <a:r>
              <a:rPr lang="en-US" altLang="zh-CN" sz="2800" b="1" dirty="0">
                <a:latin typeface="Arial" panose="020B0604020202020204" pitchFamily="34" charset="0"/>
                <a:ea typeface="黑体" panose="02010609060101010101" pitchFamily="2" charset="-122"/>
                <a:sym typeface="+mn-ea"/>
              </a:rPr>
              <a:t>2</a:t>
            </a: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2" charset="-122"/>
                <a:sym typeface="+mn-ea"/>
              </a:rPr>
              <a:t>）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鼓励发展农工商业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二、政治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）确立财产等级制度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2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）改革国家权力机构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2"/>
          <p:cNvSpPr/>
          <p:nvPr/>
        </p:nvSpPr>
        <p:spPr>
          <a:xfrm>
            <a:off x="2057400" y="441008"/>
            <a:ext cx="7772400" cy="396938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en-US" altLang="zh-CN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“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我拿着一只大盾 </a:t>
            </a:r>
            <a:b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</a:b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保护两方</a:t>
            </a:r>
            <a:b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</a:b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不让任何一方不公正地占据优势</a:t>
            </a:r>
            <a:b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</a:b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我制定法律</a:t>
            </a:r>
            <a:b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</a:b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无贵无贱</a:t>
            </a:r>
            <a:b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</a:b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一视同仁。”</a:t>
            </a:r>
            <a:b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</a:b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             </a:t>
            </a:r>
            <a:r>
              <a:rPr lang="en-US" altLang="zh-CN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-----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梭伦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4820" name="Text Box 4"/>
          <p:cNvSpPr txBox="1"/>
          <p:nvPr/>
        </p:nvSpPr>
        <p:spPr>
          <a:xfrm>
            <a:off x="1981200" y="4572000"/>
            <a:ext cx="79248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梭伦改革的形式、理念各是什么？</a:t>
            </a:r>
            <a:endParaRPr lang="zh-CN" altLang="en-US" sz="4000" b="1" dirty="0">
              <a:solidFill>
                <a:srgbClr val="0000CC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4821" name="Text Box 5"/>
          <p:cNvSpPr txBox="1"/>
          <p:nvPr/>
        </p:nvSpPr>
        <p:spPr>
          <a:xfrm>
            <a:off x="2057400" y="5867400"/>
            <a:ext cx="80772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000104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理念：节制、中庸、公平、和谐</a:t>
            </a:r>
            <a:endParaRPr lang="zh-CN" altLang="en-US" sz="4000" b="1" dirty="0">
              <a:solidFill>
                <a:srgbClr val="000104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4824" name="Text Box 8"/>
          <p:cNvSpPr txBox="1"/>
          <p:nvPr/>
        </p:nvSpPr>
        <p:spPr>
          <a:xfrm>
            <a:off x="2057400" y="5310188"/>
            <a:ext cx="5288280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形式：立法和制定制度</a:t>
            </a:r>
            <a:endParaRPr lang="zh-CN" altLang="en-US" sz="4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/>
      <p:bldP spid="348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2"/>
          <p:cNvSpPr/>
          <p:nvPr/>
        </p:nvSpPr>
        <p:spPr>
          <a:xfrm>
            <a:off x="1456690" y="559435"/>
            <a:ext cx="977011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概括出梭伦改革特点</a:t>
            </a:r>
            <a:r>
              <a:rPr lang="en-US" altLang="zh-CN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(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目的、措施、立场、结果）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1268" name="Rectangle 4"/>
          <p:cNvSpPr/>
          <p:nvPr/>
        </p:nvSpPr>
        <p:spPr>
          <a:xfrm>
            <a:off x="1893888" y="1600200"/>
            <a:ext cx="8604250" cy="50215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30000"/>
              </a:spcBef>
            </a:pPr>
            <a:r>
              <a:rPr lang="en-US" altLang="zh-CN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1.</a:t>
            </a:r>
            <a:r>
              <a:rPr lang="zh-CN" altLang="en-US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从目的看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，主要是为了消除社会矛盾，稳定社会秩序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30000"/>
              </a:spcBef>
            </a:pPr>
            <a:r>
              <a:rPr lang="en-US" altLang="zh-CN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2.</a:t>
            </a:r>
            <a:r>
              <a:rPr lang="zh-CN" altLang="en-US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从措施看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，都带有“折中”色彩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30000"/>
              </a:spcBef>
            </a:pPr>
            <a:r>
              <a:rPr lang="en-US" altLang="zh-CN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3.</a:t>
            </a:r>
            <a:r>
              <a:rPr lang="zh-CN" altLang="en-US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从立场看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，对贵族和平民采取不偏不倚的中立立场，但自身却站在工商业奴隶主的立场上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30000"/>
              </a:spcBef>
            </a:pPr>
            <a:r>
              <a:rPr lang="en-US" altLang="zh-CN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4.</a:t>
            </a:r>
            <a:r>
              <a:rPr lang="zh-CN" altLang="en-US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从结果看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，既为雅典民主政治奠定基础，又带有不可避免的历史局限性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charRg st="26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8">
                                            <p:txEl>
                                              <p:charRg st="26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charRg st="43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68">
                                            <p:txEl>
                                              <p:charRg st="43" end="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charRg st="85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268">
                                            <p:txEl>
                                              <p:charRg st="85" end="1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WordArt 2"/>
          <p:cNvSpPr>
            <a:spLocks noTextEdit="1"/>
          </p:cNvSpPr>
          <p:nvPr/>
        </p:nvSpPr>
        <p:spPr>
          <a:xfrm>
            <a:off x="1752600" y="152400"/>
            <a:ext cx="1512888" cy="7921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 eaLnBrk="0" hangingPunct="0"/>
            <a:r>
              <a:rPr lang="zh-CN" altLang="en-US" sz="3200">
                <a:gradFill rotWithShape="1">
                  <a:gsLst>
                    <a:gs pos="0">
                      <a:srgbClr val="FFE701"/>
                    </a:gs>
                    <a:gs pos="50000">
                      <a:srgbClr val="00CCFF"/>
                    </a:gs>
                    <a:gs pos="100000">
                      <a:srgbClr val="FFE701"/>
                    </a:gs>
                  </a:gsLst>
                  <a:lin ang="2700000" scaled="1"/>
                  <a:tileRect/>
                </a:gradFill>
                <a:latin typeface="华文行楷" panose="02010800040101010101" charset="-122"/>
                <a:ea typeface="华文行楷" panose="02010800040101010101" charset="-122"/>
              </a:rPr>
              <a:t>小结：</a:t>
            </a:r>
            <a:endParaRPr lang="zh-CN" altLang="en-US" sz="3200">
              <a:gradFill rotWithShape="1">
                <a:gsLst>
                  <a:gs pos="0">
                    <a:srgbClr val="FFE701"/>
                  </a:gs>
                  <a:gs pos="50000">
                    <a:srgbClr val="00CCFF"/>
                  </a:gs>
                  <a:gs pos="100000">
                    <a:srgbClr val="FFE701"/>
                  </a:gs>
                </a:gsLst>
                <a:lin ang="2700000" scaled="1"/>
                <a:tileRect/>
              </a:gradFill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24579" name="Rectangle 3"/>
          <p:cNvSpPr/>
          <p:nvPr/>
        </p:nvSpPr>
        <p:spPr>
          <a:xfrm>
            <a:off x="1862138" y="2014538"/>
            <a:ext cx="46609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打击对象：</a:t>
            </a:r>
            <a:endParaRPr lang="zh-CN" altLang="en-US" sz="4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580" name="Rectangle 4"/>
          <p:cNvSpPr/>
          <p:nvPr/>
        </p:nvSpPr>
        <p:spPr>
          <a:xfrm>
            <a:off x="1905000" y="1295400"/>
            <a:ext cx="4562475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改革理念：</a:t>
            </a:r>
            <a:endParaRPr lang="zh-CN" altLang="en-US" sz="4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581" name="Rectangle 5"/>
          <p:cNvSpPr/>
          <p:nvPr/>
        </p:nvSpPr>
        <p:spPr>
          <a:xfrm>
            <a:off x="1862138" y="2806700"/>
            <a:ext cx="46609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改革获益：</a:t>
            </a:r>
            <a:endParaRPr lang="zh-CN" altLang="en-US" sz="4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582" name="Text Box 6"/>
          <p:cNvSpPr txBox="1"/>
          <p:nvPr/>
        </p:nvSpPr>
        <p:spPr>
          <a:xfrm>
            <a:off x="1905000" y="5181600"/>
            <a:ext cx="3348038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影响：</a:t>
            </a:r>
            <a:endParaRPr lang="zh-CN" altLang="en-US" sz="4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583" name="Text Box 7"/>
          <p:cNvSpPr txBox="1"/>
          <p:nvPr/>
        </p:nvSpPr>
        <p:spPr>
          <a:xfrm>
            <a:off x="1878013" y="4467225"/>
            <a:ext cx="5618162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性质：</a:t>
            </a:r>
            <a:endParaRPr lang="zh-CN" altLang="en-US" sz="4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3016" name="Rectangle 8"/>
          <p:cNvSpPr/>
          <p:nvPr/>
        </p:nvSpPr>
        <p:spPr>
          <a:xfrm>
            <a:off x="3313113" y="4467225"/>
            <a:ext cx="6904037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奴隶主阶级巩固统治的改革</a:t>
            </a:r>
            <a:endParaRPr lang="zh-CN" altLang="en-US" sz="4000" b="1" dirty="0">
              <a:solidFill>
                <a:srgbClr val="0000CC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3017" name="Rectangle 9"/>
          <p:cNvSpPr/>
          <p:nvPr/>
        </p:nvSpPr>
        <p:spPr>
          <a:xfrm>
            <a:off x="3265488" y="5175250"/>
            <a:ext cx="8237537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奠定了雅典民主政治的基础</a:t>
            </a:r>
            <a:endParaRPr lang="zh-CN" altLang="en-US" sz="4000" b="1" dirty="0">
              <a:solidFill>
                <a:srgbClr val="0000CC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3018" name="Rectangle 10"/>
          <p:cNvSpPr/>
          <p:nvPr/>
        </p:nvSpPr>
        <p:spPr>
          <a:xfrm>
            <a:off x="4171950" y="2820988"/>
            <a:ext cx="6237288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平民、工商业奴隶主</a:t>
            </a:r>
            <a:endParaRPr lang="zh-CN" altLang="en-US" sz="4000" b="1" dirty="0">
              <a:solidFill>
                <a:srgbClr val="0000CC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3019" name="Rectangle 11"/>
          <p:cNvSpPr/>
          <p:nvPr/>
        </p:nvSpPr>
        <p:spPr>
          <a:xfrm>
            <a:off x="4171950" y="2057400"/>
            <a:ext cx="1571625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贵族</a:t>
            </a:r>
            <a:endParaRPr lang="zh-CN" altLang="en-US" sz="4000" b="1" dirty="0">
              <a:solidFill>
                <a:srgbClr val="0000CC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3020" name="Rectangle 12"/>
          <p:cNvSpPr/>
          <p:nvPr/>
        </p:nvSpPr>
        <p:spPr>
          <a:xfrm>
            <a:off x="4192588" y="1295400"/>
            <a:ext cx="7570787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节制、中庸、公平、平等</a:t>
            </a:r>
            <a:endParaRPr lang="zh-CN" altLang="en-US" sz="4000" b="1" dirty="0">
              <a:solidFill>
                <a:srgbClr val="0000CC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3021" name="AutoShape 13"/>
          <p:cNvSpPr/>
          <p:nvPr/>
        </p:nvSpPr>
        <p:spPr>
          <a:xfrm rot="-5400000">
            <a:off x="9190038" y="923925"/>
            <a:ext cx="531812" cy="358775"/>
          </a:xfrm>
          <a:prstGeom prst="rightArrow">
            <a:avLst>
              <a:gd name="adj1" fmla="val 50000"/>
              <a:gd name="adj2" fmla="val 38752"/>
            </a:avLst>
          </a:prstGeom>
          <a:solidFill>
            <a:schemeClr val="tx1"/>
          </a:solidFill>
          <a:ln w="9525" cap="flat" cmpd="sng">
            <a:solidFill>
              <a:srgbClr val="33CCCC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40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3022" name="Text Box 14"/>
          <p:cNvSpPr txBox="1"/>
          <p:nvPr/>
        </p:nvSpPr>
        <p:spPr>
          <a:xfrm>
            <a:off x="8874125" y="152400"/>
            <a:ext cx="12954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和谐</a:t>
            </a:r>
            <a:endParaRPr lang="zh-CN" altLang="en-US" sz="40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591" name="Rectangle 15"/>
          <p:cNvSpPr/>
          <p:nvPr/>
        </p:nvSpPr>
        <p:spPr>
          <a:xfrm>
            <a:off x="1862138" y="3644900"/>
            <a:ext cx="46609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改革特点：</a:t>
            </a:r>
            <a:endParaRPr lang="zh-CN" altLang="en-US" sz="4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3024" name="Rectangle 16"/>
          <p:cNvSpPr/>
          <p:nvPr/>
        </p:nvSpPr>
        <p:spPr>
          <a:xfrm>
            <a:off x="4192588" y="3644900"/>
            <a:ext cx="4905375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中庸式、革命性</a:t>
            </a:r>
            <a:endParaRPr lang="zh-CN" altLang="en-US" sz="4000" b="1" dirty="0">
              <a:solidFill>
                <a:srgbClr val="0000CC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6" grpId="0"/>
      <p:bldP spid="43017" grpId="0"/>
      <p:bldP spid="43018" grpId="0"/>
      <p:bldP spid="43019" grpId="0"/>
      <p:bldP spid="43020" grpId="0"/>
      <p:bldP spid="43021" grpId="0" bldLvl="0" animBg="1"/>
      <p:bldP spid="43022" grpId="0"/>
      <p:bldP spid="430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7505" y="306705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重点点拨</a:t>
            </a:r>
            <a:endParaRPr lang="zh-CN" altLang="en-US" sz="3600"/>
          </a:p>
        </p:txBody>
      </p:sp>
      <p:sp>
        <p:nvSpPr>
          <p:cNvPr id="3" name="文本框 2"/>
          <p:cNvSpPr txBox="1"/>
          <p:nvPr/>
        </p:nvSpPr>
        <p:spPr>
          <a:xfrm>
            <a:off x="357505" y="1054100"/>
            <a:ext cx="83616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indent="0">
              <a:buNone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三、从梭伦改革的结果看对雅典民主政治建设的影响</a:t>
            </a:r>
            <a:endParaRPr lang="zh-CN" altLang="en-US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文本框 35841"/>
          <p:cNvSpPr txBox="1"/>
          <p:nvPr/>
        </p:nvSpPr>
        <p:spPr>
          <a:xfrm>
            <a:off x="1828800" y="3733800"/>
            <a:ext cx="88392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sz="2000" b="1" dirty="0">
              <a:solidFill>
                <a:srgbClr val="00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pic>
        <p:nvPicPr>
          <p:cNvPr id="35850" name="图片 35849" descr="梭伦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09075" y="4292600"/>
            <a:ext cx="1558925" cy="2565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5851" name="标题 35850"/>
          <p:cNvSpPr>
            <a:spLocks noGrp="1"/>
          </p:cNvSpPr>
          <p:nvPr>
            <p:ph type="title"/>
          </p:nvPr>
        </p:nvSpPr>
        <p:spPr>
          <a:xfrm>
            <a:off x="924560" y="208280"/>
            <a:ext cx="10159365" cy="1412875"/>
          </a:xfrm>
          <a:solidFill>
            <a:srgbClr val="003300"/>
          </a:solidFill>
        </p:spPr>
        <p:txBody>
          <a:bodyPr anchor="ctr"/>
          <a:p>
            <a:pPr algn="l"/>
            <a:r>
              <a:rPr lang="zh-CN" altLang="en-US" b="1" dirty="0">
                <a:solidFill>
                  <a:srgbClr val="FFFF99"/>
                </a:solidFill>
                <a:ea typeface="华文中宋" panose="02010600040101010101" pitchFamily="2" charset="-122"/>
              </a:rPr>
              <a:t>思考：</a:t>
            </a:r>
            <a:r>
              <a:rPr lang="zh-CN" altLang="en-US" sz="3200" b="1" dirty="0">
                <a:solidFill>
                  <a:schemeClr val="bg1"/>
                </a:solidFill>
                <a:ea typeface="华文中宋" panose="02010600040101010101" pitchFamily="2" charset="-122"/>
              </a:rPr>
              <a:t>假设你代表当时下列某阶层利益，你对改革满意吗？有何要求？</a:t>
            </a:r>
            <a:endParaRPr lang="zh-CN" altLang="en-US" sz="3200" b="1" dirty="0">
              <a:solidFill>
                <a:schemeClr val="bg1"/>
              </a:solidFill>
              <a:ea typeface="华文中宋" panose="02010600040101010101" pitchFamily="2" charset="-122"/>
            </a:endParaRPr>
          </a:p>
        </p:txBody>
      </p:sp>
      <p:sp>
        <p:nvSpPr>
          <p:cNvPr id="35852" name="文本占位符 35851"/>
          <p:cNvSpPr>
            <a:spLocks noGrp="1"/>
          </p:cNvSpPr>
          <p:nvPr>
            <p:ph type="body" idx="1"/>
          </p:nvPr>
        </p:nvSpPr>
        <p:spPr>
          <a:xfrm>
            <a:off x="1992313" y="1844675"/>
            <a:ext cx="8229600" cy="4525963"/>
          </a:xfrm>
        </p:spPr>
        <p:txBody>
          <a:bodyPr/>
          <a:p>
            <a:r>
              <a:rPr lang="zh-CN" altLang="en-US" b="1" dirty="0">
                <a:solidFill>
                  <a:srgbClr val="003300"/>
                </a:solidFill>
              </a:rPr>
              <a:t>平原派</a:t>
            </a:r>
            <a:r>
              <a:rPr lang="en-US" altLang="zh-CN" b="1" dirty="0">
                <a:solidFill>
                  <a:srgbClr val="003300"/>
                </a:solidFill>
                <a:latin typeface="宋体" panose="02010600030101010101" pitchFamily="2" charset="-122"/>
              </a:rPr>
              <a:t>→</a:t>
            </a:r>
            <a:endParaRPr lang="en-US" altLang="zh-CN" b="1" dirty="0">
              <a:solidFill>
                <a:srgbClr val="003300"/>
              </a:solidFill>
              <a:latin typeface="宋体" panose="02010600030101010101" pitchFamily="2" charset="-122"/>
            </a:endParaRPr>
          </a:p>
          <a:p>
            <a:pPr>
              <a:buNone/>
            </a:pPr>
            <a:r>
              <a:rPr lang="en-US" altLang="zh-CN" b="1">
                <a:solidFill>
                  <a:srgbClr val="660033"/>
                </a:solidFill>
              </a:rPr>
              <a:t>                               </a:t>
            </a:r>
            <a:r>
              <a:rPr lang="en-US" altLang="zh-CN" b="1">
                <a:solidFill>
                  <a:srgbClr val="660033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b="1" dirty="0">
                <a:solidFill>
                  <a:srgbClr val="660033"/>
                </a:solidFill>
              </a:rPr>
              <a:t>恢复旧秩序</a:t>
            </a:r>
            <a:endParaRPr lang="zh-CN" altLang="en-US" b="1" dirty="0">
              <a:solidFill>
                <a:srgbClr val="660033"/>
              </a:solidFill>
            </a:endParaRPr>
          </a:p>
          <a:p>
            <a:r>
              <a:rPr lang="zh-CN" altLang="en-US" b="1" dirty="0">
                <a:solidFill>
                  <a:srgbClr val="003300"/>
                </a:solidFill>
              </a:rPr>
              <a:t>山地派</a:t>
            </a:r>
            <a:r>
              <a:rPr lang="en-US" altLang="zh-CN" b="1" dirty="0">
                <a:solidFill>
                  <a:srgbClr val="003300"/>
                </a:solidFill>
                <a:latin typeface="宋体" panose="02010600030101010101" pitchFamily="2" charset="-122"/>
              </a:rPr>
              <a:t>→</a:t>
            </a:r>
            <a:endParaRPr lang="en-US" altLang="zh-CN" b="1" dirty="0">
              <a:solidFill>
                <a:srgbClr val="003300"/>
              </a:solidFill>
            </a:endParaRPr>
          </a:p>
          <a:p>
            <a:pPr>
              <a:buNone/>
            </a:pPr>
            <a:r>
              <a:rPr lang="en-US" altLang="zh-CN" b="1">
                <a:solidFill>
                  <a:srgbClr val="660033"/>
                </a:solidFill>
              </a:rPr>
              <a:t>                               </a:t>
            </a:r>
            <a:r>
              <a:rPr lang="en-US" altLang="zh-CN" b="1">
                <a:solidFill>
                  <a:srgbClr val="660033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b="1" dirty="0">
                <a:solidFill>
                  <a:srgbClr val="660033"/>
                </a:solidFill>
              </a:rPr>
              <a:t>进一步改革</a:t>
            </a:r>
            <a:endParaRPr lang="zh-CN" altLang="en-US" b="1" dirty="0">
              <a:solidFill>
                <a:srgbClr val="660033"/>
              </a:solidFill>
            </a:endParaRPr>
          </a:p>
          <a:p>
            <a:r>
              <a:rPr lang="zh-CN" altLang="en-US" b="1" dirty="0">
                <a:solidFill>
                  <a:srgbClr val="003300"/>
                </a:solidFill>
              </a:rPr>
              <a:t>海岸派</a:t>
            </a:r>
            <a:r>
              <a:rPr lang="en-US" altLang="zh-CN" b="1" dirty="0">
                <a:solidFill>
                  <a:srgbClr val="003300"/>
                </a:solidFill>
                <a:latin typeface="宋体" panose="02010600030101010101" pitchFamily="2" charset="-122"/>
              </a:rPr>
              <a:t>→</a:t>
            </a:r>
            <a:endParaRPr lang="en-US" altLang="zh-CN" b="1" dirty="0">
              <a:solidFill>
                <a:srgbClr val="003300"/>
              </a:solidFill>
            </a:endParaRPr>
          </a:p>
          <a:p>
            <a:pPr>
              <a:buNone/>
            </a:pPr>
            <a:r>
              <a:rPr lang="en-US" altLang="zh-CN" b="1">
                <a:solidFill>
                  <a:srgbClr val="660033"/>
                </a:solidFill>
              </a:rPr>
              <a:t>                               </a:t>
            </a:r>
            <a:r>
              <a:rPr lang="en-US" altLang="zh-CN" b="1">
                <a:solidFill>
                  <a:srgbClr val="660033"/>
                </a:solidFill>
                <a:latin typeface="Arial" panose="020B0604020202020204" pitchFamily="34" charset="0"/>
              </a:rPr>
              <a:t>——</a:t>
            </a:r>
            <a:r>
              <a:rPr lang="zh-CN" altLang="en-US" b="1" dirty="0">
                <a:solidFill>
                  <a:srgbClr val="660033"/>
                </a:solidFill>
              </a:rPr>
              <a:t>拥护梭伦政策</a:t>
            </a:r>
            <a:endParaRPr lang="zh-CN" altLang="en-US" b="1" dirty="0">
              <a:solidFill>
                <a:srgbClr val="660033"/>
              </a:solidFill>
            </a:endParaRPr>
          </a:p>
        </p:txBody>
      </p:sp>
      <p:sp>
        <p:nvSpPr>
          <p:cNvPr id="35856" name="矩形 35855"/>
          <p:cNvSpPr/>
          <p:nvPr/>
        </p:nvSpPr>
        <p:spPr>
          <a:xfrm>
            <a:off x="4079875" y="1801337"/>
            <a:ext cx="1079500" cy="58356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anchor="ctr">
            <a:spAutoFit/>
          </a:bodyPr>
          <a:p>
            <a:pPr>
              <a:buClr>
                <a:schemeClr val="bg1"/>
              </a:buClr>
            </a:pPr>
            <a:r>
              <a:rPr lang="zh-CN" altLang="en-US" sz="3200" b="1" dirty="0">
                <a:solidFill>
                  <a:schemeClr val="bg1"/>
                </a:solidFill>
                <a:latin typeface="楷体_GB2312" pitchFamily="49" charset="-122"/>
                <a:ea typeface="楷体_GB2312" pitchFamily="49" charset="-122"/>
              </a:rPr>
              <a:t>不满 </a:t>
            </a:r>
            <a:endParaRPr lang="zh-CN" altLang="en-US" sz="3200" b="1" dirty="0">
              <a:solidFill>
                <a:schemeClr val="bg1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5857" name="矩形 35856"/>
          <p:cNvSpPr/>
          <p:nvPr/>
        </p:nvSpPr>
        <p:spPr>
          <a:xfrm>
            <a:off x="4079875" y="2995137"/>
            <a:ext cx="1079500" cy="58356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anchor="ctr">
            <a:spAutoFit/>
          </a:bodyPr>
          <a:p>
            <a:pPr>
              <a:buClr>
                <a:schemeClr val="bg1"/>
              </a:buClr>
            </a:pPr>
            <a:r>
              <a:rPr lang="zh-CN" altLang="en-US" sz="3200" b="1" dirty="0">
                <a:solidFill>
                  <a:schemeClr val="bg1"/>
                </a:solidFill>
                <a:latin typeface="楷体_GB2312" pitchFamily="49" charset="-122"/>
                <a:ea typeface="楷体_GB2312" pitchFamily="49" charset="-122"/>
              </a:rPr>
              <a:t>抱怨</a:t>
            </a:r>
            <a:endParaRPr lang="zh-CN" altLang="en-US" sz="3200" b="1" dirty="0">
              <a:solidFill>
                <a:schemeClr val="bg1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5858" name="矩形 35857"/>
          <p:cNvSpPr/>
          <p:nvPr/>
        </p:nvSpPr>
        <p:spPr>
          <a:xfrm>
            <a:off x="4079875" y="4219099"/>
            <a:ext cx="1079500" cy="58356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anchor="ctr">
            <a:spAutoFit/>
          </a:bodyPr>
          <a:p>
            <a:pPr>
              <a:buClr>
                <a:schemeClr val="bg1"/>
              </a:buClr>
            </a:pPr>
            <a:r>
              <a:rPr lang="zh-CN" altLang="en-US" sz="3200" b="1" dirty="0">
                <a:solidFill>
                  <a:schemeClr val="bg1"/>
                </a:solidFill>
                <a:latin typeface="楷体_GB2312" pitchFamily="49" charset="-122"/>
                <a:ea typeface="楷体_GB2312" pitchFamily="49" charset="-122"/>
              </a:rPr>
              <a:t>支持</a:t>
            </a:r>
            <a:r>
              <a:rPr lang="zh-CN" altLang="en-US" sz="3200" dirty="0">
                <a:solidFill>
                  <a:schemeClr val="bg1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3200" dirty="0">
              <a:solidFill>
                <a:schemeClr val="bg1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>
                                            <p:txEl>
                                              <p:charRg st="5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852">
                                            <p:txEl>
                                              <p:charRg st="5" end="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>
                                            <p:txEl>
                                              <p:charRg st="49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5852">
                                            <p:txEl>
                                              <p:charRg st="49" end="8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>
                                            <p:txEl>
                                              <p:charRg st="93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5852">
                                            <p:txEl>
                                              <p:charRg st="93" end="1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2" grpId="0" uiExpand="1" build="p"/>
      <p:bldP spid="35856" grpId="0" bldLvl="0" animBg="1"/>
      <p:bldP spid="35857" grpId="0" bldLvl="0" animBg="1"/>
      <p:bldP spid="35858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7505" y="306705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重点点拨</a:t>
            </a:r>
            <a:endParaRPr lang="zh-CN" altLang="en-US" sz="3600"/>
          </a:p>
        </p:txBody>
      </p:sp>
      <p:sp>
        <p:nvSpPr>
          <p:cNvPr id="3" name="文本框 2"/>
          <p:cNvSpPr txBox="1"/>
          <p:nvPr/>
        </p:nvSpPr>
        <p:spPr>
          <a:xfrm>
            <a:off x="357505" y="1054100"/>
            <a:ext cx="83616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indent="0">
              <a:buNone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三、从梭伦改革的结果看对雅典民主政治建设的影响</a:t>
            </a:r>
            <a:endParaRPr lang="zh-CN" altLang="en-US" sz="2800"/>
          </a:p>
        </p:txBody>
      </p:sp>
      <p:sp>
        <p:nvSpPr>
          <p:cNvPr id="4" name="文本框 3"/>
          <p:cNvSpPr txBox="1"/>
          <p:nvPr/>
        </p:nvSpPr>
        <p:spPr>
          <a:xfrm>
            <a:off x="623570" y="1928495"/>
            <a:ext cx="36760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/>
              <a:t>1.</a:t>
            </a:r>
            <a:r>
              <a:rPr lang="zh-CN" altLang="en-US" sz="2800" b="1"/>
              <a:t>如何评价梭伦改革？</a:t>
            </a:r>
            <a:endParaRPr lang="zh-CN" altLang="en-US" sz="2800" b="1"/>
          </a:p>
        </p:txBody>
      </p:sp>
      <p:sp>
        <p:nvSpPr>
          <p:cNvPr id="5" name="文本框 4"/>
          <p:cNvSpPr txBox="1"/>
          <p:nvPr/>
        </p:nvSpPr>
        <p:spPr>
          <a:xfrm>
            <a:off x="623570" y="2736850"/>
            <a:ext cx="4295775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/>
              <a:t>积极方面：（</a:t>
            </a:r>
            <a:r>
              <a:rPr lang="en-US" altLang="zh-CN" sz="2800" b="1"/>
              <a:t>1</a:t>
            </a:r>
            <a:r>
              <a:rPr lang="zh-CN" altLang="en-US" sz="2800" b="1"/>
              <a:t>）</a:t>
            </a:r>
            <a:r>
              <a:rPr lang="zh-CN" altLang="en-US" sz="2800" b="1"/>
              <a:t>经济上：</a:t>
            </a:r>
            <a:endParaRPr lang="zh-CN" altLang="en-US" sz="2800" b="1"/>
          </a:p>
          <a:p>
            <a:r>
              <a:rPr lang="zh-CN" altLang="en-US" sz="2800" b="1"/>
              <a:t>                      （</a:t>
            </a:r>
            <a:r>
              <a:rPr lang="en-US" altLang="zh-CN" sz="2800" b="1"/>
              <a:t>2</a:t>
            </a:r>
            <a:r>
              <a:rPr lang="zh-CN" altLang="en-US" sz="2800" b="1"/>
              <a:t>）</a:t>
            </a:r>
            <a:r>
              <a:rPr lang="zh-CN" altLang="en-US" sz="2800" b="1"/>
              <a:t>政治上：</a:t>
            </a:r>
            <a:endParaRPr lang="zh-CN" altLang="en-US" sz="2800" b="1"/>
          </a:p>
        </p:txBody>
      </p:sp>
      <p:sp>
        <p:nvSpPr>
          <p:cNvPr id="6" name="文本框 5"/>
          <p:cNvSpPr txBox="1"/>
          <p:nvPr/>
        </p:nvSpPr>
        <p:spPr>
          <a:xfrm>
            <a:off x="623570" y="3789045"/>
            <a:ext cx="66179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/>
              <a:t>局限性：贵族和平民的矛盾没有根本解决</a:t>
            </a:r>
            <a:endParaRPr lang="zh-CN" altLang="en-US" sz="2800" b="1"/>
          </a:p>
        </p:txBody>
      </p:sp>
      <p:sp>
        <p:nvSpPr>
          <p:cNvPr id="7" name="文本框 6"/>
          <p:cNvSpPr txBox="1"/>
          <p:nvPr/>
        </p:nvSpPr>
        <p:spPr>
          <a:xfrm>
            <a:off x="676275" y="4775200"/>
            <a:ext cx="510603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>
                <a:sym typeface="+mn-ea"/>
              </a:rPr>
              <a:t>2.</a:t>
            </a:r>
            <a:r>
              <a:rPr lang="zh-CN" altLang="en-US" sz="2800" b="1">
                <a:sym typeface="+mn-ea"/>
              </a:rPr>
              <a:t>梭伦改革成功的因素有哪些？</a:t>
            </a:r>
            <a:endParaRPr lang="zh-CN" alt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文本框 27649"/>
          <p:cNvSpPr txBox="1"/>
          <p:nvPr/>
        </p:nvSpPr>
        <p:spPr>
          <a:xfrm>
            <a:off x="1524000" y="1196975"/>
            <a:ext cx="2843213" cy="70675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FFFFCC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解读下图：</a:t>
            </a:r>
            <a:endParaRPr lang="zh-CN" altLang="en-US" sz="4000" b="1" dirty="0">
              <a:solidFill>
                <a:srgbClr val="FFFFCC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27665" name="矩形 27664"/>
          <p:cNvSpPr/>
          <p:nvPr/>
        </p:nvSpPr>
        <p:spPr>
          <a:xfrm>
            <a:off x="1524000" y="0"/>
            <a:ext cx="9144000" cy="981075"/>
          </a:xfrm>
          <a:prstGeom prst="rect">
            <a:avLst/>
          </a:prstGeom>
          <a:solidFill>
            <a:srgbClr val="003300"/>
          </a:solidFill>
          <a:ln w="9525">
            <a:noFill/>
          </a:ln>
        </p:spPr>
        <p:txBody>
          <a:bodyPr anchor="ctr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lvl="0" algn="l"/>
            <a:r>
              <a:rPr lang="zh-CN" altLang="en-US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小结：</a:t>
            </a:r>
            <a:endParaRPr lang="zh-CN" altLang="en-US" b="1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7666" name="等腰三角形 27665"/>
          <p:cNvSpPr/>
          <p:nvPr/>
        </p:nvSpPr>
        <p:spPr>
          <a:xfrm>
            <a:off x="3000375" y="1052513"/>
            <a:ext cx="7272338" cy="5329237"/>
          </a:xfrm>
          <a:prstGeom prst="triangle">
            <a:avLst>
              <a:gd name="adj" fmla="val 50000"/>
            </a:avLst>
          </a:prstGeom>
          <a:solidFill>
            <a:srgbClr val="0033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667" name="直接连接符 27666"/>
          <p:cNvSpPr/>
          <p:nvPr/>
        </p:nvSpPr>
        <p:spPr>
          <a:xfrm>
            <a:off x="4008438" y="4797425"/>
            <a:ext cx="5183187" cy="0"/>
          </a:xfrm>
          <a:prstGeom prst="line">
            <a:avLst/>
          </a:prstGeom>
          <a:ln w="3810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8" name="直接连接符 27667"/>
          <p:cNvSpPr/>
          <p:nvPr/>
        </p:nvSpPr>
        <p:spPr>
          <a:xfrm>
            <a:off x="5159375" y="3284538"/>
            <a:ext cx="3024188" cy="0"/>
          </a:xfrm>
          <a:prstGeom prst="line">
            <a:avLst/>
          </a:prstGeom>
          <a:ln w="3810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9" name="矩形 27668"/>
          <p:cNvSpPr/>
          <p:nvPr/>
        </p:nvSpPr>
        <p:spPr>
          <a:xfrm>
            <a:off x="4509135" y="4790282"/>
            <a:ext cx="4253230" cy="156845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r>
              <a:rPr lang="zh-CN" altLang="en-US" sz="32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梭伦改革</a:t>
            </a:r>
            <a:endParaRPr lang="zh-CN" altLang="en-US" sz="3200" b="1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/>
            <a:r>
              <a:rPr lang="en-US" altLang="zh-CN" sz="32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(</a:t>
            </a:r>
            <a:r>
              <a:rPr lang="zh-CN" altLang="en-US" sz="32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公元前</a:t>
            </a:r>
            <a:r>
              <a:rPr lang="en-US" altLang="zh-CN" sz="32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</a:t>
            </a:r>
            <a:r>
              <a:rPr lang="zh-CN" altLang="en-US" sz="32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世纪初</a:t>
            </a:r>
            <a:r>
              <a:rPr lang="en-US" altLang="zh-CN" sz="3200" b="1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)</a:t>
            </a:r>
            <a:endParaRPr lang="en-US" altLang="zh-CN" sz="3200" b="1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/>
            <a:r>
              <a:rPr lang="zh-CN" altLang="en-US" sz="3200" b="1" dirty="0">
                <a:solidFill>
                  <a:srgbClr val="FFFF99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奠定雅典民主政治基础</a:t>
            </a:r>
            <a:endParaRPr lang="zh-CN" altLang="en-US" sz="3200" b="1" dirty="0">
              <a:solidFill>
                <a:srgbClr val="FFFF99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7670" name="矩形 27669"/>
          <p:cNvSpPr/>
          <p:nvPr/>
        </p:nvSpPr>
        <p:spPr>
          <a:xfrm>
            <a:off x="4725035" y="3352324"/>
            <a:ext cx="3745230" cy="1383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克里斯提尼改革</a:t>
            </a:r>
            <a:endParaRPr lang="zh-CN" altLang="en-US" sz="2800" b="1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(</a:t>
            </a:r>
            <a:r>
              <a:rPr lang="zh-CN" altLang="en-US" sz="28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公元前</a:t>
            </a:r>
            <a:r>
              <a:rPr lang="en-US" altLang="zh-CN" sz="28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</a:t>
            </a:r>
            <a:r>
              <a:rPr lang="zh-CN" altLang="en-US" sz="28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世纪末</a:t>
            </a:r>
            <a:r>
              <a:rPr lang="en-US" altLang="zh-CN" sz="2800" b="1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)</a:t>
            </a:r>
            <a:endParaRPr lang="en-US" altLang="zh-CN" sz="2800" b="1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/>
            <a:r>
              <a:rPr lang="zh-CN" altLang="en-US" sz="2800" b="1" dirty="0">
                <a:solidFill>
                  <a:srgbClr val="FFFF99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促进雅典民主政治形成</a:t>
            </a:r>
            <a:endParaRPr lang="zh-CN" altLang="en-US" sz="2800" b="1" dirty="0">
              <a:solidFill>
                <a:srgbClr val="FFFF99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7671" name="矩形 27670"/>
          <p:cNvSpPr/>
          <p:nvPr/>
        </p:nvSpPr>
        <p:spPr>
          <a:xfrm>
            <a:off x="5229860" y="2272348"/>
            <a:ext cx="2729230" cy="101473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伯利克里改革 </a:t>
            </a:r>
            <a:endParaRPr lang="zh-CN" altLang="en-US" sz="2000" b="1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/>
            <a:r>
              <a:rPr lang="en-US" altLang="zh-CN" sz="20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(</a:t>
            </a:r>
            <a:r>
              <a:rPr lang="zh-CN" altLang="en-US" sz="20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公元前</a:t>
            </a:r>
            <a:r>
              <a:rPr lang="en-US" altLang="zh-CN" sz="20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</a:t>
            </a:r>
            <a:r>
              <a:rPr lang="zh-CN" altLang="en-US" sz="2000" b="1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世纪</a:t>
            </a:r>
            <a:r>
              <a:rPr lang="en-US" altLang="zh-CN" sz="2000" b="1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)</a:t>
            </a:r>
            <a:endParaRPr lang="en-US" altLang="zh-CN" sz="2000" b="1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/>
            <a:r>
              <a:rPr lang="zh-CN" altLang="en-US" sz="2000" b="1" dirty="0">
                <a:solidFill>
                  <a:srgbClr val="FFFF99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雅典民主政治最终确立</a:t>
            </a:r>
            <a:endParaRPr lang="zh-CN" altLang="en-US" sz="2000" b="1" dirty="0">
              <a:solidFill>
                <a:srgbClr val="FFFF99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7672" name="矩形 27671"/>
          <p:cNvSpPr/>
          <p:nvPr/>
        </p:nvSpPr>
        <p:spPr>
          <a:xfrm>
            <a:off x="3000375" y="6256338"/>
            <a:ext cx="7272338" cy="645160"/>
          </a:xfrm>
          <a:prstGeom prst="rect">
            <a:avLst/>
          </a:prstGeom>
          <a:solidFill>
            <a:srgbClr val="000066"/>
          </a:solidFill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3600" b="1" dirty="0">
                <a:solidFill>
                  <a:srgbClr val="FFCC66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雅典民主政治的奠基石</a:t>
            </a:r>
            <a:endParaRPr lang="zh-CN" altLang="en-US" sz="3600" b="1" dirty="0">
              <a:solidFill>
                <a:srgbClr val="FFCC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9" grpId="0"/>
      <p:bldP spid="27670" grpId="0"/>
      <p:bldP spid="27671" grpId="0"/>
      <p:bldP spid="27672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文本框 48129"/>
          <p:cNvSpPr txBox="1"/>
          <p:nvPr/>
        </p:nvSpPr>
        <p:spPr>
          <a:xfrm>
            <a:off x="1828800" y="3733800"/>
            <a:ext cx="88392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sz="2000" b="1" dirty="0">
              <a:solidFill>
                <a:srgbClr val="00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8132" name="标题 48131"/>
          <p:cNvSpPr>
            <a:spLocks noGrp="1"/>
          </p:cNvSpPr>
          <p:nvPr>
            <p:ph type="title"/>
          </p:nvPr>
        </p:nvSpPr>
        <p:spPr>
          <a:xfrm>
            <a:off x="1009650" y="85725"/>
            <a:ext cx="10269855" cy="141287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p>
            <a:pPr algn="l"/>
            <a:r>
              <a:rPr lang="zh-CN" altLang="en-US" b="1" dirty="0">
                <a:solidFill>
                  <a:srgbClr val="FFFF99"/>
                </a:solidFill>
                <a:ea typeface="华文中宋" panose="02010600040101010101" pitchFamily="2" charset="-122"/>
              </a:rPr>
              <a:t>思考：</a:t>
            </a:r>
            <a:r>
              <a:rPr lang="zh-CN" altLang="en-US" sz="3200" b="1" dirty="0">
                <a:solidFill>
                  <a:schemeClr val="bg1"/>
                </a:solidFill>
                <a:ea typeface="华文中宋" panose="02010600040101010101" pitchFamily="2" charset="-122"/>
              </a:rPr>
              <a:t>从梭伦改革到伯里克利改革，最终确立起雅典民主政治，你得到哪些启示？</a:t>
            </a:r>
            <a:endParaRPr lang="zh-CN" altLang="en-US" sz="3200" b="1" dirty="0">
              <a:solidFill>
                <a:schemeClr val="bg1"/>
              </a:solidFill>
              <a:ea typeface="华文中宋" panose="02010600040101010101" pitchFamily="2" charset="-122"/>
            </a:endParaRPr>
          </a:p>
        </p:txBody>
      </p:sp>
      <p:sp>
        <p:nvSpPr>
          <p:cNvPr id="48133" name="文本占位符 48132"/>
          <p:cNvSpPr>
            <a:spLocks noGrp="1"/>
          </p:cNvSpPr>
          <p:nvPr>
            <p:ph type="body" idx="1"/>
          </p:nvPr>
        </p:nvSpPr>
        <p:spPr>
          <a:xfrm>
            <a:off x="617220" y="1700530"/>
            <a:ext cx="11274425" cy="4525645"/>
          </a:xfrm>
          <a:solidFill>
            <a:schemeClr val="bg1"/>
          </a:solidFill>
        </p:spPr>
        <p:txBody>
          <a:bodyPr>
            <a:normAutofit lnSpcReduction="10000"/>
          </a:bodyPr>
          <a:p>
            <a:pPr>
              <a:lnSpc>
                <a:spcPct val="110000"/>
              </a:lnSpc>
              <a:buNone/>
            </a:pPr>
            <a:r>
              <a:rPr lang="zh-CN" altLang="en-US" b="1" dirty="0">
                <a:solidFill>
                  <a:srgbClr val="660033"/>
                </a:solidFill>
                <a:latin typeface="宋体" panose="02010600030101010101" pitchFamily="2" charset="-122"/>
              </a:rPr>
              <a:t>改革的发展历程</a:t>
            </a:r>
            <a:r>
              <a:rPr lang="en-US" altLang="zh-CN" b="1">
                <a:solidFill>
                  <a:srgbClr val="660033"/>
                </a:solidFill>
                <a:latin typeface="宋体" panose="02010600030101010101" pitchFamily="2" charset="-122"/>
              </a:rPr>
              <a:t>……</a:t>
            </a:r>
            <a:endParaRPr lang="en-US" altLang="zh-CN" b="1">
              <a:solidFill>
                <a:srgbClr val="660033"/>
              </a:solidFill>
              <a:latin typeface="宋体" panose="02010600030101010101" pitchFamily="2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2800" b="1" dirty="0">
                <a:latin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宋体" panose="02010600030101010101" pitchFamily="2" charset="-122"/>
              </a:rPr>
              <a:t>、说明符合社会现实需要的完善的政治制度，</a:t>
            </a:r>
            <a:r>
              <a:rPr lang="zh-CN" altLang="en-US" sz="2800" b="1" dirty="0">
                <a:solidFill>
                  <a:srgbClr val="000066"/>
                </a:solidFill>
                <a:latin typeface="宋体" panose="02010600030101010101" pitchFamily="2" charset="-122"/>
              </a:rPr>
              <a:t>是社会发展的制度保证</a:t>
            </a:r>
            <a:r>
              <a:rPr lang="zh-CN" altLang="en-US" sz="2800" b="1" dirty="0">
                <a:latin typeface="宋体" panose="02010600030101010101" pitchFamily="2" charset="-122"/>
              </a:rPr>
              <a:t>。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2800" b="1" dirty="0">
                <a:latin typeface="宋体" panose="02010600030101010101" pitchFamily="2" charset="-122"/>
              </a:rPr>
              <a:t>2</a:t>
            </a:r>
            <a:r>
              <a:rPr lang="zh-CN" altLang="en-US" sz="2800" b="1" dirty="0">
                <a:latin typeface="宋体" panose="02010600030101010101" pitchFamily="2" charset="-122"/>
              </a:rPr>
              <a:t>、说明改革是克服社会矛盾，推动</a:t>
            </a:r>
            <a:r>
              <a:rPr lang="zh-CN" altLang="en-US" sz="2800" b="1" dirty="0">
                <a:solidFill>
                  <a:srgbClr val="000066"/>
                </a:solidFill>
                <a:latin typeface="宋体" panose="02010600030101010101" pitchFamily="2" charset="-122"/>
              </a:rPr>
              <a:t>社会进步的动力</a:t>
            </a:r>
            <a:r>
              <a:rPr lang="zh-CN" altLang="en-US" sz="2800" b="1" dirty="0">
                <a:latin typeface="宋体" panose="02010600030101010101" pitchFamily="2" charset="-122"/>
              </a:rPr>
              <a:t>；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2800" b="1" dirty="0">
                <a:latin typeface="宋体" panose="02010600030101010101" pitchFamily="2" charset="-122"/>
              </a:rPr>
              <a:t>3</a:t>
            </a:r>
            <a:r>
              <a:rPr lang="zh-CN" altLang="en-US" sz="2800" b="1" dirty="0">
                <a:latin typeface="宋体" panose="02010600030101010101" pitchFamily="2" charset="-122"/>
              </a:rPr>
              <a:t>、说明改革不是一朝一夕完成的，它往往是</a:t>
            </a:r>
            <a:r>
              <a:rPr lang="zh-CN" altLang="en-US" sz="2800" b="1" dirty="0">
                <a:solidFill>
                  <a:srgbClr val="000066"/>
                </a:solidFill>
                <a:latin typeface="宋体" panose="02010600030101010101" pitchFamily="2" charset="-122"/>
              </a:rPr>
              <a:t>一个漫长而曲折的过程</a:t>
            </a:r>
            <a:r>
              <a:rPr lang="zh-CN" altLang="en-US" sz="2800" b="1" dirty="0">
                <a:latin typeface="宋体" panose="02010600030101010101" pitchFamily="2" charset="-122"/>
              </a:rPr>
              <a:t>；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2800" b="1" dirty="0">
                <a:latin typeface="宋体" panose="02010600030101010101" pitchFamily="2" charset="-122"/>
              </a:rPr>
              <a:t>4</a:t>
            </a:r>
            <a:r>
              <a:rPr lang="zh-CN" altLang="en-US" sz="2800" b="1" dirty="0">
                <a:latin typeface="宋体" panose="02010600030101010101" pitchFamily="2" charset="-122"/>
              </a:rPr>
              <a:t>、说明任何制度都不是一成不变的，需要不断</a:t>
            </a:r>
            <a:r>
              <a:rPr lang="zh-CN" altLang="en-US" sz="2800" b="1" dirty="0">
                <a:solidFill>
                  <a:srgbClr val="000066"/>
                </a:solidFill>
                <a:latin typeface="宋体" panose="02010600030101010101" pitchFamily="2" charset="-122"/>
              </a:rPr>
              <a:t>适应社会需要</a:t>
            </a:r>
            <a:r>
              <a:rPr lang="zh-CN" altLang="en-US" sz="2800" b="1" dirty="0">
                <a:latin typeface="宋体" panose="02010600030101010101" pitchFamily="2" charset="-122"/>
              </a:rPr>
              <a:t>作出变化；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2800" b="1" dirty="0">
                <a:latin typeface="宋体" panose="02010600030101010101" pitchFamily="2" charset="-122"/>
              </a:rPr>
              <a:t>5</a:t>
            </a:r>
            <a:r>
              <a:rPr lang="zh-CN" altLang="en-US" sz="2800" b="1" dirty="0">
                <a:latin typeface="宋体" panose="02010600030101010101" pitchFamily="2" charset="-122"/>
              </a:rPr>
              <a:t>、</a:t>
            </a:r>
            <a:r>
              <a:rPr lang="zh-CN" altLang="en-US" sz="2800" b="1" dirty="0">
                <a:solidFill>
                  <a:srgbClr val="000066"/>
                </a:solidFill>
                <a:latin typeface="宋体" panose="02010600030101010101" pitchFamily="2" charset="-122"/>
              </a:rPr>
              <a:t>改革是调整与生产力发展不适应的生产关系</a:t>
            </a:r>
            <a:r>
              <a:rPr lang="zh-CN" altLang="en-US" sz="2800" b="1" dirty="0">
                <a:latin typeface="宋体" panose="02010600030101010101" pitchFamily="2" charset="-122"/>
              </a:rPr>
              <a:t>，改革也是发展生产力；</a:t>
            </a:r>
            <a:endParaRPr lang="zh-CN" altLang="en-US" sz="2800" b="1">
              <a:latin typeface="宋体" panose="02010600030101010101" pitchFamily="2" charset="-122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813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8133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charRg st="1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8133">
                                            <p:txEl>
                                              <p:charRg st="10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charRg st="43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8133">
                                            <p:txEl>
                                              <p:charRg st="43" end="6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charRg st="68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8133">
                                            <p:txEl>
                                              <p:charRg st="68" end="1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charRg st="100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8133">
                                            <p:txEl>
                                              <p:charRg st="100" end="1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charRg st="133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8133">
                                            <p:txEl>
                                              <p:charRg st="133" end="1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t014e3b97c0c5ddcd9a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00050" y="260985"/>
            <a:ext cx="5513705" cy="6164580"/>
          </a:xfrm>
          <a:prstGeom prst="rect">
            <a:avLst/>
          </a:prstGeom>
        </p:spPr>
      </p:pic>
      <p:pic>
        <p:nvPicPr>
          <p:cNvPr id="5" name="图片 4" descr="t017639f09c55335c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605" y="261620"/>
            <a:ext cx="5535295" cy="61633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9880" y="185420"/>
            <a:ext cx="10515600" cy="1325563"/>
          </a:xfrm>
        </p:spPr>
        <p:txBody>
          <a:bodyPr/>
          <a:p>
            <a:r>
              <a:rPr lang="zh-CN" altLang="en-US" sz="32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古希腊文明发展历程</a:t>
            </a:r>
            <a:endParaRPr lang="zh-CN" altLang="en-US" sz="32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7830" y="1253490"/>
            <a:ext cx="10515600" cy="4351338"/>
          </a:xfrm>
        </p:spPr>
        <p:txBody>
          <a:bodyPr/>
          <a:p>
            <a:pPr marL="0" indent="0">
              <a:buNone/>
            </a:pP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417830" y="1511300"/>
            <a:ext cx="44577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/>
              <a:t>克里特文明  </a:t>
            </a:r>
            <a:r>
              <a:rPr lang="en-US" altLang="zh-CN" sz="2800" b="1"/>
              <a:t>BC2000-BC1400</a:t>
            </a:r>
            <a:endParaRPr lang="en-US" altLang="zh-CN" sz="2800" b="1"/>
          </a:p>
        </p:txBody>
      </p:sp>
      <p:sp>
        <p:nvSpPr>
          <p:cNvPr id="5" name="下箭头 4"/>
          <p:cNvSpPr/>
          <p:nvPr/>
        </p:nvSpPr>
        <p:spPr>
          <a:xfrm>
            <a:off x="2221230" y="2033270"/>
            <a:ext cx="281940" cy="547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17830" y="2580640"/>
            <a:ext cx="48120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/>
              <a:t>迈锡尼文明  </a:t>
            </a:r>
            <a:r>
              <a:rPr lang="en-US" altLang="zh-CN" sz="2800" b="1"/>
              <a:t>BC1400-BC12</a:t>
            </a:r>
            <a:r>
              <a:rPr lang="zh-CN" altLang="en-US" sz="2800" b="1"/>
              <a:t>世纪</a:t>
            </a:r>
            <a:endParaRPr lang="zh-CN" altLang="en-US" sz="2800" b="1"/>
          </a:p>
        </p:txBody>
      </p:sp>
      <p:sp>
        <p:nvSpPr>
          <p:cNvPr id="7" name="下箭头 6"/>
          <p:cNvSpPr/>
          <p:nvPr/>
        </p:nvSpPr>
        <p:spPr>
          <a:xfrm>
            <a:off x="2221230" y="3102610"/>
            <a:ext cx="281940" cy="547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17830" y="3649980"/>
            <a:ext cx="708342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/>
              <a:t>“</a:t>
            </a:r>
            <a:r>
              <a:rPr lang="zh-CN" altLang="en-US" sz="2800" b="1"/>
              <a:t>黑暗时代</a:t>
            </a:r>
            <a:r>
              <a:rPr lang="en-US" altLang="zh-CN" sz="2800" b="1"/>
              <a:t>”</a:t>
            </a:r>
            <a:r>
              <a:rPr lang="zh-CN" altLang="en-US" sz="2800" b="1"/>
              <a:t>（荷马时代）  </a:t>
            </a:r>
            <a:r>
              <a:rPr lang="en-US" altLang="zh-CN" sz="2800" b="1"/>
              <a:t>BC12</a:t>
            </a:r>
            <a:r>
              <a:rPr lang="zh-CN" altLang="en-US" sz="2800" b="1"/>
              <a:t>世纪</a:t>
            </a:r>
            <a:r>
              <a:rPr lang="en-US" altLang="zh-CN" sz="2800" b="1"/>
              <a:t>-BC9</a:t>
            </a:r>
            <a:r>
              <a:rPr lang="zh-CN" altLang="en-US" sz="2800" b="1"/>
              <a:t>世纪</a:t>
            </a:r>
            <a:endParaRPr lang="zh-CN" altLang="en-US" sz="2800" b="1"/>
          </a:p>
        </p:txBody>
      </p:sp>
      <p:sp>
        <p:nvSpPr>
          <p:cNvPr id="9" name="下箭头 8"/>
          <p:cNvSpPr/>
          <p:nvPr/>
        </p:nvSpPr>
        <p:spPr>
          <a:xfrm>
            <a:off x="2221230" y="4171950"/>
            <a:ext cx="281940" cy="547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27355" y="4791710"/>
            <a:ext cx="444817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/>
              <a:t>城邦时代  </a:t>
            </a:r>
            <a:r>
              <a:rPr lang="en-US" altLang="zh-CN" sz="2800" b="1"/>
              <a:t>BC8</a:t>
            </a:r>
            <a:r>
              <a:rPr lang="zh-CN" altLang="en-US" sz="2800" b="1"/>
              <a:t>世纪</a:t>
            </a:r>
            <a:r>
              <a:rPr lang="en-US" altLang="zh-CN" sz="2800" b="1"/>
              <a:t>-BC4</a:t>
            </a:r>
            <a:r>
              <a:rPr lang="zh-CN" altLang="en-US" sz="2800" b="1"/>
              <a:t>世纪</a:t>
            </a:r>
            <a:endParaRPr lang="zh-CN" altLang="en-US" sz="2800" b="1"/>
          </a:p>
        </p:txBody>
      </p:sp>
      <p:sp>
        <p:nvSpPr>
          <p:cNvPr id="11" name="下箭头 10"/>
          <p:cNvSpPr/>
          <p:nvPr/>
        </p:nvSpPr>
        <p:spPr>
          <a:xfrm>
            <a:off x="2221230" y="5313680"/>
            <a:ext cx="281940" cy="547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427355" y="5933440"/>
            <a:ext cx="74917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/>
              <a:t>马其顿王国  </a:t>
            </a:r>
            <a:r>
              <a:rPr lang="en-US" altLang="zh-CN" sz="2800" b="1"/>
              <a:t>BC338</a:t>
            </a:r>
            <a:r>
              <a:rPr lang="zh-CN" altLang="en-US" sz="2800" b="1"/>
              <a:t>年</a:t>
            </a:r>
            <a:r>
              <a:rPr lang="en-US" altLang="zh-CN" sz="2800" b="1"/>
              <a:t>-BC30</a:t>
            </a:r>
            <a:r>
              <a:rPr lang="zh-CN" altLang="en-US" sz="2800" b="1"/>
              <a:t>（被罗马帝国灭亡）</a:t>
            </a:r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7830" y="280670"/>
            <a:ext cx="10515600" cy="473710"/>
          </a:xfrm>
        </p:spPr>
        <p:txBody>
          <a:bodyPr>
            <a:normAutofit fontScale="90000"/>
          </a:bodyPr>
          <a:p>
            <a:r>
              <a:rPr lang="zh-CN" altLang="en-US" sz="3600">
                <a:latin typeface="微软雅黑" panose="020B0503020204020204" charset="-122"/>
                <a:ea typeface="微软雅黑" panose="020B0503020204020204" charset="-122"/>
              </a:rPr>
              <a:t>雅典民主制确立的过程</a:t>
            </a:r>
            <a:endParaRPr lang="zh-CN" altLang="en-US" sz="36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7830" y="948690"/>
            <a:ext cx="11619865" cy="5480050"/>
          </a:xfrm>
        </p:spPr>
        <p:txBody>
          <a:bodyPr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15620" y="1109980"/>
            <a:ext cx="1255395" cy="5219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君主制</a:t>
            </a:r>
            <a:endParaRPr lang="zh-CN" altLang="en-US" sz="2800" b="1"/>
          </a:p>
        </p:txBody>
      </p:sp>
      <p:sp>
        <p:nvSpPr>
          <p:cNvPr id="9" name="下箭头 8"/>
          <p:cNvSpPr/>
          <p:nvPr/>
        </p:nvSpPr>
        <p:spPr>
          <a:xfrm>
            <a:off x="1044575" y="1745615"/>
            <a:ext cx="198120" cy="547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16255" y="2364740"/>
            <a:ext cx="1255395" cy="5219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贵族制</a:t>
            </a:r>
            <a:endParaRPr lang="zh-CN" altLang="en-US" sz="2800" b="1"/>
          </a:p>
        </p:txBody>
      </p:sp>
      <p:sp>
        <p:nvSpPr>
          <p:cNvPr id="6" name="下箭头 5"/>
          <p:cNvSpPr/>
          <p:nvPr/>
        </p:nvSpPr>
        <p:spPr>
          <a:xfrm>
            <a:off x="1045210" y="3314700"/>
            <a:ext cx="198120" cy="547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16890" y="4170680"/>
            <a:ext cx="1255395" cy="5219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民主制</a:t>
            </a:r>
            <a:endParaRPr lang="zh-CN" altLang="en-US" sz="2800" b="1"/>
          </a:p>
        </p:txBody>
      </p:sp>
      <p:sp>
        <p:nvSpPr>
          <p:cNvPr id="10" name="左大括号 9"/>
          <p:cNvSpPr/>
          <p:nvPr/>
        </p:nvSpPr>
        <p:spPr>
          <a:xfrm>
            <a:off x="2007235" y="2785745"/>
            <a:ext cx="368935" cy="3291205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2649855" y="2462530"/>
            <a:ext cx="1612900" cy="5219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梭伦改革</a:t>
            </a:r>
            <a:endParaRPr lang="zh-CN" altLang="en-US" sz="2800" b="1"/>
          </a:p>
        </p:txBody>
      </p:sp>
      <p:sp>
        <p:nvSpPr>
          <p:cNvPr id="12" name="下箭头 11"/>
          <p:cNvSpPr/>
          <p:nvPr/>
        </p:nvSpPr>
        <p:spPr>
          <a:xfrm>
            <a:off x="3261995" y="3061970"/>
            <a:ext cx="198120" cy="547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2577465" y="4678680"/>
            <a:ext cx="2685415" cy="5219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克里斯提尼改革</a:t>
            </a:r>
            <a:endParaRPr lang="zh-CN" altLang="en-US" sz="2800" b="1"/>
          </a:p>
        </p:txBody>
      </p:sp>
      <p:sp>
        <p:nvSpPr>
          <p:cNvPr id="14" name="文本框 13"/>
          <p:cNvSpPr txBox="1"/>
          <p:nvPr/>
        </p:nvSpPr>
        <p:spPr>
          <a:xfrm>
            <a:off x="2577465" y="5831840"/>
            <a:ext cx="2327910" cy="5219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伯利克里改革</a:t>
            </a:r>
            <a:endParaRPr lang="zh-CN" altLang="en-US" sz="2800" b="1"/>
          </a:p>
        </p:txBody>
      </p:sp>
      <p:sp>
        <p:nvSpPr>
          <p:cNvPr id="15" name="文本框 14"/>
          <p:cNvSpPr txBox="1"/>
          <p:nvPr/>
        </p:nvSpPr>
        <p:spPr>
          <a:xfrm>
            <a:off x="2649855" y="3609340"/>
            <a:ext cx="1970405" cy="5219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庇西特拉图</a:t>
            </a:r>
            <a:endParaRPr lang="zh-CN" altLang="en-US" sz="2800" b="1"/>
          </a:p>
        </p:txBody>
      </p:sp>
      <p:sp>
        <p:nvSpPr>
          <p:cNvPr id="16" name="下箭头 15"/>
          <p:cNvSpPr/>
          <p:nvPr/>
        </p:nvSpPr>
        <p:spPr>
          <a:xfrm>
            <a:off x="3261995" y="4131310"/>
            <a:ext cx="198120" cy="547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下箭头 16"/>
          <p:cNvSpPr/>
          <p:nvPr/>
        </p:nvSpPr>
        <p:spPr>
          <a:xfrm>
            <a:off x="3261995" y="5284470"/>
            <a:ext cx="198120" cy="547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5899785" y="2540000"/>
            <a:ext cx="1612900" cy="52197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奠定基础</a:t>
            </a:r>
            <a:endParaRPr lang="zh-CN" altLang="en-US" sz="2800" b="1"/>
          </a:p>
        </p:txBody>
      </p:sp>
      <p:sp>
        <p:nvSpPr>
          <p:cNvPr id="19" name="文本框 18"/>
          <p:cNvSpPr txBox="1"/>
          <p:nvPr/>
        </p:nvSpPr>
        <p:spPr>
          <a:xfrm>
            <a:off x="5899785" y="3609340"/>
            <a:ext cx="1970405" cy="52197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进一步巩固</a:t>
            </a:r>
            <a:endParaRPr lang="zh-CN" altLang="en-US" sz="2800" b="1"/>
          </a:p>
        </p:txBody>
      </p:sp>
      <p:sp>
        <p:nvSpPr>
          <p:cNvPr id="20" name="文本框 19"/>
          <p:cNvSpPr txBox="1"/>
          <p:nvPr/>
        </p:nvSpPr>
        <p:spPr>
          <a:xfrm>
            <a:off x="5899785" y="4678680"/>
            <a:ext cx="897890" cy="52197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形成</a:t>
            </a:r>
            <a:endParaRPr lang="zh-CN" altLang="en-US" sz="2800" b="1"/>
          </a:p>
        </p:txBody>
      </p:sp>
      <p:sp>
        <p:nvSpPr>
          <p:cNvPr id="21" name="文本框 20"/>
          <p:cNvSpPr txBox="1"/>
          <p:nvPr/>
        </p:nvSpPr>
        <p:spPr>
          <a:xfrm>
            <a:off x="5899785" y="5831840"/>
            <a:ext cx="1612900" cy="52197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p>
            <a:r>
              <a:rPr lang="zh-CN" altLang="en-US" sz="2800" b="1"/>
              <a:t>发展完善</a:t>
            </a:r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5" grpId="0" animBg="1"/>
      <p:bldP spid="6" grpId="0" animBg="1"/>
      <p:bldP spid="8" grpId="0" animBg="1"/>
      <p:bldP spid="10" grpId="0" animBg="1"/>
      <p:bldP spid="11" grpId="0" animBg="1"/>
      <p:bldP spid="18" grpId="0" animBg="1"/>
      <p:bldP spid="12" grpId="0" animBg="1"/>
      <p:bldP spid="15" grpId="0" animBg="1"/>
      <p:bldP spid="19" grpId="0" animBg="1"/>
      <p:bldP spid="16" grpId="0" animBg="1"/>
      <p:bldP spid="13" grpId="0" animBg="1"/>
      <p:bldP spid="20" grpId="0" animBg="1"/>
      <p:bldP spid="17" grpId="0" animBg="1"/>
      <p:bldP spid="14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3600">
                <a:latin typeface="微软雅黑" panose="020B0503020204020204" charset="-122"/>
                <a:ea typeface="微软雅黑" panose="020B0503020204020204" charset="-122"/>
              </a:rPr>
              <a:t>自主学习</a:t>
            </a:r>
            <a:endParaRPr lang="zh-CN" altLang="en-US" sz="36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5795" y="1357630"/>
            <a:ext cx="10515600" cy="4351338"/>
          </a:xfrm>
        </p:spPr>
        <p:txBody>
          <a:bodyPr/>
          <a:p>
            <a:pPr marL="0" indent="0">
              <a:buNone/>
            </a:pP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1.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阅读教材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P4-P15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，梳理基础知识，提炼要点。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填写金榜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P1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P4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P7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，并掌握核心要点。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3.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理解教材中的重要概念，如城邦、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六一汉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解负令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、四百人会议、僭主政治等。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自学金榜每一课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助学助记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和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史论总结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部分。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5.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整体上梳理梭伦改革的知识体系。（写在笔记本上，必做必收）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9105" y="281305"/>
            <a:ext cx="10515600" cy="1325563"/>
          </a:xfrm>
        </p:spPr>
        <p:txBody>
          <a:bodyPr/>
          <a:p>
            <a:r>
              <a:rPr lang="zh-CN" altLang="en-US" sz="3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重点点拨</a:t>
            </a:r>
            <a:endParaRPr lang="zh-CN" altLang="en-US" sz="3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9105" y="1437640"/>
            <a:ext cx="10515600" cy="4351338"/>
          </a:xfrm>
        </p:spPr>
        <p:txBody>
          <a:bodyPr/>
          <a:p>
            <a:pPr marL="0" indent="0">
              <a:buNone/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一、从梭伦改革的背景看改革的必要性和可能性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40" name="矩形 39939"/>
          <p:cNvSpPr>
            <a:spLocks noRot="1"/>
          </p:cNvSpPr>
          <p:nvPr/>
        </p:nvSpPr>
        <p:spPr>
          <a:xfrm>
            <a:off x="1676400" y="30163"/>
            <a:ext cx="8540750" cy="6556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宋体" panose="02010600030101010101" pitchFamily="2" charset="-122"/>
              </a:rPr>
              <a:t> </a:t>
            </a:r>
            <a:r>
              <a:rPr lang="zh-CN" altLang="en-US" sz="3200" b="1" dirty="0">
                <a:solidFill>
                  <a:schemeClr val="accent2"/>
                </a:solidFill>
                <a:latin typeface="宋体" panose="02010600030101010101" pitchFamily="2" charset="-122"/>
              </a:rPr>
              <a:t>贵族与平民的矛盾尖锐</a:t>
            </a:r>
            <a:endParaRPr lang="zh-CN" altLang="en-US" sz="3200" b="1">
              <a:solidFill>
                <a:schemeClr val="accent2"/>
              </a:solidFill>
              <a:latin typeface="宋体" panose="02010600030101010101" pitchFamily="2" charset="-122"/>
            </a:endParaRPr>
          </a:p>
        </p:txBody>
      </p:sp>
      <p:sp>
        <p:nvSpPr>
          <p:cNvPr id="39941" name="文本框 39940"/>
          <p:cNvSpPr txBox="1"/>
          <p:nvPr/>
        </p:nvSpPr>
        <p:spPr>
          <a:xfrm>
            <a:off x="1600200" y="609600"/>
            <a:ext cx="9067800" cy="27997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99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【合作探究</a:t>
            </a:r>
            <a:r>
              <a:rPr lang="en-US" altLang="zh-CN" sz="2800" b="1">
                <a:solidFill>
                  <a:srgbClr val="99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solidFill>
                  <a:srgbClr val="99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】阅读下列材料，结合课文</a:t>
            </a:r>
            <a:r>
              <a:rPr lang="en-US" altLang="zh-CN" sz="2800" b="1">
                <a:solidFill>
                  <a:srgbClr val="99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P5</a:t>
            </a:r>
            <a:r>
              <a:rPr lang="zh-CN" altLang="en-US" sz="2800" b="1" dirty="0">
                <a:solidFill>
                  <a:srgbClr val="99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回答问题。</a:t>
            </a:r>
            <a:endParaRPr lang="zh-CN" altLang="en-US" sz="2800" b="1" dirty="0">
              <a:solidFill>
                <a:srgbClr val="99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r>
              <a:rPr lang="zh-CN" altLang="en-US" sz="2800" b="1" dirty="0">
                <a:latin typeface="Arial" panose="020B0604020202020204" pitchFamily="34" charset="0"/>
              </a:rPr>
              <a:t>      </a:t>
            </a:r>
            <a:r>
              <a:rPr lang="zh-CN" altLang="en-US" sz="2400" b="1" dirty="0">
                <a:latin typeface="Arial" panose="020B0604020202020204" pitchFamily="34" charset="0"/>
              </a:rPr>
              <a:t>材料一：大雪和冰雹的威力来自阴云，雷鸣产生于耀眼的闪电，城邦毁于</a:t>
            </a: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豪强</a:t>
            </a:r>
            <a:r>
              <a:rPr lang="zh-CN" altLang="en-US" sz="2400" b="1" dirty="0">
                <a:latin typeface="Arial" panose="020B0604020202020204" pitchFamily="34" charset="0"/>
              </a:rPr>
              <a:t>，而</a:t>
            </a: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人民</a:t>
            </a:r>
            <a:r>
              <a:rPr lang="zh-CN" altLang="en-US" sz="2400" b="1" dirty="0">
                <a:latin typeface="Arial" panose="020B0604020202020204" pitchFamily="34" charset="0"/>
              </a:rPr>
              <a:t>受专制奴役则因愚昧。出海太远就不容易靠岸，这一切应好生想想看。    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——《</a:t>
            </a:r>
            <a:r>
              <a:rPr lang="zh-CN" altLang="en-US" sz="2400" b="1" dirty="0">
                <a:latin typeface="Arial" panose="020B0604020202020204" pitchFamily="34" charset="0"/>
                <a:ea typeface="楷体_GB2312" pitchFamily="49" charset="-122"/>
              </a:rPr>
              <a:t>梭伦诗选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》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</a:rPr>
              <a:t>       </a:t>
            </a:r>
            <a:r>
              <a:rPr lang="zh-CN" altLang="en-US" sz="2400" b="1" dirty="0">
                <a:latin typeface="Arial" panose="020B0604020202020204" pitchFamily="34" charset="0"/>
              </a:rPr>
              <a:t>材料二：一位古希腊历史学家这样描述雅典：“贫富不均的程度已甚为严重，这个</a:t>
            </a: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城市已真正到了危险的境地</a:t>
            </a:r>
            <a:r>
              <a:rPr lang="en-US" altLang="zh-CN" sz="2400" b="1">
                <a:latin typeface="Arial" panose="020B0604020202020204" pitchFamily="34" charset="0"/>
              </a:rPr>
              <a:t>……</a:t>
            </a:r>
            <a:r>
              <a:rPr lang="zh-CN" altLang="en-US" sz="2400" b="1" dirty="0">
                <a:latin typeface="Arial" panose="020B0604020202020204" pitchFamily="34" charset="0"/>
              </a:rPr>
              <a:t>似乎除了</a:t>
            </a: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一个高压力量</a:t>
            </a:r>
            <a:r>
              <a:rPr lang="zh-CN" altLang="en-US" sz="2400" b="1" dirty="0">
                <a:latin typeface="Arial" panose="020B0604020202020204" pitchFamily="34" charset="0"/>
              </a:rPr>
              <a:t>外，并无其他方式可以解除这种困扰。”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P5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资料回放）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9942" name="文本框 39941"/>
          <p:cNvSpPr txBox="1"/>
          <p:nvPr/>
        </p:nvSpPr>
        <p:spPr>
          <a:xfrm>
            <a:off x="1752600" y="3581400"/>
            <a:ext cx="86106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(1)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诗中“豪强”“人民”分别指当时雅典社会的哪一阶级？其中，哪一个阶级曾经怎样不公平地占着优势</a:t>
            </a:r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?</a:t>
            </a:r>
            <a:endParaRPr lang="en-US" altLang="zh-CN" sz="24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9943" name="文本框 39942"/>
          <p:cNvSpPr txBox="1"/>
          <p:nvPr/>
        </p:nvSpPr>
        <p:spPr>
          <a:xfrm>
            <a:off x="1676400" y="4495800"/>
            <a:ext cx="4419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）平民阶层的处境如何？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9944" name="文本框 39943"/>
          <p:cNvSpPr txBox="1"/>
          <p:nvPr/>
        </p:nvSpPr>
        <p:spPr>
          <a:xfrm>
            <a:off x="1676400" y="5654675"/>
            <a:ext cx="8466138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）综上所述，公元前</a:t>
            </a:r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6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世纪初，雅典社会整体政治形势和历史发展趋势各是什么？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9945" name="Rectangle 6"/>
          <p:cNvSpPr/>
          <p:nvPr/>
        </p:nvSpPr>
        <p:spPr>
          <a:xfrm>
            <a:off x="2209800" y="6358573"/>
            <a:ext cx="5715000" cy="398780"/>
          </a:xfrm>
          <a:prstGeom prst="rect">
            <a:avLst/>
          </a:prstGeom>
          <a:solidFill>
            <a:srgbClr val="800000"/>
          </a:solidFill>
          <a:ln w="9525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>
            <a:spAutoFit/>
          </a:bodyPr>
          <a:p>
            <a:r>
              <a:rPr lang="zh-CN" altLang="en-US" sz="2000" b="1" dirty="0">
                <a:solidFill>
                  <a:schemeClr val="bg1"/>
                </a:solidFill>
                <a:latin typeface="宋体" panose="02010600030101010101" pitchFamily="2" charset="-122"/>
              </a:rPr>
              <a:t>整体政治形势：</a:t>
            </a:r>
            <a:r>
              <a:rPr lang="zh-CN" altLang="en-US" sz="2000" b="1" dirty="0">
                <a:solidFill>
                  <a:srgbClr val="FFFF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贵族与平民的矛盾尖锐</a:t>
            </a:r>
            <a:r>
              <a:rPr lang="zh-CN" altLang="en-US" sz="2000" b="1" dirty="0">
                <a:solidFill>
                  <a:srgbClr val="CCFF33"/>
                </a:solidFill>
                <a:latin typeface="宋体" panose="02010600030101010101" pitchFamily="2" charset="-122"/>
              </a:rPr>
              <a:t>。</a:t>
            </a:r>
            <a:endParaRPr lang="zh-CN" altLang="en-US" sz="2000" b="1" dirty="0">
              <a:solidFill>
                <a:srgbClr val="FFFF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9946" name="文本框 39945"/>
          <p:cNvSpPr txBox="1"/>
          <p:nvPr/>
        </p:nvSpPr>
        <p:spPr>
          <a:xfrm>
            <a:off x="1676400" y="5105400"/>
            <a:ext cx="8991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）“一个城市到了真正危险的境地”是什么意思？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9947" name="矩形 39946"/>
          <p:cNvSpPr/>
          <p:nvPr/>
        </p:nvSpPr>
        <p:spPr>
          <a:xfrm>
            <a:off x="1676400" y="4965065"/>
            <a:ext cx="8610600" cy="829945"/>
          </a:xfrm>
          <a:prstGeom prst="rect">
            <a:avLst/>
          </a:prstGeom>
          <a:solidFill>
            <a:srgbClr val="800000"/>
          </a:solidFill>
          <a:ln w="9525">
            <a:noFill/>
          </a:ln>
        </p:spPr>
        <p:txBody>
          <a:bodyPr anchor="ctr">
            <a:spAutoFit/>
          </a:bodyPr>
          <a:p>
            <a:r>
              <a:rPr lang="zh-CN" altLang="en-US" sz="2400" b="1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贵族在政治上的专横和经济上的压榨激起平民的反抗，导致雅典政局动荡不安。（</a:t>
            </a:r>
            <a:r>
              <a:rPr lang="en-US" altLang="zh-CN" sz="24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BC632</a:t>
            </a:r>
            <a:r>
              <a:rPr lang="zh-CN" altLang="en-US" sz="2400" b="1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年，发生平民参加的武装暴动）</a:t>
            </a:r>
            <a:endParaRPr lang="zh-CN" altLang="en-US" sz="2400" b="1" dirty="0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2297" name="文本框 39947"/>
          <p:cNvSpPr txBox="1"/>
          <p:nvPr/>
        </p:nvSpPr>
        <p:spPr>
          <a:xfrm>
            <a:off x="5410200" y="4419600"/>
            <a:ext cx="5159375" cy="460375"/>
          </a:xfrm>
          <a:prstGeom prst="rect">
            <a:avLst/>
          </a:prstGeom>
          <a:solidFill>
            <a:srgbClr val="800000"/>
          </a:solidFill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许多平民沦为</a:t>
            </a:r>
            <a:r>
              <a:rPr lang="zh-CN" altLang="en-US" sz="2400" b="1" dirty="0">
                <a:solidFill>
                  <a:srgbClr val="FFFF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“六一汉”，债务奴隶</a:t>
            </a:r>
            <a:endParaRPr lang="zh-CN" altLang="en-US" sz="2400" b="1" dirty="0">
              <a:solidFill>
                <a:srgbClr val="FFFF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9949" name="矩形 39948"/>
          <p:cNvSpPr/>
          <p:nvPr/>
        </p:nvSpPr>
        <p:spPr>
          <a:xfrm>
            <a:off x="8153400" y="6248400"/>
            <a:ext cx="1776730" cy="460375"/>
          </a:xfrm>
          <a:prstGeom prst="rect">
            <a:avLst/>
          </a:prstGeom>
          <a:solidFill>
            <a:srgbClr val="800000"/>
          </a:solidFill>
          <a:ln w="9525">
            <a:noFill/>
          </a:ln>
        </p:spPr>
        <p:txBody>
          <a:bodyPr wrap="none">
            <a:spAutoFit/>
          </a:bodyPr>
          <a:p>
            <a:r>
              <a: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</a:rPr>
              <a:t>趋势：</a:t>
            </a:r>
            <a:r>
              <a:rPr lang="zh-CN" altLang="en-US" sz="2400" b="1" dirty="0">
                <a:solidFill>
                  <a:srgbClr val="FFFF00"/>
                </a:solidFill>
                <a:latin typeface="Arial" panose="020B0604020202020204" pitchFamily="34" charset="0"/>
              </a:rPr>
              <a:t>改革</a:t>
            </a:r>
            <a:r>
              <a:rPr lang="zh-CN" altLang="en-US" dirty="0">
                <a:latin typeface="Arial" panose="020B0604020202020204" pitchFamily="34" charset="0"/>
              </a:rPr>
              <a:t> 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  <p:bldP spid="39941" grpId="0"/>
      <p:bldP spid="39942" grpId="0"/>
      <p:bldP spid="39943" grpId="0"/>
      <p:bldP spid="39944" grpId="0"/>
      <p:bldP spid="39945" grpId="0" bldLvl="0" animBg="1"/>
      <p:bldP spid="39946" grpId="0"/>
      <p:bldP spid="39947" grpId="0" bldLvl="0" animBg="1"/>
      <p:bldP spid="12297" grpId="0" bldLvl="0" animBg="1"/>
      <p:bldP spid="39949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4337" name="对象 63490"/>
          <p:cNvGraphicFramePr/>
          <p:nvPr/>
        </p:nvGraphicFramePr>
        <p:xfrm>
          <a:off x="3446463" y="1725613"/>
          <a:ext cx="6076950" cy="4065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5981065" imgH="3993515" progId="MSGraph.Chart.8">
                  <p:embed/>
                </p:oleObj>
              </mc:Choice>
              <mc:Fallback>
                <p:oleObj name="" r:id="rId1" imgW="5981065" imgH="3993515" progId="MSGraph.Chart.8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446463" y="1725613"/>
                        <a:ext cx="6076950" cy="40655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" name="文本框 63491"/>
          <p:cNvSpPr txBox="1"/>
          <p:nvPr/>
        </p:nvSpPr>
        <p:spPr>
          <a:xfrm>
            <a:off x="4419600" y="1158875"/>
            <a:ext cx="3024188" cy="583565"/>
          </a:xfrm>
          <a:prstGeom prst="rect">
            <a:avLst/>
          </a:prstGeom>
          <a:solidFill>
            <a:srgbClr val="FFFF99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平原派</a:t>
            </a:r>
            <a:r>
              <a:rPr lang="zh-CN" altLang="en-US" sz="2400" b="1" dirty="0">
                <a:solidFill>
                  <a:srgbClr val="FF33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（贵族）</a:t>
            </a:r>
            <a:endParaRPr lang="zh-CN" altLang="en-US" sz="2400" b="1" dirty="0">
              <a:solidFill>
                <a:srgbClr val="FF33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63493" name="组合 63492"/>
          <p:cNvGrpSpPr/>
          <p:nvPr/>
        </p:nvGrpSpPr>
        <p:grpSpPr>
          <a:xfrm>
            <a:off x="3956050" y="2424113"/>
            <a:ext cx="3816350" cy="2376487"/>
            <a:chOff x="1528" y="1253"/>
            <a:chExt cx="2404" cy="1497"/>
          </a:xfrm>
        </p:grpSpPr>
        <p:sp>
          <p:nvSpPr>
            <p:cNvPr id="14340" name="左大括号 63493"/>
            <p:cNvSpPr/>
            <p:nvPr/>
          </p:nvSpPr>
          <p:spPr>
            <a:xfrm rot="5400000">
              <a:off x="2639" y="1457"/>
              <a:ext cx="182" cy="2404"/>
            </a:xfrm>
            <a:prstGeom prst="leftBrace">
              <a:avLst>
                <a:gd name="adj1" fmla="val 109950"/>
                <a:gd name="adj2" fmla="val 51176"/>
              </a:avLst>
            </a:prstGeom>
            <a:noFill/>
            <a:ln w="762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rot="10800000" vert="eaVert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4341" name="直接连接符 63494"/>
            <p:cNvSpPr/>
            <p:nvPr/>
          </p:nvSpPr>
          <p:spPr>
            <a:xfrm flipV="1">
              <a:off x="2699" y="1253"/>
              <a:ext cx="0" cy="1315"/>
            </a:xfrm>
            <a:prstGeom prst="line">
              <a:avLst/>
            </a:prstGeom>
            <a:ln w="7620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  <p:txBody>
            <a:bodyPr rot="10800000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14342" name="文本框 63495"/>
          <p:cNvSpPr txBox="1"/>
          <p:nvPr/>
        </p:nvSpPr>
        <p:spPr>
          <a:xfrm>
            <a:off x="2057400" y="4953000"/>
            <a:ext cx="3024188" cy="583565"/>
          </a:xfrm>
          <a:prstGeom prst="rect">
            <a:avLst/>
          </a:prstGeom>
          <a:solidFill>
            <a:srgbClr val="FFFF99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latin typeface="华文中宋" panose="02010600040101010101" pitchFamily="2" charset="-122"/>
                <a:ea typeface="华文中宋" panose="02010600040101010101" pitchFamily="2" charset="-122"/>
              </a:rPr>
              <a:t>   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山地派</a:t>
            </a:r>
            <a:r>
              <a:rPr lang="zh-CN" altLang="en-US" sz="2400" b="1" dirty="0">
                <a:solidFill>
                  <a:srgbClr val="FF33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（平民）</a:t>
            </a:r>
            <a:endParaRPr lang="zh-CN" altLang="en-US" sz="2400" b="1" dirty="0">
              <a:solidFill>
                <a:srgbClr val="FF33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343" name="文本框 63496"/>
          <p:cNvSpPr txBox="1"/>
          <p:nvPr/>
        </p:nvSpPr>
        <p:spPr>
          <a:xfrm>
            <a:off x="6477000" y="4892675"/>
            <a:ext cx="3546475" cy="953135"/>
          </a:xfrm>
          <a:prstGeom prst="rect">
            <a:avLst/>
          </a:prstGeom>
          <a:solidFill>
            <a:srgbClr val="FFFF99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海岸派</a:t>
            </a:r>
            <a:r>
              <a:rPr lang="zh-CN" altLang="en-US" sz="2400" b="1" dirty="0">
                <a:solidFill>
                  <a:srgbClr val="FF33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（新兴工商业奴隶主）</a:t>
            </a:r>
            <a:endParaRPr lang="zh-CN" altLang="en-US" sz="2400" b="1" dirty="0">
              <a:solidFill>
                <a:srgbClr val="FF33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3499" name="矩形 63498"/>
          <p:cNvSpPr/>
          <p:nvPr/>
        </p:nvSpPr>
        <p:spPr>
          <a:xfrm>
            <a:off x="1447800" y="152400"/>
            <a:ext cx="9144000" cy="762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spcBef>
                <a:spcPct val="20000"/>
              </a:spcBef>
            </a:pPr>
            <a:endParaRPr lang="zh-CN" altLang="en-US" sz="2800" b="1" dirty="0">
              <a:solidFill>
                <a:srgbClr val="99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63500" name="矩形 63499"/>
          <p:cNvSpPr/>
          <p:nvPr/>
        </p:nvSpPr>
        <p:spPr>
          <a:xfrm>
            <a:off x="3657600" y="1905000"/>
            <a:ext cx="477393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（贵族寡头政治，巩固既得利益）</a:t>
            </a:r>
            <a:endParaRPr lang="zh-CN" altLang="en-US" sz="24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63501" name="矩形 63500"/>
          <p:cNvSpPr/>
          <p:nvPr/>
        </p:nvSpPr>
        <p:spPr>
          <a:xfrm>
            <a:off x="1981200" y="5638800"/>
            <a:ext cx="34290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（激进民主政治，进行彻底的社会变革）</a:t>
            </a:r>
            <a:endParaRPr lang="zh-CN" altLang="en-US" sz="24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63502" name="矩形 63501"/>
          <p:cNvSpPr/>
          <p:nvPr/>
        </p:nvSpPr>
        <p:spPr>
          <a:xfrm>
            <a:off x="7045325" y="6019800"/>
            <a:ext cx="201930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（温和改革）</a:t>
            </a:r>
            <a:endParaRPr lang="zh-CN" altLang="en-US" sz="24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63503" name="文本框 63502"/>
          <p:cNvSpPr txBox="1"/>
          <p:nvPr/>
        </p:nvSpPr>
        <p:spPr>
          <a:xfrm>
            <a:off x="6400800" y="2971800"/>
            <a:ext cx="20574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000" b="1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zh-CN" altLang="en-US" sz="2400" b="1" dirty="0">
                <a:solidFill>
                  <a:srgbClr val="FF3300"/>
                </a:solidFill>
                <a:latin typeface="Arial" panose="020B0604020202020204" pitchFamily="34" charset="0"/>
              </a:rPr>
              <a:t>反对贵族专权，要求改革</a:t>
            </a:r>
            <a:endParaRPr lang="zh-CN" altLang="en-US" sz="24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4349" name="文本框 63503"/>
          <p:cNvSpPr txBox="1"/>
          <p:nvPr/>
        </p:nvSpPr>
        <p:spPr>
          <a:xfrm>
            <a:off x="9384665" y="1981200"/>
            <a:ext cx="613410" cy="251460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r>
              <a:rPr lang="zh-CN" altLang="en-US" sz="2800" b="1" dirty="0">
                <a:solidFill>
                  <a:srgbClr val="99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雅典亟待改革</a:t>
            </a:r>
            <a:endParaRPr lang="zh-CN" altLang="en-US" sz="2800" b="1" dirty="0">
              <a:solidFill>
                <a:srgbClr val="9900CC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9" grpId="0"/>
      <p:bldP spid="63500" grpId="0"/>
      <p:bldP spid="63501" grpId="0"/>
      <p:bldP spid="63502" grpId="0"/>
      <p:bldP spid="63503" grpId="0"/>
      <p:bldP spid="143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文本框 58372"/>
          <p:cNvSpPr txBox="1"/>
          <p:nvPr/>
        </p:nvSpPr>
        <p:spPr>
          <a:xfrm>
            <a:off x="1915795" y="2136775"/>
            <a:ext cx="675005" cy="2949575"/>
          </a:xfrm>
          <a:prstGeom prst="rect">
            <a:avLst/>
          </a:prstGeom>
          <a:noFill/>
          <a:ln w="9525">
            <a:noFill/>
          </a:ln>
        </p:spPr>
        <p:txBody>
          <a:bodyPr vert="eaVert" wrap="none">
            <a:spAutoFit/>
          </a:bodyPr>
          <a:p>
            <a:r>
              <a:rPr lang="zh-CN" altLang="en-US" sz="3200" b="1" dirty="0">
                <a:latin typeface="Arial" panose="020B0604020202020204" pitchFamily="34" charset="0"/>
              </a:rPr>
              <a:t>梭伦改革的背景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58375" name="矩形 58374"/>
          <p:cNvSpPr>
            <a:spLocks noRot="1"/>
          </p:cNvSpPr>
          <p:nvPr/>
        </p:nvSpPr>
        <p:spPr>
          <a:xfrm>
            <a:off x="3429000" y="1600200"/>
            <a:ext cx="4724400" cy="6556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宋体" panose="02010600030101010101" pitchFamily="2" charset="-122"/>
              </a:rPr>
              <a:t> </a:t>
            </a:r>
            <a:r>
              <a:rPr lang="zh-CN" altLang="en-US" sz="2800" b="1" dirty="0">
                <a:latin typeface="宋体" panose="02010600030101010101" pitchFamily="2" charset="-122"/>
              </a:rPr>
              <a:t>贵族政治与社会动荡</a:t>
            </a:r>
            <a:endParaRPr lang="zh-CN" altLang="en-US" sz="2800" b="1">
              <a:latin typeface="宋体" panose="02010600030101010101" pitchFamily="2" charset="-122"/>
            </a:endParaRPr>
          </a:p>
        </p:txBody>
      </p:sp>
      <p:sp>
        <p:nvSpPr>
          <p:cNvPr id="58376" name="矩形 58375"/>
          <p:cNvSpPr>
            <a:spLocks noRot="1"/>
          </p:cNvSpPr>
          <p:nvPr/>
        </p:nvSpPr>
        <p:spPr>
          <a:xfrm>
            <a:off x="3657600" y="2514600"/>
            <a:ext cx="5943600" cy="6556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宋体" panose="02010600030101010101" pitchFamily="2" charset="-122"/>
              </a:rPr>
              <a:t> </a:t>
            </a:r>
            <a:r>
              <a:rPr lang="zh-CN" altLang="en-US" sz="2800" b="1" dirty="0">
                <a:latin typeface="宋体" panose="02010600030101010101" pitchFamily="2" charset="-122"/>
              </a:rPr>
              <a:t>工商业发展</a:t>
            </a:r>
            <a:endParaRPr lang="zh-CN" altLang="en-US" sz="2800" b="1">
              <a:latin typeface="宋体" panose="02010600030101010101" pitchFamily="2" charset="-122"/>
            </a:endParaRPr>
          </a:p>
        </p:txBody>
      </p:sp>
      <p:sp>
        <p:nvSpPr>
          <p:cNvPr id="58378" name="矩形 58377"/>
          <p:cNvSpPr>
            <a:spLocks noRot="1"/>
          </p:cNvSpPr>
          <p:nvPr/>
        </p:nvSpPr>
        <p:spPr>
          <a:xfrm>
            <a:off x="3429000" y="4648200"/>
            <a:ext cx="4267200" cy="6556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latin typeface="宋体" panose="02010600030101010101" pitchFamily="2" charset="-122"/>
              </a:rPr>
              <a:t> </a:t>
            </a:r>
            <a:r>
              <a:rPr lang="zh-CN" altLang="en-US" sz="2800" b="1" dirty="0">
                <a:latin typeface="宋体" panose="02010600030101010101" pitchFamily="2" charset="-122"/>
              </a:rPr>
              <a:t>梭伦成为首席执政官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58380" name="文本框 58379"/>
          <p:cNvSpPr txBox="1"/>
          <p:nvPr/>
        </p:nvSpPr>
        <p:spPr>
          <a:xfrm>
            <a:off x="7467600" y="2590800"/>
            <a:ext cx="14478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990000"/>
                </a:solidFill>
                <a:latin typeface="Arial" panose="020B0604020202020204" pitchFamily="34" charset="0"/>
              </a:rPr>
              <a:t>必要性</a:t>
            </a:r>
            <a:endParaRPr lang="zh-CN" altLang="en-US" sz="2800" b="1" dirty="0">
              <a:solidFill>
                <a:srgbClr val="990000"/>
              </a:solidFill>
              <a:latin typeface="Arial" panose="020B0604020202020204" pitchFamily="34" charset="0"/>
            </a:endParaRPr>
          </a:p>
        </p:txBody>
      </p:sp>
      <p:sp>
        <p:nvSpPr>
          <p:cNvPr id="58381" name="文本框 58380"/>
          <p:cNvSpPr txBox="1"/>
          <p:nvPr/>
        </p:nvSpPr>
        <p:spPr>
          <a:xfrm>
            <a:off x="7431088" y="4648200"/>
            <a:ext cx="156051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990000"/>
                </a:solidFill>
                <a:latin typeface="Arial" panose="020B0604020202020204" pitchFamily="34" charset="0"/>
              </a:rPr>
              <a:t>可能性</a:t>
            </a:r>
            <a:endParaRPr lang="zh-CN" altLang="en-US" sz="2800" b="1" dirty="0">
              <a:solidFill>
                <a:srgbClr val="990000"/>
              </a:solidFill>
              <a:latin typeface="Arial" panose="020B0604020202020204" pitchFamily="34" charset="0"/>
            </a:endParaRPr>
          </a:p>
        </p:txBody>
      </p:sp>
      <p:sp>
        <p:nvSpPr>
          <p:cNvPr id="17415" name="直接连接符 58381"/>
          <p:cNvSpPr/>
          <p:nvPr/>
        </p:nvSpPr>
        <p:spPr>
          <a:xfrm>
            <a:off x="1828800" y="990600"/>
            <a:ext cx="8604250" cy="0"/>
          </a:xfrm>
          <a:prstGeom prst="line">
            <a:avLst/>
          </a:prstGeom>
          <a:ln w="38100" cap="flat" cmpd="sng">
            <a:solidFill>
              <a:srgbClr val="8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7416" name="矩形 58382"/>
          <p:cNvSpPr/>
          <p:nvPr/>
        </p:nvSpPr>
        <p:spPr>
          <a:xfrm>
            <a:off x="298450" y="228600"/>
            <a:ext cx="11296650" cy="10763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3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一、从梭伦改革的背景看改革的必要性和可能性</a:t>
            </a:r>
            <a:endParaRPr lang="zh-CN" altLang="en-US" sz="32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32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endParaRPr lang="zh-CN" altLang="en-US" sz="3600" b="1">
              <a:solidFill>
                <a:srgbClr val="FFFF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7417" name="左大括号 58383"/>
          <p:cNvSpPr/>
          <p:nvPr/>
        </p:nvSpPr>
        <p:spPr>
          <a:xfrm>
            <a:off x="2895600" y="1676400"/>
            <a:ext cx="228600" cy="3657600"/>
          </a:xfrm>
          <a:prstGeom prst="leftBrace">
            <a:avLst>
              <a:gd name="adj1" fmla="val 133185"/>
              <a:gd name="adj2" fmla="val 50000"/>
            </a:avLst>
          </a:prstGeom>
          <a:noFill/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8385" name="右大括号 58384"/>
          <p:cNvSpPr/>
          <p:nvPr/>
        </p:nvSpPr>
        <p:spPr>
          <a:xfrm>
            <a:off x="7239000" y="1905000"/>
            <a:ext cx="96838" cy="2000250"/>
          </a:xfrm>
          <a:prstGeom prst="rightBrace">
            <a:avLst>
              <a:gd name="adj1" fmla="val 175381"/>
              <a:gd name="adj2" fmla="val 50000"/>
            </a:avLst>
          </a:prstGeom>
          <a:noFill/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" name="矩形 1"/>
          <p:cNvSpPr>
            <a:spLocks noRot="1"/>
          </p:cNvSpPr>
          <p:nvPr/>
        </p:nvSpPr>
        <p:spPr>
          <a:xfrm>
            <a:off x="3657600" y="3505200"/>
            <a:ext cx="5943600" cy="6556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spcBef>
                <a:spcPct val="20000"/>
              </a:spcBef>
            </a:pPr>
            <a:r>
              <a:rPr lang="zh-CN" altLang="en-US" sz="2800" b="1" dirty="0">
                <a:latin typeface="宋体" panose="02010600030101010101" pitchFamily="2" charset="-122"/>
              </a:rPr>
              <a:t>萨拉米斯岛问题</a:t>
            </a:r>
            <a:r>
              <a:rPr lang="en-US" altLang="zh-CN" sz="3200">
                <a:latin typeface="宋体" panose="02010600030101010101" pitchFamily="2" charset="-122"/>
              </a:rPr>
              <a:t> </a:t>
            </a:r>
            <a:endParaRPr lang="zh-CN" altLang="en-US" sz="2800" b="1">
              <a:solidFill>
                <a:schemeClr val="accent2"/>
              </a:solidFill>
              <a:latin typeface="宋体" panose="02010600030101010101" pitchFamily="2" charset="-122"/>
            </a:endParaRPr>
          </a:p>
        </p:txBody>
      </p:sp>
      <p:sp>
        <p:nvSpPr>
          <p:cNvPr id="17421" name="文本框 17420"/>
          <p:cNvSpPr txBox="1"/>
          <p:nvPr/>
        </p:nvSpPr>
        <p:spPr>
          <a:xfrm>
            <a:off x="1905000" y="5562600"/>
            <a:ext cx="85344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总结：改革背景一般包括政治，经济，思想，外部环境，个人因素等方面</a:t>
            </a:r>
            <a:endParaRPr lang="zh-CN" altLang="en-US" sz="3200" b="1" dirty="0">
              <a:solidFill>
                <a:schemeClr val="accent2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右大括号 58384"/>
          <p:cNvSpPr/>
          <p:nvPr/>
        </p:nvSpPr>
        <p:spPr>
          <a:xfrm>
            <a:off x="8839200" y="2743200"/>
            <a:ext cx="76200" cy="2209800"/>
          </a:xfrm>
          <a:prstGeom prst="rightBrace">
            <a:avLst>
              <a:gd name="adj1" fmla="val 246231"/>
              <a:gd name="adj2" fmla="val 50000"/>
            </a:avLst>
          </a:prstGeom>
          <a:noFill/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7423" name="文本框 17422"/>
          <p:cNvSpPr txBox="1"/>
          <p:nvPr/>
        </p:nvSpPr>
        <p:spPr>
          <a:xfrm>
            <a:off x="9292590" y="2755900"/>
            <a:ext cx="613410" cy="2236470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>
            <a:spAutoFit/>
          </a:bodyPr>
          <a:p>
            <a:r>
              <a:rPr lang="zh-CN" altLang="en-US" sz="2800" b="1" dirty="0">
                <a:latin typeface="宋体" panose="02010600030101010101" pitchFamily="2" charset="-122"/>
              </a:rPr>
              <a:t>改革势在必行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6" grpId="0"/>
      <p:bldP spid="58378" grpId="0"/>
      <p:bldP spid="58380" grpId="1"/>
      <p:bldP spid="58381" grpId="1"/>
      <p:bldP spid="2" grpId="0"/>
      <p:bldP spid="2" grpId="1"/>
      <p:bldP spid="17421" grpId="0"/>
      <p:bldP spid="1742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2000</Words>
  <Application>WPS 演示</Application>
  <PresentationFormat>宽屏</PresentationFormat>
  <Paragraphs>222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2" baseType="lpstr">
      <vt:lpstr>Arial</vt:lpstr>
      <vt:lpstr>宋体</vt:lpstr>
      <vt:lpstr>Wingdings</vt:lpstr>
      <vt:lpstr>微软雅黑</vt:lpstr>
      <vt:lpstr>黑体</vt:lpstr>
      <vt:lpstr>楷体_GB2312</vt:lpstr>
      <vt:lpstr>华文中宋</vt:lpstr>
      <vt:lpstr>华文行楷</vt:lpstr>
      <vt:lpstr>Calibri Light</vt:lpstr>
      <vt:lpstr>Calibri</vt:lpstr>
      <vt:lpstr>Arial Unicode MS</vt:lpstr>
      <vt:lpstr>新宋体</vt:lpstr>
      <vt:lpstr>Office 主题</vt:lpstr>
      <vt:lpstr>MSGraph.Chart.8</vt:lpstr>
      <vt:lpstr>PowerPoint 演示文稿</vt:lpstr>
      <vt:lpstr>PowerPoint 演示文稿</vt:lpstr>
      <vt:lpstr>古希腊文明发展历程</vt:lpstr>
      <vt:lpstr>雅典民主制确立的过程</vt:lpstr>
      <vt:lpstr>自主学习</vt:lpstr>
      <vt:lpstr>重点点拨</vt:lpstr>
      <vt:lpstr>PowerPoint 演示文稿</vt:lpstr>
      <vt:lpstr>PowerPoint 演示文稿</vt:lpstr>
      <vt:lpstr>PowerPoint 演示文稿</vt:lpstr>
      <vt:lpstr>重点点拨</vt:lpstr>
      <vt:lpstr>PowerPoint 演示文稿</vt:lpstr>
      <vt:lpstr>PowerPoint 演示文稿</vt:lpstr>
      <vt:lpstr>PowerPoint 演示文稿</vt:lpstr>
      <vt:lpstr>PowerPoint 演示文稿</vt:lpstr>
      <vt:lpstr>思考：假设你代表当时下列某阶层利益，你对改革满意吗？有何要求？</vt:lpstr>
      <vt:lpstr>PowerPoint 演示文稿</vt:lpstr>
      <vt:lpstr>PowerPoint 演示文稿</vt:lpstr>
      <vt:lpstr>思考：从梭伦改革到伯里克利改革，最终确立起雅典民主政治，你得到哪些启示？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kong</dc:creator>
  <cp:lastModifiedBy>孔凡方</cp:lastModifiedBy>
  <cp:revision>7</cp:revision>
  <dcterms:created xsi:type="dcterms:W3CDTF">2015-05-05T08:02:00Z</dcterms:created>
  <dcterms:modified xsi:type="dcterms:W3CDTF">2017-12-01T03:00:12Z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2052-10.1.0.6930</vt:lpwstr>
  </property>
</Properties>
</file>