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57" r:id="rId4"/>
    <p:sldId id="259" r:id="rId5"/>
    <p:sldId id="264" r:id="rId6"/>
    <p:sldId id="261" r:id="rId7"/>
    <p:sldId id="278" r:id="rId8"/>
    <p:sldId id="266" r:id="rId9"/>
    <p:sldId id="265" r:id="rId10"/>
    <p:sldId id="269" r:id="rId11"/>
    <p:sldId id="270" r:id="rId12"/>
    <p:sldId id="272" r:id="rId13"/>
    <p:sldId id="273" r:id="rId14"/>
    <p:sldId id="268" r:id="rId15"/>
    <p:sldId id="274" r:id="rId16"/>
    <p:sldId id="279" r:id="rId17"/>
    <p:sldId id="280" r:id="rId18"/>
    <p:sldId id="275" r:id="rId19"/>
    <p:sldId id="267"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94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2593067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266908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2255104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25963"/>
          </a:xfrm>
        </p:spPr>
        <p:txBody>
          <a:bodyPr/>
          <a:lstStyle/>
          <a:p>
            <a:endParaRPr lang="zh-CN" altLang="en-US"/>
          </a:p>
        </p:txBody>
      </p:sp>
      <p:sp>
        <p:nvSpPr>
          <p:cNvPr id="4" name="日期占位符 3"/>
          <p:cNvSpPr>
            <a:spLocks noGrp="1"/>
          </p:cNvSpPr>
          <p:nvPr>
            <p:ph type="dt" sz="half" idx="10"/>
          </p:nvPr>
        </p:nvSpPr>
        <p:spPr>
          <a:xfrm>
            <a:off x="457200" y="6245225"/>
            <a:ext cx="2133600" cy="476250"/>
          </a:xfrm>
        </p:spPr>
        <p:txBody>
          <a:bodyPr/>
          <a:lstStyle>
            <a:lvl1pPr>
              <a:defRPr/>
            </a:lvl1pPr>
          </a:lstStyle>
          <a:p>
            <a:endParaRPr lang="en-US" altLang="zh-CN"/>
          </a:p>
        </p:txBody>
      </p:sp>
      <p:sp>
        <p:nvSpPr>
          <p:cNvPr id="5" name="页脚占位符 4"/>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6" name="灯片编号占位符 5"/>
          <p:cNvSpPr>
            <a:spLocks noGrp="1"/>
          </p:cNvSpPr>
          <p:nvPr>
            <p:ph type="sldNum" sz="quarter" idx="12"/>
          </p:nvPr>
        </p:nvSpPr>
        <p:spPr>
          <a:xfrm>
            <a:off x="6553200" y="6245225"/>
            <a:ext cx="2133600" cy="476250"/>
          </a:xfrm>
        </p:spPr>
        <p:txBody>
          <a:bodyPr/>
          <a:lstStyle>
            <a:lvl1pPr>
              <a:defRPr/>
            </a:lvl1pPr>
          </a:lstStyle>
          <a:p>
            <a:fld id="{742E23F9-913D-4E35-8761-4AA17E99133F}" type="slidenum">
              <a:rPr lang="en-US" altLang="zh-CN"/>
              <a:pPr/>
              <a:t>‹#›</a:t>
            </a:fld>
            <a:endParaRPr lang="en-US" altLang="zh-CN"/>
          </a:p>
        </p:txBody>
      </p:sp>
    </p:spTree>
    <p:extLst>
      <p:ext uri="{BB962C8B-B14F-4D97-AF65-F5344CB8AC3E}">
        <p14:creationId xmlns:p14="http://schemas.microsoft.com/office/powerpoint/2010/main" val="345227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375150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251328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3245026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567674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2575819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3825613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3214643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C421760-000E-41E2-9B49-4C239C497F08}" type="datetimeFigureOut">
              <a:rPr lang="zh-CN" altLang="en-US" smtClean="0"/>
              <a:t>2017/11/22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3095270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421760-000E-41E2-9B49-4C239C497F08}" type="datetimeFigureOut">
              <a:rPr lang="zh-CN" altLang="en-US" smtClean="0"/>
              <a:t>2017/11/22 Wednesday</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9E7457-E299-4EF5-AE7E-29F7A1F2C6DC}" type="slidenum">
              <a:rPr lang="zh-CN" altLang="en-US" smtClean="0"/>
              <a:t>‹#›</a:t>
            </a:fld>
            <a:endParaRPr lang="zh-CN" altLang="en-US"/>
          </a:p>
        </p:txBody>
      </p:sp>
    </p:spTree>
    <p:extLst>
      <p:ext uri="{BB962C8B-B14F-4D97-AF65-F5344CB8AC3E}">
        <p14:creationId xmlns:p14="http://schemas.microsoft.com/office/powerpoint/2010/main" val="1677254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188640"/>
            <a:ext cx="8229600" cy="1143000"/>
          </a:xfrm>
        </p:spPr>
        <p:txBody>
          <a:bodyPr/>
          <a:lstStyle/>
          <a:p>
            <a:r>
              <a:rPr lang="zh-CN" altLang="en-US" dirty="0" smtClean="0">
                <a:solidFill>
                  <a:srgbClr val="FF0000"/>
                </a:solidFill>
                <a:latin typeface="黑体" pitchFamily="49" charset="-122"/>
                <a:ea typeface="黑体" pitchFamily="49" charset="-122"/>
              </a:rPr>
              <a:t>知识回顾</a:t>
            </a:r>
            <a:endParaRPr lang="zh-CN" altLang="en-US" dirty="0">
              <a:solidFill>
                <a:srgbClr val="FF0000"/>
              </a:solidFill>
              <a:latin typeface="黑体" pitchFamily="49" charset="-122"/>
              <a:ea typeface="黑体" pitchFamily="49" charset="-122"/>
            </a:endParaRPr>
          </a:p>
        </p:txBody>
      </p:sp>
      <p:sp>
        <p:nvSpPr>
          <p:cNvPr id="5" name="内容占位符 4"/>
          <p:cNvSpPr>
            <a:spLocks noGrp="1"/>
          </p:cNvSpPr>
          <p:nvPr>
            <p:ph idx="1"/>
          </p:nvPr>
        </p:nvSpPr>
        <p:spPr>
          <a:xfrm>
            <a:off x="107504" y="1556792"/>
            <a:ext cx="8784976" cy="4525963"/>
          </a:xfrm>
        </p:spPr>
        <p:txBody>
          <a:bodyPr/>
          <a:lstStyle/>
          <a:p>
            <a:pPr marL="0" indent="0">
              <a:buNone/>
            </a:pPr>
            <a:r>
              <a:rPr lang="en-US" altLang="zh-CN" dirty="0" smtClean="0">
                <a:latin typeface="黑体" pitchFamily="49" charset="-122"/>
                <a:ea typeface="黑体" pitchFamily="49" charset="-122"/>
              </a:rPr>
              <a:t>1</a:t>
            </a:r>
            <a:r>
              <a:rPr lang="zh-CN" altLang="en-US" dirty="0" smtClean="0">
                <a:latin typeface="黑体" pitchFamily="49" charset="-122"/>
                <a:ea typeface="黑体" pitchFamily="49" charset="-122"/>
              </a:rPr>
              <a:t>、战时共产主义和新经济政策制定的背景、目的、主要内容、历史影响？</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2</a:t>
            </a:r>
            <a:r>
              <a:rPr lang="zh-CN" altLang="en-US" dirty="0" smtClean="0">
                <a:latin typeface="黑体" pitchFamily="49" charset="-122"/>
                <a:ea typeface="黑体" pitchFamily="49" charset="-122"/>
              </a:rPr>
              <a:t>、新经济政策与战时共产主义政策相比较，有哪些新变化？从这些变化中，你得到了哪些启示？</a:t>
            </a:r>
            <a:endParaRPr lang="en-US" altLang="zh-CN" dirty="0" smtClean="0">
              <a:latin typeface="黑体" pitchFamily="49" charset="-122"/>
              <a:ea typeface="黑体" pitchFamily="49" charset="-122"/>
            </a:endParaRPr>
          </a:p>
        </p:txBody>
      </p:sp>
    </p:spTree>
    <p:extLst>
      <p:ext uri="{BB962C8B-B14F-4D97-AF65-F5344CB8AC3E}">
        <p14:creationId xmlns:p14="http://schemas.microsoft.com/office/powerpoint/2010/main" val="677488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99392"/>
            <a:ext cx="8424936" cy="1143000"/>
          </a:xfrm>
        </p:spPr>
        <p:txBody>
          <a:bodyPr/>
          <a:lstStyle/>
          <a:p>
            <a:r>
              <a:rPr lang="zh-CN" altLang="en-US" dirty="0" smtClean="0">
                <a:latin typeface="黑体" pitchFamily="49" charset="-122"/>
                <a:ea typeface="黑体" pitchFamily="49" charset="-122"/>
              </a:rPr>
              <a:t> </a:t>
            </a:r>
            <a:r>
              <a:rPr lang="zh-CN" altLang="en-US" sz="4000" dirty="0" smtClean="0">
                <a:solidFill>
                  <a:srgbClr val="FF0000"/>
                </a:solidFill>
                <a:latin typeface="黑体" pitchFamily="49" charset="-122"/>
                <a:ea typeface="黑体" pitchFamily="49" charset="-122"/>
              </a:rPr>
              <a:t>第二组  理想与现实的对话</a:t>
            </a:r>
            <a:endParaRPr lang="zh-CN" altLang="en-US" sz="4000" dirty="0">
              <a:solidFill>
                <a:srgbClr val="FF0000"/>
              </a:solidFill>
              <a:latin typeface="黑体" pitchFamily="49" charset="-122"/>
              <a:ea typeface="黑体" pitchFamily="49" charset="-122"/>
            </a:endParaRPr>
          </a:p>
        </p:txBody>
      </p:sp>
      <p:sp>
        <p:nvSpPr>
          <p:cNvPr id="3" name="内容占位符 2"/>
          <p:cNvSpPr>
            <a:spLocks noGrp="1"/>
          </p:cNvSpPr>
          <p:nvPr>
            <p:ph idx="1"/>
          </p:nvPr>
        </p:nvSpPr>
        <p:spPr>
          <a:xfrm>
            <a:off x="0" y="1052736"/>
            <a:ext cx="8929128" cy="4525963"/>
          </a:xfrm>
        </p:spPr>
        <p:txBody>
          <a:bodyPr>
            <a:normAutofit fontScale="92500" lnSpcReduction="10000"/>
          </a:bodyPr>
          <a:lstStyle/>
          <a:p>
            <a:pPr marL="0" indent="0">
              <a:buNone/>
            </a:pPr>
            <a:r>
              <a:rPr lang="zh-CN" altLang="en-US" b="1" dirty="0" smtClean="0">
                <a:latin typeface="黑体" pitchFamily="49" charset="-122"/>
                <a:ea typeface="黑体" pitchFamily="49" charset="-122"/>
              </a:rPr>
              <a:t>史</a:t>
            </a:r>
            <a:r>
              <a:rPr lang="zh-CN" altLang="zh-CN" b="1" dirty="0" smtClean="0">
                <a:latin typeface="黑体" pitchFamily="49" charset="-122"/>
                <a:ea typeface="黑体" pitchFamily="49" charset="-122"/>
              </a:rPr>
              <a:t>料</a:t>
            </a:r>
            <a:r>
              <a:rPr lang="en-US" altLang="zh-CN" b="1" dirty="0">
                <a:latin typeface="黑体" pitchFamily="49" charset="-122"/>
                <a:ea typeface="黑体" pitchFamily="49" charset="-122"/>
              </a:rPr>
              <a:t>1  </a:t>
            </a:r>
            <a:r>
              <a:rPr lang="zh-CN" altLang="zh-CN" b="1" dirty="0">
                <a:latin typeface="黑体" pitchFamily="49" charset="-122"/>
                <a:ea typeface="黑体" pitchFamily="49" charset="-122"/>
              </a:rPr>
              <a:t>截至</a:t>
            </a:r>
            <a:r>
              <a:rPr lang="en-US" altLang="zh-CN" b="1" dirty="0">
                <a:latin typeface="黑体" pitchFamily="49" charset="-122"/>
                <a:ea typeface="黑体" pitchFamily="49" charset="-122"/>
              </a:rPr>
              <a:t>1937</a:t>
            </a:r>
            <a:r>
              <a:rPr lang="zh-CN" altLang="zh-CN" b="1" dirty="0">
                <a:latin typeface="黑体" pitchFamily="49" charset="-122"/>
                <a:ea typeface="黑体" pitchFamily="49" charset="-122"/>
              </a:rPr>
              <a:t>年，苏联工业产值跃居欧洲第一位，世界第二位（仅次于美国），在不到</a:t>
            </a:r>
            <a:r>
              <a:rPr lang="en-US" altLang="zh-CN" b="1" dirty="0">
                <a:latin typeface="黑体" pitchFamily="49" charset="-122"/>
                <a:ea typeface="黑体" pitchFamily="49" charset="-122"/>
              </a:rPr>
              <a:t>20</a:t>
            </a:r>
            <a:r>
              <a:rPr lang="zh-CN" altLang="zh-CN" b="1" dirty="0">
                <a:latin typeface="黑体" pitchFamily="49" charset="-122"/>
                <a:ea typeface="黑体" pitchFamily="49" charset="-122"/>
              </a:rPr>
              <a:t>年时间内走完了发达资本主义国家</a:t>
            </a:r>
            <a:r>
              <a:rPr lang="en-US" altLang="zh-CN" b="1" dirty="0">
                <a:latin typeface="黑体" pitchFamily="49" charset="-122"/>
                <a:ea typeface="黑体" pitchFamily="49" charset="-122"/>
              </a:rPr>
              <a:t>50—100</a:t>
            </a:r>
            <a:r>
              <a:rPr lang="zh-CN" altLang="zh-CN" b="1" dirty="0">
                <a:latin typeface="黑体" pitchFamily="49" charset="-122"/>
                <a:ea typeface="黑体" pitchFamily="49" charset="-122"/>
              </a:rPr>
              <a:t>年走完的路。</a:t>
            </a:r>
            <a:endParaRPr lang="zh-CN" altLang="zh-CN" dirty="0">
              <a:latin typeface="黑体" pitchFamily="49" charset="-122"/>
              <a:ea typeface="黑体" pitchFamily="49" charset="-122"/>
            </a:endParaRPr>
          </a:p>
          <a:p>
            <a:pPr marL="0" indent="0">
              <a:buNone/>
            </a:pPr>
            <a:r>
              <a:rPr lang="en-US" altLang="zh-CN" b="1" dirty="0" smtClean="0">
                <a:latin typeface="黑体" pitchFamily="49" charset="-122"/>
                <a:ea typeface="黑体" pitchFamily="49" charset="-122"/>
              </a:rPr>
              <a:t>                  ---</a:t>
            </a:r>
            <a:r>
              <a:rPr lang="zh-CN" altLang="zh-CN" b="1" dirty="0">
                <a:latin typeface="黑体" pitchFamily="49" charset="-122"/>
                <a:ea typeface="黑体" pitchFamily="49" charset="-122"/>
              </a:rPr>
              <a:t>周尚文主编《苏联兴亡史》</a:t>
            </a:r>
            <a:endParaRPr lang="zh-CN" altLang="zh-CN" dirty="0">
              <a:latin typeface="黑体" pitchFamily="49" charset="-122"/>
              <a:ea typeface="黑体" pitchFamily="49" charset="-122"/>
            </a:endParaRPr>
          </a:p>
          <a:p>
            <a:pPr marL="0" indent="0">
              <a:buNone/>
            </a:pPr>
            <a:endParaRPr lang="en-US" altLang="zh-CN" b="1" dirty="0" smtClean="0">
              <a:latin typeface="黑体" pitchFamily="49" charset="-122"/>
              <a:ea typeface="黑体" pitchFamily="49" charset="-122"/>
            </a:endParaRPr>
          </a:p>
          <a:p>
            <a:pPr marL="0" indent="0">
              <a:buNone/>
            </a:pPr>
            <a:r>
              <a:rPr lang="zh-CN" altLang="en-US" b="1" dirty="0" smtClean="0">
                <a:latin typeface="黑体" pitchFamily="49" charset="-122"/>
                <a:ea typeface="黑体" pitchFamily="49" charset="-122"/>
              </a:rPr>
              <a:t>史</a:t>
            </a:r>
            <a:r>
              <a:rPr lang="zh-CN" altLang="zh-CN" b="1" dirty="0" smtClean="0">
                <a:latin typeface="黑体" pitchFamily="49" charset="-122"/>
                <a:ea typeface="黑体" pitchFamily="49" charset="-122"/>
              </a:rPr>
              <a:t>料</a:t>
            </a:r>
            <a:r>
              <a:rPr lang="en-US" altLang="zh-CN" b="1" dirty="0">
                <a:latin typeface="黑体" pitchFamily="49" charset="-122"/>
                <a:ea typeface="黑体" pitchFamily="49" charset="-122"/>
              </a:rPr>
              <a:t>2 </a:t>
            </a:r>
            <a:r>
              <a:rPr lang="zh-CN" altLang="zh-CN" b="1" dirty="0">
                <a:latin typeface="黑体" pitchFamily="49" charset="-122"/>
                <a:ea typeface="黑体" pitchFamily="49" charset="-122"/>
              </a:rPr>
              <a:t>“斯大林是一个世上无出其右的最大的独裁者，他接过俄国时，俄国、只有木犁，而当他撒手人寰时，俄国已拥有核武器。”</a:t>
            </a:r>
            <a:endParaRPr lang="zh-CN" altLang="zh-CN" dirty="0">
              <a:latin typeface="黑体" pitchFamily="49" charset="-122"/>
              <a:ea typeface="黑体" pitchFamily="49" charset="-122"/>
            </a:endParaRPr>
          </a:p>
          <a:p>
            <a:pPr marL="0" indent="0">
              <a:buNone/>
            </a:pPr>
            <a:r>
              <a:rPr lang="en-US" altLang="zh-CN" b="1" dirty="0" smtClean="0">
                <a:latin typeface="黑体" pitchFamily="49" charset="-122"/>
                <a:ea typeface="黑体" pitchFamily="49" charset="-122"/>
              </a:rPr>
              <a:t>        —</a:t>
            </a:r>
            <a:r>
              <a:rPr lang="zh-CN" altLang="zh-CN" b="1" dirty="0">
                <a:latin typeface="黑体" pitchFamily="49" charset="-122"/>
                <a:ea typeface="黑体" pitchFamily="49" charset="-122"/>
              </a:rPr>
              <a:t>丘吉尔《纪念斯大林</a:t>
            </a:r>
            <a:r>
              <a:rPr lang="en-US" altLang="zh-CN" b="1" dirty="0">
                <a:latin typeface="黑体" pitchFamily="49" charset="-122"/>
                <a:ea typeface="黑体" pitchFamily="49" charset="-122"/>
              </a:rPr>
              <a:t>80</a:t>
            </a:r>
            <a:r>
              <a:rPr lang="zh-CN" altLang="zh-CN" b="1" dirty="0">
                <a:latin typeface="黑体" pitchFamily="49" charset="-122"/>
                <a:ea typeface="黑体" pitchFamily="49" charset="-122"/>
              </a:rPr>
              <a:t>周年诞辰的演说》</a:t>
            </a:r>
            <a:endParaRPr lang="zh-CN" altLang="zh-CN" dirty="0">
              <a:latin typeface="黑体" pitchFamily="49" charset="-122"/>
              <a:ea typeface="黑体" pitchFamily="49" charset="-122"/>
            </a:endParaRPr>
          </a:p>
          <a:p>
            <a:endParaRPr lang="zh-CN" altLang="en-US" dirty="0"/>
          </a:p>
        </p:txBody>
      </p:sp>
      <p:sp>
        <p:nvSpPr>
          <p:cNvPr id="4" name="TextBox 3"/>
          <p:cNvSpPr txBox="1"/>
          <p:nvPr/>
        </p:nvSpPr>
        <p:spPr>
          <a:xfrm>
            <a:off x="214873" y="5661248"/>
            <a:ext cx="8208912" cy="523220"/>
          </a:xfrm>
          <a:prstGeom prst="rect">
            <a:avLst/>
          </a:prstGeom>
          <a:noFill/>
        </p:spPr>
        <p:txBody>
          <a:bodyPr wrap="square" rtlCol="0">
            <a:spAutoFit/>
          </a:bodyPr>
          <a:lstStyle/>
          <a:p>
            <a:r>
              <a:rPr lang="zh-CN" altLang="en-US" sz="2800" dirty="0" smtClean="0">
                <a:solidFill>
                  <a:srgbClr val="FF0000"/>
                </a:solidFill>
                <a:latin typeface="黑体" pitchFamily="49" charset="-122"/>
                <a:ea typeface="黑体" pitchFamily="49" charset="-122"/>
              </a:rPr>
              <a:t>那是个期待的年代，那是个强国的年代</a:t>
            </a:r>
            <a:endParaRPr lang="zh-CN" altLang="en-US" sz="28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26202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endParaRPr lang="zh-CN" altLang="en-US" dirty="0"/>
          </a:p>
        </p:txBody>
      </p:sp>
      <p:sp>
        <p:nvSpPr>
          <p:cNvPr id="4" name="矩形 3"/>
          <p:cNvSpPr/>
          <p:nvPr/>
        </p:nvSpPr>
        <p:spPr>
          <a:xfrm>
            <a:off x="3841619" y="210862"/>
            <a:ext cx="5302944" cy="6494085"/>
          </a:xfrm>
          <a:prstGeom prst="rect">
            <a:avLst/>
          </a:prstGeom>
        </p:spPr>
        <p:txBody>
          <a:bodyPr wrap="square">
            <a:spAutoFit/>
          </a:bodyPr>
          <a:lstStyle/>
          <a:p>
            <a:r>
              <a:rPr lang="zh-CN" altLang="en-US" sz="3200" b="1" dirty="0" smtClean="0">
                <a:latin typeface="黑体" pitchFamily="49" charset="-122"/>
                <a:ea typeface="黑体" pitchFamily="49" charset="-122"/>
              </a:rPr>
              <a:t>史料</a:t>
            </a:r>
            <a:r>
              <a:rPr lang="en-US" altLang="zh-CN" sz="3200" b="1" dirty="0" smtClean="0">
                <a:latin typeface="黑体" pitchFamily="49" charset="-122"/>
                <a:ea typeface="黑体" pitchFamily="49" charset="-122"/>
              </a:rPr>
              <a:t>4 </a:t>
            </a:r>
            <a:r>
              <a:rPr lang="zh-CN" altLang="zh-CN" sz="3200" b="1" dirty="0" smtClean="0">
                <a:latin typeface="黑体" pitchFamily="49" charset="-122"/>
                <a:ea typeface="黑体" pitchFamily="49" charset="-122"/>
              </a:rPr>
              <a:t>到</a:t>
            </a:r>
            <a:r>
              <a:rPr lang="zh-CN" altLang="zh-CN" sz="3200" b="1" dirty="0">
                <a:latin typeface="黑体" pitchFamily="49" charset="-122"/>
                <a:ea typeface="黑体" pitchFamily="49" charset="-122"/>
              </a:rPr>
              <a:t>斯大林逝世的</a:t>
            </a:r>
            <a:r>
              <a:rPr lang="en-US" altLang="zh-CN" sz="3200" b="1" dirty="0">
                <a:solidFill>
                  <a:srgbClr val="C00000"/>
                </a:solidFill>
                <a:latin typeface="黑体" pitchFamily="49" charset="-122"/>
                <a:ea typeface="黑体" pitchFamily="49" charset="-122"/>
              </a:rPr>
              <a:t>1953</a:t>
            </a:r>
            <a:r>
              <a:rPr lang="zh-CN" altLang="zh-CN" sz="3200" b="1" dirty="0">
                <a:solidFill>
                  <a:srgbClr val="C00000"/>
                </a:solidFill>
                <a:latin typeface="黑体" pitchFamily="49" charset="-122"/>
                <a:ea typeface="黑体" pitchFamily="49" charset="-122"/>
              </a:rPr>
              <a:t>年，</a:t>
            </a:r>
            <a:r>
              <a:rPr lang="zh-CN" altLang="zh-CN" sz="3200" b="1" dirty="0">
                <a:latin typeface="黑体" pitchFamily="49" charset="-122"/>
                <a:ea typeface="黑体" pitchFamily="49" charset="-122"/>
              </a:rPr>
              <a:t>苏联的人均粮食产量和肉类产量还不足沙皇时代的水平。</a:t>
            </a:r>
            <a:endParaRPr lang="zh-CN" altLang="zh-CN" sz="3200" dirty="0">
              <a:latin typeface="黑体" pitchFamily="49" charset="-122"/>
              <a:ea typeface="黑体" pitchFamily="49" charset="-122"/>
            </a:endParaRPr>
          </a:p>
          <a:p>
            <a:r>
              <a:rPr lang="en-US" altLang="zh-CN" sz="3200" b="1" dirty="0">
                <a:latin typeface="黑体" pitchFamily="49" charset="-122"/>
                <a:ea typeface="黑体" pitchFamily="49" charset="-122"/>
              </a:rPr>
              <a:t>---</a:t>
            </a:r>
            <a:r>
              <a:rPr lang="zh-CN" altLang="zh-CN" sz="3200" b="1" dirty="0">
                <a:latin typeface="黑体" pitchFamily="49" charset="-122"/>
                <a:ea typeface="黑体" pitchFamily="49" charset="-122"/>
              </a:rPr>
              <a:t>陆南泉《斯大林模式为何被抛弃》</a:t>
            </a:r>
            <a:endParaRPr lang="zh-CN" altLang="zh-CN" sz="3200" dirty="0">
              <a:latin typeface="黑体" pitchFamily="49" charset="-122"/>
              <a:ea typeface="黑体" pitchFamily="49" charset="-122"/>
            </a:endParaRPr>
          </a:p>
          <a:p>
            <a:endParaRPr lang="en-US" altLang="zh-CN" sz="3200" b="1" dirty="0" smtClean="0">
              <a:latin typeface="黑体" pitchFamily="49" charset="-122"/>
              <a:ea typeface="黑体" pitchFamily="49" charset="-122"/>
            </a:endParaRPr>
          </a:p>
          <a:p>
            <a:r>
              <a:rPr lang="zh-CN" altLang="en-US" sz="3200" b="1" dirty="0" smtClean="0">
                <a:latin typeface="黑体" pitchFamily="49" charset="-122"/>
                <a:ea typeface="黑体" pitchFamily="49" charset="-122"/>
              </a:rPr>
              <a:t>史</a:t>
            </a:r>
            <a:r>
              <a:rPr lang="zh-CN" altLang="zh-CN" sz="3200" b="1" dirty="0" smtClean="0">
                <a:latin typeface="黑体" pitchFamily="49" charset="-122"/>
                <a:ea typeface="黑体" pitchFamily="49" charset="-122"/>
              </a:rPr>
              <a:t>料</a:t>
            </a:r>
            <a:r>
              <a:rPr lang="en-US" altLang="zh-CN" sz="3200" b="1" dirty="0" smtClean="0">
                <a:latin typeface="黑体" pitchFamily="49" charset="-122"/>
                <a:ea typeface="黑体" pitchFamily="49" charset="-122"/>
              </a:rPr>
              <a:t>5 </a:t>
            </a:r>
            <a:r>
              <a:rPr lang="en-US" altLang="zh-CN" sz="3200" b="1" dirty="0">
                <a:latin typeface="黑体" pitchFamily="49" charset="-122"/>
                <a:ea typeface="黑体" pitchFamily="49" charset="-122"/>
              </a:rPr>
              <a:t>1991</a:t>
            </a:r>
            <a:r>
              <a:rPr lang="zh-CN" altLang="zh-CN" sz="3200" b="1" dirty="0">
                <a:latin typeface="黑体" pitchFamily="49" charset="-122"/>
                <a:ea typeface="黑体" pitchFamily="49" charset="-122"/>
              </a:rPr>
              <a:t>年</a:t>
            </a:r>
            <a:r>
              <a:rPr lang="en-US" altLang="zh-CN" sz="3200" b="1" dirty="0">
                <a:latin typeface="黑体" pitchFamily="49" charset="-122"/>
                <a:ea typeface="黑体" pitchFamily="49" charset="-122"/>
              </a:rPr>
              <a:t>12</a:t>
            </a:r>
            <a:r>
              <a:rPr lang="zh-CN" altLang="zh-CN" sz="3200" b="1" dirty="0">
                <a:latin typeface="黑体" pitchFamily="49" charset="-122"/>
                <a:ea typeface="黑体" pitchFamily="49" charset="-122"/>
              </a:rPr>
              <a:t>月</a:t>
            </a:r>
            <a:r>
              <a:rPr lang="en-US" altLang="zh-CN" sz="3200" b="1" dirty="0">
                <a:latin typeface="黑体" pitchFamily="49" charset="-122"/>
                <a:ea typeface="黑体" pitchFamily="49" charset="-122"/>
              </a:rPr>
              <a:t>25</a:t>
            </a:r>
            <a:r>
              <a:rPr lang="zh-CN" altLang="zh-CN" sz="3200" b="1" dirty="0">
                <a:latin typeface="黑体" pitchFamily="49" charset="-122"/>
                <a:ea typeface="黑体" pitchFamily="49" charset="-122"/>
              </a:rPr>
              <a:t>日，飘扬了</a:t>
            </a:r>
            <a:r>
              <a:rPr lang="en-US" altLang="zh-CN" sz="3200" b="1" dirty="0">
                <a:latin typeface="黑体" pitchFamily="49" charset="-122"/>
                <a:ea typeface="黑体" pitchFamily="49" charset="-122"/>
              </a:rPr>
              <a:t>69</a:t>
            </a:r>
            <a:r>
              <a:rPr lang="zh-CN" altLang="zh-CN" sz="3200" b="1" dirty="0">
                <a:latin typeface="黑体" pitchFamily="49" charset="-122"/>
                <a:ea typeface="黑体" pitchFamily="49" charset="-122"/>
              </a:rPr>
              <a:t>年的苏联镰刀锤子红旗从克里姆林宫上空降落。第二天，“苏联”被宣布正式停止存在。</a:t>
            </a:r>
            <a:r>
              <a:rPr lang="en-US" altLang="zh-CN" sz="3200" b="1" dirty="0">
                <a:latin typeface="黑体" pitchFamily="49" charset="-122"/>
                <a:ea typeface="黑体" pitchFamily="49" charset="-122"/>
              </a:rPr>
              <a:t>                 </a:t>
            </a:r>
            <a:endParaRPr lang="zh-CN" altLang="zh-CN" sz="3200" dirty="0">
              <a:latin typeface="黑体" pitchFamily="49" charset="-122"/>
              <a:ea typeface="黑体" pitchFamily="49" charset="-122"/>
            </a:endParaRPr>
          </a:p>
          <a:p>
            <a:r>
              <a:rPr lang="en-US" altLang="zh-CN" sz="3200" b="1" dirty="0">
                <a:latin typeface="黑体" pitchFamily="49" charset="-122"/>
                <a:ea typeface="黑体" pitchFamily="49" charset="-122"/>
              </a:rPr>
              <a:t> ---</a:t>
            </a:r>
            <a:r>
              <a:rPr lang="zh-CN" altLang="zh-CN" sz="3200" b="1" dirty="0">
                <a:latin typeface="黑体" pitchFamily="49" charset="-122"/>
                <a:ea typeface="黑体" pitchFamily="49" charset="-122"/>
              </a:rPr>
              <a:t>人民版必修二教材</a:t>
            </a:r>
            <a:r>
              <a:rPr lang="en-US" altLang="zh-CN" sz="3200" b="1" dirty="0" smtClean="0">
                <a:latin typeface="黑体" pitchFamily="49" charset="-122"/>
                <a:ea typeface="黑体" pitchFamily="49" charset="-122"/>
              </a:rPr>
              <a:t>P145 </a:t>
            </a:r>
            <a:endParaRPr lang="zh-CN" altLang="zh-CN" sz="3200" dirty="0">
              <a:latin typeface="黑体" pitchFamily="49" charset="-122"/>
              <a:ea typeface="黑体" pitchFamily="49" charset="-122"/>
            </a:endParaRPr>
          </a:p>
        </p:txBody>
      </p:sp>
      <p:pic>
        <p:nvPicPr>
          <p:cNvPr id="5" name="图片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3" y="210862"/>
            <a:ext cx="3734115" cy="6048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12180" y="6282524"/>
            <a:ext cx="3191048" cy="461665"/>
          </a:xfrm>
          <a:prstGeom prst="rect">
            <a:avLst/>
          </a:prstGeom>
          <a:noFill/>
        </p:spPr>
        <p:txBody>
          <a:bodyPr wrap="square" rtlCol="0">
            <a:spAutoFit/>
          </a:bodyPr>
          <a:lstStyle/>
          <a:p>
            <a:r>
              <a:rPr lang="zh-CN" altLang="en-US" sz="2400" b="1" dirty="0" smtClean="0">
                <a:latin typeface="黑体" pitchFamily="49" charset="-122"/>
                <a:ea typeface="黑体" pitchFamily="49" charset="-122"/>
              </a:rPr>
              <a:t>史料</a:t>
            </a:r>
            <a:r>
              <a:rPr lang="en-US" altLang="zh-CN" sz="2400" b="1" dirty="0" smtClean="0">
                <a:latin typeface="黑体" pitchFamily="49" charset="-122"/>
                <a:ea typeface="黑体" pitchFamily="49" charset="-122"/>
              </a:rPr>
              <a:t>3  《</a:t>
            </a:r>
            <a:r>
              <a:rPr lang="zh-CN" altLang="en-US" sz="2400" b="1" dirty="0" smtClean="0">
                <a:latin typeface="黑体" pitchFamily="49" charset="-122"/>
                <a:ea typeface="黑体" pitchFamily="49" charset="-122"/>
              </a:rPr>
              <a:t>片面的经济</a:t>
            </a:r>
            <a:r>
              <a:rPr lang="en-US" altLang="zh-CN" sz="2400" b="1" dirty="0" smtClean="0">
                <a:latin typeface="黑体" pitchFamily="49" charset="-122"/>
                <a:ea typeface="黑体" pitchFamily="49" charset="-122"/>
              </a:rPr>
              <a:t>》</a:t>
            </a:r>
            <a:endParaRPr lang="zh-CN" altLang="en-US" sz="2400" b="1" dirty="0">
              <a:latin typeface="黑体" pitchFamily="49" charset="-122"/>
              <a:ea typeface="黑体" pitchFamily="49" charset="-122"/>
            </a:endParaRPr>
          </a:p>
        </p:txBody>
      </p:sp>
      <p:sp>
        <p:nvSpPr>
          <p:cNvPr id="7" name="TextBox 6"/>
          <p:cNvSpPr txBox="1"/>
          <p:nvPr/>
        </p:nvSpPr>
        <p:spPr>
          <a:xfrm>
            <a:off x="5508104" y="2696589"/>
            <a:ext cx="3456384" cy="1077218"/>
          </a:xfrm>
          <a:prstGeom prst="rect">
            <a:avLst/>
          </a:prstGeom>
          <a:noFill/>
        </p:spPr>
        <p:txBody>
          <a:bodyPr wrap="square" rtlCol="0">
            <a:spAutoFit/>
          </a:bodyPr>
          <a:lstStyle/>
          <a:p>
            <a:r>
              <a:rPr lang="zh-CN" altLang="en-US" sz="3200" dirty="0" smtClean="0">
                <a:solidFill>
                  <a:srgbClr val="FF0000"/>
                </a:solidFill>
                <a:latin typeface="黑体" pitchFamily="49" charset="-122"/>
                <a:ea typeface="黑体" pitchFamily="49" charset="-122"/>
              </a:rPr>
              <a:t>那是个饥饿的年代</a:t>
            </a:r>
            <a:endParaRPr lang="en-US" altLang="zh-CN" sz="3200" dirty="0" smtClean="0">
              <a:solidFill>
                <a:srgbClr val="FF0000"/>
              </a:solidFill>
              <a:latin typeface="黑体" pitchFamily="49" charset="-122"/>
              <a:ea typeface="黑体" pitchFamily="49" charset="-122"/>
            </a:endParaRPr>
          </a:p>
          <a:p>
            <a:r>
              <a:rPr lang="zh-CN" altLang="en-US" sz="3200" dirty="0">
                <a:solidFill>
                  <a:srgbClr val="FF0000"/>
                </a:solidFill>
                <a:latin typeface="黑体" pitchFamily="49" charset="-122"/>
                <a:ea typeface="黑体" pitchFamily="49" charset="-122"/>
              </a:rPr>
              <a:t>那也</a:t>
            </a:r>
            <a:r>
              <a:rPr lang="zh-CN" altLang="en-US" sz="3200" dirty="0" smtClean="0">
                <a:solidFill>
                  <a:srgbClr val="FF0000"/>
                </a:solidFill>
                <a:latin typeface="黑体" pitchFamily="49" charset="-122"/>
                <a:ea typeface="黑体" pitchFamily="49" charset="-122"/>
              </a:rPr>
              <a:t>是畸形的年代</a:t>
            </a:r>
            <a:endParaRPr lang="zh-CN" altLang="en-US" sz="32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626268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endParaRPr lang="zh-CN" altLang="en-US"/>
          </a:p>
        </p:txBody>
      </p:sp>
      <p:sp>
        <p:nvSpPr>
          <p:cNvPr id="4" name="内容占位符 2"/>
          <p:cNvSpPr txBox="1">
            <a:spLocks/>
          </p:cNvSpPr>
          <p:nvPr/>
        </p:nvSpPr>
        <p:spPr>
          <a:xfrm>
            <a:off x="23664" y="836713"/>
            <a:ext cx="8784976" cy="41044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zh-CN" altLang="en-US" b="1" dirty="0" smtClean="0">
                <a:latin typeface="黑体" pitchFamily="49" charset="-122"/>
                <a:ea typeface="黑体" pitchFamily="49" charset="-122"/>
              </a:rPr>
              <a:t>史料</a:t>
            </a:r>
            <a:r>
              <a:rPr lang="en-US" altLang="zh-CN" b="1" dirty="0" smtClean="0">
                <a:latin typeface="黑体" pitchFamily="49" charset="-122"/>
                <a:ea typeface="黑体" pitchFamily="49" charset="-122"/>
              </a:rPr>
              <a:t>1   </a:t>
            </a:r>
            <a:r>
              <a:rPr lang="zh-CN" altLang="zh-CN" b="1" dirty="0" smtClean="0">
                <a:latin typeface="黑体" pitchFamily="49" charset="-122"/>
                <a:ea typeface="黑体" pitchFamily="49" charset="-122"/>
              </a:rPr>
              <a:t>五年计划引起了全世界的关注，尤其是因为</a:t>
            </a:r>
            <a:r>
              <a:rPr lang="zh-CN" altLang="zh-CN" b="1" dirty="0" smtClean="0">
                <a:solidFill>
                  <a:srgbClr val="C00000"/>
                </a:solidFill>
                <a:latin typeface="黑体" pitchFamily="49" charset="-122"/>
                <a:ea typeface="黑体" pitchFamily="49" charset="-122"/>
              </a:rPr>
              <a:t>同一时期西方经济的崩溃</a:t>
            </a:r>
            <a:r>
              <a:rPr lang="zh-CN" altLang="zh-CN" b="1" dirty="0" smtClean="0">
                <a:latin typeface="黑体" pitchFamily="49" charset="-122"/>
                <a:ea typeface="黑体" pitchFamily="49" charset="-122"/>
              </a:rPr>
              <a:t>。社会主义不再是空想家的梦，它是发展中的事业 </a:t>
            </a:r>
            <a:r>
              <a:rPr lang="en-US" altLang="zh-CN" b="1" dirty="0" smtClean="0">
                <a:latin typeface="黑体" pitchFamily="49" charset="-122"/>
                <a:ea typeface="黑体" pitchFamily="49" charset="-122"/>
              </a:rPr>
              <a:t>……</a:t>
            </a:r>
            <a:r>
              <a:rPr lang="zh-CN" altLang="zh-CN" b="1" dirty="0" smtClean="0">
                <a:latin typeface="黑体" pitchFamily="49" charset="-122"/>
                <a:ea typeface="黑体" pitchFamily="49" charset="-122"/>
              </a:rPr>
              <a:t>原先怀疑的态度转变为真正的兴趣。</a:t>
            </a:r>
            <a:r>
              <a:rPr lang="en-US" altLang="zh-CN" b="1" dirty="0" smtClean="0">
                <a:latin typeface="黑体" pitchFamily="49" charset="-122"/>
                <a:ea typeface="黑体" pitchFamily="49" charset="-122"/>
              </a:rPr>
              <a:t>……</a:t>
            </a:r>
            <a:r>
              <a:rPr lang="zh-CN" altLang="zh-CN" b="1" dirty="0" smtClean="0">
                <a:latin typeface="黑体" pitchFamily="49" charset="-122"/>
                <a:ea typeface="黑体" pitchFamily="49" charset="-122"/>
              </a:rPr>
              <a:t>有些国家（指资本主义国家）甚至开始了持续不一的计划，希望来减轻本国的经济危机。</a:t>
            </a:r>
            <a:r>
              <a:rPr lang="en-US" altLang="zh-CN" b="1" dirty="0" smtClean="0">
                <a:latin typeface="黑体" pitchFamily="49" charset="-122"/>
                <a:ea typeface="黑体" pitchFamily="49" charset="-122"/>
              </a:rPr>
              <a:t>  </a:t>
            </a:r>
            <a:endParaRPr lang="zh-CN" altLang="zh-CN" dirty="0" smtClean="0">
              <a:latin typeface="黑体" pitchFamily="49" charset="-122"/>
              <a:ea typeface="黑体" pitchFamily="49" charset="-122"/>
            </a:endParaRPr>
          </a:p>
          <a:p>
            <a:pPr marL="0" indent="0">
              <a:buNone/>
            </a:pPr>
            <a:r>
              <a:rPr lang="en-US" altLang="zh-CN" b="1" dirty="0" smtClean="0">
                <a:latin typeface="黑体" pitchFamily="49" charset="-122"/>
                <a:ea typeface="黑体" pitchFamily="49" charset="-122"/>
              </a:rPr>
              <a:t>              ---</a:t>
            </a:r>
            <a:r>
              <a:rPr lang="zh-CN" altLang="zh-CN" b="1" dirty="0" smtClean="0">
                <a:latin typeface="黑体" pitchFamily="49" charset="-122"/>
                <a:ea typeface="黑体" pitchFamily="49" charset="-122"/>
              </a:rPr>
              <a:t>斯塔夫里阿诺斯《全球通史》</a:t>
            </a:r>
            <a:endParaRPr lang="zh-CN" altLang="zh-CN" dirty="0" smtClean="0">
              <a:latin typeface="黑体" pitchFamily="49" charset="-122"/>
              <a:ea typeface="黑体" pitchFamily="49" charset="-122"/>
            </a:endParaRPr>
          </a:p>
          <a:p>
            <a:endParaRPr lang="zh-CN" altLang="en-US" dirty="0"/>
          </a:p>
        </p:txBody>
      </p:sp>
      <p:sp>
        <p:nvSpPr>
          <p:cNvPr id="5" name="TextBox 4"/>
          <p:cNvSpPr txBox="1"/>
          <p:nvPr/>
        </p:nvSpPr>
        <p:spPr>
          <a:xfrm>
            <a:off x="251520" y="4725144"/>
            <a:ext cx="8892480" cy="1077218"/>
          </a:xfrm>
          <a:prstGeom prst="rect">
            <a:avLst/>
          </a:prstGeom>
          <a:noFill/>
        </p:spPr>
        <p:txBody>
          <a:bodyPr wrap="square" rtlCol="0">
            <a:spAutoFit/>
          </a:bodyPr>
          <a:lstStyle/>
          <a:p>
            <a:r>
              <a:rPr lang="zh-CN" altLang="en-US" sz="3200" dirty="0" smtClean="0">
                <a:solidFill>
                  <a:srgbClr val="FF0000"/>
                </a:solidFill>
                <a:latin typeface="黑体" pitchFamily="49" charset="-122"/>
                <a:ea typeface="黑体" pitchFamily="49" charset="-122"/>
              </a:rPr>
              <a:t>一种崭新的资本主义模式诞生并成为资本主义世界改革的方向</a:t>
            </a:r>
            <a:endParaRPr lang="zh-CN" altLang="en-US" sz="3200" dirty="0">
              <a:solidFill>
                <a:srgbClr val="FF0000"/>
              </a:solidFill>
              <a:latin typeface="黑体" pitchFamily="49" charset="-122"/>
              <a:ea typeface="黑体" pitchFamily="49" charset="-122"/>
            </a:endParaRPr>
          </a:p>
        </p:txBody>
      </p:sp>
      <p:sp>
        <p:nvSpPr>
          <p:cNvPr id="6" name="标题 1"/>
          <p:cNvSpPr>
            <a:spLocks noGrp="1"/>
          </p:cNvSpPr>
          <p:nvPr>
            <p:ph type="title"/>
          </p:nvPr>
        </p:nvSpPr>
        <p:spPr>
          <a:xfrm>
            <a:off x="395536" y="-273360"/>
            <a:ext cx="8229600" cy="1143000"/>
          </a:xfrm>
        </p:spPr>
        <p:txBody>
          <a:bodyPr/>
          <a:lstStyle/>
          <a:p>
            <a:r>
              <a:rPr lang="zh-CN" altLang="en-US" dirty="0" smtClean="0">
                <a:solidFill>
                  <a:srgbClr val="FF0000"/>
                </a:solidFill>
                <a:latin typeface="黑体" pitchFamily="49" charset="-122"/>
                <a:ea typeface="黑体" pitchFamily="49" charset="-122"/>
              </a:rPr>
              <a:t>第三组  借鉴与反思</a:t>
            </a:r>
            <a:endParaRPr lang="zh-CN" altLang="en-US"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34855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260648"/>
            <a:ext cx="8856984" cy="4525963"/>
          </a:xfrm>
        </p:spPr>
        <p:txBody>
          <a:bodyPr>
            <a:noAutofit/>
          </a:bodyPr>
          <a:lstStyle/>
          <a:p>
            <a:pPr marL="0" indent="0">
              <a:buNone/>
            </a:pPr>
            <a:r>
              <a:rPr lang="zh-CN" altLang="en-US" sz="2800" b="1" dirty="0" smtClean="0">
                <a:latin typeface="黑体" pitchFamily="49" charset="-122"/>
                <a:ea typeface="黑体" pitchFamily="49" charset="-122"/>
              </a:rPr>
              <a:t>史料</a:t>
            </a:r>
            <a:r>
              <a:rPr lang="en-US" altLang="zh-CN" sz="2800" b="1" dirty="0" smtClean="0">
                <a:latin typeface="黑体" pitchFamily="49" charset="-122"/>
                <a:ea typeface="黑体" pitchFamily="49" charset="-122"/>
              </a:rPr>
              <a:t>2 “</a:t>
            </a:r>
            <a:r>
              <a:rPr lang="zh-CN" altLang="en-US" sz="2800" b="1" dirty="0">
                <a:latin typeface="黑体" pitchFamily="49" charset="-122"/>
                <a:ea typeface="黑体" pitchFamily="49" charset="-122"/>
              </a:rPr>
              <a:t>资本主义国家从</a:t>
            </a:r>
            <a:r>
              <a:rPr lang="zh-CN" altLang="en-US" sz="2800" b="1" dirty="0">
                <a:solidFill>
                  <a:srgbClr val="C00000"/>
                </a:solidFill>
                <a:latin typeface="黑体" pitchFamily="49" charset="-122"/>
                <a:ea typeface="黑体" pitchFamily="49" charset="-122"/>
              </a:rPr>
              <a:t>发展轻工业</a:t>
            </a:r>
            <a:r>
              <a:rPr lang="zh-CN" altLang="en-US" sz="2800" b="1" dirty="0">
                <a:latin typeface="黑体" pitchFamily="49" charset="-122"/>
                <a:ea typeface="黑体" pitchFamily="49" charset="-122"/>
              </a:rPr>
              <a:t>开始，一般是花五十年到一百年的时间才能实现工业化，而苏联采用了社会主义工业化的方针，</a:t>
            </a:r>
            <a:r>
              <a:rPr lang="zh-CN" altLang="en-US" sz="2800" b="1" dirty="0">
                <a:solidFill>
                  <a:srgbClr val="C00000"/>
                </a:solidFill>
                <a:latin typeface="黑体" pitchFamily="49" charset="-122"/>
                <a:ea typeface="黑体" pitchFamily="49" charset="-122"/>
              </a:rPr>
              <a:t>从重工业</a:t>
            </a:r>
            <a:r>
              <a:rPr lang="zh-CN" altLang="en-US" sz="2800" b="1" dirty="0">
                <a:latin typeface="黑体" pitchFamily="49" charset="-122"/>
                <a:ea typeface="黑体" pitchFamily="49" charset="-122"/>
              </a:rPr>
              <a:t>开始，在十多年中就实现了国家的工业化” 。 </a:t>
            </a:r>
          </a:p>
          <a:p>
            <a:pPr marL="0" indent="0">
              <a:spcBef>
                <a:spcPct val="0"/>
              </a:spcBef>
              <a:buClrTx/>
              <a:buNone/>
            </a:pPr>
            <a:r>
              <a:rPr lang="zh-CN" altLang="en-US" sz="2800" b="1" dirty="0" smtClean="0">
                <a:latin typeface="黑体" pitchFamily="49" charset="-122"/>
                <a:ea typeface="黑体" pitchFamily="49" charset="-122"/>
              </a:rPr>
              <a:t>                </a:t>
            </a:r>
            <a:r>
              <a:rPr lang="en-US" altLang="zh-CN" sz="2400" b="1" dirty="0" smtClean="0">
                <a:latin typeface="黑体" pitchFamily="49" charset="-122"/>
                <a:ea typeface="黑体" pitchFamily="49" charset="-122"/>
              </a:rPr>
              <a:t>——《</a:t>
            </a:r>
            <a:r>
              <a:rPr lang="zh-CN" altLang="en-US" sz="2400" b="1" dirty="0">
                <a:latin typeface="黑体" pitchFamily="49" charset="-122"/>
                <a:ea typeface="黑体" pitchFamily="49" charset="-122"/>
              </a:rPr>
              <a:t>建国以来重要文献选编</a:t>
            </a:r>
            <a:r>
              <a:rPr lang="en-US" altLang="zh-CN" sz="2400" b="1" dirty="0">
                <a:latin typeface="黑体" pitchFamily="49" charset="-122"/>
                <a:ea typeface="黑体" pitchFamily="49" charset="-122"/>
              </a:rPr>
              <a:t>》1993</a:t>
            </a:r>
            <a:r>
              <a:rPr lang="zh-CN" altLang="en-US" sz="2400" b="1" dirty="0">
                <a:latin typeface="黑体" pitchFamily="49" charset="-122"/>
                <a:ea typeface="黑体" pitchFamily="49" charset="-122"/>
              </a:rPr>
              <a:t>年版</a:t>
            </a:r>
          </a:p>
          <a:p>
            <a:pPr marL="0" indent="0">
              <a:buNone/>
            </a:pPr>
            <a:r>
              <a:rPr lang="zh-CN" altLang="en-US" sz="2800" b="1" dirty="0" smtClean="0">
                <a:latin typeface="黑体" pitchFamily="49" charset="-122"/>
                <a:ea typeface="黑体" pitchFamily="49" charset="-122"/>
              </a:rPr>
              <a:t>史料</a:t>
            </a:r>
            <a:r>
              <a:rPr lang="en-US" altLang="zh-CN" sz="2800" b="1" dirty="0" smtClean="0">
                <a:latin typeface="黑体" pitchFamily="49" charset="-122"/>
                <a:ea typeface="黑体" pitchFamily="49" charset="-122"/>
              </a:rPr>
              <a:t>3  </a:t>
            </a:r>
            <a:r>
              <a:rPr lang="zh-CN" altLang="zh-CN" sz="2800" b="1" dirty="0" smtClean="0">
                <a:latin typeface="黑体" pitchFamily="49" charset="-122"/>
                <a:ea typeface="黑体" pitchFamily="49" charset="-122"/>
              </a:rPr>
              <a:t>为了</a:t>
            </a:r>
            <a:r>
              <a:rPr lang="zh-CN" altLang="zh-CN" sz="2800" b="1" dirty="0">
                <a:latin typeface="黑体" pitchFamily="49" charset="-122"/>
                <a:ea typeface="黑体" pitchFamily="49" charset="-122"/>
              </a:rPr>
              <a:t>获得足够的粮食、棉花、油料等产品，保证城市居民的生活消费和加工企业的原料供应，就要对农副产品实行贸易垄断即统购派购的制度。为了确保在低价统派购的条件下农民仍然能把资源投入到国家工业化所需要的农产品生产中，就要求作出一种强制性的制度安排，使国家能够以行政力量直接控制农业的生产。按照这种逻辑，实行主要农产品的</a:t>
            </a:r>
            <a:r>
              <a:rPr lang="zh-CN" altLang="zh-CN" sz="2800" b="1" dirty="0">
                <a:solidFill>
                  <a:srgbClr val="C00000"/>
                </a:solidFill>
                <a:latin typeface="黑体" pitchFamily="49" charset="-122"/>
                <a:ea typeface="黑体" pitchFamily="49" charset="-122"/>
              </a:rPr>
              <a:t>统购统销政策</a:t>
            </a:r>
            <a:r>
              <a:rPr lang="zh-CN" altLang="zh-CN" sz="2800" b="1" dirty="0">
                <a:latin typeface="黑体" pitchFamily="49" charset="-122"/>
                <a:ea typeface="黑体" pitchFamily="49" charset="-122"/>
              </a:rPr>
              <a:t>之后，（</a:t>
            </a:r>
            <a:r>
              <a:rPr lang="en-US" altLang="zh-CN" sz="2800" b="1" dirty="0">
                <a:latin typeface="黑体" pitchFamily="49" charset="-122"/>
                <a:ea typeface="黑体" pitchFamily="49" charset="-122"/>
              </a:rPr>
              <a:t>1953</a:t>
            </a:r>
            <a:r>
              <a:rPr lang="zh-CN" altLang="zh-CN" sz="2800" b="1" dirty="0">
                <a:latin typeface="黑体" pitchFamily="49" charset="-122"/>
                <a:ea typeface="黑体" pitchFamily="49" charset="-122"/>
              </a:rPr>
              <a:t>年）</a:t>
            </a:r>
            <a:r>
              <a:rPr lang="zh-CN" altLang="zh-CN" sz="2800" b="1" dirty="0">
                <a:solidFill>
                  <a:srgbClr val="C00000"/>
                </a:solidFill>
                <a:latin typeface="黑体" pitchFamily="49" charset="-122"/>
                <a:ea typeface="黑体" pitchFamily="49" charset="-122"/>
              </a:rPr>
              <a:t>农业集体化运动</a:t>
            </a:r>
            <a:r>
              <a:rPr lang="zh-CN" altLang="zh-CN" sz="2800" b="1" dirty="0">
                <a:latin typeface="黑体" pitchFamily="49" charset="-122"/>
                <a:ea typeface="黑体" pitchFamily="49" charset="-122"/>
              </a:rPr>
              <a:t>随之开始并不断加速……</a:t>
            </a:r>
            <a:endParaRPr lang="zh-CN" altLang="zh-CN" sz="2800" dirty="0">
              <a:latin typeface="黑体" pitchFamily="49" charset="-122"/>
              <a:ea typeface="黑体" pitchFamily="49" charset="-122"/>
            </a:endParaRPr>
          </a:p>
          <a:p>
            <a:pPr marL="0" indent="0">
              <a:buNone/>
            </a:pPr>
            <a:r>
              <a:rPr lang="en-US" altLang="zh-CN" sz="2400" b="1" dirty="0" smtClean="0">
                <a:latin typeface="黑体" pitchFamily="49" charset="-122"/>
                <a:ea typeface="黑体" pitchFamily="49" charset="-122"/>
              </a:rPr>
              <a:t>         </a:t>
            </a:r>
            <a:r>
              <a:rPr lang="zh-CN" altLang="zh-CN" sz="2400" b="1" dirty="0" smtClean="0">
                <a:latin typeface="黑体" pitchFamily="49" charset="-122"/>
                <a:ea typeface="黑体" pitchFamily="49" charset="-122"/>
              </a:rPr>
              <a:t>——</a:t>
            </a:r>
            <a:r>
              <a:rPr lang="zh-CN" altLang="zh-CN" sz="2400" b="1" dirty="0">
                <a:latin typeface="黑体" pitchFamily="49" charset="-122"/>
                <a:ea typeface="黑体" pitchFamily="49" charset="-122"/>
              </a:rPr>
              <a:t>林毅夫等著《中国的奇迹：发展战略与经济改革》</a:t>
            </a:r>
            <a:endParaRPr lang="zh-CN" altLang="zh-CN" sz="2400" dirty="0">
              <a:latin typeface="黑体" pitchFamily="49" charset="-122"/>
              <a:ea typeface="黑体" pitchFamily="49" charset="-122"/>
            </a:endParaRPr>
          </a:p>
          <a:p>
            <a:pPr marL="0" indent="0">
              <a:buNone/>
            </a:pPr>
            <a:endParaRPr lang="en-US" altLang="zh-CN" sz="2800" dirty="0" smtClean="0">
              <a:latin typeface="黑体" pitchFamily="49" charset="-122"/>
              <a:ea typeface="黑体" pitchFamily="49" charset="-122"/>
            </a:endParaRPr>
          </a:p>
          <a:p>
            <a:pPr marL="0" indent="0">
              <a:buNone/>
            </a:pPr>
            <a:endParaRPr lang="en-US" altLang="zh-CN" sz="2800" dirty="0" smtClean="0">
              <a:latin typeface="黑体" pitchFamily="49" charset="-122"/>
              <a:ea typeface="黑体" pitchFamily="49" charset="-122"/>
            </a:endParaRPr>
          </a:p>
          <a:p>
            <a:pPr marL="0" indent="0">
              <a:buNone/>
            </a:pPr>
            <a:endParaRPr lang="en-US" altLang="zh-CN" sz="2800" dirty="0">
              <a:latin typeface="黑体" pitchFamily="49" charset="-122"/>
              <a:ea typeface="黑体" pitchFamily="49" charset="-122"/>
            </a:endParaRPr>
          </a:p>
          <a:p>
            <a:pPr marL="0" indent="0">
              <a:buNone/>
            </a:pPr>
            <a:endParaRPr lang="en-US" altLang="zh-CN" sz="2800" dirty="0" smtClean="0">
              <a:latin typeface="黑体" pitchFamily="49" charset="-122"/>
              <a:ea typeface="黑体" pitchFamily="49" charset="-122"/>
            </a:endParaRPr>
          </a:p>
        </p:txBody>
      </p:sp>
    </p:spTree>
    <p:extLst>
      <p:ext uri="{BB962C8B-B14F-4D97-AF65-F5344CB8AC3E}">
        <p14:creationId xmlns:p14="http://schemas.microsoft.com/office/powerpoint/2010/main" val="4055940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p:cNvSpPr>
          <p:nvPr/>
        </p:nvSpPr>
        <p:spPr bwMode="auto">
          <a:xfrm>
            <a:off x="0" y="106363"/>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zh-CN" sz="2800" b="1" dirty="0">
                <a:latin typeface="Arial" charset="0"/>
              </a:rPr>
              <a:t>▲</a:t>
            </a:r>
            <a:r>
              <a:rPr lang="zh-CN" altLang="en-US" sz="2800" b="1" dirty="0">
                <a:latin typeface="黑体" pitchFamily="49" charset="-122"/>
                <a:ea typeface="黑体" pitchFamily="49" charset="-122"/>
              </a:rPr>
              <a:t>我国过渡时期的社会主义建设与苏联斯大林时期的  </a:t>
            </a:r>
          </a:p>
          <a:p>
            <a:r>
              <a:rPr lang="zh-CN" altLang="en-US" sz="2800" b="1" dirty="0">
                <a:latin typeface="黑体" pitchFamily="49" charset="-122"/>
                <a:ea typeface="黑体" pitchFamily="49" charset="-122"/>
              </a:rPr>
              <a:t>    社会主义建设相似点： </a:t>
            </a:r>
          </a:p>
        </p:txBody>
      </p:sp>
      <p:sp>
        <p:nvSpPr>
          <p:cNvPr id="120835" name="Rectangle 3"/>
          <p:cNvSpPr>
            <a:spLocks noChangeArrowheads="1"/>
          </p:cNvSpPr>
          <p:nvPr/>
        </p:nvSpPr>
        <p:spPr bwMode="auto">
          <a:xfrm>
            <a:off x="0" y="1125538"/>
            <a:ext cx="485933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zh-CN" altLang="en-US" sz="2800" b="1" dirty="0">
                <a:latin typeface="Arial" charset="0"/>
              </a:rPr>
              <a:t>（</a:t>
            </a:r>
            <a:r>
              <a:rPr lang="en-US" altLang="zh-CN" sz="2800" b="1" dirty="0">
                <a:latin typeface="Arial" charset="0"/>
              </a:rPr>
              <a:t>1</a:t>
            </a:r>
            <a:r>
              <a:rPr lang="zh-CN" altLang="en-US" sz="2800" b="1" dirty="0">
                <a:latin typeface="Arial" charset="0"/>
              </a:rPr>
              <a:t>）社会主义工业化建设：</a:t>
            </a:r>
            <a:endParaRPr lang="zh-CN" altLang="en-US" b="1" dirty="0">
              <a:latin typeface="Arial" charset="0"/>
            </a:endParaRPr>
          </a:p>
        </p:txBody>
      </p:sp>
      <p:sp>
        <p:nvSpPr>
          <p:cNvPr id="120836" name="Rectangle 4"/>
          <p:cNvSpPr>
            <a:spLocks noChangeArrowheads="1"/>
          </p:cNvSpPr>
          <p:nvPr/>
        </p:nvSpPr>
        <p:spPr bwMode="auto">
          <a:xfrm>
            <a:off x="4572000" y="1125538"/>
            <a:ext cx="45720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dirty="0">
                <a:latin typeface="Arial" charset="0"/>
              </a:rPr>
              <a:t>优先发展重工业；                                            实行五年计划；                                              急躁冒进。</a:t>
            </a:r>
          </a:p>
        </p:txBody>
      </p:sp>
      <p:sp>
        <p:nvSpPr>
          <p:cNvPr id="120837" name="Rectangle 5"/>
          <p:cNvSpPr>
            <a:spLocks noChangeArrowheads="1"/>
          </p:cNvSpPr>
          <p:nvPr/>
        </p:nvSpPr>
        <p:spPr bwMode="auto">
          <a:xfrm>
            <a:off x="0" y="2276475"/>
            <a:ext cx="4826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dirty="0">
                <a:latin typeface="Arial" charset="0"/>
              </a:rPr>
              <a:t>（</a:t>
            </a:r>
            <a:r>
              <a:rPr lang="en-US" altLang="zh-CN" sz="2800" b="1" dirty="0">
                <a:latin typeface="Arial" charset="0"/>
              </a:rPr>
              <a:t>2</a:t>
            </a:r>
            <a:r>
              <a:rPr lang="zh-CN" altLang="en-US" sz="2800" b="1" dirty="0">
                <a:latin typeface="Arial" charset="0"/>
              </a:rPr>
              <a:t>）农业生产关系调整：</a:t>
            </a:r>
          </a:p>
        </p:txBody>
      </p:sp>
      <p:sp>
        <p:nvSpPr>
          <p:cNvPr id="120838" name="Rectangle 6"/>
          <p:cNvSpPr>
            <a:spLocks noChangeArrowheads="1"/>
          </p:cNvSpPr>
          <p:nvPr/>
        </p:nvSpPr>
        <p:spPr bwMode="auto">
          <a:xfrm>
            <a:off x="1331913" y="2924175"/>
            <a:ext cx="7812087"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dirty="0">
                <a:latin typeface="Arial" charset="0"/>
              </a:rPr>
              <a:t>走集体化道路；</a:t>
            </a:r>
          </a:p>
          <a:p>
            <a:r>
              <a:rPr lang="zh-CN" altLang="en-US" sz="2800" b="1" dirty="0">
                <a:latin typeface="Arial" charset="0"/>
              </a:rPr>
              <a:t>农村生产关系超越了农村生产力发展水平</a:t>
            </a:r>
          </a:p>
          <a:p>
            <a:r>
              <a:rPr lang="zh-CN" altLang="en-US" sz="2800" b="1" dirty="0">
                <a:latin typeface="Arial" charset="0"/>
              </a:rPr>
              <a:t>牺牲农业发展工业，工农比例 失调。</a:t>
            </a:r>
          </a:p>
        </p:txBody>
      </p:sp>
      <p:sp>
        <p:nvSpPr>
          <p:cNvPr id="120839" name="Rectangle 7"/>
          <p:cNvSpPr>
            <a:spLocks noChangeArrowheads="1"/>
          </p:cNvSpPr>
          <p:nvPr/>
        </p:nvSpPr>
        <p:spPr bwMode="auto">
          <a:xfrm>
            <a:off x="0" y="4638675"/>
            <a:ext cx="39243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a:latin typeface="Arial" charset="0"/>
              </a:rPr>
              <a:t>（</a:t>
            </a:r>
            <a:r>
              <a:rPr lang="en-US" altLang="zh-CN" sz="2800" b="1">
                <a:latin typeface="Arial" charset="0"/>
              </a:rPr>
              <a:t>3</a:t>
            </a:r>
            <a:r>
              <a:rPr lang="zh-CN" altLang="en-US" sz="2800" b="1">
                <a:latin typeface="Arial" charset="0"/>
              </a:rPr>
              <a:t>）所有制结构：</a:t>
            </a:r>
          </a:p>
        </p:txBody>
      </p:sp>
      <p:sp>
        <p:nvSpPr>
          <p:cNvPr id="120840" name="Rectangle 8"/>
          <p:cNvSpPr>
            <a:spLocks noChangeArrowheads="1"/>
          </p:cNvSpPr>
          <p:nvPr/>
        </p:nvSpPr>
        <p:spPr bwMode="auto">
          <a:xfrm>
            <a:off x="3059113" y="4652963"/>
            <a:ext cx="532923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dirty="0">
                <a:latin typeface="Arial" charset="0"/>
              </a:rPr>
              <a:t>单一的公有制。</a:t>
            </a:r>
          </a:p>
        </p:txBody>
      </p:sp>
      <p:sp>
        <p:nvSpPr>
          <p:cNvPr id="120841" name="Rectangle 9"/>
          <p:cNvSpPr>
            <a:spLocks noChangeArrowheads="1"/>
          </p:cNvSpPr>
          <p:nvPr/>
        </p:nvSpPr>
        <p:spPr bwMode="auto">
          <a:xfrm>
            <a:off x="0" y="5300663"/>
            <a:ext cx="32035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a:latin typeface="Arial" charset="0"/>
              </a:rPr>
              <a:t>（</a:t>
            </a:r>
            <a:r>
              <a:rPr lang="en-US" altLang="zh-CN" sz="2800" b="1">
                <a:latin typeface="Arial" charset="0"/>
              </a:rPr>
              <a:t>4</a:t>
            </a:r>
            <a:r>
              <a:rPr lang="zh-CN" altLang="en-US" sz="2800" b="1">
                <a:latin typeface="Arial" charset="0"/>
              </a:rPr>
              <a:t>）管理体制：</a:t>
            </a:r>
          </a:p>
        </p:txBody>
      </p:sp>
      <p:sp>
        <p:nvSpPr>
          <p:cNvPr id="120842" name="Rectangle 10"/>
          <p:cNvSpPr>
            <a:spLocks noChangeArrowheads="1"/>
          </p:cNvSpPr>
          <p:nvPr/>
        </p:nvSpPr>
        <p:spPr bwMode="auto">
          <a:xfrm>
            <a:off x="2771775" y="5300663"/>
            <a:ext cx="54721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800" b="1">
                <a:latin typeface="Arial" charset="0"/>
              </a:rPr>
              <a:t>高度集中的计划经济体制。</a:t>
            </a:r>
          </a:p>
        </p:txBody>
      </p:sp>
    </p:spTree>
    <p:extLst>
      <p:ext uri="{BB962C8B-B14F-4D97-AF65-F5344CB8AC3E}">
        <p14:creationId xmlns:p14="http://schemas.microsoft.com/office/powerpoint/2010/main" val="710855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3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083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084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8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6" grpId="0"/>
      <p:bldP spid="120838" grpId="0"/>
      <p:bldP spid="120840" grpId="0"/>
      <p:bldP spid="12084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5219" y="1412775"/>
            <a:ext cx="8755249" cy="2062103"/>
          </a:xfrm>
          <a:prstGeom prst="rect">
            <a:avLst/>
          </a:prstGeom>
        </p:spPr>
        <p:txBody>
          <a:bodyPr wrap="square">
            <a:spAutoFit/>
          </a:bodyPr>
          <a:lstStyle/>
          <a:p>
            <a:r>
              <a:rPr lang="zh-CN" altLang="en-US" sz="3200" b="1" dirty="0" smtClean="0">
                <a:latin typeface="黑体" pitchFamily="49" charset="-122"/>
                <a:ea typeface="黑体" pitchFamily="49" charset="-122"/>
              </a:rPr>
              <a:t>史料</a:t>
            </a:r>
            <a:r>
              <a:rPr lang="en-US" altLang="zh-CN" sz="3200" b="1" dirty="0" smtClean="0">
                <a:latin typeface="黑体" pitchFamily="49" charset="-122"/>
                <a:ea typeface="黑体" pitchFamily="49" charset="-122"/>
              </a:rPr>
              <a:t>4  </a:t>
            </a:r>
            <a:r>
              <a:rPr lang="zh-CN" altLang="en-US" sz="3200" b="1" dirty="0" smtClean="0">
                <a:latin typeface="黑体" pitchFamily="49" charset="-122"/>
                <a:ea typeface="黑体" pitchFamily="49" charset="-122"/>
              </a:rPr>
              <a:t>计划经济</a:t>
            </a:r>
            <a:r>
              <a:rPr lang="zh-CN" altLang="en-US" sz="3200" b="1" dirty="0">
                <a:latin typeface="黑体" pitchFamily="49" charset="-122"/>
                <a:ea typeface="黑体" pitchFamily="49" charset="-122"/>
              </a:rPr>
              <a:t>不等于社会主义，资本主义也有计划；市场经济不等于资本主义，社会主义也有市场</a:t>
            </a:r>
            <a:r>
              <a:rPr lang="en-US" altLang="zh-CN" sz="3200" b="1" dirty="0">
                <a:latin typeface="黑体" pitchFamily="49" charset="-122"/>
                <a:ea typeface="黑体" pitchFamily="49" charset="-122"/>
              </a:rPr>
              <a:t>……</a:t>
            </a:r>
            <a:r>
              <a:rPr lang="zh-CN" altLang="en-US" sz="3200" b="1" dirty="0">
                <a:latin typeface="黑体" pitchFamily="49" charset="-122"/>
                <a:ea typeface="黑体" pitchFamily="49" charset="-122"/>
              </a:rPr>
              <a:t>社会主义的本质是解放和发展生产力。</a:t>
            </a:r>
            <a:endParaRPr lang="en-US" altLang="zh-CN" sz="3200" b="1" dirty="0">
              <a:latin typeface="黑体" pitchFamily="49" charset="-122"/>
              <a:ea typeface="黑体" pitchFamily="49" charset="-122"/>
            </a:endParaRPr>
          </a:p>
          <a:p>
            <a:r>
              <a:rPr lang="en-US" altLang="zh-CN" sz="3200" b="1" dirty="0">
                <a:latin typeface="黑体" pitchFamily="49" charset="-122"/>
                <a:ea typeface="黑体" pitchFamily="49" charset="-122"/>
              </a:rPr>
              <a:t>                 ---《</a:t>
            </a:r>
            <a:r>
              <a:rPr lang="zh-CN" altLang="en-US" sz="3200" b="1" dirty="0">
                <a:latin typeface="黑体" pitchFamily="49" charset="-122"/>
                <a:ea typeface="黑体" pitchFamily="49" charset="-122"/>
              </a:rPr>
              <a:t>邓小平文选</a:t>
            </a:r>
            <a:r>
              <a:rPr lang="en-US" altLang="zh-CN" sz="3200" b="1" dirty="0">
                <a:latin typeface="黑体" pitchFamily="49" charset="-122"/>
                <a:ea typeface="黑体" pitchFamily="49" charset="-122"/>
              </a:rPr>
              <a:t>》</a:t>
            </a:r>
            <a:r>
              <a:rPr lang="zh-CN" altLang="en-US" sz="3200" b="1" dirty="0">
                <a:latin typeface="黑体" pitchFamily="49" charset="-122"/>
                <a:ea typeface="黑体" pitchFamily="49" charset="-122"/>
              </a:rPr>
              <a:t>第三卷</a:t>
            </a:r>
            <a:endParaRPr lang="zh-CN" altLang="en-US" sz="3200" b="1" dirty="0">
              <a:latin typeface="黑体" pitchFamily="49" charset="-122"/>
              <a:ea typeface="黑体" pitchFamily="49" charset="-122"/>
            </a:endParaRPr>
          </a:p>
        </p:txBody>
      </p:sp>
      <p:sp>
        <p:nvSpPr>
          <p:cNvPr id="6" name="TextBox 5"/>
          <p:cNvSpPr txBox="1"/>
          <p:nvPr/>
        </p:nvSpPr>
        <p:spPr>
          <a:xfrm>
            <a:off x="1269908" y="4293096"/>
            <a:ext cx="5894379" cy="584775"/>
          </a:xfrm>
          <a:prstGeom prst="rect">
            <a:avLst/>
          </a:prstGeom>
          <a:noFill/>
        </p:spPr>
        <p:txBody>
          <a:bodyPr wrap="square" rtlCol="0">
            <a:spAutoFit/>
          </a:bodyPr>
          <a:lstStyle/>
          <a:p>
            <a:r>
              <a:rPr lang="zh-CN" altLang="en-US" sz="3200" dirty="0" smtClean="0">
                <a:solidFill>
                  <a:srgbClr val="C00000"/>
                </a:solidFill>
                <a:latin typeface="黑体" pitchFamily="49" charset="-122"/>
                <a:ea typeface="黑体" pitchFamily="49" charset="-122"/>
              </a:rPr>
              <a:t>建立社会主义市场经济体制</a:t>
            </a:r>
            <a:endParaRPr lang="zh-CN" altLang="en-US" sz="3200" dirty="0">
              <a:solidFill>
                <a:srgbClr val="C00000"/>
              </a:solidFill>
              <a:latin typeface="黑体" pitchFamily="49" charset="-122"/>
              <a:ea typeface="黑体" pitchFamily="49" charset="-122"/>
            </a:endParaRPr>
          </a:p>
        </p:txBody>
      </p:sp>
    </p:spTree>
    <p:extLst>
      <p:ext uri="{BB962C8B-B14F-4D97-AF65-F5344CB8AC3E}">
        <p14:creationId xmlns:p14="http://schemas.microsoft.com/office/powerpoint/2010/main" val="192959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C00000"/>
                </a:solidFill>
                <a:latin typeface="黑体" pitchFamily="49" charset="-122"/>
                <a:ea typeface="黑体" pitchFamily="49" charset="-122"/>
              </a:rPr>
              <a:t>课堂小结</a:t>
            </a:r>
            <a:endParaRPr lang="zh-CN" altLang="en-US" dirty="0">
              <a:solidFill>
                <a:srgbClr val="C00000"/>
              </a:solidFill>
              <a:latin typeface="黑体" pitchFamily="49" charset="-122"/>
              <a:ea typeface="黑体" pitchFamily="49" charset="-122"/>
            </a:endParaRPr>
          </a:p>
        </p:txBody>
      </p:sp>
      <p:sp>
        <p:nvSpPr>
          <p:cNvPr id="3" name="内容占位符 2"/>
          <p:cNvSpPr>
            <a:spLocks noGrp="1"/>
          </p:cNvSpPr>
          <p:nvPr>
            <p:ph idx="1"/>
          </p:nvPr>
        </p:nvSpPr>
        <p:spPr>
          <a:xfrm>
            <a:off x="323528" y="1556792"/>
            <a:ext cx="8496944" cy="4525963"/>
          </a:xfrm>
        </p:spPr>
        <p:txBody>
          <a:bodyPr/>
          <a:lstStyle/>
          <a:p>
            <a:pPr marL="0" indent="0">
              <a:buNone/>
            </a:pPr>
            <a:r>
              <a:rPr lang="zh-CN" altLang="en-US" dirty="0" smtClean="0"/>
              <a:t>   </a:t>
            </a:r>
            <a:r>
              <a:rPr lang="zh-CN" altLang="en-US" dirty="0" smtClean="0">
                <a:latin typeface="黑体" pitchFamily="49" charset="-122"/>
                <a:ea typeface="黑体" pitchFamily="49" charset="-122"/>
              </a:rPr>
              <a:t>一切都决定于它所处的历史环境，任何决定和当时的政治、经济、社会条件是相关联的。从生产力和生产关系的角度看，没有最好的社会制度，只有合适的社会制度，而评判社会制度好坏的唯一标准是生产力是否得到了发展。</a:t>
            </a:r>
            <a:endParaRPr lang="en-US" altLang="zh-CN" dirty="0" smtClean="0">
              <a:latin typeface="黑体" pitchFamily="49" charset="-122"/>
              <a:ea typeface="黑体" pitchFamily="49" charset="-122"/>
            </a:endParaRPr>
          </a:p>
          <a:p>
            <a:pPr marL="0" indent="0" algn="r">
              <a:buNone/>
            </a:pPr>
            <a:r>
              <a:rPr lang="en-US" altLang="zh-CN" dirty="0">
                <a:latin typeface="黑体" pitchFamily="49" charset="-122"/>
                <a:ea typeface="黑体" pitchFamily="49" charset="-122"/>
              </a:rPr>
              <a:t> </a:t>
            </a:r>
            <a:r>
              <a:rPr lang="en-US" altLang="zh-CN" dirty="0" smtClean="0">
                <a:latin typeface="黑体" pitchFamily="49" charset="-122"/>
                <a:ea typeface="黑体" pitchFamily="49" charset="-122"/>
              </a:rPr>
              <a:t>                                                      ----</a:t>
            </a:r>
            <a:r>
              <a:rPr lang="zh-CN" altLang="en-US" dirty="0" smtClean="0">
                <a:latin typeface="黑体" pitchFamily="49" charset="-122"/>
                <a:ea typeface="黑体" pitchFamily="49" charset="-122"/>
              </a:rPr>
              <a:t>马克思</a:t>
            </a:r>
            <a:endParaRPr lang="zh-CN" altLang="en-US" dirty="0">
              <a:latin typeface="黑体" pitchFamily="49" charset="-122"/>
              <a:ea typeface="黑体" pitchFamily="49" charset="-122"/>
            </a:endParaRPr>
          </a:p>
        </p:txBody>
      </p:sp>
    </p:spTree>
    <p:extLst>
      <p:ext uri="{BB962C8B-B14F-4D97-AF65-F5344CB8AC3E}">
        <p14:creationId xmlns:p14="http://schemas.microsoft.com/office/powerpoint/2010/main" val="8989810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4400" dirty="0" smtClean="0">
                <a:latin typeface="黑体" pitchFamily="49" charset="-122"/>
                <a:ea typeface="黑体" pitchFamily="49" charset="-122"/>
              </a:rPr>
              <a:t>                                   </a:t>
            </a:r>
            <a:r>
              <a:rPr lang="zh-CN" altLang="en-US" sz="4400" dirty="0" smtClean="0">
                <a:solidFill>
                  <a:srgbClr val="C00000"/>
                </a:solidFill>
                <a:latin typeface="黑体" pitchFamily="49" charset="-122"/>
                <a:ea typeface="黑体" pitchFamily="49" charset="-122"/>
              </a:rPr>
              <a:t>实战演练</a:t>
            </a:r>
            <a:endParaRPr lang="zh-CN" altLang="en-US" sz="4400" dirty="0">
              <a:solidFill>
                <a:srgbClr val="C00000"/>
              </a:solidFill>
              <a:latin typeface="黑体" pitchFamily="49" charset="-122"/>
              <a:ea typeface="黑体" pitchFamily="49" charset="-122"/>
            </a:endParaRPr>
          </a:p>
        </p:txBody>
      </p:sp>
    </p:spTree>
    <p:extLst>
      <p:ext uri="{BB962C8B-B14F-4D97-AF65-F5344CB8AC3E}">
        <p14:creationId xmlns:p14="http://schemas.microsoft.com/office/powerpoint/2010/main" val="3514690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315416"/>
            <a:ext cx="8229600" cy="1143000"/>
          </a:xfrm>
        </p:spPr>
        <p:txBody>
          <a:bodyPr>
            <a:normAutofit/>
          </a:bodyPr>
          <a:lstStyle/>
          <a:p>
            <a:r>
              <a:rPr lang="zh-CN" altLang="en-US" sz="4000" dirty="0" smtClean="0">
                <a:solidFill>
                  <a:srgbClr val="FF0000"/>
                </a:solidFill>
                <a:latin typeface="黑体" pitchFamily="49" charset="-122"/>
                <a:ea typeface="黑体" pitchFamily="49" charset="-122"/>
              </a:rPr>
              <a:t>课堂小结</a:t>
            </a:r>
            <a:endParaRPr lang="zh-CN" altLang="en-US" sz="4000" dirty="0">
              <a:solidFill>
                <a:srgbClr val="FF0000"/>
              </a:solidFill>
              <a:latin typeface="黑体" pitchFamily="49" charset="-122"/>
              <a:ea typeface="黑体" pitchFamily="49" charset="-122"/>
            </a:endParaRPr>
          </a:p>
        </p:txBody>
      </p:sp>
      <p:graphicFrame>
        <p:nvGraphicFramePr>
          <p:cNvPr id="5" name="内容占位符 4"/>
          <p:cNvGraphicFramePr>
            <a:graphicFrameLocks noGrp="1"/>
          </p:cNvGraphicFramePr>
          <p:nvPr>
            <p:ph idx="1"/>
            <p:extLst>
              <p:ext uri="{D42A27DB-BD31-4B8C-83A1-F6EECF244321}">
                <p14:modId xmlns:p14="http://schemas.microsoft.com/office/powerpoint/2010/main" val="2736084426"/>
              </p:ext>
            </p:extLst>
          </p:nvPr>
        </p:nvGraphicFramePr>
        <p:xfrm>
          <a:off x="467544" y="620688"/>
          <a:ext cx="8229600" cy="5976662"/>
        </p:xfrm>
        <a:graphic>
          <a:graphicData uri="http://schemas.openxmlformats.org/drawingml/2006/table">
            <a:tbl>
              <a:tblPr firstRow="1" bandRow="1">
                <a:tableStyleId>{5C22544A-7EE6-4342-B048-85BDC9FD1C3A}</a:tableStyleId>
              </a:tblPr>
              <a:tblGrid>
                <a:gridCol w="2057400"/>
                <a:gridCol w="2057400"/>
                <a:gridCol w="2057400"/>
                <a:gridCol w="2057400"/>
              </a:tblGrid>
              <a:tr h="1077189">
                <a:tc>
                  <a:txBody>
                    <a:bodyPr/>
                    <a:lstStyle/>
                    <a:p>
                      <a:endParaRPr lang="zh-CN" altLang="en-US" dirty="0"/>
                    </a:p>
                  </a:txBody>
                  <a:tcPr/>
                </a:tc>
                <a:tc>
                  <a:txBody>
                    <a:bodyPr/>
                    <a:lstStyle/>
                    <a:p>
                      <a:r>
                        <a:rPr lang="zh-CN" altLang="en-US" sz="2800" dirty="0" smtClean="0">
                          <a:latin typeface="黑体" pitchFamily="49" charset="-122"/>
                          <a:ea typeface="黑体" pitchFamily="49" charset="-122"/>
                        </a:rPr>
                        <a:t>战时共产主义政策</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新经济政策</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斯大林模式</a:t>
                      </a:r>
                      <a:endParaRPr lang="zh-CN" altLang="en-US" sz="2800" dirty="0">
                        <a:latin typeface="黑体" pitchFamily="49" charset="-122"/>
                        <a:ea typeface="黑体" pitchFamily="49" charset="-122"/>
                      </a:endParaRPr>
                    </a:p>
                  </a:txBody>
                  <a:tcPr/>
                </a:tc>
              </a:tr>
              <a:tr h="1077189">
                <a:tc>
                  <a:txBody>
                    <a:bodyPr/>
                    <a:lstStyle/>
                    <a:p>
                      <a:r>
                        <a:rPr lang="zh-CN" altLang="en-US" sz="2800" dirty="0" smtClean="0">
                          <a:latin typeface="黑体" pitchFamily="49" charset="-122"/>
                          <a:ea typeface="黑体" pitchFamily="49" charset="-122"/>
                        </a:rPr>
                        <a:t>与马克思设想的关系</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“照方抓药”</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发展创新</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教条僵化</a:t>
                      </a:r>
                      <a:endParaRPr lang="zh-CN" altLang="en-US" sz="2800" dirty="0">
                        <a:latin typeface="黑体" pitchFamily="49" charset="-122"/>
                        <a:ea typeface="黑体" pitchFamily="49" charset="-122"/>
                      </a:endParaRPr>
                    </a:p>
                  </a:txBody>
                  <a:tcPr/>
                </a:tc>
              </a:tr>
              <a:tr h="1077189">
                <a:tc>
                  <a:txBody>
                    <a:bodyPr/>
                    <a:lstStyle/>
                    <a:p>
                      <a:r>
                        <a:rPr lang="zh-CN" altLang="en-US" sz="2800" dirty="0" smtClean="0">
                          <a:latin typeface="黑体" pitchFamily="49" charset="-122"/>
                          <a:ea typeface="黑体" pitchFamily="49" charset="-122"/>
                        </a:rPr>
                        <a:t>主要内容（表现）</a:t>
                      </a:r>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r>
              <a:tr h="1077189">
                <a:tc>
                  <a:txBody>
                    <a:bodyPr/>
                    <a:lstStyle/>
                    <a:p>
                      <a:r>
                        <a:rPr lang="zh-CN" altLang="en-US" sz="2800" dirty="0" smtClean="0">
                          <a:latin typeface="黑体" pitchFamily="49" charset="-122"/>
                          <a:ea typeface="黑体" pitchFamily="49" charset="-122"/>
                        </a:rPr>
                        <a:t>向社会主义过渡的方式</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直接过渡</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逐步过渡</a:t>
                      </a:r>
                      <a:endParaRPr lang="zh-CN" altLang="en-US" sz="2800" dirty="0">
                        <a:latin typeface="黑体" pitchFamily="49" charset="-122"/>
                        <a:ea typeface="黑体" pitchFamily="49" charset="-122"/>
                      </a:endParaRPr>
                    </a:p>
                  </a:txBody>
                  <a:tcPr/>
                </a:tc>
                <a:tc>
                  <a:txBody>
                    <a:bodyPr/>
                    <a:lstStyle/>
                    <a:p>
                      <a:r>
                        <a:rPr lang="zh-CN" altLang="en-US" sz="2800" dirty="0" smtClean="0">
                          <a:latin typeface="黑体" pitchFamily="49" charset="-122"/>
                          <a:ea typeface="黑体" pitchFamily="49" charset="-122"/>
                        </a:rPr>
                        <a:t>直接过渡</a:t>
                      </a:r>
                      <a:endParaRPr lang="zh-CN" altLang="en-US" sz="2800" dirty="0">
                        <a:latin typeface="黑体" pitchFamily="49" charset="-122"/>
                        <a:ea typeface="黑体" pitchFamily="49" charset="-122"/>
                      </a:endParaRPr>
                    </a:p>
                  </a:txBody>
                  <a:tcPr/>
                </a:tc>
              </a:tr>
              <a:tr h="1077189">
                <a:tc>
                  <a:txBody>
                    <a:bodyPr/>
                    <a:lstStyle/>
                    <a:p>
                      <a:r>
                        <a:rPr lang="zh-CN" altLang="en-US" sz="2800" dirty="0" smtClean="0">
                          <a:latin typeface="黑体" pitchFamily="49" charset="-122"/>
                          <a:ea typeface="黑体" pitchFamily="49" charset="-122"/>
                        </a:rPr>
                        <a:t>与苏俄（联）国情的关系</a:t>
                      </a:r>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r>
              <a:tr h="590717">
                <a:tc>
                  <a:txBody>
                    <a:bodyPr/>
                    <a:lstStyle/>
                    <a:p>
                      <a:r>
                        <a:rPr lang="zh-CN" altLang="en-US" sz="2800" dirty="0" smtClean="0">
                          <a:latin typeface="黑体" pitchFamily="49" charset="-122"/>
                          <a:ea typeface="黑体" pitchFamily="49" charset="-122"/>
                        </a:rPr>
                        <a:t>历史影响</a:t>
                      </a:r>
                      <a:endParaRPr lang="zh-CN" altLang="en-US" sz="2800" dirty="0">
                        <a:latin typeface="黑体" pitchFamily="49" charset="-122"/>
                        <a:ea typeface="黑体" pitchFamily="49" charset="-122"/>
                      </a:endParaRPr>
                    </a:p>
                  </a:txBody>
                  <a:tcPr/>
                </a:tc>
                <a:tc>
                  <a:txBody>
                    <a:bodyPr/>
                    <a:lstStyle/>
                    <a:p>
                      <a:endParaRPr lang="zh-CN" altLang="en-US" sz="280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c>
                  <a:txBody>
                    <a:bodyPr/>
                    <a:lstStyle/>
                    <a:p>
                      <a:endParaRPr lang="zh-CN" altLang="en-US" sz="2800" dirty="0">
                        <a:latin typeface="黑体" pitchFamily="49" charset="-122"/>
                        <a:ea typeface="黑体" pitchFamily="49" charset="-122"/>
                      </a:endParaRPr>
                    </a:p>
                  </a:txBody>
                  <a:tcPr/>
                </a:tc>
              </a:tr>
            </a:tbl>
          </a:graphicData>
        </a:graphic>
      </p:graphicFrame>
    </p:spTree>
    <p:extLst>
      <p:ext uri="{BB962C8B-B14F-4D97-AF65-F5344CB8AC3E}">
        <p14:creationId xmlns:p14="http://schemas.microsoft.com/office/powerpoint/2010/main" val="2598737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791369" y="29029"/>
            <a:ext cx="8135937" cy="666750"/>
          </a:xfrm>
        </p:spPr>
        <p:txBody>
          <a:bodyPr/>
          <a:lstStyle/>
          <a:p>
            <a:r>
              <a:rPr lang="en-US" altLang="zh-CN" sz="3600" b="1" dirty="0">
                <a:solidFill>
                  <a:srgbClr val="FF0000"/>
                </a:solidFill>
                <a:ea typeface="黑体" pitchFamily="2" charset="-122"/>
              </a:rPr>
              <a:t>“</a:t>
            </a:r>
            <a:r>
              <a:rPr lang="zh-CN" altLang="en-US" sz="3600" b="1" dirty="0">
                <a:solidFill>
                  <a:srgbClr val="FF0000"/>
                </a:solidFill>
                <a:ea typeface="黑体" pitchFamily="2" charset="-122"/>
              </a:rPr>
              <a:t>斯大林模式”与中外其他制度的比较</a:t>
            </a:r>
          </a:p>
        </p:txBody>
      </p:sp>
      <p:graphicFrame>
        <p:nvGraphicFramePr>
          <p:cNvPr id="124931" name="Group 3"/>
          <p:cNvGraphicFramePr>
            <a:graphicFrameLocks noGrp="1"/>
          </p:cNvGraphicFramePr>
          <p:nvPr>
            <p:ph idx="1"/>
          </p:nvPr>
        </p:nvGraphicFramePr>
        <p:xfrm>
          <a:off x="0" y="765175"/>
          <a:ext cx="9144000" cy="6120132"/>
        </p:xfrm>
        <a:graphic>
          <a:graphicData uri="http://schemas.openxmlformats.org/drawingml/2006/table">
            <a:tbl>
              <a:tblPr/>
              <a:tblGrid>
                <a:gridCol w="1619250"/>
                <a:gridCol w="2232025"/>
                <a:gridCol w="2160588"/>
                <a:gridCol w="3132137"/>
              </a:tblGrid>
              <a:tr h="1042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dirty="0" smtClean="0">
                        <a:ln>
                          <a:noFill/>
                        </a:ln>
                        <a:solidFill>
                          <a:schemeClr val="tx1"/>
                        </a:solidFill>
                        <a:effectLst/>
                        <a:latin typeface="Arial" charset="0"/>
                        <a:ea typeface="黑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斯大林模式</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英国模式</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0000CC"/>
                          </a:solidFill>
                          <a:effectLst/>
                          <a:latin typeface="Arial" charset="0"/>
                          <a:ea typeface="黑体" pitchFamily="2" charset="-122"/>
                        </a:rPr>
                        <a:t>　　中国特色</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0000CC"/>
                          </a:solidFill>
                          <a:effectLst/>
                          <a:latin typeface="Arial" charset="0"/>
                          <a:ea typeface="黑体" pitchFamily="2" charset="-122"/>
                        </a:rPr>
                        <a:t>　社会主义模式</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生产资料</a:t>
                      </a:r>
                    </a:p>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所有制</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工业化道路</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1600" b="1" i="0" u="none" strike="noStrike" cap="none" normalizeH="0" baseline="0" smtClean="0">
                        <a:ln>
                          <a:noFill/>
                        </a:ln>
                        <a:solidFill>
                          <a:schemeClr val="tx2"/>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4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农业制度</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dirty="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6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经济体制</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1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smtClean="0">
                          <a:ln>
                            <a:noFill/>
                          </a:ln>
                          <a:solidFill>
                            <a:srgbClr val="0000CC"/>
                          </a:solidFill>
                          <a:effectLst/>
                          <a:latin typeface="Arial" charset="0"/>
                          <a:ea typeface="黑体" pitchFamily="2" charset="-122"/>
                        </a:rPr>
                        <a:t>政治制度</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0" i="0" u="none" strike="noStrike" cap="none" normalizeH="0" baseline="0" dirty="0" smtClean="0">
                        <a:ln>
                          <a:noFill/>
                        </a:ln>
                        <a:solidFill>
                          <a:schemeClr val="tx1"/>
                        </a:solidFill>
                        <a:effectLst/>
                        <a:latin typeface="Arial"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4968" name="Text Box 40"/>
          <p:cNvSpPr txBox="1">
            <a:spLocks noChangeArrowheads="1"/>
          </p:cNvSpPr>
          <p:nvPr/>
        </p:nvSpPr>
        <p:spPr bwMode="auto">
          <a:xfrm>
            <a:off x="1692275" y="1844675"/>
            <a:ext cx="2159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a:latin typeface="Arial" charset="0"/>
                <a:ea typeface="黑体" pitchFamily="2" charset="-122"/>
              </a:rPr>
              <a:t>生产资料公有制</a:t>
            </a:r>
          </a:p>
        </p:txBody>
      </p:sp>
      <p:sp>
        <p:nvSpPr>
          <p:cNvPr id="124969" name="Text Box 41"/>
          <p:cNvSpPr txBox="1">
            <a:spLocks noChangeArrowheads="1"/>
          </p:cNvSpPr>
          <p:nvPr/>
        </p:nvSpPr>
        <p:spPr bwMode="auto">
          <a:xfrm>
            <a:off x="3995738" y="1844675"/>
            <a:ext cx="18002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生产资料私有制</a:t>
            </a:r>
          </a:p>
        </p:txBody>
      </p:sp>
      <p:sp>
        <p:nvSpPr>
          <p:cNvPr id="124970" name="Rectangle 42"/>
          <p:cNvSpPr>
            <a:spLocks noChangeArrowheads="1"/>
          </p:cNvSpPr>
          <p:nvPr/>
        </p:nvSpPr>
        <p:spPr bwMode="auto">
          <a:xfrm>
            <a:off x="5867400" y="1916113"/>
            <a:ext cx="3457575" cy="627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b="1" dirty="0">
                <a:latin typeface="Arial" charset="0"/>
                <a:ea typeface="黑体" pitchFamily="2" charset="-122"/>
                <a:cs typeface="Times New Roman" pitchFamily="18" charset="0"/>
              </a:rPr>
              <a:t>以公有制为主导，多种所有制成分并存。</a:t>
            </a:r>
          </a:p>
        </p:txBody>
      </p:sp>
      <p:sp>
        <p:nvSpPr>
          <p:cNvPr id="124971" name="Text Box 43"/>
          <p:cNvSpPr txBox="1">
            <a:spLocks noChangeArrowheads="1"/>
          </p:cNvSpPr>
          <p:nvPr/>
        </p:nvSpPr>
        <p:spPr bwMode="auto">
          <a:xfrm>
            <a:off x="1692275" y="2852738"/>
            <a:ext cx="20161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优先发展重工业</a:t>
            </a:r>
          </a:p>
        </p:txBody>
      </p:sp>
      <p:sp>
        <p:nvSpPr>
          <p:cNvPr id="124972" name="Text Box 44"/>
          <p:cNvSpPr txBox="1">
            <a:spLocks noChangeArrowheads="1"/>
          </p:cNvSpPr>
          <p:nvPr/>
        </p:nvSpPr>
        <p:spPr bwMode="auto">
          <a:xfrm>
            <a:off x="3995738" y="2852738"/>
            <a:ext cx="172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先轻工业后重工业</a:t>
            </a:r>
          </a:p>
        </p:txBody>
      </p:sp>
      <p:sp>
        <p:nvSpPr>
          <p:cNvPr id="124973" name="Text Box 45"/>
          <p:cNvSpPr txBox="1">
            <a:spLocks noChangeArrowheads="1"/>
          </p:cNvSpPr>
          <p:nvPr/>
        </p:nvSpPr>
        <p:spPr bwMode="auto">
          <a:xfrm>
            <a:off x="6084888" y="2852738"/>
            <a:ext cx="30591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农、轻、重协调发展</a:t>
            </a:r>
          </a:p>
        </p:txBody>
      </p:sp>
      <p:sp>
        <p:nvSpPr>
          <p:cNvPr id="124974" name="Text Box 46"/>
          <p:cNvSpPr txBox="1">
            <a:spLocks noChangeArrowheads="1"/>
          </p:cNvSpPr>
          <p:nvPr/>
        </p:nvSpPr>
        <p:spPr bwMode="auto">
          <a:xfrm>
            <a:off x="1619250" y="3860800"/>
            <a:ext cx="2089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全盘集体化</a:t>
            </a:r>
          </a:p>
        </p:txBody>
      </p:sp>
      <p:sp>
        <p:nvSpPr>
          <p:cNvPr id="124975" name="Text Box 47"/>
          <p:cNvSpPr txBox="1">
            <a:spLocks noChangeArrowheads="1"/>
          </p:cNvSpPr>
          <p:nvPr/>
        </p:nvSpPr>
        <p:spPr bwMode="auto">
          <a:xfrm>
            <a:off x="3779838" y="3860800"/>
            <a:ext cx="237648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a:latin typeface="Arial" charset="0"/>
                <a:ea typeface="黑体" pitchFamily="2" charset="-122"/>
              </a:rPr>
              <a:t>资本主义农场</a:t>
            </a:r>
          </a:p>
        </p:txBody>
      </p:sp>
      <p:sp>
        <p:nvSpPr>
          <p:cNvPr id="124976" name="Text Box 48"/>
          <p:cNvSpPr txBox="1">
            <a:spLocks noChangeArrowheads="1"/>
          </p:cNvSpPr>
          <p:nvPr/>
        </p:nvSpPr>
        <p:spPr bwMode="auto">
          <a:xfrm>
            <a:off x="6227763" y="3716338"/>
            <a:ext cx="291623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家庭联产承包责任制</a:t>
            </a:r>
          </a:p>
        </p:txBody>
      </p:sp>
      <p:sp>
        <p:nvSpPr>
          <p:cNvPr id="124977" name="Text Box 49"/>
          <p:cNvSpPr txBox="1">
            <a:spLocks noChangeArrowheads="1"/>
          </p:cNvSpPr>
          <p:nvPr/>
        </p:nvSpPr>
        <p:spPr bwMode="auto">
          <a:xfrm>
            <a:off x="1547813" y="4581525"/>
            <a:ext cx="24479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高度集中的计划经济体制</a:t>
            </a:r>
          </a:p>
        </p:txBody>
      </p:sp>
      <p:sp>
        <p:nvSpPr>
          <p:cNvPr id="124978" name="Text Box 50"/>
          <p:cNvSpPr txBox="1">
            <a:spLocks noChangeArrowheads="1"/>
          </p:cNvSpPr>
          <p:nvPr/>
        </p:nvSpPr>
        <p:spPr bwMode="auto">
          <a:xfrm>
            <a:off x="3779838" y="4581525"/>
            <a:ext cx="237648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资本主义市场经济体制</a:t>
            </a:r>
          </a:p>
        </p:txBody>
      </p:sp>
      <p:sp>
        <p:nvSpPr>
          <p:cNvPr id="124979" name="Text Box 51"/>
          <p:cNvSpPr txBox="1">
            <a:spLocks noChangeArrowheads="1"/>
          </p:cNvSpPr>
          <p:nvPr/>
        </p:nvSpPr>
        <p:spPr bwMode="auto">
          <a:xfrm>
            <a:off x="6229350" y="4581525"/>
            <a:ext cx="29146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2800" b="1" dirty="0">
                <a:latin typeface="Arial" charset="0"/>
                <a:ea typeface="黑体" pitchFamily="2" charset="-122"/>
              </a:rPr>
              <a:t>社会主义市场经济体制</a:t>
            </a:r>
          </a:p>
        </p:txBody>
      </p:sp>
      <p:sp>
        <p:nvSpPr>
          <p:cNvPr id="124980" name="Rectangle 52"/>
          <p:cNvSpPr>
            <a:spLocks noChangeArrowheads="1"/>
          </p:cNvSpPr>
          <p:nvPr/>
        </p:nvSpPr>
        <p:spPr bwMode="auto">
          <a:xfrm>
            <a:off x="1403350" y="5445125"/>
            <a:ext cx="2736850" cy="12684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b="1" dirty="0">
                <a:latin typeface="Arial" charset="0"/>
                <a:ea typeface="黑体" pitchFamily="2" charset="-122"/>
                <a:cs typeface="Times New Roman" pitchFamily="18" charset="0"/>
              </a:rPr>
              <a:t>苏维埃体制</a:t>
            </a:r>
          </a:p>
          <a:p>
            <a:r>
              <a:rPr lang="zh-CN" altLang="en-US" sz="2800" b="1" dirty="0">
                <a:latin typeface="Arial" charset="0"/>
                <a:ea typeface="黑体" pitchFamily="2" charset="-122"/>
                <a:cs typeface="Times New Roman" pitchFamily="18" charset="0"/>
              </a:rPr>
              <a:t>（高度集权）</a:t>
            </a:r>
          </a:p>
          <a:p>
            <a:r>
              <a:rPr lang="zh-CN" altLang="en-US" sz="2800" b="1" dirty="0" smtClean="0">
                <a:latin typeface="Arial" charset="0"/>
                <a:ea typeface="黑体" pitchFamily="2" charset="-122"/>
                <a:cs typeface="Times New Roman" pitchFamily="18" charset="0"/>
              </a:rPr>
              <a:t>一党制、</a:t>
            </a:r>
            <a:r>
              <a:rPr lang="zh-CN" altLang="en-US" sz="2800" b="1" dirty="0">
                <a:latin typeface="Arial" charset="0"/>
                <a:ea typeface="黑体" pitchFamily="2" charset="-122"/>
                <a:cs typeface="Times New Roman" pitchFamily="18" charset="0"/>
              </a:rPr>
              <a:t>终身制</a:t>
            </a:r>
          </a:p>
        </p:txBody>
      </p:sp>
      <p:sp>
        <p:nvSpPr>
          <p:cNvPr id="124981" name="Rectangle 53"/>
          <p:cNvSpPr>
            <a:spLocks noChangeArrowheads="1"/>
          </p:cNvSpPr>
          <p:nvPr/>
        </p:nvSpPr>
        <p:spPr bwMode="auto">
          <a:xfrm>
            <a:off x="3995738" y="5445125"/>
            <a:ext cx="2087562"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b="1" dirty="0">
                <a:latin typeface="Arial" charset="0"/>
                <a:ea typeface="黑体" pitchFamily="2" charset="-122"/>
                <a:cs typeface="Times New Roman" pitchFamily="18" charset="0"/>
              </a:rPr>
              <a:t>君主立宪制、内阁制、两党制</a:t>
            </a:r>
            <a:r>
              <a:rPr lang="zh-CN" altLang="en-US" sz="2800" dirty="0">
                <a:latin typeface="Times New Roman" pitchFamily="18" charset="0"/>
                <a:ea typeface="黑体" pitchFamily="2" charset="-122"/>
                <a:cs typeface="Times New Roman" pitchFamily="18" charset="0"/>
              </a:rPr>
              <a:t>。</a:t>
            </a:r>
            <a:endParaRPr lang="zh-CN" altLang="en-US" sz="2800" dirty="0">
              <a:latin typeface="Arial" charset="0"/>
              <a:ea typeface="黑体" pitchFamily="2" charset="-122"/>
              <a:cs typeface="Times New Roman" pitchFamily="18" charset="0"/>
            </a:endParaRPr>
          </a:p>
        </p:txBody>
      </p:sp>
      <p:sp>
        <p:nvSpPr>
          <p:cNvPr id="124982" name="Rectangle 54"/>
          <p:cNvSpPr>
            <a:spLocks noChangeArrowheads="1"/>
          </p:cNvSpPr>
          <p:nvPr/>
        </p:nvSpPr>
        <p:spPr bwMode="auto">
          <a:xfrm>
            <a:off x="5867400" y="5445125"/>
            <a:ext cx="3529013" cy="134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b="1" dirty="0">
                <a:latin typeface="Arial" charset="0"/>
                <a:ea typeface="黑体" pitchFamily="2" charset="-122"/>
                <a:cs typeface="Times New Roman" pitchFamily="18" charset="0"/>
              </a:rPr>
              <a:t>人民代表大会制度、中共领导下的多党合作和政治协商制度。</a:t>
            </a:r>
          </a:p>
        </p:txBody>
      </p:sp>
    </p:spTree>
    <p:extLst>
      <p:ext uri="{BB962C8B-B14F-4D97-AF65-F5344CB8AC3E}">
        <p14:creationId xmlns:p14="http://schemas.microsoft.com/office/powerpoint/2010/main" val="3662973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4968"/>
                                        </p:tgtEl>
                                        <p:attrNameLst>
                                          <p:attrName>style.visibility</p:attrName>
                                        </p:attrNameLst>
                                      </p:cBhvr>
                                      <p:to>
                                        <p:strVal val="visible"/>
                                      </p:to>
                                    </p:set>
                                    <p:animEffect transition="in" filter="checkerboard(across)">
                                      <p:cBhvr>
                                        <p:cTn id="7" dur="500"/>
                                        <p:tgtEl>
                                          <p:spTgt spid="1249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4969"/>
                                        </p:tgtEl>
                                        <p:attrNameLst>
                                          <p:attrName>style.visibility</p:attrName>
                                        </p:attrNameLst>
                                      </p:cBhvr>
                                      <p:to>
                                        <p:strVal val="visible"/>
                                      </p:to>
                                    </p:set>
                                    <p:animEffect transition="in" filter="box(in)">
                                      <p:cBhvr>
                                        <p:cTn id="12" dur="500"/>
                                        <p:tgtEl>
                                          <p:spTgt spid="1249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24970"/>
                                        </p:tgtEl>
                                        <p:attrNameLst>
                                          <p:attrName>style.visibility</p:attrName>
                                        </p:attrNameLst>
                                      </p:cBhvr>
                                      <p:to>
                                        <p:strVal val="visible"/>
                                      </p:to>
                                    </p:set>
                                    <p:animEffect transition="in" filter="checkerboard(across)">
                                      <p:cBhvr>
                                        <p:cTn id="17" dur="500"/>
                                        <p:tgtEl>
                                          <p:spTgt spid="1249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124971"/>
                                        </p:tgtEl>
                                        <p:attrNameLst>
                                          <p:attrName>style.visibility</p:attrName>
                                        </p:attrNameLst>
                                      </p:cBhvr>
                                      <p:to>
                                        <p:strVal val="visible"/>
                                      </p:to>
                                    </p:set>
                                    <p:animEffect transition="in" filter="wedge">
                                      <p:cBhvr>
                                        <p:cTn id="22" dur="1000"/>
                                        <p:tgtEl>
                                          <p:spTgt spid="12497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124972"/>
                                        </p:tgtEl>
                                        <p:attrNameLst>
                                          <p:attrName>style.visibility</p:attrName>
                                        </p:attrNameLst>
                                      </p:cBhvr>
                                      <p:to>
                                        <p:strVal val="visible"/>
                                      </p:to>
                                    </p:set>
                                    <p:animEffect transition="in" filter="wedge">
                                      <p:cBhvr>
                                        <p:cTn id="27" dur="1000"/>
                                        <p:tgtEl>
                                          <p:spTgt spid="12497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124973"/>
                                        </p:tgtEl>
                                        <p:attrNameLst>
                                          <p:attrName>style.visibility</p:attrName>
                                        </p:attrNameLst>
                                      </p:cBhvr>
                                      <p:to>
                                        <p:strVal val="visible"/>
                                      </p:to>
                                    </p:set>
                                    <p:animEffect transition="in" filter="wedge">
                                      <p:cBhvr>
                                        <p:cTn id="32" dur="1000"/>
                                        <p:tgtEl>
                                          <p:spTgt spid="12497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24974"/>
                                        </p:tgtEl>
                                        <p:attrNameLst>
                                          <p:attrName>style.visibility</p:attrName>
                                        </p:attrNameLst>
                                      </p:cBhvr>
                                      <p:to>
                                        <p:strVal val="visible"/>
                                      </p:to>
                                    </p:set>
                                    <p:animEffect transition="in" filter="circle(in)">
                                      <p:cBhvr>
                                        <p:cTn id="37" dur="1000"/>
                                        <p:tgtEl>
                                          <p:spTgt spid="12497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24975"/>
                                        </p:tgtEl>
                                        <p:attrNameLst>
                                          <p:attrName>style.visibility</p:attrName>
                                        </p:attrNameLst>
                                      </p:cBhvr>
                                      <p:to>
                                        <p:strVal val="visible"/>
                                      </p:to>
                                    </p:set>
                                    <p:animEffect transition="in" filter="circle(in)">
                                      <p:cBhvr>
                                        <p:cTn id="42" dur="1000"/>
                                        <p:tgtEl>
                                          <p:spTgt spid="1249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24976"/>
                                        </p:tgtEl>
                                        <p:attrNameLst>
                                          <p:attrName>style.visibility</p:attrName>
                                        </p:attrNameLst>
                                      </p:cBhvr>
                                      <p:to>
                                        <p:strVal val="visible"/>
                                      </p:to>
                                    </p:set>
                                    <p:animEffect transition="in" filter="circle(in)">
                                      <p:cBhvr>
                                        <p:cTn id="47" dur="500"/>
                                        <p:tgtEl>
                                          <p:spTgt spid="12497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24977"/>
                                        </p:tgtEl>
                                        <p:attrNameLst>
                                          <p:attrName>style.visibility</p:attrName>
                                        </p:attrNameLst>
                                      </p:cBhvr>
                                      <p:to>
                                        <p:strVal val="visible"/>
                                      </p:to>
                                    </p:set>
                                    <p:animEffect transition="in" filter="blinds(horizontal)">
                                      <p:cBhvr>
                                        <p:cTn id="52" dur="500"/>
                                        <p:tgtEl>
                                          <p:spTgt spid="12497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24978"/>
                                        </p:tgtEl>
                                        <p:attrNameLst>
                                          <p:attrName>style.visibility</p:attrName>
                                        </p:attrNameLst>
                                      </p:cBhvr>
                                      <p:to>
                                        <p:strVal val="visible"/>
                                      </p:to>
                                    </p:set>
                                    <p:animEffect transition="in" filter="blinds(horizontal)">
                                      <p:cBhvr>
                                        <p:cTn id="57" dur="500"/>
                                        <p:tgtEl>
                                          <p:spTgt spid="12497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24979"/>
                                        </p:tgtEl>
                                        <p:attrNameLst>
                                          <p:attrName>style.visibility</p:attrName>
                                        </p:attrNameLst>
                                      </p:cBhvr>
                                      <p:to>
                                        <p:strVal val="visible"/>
                                      </p:to>
                                    </p:set>
                                    <p:animEffect transition="in" filter="blinds(horizontal)">
                                      <p:cBhvr>
                                        <p:cTn id="62" dur="500"/>
                                        <p:tgtEl>
                                          <p:spTgt spid="12497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124980"/>
                                        </p:tgtEl>
                                        <p:attrNameLst>
                                          <p:attrName>style.visibility</p:attrName>
                                        </p:attrNameLst>
                                      </p:cBhvr>
                                      <p:to>
                                        <p:strVal val="visible"/>
                                      </p:to>
                                    </p:set>
                                    <p:animEffect transition="in" filter="diamond(in)">
                                      <p:cBhvr>
                                        <p:cTn id="67" dur="1000"/>
                                        <p:tgtEl>
                                          <p:spTgt spid="12498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124981"/>
                                        </p:tgtEl>
                                        <p:attrNameLst>
                                          <p:attrName>style.visibility</p:attrName>
                                        </p:attrNameLst>
                                      </p:cBhvr>
                                      <p:to>
                                        <p:strVal val="visible"/>
                                      </p:to>
                                    </p:set>
                                    <p:animEffect transition="in" filter="diamond(in)">
                                      <p:cBhvr>
                                        <p:cTn id="72" dur="1000"/>
                                        <p:tgtEl>
                                          <p:spTgt spid="12498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124982"/>
                                        </p:tgtEl>
                                        <p:attrNameLst>
                                          <p:attrName>style.visibility</p:attrName>
                                        </p:attrNameLst>
                                      </p:cBhvr>
                                      <p:to>
                                        <p:strVal val="visible"/>
                                      </p:to>
                                    </p:set>
                                    <p:animEffect transition="in" filter="diamond(in)">
                                      <p:cBhvr>
                                        <p:cTn id="77" dur="1000"/>
                                        <p:tgtEl>
                                          <p:spTgt spid="124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68" grpId="0"/>
      <p:bldP spid="124969" grpId="0"/>
      <p:bldP spid="124970" grpId="0"/>
      <p:bldP spid="124971" grpId="0"/>
      <p:bldP spid="124972" grpId="0"/>
      <p:bldP spid="124973" grpId="0"/>
      <p:bldP spid="124974" grpId="0"/>
      <p:bldP spid="124975" grpId="0"/>
      <p:bldP spid="124976" grpId="0"/>
      <p:bldP spid="124977" grpId="0"/>
      <p:bldP spid="124978" grpId="0"/>
      <p:bldP spid="124979" grpId="0"/>
      <p:bldP spid="124980" grpId="0"/>
      <p:bldP spid="124981" grpId="0"/>
      <p:bldP spid="12498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7" name="Text Box 3"/>
          <p:cNvSpPr txBox="1">
            <a:spLocks noChangeArrowheads="1"/>
          </p:cNvSpPr>
          <p:nvPr/>
        </p:nvSpPr>
        <p:spPr bwMode="auto">
          <a:xfrm>
            <a:off x="1403350" y="1773238"/>
            <a:ext cx="2662238" cy="531812"/>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dirty="0">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rPr>
              <a:t>体制探索</a:t>
            </a:r>
          </a:p>
        </p:txBody>
      </p:sp>
      <p:sp>
        <p:nvSpPr>
          <p:cNvPr id="98308" name="Text Box 4"/>
          <p:cNvSpPr txBox="1">
            <a:spLocks noChangeArrowheads="1"/>
          </p:cNvSpPr>
          <p:nvPr/>
        </p:nvSpPr>
        <p:spPr bwMode="auto">
          <a:xfrm>
            <a:off x="1403350" y="5013325"/>
            <a:ext cx="2662238" cy="531813"/>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a:solidFill>
                  <a:srgbClr val="0000FF"/>
                </a:solidFill>
                <a:effectLst>
                  <a:outerShdw blurRad="38100" dist="38100" dir="2700000" algn="tl">
                    <a:srgbClr val="C0C0C0"/>
                  </a:outerShdw>
                </a:effectLst>
                <a:latin typeface="Times New Roman" pitchFamily="18" charset="0"/>
                <a:ea typeface="黑体" pitchFamily="2" charset="-122"/>
              </a:rPr>
              <a:t>体制改革</a:t>
            </a:r>
          </a:p>
        </p:txBody>
      </p:sp>
      <p:sp>
        <p:nvSpPr>
          <p:cNvPr id="98309" name="Text Box 5"/>
          <p:cNvSpPr txBox="1">
            <a:spLocks noChangeArrowheads="1"/>
          </p:cNvSpPr>
          <p:nvPr/>
        </p:nvSpPr>
        <p:spPr bwMode="auto">
          <a:xfrm>
            <a:off x="179512" y="373336"/>
            <a:ext cx="677108" cy="5976664"/>
          </a:xfrm>
          <a:prstGeom prst="rect">
            <a:avLst/>
          </a:prstGeom>
          <a:noFill/>
          <a:ln w="38100">
            <a:solidFill>
              <a:schemeClr val="tx1"/>
            </a:solidFill>
            <a:miter lim="800000"/>
            <a:headEnd/>
            <a:tailEnd/>
          </a:ln>
          <a:effectLst/>
        </p:spPr>
        <p:txBody>
          <a:bodyPr vert="eaVert" wrap="square">
            <a:spAutoFit/>
          </a:bodyPr>
          <a:lstStyle/>
          <a:p>
            <a:pPr algn="ctr">
              <a:spcBef>
                <a:spcPct val="50000"/>
              </a:spcBef>
            </a:pPr>
            <a:r>
              <a:rPr lang="zh-CN" altLang="en-US" sz="3200" b="1" dirty="0">
                <a:solidFill>
                  <a:schemeClr val="accent2"/>
                </a:solidFill>
                <a:latin typeface="Arial" charset="0"/>
                <a:ea typeface="黑体" pitchFamily="2" charset="-122"/>
              </a:rPr>
              <a:t>苏联社会主义建设的经验与教训</a:t>
            </a:r>
          </a:p>
        </p:txBody>
      </p:sp>
      <p:sp>
        <p:nvSpPr>
          <p:cNvPr id="98310" name="AutoShape 6"/>
          <p:cNvSpPr>
            <a:spLocks/>
          </p:cNvSpPr>
          <p:nvPr/>
        </p:nvSpPr>
        <p:spPr bwMode="auto">
          <a:xfrm>
            <a:off x="971600" y="2276872"/>
            <a:ext cx="358775" cy="2992437"/>
          </a:xfrm>
          <a:prstGeom prst="leftBrace">
            <a:avLst>
              <a:gd name="adj1" fmla="val 69506"/>
              <a:gd name="adj2" fmla="val 50000"/>
            </a:avLst>
          </a:prstGeom>
          <a:noFill/>
          <a:ln w="38100">
            <a:solidFill>
              <a:schemeClr val="tx2"/>
            </a:solidFill>
            <a:round/>
            <a:headEnd/>
            <a:tailEnd/>
          </a:ln>
          <a:effectLst/>
        </p:spPr>
        <p:txBody>
          <a:bodyPr wrap="none" anchor="ctr"/>
          <a:lstStyle/>
          <a:p>
            <a:endParaRPr lang="zh-CN" altLang="en-US"/>
          </a:p>
        </p:txBody>
      </p:sp>
      <p:sp>
        <p:nvSpPr>
          <p:cNvPr id="98311" name="Text Box 7"/>
          <p:cNvSpPr txBox="1">
            <a:spLocks noChangeArrowheads="1"/>
          </p:cNvSpPr>
          <p:nvPr/>
        </p:nvSpPr>
        <p:spPr bwMode="auto">
          <a:xfrm>
            <a:off x="4427538" y="1268413"/>
            <a:ext cx="3097212"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rPr>
              <a:t>战时共产主义政策</a:t>
            </a:r>
          </a:p>
        </p:txBody>
      </p:sp>
      <p:sp>
        <p:nvSpPr>
          <p:cNvPr id="98312" name="Text Box 8"/>
          <p:cNvSpPr txBox="1">
            <a:spLocks noChangeArrowheads="1"/>
          </p:cNvSpPr>
          <p:nvPr/>
        </p:nvSpPr>
        <p:spPr bwMode="auto">
          <a:xfrm>
            <a:off x="4427538" y="2133600"/>
            <a:ext cx="2787650" cy="544513"/>
          </a:xfrm>
          <a:prstGeom prst="rect">
            <a:avLst/>
          </a:prstGeom>
          <a:noFill/>
          <a:ln w="25400">
            <a:solidFill>
              <a:schemeClr val="tx1"/>
            </a:solidFill>
            <a:miter lim="800000"/>
            <a:headEnd/>
            <a:tailEnd/>
          </a:ln>
          <a:effectLst/>
        </p:spPr>
        <p:txBody>
          <a:bodyPr>
            <a:spAutoFit/>
          </a:bodyPr>
          <a:lstStyle/>
          <a:p>
            <a:pPr algn="ctr">
              <a:spcBef>
                <a:spcPct val="50000"/>
              </a:spcBef>
            </a:pPr>
            <a:r>
              <a:rPr kumimoji="1" lang="zh-CN" altLang="en-US" sz="2800" b="1">
                <a:solidFill>
                  <a:srgbClr val="0000FF"/>
                </a:solidFill>
                <a:effectLst>
                  <a:outerShdw blurRad="38100" dist="38100" dir="2700000" algn="tl">
                    <a:srgbClr val="C0C0C0"/>
                  </a:outerShdw>
                </a:effectLst>
                <a:latin typeface="Times New Roman" pitchFamily="18" charset="0"/>
                <a:ea typeface="黑体" pitchFamily="2" charset="-122"/>
              </a:rPr>
              <a:t>新经济政策</a:t>
            </a:r>
          </a:p>
        </p:txBody>
      </p:sp>
      <p:sp>
        <p:nvSpPr>
          <p:cNvPr id="98313" name="Text Box 9"/>
          <p:cNvSpPr txBox="1">
            <a:spLocks noChangeArrowheads="1"/>
          </p:cNvSpPr>
          <p:nvPr/>
        </p:nvSpPr>
        <p:spPr bwMode="auto">
          <a:xfrm>
            <a:off x="4500563" y="3068638"/>
            <a:ext cx="2735262" cy="544512"/>
          </a:xfrm>
          <a:prstGeom prst="rect">
            <a:avLst/>
          </a:prstGeom>
          <a:noFill/>
          <a:ln w="25400">
            <a:solidFill>
              <a:schemeClr val="tx1"/>
            </a:solidFill>
            <a:miter lim="800000"/>
            <a:headEnd/>
            <a:tailEnd/>
          </a:ln>
          <a:effectLst/>
        </p:spPr>
        <p:txBody>
          <a:bodyPr>
            <a:spAutoFit/>
          </a:bodyPr>
          <a:lstStyle/>
          <a:p>
            <a:pPr algn="ctr">
              <a:spcBef>
                <a:spcPct val="50000"/>
              </a:spcBef>
            </a:pPr>
            <a:r>
              <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rPr>
              <a:t>斯大林模式</a:t>
            </a:r>
          </a:p>
        </p:txBody>
      </p:sp>
      <p:sp>
        <p:nvSpPr>
          <p:cNvPr id="98314" name="Text Box 10"/>
          <p:cNvSpPr txBox="1">
            <a:spLocks noChangeArrowheads="1"/>
          </p:cNvSpPr>
          <p:nvPr/>
        </p:nvSpPr>
        <p:spPr bwMode="auto">
          <a:xfrm>
            <a:off x="4500563" y="4221163"/>
            <a:ext cx="2378075"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赫鲁晓夫改革</a:t>
            </a:r>
          </a:p>
        </p:txBody>
      </p:sp>
      <p:sp>
        <p:nvSpPr>
          <p:cNvPr id="98315" name="Text Box 11"/>
          <p:cNvSpPr txBox="1">
            <a:spLocks noChangeArrowheads="1"/>
          </p:cNvSpPr>
          <p:nvPr/>
        </p:nvSpPr>
        <p:spPr bwMode="auto">
          <a:xfrm>
            <a:off x="4427538" y="5013325"/>
            <a:ext cx="2735262" cy="544513"/>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勃列日涅夫改革</a:t>
            </a:r>
          </a:p>
        </p:txBody>
      </p:sp>
      <p:sp>
        <p:nvSpPr>
          <p:cNvPr id="98316" name="Text Box 12"/>
          <p:cNvSpPr txBox="1">
            <a:spLocks noChangeArrowheads="1"/>
          </p:cNvSpPr>
          <p:nvPr/>
        </p:nvSpPr>
        <p:spPr bwMode="auto">
          <a:xfrm>
            <a:off x="4427538" y="5805488"/>
            <a:ext cx="2735262"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戈尔巴乔夫改革</a:t>
            </a:r>
          </a:p>
        </p:txBody>
      </p:sp>
      <p:sp>
        <p:nvSpPr>
          <p:cNvPr id="98317" name="AutoShape 13"/>
          <p:cNvSpPr>
            <a:spLocks/>
          </p:cNvSpPr>
          <p:nvPr/>
        </p:nvSpPr>
        <p:spPr bwMode="auto">
          <a:xfrm>
            <a:off x="4067175" y="1557338"/>
            <a:ext cx="360363" cy="1008062"/>
          </a:xfrm>
          <a:prstGeom prst="leftBrace">
            <a:avLst>
              <a:gd name="adj1" fmla="val 23311"/>
              <a:gd name="adj2" fmla="val 47241"/>
            </a:avLst>
          </a:prstGeom>
          <a:noFill/>
          <a:ln w="38100">
            <a:solidFill>
              <a:schemeClr val="tx2"/>
            </a:solidFill>
            <a:round/>
            <a:headEnd/>
            <a:tailEnd/>
          </a:ln>
          <a:effectLst/>
        </p:spPr>
        <p:txBody>
          <a:bodyPr wrap="none" anchor="ctr"/>
          <a:lstStyle/>
          <a:p>
            <a:endParaRPr lang="zh-CN" altLang="en-US"/>
          </a:p>
        </p:txBody>
      </p:sp>
      <p:sp>
        <p:nvSpPr>
          <p:cNvPr id="98318" name="AutoShape 14"/>
          <p:cNvSpPr>
            <a:spLocks/>
          </p:cNvSpPr>
          <p:nvPr/>
        </p:nvSpPr>
        <p:spPr bwMode="auto">
          <a:xfrm>
            <a:off x="3995738" y="4508500"/>
            <a:ext cx="360362" cy="1655763"/>
          </a:xfrm>
          <a:prstGeom prst="leftBrace">
            <a:avLst>
              <a:gd name="adj1" fmla="val 38289"/>
              <a:gd name="adj2" fmla="val 50000"/>
            </a:avLst>
          </a:prstGeom>
          <a:noFill/>
          <a:ln w="38100">
            <a:solidFill>
              <a:schemeClr val="tx2"/>
            </a:solidFill>
            <a:round/>
            <a:headEnd/>
            <a:tailEnd/>
          </a:ln>
          <a:effectLst/>
        </p:spPr>
        <p:txBody>
          <a:bodyPr wrap="none" anchor="ctr"/>
          <a:lstStyle/>
          <a:p>
            <a:endParaRPr lang="zh-CN" altLang="en-US"/>
          </a:p>
        </p:txBody>
      </p:sp>
      <p:sp>
        <p:nvSpPr>
          <p:cNvPr id="98322" name="Text Box 18"/>
          <p:cNvSpPr txBox="1">
            <a:spLocks noChangeArrowheads="1"/>
          </p:cNvSpPr>
          <p:nvPr/>
        </p:nvSpPr>
        <p:spPr bwMode="auto">
          <a:xfrm>
            <a:off x="7162800" y="4221163"/>
            <a:ext cx="1871663" cy="523220"/>
          </a:xfrm>
          <a:prstGeom prst="rect">
            <a:avLst/>
          </a:prstGeom>
          <a:noFill/>
          <a:ln w="9525">
            <a:noFill/>
            <a:miter lim="800000"/>
            <a:headEnd/>
            <a:tailEnd/>
          </a:ln>
          <a:effectLst/>
        </p:spPr>
        <p:txBody>
          <a:bodyPr>
            <a:spAutoFit/>
          </a:bodyPr>
          <a:lstStyle/>
          <a:p>
            <a:r>
              <a:rPr lang="en-US" altLang="zh-CN" sz="2400" b="1" dirty="0">
                <a:latin typeface="Arial" charset="0"/>
              </a:rPr>
              <a:t>--</a:t>
            </a:r>
            <a:r>
              <a:rPr lang="zh-CN" altLang="en-US" sz="2800" b="1" dirty="0">
                <a:solidFill>
                  <a:srgbClr val="FF0000"/>
                </a:solidFill>
                <a:latin typeface="Arial" charset="0"/>
              </a:rPr>
              <a:t>打开闸门</a:t>
            </a:r>
          </a:p>
        </p:txBody>
      </p:sp>
      <p:sp>
        <p:nvSpPr>
          <p:cNvPr id="98323" name="Text Box 19"/>
          <p:cNvSpPr txBox="1">
            <a:spLocks noChangeArrowheads="1"/>
          </p:cNvSpPr>
          <p:nvPr/>
        </p:nvSpPr>
        <p:spPr bwMode="auto">
          <a:xfrm>
            <a:off x="7180263" y="5056981"/>
            <a:ext cx="2051050" cy="523220"/>
          </a:xfrm>
          <a:prstGeom prst="rect">
            <a:avLst/>
          </a:prstGeom>
          <a:noFill/>
          <a:ln w="9525">
            <a:noFill/>
            <a:miter lim="800000"/>
            <a:headEnd/>
            <a:tailEnd/>
          </a:ln>
          <a:effectLst/>
        </p:spPr>
        <p:txBody>
          <a:bodyPr>
            <a:spAutoFit/>
          </a:bodyPr>
          <a:lstStyle/>
          <a:p>
            <a:r>
              <a:rPr lang="en-US" altLang="zh-CN" sz="2800" b="1" dirty="0" smtClean="0">
                <a:latin typeface="Arial" charset="0"/>
              </a:rPr>
              <a:t>--</a:t>
            </a:r>
            <a:r>
              <a:rPr lang="zh-CN" altLang="en-US" sz="2800" b="1" dirty="0" smtClean="0">
                <a:solidFill>
                  <a:srgbClr val="FF0000"/>
                </a:solidFill>
                <a:latin typeface="Arial" charset="0"/>
              </a:rPr>
              <a:t>走向停滞</a:t>
            </a:r>
            <a:endParaRPr lang="zh-CN" altLang="en-US" sz="2800" b="1" dirty="0">
              <a:solidFill>
                <a:srgbClr val="FF0000"/>
              </a:solidFill>
              <a:latin typeface="Arial" charset="0"/>
            </a:endParaRPr>
          </a:p>
        </p:txBody>
      </p:sp>
      <p:sp>
        <p:nvSpPr>
          <p:cNvPr id="98324" name="Text Box 20"/>
          <p:cNvSpPr txBox="1">
            <a:spLocks noChangeArrowheads="1"/>
          </p:cNvSpPr>
          <p:nvPr/>
        </p:nvSpPr>
        <p:spPr bwMode="auto">
          <a:xfrm>
            <a:off x="7240063" y="5805488"/>
            <a:ext cx="2016125" cy="523220"/>
          </a:xfrm>
          <a:prstGeom prst="rect">
            <a:avLst/>
          </a:prstGeom>
          <a:noFill/>
          <a:ln w="9525">
            <a:noFill/>
            <a:miter lim="800000"/>
            <a:headEnd/>
            <a:tailEnd/>
          </a:ln>
          <a:effectLst/>
        </p:spPr>
        <p:txBody>
          <a:bodyPr>
            <a:spAutoFit/>
          </a:bodyPr>
          <a:lstStyle/>
          <a:p>
            <a:r>
              <a:rPr lang="en-US" altLang="zh-CN" sz="2800" b="1" dirty="0">
                <a:latin typeface="Arial" charset="0"/>
              </a:rPr>
              <a:t>--</a:t>
            </a:r>
            <a:r>
              <a:rPr lang="zh-CN" altLang="en-US" sz="2800" b="1" dirty="0">
                <a:solidFill>
                  <a:srgbClr val="FF0000"/>
                </a:solidFill>
                <a:latin typeface="Arial" charset="0"/>
              </a:rPr>
              <a:t>偏离方向</a:t>
            </a:r>
          </a:p>
        </p:txBody>
      </p:sp>
      <p:sp>
        <p:nvSpPr>
          <p:cNvPr id="98327" name="Text Box 23"/>
          <p:cNvSpPr txBox="1">
            <a:spLocks noChangeArrowheads="1"/>
          </p:cNvSpPr>
          <p:nvPr/>
        </p:nvSpPr>
        <p:spPr bwMode="auto">
          <a:xfrm>
            <a:off x="1476375" y="3068638"/>
            <a:ext cx="2662238" cy="531812"/>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dirty="0">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dirty="0" smtClean="0">
                <a:solidFill>
                  <a:srgbClr val="0000FF"/>
                </a:solidFill>
                <a:effectLst>
                  <a:outerShdw blurRad="38100" dist="38100" dir="2700000" algn="tl">
                    <a:srgbClr val="C0C0C0"/>
                  </a:outerShdw>
                </a:effectLst>
                <a:latin typeface="Times New Roman" pitchFamily="18" charset="0"/>
                <a:ea typeface="黑体" pitchFamily="2" charset="-122"/>
              </a:rPr>
              <a:t>体制确立</a:t>
            </a:r>
            <a:endPar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endParaRPr>
          </a:p>
        </p:txBody>
      </p:sp>
    </p:spTree>
    <p:extLst>
      <p:ext uri="{BB962C8B-B14F-4D97-AF65-F5344CB8AC3E}">
        <p14:creationId xmlns:p14="http://schemas.microsoft.com/office/powerpoint/2010/main" val="485792478"/>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斯大林"/>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908720"/>
            <a:ext cx="3384376" cy="3579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Rectangle 4">
            <a:extLst>
              <a:ext uri="{FF2B5EF4-FFF2-40B4-BE49-F238E27FC236}">
                <a16:creationId xmlns="" xmlns:a16="http://schemas.microsoft.com/office/drawing/2014/main" id="{B9406DB0-6ACD-4098-8169-115D5CB605A7}"/>
              </a:ext>
            </a:extLst>
          </p:cNvPr>
          <p:cNvSpPr>
            <a:spLocks noChangeArrowheads="1"/>
          </p:cNvSpPr>
          <p:nvPr/>
        </p:nvSpPr>
        <p:spPr bwMode="auto">
          <a:xfrm>
            <a:off x="681236" y="173989"/>
            <a:ext cx="7995220" cy="646331"/>
          </a:xfrm>
          <a:prstGeom prst="rect">
            <a:avLst/>
          </a:prstGeom>
          <a:solidFill>
            <a:schemeClr val="bg1"/>
          </a:solidFill>
          <a:ln>
            <a:noFill/>
          </a:ln>
          <a:effectLst/>
          <a:extLst/>
        </p:spPr>
        <p:txBody>
          <a:bodyPr wrap="square">
            <a:spAutoFit/>
          </a:bodyPr>
          <a:lstStyle/>
          <a:p>
            <a:pPr eaLnBrk="1" hangingPunct="1">
              <a:defRPr/>
            </a:pPr>
            <a:r>
              <a:rPr lang="zh-CN" altLang="en-US" sz="3600" b="1" dirty="0" smtClean="0">
                <a:solidFill>
                  <a:srgbClr val="FF0000"/>
                </a:solidFill>
                <a:effectLst>
                  <a:outerShdw blurRad="38100" dist="38100" dir="2700000" algn="tl">
                    <a:srgbClr val="000000"/>
                  </a:outerShdw>
                </a:effectLst>
                <a:latin typeface="+mn-lt"/>
                <a:ea typeface="+mn-ea"/>
              </a:rPr>
              <a:t>   </a:t>
            </a:r>
            <a:r>
              <a:rPr lang="zh-CN" altLang="en-US" sz="3600" b="1" dirty="0" smtClean="0">
                <a:solidFill>
                  <a:srgbClr val="FF0000"/>
                </a:solidFill>
                <a:effectLst>
                  <a:outerShdw blurRad="38100" dist="38100" dir="2700000" algn="tl">
                    <a:srgbClr val="000000"/>
                  </a:outerShdw>
                </a:effectLst>
              </a:rPr>
              <a:t>二  </a:t>
            </a:r>
            <a:r>
              <a:rPr lang="zh-CN" altLang="en-US" sz="3600" b="1" dirty="0" smtClean="0">
                <a:solidFill>
                  <a:srgbClr val="FF0000"/>
                </a:solidFill>
                <a:effectLst>
                  <a:outerShdw blurRad="38100" dist="38100" dir="2700000" algn="tl">
                    <a:srgbClr val="000000"/>
                  </a:outerShdw>
                </a:effectLst>
                <a:latin typeface="+mn-lt"/>
                <a:ea typeface="+mn-ea"/>
              </a:rPr>
              <a:t> </a:t>
            </a:r>
            <a:r>
              <a:rPr lang="zh-CN" altLang="en-US" sz="3600" b="1" dirty="0" smtClean="0">
                <a:solidFill>
                  <a:srgbClr val="FF0000"/>
                </a:solidFill>
                <a:effectLst>
                  <a:outerShdw blurRad="38100" dist="38100" dir="2700000" algn="tl">
                    <a:srgbClr val="000000"/>
                  </a:outerShdw>
                </a:effectLst>
                <a:latin typeface="+mn-lt"/>
                <a:ea typeface="+mn-ea"/>
              </a:rPr>
              <a:t>斯大林</a:t>
            </a:r>
            <a:r>
              <a:rPr lang="zh-CN" altLang="en-US" sz="3600" b="1" dirty="0">
                <a:solidFill>
                  <a:srgbClr val="FF0000"/>
                </a:solidFill>
                <a:effectLst>
                  <a:outerShdw blurRad="38100" dist="38100" dir="2700000" algn="tl">
                    <a:srgbClr val="000000"/>
                  </a:outerShdw>
                </a:effectLst>
                <a:latin typeface="+mn-lt"/>
                <a:ea typeface="+mn-ea"/>
              </a:rPr>
              <a:t>模式的社会主义建设道路</a:t>
            </a:r>
          </a:p>
        </p:txBody>
      </p:sp>
      <p:sp>
        <p:nvSpPr>
          <p:cNvPr id="6" name="Text Box 8">
            <a:extLst>
              <a:ext uri="{FF2B5EF4-FFF2-40B4-BE49-F238E27FC236}">
                <a16:creationId xmlns="" xmlns:a16="http://schemas.microsoft.com/office/drawing/2014/main" id="{FFE58AD9-DC05-4C74-86A4-887032954AFE}"/>
              </a:ext>
            </a:extLst>
          </p:cNvPr>
          <p:cNvSpPr txBox="1">
            <a:spLocks noChangeArrowheads="1"/>
          </p:cNvSpPr>
          <p:nvPr/>
        </p:nvSpPr>
        <p:spPr bwMode="auto">
          <a:xfrm>
            <a:off x="3095836" y="4513295"/>
            <a:ext cx="3024336" cy="1040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buFontTx/>
              <a:buNone/>
              <a:defRPr/>
            </a:pPr>
            <a:r>
              <a:rPr kumimoji="1" lang="zh-CN" altLang="en-US" sz="2800" b="1" kern="0" dirty="0">
                <a:solidFill>
                  <a:srgbClr val="0000FF"/>
                </a:solidFill>
                <a:latin typeface="黑体" pitchFamily="49" charset="-122"/>
                <a:ea typeface="黑体" pitchFamily="49" charset="-122"/>
              </a:rPr>
              <a:t>斯大林</a:t>
            </a:r>
            <a:endParaRPr kumimoji="1" lang="en-US" altLang="zh-CN" sz="2800" b="1" kern="0" dirty="0">
              <a:solidFill>
                <a:srgbClr val="0000FF"/>
              </a:solidFill>
              <a:latin typeface="黑体" pitchFamily="49" charset="-122"/>
              <a:ea typeface="黑体" pitchFamily="49" charset="-122"/>
            </a:endParaRPr>
          </a:p>
          <a:p>
            <a:pPr algn="ctr">
              <a:buFontTx/>
              <a:buNone/>
              <a:defRPr/>
            </a:pPr>
            <a:r>
              <a:rPr kumimoji="1" lang="zh-CN" altLang="en-US" sz="2800" b="1" kern="0" dirty="0">
                <a:solidFill>
                  <a:srgbClr val="000000"/>
                </a:solidFill>
                <a:latin typeface="黑体" pitchFamily="49" charset="-122"/>
                <a:ea typeface="黑体" pitchFamily="49" charset="-122"/>
              </a:rPr>
              <a:t>“</a:t>
            </a:r>
            <a:r>
              <a:rPr kumimoji="1" lang="zh-CN" altLang="en-US" sz="2800" b="1" kern="0" dirty="0">
                <a:solidFill>
                  <a:srgbClr val="FE1A02"/>
                </a:solidFill>
                <a:latin typeface="黑体" pitchFamily="49" charset="-122"/>
                <a:ea typeface="黑体" pitchFamily="49" charset="-122"/>
              </a:rPr>
              <a:t>钢铁般的人</a:t>
            </a:r>
            <a:r>
              <a:rPr kumimoji="1" lang="zh-CN" altLang="en-US" sz="2800" b="1" kern="0" dirty="0">
                <a:solidFill>
                  <a:srgbClr val="000000"/>
                </a:solidFill>
                <a:latin typeface="黑体" pitchFamily="49" charset="-122"/>
                <a:ea typeface="黑体" pitchFamily="49" charset="-122"/>
              </a:rPr>
              <a:t>”</a:t>
            </a:r>
            <a:endParaRPr lang="en-US" altLang="zh-CN" sz="2800" b="1" kern="0" dirty="0">
              <a:solidFill>
                <a:srgbClr val="000000"/>
              </a:solidFill>
              <a:latin typeface="黑体" pitchFamily="49" charset="-122"/>
              <a:ea typeface="黑体" pitchFamily="49" charset="-122"/>
            </a:endParaRPr>
          </a:p>
        </p:txBody>
      </p:sp>
      <p:sp>
        <p:nvSpPr>
          <p:cNvPr id="7" name="Rectangle 8"/>
          <p:cNvSpPr>
            <a:spLocks noChangeArrowheads="1"/>
          </p:cNvSpPr>
          <p:nvPr/>
        </p:nvSpPr>
        <p:spPr bwMode="auto">
          <a:xfrm>
            <a:off x="433942" y="5565334"/>
            <a:ext cx="8214184" cy="954107"/>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2800" b="1" dirty="0" smtClean="0">
                <a:solidFill>
                  <a:srgbClr val="FF0000"/>
                </a:solidFill>
                <a:latin typeface="黑体" pitchFamily="49" charset="-122"/>
                <a:ea typeface="黑体" pitchFamily="49" charset="-122"/>
              </a:rPr>
              <a:t>考试要求</a:t>
            </a:r>
            <a:r>
              <a:rPr lang="en-US" altLang="zh-CN" sz="2800" b="1" dirty="0" smtClean="0">
                <a:solidFill>
                  <a:srgbClr val="FF0000"/>
                </a:solidFill>
                <a:latin typeface="黑体" pitchFamily="49" charset="-122"/>
                <a:ea typeface="黑体" pitchFamily="49" charset="-122"/>
              </a:rPr>
              <a:t>:</a:t>
            </a:r>
            <a:endParaRPr lang="en-US" altLang="zh-CN" sz="2800" b="1" dirty="0">
              <a:solidFill>
                <a:srgbClr val="FF0000"/>
              </a:solidFill>
              <a:latin typeface="黑体" pitchFamily="49" charset="-122"/>
              <a:ea typeface="黑体" pitchFamily="49" charset="-122"/>
            </a:endParaRPr>
          </a:p>
          <a:p>
            <a:r>
              <a:rPr lang="en-US" altLang="zh-CN" sz="2800" b="1" dirty="0">
                <a:latin typeface="黑体" pitchFamily="49" charset="-122"/>
                <a:ea typeface="黑体" pitchFamily="49" charset="-122"/>
              </a:rPr>
              <a:t>   </a:t>
            </a:r>
            <a:r>
              <a:rPr lang="zh-CN" altLang="en-US" sz="2800" b="1" dirty="0">
                <a:latin typeface="黑体" pitchFamily="49" charset="-122"/>
                <a:ea typeface="黑体" pitchFamily="49" charset="-122"/>
              </a:rPr>
              <a:t>斯大林模式</a:t>
            </a:r>
          </a:p>
        </p:txBody>
      </p:sp>
    </p:spTree>
    <p:extLst>
      <p:ext uri="{BB962C8B-B14F-4D97-AF65-F5344CB8AC3E}">
        <p14:creationId xmlns:p14="http://schemas.microsoft.com/office/powerpoint/2010/main" val="8971554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700808"/>
            <a:ext cx="8229600" cy="4525963"/>
          </a:xfrm>
        </p:spPr>
        <p:txBody>
          <a:bodyPr/>
          <a:lstStyle/>
          <a:p>
            <a:pPr marL="0" indent="0">
              <a:buNone/>
            </a:pPr>
            <a:r>
              <a:rPr lang="zh-CN" altLang="en-US" dirty="0" smtClean="0"/>
              <a:t>                               </a:t>
            </a:r>
            <a:r>
              <a:rPr lang="zh-CN" altLang="en-US" sz="5400" dirty="0" smtClean="0">
                <a:solidFill>
                  <a:srgbClr val="FF0000"/>
                </a:solidFill>
                <a:latin typeface="黑体" pitchFamily="49" charset="-122"/>
                <a:ea typeface="黑体" pitchFamily="49" charset="-122"/>
              </a:rPr>
              <a:t>问题导学</a:t>
            </a:r>
            <a:endParaRPr lang="zh-CN" altLang="en-US" sz="54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2609257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260039"/>
            <a:ext cx="8935325" cy="6597352"/>
          </a:xfrm>
        </p:spPr>
        <p:txBody>
          <a:bodyPr>
            <a:normAutofit fontScale="92500" lnSpcReduction="20000"/>
          </a:bodyPr>
          <a:lstStyle/>
          <a:p>
            <a:pPr marL="0" indent="0">
              <a:buNone/>
            </a:pPr>
            <a:r>
              <a:rPr lang="en-US" altLang="zh-CN" b="1" dirty="0">
                <a:latin typeface="+mn-ea"/>
              </a:rPr>
              <a:t>1.</a:t>
            </a:r>
            <a:r>
              <a:rPr lang="zh-CN" altLang="zh-CN" b="1" dirty="0">
                <a:latin typeface="+mn-ea"/>
              </a:rPr>
              <a:t>“斯大林模式”的含义？</a:t>
            </a:r>
            <a:endParaRPr lang="zh-CN" altLang="zh-CN" dirty="0">
              <a:latin typeface="+mn-ea"/>
            </a:endParaRPr>
          </a:p>
          <a:p>
            <a:pPr marL="0" indent="0">
              <a:buNone/>
            </a:pPr>
            <a:r>
              <a:rPr lang="en-US" altLang="zh-CN" b="1" dirty="0">
                <a:latin typeface="+mn-ea"/>
              </a:rPr>
              <a:t>2.</a:t>
            </a:r>
            <a:r>
              <a:rPr lang="zh-CN" altLang="zh-CN" b="1" dirty="0">
                <a:latin typeface="+mn-ea"/>
              </a:rPr>
              <a:t>斯大林模式形成的</a:t>
            </a:r>
            <a:r>
              <a:rPr lang="zh-CN" altLang="zh-CN" b="1" dirty="0" smtClean="0">
                <a:latin typeface="+mn-ea"/>
              </a:rPr>
              <a:t>原因</a:t>
            </a:r>
            <a:r>
              <a:rPr lang="en-US" altLang="zh-CN" b="1" dirty="0" smtClean="0">
                <a:latin typeface="+mn-ea"/>
              </a:rPr>
              <a:t>?</a:t>
            </a:r>
            <a:endParaRPr lang="zh-CN" altLang="zh-CN" dirty="0">
              <a:latin typeface="+mn-ea"/>
            </a:endParaRPr>
          </a:p>
          <a:p>
            <a:pPr marL="0" indent="0">
              <a:buNone/>
            </a:pPr>
            <a:r>
              <a:rPr lang="en-US" altLang="zh-CN" b="1" dirty="0">
                <a:latin typeface="+mn-ea"/>
              </a:rPr>
              <a:t>3.</a:t>
            </a:r>
            <a:r>
              <a:rPr lang="zh-CN" altLang="zh-CN" b="1" dirty="0">
                <a:latin typeface="+mn-ea"/>
              </a:rPr>
              <a:t>斯大林模式是在社会主义工业化和农业集体化的进程中逐步形成的。</a:t>
            </a:r>
            <a:endParaRPr lang="zh-CN" altLang="zh-CN" dirty="0">
              <a:latin typeface="+mn-ea"/>
            </a:endParaRPr>
          </a:p>
          <a:p>
            <a:pPr marL="0" indent="0">
              <a:buNone/>
            </a:pPr>
            <a:r>
              <a:rPr lang="zh-CN" altLang="zh-CN" b="1" dirty="0">
                <a:latin typeface="+mn-ea"/>
              </a:rPr>
              <a:t>（</a:t>
            </a:r>
            <a:r>
              <a:rPr lang="en-US" altLang="zh-CN" b="1" dirty="0">
                <a:latin typeface="+mn-ea"/>
              </a:rPr>
              <a:t>1</a:t>
            </a:r>
            <a:r>
              <a:rPr lang="zh-CN" altLang="zh-CN" b="1" dirty="0">
                <a:latin typeface="+mn-ea"/>
              </a:rPr>
              <a:t>）社会主义工业化方针提出的时间和会议？为实现工业化，采取了哪些政策？通过怎样的方式实施？取得了怎样的成果？存在哪些问题？</a:t>
            </a:r>
            <a:endParaRPr lang="zh-CN" altLang="zh-CN" dirty="0">
              <a:latin typeface="+mn-ea"/>
            </a:endParaRPr>
          </a:p>
          <a:p>
            <a:pPr marL="0" indent="0">
              <a:buNone/>
            </a:pPr>
            <a:r>
              <a:rPr lang="zh-CN" altLang="zh-CN" b="1" dirty="0">
                <a:latin typeface="+mn-ea"/>
              </a:rPr>
              <a:t>（</a:t>
            </a:r>
            <a:r>
              <a:rPr lang="en-US" altLang="zh-CN" b="1" dirty="0">
                <a:latin typeface="+mn-ea"/>
              </a:rPr>
              <a:t>2</a:t>
            </a:r>
            <a:r>
              <a:rPr lang="zh-CN" altLang="zh-CN" b="1" dirty="0">
                <a:latin typeface="+mn-ea"/>
              </a:rPr>
              <a:t>）推进农业集体化的主要目的是</a:t>
            </a:r>
            <a:r>
              <a:rPr lang="en-US" altLang="zh-CN" b="1" dirty="0">
                <a:latin typeface="+mn-ea"/>
              </a:rPr>
              <a:t>?</a:t>
            </a:r>
            <a:r>
              <a:rPr lang="zh-CN" altLang="zh-CN" b="1" dirty="0">
                <a:latin typeface="+mn-ea"/>
              </a:rPr>
              <a:t>社会主义农业集体化方针提出时间和会议？斯大林决定农业全盘集体化的出发点是什么</a:t>
            </a:r>
            <a:r>
              <a:rPr lang="en-US" altLang="zh-CN" b="1" dirty="0">
                <a:latin typeface="+mn-ea"/>
              </a:rPr>
              <a:t>?</a:t>
            </a:r>
            <a:r>
              <a:rPr lang="zh-CN" altLang="zh-CN" b="1" dirty="0">
                <a:latin typeface="+mn-ea"/>
              </a:rPr>
              <a:t>农业集体化基本完成的时间是</a:t>
            </a:r>
            <a:r>
              <a:rPr lang="en-US" altLang="zh-CN" b="1" dirty="0">
                <a:latin typeface="+mn-ea"/>
              </a:rPr>
              <a:t>?</a:t>
            </a:r>
            <a:r>
              <a:rPr lang="zh-CN" altLang="zh-CN" b="1" dirty="0">
                <a:latin typeface="+mn-ea"/>
              </a:rPr>
              <a:t>产生了哪些历史作用？存在哪些问题</a:t>
            </a:r>
            <a:r>
              <a:rPr lang="zh-CN" altLang="zh-CN" b="1" dirty="0" smtClean="0">
                <a:latin typeface="+mn-ea"/>
              </a:rPr>
              <a:t>？</a:t>
            </a:r>
            <a:endParaRPr lang="en-US" altLang="zh-CN" b="1" dirty="0" smtClean="0">
              <a:latin typeface="+mn-ea"/>
            </a:endParaRPr>
          </a:p>
          <a:p>
            <a:pPr marL="0" indent="0">
              <a:buNone/>
            </a:pPr>
            <a:r>
              <a:rPr lang="zh-CN" altLang="en-US" b="1" dirty="0" smtClean="0">
                <a:latin typeface="+mn-ea"/>
              </a:rPr>
              <a:t>（</a:t>
            </a:r>
            <a:r>
              <a:rPr lang="en-US" altLang="zh-CN" b="1" dirty="0" smtClean="0">
                <a:latin typeface="+mn-ea"/>
              </a:rPr>
              <a:t>3</a:t>
            </a:r>
            <a:r>
              <a:rPr lang="zh-CN" altLang="en-US" b="1" dirty="0" smtClean="0">
                <a:latin typeface="+mn-ea"/>
              </a:rPr>
              <a:t>）斯大林模式形成的标志是？</a:t>
            </a:r>
            <a:endParaRPr lang="zh-CN" altLang="zh-CN" dirty="0">
              <a:latin typeface="+mn-ea"/>
            </a:endParaRPr>
          </a:p>
          <a:p>
            <a:pPr marL="0" indent="0">
              <a:buNone/>
            </a:pPr>
            <a:r>
              <a:rPr lang="en-US" altLang="zh-CN" b="1" dirty="0">
                <a:latin typeface="+mn-ea"/>
              </a:rPr>
              <a:t>4.</a:t>
            </a:r>
            <a:r>
              <a:rPr lang="zh-CN" altLang="zh-CN" b="1" dirty="0">
                <a:latin typeface="+mn-ea"/>
              </a:rPr>
              <a:t>试从经济管理体制、所有制结构</a:t>
            </a:r>
            <a:r>
              <a:rPr lang="zh-CN" altLang="zh-CN" b="1" dirty="0" smtClean="0">
                <a:latin typeface="+mn-ea"/>
              </a:rPr>
              <a:t>、工业化</a:t>
            </a:r>
            <a:r>
              <a:rPr lang="zh-CN" altLang="zh-CN" b="1" dirty="0">
                <a:latin typeface="+mn-ea"/>
              </a:rPr>
              <a:t>模式等方面说明斯大林模式的经济表现</a:t>
            </a:r>
            <a:r>
              <a:rPr lang="en-US" altLang="zh-CN" b="1" dirty="0">
                <a:latin typeface="+mn-ea"/>
              </a:rPr>
              <a:t>(</a:t>
            </a:r>
            <a:r>
              <a:rPr lang="zh-CN" altLang="zh-CN" b="1" dirty="0">
                <a:latin typeface="+mn-ea"/>
              </a:rPr>
              <a:t>特点</a:t>
            </a:r>
            <a:r>
              <a:rPr lang="en-US" altLang="zh-CN" b="1" dirty="0">
                <a:latin typeface="+mn-ea"/>
              </a:rPr>
              <a:t>)</a:t>
            </a:r>
            <a:r>
              <a:rPr lang="zh-CN" altLang="zh-CN" b="1" dirty="0">
                <a:latin typeface="+mn-ea"/>
              </a:rPr>
              <a:t>？</a:t>
            </a:r>
            <a:endParaRPr lang="zh-CN" altLang="zh-CN" dirty="0">
              <a:latin typeface="+mn-ea"/>
            </a:endParaRPr>
          </a:p>
          <a:p>
            <a:pPr marL="0" indent="0">
              <a:buNone/>
            </a:pPr>
            <a:r>
              <a:rPr lang="en-US" altLang="zh-CN" b="1" dirty="0">
                <a:latin typeface="+mn-ea"/>
              </a:rPr>
              <a:t>5.</a:t>
            </a:r>
            <a:r>
              <a:rPr lang="zh-CN" altLang="zh-CN" b="1" dirty="0">
                <a:latin typeface="+mn-ea"/>
              </a:rPr>
              <a:t>如何评价斯大林模式？ </a:t>
            </a:r>
            <a:endParaRPr lang="zh-CN" altLang="zh-CN" dirty="0">
              <a:latin typeface="+mn-ea"/>
            </a:endParaRPr>
          </a:p>
          <a:p>
            <a:endParaRPr lang="zh-CN" altLang="en-US" dirty="0"/>
          </a:p>
        </p:txBody>
      </p:sp>
    </p:spTree>
    <p:extLst>
      <p:ext uri="{BB962C8B-B14F-4D97-AF65-F5344CB8AC3E}">
        <p14:creationId xmlns:p14="http://schemas.microsoft.com/office/powerpoint/2010/main" val="1236543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395536" y="1844824"/>
            <a:ext cx="8229600" cy="4525963"/>
          </a:xfrm>
        </p:spPr>
        <p:txBody>
          <a:bodyPr>
            <a:normAutofit/>
          </a:bodyPr>
          <a:lstStyle/>
          <a:p>
            <a:pPr marL="0" indent="0">
              <a:buNone/>
            </a:pPr>
            <a:r>
              <a:rPr lang="zh-CN" altLang="en-US" sz="5400" dirty="0" smtClean="0"/>
              <a:t>                  </a:t>
            </a:r>
            <a:r>
              <a:rPr lang="zh-CN" altLang="en-US" sz="5400" dirty="0" smtClean="0">
                <a:solidFill>
                  <a:srgbClr val="FF0000"/>
                </a:solidFill>
                <a:latin typeface="黑体" pitchFamily="49" charset="-122"/>
                <a:ea typeface="黑体" pitchFamily="49" charset="-122"/>
              </a:rPr>
              <a:t>史料研读</a:t>
            </a:r>
            <a:endParaRPr lang="zh-CN" altLang="en-US" sz="54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2689026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9" name="Text Box 13"/>
          <p:cNvSpPr txBox="1">
            <a:spLocks noChangeArrowheads="1"/>
          </p:cNvSpPr>
          <p:nvPr/>
        </p:nvSpPr>
        <p:spPr bwMode="auto">
          <a:xfrm>
            <a:off x="164127" y="4221088"/>
            <a:ext cx="8534400" cy="1936750"/>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0000"/>
              </a:spcBef>
            </a:pPr>
            <a:r>
              <a:rPr lang="zh-CN" altLang="en-US" sz="2400" b="1" dirty="0" smtClean="0">
                <a:latin typeface="黑体" pitchFamily="49" charset="-122"/>
                <a:ea typeface="黑体" pitchFamily="49" charset="-122"/>
              </a:rPr>
              <a:t>史料</a:t>
            </a:r>
            <a:r>
              <a:rPr lang="en-US" altLang="zh-CN" sz="2400" b="1" dirty="0" smtClean="0">
                <a:latin typeface="黑体" pitchFamily="49" charset="-122"/>
                <a:ea typeface="黑体" pitchFamily="49" charset="-122"/>
              </a:rPr>
              <a:t>2  1924</a:t>
            </a:r>
            <a:r>
              <a:rPr lang="zh-CN" altLang="en-US" sz="2400" b="1" dirty="0">
                <a:latin typeface="黑体" pitchFamily="49" charset="-122"/>
                <a:ea typeface="黑体" pitchFamily="49" charset="-122"/>
              </a:rPr>
              <a:t>年列宁逝世</a:t>
            </a:r>
            <a:r>
              <a:rPr lang="zh-CN" altLang="en-US" sz="2400" b="1" dirty="0" smtClean="0">
                <a:latin typeface="黑体" pitchFamily="49" charset="-122"/>
                <a:ea typeface="黑体" pitchFamily="49" charset="-122"/>
              </a:rPr>
              <a:t>后</a:t>
            </a:r>
            <a:r>
              <a:rPr lang="zh-CN" altLang="en-US" sz="2400" b="1" u="sng" dirty="0" smtClean="0">
                <a:latin typeface="黑体" pitchFamily="49" charset="-122"/>
                <a:ea typeface="黑体" pitchFamily="49" charset="-122"/>
              </a:rPr>
              <a:t>，</a:t>
            </a:r>
            <a:r>
              <a:rPr lang="zh-CN" altLang="en-US" sz="2400" b="1" dirty="0" smtClean="0">
                <a:latin typeface="黑体" pitchFamily="49" charset="-122"/>
                <a:ea typeface="黑体" pitchFamily="49" charset="-122"/>
              </a:rPr>
              <a:t>斯大林</a:t>
            </a:r>
            <a:r>
              <a:rPr lang="zh-CN" altLang="en-US" sz="2400" b="1" dirty="0">
                <a:latin typeface="黑体" pitchFamily="49" charset="-122"/>
                <a:ea typeface="黑体" pitchFamily="49" charset="-122"/>
              </a:rPr>
              <a:t>的领导地位逐渐确立，此时的苏联处于在西方资本主义国家封锁和包围之中，孤立无援，国内工业生产极其落后，到</a:t>
            </a:r>
            <a:r>
              <a:rPr lang="en-US" altLang="zh-CN" sz="2400" b="1" dirty="0">
                <a:latin typeface="黑体" pitchFamily="49" charset="-122"/>
                <a:ea typeface="黑体" pitchFamily="49" charset="-122"/>
              </a:rPr>
              <a:t>1928</a:t>
            </a:r>
            <a:r>
              <a:rPr lang="zh-CN" altLang="en-US" sz="2400" b="1" dirty="0">
                <a:latin typeface="黑体" pitchFamily="49" charset="-122"/>
                <a:ea typeface="黑体" pitchFamily="49" charset="-122"/>
              </a:rPr>
              <a:t>年，苏联工业产值还不到德国的一半，是美国的八分之一，全国只有不到三万辆拖拉机，</a:t>
            </a:r>
            <a:r>
              <a:rPr lang="en-US" altLang="zh-CN" sz="2400" b="1" dirty="0">
                <a:latin typeface="黑体" pitchFamily="49" charset="-122"/>
                <a:ea typeface="黑体" pitchFamily="49" charset="-122"/>
              </a:rPr>
              <a:t>99℅</a:t>
            </a:r>
            <a:r>
              <a:rPr lang="zh-CN" altLang="en-US" sz="2400" b="1" dirty="0">
                <a:latin typeface="黑体" pitchFamily="49" charset="-122"/>
                <a:ea typeface="黑体" pitchFamily="49" charset="-122"/>
              </a:rPr>
              <a:t>的耕种要靠畜力和人力完成。        </a:t>
            </a:r>
            <a:r>
              <a:rPr lang="en-US" altLang="zh-CN" sz="2400" b="1" dirty="0">
                <a:latin typeface="Arial"/>
                <a:ea typeface="黑体" pitchFamily="49" charset="-122"/>
              </a:rPr>
              <a:t>——</a:t>
            </a:r>
            <a:r>
              <a:rPr lang="en-US" altLang="zh-CN" sz="2400" b="1" dirty="0">
                <a:latin typeface="黑体" pitchFamily="49" charset="-122"/>
                <a:ea typeface="黑体" pitchFamily="49" charset="-122"/>
              </a:rPr>
              <a:t>《</a:t>
            </a:r>
            <a:r>
              <a:rPr lang="zh-CN" altLang="en-US" sz="2400" b="1" dirty="0">
                <a:latin typeface="黑体" pitchFamily="49" charset="-122"/>
                <a:ea typeface="黑体" pitchFamily="49" charset="-122"/>
              </a:rPr>
              <a:t>大国崛起</a:t>
            </a:r>
            <a:r>
              <a:rPr lang="en-US" altLang="zh-CN" sz="2400" b="1" dirty="0">
                <a:latin typeface="黑体" pitchFamily="49" charset="-122"/>
                <a:ea typeface="黑体" pitchFamily="49" charset="-122"/>
              </a:rPr>
              <a:t>》</a:t>
            </a:r>
          </a:p>
        </p:txBody>
      </p:sp>
      <p:sp>
        <p:nvSpPr>
          <p:cNvPr id="24593" name="矩形 2"/>
          <p:cNvSpPr>
            <a:spLocks noChangeArrowheads="1"/>
          </p:cNvSpPr>
          <p:nvPr/>
        </p:nvSpPr>
        <p:spPr bwMode="auto">
          <a:xfrm>
            <a:off x="179104" y="1340768"/>
            <a:ext cx="8584165" cy="2677656"/>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zh-CN" altLang="en-US" sz="2400" b="1" dirty="0" smtClean="0">
                <a:solidFill>
                  <a:srgbClr val="000000"/>
                </a:solidFill>
                <a:latin typeface="Times New Roman" pitchFamily="18" charset="0"/>
                <a:ea typeface="黑体" pitchFamily="49" charset="-122"/>
              </a:rPr>
              <a:t>史料</a:t>
            </a:r>
            <a:r>
              <a:rPr lang="en-US" altLang="zh-CN" sz="2400" b="1" dirty="0" smtClean="0">
                <a:solidFill>
                  <a:srgbClr val="000000"/>
                </a:solidFill>
                <a:latin typeface="Times New Roman" pitchFamily="18" charset="0"/>
                <a:ea typeface="黑体" pitchFamily="49" charset="-122"/>
              </a:rPr>
              <a:t>1   </a:t>
            </a:r>
            <a:r>
              <a:rPr lang="zh-CN" altLang="en-US" sz="2400" b="1" dirty="0" smtClean="0">
                <a:solidFill>
                  <a:srgbClr val="000000"/>
                </a:solidFill>
                <a:latin typeface="Times New Roman" pitchFamily="18" charset="0"/>
                <a:ea typeface="黑体" pitchFamily="49" charset="-122"/>
              </a:rPr>
              <a:t>更</a:t>
            </a:r>
            <a:r>
              <a:rPr lang="zh-CN" altLang="en-US" sz="2400" b="1" dirty="0">
                <a:solidFill>
                  <a:srgbClr val="000000"/>
                </a:solidFill>
                <a:latin typeface="Times New Roman" pitchFamily="18" charset="0"/>
                <a:ea typeface="黑体" pitchFamily="49" charset="-122"/>
              </a:rPr>
              <a:t>令人不安的是</a:t>
            </a:r>
            <a:r>
              <a:rPr lang="zh-CN" altLang="en-US" sz="2400" b="1" dirty="0">
                <a:latin typeface="Times New Roman" pitchFamily="18" charset="0"/>
                <a:ea typeface="黑体" pitchFamily="49" charset="-122"/>
              </a:rPr>
              <a:t>富农及其支持者的力量不断增长。由于</a:t>
            </a:r>
            <a:r>
              <a:rPr lang="en-US" altLang="zh-CN" sz="2400" b="1" dirty="0">
                <a:latin typeface="Times New Roman" pitchFamily="18" charset="0"/>
                <a:ea typeface="黑体" pitchFamily="49" charset="-122"/>
              </a:rPr>
              <a:t>……</a:t>
            </a:r>
            <a:r>
              <a:rPr lang="zh-CN" altLang="en-US" sz="2400" b="1" dirty="0">
                <a:latin typeface="Times New Roman" pitchFamily="18" charset="0"/>
                <a:ea typeface="黑体" pitchFamily="49" charset="-122"/>
              </a:rPr>
              <a:t>富农公开敌视苏维埃政权。他们生产了大部分剩余粮食，所以，采取的报复手段是：或者减少自己的产量</a:t>
            </a:r>
            <a:r>
              <a:rPr lang="en-US" altLang="zh-CN" sz="2400" b="1" dirty="0">
                <a:latin typeface="Times New Roman" pitchFamily="18" charset="0"/>
                <a:ea typeface="黑体" pitchFamily="49" charset="-122"/>
              </a:rPr>
              <a:t>,</a:t>
            </a:r>
            <a:r>
              <a:rPr lang="zh-CN" altLang="en-US" sz="2400" b="1" dirty="0">
                <a:latin typeface="Times New Roman" pitchFamily="18" charset="0"/>
                <a:ea typeface="黑体" pitchFamily="49" charset="-122"/>
              </a:rPr>
              <a:t>或者不把粮食拿到市场上出售，以迫使价格上涨。因此，苏维埃发现为城市居民提供粮食越来越困难了</a:t>
            </a:r>
            <a:r>
              <a:rPr lang="en-US" altLang="zh-CN" sz="2400" b="1" dirty="0">
                <a:latin typeface="Times New Roman" pitchFamily="18" charset="0"/>
                <a:ea typeface="黑体" pitchFamily="49" charset="-122"/>
              </a:rPr>
              <a:t>;</a:t>
            </a:r>
            <a:r>
              <a:rPr lang="zh-CN" altLang="en-US" sz="2400" b="1" dirty="0">
                <a:latin typeface="Times New Roman" pitchFamily="18" charset="0"/>
                <a:ea typeface="黑体" pitchFamily="49" charset="-122"/>
              </a:rPr>
              <a:t>敌对的富农能够随意使城市居民挨饿。</a:t>
            </a:r>
          </a:p>
          <a:p>
            <a:r>
              <a:rPr lang="zh-CN" altLang="en-US" sz="2400" b="1" dirty="0">
                <a:solidFill>
                  <a:srgbClr val="000000"/>
                </a:solidFill>
                <a:latin typeface="Times New Roman" pitchFamily="18" charset="0"/>
                <a:ea typeface="黑体" pitchFamily="49" charset="-122"/>
              </a:rPr>
              <a:t>                                         </a:t>
            </a:r>
            <a:r>
              <a:rPr lang="en-US" altLang="zh-CN" sz="2400" b="1" dirty="0">
                <a:solidFill>
                  <a:srgbClr val="000000"/>
                </a:solidFill>
                <a:latin typeface="Times New Roman" pitchFamily="18" charset="0"/>
                <a:ea typeface="黑体" pitchFamily="49" charset="-122"/>
              </a:rPr>
              <a:t>——</a:t>
            </a:r>
            <a:r>
              <a:rPr lang="zh-CN" altLang="en-US" sz="2400" b="1" dirty="0">
                <a:solidFill>
                  <a:srgbClr val="000000"/>
                </a:solidFill>
                <a:latin typeface="Times New Roman" pitchFamily="18" charset="0"/>
                <a:ea typeface="黑体" pitchFamily="49" charset="-122"/>
              </a:rPr>
              <a:t>瞿秋白</a:t>
            </a:r>
            <a:r>
              <a:rPr lang="en-US" altLang="zh-CN" sz="2400" b="1" dirty="0">
                <a:solidFill>
                  <a:srgbClr val="000000"/>
                </a:solidFill>
                <a:latin typeface="Times New Roman" pitchFamily="18" charset="0"/>
                <a:ea typeface="黑体" pitchFamily="49" charset="-122"/>
              </a:rPr>
              <a:t>《</a:t>
            </a:r>
            <a:r>
              <a:rPr lang="zh-CN" altLang="en-US" sz="2400" b="1" dirty="0">
                <a:solidFill>
                  <a:srgbClr val="000000"/>
                </a:solidFill>
                <a:latin typeface="Times New Roman" pitchFamily="18" charset="0"/>
                <a:ea typeface="黑体" pitchFamily="49" charset="-122"/>
              </a:rPr>
              <a:t>饿乡纪程</a:t>
            </a:r>
            <a:r>
              <a:rPr lang="en-US" altLang="zh-CN" sz="2400" b="1" dirty="0">
                <a:solidFill>
                  <a:srgbClr val="000000"/>
                </a:solidFill>
                <a:latin typeface="Times New Roman" pitchFamily="18" charset="0"/>
                <a:ea typeface="黑体" pitchFamily="49" charset="-122"/>
              </a:rPr>
              <a:t>》</a:t>
            </a:r>
          </a:p>
        </p:txBody>
      </p:sp>
      <p:sp>
        <p:nvSpPr>
          <p:cNvPr id="6" name="标题 1"/>
          <p:cNvSpPr txBox="1">
            <a:spLocks/>
          </p:cNvSpPr>
          <p:nvPr/>
        </p:nvSpPr>
        <p:spPr>
          <a:xfrm>
            <a:off x="218859" y="197768"/>
            <a:ext cx="8424936" cy="1143000"/>
          </a:xfrm>
          <a:prstGeom prst="rect">
            <a:avLst/>
          </a:prstGeom>
        </p:spPr>
        <p:txBody>
          <a:bodyP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3600" b="1" dirty="0" smtClean="0">
                <a:solidFill>
                  <a:srgbClr val="FF0000"/>
                </a:solidFill>
                <a:latin typeface="黑体" pitchFamily="49" charset="-122"/>
                <a:ea typeface="黑体" pitchFamily="49" charset="-122"/>
              </a:rPr>
              <a:t>第一组   回归</a:t>
            </a:r>
            <a:r>
              <a:rPr lang="zh-CN" altLang="en-US" sz="3600" b="1" dirty="0" smtClean="0">
                <a:latin typeface="黑体" pitchFamily="49" charset="-122"/>
                <a:ea typeface="黑体" pitchFamily="49" charset="-122"/>
              </a:rPr>
              <a:t>理想的实验</a:t>
            </a:r>
            <a:r>
              <a:rPr lang="en-US" altLang="zh-CN" sz="3600" b="1" dirty="0" smtClean="0">
                <a:latin typeface="黑体" pitchFamily="49" charset="-122"/>
                <a:ea typeface="黑体" pitchFamily="49" charset="-122"/>
              </a:rPr>
              <a:t/>
            </a:r>
            <a:br>
              <a:rPr lang="en-US" altLang="zh-CN" sz="3600" b="1" dirty="0" smtClean="0">
                <a:latin typeface="黑体" pitchFamily="49" charset="-122"/>
                <a:ea typeface="黑体" pitchFamily="49" charset="-122"/>
              </a:rPr>
            </a:br>
            <a:r>
              <a:rPr lang="en-US" altLang="zh-CN" sz="3600" b="1" dirty="0" smtClean="0">
                <a:latin typeface="黑体" pitchFamily="49" charset="-122"/>
                <a:ea typeface="黑体" pitchFamily="49" charset="-122"/>
              </a:rPr>
              <a:t>                  </a:t>
            </a:r>
            <a:endParaRPr lang="zh-CN" altLang="en-US" sz="3600" b="1" dirty="0">
              <a:latin typeface="黑体" pitchFamily="49" charset="-122"/>
              <a:ea typeface="黑体" pitchFamily="49" charset="-122"/>
            </a:endParaRPr>
          </a:p>
        </p:txBody>
      </p:sp>
    </p:spTree>
    <p:extLst>
      <p:ext uri="{BB962C8B-B14F-4D97-AF65-F5344CB8AC3E}">
        <p14:creationId xmlns:p14="http://schemas.microsoft.com/office/powerpoint/2010/main" val="956565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7193" y="32229"/>
            <a:ext cx="8229600" cy="4525963"/>
          </a:xfrm>
        </p:spPr>
        <p:txBody>
          <a:bodyPr/>
          <a:lstStyle/>
          <a:p>
            <a:pPr marL="0" indent="0">
              <a:buNone/>
            </a:pPr>
            <a:r>
              <a:rPr lang="zh-CN" altLang="en-US" dirty="0" smtClean="0">
                <a:latin typeface="黑体" pitchFamily="49" charset="-122"/>
                <a:ea typeface="黑体" pitchFamily="49" charset="-122"/>
              </a:rPr>
              <a:t>史料</a:t>
            </a:r>
            <a:r>
              <a:rPr lang="en-US" altLang="zh-CN" dirty="0" smtClean="0">
                <a:latin typeface="黑体" pitchFamily="49" charset="-122"/>
                <a:ea typeface="黑体" pitchFamily="49" charset="-122"/>
              </a:rPr>
              <a:t>3</a:t>
            </a:r>
            <a:endParaRPr lang="zh-CN" altLang="en-US" dirty="0">
              <a:latin typeface="黑体" pitchFamily="49" charset="-122"/>
              <a:ea typeface="黑体" pitchFamily="49" charset="-122"/>
            </a:endParaRPr>
          </a:p>
        </p:txBody>
      </p:sp>
      <p:pic>
        <p:nvPicPr>
          <p:cNvPr id="1026" name="Picture 2" descr="照片 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209415"/>
            <a:ext cx="9124685" cy="3912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44016" y="6093296"/>
            <a:ext cx="4932040" cy="584775"/>
          </a:xfrm>
          <a:prstGeom prst="rect">
            <a:avLst/>
          </a:prstGeom>
          <a:noFill/>
        </p:spPr>
        <p:txBody>
          <a:bodyPr wrap="square" rtlCol="0">
            <a:spAutoFit/>
          </a:bodyPr>
          <a:lstStyle/>
          <a:p>
            <a:r>
              <a:rPr lang="zh-CN" altLang="en-US" sz="3200" b="1" dirty="0" smtClean="0">
                <a:solidFill>
                  <a:srgbClr val="FF0000"/>
                </a:solidFill>
              </a:rPr>
              <a:t>有关集体农庄的宣传画</a:t>
            </a:r>
            <a:endParaRPr lang="zh-CN" altLang="en-US" sz="3200" b="1" dirty="0">
              <a:solidFill>
                <a:srgbClr val="FF0000"/>
              </a:solidFill>
            </a:endParaRPr>
          </a:p>
        </p:txBody>
      </p:sp>
      <p:pic>
        <p:nvPicPr>
          <p:cNvPr id="6" name="Picture 5" descr="第聂伯河水电站"/>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534" y="0"/>
            <a:ext cx="9036496" cy="320941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6"/>
          <p:cNvSpPr>
            <a:spLocks noChangeArrowheads="1"/>
          </p:cNvSpPr>
          <p:nvPr/>
        </p:nvSpPr>
        <p:spPr bwMode="auto">
          <a:xfrm>
            <a:off x="827584" y="2686195"/>
            <a:ext cx="849694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zh-CN" altLang="en-US" sz="2800" b="1" dirty="0">
                <a:solidFill>
                  <a:srgbClr val="FF0000"/>
                </a:solidFill>
                <a:latin typeface="Arial" charset="0"/>
              </a:rPr>
              <a:t>苏联 “一五”计划</a:t>
            </a:r>
            <a:r>
              <a:rPr lang="zh-CN" altLang="en-US" sz="2800" b="1" dirty="0" smtClean="0">
                <a:solidFill>
                  <a:srgbClr val="FF0000"/>
                </a:solidFill>
                <a:latin typeface="Arial" charset="0"/>
              </a:rPr>
              <a:t>期间</a:t>
            </a:r>
            <a:r>
              <a:rPr lang="en-US" altLang="zh-CN" sz="2800" b="1" dirty="0" smtClean="0">
                <a:solidFill>
                  <a:srgbClr val="FF0000"/>
                </a:solidFill>
                <a:latin typeface="Arial" charset="0"/>
              </a:rPr>
              <a:t>——</a:t>
            </a:r>
            <a:r>
              <a:rPr lang="zh-CN" altLang="en-US" sz="2800" b="1" dirty="0">
                <a:solidFill>
                  <a:srgbClr val="FF0000"/>
                </a:solidFill>
                <a:latin typeface="Arial" charset="0"/>
              </a:rPr>
              <a:t>第聂伯河水电站</a:t>
            </a:r>
          </a:p>
        </p:txBody>
      </p:sp>
    </p:spTree>
    <p:extLst>
      <p:ext uri="{BB962C8B-B14F-4D97-AF65-F5344CB8AC3E}">
        <p14:creationId xmlns:p14="http://schemas.microsoft.com/office/powerpoint/2010/main" val="393407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96752"/>
            <a:ext cx="9045241" cy="4525963"/>
          </a:xfrm>
        </p:spPr>
        <p:txBody>
          <a:bodyPr/>
          <a:lstStyle/>
          <a:p>
            <a:pPr marL="0" indent="0">
              <a:buNone/>
            </a:pPr>
            <a:r>
              <a:rPr lang="en-US" altLang="zh-CN" dirty="0" smtClean="0"/>
              <a:t>  </a:t>
            </a:r>
            <a:r>
              <a:rPr lang="zh-CN" altLang="en-US" b="1" dirty="0" smtClean="0">
                <a:latin typeface="黑体" pitchFamily="49" charset="-122"/>
                <a:ea typeface="黑体" pitchFamily="49" charset="-122"/>
              </a:rPr>
              <a:t>史料</a:t>
            </a:r>
            <a:r>
              <a:rPr lang="en-US" altLang="zh-CN" b="1" dirty="0" smtClean="0">
                <a:latin typeface="黑体" pitchFamily="49" charset="-122"/>
                <a:ea typeface="黑体" pitchFamily="49" charset="-122"/>
              </a:rPr>
              <a:t>4</a:t>
            </a:r>
            <a:r>
              <a:rPr lang="en-US" altLang="zh-CN" dirty="0" smtClean="0">
                <a:latin typeface="黑体" pitchFamily="49" charset="-122"/>
                <a:ea typeface="黑体" pitchFamily="49" charset="-122"/>
              </a:rPr>
              <a:t>  </a:t>
            </a:r>
            <a:r>
              <a:rPr lang="zh-CN" altLang="zh-CN" b="1" dirty="0" smtClean="0">
                <a:latin typeface="黑体" pitchFamily="49" charset="-122"/>
                <a:ea typeface="黑体" pitchFamily="49" charset="-122"/>
              </a:rPr>
              <a:t>为了</a:t>
            </a:r>
            <a:r>
              <a:rPr lang="zh-CN" altLang="zh-CN" b="1" dirty="0">
                <a:latin typeface="黑体" pitchFamily="49" charset="-122"/>
                <a:ea typeface="黑体" pitchFamily="49" charset="-122"/>
              </a:rPr>
              <a:t>迅速增强经济实力和国防力量，苏联采取了优先发展重工业的方针，由农业和轻工业为重工业的发展提供资金。在经济体制方面实行单一的公有制，实行高度集中的计划经济，建立相对独立于资本主义世界市场之外的经济体系</a:t>
            </a:r>
            <a:r>
              <a:rPr lang="zh-CN" altLang="zh-CN" b="1" dirty="0" smtClean="0">
                <a:latin typeface="黑体" pitchFamily="49" charset="-122"/>
                <a:ea typeface="黑体" pitchFamily="49" charset="-122"/>
              </a:rPr>
              <a:t>。</a:t>
            </a:r>
            <a:endParaRPr lang="en-US" altLang="zh-CN" b="1" dirty="0" smtClean="0">
              <a:latin typeface="黑体" pitchFamily="49" charset="-122"/>
              <a:ea typeface="黑体" pitchFamily="49" charset="-122"/>
            </a:endParaRPr>
          </a:p>
          <a:p>
            <a:pPr marL="0" indent="0">
              <a:buNone/>
            </a:pPr>
            <a:r>
              <a:rPr lang="en-US" altLang="zh-CN" b="1" dirty="0" smtClean="0">
                <a:latin typeface="黑体" pitchFamily="49" charset="-122"/>
                <a:ea typeface="黑体" pitchFamily="49" charset="-122"/>
              </a:rPr>
              <a:t>                     ---</a:t>
            </a:r>
            <a:r>
              <a:rPr lang="zh-CN" altLang="en-US" b="1" dirty="0" smtClean="0">
                <a:latin typeface="黑体" pitchFamily="49" charset="-122"/>
                <a:ea typeface="黑体" pitchFamily="49" charset="-122"/>
              </a:rPr>
              <a:t>人教版必修二教材</a:t>
            </a:r>
            <a:endParaRPr lang="zh-CN" altLang="zh-CN" b="1" dirty="0">
              <a:latin typeface="黑体" pitchFamily="49" charset="-122"/>
              <a:ea typeface="黑体" pitchFamily="49" charset="-122"/>
            </a:endParaRPr>
          </a:p>
          <a:p>
            <a:endParaRPr lang="zh-CN" altLang="en-US" dirty="0"/>
          </a:p>
        </p:txBody>
      </p:sp>
    </p:spTree>
    <p:extLst>
      <p:ext uri="{BB962C8B-B14F-4D97-AF65-F5344CB8AC3E}">
        <p14:creationId xmlns:p14="http://schemas.microsoft.com/office/powerpoint/2010/main" val="36271866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1306</Words>
  <Application>Microsoft Office PowerPoint</Application>
  <PresentationFormat>全屏显示(4:3)</PresentationFormat>
  <Paragraphs>127</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主题​​</vt:lpstr>
      <vt:lpstr>知识回顾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第二组  理想与现实的对话</vt:lpstr>
      <vt:lpstr>PowerPoint 演示文稿</vt:lpstr>
      <vt:lpstr>第三组  借鉴与反思</vt:lpstr>
      <vt:lpstr>PowerPoint 演示文稿</vt:lpstr>
      <vt:lpstr>PowerPoint 演示文稿</vt:lpstr>
      <vt:lpstr>PowerPoint 演示文稿</vt:lpstr>
      <vt:lpstr>课堂小结</vt:lpstr>
      <vt:lpstr>PowerPoint 演示文稿</vt:lpstr>
      <vt:lpstr>课堂小结</vt:lpstr>
      <vt:lpstr>“斯大林模式”与中外其他制度的比较</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AutoBVT</dc:creator>
  <cp:lastModifiedBy>AutoBVT</cp:lastModifiedBy>
  <cp:revision>26</cp:revision>
  <dcterms:created xsi:type="dcterms:W3CDTF">2017-11-21T13:19:30Z</dcterms:created>
  <dcterms:modified xsi:type="dcterms:W3CDTF">2017-11-22T03:53:51Z</dcterms:modified>
</cp:coreProperties>
</file>