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gif" ContentType="image/gi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9" r:id="rId3"/>
    <p:sldId id="277" r:id="rId4"/>
    <p:sldId id="279" r:id="rId5"/>
    <p:sldId id="261" r:id="rId7"/>
    <p:sldId id="285" r:id="rId8"/>
    <p:sldId id="336" r:id="rId9"/>
    <p:sldId id="307" r:id="rId10"/>
    <p:sldId id="308" r:id="rId11"/>
    <p:sldId id="309" r:id="rId12"/>
    <p:sldId id="311" r:id="rId13"/>
    <p:sldId id="315" r:id="rId14"/>
    <p:sldId id="267" r:id="rId15"/>
    <p:sldId id="319" r:id="rId16"/>
    <p:sldId id="320" r:id="rId17"/>
    <p:sldId id="290" r:id="rId18"/>
    <p:sldId id="321" r:id="rId19"/>
    <p:sldId id="291" r:id="rId20"/>
    <p:sldId id="292" r:id="rId21"/>
    <p:sldId id="293" r:id="rId22"/>
    <p:sldId id="296" r:id="rId23"/>
    <p:sldId id="322" r:id="rId24"/>
    <p:sldId id="323" r:id="rId25"/>
    <p:sldId id="297" r:id="rId26"/>
    <p:sldId id="271" r:id="rId27"/>
    <p:sldId id="324" r:id="rId28"/>
    <p:sldId id="325" r:id="rId29"/>
    <p:sldId id="337" r:id="rId30"/>
    <p:sldId id="366" r:id="rId31"/>
    <p:sldId id="368" r:id="rId32"/>
    <p:sldId id="367" r:id="rId33"/>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60093"/>
    <a:srgbClr val="33CC33"/>
    <a:srgbClr val="00FF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3" d="100"/>
          <a:sy n="73" d="100"/>
        </p:scale>
        <p:origin x="-714" y="-72"/>
      </p:cViewPr>
      <p:guideLst>
        <p:guide orient="horz" pos="2160"/>
        <p:guide pos="291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39937"/>
          <p:cNvSpPr>
            <a:spLocks noRot="1" noTextEdit="1"/>
          </p:cNvSpPr>
          <p:nvPr>
            <p:ph type="sldImg"/>
          </p:nvPr>
        </p:nvSpPr>
        <p:spPr/>
      </p:sp>
      <p:sp>
        <p:nvSpPr>
          <p:cNvPr id="6146" name="文本占位符 39938"/>
          <p:cNvSpPr/>
          <p:nvPr>
            <p:ph type="body"/>
          </p:nvPr>
        </p:nvSpPr>
        <p:spPr/>
        <p:txBody>
          <a:bodyPr wrap="square" lIns="91440" tIns="45720" rIns="91440" bIns="45720" anchor="t"/>
          <a:p>
            <a:pPr lvl="0">
              <a:spcBef>
                <a:spcPct val="0"/>
              </a:spcBef>
            </a:pPr>
            <a:r>
              <a:rPr lang="zh-CN" altLang="en-US" b="1" dirty="0"/>
              <a:t>汤因比指出，“工业革命证明了，自由竞争可以创造财富，但不能创造幸福。”</a:t>
            </a:r>
            <a:endParaRPr lang="zh-CN" altLang="en-US" b="1" dirty="0"/>
          </a:p>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p:sp>
      <p:sp>
        <p:nvSpPr>
          <p:cNvPr id="20482" name="备注占位符 2"/>
          <p:cNvSpPr>
            <a:spLocks noGrp="1"/>
          </p:cNvSpPr>
          <p:nvPr>
            <p:ph type="body"/>
          </p:nvPr>
        </p:nvSpPr>
        <p:spPr/>
        <p:txBody>
          <a:bodyPr wrap="square" lIns="91440" tIns="45720" rIns="91440" bIns="45720" anchor="ctr"/>
          <a:p>
            <a:pPr lvl="0"/>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0" hangingPunct="0">
              <a:lnSpc>
                <a:spcPct val="190000"/>
              </a:lnSpc>
              <a:spcBef>
                <a:spcPct val="0"/>
              </a:spcBef>
            </a:pPr>
            <a:fld id="{9A0DB2DC-4C9A-4742-B13C-FB6460FD3503}" type="slidenum">
              <a:rPr lang="en-US" altLang="zh-CN" sz="1200" b="0" dirty="0">
                <a:latin typeface="Arial" panose="020B0604020202020204" pitchFamily="34" charset="0"/>
              </a:rPr>
            </a:fld>
            <a:endParaRPr lang="en-US" altLang="zh-CN" sz="1200" b="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
            <a:pPr lvl="0" algn="r" eaLnBrk="1" fontAlgn="base" hangingPunct="1"/>
            <a:fld id="{9A0DB2DC-4C9A-4742-B13C-FB6460FD3503}" type="slidenum">
              <a:rPr lang="en-US" altLang="zh-CN" sz="1400" strike="noStrike" noProof="1">
                <a:latin typeface="Arial" panose="020B0604020202020204" pitchFamily="34" charset="0"/>
                <a:ea typeface="宋体" panose="02010600030101010101" pitchFamily="2" charset="-122"/>
                <a:cs typeface="+mn-ea"/>
              </a:rPr>
            </a:fld>
            <a:endParaRPr lang="en-US" altLang="zh-CN" sz="140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slide" Target="slid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microsoft.com/office/2007/relationships/media" Target="file:///D:\KuGou\&#26612;&#21487;&#22827;&#26031;&#22522;%20-%20&#22825;&#40517;&#28246;.mp3" TargetMode="External"/><Relationship Id="rId1" Type="http://schemas.openxmlformats.org/officeDocument/2006/relationships/audio" Target="file:///D:\KuGou\&#26612;&#21487;&#22827;&#26031;&#22522;%20-%20&#22825;&#40517;&#28246;.mp3"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F:/&#20154;&#27665;&#21382;&#21490;&#24517;&#20462;3/L273.TIF" TargetMode="External"/><Relationship Id="rId1"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27.emf"/><Relationship Id="rId3" Type="http://schemas.openxmlformats.org/officeDocument/2006/relationships/oleObject" Target="../embeddings/oleObject8.bin"/><Relationship Id="rId2" Type="http://schemas.openxmlformats.org/officeDocument/2006/relationships/image" Target="../media/image26.emf"/><Relationship Id="rId1"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5.emf"/><Relationship Id="rId7" Type="http://schemas.openxmlformats.org/officeDocument/2006/relationships/oleObject" Target="../embeddings/oleObject4.bin"/><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3.emf"/><Relationship Id="rId3" Type="http://schemas.openxmlformats.org/officeDocument/2006/relationships/oleObject" Target="../embeddings/oleObject2.bin"/><Relationship Id="rId2" Type="http://schemas.openxmlformats.org/officeDocument/2006/relationships/image" Target="../media/image2.emf"/><Relationship Id="rId14" Type="http://schemas.openxmlformats.org/officeDocument/2006/relationships/vmlDrawing" Target="../drawings/vmlDrawing1.vml"/><Relationship Id="rId13" Type="http://schemas.openxmlformats.org/officeDocument/2006/relationships/slideLayout" Target="../slideLayouts/slideLayout7.xml"/><Relationship Id="rId12" Type="http://schemas.openxmlformats.org/officeDocument/2006/relationships/image" Target="../media/image7.emf"/><Relationship Id="rId11" Type="http://schemas.openxmlformats.org/officeDocument/2006/relationships/oleObject" Target="../embeddings/oleObject6.bin"/><Relationship Id="rId10" Type="http://schemas.openxmlformats.org/officeDocument/2006/relationships/image" Target="../media/image6.e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WordArt 2"/>
          <p:cNvSpPr>
            <a:spLocks noTextEdit="1"/>
          </p:cNvSpPr>
          <p:nvPr/>
        </p:nvSpPr>
        <p:spPr>
          <a:xfrm>
            <a:off x="611188" y="1412875"/>
            <a:ext cx="7696200" cy="1266825"/>
          </a:xfrm>
          <a:prstGeom prst="rect">
            <a:avLst/>
          </a:prstGeom>
        </p:spPr>
        <p:txBody>
          <a:bodyPr wrap="none" fromWordArt="1">
            <a:prstTxWarp prst="textWave1">
              <a:avLst>
                <a:gd name="adj1" fmla="val 13005"/>
                <a:gd name="adj2" fmla="val 0"/>
              </a:avLst>
            </a:prstTxWarp>
            <a:normAutofit/>
          </a:bodyPr>
          <a:p>
            <a:pPr algn="ctr"/>
            <a:r>
              <a:rPr lang="zh-CN" altLang="en-US" sz="6000" b="1">
                <a:ln w="9525" cap="flat" cmpd="sng">
                  <a:solidFill>
                    <a:srgbClr val="FF3300"/>
                  </a:solidFill>
                  <a:prstDash val="solid"/>
                  <a:round/>
                  <a:headEnd type="none" w="med" len="med"/>
                  <a:tailEnd type="none" w="med" len="med"/>
                </a:ln>
                <a:solidFill>
                  <a:srgbClr val="FF3300"/>
                </a:solidFill>
                <a:effectLst>
                  <a:outerShdw dist="53882" dir="2699999" algn="ctr" rotWithShape="0">
                    <a:srgbClr val="C0C0C0">
                      <a:alpha val="79999"/>
                    </a:srgbClr>
                  </a:outerShdw>
                </a:effectLst>
                <a:latin typeface="华文行楷" charset="0"/>
                <a:ea typeface="华文行楷" charset="0"/>
              </a:rPr>
              <a:t>二 碰撞与冲突</a:t>
            </a:r>
            <a:endParaRPr lang="zh-CN" altLang="en-US" sz="6000" b="1">
              <a:ln w="9525" cap="flat" cmpd="sng">
                <a:solidFill>
                  <a:srgbClr val="FF3300"/>
                </a:solidFill>
                <a:prstDash val="solid"/>
                <a:round/>
                <a:headEnd type="none" w="med" len="med"/>
                <a:tailEnd type="none" w="med" len="med"/>
              </a:ln>
              <a:solidFill>
                <a:srgbClr val="FF3300"/>
              </a:solidFill>
              <a:effectLst>
                <a:outerShdw dist="53882" dir="2699999" algn="ctr" rotWithShape="0">
                  <a:srgbClr val="C0C0C0">
                    <a:alpha val="79999"/>
                  </a:srgbClr>
                </a:outerShdw>
              </a:effectLst>
              <a:latin typeface="华文行楷" charset="0"/>
              <a:ea typeface="华文行楷" charset="0"/>
            </a:endParaRPr>
          </a:p>
        </p:txBody>
      </p:sp>
      <p:sp>
        <p:nvSpPr>
          <p:cNvPr id="3074" name="灯片编号占位符 6"/>
          <p:cNvSpPr>
            <a:spLocks noGrp="1"/>
          </p:cNvSpPr>
          <p:nvPr>
            <p:ph type="sldNum" sz="quarter" idx="12"/>
          </p:nvPr>
        </p:nvSpPr>
        <p:spPr/>
        <p:txBody>
          <a:bodyPr wrap="square" lIns="91440" tIns="45720" rIns="91440" bIns="45720" anchor="t"/>
          <a:p>
            <a:pPr algn="r"/>
            <a:fld id="{9A0DB2DC-4C9A-4742-B13C-FB6460FD3503}" type="slidenum">
              <a:rPr lang="en-US" altLang="zh-CN" sz="1400"/>
            </a:fld>
            <a:endParaRPr lang="en-US" altLang="zh-CN" sz="1400"/>
          </a:p>
        </p:txBody>
      </p:sp>
      <p:sp>
        <p:nvSpPr>
          <p:cNvPr id="3075" name="文本框 5127"/>
          <p:cNvSpPr txBox="1"/>
          <p:nvPr/>
        </p:nvSpPr>
        <p:spPr>
          <a:xfrm>
            <a:off x="0" y="3357563"/>
            <a:ext cx="8839200" cy="823912"/>
          </a:xfrm>
          <a:prstGeom prst="rect">
            <a:avLst/>
          </a:prstGeom>
          <a:noFill/>
          <a:ln w="9525">
            <a:noFill/>
          </a:ln>
        </p:spPr>
        <p:txBody>
          <a:bodyPr wrap="none" anchor="t">
            <a:spAutoFit/>
          </a:bodyPr>
          <a:p>
            <a:r>
              <a:rPr lang="zh-CN" altLang="en-US" sz="4000" b="1" dirty="0">
                <a:latin typeface="黑体" panose="02010609060101010101" pitchFamily="49" charset="-122"/>
                <a:ea typeface="黑体" panose="02010609060101010101" pitchFamily="49" charset="-122"/>
              </a:rPr>
              <a:t>（</a:t>
            </a:r>
            <a:r>
              <a:rPr lang="en-US" altLang="zh-CN" sz="4800" b="1">
                <a:solidFill>
                  <a:srgbClr val="0000FF"/>
                </a:solidFill>
                <a:latin typeface="华文新魏" pitchFamily="2" charset="-122"/>
                <a:ea typeface="华文新魏" pitchFamily="2" charset="-122"/>
              </a:rPr>
              <a:t>19</a:t>
            </a:r>
            <a:r>
              <a:rPr lang="zh-CN" altLang="en-US" sz="4800" b="1" dirty="0">
                <a:solidFill>
                  <a:srgbClr val="0000FF"/>
                </a:solidFill>
                <a:latin typeface="华文新魏" pitchFamily="2" charset="-122"/>
                <a:ea typeface="华文新魏" pitchFamily="2" charset="-122"/>
              </a:rPr>
              <a:t>世纪中叶</a:t>
            </a:r>
            <a:r>
              <a:rPr lang="zh-CN" altLang="en-US" sz="4000" b="1" dirty="0">
                <a:latin typeface="黑体" panose="02010609060101010101" pitchFamily="49" charset="-122"/>
                <a:ea typeface="黑体" panose="02010609060101010101" pitchFamily="49" charset="-122"/>
              </a:rPr>
              <a:t>  文学、音乐、美术）</a:t>
            </a:r>
            <a:endParaRPr lang="zh-CN" altLang="en-US" sz="4000" b="1"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3313" descr="11875056688621568_small">
            <a:hlinkClick r:id="rId1" action="ppaction://hlinksldjump"/>
          </p:cNvPr>
          <p:cNvPicPr>
            <a:picLocks noChangeAspect="1"/>
          </p:cNvPicPr>
          <p:nvPr/>
        </p:nvPicPr>
        <p:blipFill>
          <a:blip r:embed="rId2"/>
          <a:stretch>
            <a:fillRect/>
          </a:stretch>
        </p:blipFill>
        <p:spPr>
          <a:xfrm>
            <a:off x="323850" y="549275"/>
            <a:ext cx="3794125" cy="4895850"/>
          </a:xfrm>
          <a:prstGeom prst="rect">
            <a:avLst/>
          </a:prstGeom>
          <a:noFill/>
          <a:ln w="9525">
            <a:noFill/>
          </a:ln>
        </p:spPr>
      </p:pic>
      <p:sp>
        <p:nvSpPr>
          <p:cNvPr id="13315" name="矩形 13314"/>
          <p:cNvSpPr/>
          <p:nvPr/>
        </p:nvSpPr>
        <p:spPr>
          <a:xfrm>
            <a:off x="179388" y="5661025"/>
            <a:ext cx="4349750" cy="579438"/>
          </a:xfrm>
          <a:prstGeom prst="rect">
            <a:avLst/>
          </a:prstGeom>
          <a:noFill/>
          <a:ln w="9525">
            <a:noFill/>
          </a:ln>
        </p:spPr>
        <p:txBody>
          <a:bodyPr wrap="none" anchor="ctr">
            <a:spAutoFit/>
          </a:bodyPr>
          <a:p>
            <a:r>
              <a:rPr lang="zh-CN" altLang="en-US" sz="32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rPr>
              <a:t>狄更斯（</a:t>
            </a:r>
            <a:r>
              <a:rPr lang="en-US" altLang="x-none" sz="32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rPr>
              <a:t>1812</a:t>
            </a:r>
            <a:r>
              <a:rPr lang="zh-CN" altLang="en-US" sz="32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rPr>
              <a:t>～</a:t>
            </a:r>
            <a:r>
              <a:rPr lang="en-US" altLang="x-none" sz="32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rPr>
              <a:t>1870</a:t>
            </a:r>
            <a:r>
              <a:rPr lang="zh-CN" altLang="en-US" sz="32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rPr>
              <a:t>） </a:t>
            </a:r>
            <a:endParaRPr lang="zh-CN" altLang="en-US" sz="32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13316" name="矩形 13315"/>
          <p:cNvSpPr/>
          <p:nvPr/>
        </p:nvSpPr>
        <p:spPr>
          <a:xfrm>
            <a:off x="4284663" y="328613"/>
            <a:ext cx="4787900" cy="5486400"/>
          </a:xfrm>
          <a:prstGeom prst="rect">
            <a:avLst/>
          </a:prstGeom>
          <a:noFill/>
          <a:ln w="9525">
            <a:noFill/>
          </a:ln>
        </p:spPr>
        <p:txBody>
          <a:bodyPr lIns="0" tIns="0" rIns="0" bIns="0" anchor="ctr">
            <a:spAutoFit/>
          </a:bodyPr>
          <a:p>
            <a:r>
              <a:rPr lang="zh-CN" altLang="en-US" sz="2400" b="1" dirty="0">
                <a:latin typeface="Times New Roman" panose="02020603050405020304" pitchFamily="18" charset="0"/>
                <a:ea typeface="华文新魏" pitchFamily="2" charset="-122"/>
              </a:rPr>
              <a:t>英国小说家，出生于海军小职员家庭，</a:t>
            </a:r>
            <a:r>
              <a:rPr lang="en-US" altLang="x-none" sz="2400" b="1" dirty="0">
                <a:latin typeface="Times New Roman" panose="02020603050405020304" pitchFamily="18" charset="0"/>
                <a:ea typeface="华文新魏" pitchFamily="2" charset="-122"/>
              </a:rPr>
              <a:t>10</a:t>
            </a:r>
            <a:r>
              <a:rPr lang="zh-CN" altLang="en-US" sz="2400" b="1" dirty="0">
                <a:latin typeface="Times New Roman" panose="02020603050405020304" pitchFamily="18" charset="0"/>
                <a:ea typeface="华文新魏" pitchFamily="2" charset="-122"/>
              </a:rPr>
              <a:t>岁时全家被迫迁入负债者监狱，</a:t>
            </a:r>
            <a:r>
              <a:rPr lang="en-US" altLang="x-none" sz="2400" b="1" dirty="0">
                <a:latin typeface="Times New Roman" panose="02020603050405020304" pitchFamily="18" charset="0"/>
                <a:ea typeface="华文新魏" pitchFamily="2" charset="-122"/>
              </a:rPr>
              <a:t>11</a:t>
            </a:r>
            <a:r>
              <a:rPr lang="zh-CN" altLang="en-US" sz="2400" b="1" dirty="0">
                <a:latin typeface="Times New Roman" panose="02020603050405020304" pitchFamily="18" charset="0"/>
                <a:ea typeface="华文新魏" pitchFamily="2" charset="-122"/>
              </a:rPr>
              <a:t>岁就承担起繁重的家务劳动。曾在皮鞋作坊当学徒，</a:t>
            </a:r>
            <a:r>
              <a:rPr lang="en-US" altLang="x-none" sz="2400" b="1" dirty="0">
                <a:latin typeface="Times New Roman" panose="02020603050405020304" pitchFamily="18" charset="0"/>
                <a:ea typeface="华文新魏" pitchFamily="2" charset="-122"/>
              </a:rPr>
              <a:t>16</a:t>
            </a:r>
            <a:r>
              <a:rPr lang="zh-CN" altLang="en-US" sz="2400" b="1" dirty="0">
                <a:latin typeface="Times New Roman" panose="02020603050405020304" pitchFamily="18" charset="0"/>
                <a:ea typeface="华文新魏" pitchFamily="2" charset="-122"/>
              </a:rPr>
              <a:t>岁时在律师事务所当缮写员，后担任报社采访记者。他只上过几年学，全靠刻苦自学和艰辛劳动成为知名作家。 </a:t>
            </a:r>
            <a:r>
              <a:rPr lang="en-US" altLang="x-none" sz="2400" b="1" dirty="0">
                <a:solidFill>
                  <a:srgbClr val="FF0000"/>
                </a:solidFill>
                <a:latin typeface="Times New Roman" panose="02020603050405020304" pitchFamily="18" charset="0"/>
                <a:ea typeface="华文新魏" pitchFamily="2" charset="-122"/>
              </a:rPr>
              <a:t>《</a:t>
            </a:r>
            <a:r>
              <a:rPr lang="zh-CN" altLang="en-US" sz="2400" b="1" dirty="0">
                <a:solidFill>
                  <a:srgbClr val="FF0000"/>
                </a:solidFill>
                <a:latin typeface="Times New Roman" panose="02020603050405020304" pitchFamily="18" charset="0"/>
                <a:ea typeface="华文新魏" pitchFamily="2" charset="-122"/>
              </a:rPr>
              <a:t>匹克威克外传</a:t>
            </a:r>
            <a:r>
              <a:rPr lang="en-US" altLang="x-none" sz="2400" b="1" dirty="0">
                <a:solidFill>
                  <a:srgbClr val="FF0000"/>
                </a:solidFill>
                <a:latin typeface="Times New Roman" panose="02020603050405020304" pitchFamily="18" charset="0"/>
                <a:ea typeface="华文新魏" pitchFamily="2" charset="-122"/>
              </a:rPr>
              <a:t>》</a:t>
            </a:r>
            <a:r>
              <a:rPr lang="zh-CN" altLang="en-US" sz="2400" b="1" dirty="0">
                <a:solidFill>
                  <a:srgbClr val="FF0000"/>
                </a:solidFill>
                <a:latin typeface="Times New Roman" panose="02020603050405020304" pitchFamily="18" charset="0"/>
                <a:ea typeface="华文新魏" pitchFamily="2" charset="-122"/>
              </a:rPr>
              <a:t>是他的成名作，也是英国第一鄣现实主义作品</a:t>
            </a:r>
            <a:r>
              <a:rPr lang="zh-CN" altLang="en-US" sz="2400" b="1" dirty="0">
                <a:latin typeface="Times New Roman" panose="02020603050405020304" pitchFamily="18" charset="0"/>
                <a:ea typeface="华文新魏" pitchFamily="2" charset="-122"/>
              </a:rPr>
              <a:t>。最著名的作品是描写</a:t>
            </a:r>
            <a:r>
              <a:rPr lang="zh-CN" altLang="en-US" sz="2400" b="1" dirty="0">
                <a:solidFill>
                  <a:srgbClr val="FF0000"/>
                </a:solidFill>
                <a:latin typeface="Times New Roman" panose="02020603050405020304" pitchFamily="18" charset="0"/>
                <a:ea typeface="华文新魏" pitchFamily="2" charset="-122"/>
              </a:rPr>
              <a:t>劳资矛盾</a:t>
            </a:r>
            <a:r>
              <a:rPr lang="zh-CN" altLang="en-US" sz="2400" b="1" dirty="0">
                <a:latin typeface="Times New Roman" panose="02020603050405020304" pitchFamily="18" charset="0"/>
                <a:ea typeface="华文新魏" pitchFamily="2" charset="-122"/>
              </a:rPr>
              <a:t>的长篇代表作</a:t>
            </a:r>
            <a:r>
              <a:rPr lang="en-US" altLang="x-none" sz="2400" b="1" dirty="0">
                <a:solidFill>
                  <a:srgbClr val="FF0000"/>
                </a:solidFill>
                <a:latin typeface="Times New Roman" panose="02020603050405020304" pitchFamily="18" charset="0"/>
                <a:ea typeface="华文新魏" pitchFamily="2" charset="-122"/>
              </a:rPr>
              <a:t>《</a:t>
            </a:r>
            <a:r>
              <a:rPr lang="zh-CN" altLang="en-US" sz="2400" b="1" dirty="0">
                <a:solidFill>
                  <a:srgbClr val="FF0000"/>
                </a:solidFill>
                <a:latin typeface="Times New Roman" panose="02020603050405020304" pitchFamily="18" charset="0"/>
                <a:ea typeface="华文新魏" pitchFamily="2" charset="-122"/>
              </a:rPr>
              <a:t>艰难时代</a:t>
            </a:r>
            <a:r>
              <a:rPr lang="en-US" altLang="x-none" sz="2400" b="1" dirty="0">
                <a:solidFill>
                  <a:srgbClr val="FF0000"/>
                </a:solidFill>
                <a:latin typeface="Times New Roman" panose="02020603050405020304" pitchFamily="18" charset="0"/>
                <a:ea typeface="华文新魏" pitchFamily="2" charset="-122"/>
              </a:rPr>
              <a:t>》</a:t>
            </a:r>
            <a:r>
              <a:rPr lang="zh-CN" altLang="en-US" sz="2400" b="1" dirty="0">
                <a:latin typeface="Times New Roman" panose="02020603050405020304" pitchFamily="18" charset="0"/>
                <a:ea typeface="华文新魏" pitchFamily="2" charset="-122"/>
              </a:rPr>
              <a:t>（</a:t>
            </a:r>
            <a:r>
              <a:rPr lang="en-US" altLang="x-none" sz="2400" b="1" dirty="0">
                <a:latin typeface="Times New Roman" panose="02020603050405020304" pitchFamily="18" charset="0"/>
                <a:ea typeface="华文新魏" pitchFamily="2" charset="-122"/>
              </a:rPr>
              <a:t>1854</a:t>
            </a:r>
            <a:r>
              <a:rPr lang="zh-CN" altLang="en-US" sz="2400" b="1" dirty="0">
                <a:latin typeface="Times New Roman" panose="02020603050405020304" pitchFamily="18" charset="0"/>
                <a:ea typeface="华文新魏" pitchFamily="2" charset="-122"/>
              </a:rPr>
              <a:t>）和描写</a:t>
            </a:r>
            <a:r>
              <a:rPr lang="en-US" altLang="x-none" sz="2400" b="1" dirty="0">
                <a:latin typeface="Times New Roman" panose="02020603050405020304" pitchFamily="18" charset="0"/>
                <a:ea typeface="华文新魏" pitchFamily="2" charset="-122"/>
              </a:rPr>
              <a:t>1789</a:t>
            </a:r>
            <a:r>
              <a:rPr lang="zh-CN" altLang="en-US" sz="2400" b="1" dirty="0">
                <a:latin typeface="Times New Roman" panose="02020603050405020304" pitchFamily="18" charset="0"/>
                <a:ea typeface="华文新魏" pitchFamily="2" charset="-122"/>
              </a:rPr>
              <a:t>年法国革命的另一篇代表作</a:t>
            </a:r>
            <a:r>
              <a:rPr lang="en-US" altLang="x-none" sz="2400" b="1" dirty="0">
                <a:solidFill>
                  <a:srgbClr val="FF0000"/>
                </a:solidFill>
                <a:latin typeface="Times New Roman" panose="02020603050405020304" pitchFamily="18" charset="0"/>
                <a:ea typeface="华文新魏" pitchFamily="2" charset="-122"/>
              </a:rPr>
              <a:t>《</a:t>
            </a:r>
            <a:r>
              <a:rPr lang="zh-CN" altLang="en-US" sz="2400" b="1" dirty="0">
                <a:solidFill>
                  <a:srgbClr val="FF0000"/>
                </a:solidFill>
                <a:latin typeface="Times New Roman" panose="02020603050405020304" pitchFamily="18" charset="0"/>
                <a:ea typeface="华文新魏" pitchFamily="2" charset="-122"/>
              </a:rPr>
              <a:t>双城记</a:t>
            </a:r>
            <a:r>
              <a:rPr lang="en-US" altLang="x-none" sz="2400" b="1" dirty="0">
                <a:solidFill>
                  <a:srgbClr val="FF0000"/>
                </a:solidFill>
                <a:latin typeface="Times New Roman" panose="02020603050405020304" pitchFamily="18" charset="0"/>
                <a:ea typeface="华文新魏" pitchFamily="2" charset="-122"/>
              </a:rPr>
              <a:t>》</a:t>
            </a:r>
            <a:r>
              <a:rPr lang="zh-CN" altLang="en-US" sz="2400" b="1" dirty="0">
                <a:latin typeface="Times New Roman" panose="02020603050405020304" pitchFamily="18" charset="0"/>
                <a:ea typeface="华文新魏" pitchFamily="2" charset="-122"/>
              </a:rPr>
              <a:t>（</a:t>
            </a:r>
            <a:r>
              <a:rPr lang="en-US" altLang="x-none" sz="2400" b="1" dirty="0">
                <a:latin typeface="Times New Roman" panose="02020603050405020304" pitchFamily="18" charset="0"/>
                <a:ea typeface="华文新魏" pitchFamily="2" charset="-122"/>
              </a:rPr>
              <a:t>1859</a:t>
            </a:r>
            <a:r>
              <a:rPr lang="zh-CN" altLang="en-US" sz="2400" b="1" dirty="0">
                <a:latin typeface="Times New Roman" panose="02020603050405020304" pitchFamily="18" charset="0"/>
                <a:ea typeface="华文新魏" pitchFamily="2" charset="-122"/>
              </a:rPr>
              <a:t>）。</a:t>
            </a:r>
            <a:r>
              <a:rPr lang="zh-CN" altLang="en-US" sz="2400" dirty="0">
                <a:effectLst>
                  <a:outerShdw blurRad="38100" dist="38100" dir="2700000">
                    <a:srgbClr val="C0C0C0"/>
                  </a:outerShdw>
                </a:effectLst>
                <a:latin typeface="Times New Roman" panose="02020603050405020304" pitchFamily="18" charset="0"/>
                <a:ea typeface="华文新魏" pitchFamily="2" charset="-122"/>
              </a:rPr>
              <a:t> </a:t>
            </a:r>
            <a:r>
              <a:rPr lang="en-US" altLang="x-none" sz="2400" b="1" dirty="0">
                <a:effectLst>
                  <a:outerShdw blurRad="38100" dist="38100" dir="2700000">
                    <a:srgbClr val="C0C0C0"/>
                  </a:outerShdw>
                </a:effectLst>
                <a:latin typeface="Times New Roman" panose="02020603050405020304" pitchFamily="18" charset="0"/>
                <a:ea typeface="华文新魏" pitchFamily="2" charset="-122"/>
              </a:rPr>
              <a:t>《</a:t>
            </a:r>
            <a:r>
              <a:rPr lang="zh-CN" altLang="en-US" sz="24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rPr>
              <a:t>雾都孤儿</a:t>
            </a:r>
            <a:r>
              <a:rPr lang="en-US" altLang="x-none" sz="2400" b="1" dirty="0">
                <a:effectLst>
                  <a:outerShdw blurRad="38100" dist="38100" dir="2700000">
                    <a:srgbClr val="C0C0C0"/>
                  </a:outerShdw>
                </a:effectLst>
                <a:latin typeface="Times New Roman" panose="02020603050405020304" pitchFamily="18" charset="0"/>
                <a:ea typeface="华文新魏" pitchFamily="2" charset="-122"/>
              </a:rPr>
              <a:t>》</a:t>
            </a:r>
            <a:r>
              <a:rPr lang="zh-CN" altLang="en-US" sz="2400" b="1" dirty="0">
                <a:effectLst>
                  <a:outerShdw blurRad="38100" dist="38100" dir="2700000">
                    <a:srgbClr val="C0C0C0"/>
                  </a:outerShdw>
                </a:effectLst>
                <a:latin typeface="Times New Roman" panose="02020603050405020304" pitchFamily="18" charset="0"/>
                <a:ea typeface="华文新魏" pitchFamily="2" charset="-122"/>
              </a:rPr>
              <a:t>马克思把他和萨克雷等称誉为英国的“一批杰出的小说家”。</a:t>
            </a:r>
            <a:endParaRPr lang="zh-CN" altLang="en-US" sz="2400" b="1" dirty="0">
              <a:effectLst>
                <a:outerShdw blurRad="38100" dist="38100" dir="2700000">
                  <a:srgbClr val="C0C0C0"/>
                </a:outerShdw>
              </a:effectLst>
              <a:latin typeface="Times New Roman" panose="02020603050405020304" pitchFamily="18" charset="0"/>
              <a:ea typeface="华文新魏" pitchFamily="2"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17409" descr="列夫托尔斯泰"/>
          <p:cNvPicPr>
            <a:picLocks noChangeAspect="1"/>
          </p:cNvPicPr>
          <p:nvPr/>
        </p:nvPicPr>
        <p:blipFill>
          <a:blip r:embed="rId1"/>
          <a:stretch>
            <a:fillRect/>
          </a:stretch>
        </p:blipFill>
        <p:spPr>
          <a:xfrm>
            <a:off x="323850" y="835025"/>
            <a:ext cx="3689350" cy="4897438"/>
          </a:xfrm>
          <a:prstGeom prst="rect">
            <a:avLst/>
          </a:prstGeom>
          <a:noFill/>
          <a:ln w="9525">
            <a:noFill/>
          </a:ln>
        </p:spPr>
      </p:pic>
      <p:sp>
        <p:nvSpPr>
          <p:cNvPr id="18434" name="文本框 17410"/>
          <p:cNvSpPr txBox="1"/>
          <p:nvPr/>
        </p:nvSpPr>
        <p:spPr>
          <a:xfrm>
            <a:off x="4211638" y="260350"/>
            <a:ext cx="4752975" cy="5638800"/>
          </a:xfrm>
          <a:prstGeom prst="rect">
            <a:avLst/>
          </a:prstGeom>
          <a:noFill/>
          <a:ln w="9525">
            <a:noFill/>
          </a:ln>
        </p:spPr>
        <p:txBody>
          <a:bodyPr anchor="t">
            <a:spAutoFit/>
          </a:bodyPr>
          <a:p>
            <a:pPr>
              <a:spcBef>
                <a:spcPct val="50000"/>
              </a:spcBef>
            </a:pPr>
            <a:r>
              <a:rPr lang="zh-CN" altLang="en-US" sz="2600" b="1" dirty="0">
                <a:solidFill>
                  <a:schemeClr val="accent2"/>
                </a:solidFill>
                <a:latin typeface="Times New Roman" panose="02020603050405020304" pitchFamily="18" charset="0"/>
                <a:ea typeface="华文新魏" pitchFamily="2" charset="-122"/>
              </a:rPr>
              <a:t>       </a:t>
            </a:r>
            <a:r>
              <a:rPr lang="zh-CN" altLang="en-US" sz="2600" b="1" dirty="0">
                <a:solidFill>
                  <a:srgbClr val="FF0000"/>
                </a:solidFill>
                <a:latin typeface="Times New Roman" panose="02020603050405020304" pitchFamily="18" charset="0"/>
                <a:ea typeface="华文新魏" pitchFamily="2" charset="-122"/>
              </a:rPr>
              <a:t> 列夫</a:t>
            </a:r>
            <a:r>
              <a:rPr lang="en-US" altLang="x-none" sz="2600" b="1" dirty="0">
                <a:solidFill>
                  <a:srgbClr val="FF0000"/>
                </a:solidFill>
                <a:latin typeface="Times New Roman" panose="02020603050405020304" pitchFamily="18" charset="0"/>
                <a:ea typeface="华文新魏" pitchFamily="2" charset="-122"/>
              </a:rPr>
              <a:t>·</a:t>
            </a:r>
            <a:r>
              <a:rPr lang="zh-CN" altLang="en-US" sz="2600" b="1" dirty="0">
                <a:solidFill>
                  <a:srgbClr val="FF0000"/>
                </a:solidFill>
                <a:latin typeface="Times New Roman" panose="02020603050405020304" pitchFamily="18" charset="0"/>
                <a:ea typeface="华文新魏" pitchFamily="2" charset="-122"/>
              </a:rPr>
              <a:t>托尔斯泰</a:t>
            </a:r>
            <a:r>
              <a:rPr lang="zh-CN" altLang="en-US" sz="2600" b="1" dirty="0">
                <a:solidFill>
                  <a:schemeClr val="accent2"/>
                </a:solidFill>
                <a:latin typeface="Times New Roman" panose="02020603050405020304" pitchFamily="18" charset="0"/>
                <a:ea typeface="华文新魏" pitchFamily="2" charset="-122"/>
              </a:rPr>
              <a:t>，俄国作家、思想家，</a:t>
            </a:r>
            <a:r>
              <a:rPr lang="en-US" altLang="x-none" sz="2600" b="1" dirty="0">
                <a:solidFill>
                  <a:schemeClr val="accent2"/>
                </a:solidFill>
                <a:latin typeface="Times New Roman" panose="02020603050405020304" pitchFamily="18" charset="0"/>
                <a:ea typeface="华文新魏" pitchFamily="2" charset="-122"/>
              </a:rPr>
              <a:t>19</a:t>
            </a:r>
            <a:r>
              <a:rPr lang="zh-CN" altLang="en-US" sz="2600" b="1" dirty="0">
                <a:solidFill>
                  <a:schemeClr val="accent2"/>
                </a:solidFill>
                <a:latin typeface="Times New Roman" panose="02020603050405020304" pitchFamily="18" charset="0"/>
                <a:ea typeface="华文新魏" pitchFamily="2" charset="-122"/>
              </a:rPr>
              <a:t>世纪末</a:t>
            </a:r>
            <a:r>
              <a:rPr lang="en-US" altLang="x-none" sz="2600" b="1" dirty="0">
                <a:solidFill>
                  <a:schemeClr val="accent2"/>
                </a:solidFill>
                <a:latin typeface="Times New Roman" panose="02020603050405020304" pitchFamily="18" charset="0"/>
                <a:ea typeface="华文新魏" pitchFamily="2" charset="-122"/>
              </a:rPr>
              <a:t>20</a:t>
            </a:r>
            <a:r>
              <a:rPr lang="zh-CN" altLang="en-US" sz="2600" b="1" dirty="0">
                <a:solidFill>
                  <a:schemeClr val="accent2"/>
                </a:solidFill>
                <a:latin typeface="Times New Roman" panose="02020603050405020304" pitchFamily="18" charset="0"/>
                <a:ea typeface="华文新魏" pitchFamily="2" charset="-122"/>
              </a:rPr>
              <a:t>世纪初最伟大的文学家，</a:t>
            </a:r>
            <a:r>
              <a:rPr lang="en-US" altLang="x-none" sz="2600" b="1" dirty="0">
                <a:solidFill>
                  <a:schemeClr val="accent2"/>
                </a:solidFill>
                <a:latin typeface="Times New Roman" panose="02020603050405020304" pitchFamily="18" charset="0"/>
                <a:ea typeface="华文新魏" pitchFamily="2" charset="-122"/>
              </a:rPr>
              <a:t>19</a:t>
            </a:r>
            <a:r>
              <a:rPr lang="zh-CN" altLang="en-US" sz="2600" b="1" dirty="0">
                <a:solidFill>
                  <a:schemeClr val="accent2"/>
                </a:solidFill>
                <a:latin typeface="Times New Roman" panose="02020603050405020304" pitchFamily="18" charset="0"/>
                <a:ea typeface="华文新魏" pitchFamily="2" charset="-122"/>
              </a:rPr>
              <a:t>世纪俄国伟大的批判现实主义作家，是世界文学史上最杰出的作家之一，他被称颂为具有“</a:t>
            </a:r>
            <a:r>
              <a:rPr lang="zh-CN" altLang="en-US" sz="2600" b="1" dirty="0">
                <a:solidFill>
                  <a:srgbClr val="FF0000"/>
                </a:solidFill>
                <a:latin typeface="Times New Roman" panose="02020603050405020304" pitchFamily="18" charset="0"/>
                <a:ea typeface="华文新魏" pitchFamily="2" charset="-122"/>
              </a:rPr>
              <a:t>最清醒的现实主义</a:t>
            </a:r>
            <a:r>
              <a:rPr lang="zh-CN" altLang="en-US" sz="2600" b="1" dirty="0">
                <a:solidFill>
                  <a:schemeClr val="accent2"/>
                </a:solidFill>
                <a:latin typeface="Times New Roman" panose="02020603050405020304" pitchFamily="18" charset="0"/>
                <a:ea typeface="华文新魏" pitchFamily="2" charset="-122"/>
              </a:rPr>
              <a:t>”的“</a:t>
            </a:r>
            <a:r>
              <a:rPr lang="zh-CN" altLang="en-US" sz="2600" b="1" dirty="0">
                <a:solidFill>
                  <a:srgbClr val="FF0000"/>
                </a:solidFill>
                <a:latin typeface="Times New Roman" panose="02020603050405020304" pitchFamily="18" charset="0"/>
                <a:ea typeface="华文新魏" pitchFamily="2" charset="-122"/>
              </a:rPr>
              <a:t>天才艺术家</a:t>
            </a:r>
            <a:r>
              <a:rPr lang="zh-CN" altLang="en-US" sz="2600" b="1" dirty="0">
                <a:solidFill>
                  <a:schemeClr val="accent2"/>
                </a:solidFill>
                <a:latin typeface="Times New Roman" panose="02020603050405020304" pitchFamily="18" charset="0"/>
                <a:ea typeface="华文新魏" pitchFamily="2" charset="-122"/>
              </a:rPr>
              <a:t>”。主要作品有长篇小说</a:t>
            </a:r>
            <a:r>
              <a:rPr lang="en-US" altLang="x-none" sz="2600" b="1" dirty="0">
                <a:solidFill>
                  <a:schemeClr val="accent2"/>
                </a:solidFill>
                <a:latin typeface="Times New Roman" panose="02020603050405020304" pitchFamily="18" charset="0"/>
                <a:ea typeface="华文新魏" pitchFamily="2" charset="-122"/>
              </a:rPr>
              <a:t>《</a:t>
            </a:r>
            <a:r>
              <a:rPr lang="zh-CN" altLang="en-US" sz="2600" b="1" dirty="0">
                <a:solidFill>
                  <a:schemeClr val="accent2"/>
                </a:solidFill>
                <a:latin typeface="Times New Roman" panose="02020603050405020304" pitchFamily="18" charset="0"/>
                <a:ea typeface="华文新魏" pitchFamily="2" charset="-122"/>
              </a:rPr>
              <a:t>战争与和平</a:t>
            </a:r>
            <a:r>
              <a:rPr lang="en-US" altLang="x-none" sz="2600" b="1" dirty="0">
                <a:solidFill>
                  <a:schemeClr val="accent2"/>
                </a:solidFill>
                <a:latin typeface="Times New Roman" panose="02020603050405020304" pitchFamily="18" charset="0"/>
                <a:ea typeface="华文新魏" pitchFamily="2" charset="-122"/>
              </a:rPr>
              <a:t>》《</a:t>
            </a:r>
            <a:r>
              <a:rPr lang="zh-CN" altLang="en-US" sz="2600" b="1" dirty="0">
                <a:solidFill>
                  <a:srgbClr val="FF0000"/>
                </a:solidFill>
                <a:latin typeface="Times New Roman" panose="02020603050405020304" pitchFamily="18" charset="0"/>
                <a:ea typeface="华文新魏" pitchFamily="2" charset="-122"/>
              </a:rPr>
              <a:t>安娜</a:t>
            </a:r>
            <a:r>
              <a:rPr lang="en-US" altLang="x-none" sz="2600" b="1" dirty="0">
                <a:solidFill>
                  <a:srgbClr val="FF0000"/>
                </a:solidFill>
                <a:latin typeface="Times New Roman" panose="02020603050405020304" pitchFamily="18" charset="0"/>
                <a:ea typeface="华文新魏" pitchFamily="2" charset="-122"/>
              </a:rPr>
              <a:t>·</a:t>
            </a:r>
            <a:r>
              <a:rPr lang="zh-CN" altLang="en-US" sz="2600" b="1" dirty="0">
                <a:solidFill>
                  <a:srgbClr val="FF0000"/>
                </a:solidFill>
                <a:latin typeface="Times New Roman" panose="02020603050405020304" pitchFamily="18" charset="0"/>
                <a:ea typeface="华文新魏" pitchFamily="2" charset="-122"/>
              </a:rPr>
              <a:t>卡列尼娜</a:t>
            </a:r>
            <a:r>
              <a:rPr lang="en-US" altLang="x-none" sz="2600" b="1" dirty="0">
                <a:solidFill>
                  <a:schemeClr val="accent2"/>
                </a:solidFill>
                <a:latin typeface="Times New Roman" panose="02020603050405020304" pitchFamily="18" charset="0"/>
                <a:ea typeface="华文新魏" pitchFamily="2" charset="-122"/>
              </a:rPr>
              <a:t>》《</a:t>
            </a:r>
            <a:r>
              <a:rPr lang="zh-CN" altLang="en-US" sz="2600" b="1" dirty="0">
                <a:solidFill>
                  <a:schemeClr val="accent2"/>
                </a:solidFill>
                <a:latin typeface="Times New Roman" panose="02020603050405020304" pitchFamily="18" charset="0"/>
                <a:ea typeface="华文新魏" pitchFamily="2" charset="-122"/>
              </a:rPr>
              <a:t>复活</a:t>
            </a:r>
            <a:r>
              <a:rPr lang="en-US" altLang="x-none" sz="2600" b="1" dirty="0">
                <a:solidFill>
                  <a:schemeClr val="accent2"/>
                </a:solidFill>
                <a:latin typeface="Times New Roman" panose="02020603050405020304" pitchFamily="18" charset="0"/>
                <a:ea typeface="华文新魏" pitchFamily="2" charset="-122"/>
              </a:rPr>
              <a:t>》</a:t>
            </a:r>
            <a:r>
              <a:rPr lang="zh-CN" altLang="en-US" sz="2600" b="1" dirty="0">
                <a:solidFill>
                  <a:schemeClr val="accent2"/>
                </a:solidFill>
                <a:latin typeface="Times New Roman" panose="02020603050405020304" pitchFamily="18" charset="0"/>
                <a:ea typeface="华文新魏" pitchFamily="2" charset="-122"/>
              </a:rPr>
              <a:t>等，也创作了大量的童话，是大多数人所崇拜的对象。他的作品描写了俄国革命时的人民的顽强抗争，因此被称为“</a:t>
            </a:r>
            <a:r>
              <a:rPr lang="zh-CN" altLang="en-US" sz="2600" b="1" dirty="0">
                <a:solidFill>
                  <a:srgbClr val="FF0000"/>
                </a:solidFill>
                <a:latin typeface="Times New Roman" panose="02020603050405020304" pitchFamily="18" charset="0"/>
                <a:ea typeface="华文新魏" pitchFamily="2" charset="-122"/>
              </a:rPr>
              <a:t>俄国十月革命的镜子</a:t>
            </a:r>
            <a:r>
              <a:rPr lang="zh-CN" altLang="en-US" sz="2600" b="1" dirty="0">
                <a:solidFill>
                  <a:schemeClr val="accent2"/>
                </a:solidFill>
                <a:latin typeface="Times New Roman" panose="02020603050405020304" pitchFamily="18" charset="0"/>
                <a:ea typeface="华文新魏" pitchFamily="2" charset="-122"/>
              </a:rPr>
              <a:t>”。</a:t>
            </a:r>
            <a:endParaRPr lang="zh-CN" altLang="en-US" sz="2600" b="1" dirty="0">
              <a:solidFill>
                <a:schemeClr val="accent2"/>
              </a:solidFill>
              <a:latin typeface="Times New Roman" panose="02020603050405020304" pitchFamily="18" charset="0"/>
              <a:ea typeface="华文新魏" pitchFamily="2" charset="-122"/>
            </a:endParaRPr>
          </a:p>
        </p:txBody>
      </p:sp>
      <p:sp>
        <p:nvSpPr>
          <p:cNvPr id="18435" name="文本框 17411"/>
          <p:cNvSpPr txBox="1"/>
          <p:nvPr/>
        </p:nvSpPr>
        <p:spPr>
          <a:xfrm>
            <a:off x="900113" y="5635625"/>
            <a:ext cx="2447925" cy="457200"/>
          </a:xfrm>
          <a:prstGeom prst="rect">
            <a:avLst/>
          </a:prstGeom>
          <a:noFill/>
          <a:ln w="9525">
            <a:noFill/>
          </a:ln>
        </p:spPr>
        <p:txBody>
          <a:bodyPr anchor="t">
            <a:spAutoFit/>
          </a:bodyPr>
          <a:p>
            <a:pPr>
              <a:spcBef>
                <a:spcPct val="50000"/>
              </a:spcBef>
            </a:pPr>
            <a:r>
              <a:rPr lang="zh-CN" altLang="en-US" b="1" dirty="0">
                <a:solidFill>
                  <a:srgbClr val="FF0000"/>
                </a:solidFill>
                <a:latin typeface="Times New Roman" panose="02020603050405020304" pitchFamily="18" charset="0"/>
                <a:ea typeface="华文新魏" pitchFamily="2" charset="-122"/>
              </a:rPr>
              <a:t>（</a:t>
            </a:r>
            <a:r>
              <a:rPr lang="en-US" altLang="x-none" b="1" dirty="0">
                <a:solidFill>
                  <a:srgbClr val="FF0000"/>
                </a:solidFill>
                <a:latin typeface="Times New Roman" panose="02020603050405020304" pitchFamily="18" charset="0"/>
                <a:ea typeface="华文新魏" pitchFamily="2" charset="-122"/>
              </a:rPr>
              <a:t>1828</a:t>
            </a:r>
            <a:r>
              <a:rPr lang="zh-CN" altLang="en-US" b="1" dirty="0">
                <a:solidFill>
                  <a:srgbClr val="FF0000"/>
                </a:solidFill>
                <a:latin typeface="Times New Roman" panose="02020603050405020304" pitchFamily="18" charset="0"/>
                <a:ea typeface="华文新魏" pitchFamily="2" charset="-122"/>
              </a:rPr>
              <a:t> </a:t>
            </a:r>
            <a:r>
              <a:rPr lang="en-US" altLang="x-none" b="1" dirty="0">
                <a:solidFill>
                  <a:srgbClr val="FF0000"/>
                </a:solidFill>
                <a:latin typeface="Times New Roman" panose="02020603050405020304" pitchFamily="18" charset="0"/>
                <a:ea typeface="华文新魏" pitchFamily="2" charset="-122"/>
              </a:rPr>
              <a:t>—1910</a:t>
            </a:r>
            <a:r>
              <a:rPr lang="zh-CN" altLang="en-US" b="1" dirty="0">
                <a:solidFill>
                  <a:srgbClr val="FF0000"/>
                </a:solidFill>
                <a:latin typeface="Times New Roman" panose="02020603050405020304" pitchFamily="18" charset="0"/>
                <a:ea typeface="华文新魏" pitchFamily="2" charset="-122"/>
              </a:rPr>
              <a:t>）</a:t>
            </a:r>
            <a:endParaRPr lang="zh-CN" altLang="en-US" b="1" dirty="0">
              <a:solidFill>
                <a:srgbClr val="FF0000"/>
              </a:solidFill>
              <a:latin typeface="Times New Roman" panose="02020603050405020304" pitchFamily="18" charset="0"/>
              <a:ea typeface="华文新魏" pitchFamily="2"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 Box 6"/>
          <p:cNvSpPr txBox="1"/>
          <p:nvPr/>
        </p:nvSpPr>
        <p:spPr>
          <a:xfrm>
            <a:off x="7019925" y="3068638"/>
            <a:ext cx="1439863" cy="457200"/>
          </a:xfrm>
          <a:prstGeom prst="rect">
            <a:avLst/>
          </a:prstGeom>
          <a:noFill/>
          <a:ln w="9525">
            <a:noFill/>
          </a:ln>
        </p:spPr>
        <p:txBody>
          <a:bodyPr anchor="t">
            <a:spAutoFit/>
          </a:bodyPr>
          <a:p>
            <a:pPr latinLnBrk="1">
              <a:spcBef>
                <a:spcPct val="50000"/>
              </a:spcBef>
            </a:pPr>
            <a:endParaRPr lang="zh-CN" altLang="zh-CN" sz="2400" dirty="0">
              <a:latin typeface="Gulim" panose="020B0600000101010101" pitchFamily="34" charset="-127"/>
              <a:ea typeface="Gulim" panose="020B0600000101010101" pitchFamily="34" charset="-127"/>
            </a:endParaRPr>
          </a:p>
        </p:txBody>
      </p:sp>
      <p:sp>
        <p:nvSpPr>
          <p:cNvPr id="22530" name="Text Box 7"/>
          <p:cNvSpPr txBox="1"/>
          <p:nvPr/>
        </p:nvSpPr>
        <p:spPr>
          <a:xfrm>
            <a:off x="323850" y="188913"/>
            <a:ext cx="2425700" cy="762000"/>
          </a:xfrm>
          <a:prstGeom prst="rect">
            <a:avLst/>
          </a:prstGeom>
          <a:solidFill>
            <a:srgbClr val="FFFF00"/>
          </a:solidFill>
          <a:ln w="9525">
            <a:noFill/>
          </a:ln>
        </p:spPr>
        <p:txBody>
          <a:bodyPr wrap="none" anchor="t">
            <a:spAutoFit/>
          </a:bodyPr>
          <a:p>
            <a:r>
              <a:rPr lang="en-US" altLang="zh-CN" sz="4400" b="1">
                <a:solidFill>
                  <a:srgbClr val="FF3300"/>
                </a:solidFill>
                <a:latin typeface="Arial" panose="020B0604020202020204" pitchFamily="34" charset="0"/>
                <a:ea typeface="宋体" panose="02010600030101010101" pitchFamily="2" charset="-122"/>
              </a:rPr>
              <a:t>■</a:t>
            </a:r>
            <a:r>
              <a:rPr lang="zh-CN" altLang="en-US" sz="4400" b="1" dirty="0">
                <a:solidFill>
                  <a:srgbClr val="FF3300"/>
                </a:solidFill>
                <a:latin typeface="Arial" panose="020B0604020202020204" pitchFamily="34" charset="0"/>
                <a:ea typeface="宋体" panose="02010600030101010101" pitchFamily="2" charset="-122"/>
              </a:rPr>
              <a:t>音乐■</a:t>
            </a:r>
            <a:endParaRPr lang="zh-CN" altLang="en-US" sz="4400" b="1" dirty="0">
              <a:solidFill>
                <a:srgbClr val="FF3300"/>
              </a:solidFill>
              <a:latin typeface="Arial" panose="020B0604020202020204" pitchFamily="34" charset="0"/>
              <a:ea typeface="宋体" panose="02010600030101010101" pitchFamily="2" charset="-122"/>
            </a:endParaRPr>
          </a:p>
        </p:txBody>
      </p:sp>
      <p:sp>
        <p:nvSpPr>
          <p:cNvPr id="22531" name="灯片编号占位符 9"/>
          <p:cNvSpPr>
            <a:spLocks noGrp="1"/>
          </p:cNvSpPr>
          <p:nvPr>
            <p:ph type="sldNum" sz="quarter" idx="12"/>
          </p:nvPr>
        </p:nvSpPr>
        <p:spPr/>
        <p:txBody>
          <a:bodyPr wrap="square" lIns="91440" tIns="45720" rIns="91440" bIns="45720" anchor="t"/>
          <a:p>
            <a:pPr algn="r"/>
            <a:fld id="{9A0DB2DC-4C9A-4742-B13C-FB6460FD3503}" type="slidenum">
              <a:rPr lang="en-US" altLang="zh-CN" sz="1400"/>
            </a:fld>
            <a:endParaRPr lang="en-US" altLang="zh-CN" sz="1400"/>
          </a:p>
        </p:txBody>
      </p:sp>
      <p:sp>
        <p:nvSpPr>
          <p:cNvPr id="13324" name="矩形 13323"/>
          <p:cNvSpPr/>
          <p:nvPr/>
        </p:nvSpPr>
        <p:spPr>
          <a:xfrm>
            <a:off x="3851275" y="188913"/>
            <a:ext cx="3168650" cy="576262"/>
          </a:xfrm>
          <a:prstGeom prst="rect">
            <a:avLst/>
          </a:prstGeom>
        </p:spPr>
        <p:txBody>
          <a:bodyPr wrap="none" fromWordArt="1">
            <a:prstTxWarp prst="textPlain">
              <a:avLst>
                <a:gd name="adj" fmla="val 50000"/>
              </a:avLst>
            </a:prstTxWarp>
            <a:normAutofit/>
          </a:bodyPr>
          <a:p>
            <a:pPr algn="ctr"/>
            <a:r>
              <a:rPr lang="zh-CN" altLang="en-US" sz="6000" b="1">
                <a:ln w="19050" cap="flat" cmpd="sng">
                  <a:solidFill>
                    <a:srgbClr val="99CCFF"/>
                  </a:solidFill>
                  <a:prstDash val="solid"/>
                  <a:round/>
                  <a:headEnd type="none" w="med" len="med"/>
                  <a:tailEnd type="none" w="med" len="med"/>
                </a:ln>
                <a:solidFill>
                  <a:srgbClr val="0000FF"/>
                </a:solidFill>
                <a:effectLst>
                  <a:outerShdw dist="35921" dir="2699999" algn="ctr" rotWithShape="0">
                    <a:srgbClr val="990000"/>
                  </a:outerShdw>
                </a:effectLst>
                <a:latin typeface="黑体" panose="02010609060101010101" pitchFamily="49" charset="-122"/>
                <a:ea typeface="黑体" panose="02010609060101010101" pitchFamily="49" charset="-122"/>
              </a:rPr>
              <a:t>——民族乐派</a:t>
            </a:r>
            <a:endParaRPr lang="zh-CN" altLang="en-US" sz="6000" b="1">
              <a:ln w="19050" cap="flat" cmpd="sng">
                <a:solidFill>
                  <a:srgbClr val="99CCFF"/>
                </a:solidFill>
                <a:prstDash val="solid"/>
                <a:round/>
                <a:headEnd type="none" w="med" len="med"/>
                <a:tailEnd type="none" w="med" len="med"/>
              </a:ln>
              <a:solidFill>
                <a:srgbClr val="0000FF"/>
              </a:solidFill>
              <a:effectLst>
                <a:outerShdw dist="35921" dir="2699999" algn="ctr" rotWithShape="0">
                  <a:srgbClr val="990000"/>
                </a:outerShdw>
              </a:effectLst>
              <a:latin typeface="黑体" panose="02010609060101010101" pitchFamily="49" charset="-122"/>
              <a:ea typeface="黑体" panose="02010609060101010101" pitchFamily="49" charset="-122"/>
            </a:endParaRPr>
          </a:p>
        </p:txBody>
      </p:sp>
      <p:sp>
        <p:nvSpPr>
          <p:cNvPr id="13325" name="文本框 13324"/>
          <p:cNvSpPr txBox="1"/>
          <p:nvPr/>
        </p:nvSpPr>
        <p:spPr>
          <a:xfrm>
            <a:off x="179388" y="950913"/>
            <a:ext cx="2951162" cy="579437"/>
          </a:xfrm>
          <a:prstGeom prst="rect">
            <a:avLst/>
          </a:prstGeom>
          <a:noFill/>
          <a:ln w="9525">
            <a:noFill/>
          </a:ln>
        </p:spPr>
        <p:txBody>
          <a:bodyPr anchor="t">
            <a:spAutoFit/>
          </a:bodyPr>
          <a:p>
            <a:pPr>
              <a:spcBef>
                <a:spcPct val="50000"/>
              </a:spcBef>
            </a:pPr>
            <a:r>
              <a:rPr lang="en-US" altLang="zh-CN" sz="3200" b="1">
                <a:solidFill>
                  <a:srgbClr val="0000FF"/>
                </a:solidFill>
                <a:latin typeface="黑体" panose="02010609060101010101" pitchFamily="49" charset="-122"/>
                <a:ea typeface="黑体" panose="02010609060101010101" pitchFamily="49" charset="-122"/>
              </a:rPr>
              <a:t>1.</a:t>
            </a:r>
            <a:r>
              <a:rPr lang="zh-CN" altLang="en-US" sz="3200" b="1" dirty="0">
                <a:solidFill>
                  <a:srgbClr val="0000FF"/>
                </a:solidFill>
                <a:latin typeface="黑体" panose="02010609060101010101" pitchFamily="49" charset="-122"/>
                <a:ea typeface="黑体" panose="02010609060101010101" pitchFamily="49" charset="-122"/>
              </a:rPr>
              <a:t>背景：</a:t>
            </a:r>
            <a:endParaRPr lang="en-US" altLang="zh-CN" sz="3200" b="1">
              <a:solidFill>
                <a:srgbClr val="0000FF"/>
              </a:solidFill>
              <a:latin typeface="黑体" panose="02010609060101010101" pitchFamily="49" charset="-122"/>
              <a:ea typeface="黑体" panose="02010609060101010101" pitchFamily="49" charset="-122"/>
            </a:endParaRPr>
          </a:p>
        </p:txBody>
      </p:sp>
      <p:sp>
        <p:nvSpPr>
          <p:cNvPr id="13326" name="文本框 13325"/>
          <p:cNvSpPr txBox="1"/>
          <p:nvPr/>
        </p:nvSpPr>
        <p:spPr>
          <a:xfrm>
            <a:off x="468313" y="3948113"/>
            <a:ext cx="6461125" cy="2773362"/>
          </a:xfrm>
          <a:prstGeom prst="rect">
            <a:avLst/>
          </a:prstGeom>
          <a:noFill/>
          <a:ln w="9525">
            <a:noFill/>
          </a:ln>
        </p:spPr>
        <p:txBody>
          <a:bodyPr wrap="square" anchor="t">
            <a:spAutoFit/>
          </a:bodyPr>
          <a:p>
            <a:pPr>
              <a:spcBef>
                <a:spcPct val="50000"/>
              </a:spcBef>
            </a:pPr>
            <a:r>
              <a:rPr lang="en-US" altLang="zh-CN" sz="3200" b="1">
                <a:solidFill>
                  <a:srgbClr val="0000FF"/>
                </a:solidFill>
                <a:latin typeface="黑体" panose="02010609060101010101" pitchFamily="49" charset="-122"/>
                <a:ea typeface="黑体" panose="02010609060101010101" pitchFamily="49" charset="-122"/>
              </a:rPr>
              <a:t>2.</a:t>
            </a:r>
            <a:r>
              <a:rPr lang="zh-CN" altLang="en-US" sz="3200" b="1" dirty="0">
                <a:solidFill>
                  <a:srgbClr val="0000FF"/>
                </a:solidFill>
                <a:latin typeface="黑体" panose="02010609060101010101" pitchFamily="49" charset="-122"/>
                <a:ea typeface="黑体" panose="02010609060101010101" pitchFamily="49" charset="-122"/>
              </a:rPr>
              <a:t>人物作品</a:t>
            </a:r>
            <a:r>
              <a:rPr lang="zh-CN" altLang="en-US"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a:p>
            <a:pPr>
              <a:spcBef>
                <a:spcPct val="50000"/>
              </a:spcBef>
            </a:pPr>
            <a:r>
              <a:rPr lang="zh-CN" altLang="en-US" sz="3200" b="1" dirty="0">
                <a:latin typeface="黑体" panose="02010609060101010101" pitchFamily="49" charset="-122"/>
                <a:ea typeface="黑体" panose="02010609060101010101" pitchFamily="49" charset="-122"/>
              </a:rPr>
              <a:t>柴可夫斯基</a:t>
            </a:r>
            <a:endParaRPr lang="en-US" altLang="zh-CN" sz="3200" b="1">
              <a:latin typeface="黑体" panose="02010609060101010101" pitchFamily="49" charset="-122"/>
              <a:ea typeface="黑体" panose="02010609060101010101" pitchFamily="49" charset="-122"/>
            </a:endParaRPr>
          </a:p>
          <a:p>
            <a:pPr>
              <a:spcBef>
                <a:spcPct val="50000"/>
              </a:spcBef>
            </a:pPr>
            <a:r>
              <a:rPr lang="zh-CN" altLang="en-US" sz="3200" b="1" dirty="0">
                <a:latin typeface="黑体" panose="02010609060101010101" pitchFamily="49" charset="-122"/>
                <a:ea typeface="黑体" panose="02010609060101010101" pitchFamily="49" charset="-122"/>
              </a:rPr>
              <a:t>德沃夏克</a:t>
            </a:r>
            <a:endParaRPr lang="zh-CN" altLang="en-US" sz="3200" b="1" dirty="0">
              <a:latin typeface="黑体" panose="02010609060101010101" pitchFamily="49" charset="-122"/>
              <a:ea typeface="黑体" panose="02010609060101010101" pitchFamily="49" charset="-122"/>
            </a:endParaRPr>
          </a:p>
          <a:p>
            <a:pPr>
              <a:spcBef>
                <a:spcPct val="50000"/>
              </a:spcBef>
            </a:pPr>
            <a:endParaRPr lang="zh-CN" altLang="en-US" sz="3200" b="1" dirty="0">
              <a:latin typeface="黑体" panose="02010609060101010101" pitchFamily="49" charset="-122"/>
              <a:ea typeface="黑体" panose="02010609060101010101" pitchFamily="49" charset="-122"/>
            </a:endParaRPr>
          </a:p>
        </p:txBody>
      </p:sp>
      <p:sp>
        <p:nvSpPr>
          <p:cNvPr id="13328" name="文本框 13327"/>
          <p:cNvSpPr txBox="1"/>
          <p:nvPr/>
        </p:nvSpPr>
        <p:spPr>
          <a:xfrm>
            <a:off x="92075" y="1381125"/>
            <a:ext cx="8367713" cy="2286000"/>
          </a:xfrm>
          <a:prstGeom prst="rect">
            <a:avLst/>
          </a:prstGeom>
          <a:noFill/>
          <a:ln w="9525">
            <a:noFill/>
          </a:ln>
        </p:spPr>
        <p:txBody>
          <a:bodyPr wrap="square" anchor="t">
            <a:spAutoFit/>
          </a:bodyPr>
          <a:p>
            <a:pPr>
              <a:spcBef>
                <a:spcPct val="50000"/>
              </a:spcBef>
            </a:pPr>
            <a:r>
              <a:rPr lang="zh-CN" altLang="en-US" sz="3200" b="1" dirty="0">
                <a:latin typeface="Arial" panose="020B0604020202020204" pitchFamily="34" charset="0"/>
                <a:ea typeface="宋体" panose="02010600030101010101" pitchFamily="2" charset="-122"/>
              </a:rPr>
              <a:t>⑴19世纪中叶，随着资本主义的扩张，各国音乐在继承本国传统同时受到</a:t>
            </a:r>
            <a:r>
              <a:rPr lang="zh-CN" altLang="en-US" sz="3200" b="1" dirty="0">
                <a:solidFill>
                  <a:srgbClr val="FF0000"/>
                </a:solidFill>
                <a:latin typeface="Arial" panose="020B0604020202020204" pitchFamily="34" charset="0"/>
                <a:ea typeface="宋体" panose="02010600030101010101" pitchFamily="2" charset="-122"/>
              </a:rPr>
              <a:t>外来音乐的影响</a:t>
            </a:r>
            <a:r>
              <a:rPr lang="zh-CN" altLang="en-US" sz="3200" b="1" dirty="0">
                <a:latin typeface="Arial" panose="020B0604020202020204" pitchFamily="34" charset="0"/>
                <a:ea typeface="宋体" panose="02010600030101010101" pitchFamily="2" charset="-122"/>
              </a:rPr>
              <a:t>；</a:t>
            </a:r>
            <a:endParaRPr lang="zh-CN" altLang="en-US" sz="3200" b="1" dirty="0">
              <a:latin typeface="Arial" panose="020B0604020202020204" pitchFamily="34" charset="0"/>
              <a:ea typeface="宋体" panose="02010600030101010101" pitchFamily="2" charset="-122"/>
            </a:endParaRPr>
          </a:p>
          <a:p>
            <a:pPr>
              <a:spcBef>
                <a:spcPct val="50000"/>
              </a:spcBef>
            </a:pPr>
            <a:r>
              <a:rPr lang="zh-CN" altLang="en-US" sz="3200" b="1" dirty="0">
                <a:latin typeface="Arial" panose="020B0604020202020204" pitchFamily="34" charset="0"/>
                <a:ea typeface="宋体" panose="02010600030101010101" pitchFamily="2" charset="-122"/>
              </a:rPr>
              <a:t>⑵东欧北欧空前高涨民族民主运动，要求摆脱外国文化控制，发扬本国民族特色文化。</a:t>
            </a:r>
            <a:endParaRPr lang="zh-CN" altLang="en-US" sz="32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4"/>
                                        </p:tgtEl>
                                        <p:attrNameLst>
                                          <p:attrName>style.visibility</p:attrName>
                                        </p:attrNameLst>
                                      </p:cBhvr>
                                      <p:to>
                                        <p:strVal val="visible"/>
                                      </p:to>
                                    </p:set>
                                    <p:anim calcmode="lin" valueType="num">
                                      <p:cBhvr additive="base">
                                        <p:cTn id="7" dur="500" fill="hold"/>
                                        <p:tgtEl>
                                          <p:spTgt spid="13324"/>
                                        </p:tgtEl>
                                        <p:attrNameLst>
                                          <p:attrName>ppt_x</p:attrName>
                                        </p:attrNameLst>
                                      </p:cBhvr>
                                      <p:tavLst>
                                        <p:tav tm="0">
                                          <p:val>
                                            <p:strVal val="#ppt_x"/>
                                          </p:val>
                                        </p:tav>
                                        <p:tav tm="100000">
                                          <p:val>
                                            <p:strVal val="#ppt_x"/>
                                          </p:val>
                                        </p:tav>
                                      </p:tavLst>
                                    </p:anim>
                                    <p:anim calcmode="lin" valueType="num">
                                      <p:cBhvr additive="base">
                                        <p:cTn id="8"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25"/>
                                        </p:tgtEl>
                                        <p:attrNameLst>
                                          <p:attrName>style.visibility</p:attrName>
                                        </p:attrNameLst>
                                      </p:cBhvr>
                                      <p:to>
                                        <p:strVal val="visible"/>
                                      </p:to>
                                    </p:set>
                                    <p:anim calcmode="lin" valueType="num">
                                      <p:cBhvr additive="base">
                                        <p:cTn id="13" dur="500" fill="hold"/>
                                        <p:tgtEl>
                                          <p:spTgt spid="13325"/>
                                        </p:tgtEl>
                                        <p:attrNameLst>
                                          <p:attrName>ppt_x</p:attrName>
                                        </p:attrNameLst>
                                      </p:cBhvr>
                                      <p:tavLst>
                                        <p:tav tm="0">
                                          <p:val>
                                            <p:strVal val="#ppt_x"/>
                                          </p:val>
                                        </p:tav>
                                        <p:tav tm="100000">
                                          <p:val>
                                            <p:strVal val="#ppt_x"/>
                                          </p:val>
                                        </p:tav>
                                      </p:tavLst>
                                    </p:anim>
                                    <p:anim calcmode="lin" valueType="num">
                                      <p:cBhvr additive="base">
                                        <p:cTn id="14"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ppt_x"/>
                                          </p:val>
                                        </p:tav>
                                        <p:tav tm="100000">
                                          <p:val>
                                            <p:strVal val="#ppt_x"/>
                                          </p:val>
                                        </p:tav>
                                      </p:tavLst>
                                    </p:anim>
                                    <p:anim calcmode="lin" valueType="num">
                                      <p:cBhvr additive="base">
                                        <p:cTn id="20" dur="500" fill="hold"/>
                                        <p:tgtEl>
                                          <p:spTgt spid="133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26">
                                            <p:txEl>
                                              <p:charRg st="0" end="8"/>
                                            </p:txEl>
                                          </p:spTgt>
                                        </p:tgtEl>
                                        <p:attrNameLst>
                                          <p:attrName>style.visibility</p:attrName>
                                        </p:attrNameLst>
                                      </p:cBhvr>
                                      <p:to>
                                        <p:strVal val="visible"/>
                                      </p:to>
                                    </p:set>
                                    <p:anim calcmode="lin" valueType="num">
                                      <p:cBhvr additive="base">
                                        <p:cTn id="25" dur="500" fill="hold"/>
                                        <p:tgtEl>
                                          <p:spTgt spid="13326">
                                            <p:txEl>
                                              <p:charRg st="0"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26">
                                            <p:txEl>
                                              <p:charRg st="0"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26">
                                            <p:txEl>
                                              <p:charRg st="8" end="14"/>
                                            </p:txEl>
                                          </p:spTgt>
                                        </p:tgtEl>
                                        <p:attrNameLst>
                                          <p:attrName>style.visibility</p:attrName>
                                        </p:attrNameLst>
                                      </p:cBhvr>
                                      <p:to>
                                        <p:strVal val="visible"/>
                                      </p:to>
                                    </p:set>
                                    <p:anim calcmode="lin" valueType="num">
                                      <p:cBhvr additive="base">
                                        <p:cTn id="31" dur="500" fill="hold"/>
                                        <p:tgtEl>
                                          <p:spTgt spid="13326">
                                            <p:txEl>
                                              <p:charRg st="8"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26">
                                            <p:txEl>
                                              <p:charRg st="8" end="1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326">
                                            <p:txEl>
                                              <p:charRg st="14" end="19"/>
                                            </p:txEl>
                                          </p:spTgt>
                                        </p:tgtEl>
                                        <p:attrNameLst>
                                          <p:attrName>style.visibility</p:attrName>
                                        </p:attrNameLst>
                                      </p:cBhvr>
                                      <p:to>
                                        <p:strVal val="visible"/>
                                      </p:to>
                                    </p:set>
                                    <p:anim calcmode="lin" valueType="num">
                                      <p:cBhvr additive="base">
                                        <p:cTn id="35" dur="500" fill="hold"/>
                                        <p:tgtEl>
                                          <p:spTgt spid="13326">
                                            <p:txEl>
                                              <p:charRg st="14" end="1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26">
                                            <p:txEl>
                                              <p:charRg st="14"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15361" descr="tchai"/>
          <p:cNvPicPr>
            <a:picLocks noChangeAspect="1"/>
          </p:cNvPicPr>
          <p:nvPr/>
        </p:nvPicPr>
        <p:blipFill>
          <a:blip r:embed="rId1"/>
          <a:stretch>
            <a:fillRect/>
          </a:stretch>
        </p:blipFill>
        <p:spPr>
          <a:xfrm>
            <a:off x="395288" y="476250"/>
            <a:ext cx="4826000" cy="5372100"/>
          </a:xfrm>
          <a:prstGeom prst="rect">
            <a:avLst/>
          </a:prstGeom>
          <a:noFill/>
          <a:ln w="9525">
            <a:noFill/>
          </a:ln>
        </p:spPr>
      </p:pic>
      <p:sp>
        <p:nvSpPr>
          <p:cNvPr id="23554" name="文本框 15362"/>
          <p:cNvSpPr txBox="1"/>
          <p:nvPr/>
        </p:nvSpPr>
        <p:spPr>
          <a:xfrm>
            <a:off x="1476375" y="5805488"/>
            <a:ext cx="2879725" cy="519112"/>
          </a:xfrm>
          <a:prstGeom prst="rect">
            <a:avLst/>
          </a:prstGeom>
          <a:noFill/>
          <a:ln w="9525">
            <a:noFill/>
          </a:ln>
        </p:spPr>
        <p:txBody>
          <a:bodyPr anchor="t">
            <a:spAutoFit/>
          </a:bodyPr>
          <a:p>
            <a:pPr latinLnBrk="1">
              <a:spcBef>
                <a:spcPct val="50000"/>
              </a:spcBef>
              <a:buClrTx/>
            </a:pPr>
            <a:r>
              <a:rPr lang="zh-CN" altLang="en-US" sz="2800" b="1" dirty="0">
                <a:latin typeface="宋体" panose="02010600030101010101" pitchFamily="2" charset="-122"/>
                <a:ea typeface="宋体" panose="02010600030101010101" pitchFamily="2" charset="-122"/>
              </a:rPr>
              <a:t>柴可夫斯基</a:t>
            </a:r>
            <a:endParaRPr lang="zh-CN" altLang="en-US" sz="2800" b="1" dirty="0">
              <a:latin typeface="宋体" panose="02010600030101010101" pitchFamily="2" charset="-122"/>
              <a:ea typeface="宋体" panose="02010600030101010101" pitchFamily="2" charset="-122"/>
            </a:endParaRPr>
          </a:p>
        </p:txBody>
      </p:sp>
      <p:sp>
        <p:nvSpPr>
          <p:cNvPr id="23555" name="文本框 15363"/>
          <p:cNvSpPr txBox="1"/>
          <p:nvPr/>
        </p:nvSpPr>
        <p:spPr>
          <a:xfrm>
            <a:off x="5364163" y="476250"/>
            <a:ext cx="2952750" cy="579438"/>
          </a:xfrm>
          <a:prstGeom prst="rect">
            <a:avLst/>
          </a:prstGeom>
          <a:noFill/>
          <a:ln w="9525">
            <a:noFill/>
          </a:ln>
        </p:spPr>
        <p:txBody>
          <a:bodyPr anchor="t">
            <a:spAutoFit/>
          </a:bodyPr>
          <a:p>
            <a:pPr latinLnBrk="1">
              <a:spcBef>
                <a:spcPct val="50000"/>
              </a:spcBef>
              <a:buClrTx/>
            </a:pPr>
            <a:r>
              <a:rPr lang="zh-CN" altLang="en-US" sz="3200" b="1" dirty="0">
                <a:latin typeface="华文新魏" pitchFamily="2" charset="-122"/>
                <a:ea typeface="华文新魏" pitchFamily="2" charset="-122"/>
              </a:rPr>
              <a:t>主要作品</a:t>
            </a:r>
            <a:endParaRPr lang="zh-CN" altLang="en-US" sz="3200" b="1" dirty="0">
              <a:latin typeface="华文新魏" pitchFamily="2" charset="-122"/>
              <a:ea typeface="华文新魏" pitchFamily="2" charset="-122"/>
            </a:endParaRPr>
          </a:p>
        </p:txBody>
      </p:sp>
      <p:sp>
        <p:nvSpPr>
          <p:cNvPr id="23556" name="文本框 15364"/>
          <p:cNvSpPr txBox="1"/>
          <p:nvPr/>
        </p:nvSpPr>
        <p:spPr>
          <a:xfrm>
            <a:off x="5292725" y="1196975"/>
            <a:ext cx="3382963" cy="5203825"/>
          </a:xfrm>
          <a:prstGeom prst="rect">
            <a:avLst/>
          </a:prstGeom>
          <a:noFill/>
          <a:ln w="9525">
            <a:noFill/>
          </a:ln>
        </p:spPr>
        <p:txBody>
          <a:bodyPr anchor="t">
            <a:spAutoFit/>
          </a:bodyPr>
          <a:p>
            <a:pPr latinLnBrk="1">
              <a:spcBef>
                <a:spcPct val="50000"/>
              </a:spcBef>
              <a:buClrTx/>
            </a:pPr>
            <a:r>
              <a:rPr lang="en-US" altLang="zh-CN" sz="2400" dirty="0">
                <a:latin typeface="Gulim" panose="020B0600000101010101" pitchFamily="34" charset="-127"/>
                <a:ea typeface="Gulim" panose="020B0600000101010101" pitchFamily="34" charset="-127"/>
              </a:rPr>
              <a:t>     </a:t>
            </a:r>
            <a:r>
              <a:rPr lang="zh-CN" altLang="en-US" sz="2400" b="1" dirty="0">
                <a:solidFill>
                  <a:srgbClr val="CC0000"/>
                </a:solidFill>
                <a:latin typeface="黑体" panose="02010609060101010101" pitchFamily="49" charset="-122"/>
                <a:ea typeface="黑体" panose="02010609060101010101" pitchFamily="49" charset="-122"/>
              </a:rPr>
              <a:t>前期，正值俄国农奴制解放运动日益高涨的年代，</a:t>
            </a:r>
            <a:r>
              <a:rPr lang="zh-CN" altLang="en-US" sz="2400" b="1" dirty="0">
                <a:solidFill>
                  <a:schemeClr val="accent2"/>
                </a:solidFill>
                <a:latin typeface="黑体" panose="02010609060101010101" pitchFamily="49" charset="-122"/>
                <a:ea typeface="黑体" panose="02010609060101010101" pitchFamily="49" charset="-122"/>
              </a:rPr>
              <a:t>因而作品种充满了乐观明朗的情绪，</a:t>
            </a:r>
            <a:r>
              <a:rPr lang="zh-CN" altLang="en-US" sz="2400" b="1" dirty="0">
                <a:latin typeface="黑体" panose="02010609060101010101" pitchFamily="49" charset="-122"/>
                <a:ea typeface="黑体" panose="02010609060101010101" pitchFamily="49" charset="-122"/>
              </a:rPr>
              <a:t>如</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罗密欧与朱丽叶</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幻想序曲、</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天鹅湖</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等；</a:t>
            </a:r>
            <a:r>
              <a:rPr lang="zh-CN" altLang="en-US" sz="2400" b="1" dirty="0">
                <a:solidFill>
                  <a:srgbClr val="CC0000"/>
                </a:solidFill>
                <a:latin typeface="黑体" panose="02010609060101010101" pitchFamily="49" charset="-122"/>
                <a:ea typeface="黑体" panose="02010609060101010101" pitchFamily="49" charset="-122"/>
              </a:rPr>
              <a:t>后期则值俄国沙皇亚历山大三世反动统治的黑暗时期，</a:t>
            </a:r>
            <a:r>
              <a:rPr lang="zh-CN" altLang="en-US" sz="2400" b="1" dirty="0">
                <a:solidFill>
                  <a:schemeClr val="accent2"/>
                </a:solidFill>
                <a:latin typeface="黑体" panose="02010609060101010101" pitchFamily="49" charset="-122"/>
                <a:ea typeface="黑体" panose="02010609060101010101" pitchFamily="49" charset="-122"/>
              </a:rPr>
              <a:t>因此作品表现出内心的忧郁和对幸福生活的渴望，</a:t>
            </a:r>
            <a:r>
              <a:rPr lang="zh-CN" altLang="en-US" sz="2400" b="1" dirty="0">
                <a:latin typeface="黑体" panose="02010609060101010101" pitchFamily="49" charset="-122"/>
                <a:ea typeface="黑体" panose="02010609060101010101" pitchFamily="49" charset="-122"/>
              </a:rPr>
              <a:t>如</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第五交响曲</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第六（悲怆）交响曲</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、以及睡美人等。</a:t>
            </a:r>
            <a:endParaRPr lang="zh-CN" altLang="en-US" sz="2400" b="1" dirty="0">
              <a:latin typeface="黑体" panose="02010609060101010101" pitchFamily="49" charset="-122"/>
              <a:ea typeface="黑体" panose="02010609060101010101" pitchFamily="49" charset="-122"/>
            </a:endParaRPr>
          </a:p>
        </p:txBody>
      </p:sp>
      <p:sp>
        <p:nvSpPr>
          <p:cNvPr id="23557" name="文本框 15365"/>
          <p:cNvSpPr txBox="1"/>
          <p:nvPr/>
        </p:nvSpPr>
        <p:spPr>
          <a:xfrm>
            <a:off x="7019925" y="3068638"/>
            <a:ext cx="1439863" cy="457200"/>
          </a:xfrm>
          <a:prstGeom prst="rect">
            <a:avLst/>
          </a:prstGeom>
          <a:noFill/>
          <a:ln w="9525">
            <a:noFill/>
          </a:ln>
        </p:spPr>
        <p:txBody>
          <a:bodyPr anchor="t">
            <a:spAutoFit/>
          </a:bodyPr>
          <a:p>
            <a:pPr latinLnBrk="1">
              <a:spcBef>
                <a:spcPct val="50000"/>
              </a:spcBef>
              <a:buClrTx/>
            </a:pPr>
            <a:endParaRPr lang="zh-CN" altLang="en-US" sz="2400" dirty="0">
              <a:latin typeface="Gulim" panose="020B0600000101010101" pitchFamily="34" charset="-127"/>
              <a:ea typeface="Gulim" panose="020B0600000101010101" pitchFamily="34"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14339"/>
          <p:cNvSpPr/>
          <p:nvPr/>
        </p:nvSpPr>
        <p:spPr>
          <a:xfrm>
            <a:off x="304800" y="457200"/>
            <a:ext cx="8610600" cy="4968875"/>
          </a:xfrm>
          <a:prstGeom prst="rect">
            <a:avLst/>
          </a:prstGeom>
          <a:noFill/>
          <a:ln w="9525">
            <a:noFill/>
          </a:ln>
        </p:spPr>
        <p:txBody>
          <a:bodyPr anchor="ctr">
            <a:spAutoFit/>
          </a:bodyPr>
          <a:p>
            <a:r>
              <a:rPr lang="zh-CN" altLang="en-US" dirty="0">
                <a:latin typeface="Arial" panose="020B0604020202020204" pitchFamily="34" charset="0"/>
                <a:ea typeface="宋体" panose="02010600030101010101" pitchFamily="2" charset="-122"/>
              </a:rPr>
              <a:t>　</a:t>
            </a:r>
            <a:r>
              <a:rPr lang="zh-CN" altLang="en-US" sz="4000" b="1" dirty="0">
                <a:latin typeface="方正舒体" pitchFamily="2" charset="-122"/>
                <a:ea typeface="方正舒体" pitchFamily="2" charset="-122"/>
              </a:rPr>
              <a:t>舞剧</a:t>
            </a:r>
            <a:r>
              <a:rPr lang="en-US" altLang="zh-CN" sz="4000" b="1" dirty="0">
                <a:latin typeface="方正舒体" pitchFamily="2" charset="-122"/>
                <a:ea typeface="方正舒体" pitchFamily="2" charset="-122"/>
              </a:rPr>
              <a:t>《</a:t>
            </a:r>
            <a:r>
              <a:rPr lang="zh-CN" altLang="en-US" sz="4000" b="1" dirty="0">
                <a:latin typeface="方正舒体" pitchFamily="2" charset="-122"/>
                <a:ea typeface="方正舒体" pitchFamily="2" charset="-122"/>
              </a:rPr>
              <a:t>天鹅湖</a:t>
            </a:r>
            <a:r>
              <a:rPr lang="en-US" altLang="zh-CN" sz="4000" b="1" dirty="0">
                <a:latin typeface="方正舒体" pitchFamily="2" charset="-122"/>
                <a:ea typeface="方正舒体" pitchFamily="2" charset="-122"/>
              </a:rPr>
              <a:t>》</a:t>
            </a:r>
            <a:r>
              <a:rPr lang="zh-CN" altLang="en-US" sz="4000" b="1" dirty="0">
                <a:latin typeface="方正舒体" pitchFamily="2" charset="-122"/>
                <a:ea typeface="方正舒体" pitchFamily="2" charset="-122"/>
              </a:rPr>
              <a:t>四幕芭蕾舞剧，作品作于</a:t>
            </a:r>
            <a:r>
              <a:rPr lang="en-US" altLang="zh-CN" sz="4000" b="1" dirty="0">
                <a:latin typeface="方正舒体" pitchFamily="2" charset="-122"/>
                <a:ea typeface="方正舒体" pitchFamily="2" charset="-122"/>
              </a:rPr>
              <a:t>1876</a:t>
            </a:r>
            <a:r>
              <a:rPr lang="zh-CN" altLang="en-US" sz="4000" b="1" dirty="0">
                <a:latin typeface="方正舒体" pitchFamily="2" charset="-122"/>
                <a:ea typeface="方正舒体" pitchFamily="2" charset="-122"/>
              </a:rPr>
              <a:t>年。故事取材于俄罗斯古老的童话，是柴科夫斯基最为著名的代表作品之一。</a:t>
            </a:r>
            <a:r>
              <a:rPr lang="en-US" altLang="zh-CN" sz="4000" b="1" dirty="0">
                <a:latin typeface="方正舒体" pitchFamily="2" charset="-122"/>
                <a:ea typeface="方正舒体" pitchFamily="2" charset="-122"/>
              </a:rPr>
              <a:t>1895</a:t>
            </a:r>
            <a:r>
              <a:rPr lang="zh-CN" altLang="en-US" sz="4000" b="1" dirty="0">
                <a:latin typeface="方正舒体" pitchFamily="2" charset="-122"/>
                <a:ea typeface="方正舒体" pitchFamily="2" charset="-122"/>
              </a:rPr>
              <a:t>年，在彼得堡的演出，获得了惊人的成功，从此成为世界芭蕾舞的经典名著。</a:t>
            </a:r>
            <a:r>
              <a:rPr lang="en-US" altLang="zh-CN" sz="4000" b="1" dirty="0">
                <a:latin typeface="方正舒体" pitchFamily="2" charset="-122"/>
                <a:ea typeface="方正舒体" pitchFamily="2" charset="-122"/>
              </a:rPr>
              <a:t>《</a:t>
            </a:r>
            <a:r>
              <a:rPr lang="zh-CN" altLang="en-US" sz="4000" b="1" dirty="0">
                <a:latin typeface="方正舒体" pitchFamily="2" charset="-122"/>
                <a:ea typeface="方正舒体" pitchFamily="2" charset="-122"/>
              </a:rPr>
              <a:t>天鹅湖</a:t>
            </a:r>
            <a:r>
              <a:rPr lang="en-US" altLang="zh-CN" sz="4000" b="1" dirty="0">
                <a:latin typeface="方正舒体" pitchFamily="2" charset="-122"/>
                <a:ea typeface="方正舒体" pitchFamily="2" charset="-122"/>
              </a:rPr>
              <a:t>》</a:t>
            </a:r>
            <a:r>
              <a:rPr lang="zh-CN" altLang="en-US" sz="4000" b="1" dirty="0">
                <a:latin typeface="方正舒体" pitchFamily="2" charset="-122"/>
                <a:ea typeface="方正舒体" pitchFamily="2" charset="-122"/>
              </a:rPr>
              <a:t>至今仍是舞蹈家们所遵循的楷模，同时也是一部现实主义舞剧的典范。</a:t>
            </a:r>
            <a:endParaRPr lang="zh-CN" altLang="en-US" sz="4000" b="1" dirty="0">
              <a:latin typeface="方正舒体" pitchFamily="2" charset="-122"/>
              <a:ea typeface="方正舒体" pitchFamily="2" charset="-122"/>
            </a:endParaRPr>
          </a:p>
        </p:txBody>
      </p:sp>
      <p:pic>
        <p:nvPicPr>
          <p:cNvPr id="2" name="柴可夫斯基 - 天鹅湖">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5959475" y="5426075"/>
            <a:ext cx="1383665" cy="772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969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51201" descr="图片4"/>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5602" name="文本框 51202"/>
          <p:cNvSpPr txBox="1"/>
          <p:nvPr/>
        </p:nvSpPr>
        <p:spPr>
          <a:xfrm>
            <a:off x="539750" y="2636838"/>
            <a:ext cx="8101013" cy="973137"/>
          </a:xfrm>
          <a:prstGeom prst="rect">
            <a:avLst/>
          </a:prstGeom>
          <a:noFill/>
          <a:ln w="9525">
            <a:noFill/>
          </a:ln>
        </p:spPr>
        <p:txBody>
          <a:bodyPr anchor="t">
            <a:spAutoFit/>
          </a:bodyPr>
          <a:p>
            <a:pPr>
              <a:spcBef>
                <a:spcPct val="50000"/>
              </a:spcBef>
            </a:pPr>
            <a:r>
              <a:rPr lang="zh-CN" altLang="en-US" sz="5400" b="1" dirty="0">
                <a:latin typeface="Arial" panose="020B0604020202020204" pitchFamily="34" charset="0"/>
                <a:ea typeface="隶书" pitchFamily="49" charset="-122"/>
              </a:rPr>
              <a:t>美术主流之一：</a:t>
            </a:r>
            <a:r>
              <a:rPr lang="zh-CN" altLang="en-US" sz="5400" b="1" dirty="0">
                <a:solidFill>
                  <a:srgbClr val="FF0000"/>
                </a:solidFill>
                <a:latin typeface="Arial" panose="020B0604020202020204" pitchFamily="34" charset="0"/>
                <a:ea typeface="隶书" pitchFamily="49" charset="-122"/>
              </a:rPr>
              <a:t>现实主义</a:t>
            </a:r>
            <a:endParaRPr lang="en-US" altLang="zh-CN" sz="5400" b="1" dirty="0">
              <a:solidFill>
                <a:srgbClr val="FF0000"/>
              </a:solidFill>
              <a:latin typeface="Arial" panose="020B0604020202020204" pitchFamily="34" charset="0"/>
              <a:ea typeface="隶书" pitchFamily="49"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19459"/>
          <p:cNvSpPr/>
          <p:nvPr/>
        </p:nvSpPr>
        <p:spPr>
          <a:xfrm>
            <a:off x="1042988" y="1585913"/>
            <a:ext cx="7546975" cy="519112"/>
          </a:xfrm>
          <a:prstGeom prst="rect">
            <a:avLst/>
          </a:prstGeom>
          <a:noFill/>
          <a:ln w="9525">
            <a:noFill/>
          </a:ln>
        </p:spPr>
        <p:txBody>
          <a:bodyPr anchor="t">
            <a:spAutoFit/>
          </a:bodyPr>
          <a:p>
            <a:pPr latinLnBrk="1">
              <a:spcBef>
                <a:spcPct val="50000"/>
              </a:spcBef>
              <a:buClrTx/>
            </a:pPr>
            <a:r>
              <a:rPr lang="en-US" altLang="en-US" sz="2800" b="1">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19</a:t>
            </a:r>
            <a:r>
              <a:rPr lang="zh-CN" altLang="en-US" sz="2800" b="1" dirty="0">
                <a:latin typeface="黑体" panose="02010609060101010101" pitchFamily="49" charset="-122"/>
                <a:ea typeface="黑体" panose="02010609060101010101" pitchFamily="49" charset="-122"/>
              </a:rPr>
              <a:t>世纪欧洲资本主义的迅速发展</a:t>
            </a:r>
            <a:endParaRPr lang="zh-CN" altLang="en-US" sz="2800" b="1" dirty="0">
              <a:latin typeface="黑体" panose="02010609060101010101" pitchFamily="49" charset="-122"/>
              <a:ea typeface="黑体" panose="02010609060101010101" pitchFamily="49" charset="-122"/>
            </a:endParaRPr>
          </a:p>
        </p:txBody>
      </p:sp>
      <p:sp>
        <p:nvSpPr>
          <p:cNvPr id="26626" name="矩形 19460"/>
          <p:cNvSpPr/>
          <p:nvPr/>
        </p:nvSpPr>
        <p:spPr>
          <a:xfrm>
            <a:off x="1042988" y="2105025"/>
            <a:ext cx="5184775" cy="519113"/>
          </a:xfrm>
          <a:prstGeom prst="rect">
            <a:avLst/>
          </a:prstGeom>
          <a:noFill/>
          <a:ln w="9525">
            <a:noFill/>
          </a:ln>
        </p:spPr>
        <p:txBody>
          <a:bodyPr wrap="none" anchor="t">
            <a:spAutoFit/>
          </a:bodyPr>
          <a:p>
            <a:pPr latinLnBrk="1">
              <a:spcBef>
                <a:spcPct val="50000"/>
              </a:spcBef>
              <a:buClrTx/>
            </a:pPr>
            <a:r>
              <a:rPr lang="zh-CN" altLang="en-US" sz="2800" b="1" dirty="0">
                <a:latin typeface="黑体" panose="02010609060101010101" pitchFamily="49" charset="-122"/>
                <a:ea typeface="黑体" panose="02010609060101010101" pitchFamily="49" charset="-122"/>
              </a:rPr>
              <a:t>＊科学的进步、民主思想的发展</a:t>
            </a:r>
            <a:endParaRPr lang="zh-CN" altLang="en-US" sz="2800" b="1" dirty="0">
              <a:latin typeface="黑体" panose="02010609060101010101" pitchFamily="49" charset="-122"/>
              <a:ea typeface="黑体" panose="02010609060101010101" pitchFamily="49" charset="-122"/>
            </a:endParaRPr>
          </a:p>
        </p:txBody>
      </p:sp>
      <p:sp>
        <p:nvSpPr>
          <p:cNvPr id="26627" name="文本框 19462"/>
          <p:cNvSpPr txBox="1"/>
          <p:nvPr/>
        </p:nvSpPr>
        <p:spPr>
          <a:xfrm>
            <a:off x="533400" y="687388"/>
            <a:ext cx="3352800" cy="706755"/>
          </a:xfrm>
          <a:prstGeom prst="rect">
            <a:avLst/>
          </a:prstGeom>
          <a:noFill/>
          <a:ln w="9525">
            <a:noFill/>
          </a:ln>
        </p:spPr>
        <p:txBody>
          <a:bodyPr anchor="t">
            <a:spAutoFit/>
          </a:bodyPr>
          <a:p>
            <a:pPr>
              <a:spcBef>
                <a:spcPct val="50000"/>
              </a:spcBef>
            </a:pPr>
            <a:r>
              <a:rPr lang="en-US" altLang="zh-CN" sz="4000" b="1" dirty="0">
                <a:solidFill>
                  <a:srgbClr val="FF0000"/>
                </a:solidFill>
                <a:latin typeface="黑体" panose="02010609060101010101" pitchFamily="49" charset="-122"/>
                <a:ea typeface="黑体" panose="02010609060101010101" pitchFamily="49" charset="-122"/>
              </a:rPr>
              <a:t>1.</a:t>
            </a:r>
            <a:r>
              <a:rPr lang="zh-CN" altLang="en-US" sz="4000" b="1" dirty="0">
                <a:solidFill>
                  <a:srgbClr val="FF0000"/>
                </a:solidFill>
                <a:latin typeface="黑体" panose="02010609060101010101" pitchFamily="49" charset="-122"/>
                <a:ea typeface="黑体" panose="02010609060101010101" pitchFamily="49" charset="-122"/>
              </a:rPr>
              <a:t>时代背景</a:t>
            </a:r>
            <a:r>
              <a:rPr lang="en-US" altLang="zh-CN" sz="4000" b="1">
                <a:solidFill>
                  <a:srgbClr val="FF0000"/>
                </a:solidFill>
                <a:latin typeface="黑体" panose="02010609060101010101" pitchFamily="49" charset="-122"/>
                <a:ea typeface="黑体" panose="02010609060101010101" pitchFamily="49" charset="-122"/>
              </a:rPr>
              <a:t>:</a:t>
            </a:r>
            <a:endParaRPr lang="en-US" altLang="zh-CN" sz="4000" b="1">
              <a:solidFill>
                <a:srgbClr val="FF0000"/>
              </a:solidFill>
              <a:latin typeface="黑体" panose="02010609060101010101" pitchFamily="49" charset="-122"/>
              <a:ea typeface="黑体" panose="02010609060101010101" pitchFamily="49" charset="-122"/>
            </a:endParaRPr>
          </a:p>
        </p:txBody>
      </p:sp>
      <p:sp>
        <p:nvSpPr>
          <p:cNvPr id="19465" name="矩形 19464"/>
          <p:cNvSpPr/>
          <p:nvPr/>
        </p:nvSpPr>
        <p:spPr>
          <a:xfrm>
            <a:off x="131445" y="3073400"/>
            <a:ext cx="9144000" cy="2773679"/>
          </a:xfrm>
          <a:prstGeom prst="rect">
            <a:avLst/>
          </a:prstGeom>
          <a:noFill/>
          <a:ln w="9525">
            <a:noFill/>
          </a:ln>
        </p:spPr>
        <p:txBody>
          <a:bodyPr>
            <a:spAutoFit/>
          </a:bodyPr>
          <a:p>
            <a:pPr lvl="0" fontAlgn="base">
              <a:spcBef>
                <a:spcPct val="50000"/>
              </a:spcBef>
            </a:pPr>
            <a:r>
              <a:rPr lang="zh-CN" altLang="en-US" sz="2800" strike="noStrike" noProof="1" dirty="0">
                <a:latin typeface="方正舒体" pitchFamily="2" charset="-122"/>
                <a:ea typeface="方正舒体" pitchFamily="2" charset="-122"/>
                <a:cs typeface="+mn-ea"/>
              </a:rPr>
              <a:t>现实主义美术产生于</a:t>
            </a:r>
            <a:r>
              <a:rPr lang="en-US" altLang="zh-CN" sz="2800" strike="noStrike" noProof="1" dirty="0">
                <a:latin typeface="方正舒体" pitchFamily="2" charset="-122"/>
                <a:ea typeface="方正舒体" pitchFamily="2" charset="-122"/>
                <a:cs typeface="+mn-ea"/>
              </a:rPr>
              <a:t>19</a:t>
            </a:r>
            <a:r>
              <a:rPr lang="zh-CN" altLang="en-US" sz="2800" strike="noStrike" noProof="1" dirty="0">
                <a:latin typeface="方正舒体" pitchFamily="2" charset="-122"/>
                <a:ea typeface="方正舒体" pitchFamily="2" charset="-122"/>
                <a:cs typeface="+mn-ea"/>
              </a:rPr>
              <a:t>世纪中期的法国。资产阶级夺取政权后，资本主义社会的黑暗使得人民及先进的知识分子产生了不满和苦闷的情绪。因此他们要求真实的表现现实，并且对现实加以暴露和批判。现实主义的基本特点是：强调艺术的时代特点，</a:t>
            </a:r>
            <a:r>
              <a:rPr lang="zh-CN" altLang="en-US" sz="2800" strike="noStrike" noProof="1" dirty="0">
                <a:solidFill>
                  <a:srgbClr val="FF0000"/>
                </a:solidFill>
                <a:latin typeface="方正舒体" pitchFamily="2" charset="-122"/>
                <a:ea typeface="方正舒体" pitchFamily="2" charset="-122"/>
                <a:cs typeface="+mn-ea"/>
              </a:rPr>
              <a:t>直接描写当前的时代风貌和斗争</a:t>
            </a:r>
            <a:r>
              <a:rPr lang="en-US" altLang="zh-CN" sz="2800" strike="noStrike" noProof="1" dirty="0">
                <a:solidFill>
                  <a:srgbClr val="FF0000"/>
                </a:solidFill>
                <a:latin typeface="方正舒体" pitchFamily="2" charset="-122"/>
                <a:ea typeface="方正舒体" pitchFamily="2" charset="-122"/>
                <a:cs typeface="+mn-ea"/>
              </a:rPr>
              <a:t>,</a:t>
            </a:r>
            <a:r>
              <a:rPr lang="zh-CN" altLang="zh-CN" sz="3200" strike="noStrike" noProof="1" dirty="0">
                <a:ln w="22225">
                  <a:solidFill>
                    <a:schemeClr val="accent2"/>
                  </a:solidFill>
                  <a:prstDash val="solid"/>
                </a:ln>
                <a:solidFill>
                  <a:schemeClr val="accent2">
                    <a:lumMod val="40000"/>
                    <a:lumOff val="60000"/>
                  </a:schemeClr>
                </a:solidFill>
                <a:effectLst/>
                <a:latin typeface="方正舒体" pitchFamily="2" charset="-122"/>
                <a:ea typeface="方正舒体" pitchFamily="2" charset="-122"/>
                <a:cs typeface="+mn-ea"/>
              </a:rPr>
              <a:t>是一种接近人民的艺术</a:t>
            </a:r>
            <a:r>
              <a:rPr lang="zh-CN" altLang="en-US" sz="3200" strike="noStrike" noProof="1" dirty="0">
                <a:ln w="22225">
                  <a:solidFill>
                    <a:schemeClr val="accent2"/>
                  </a:solidFill>
                  <a:prstDash val="solid"/>
                </a:ln>
                <a:solidFill>
                  <a:schemeClr val="accent2">
                    <a:lumMod val="40000"/>
                    <a:lumOff val="60000"/>
                  </a:schemeClr>
                </a:solidFill>
                <a:effectLst/>
                <a:latin typeface="方正舒体" pitchFamily="2" charset="-122"/>
                <a:ea typeface="方正舒体" pitchFamily="2" charset="-122"/>
                <a:cs typeface="+mn-ea"/>
              </a:rPr>
              <a:t>。</a:t>
            </a:r>
            <a:endParaRPr lang="zh-CN" altLang="en-US" sz="3200" strike="noStrike" noProof="1" dirty="0">
              <a:ln w="22225">
                <a:solidFill>
                  <a:schemeClr val="accent2"/>
                </a:solidFill>
                <a:prstDash val="solid"/>
              </a:ln>
              <a:solidFill>
                <a:schemeClr val="accent2">
                  <a:lumMod val="40000"/>
                  <a:lumOff val="60000"/>
                </a:schemeClr>
              </a:solidFill>
              <a:effectLst/>
              <a:latin typeface="方正舒体" pitchFamily="2" charset="-122"/>
              <a:ea typeface="方正舒体" pitchFamily="2" charset="-122"/>
            </a:endParaRPr>
          </a:p>
        </p:txBody>
      </p:sp>
      <p:sp>
        <p:nvSpPr>
          <p:cNvPr id="26629" name="矩形 19465"/>
          <p:cNvSpPr/>
          <p:nvPr/>
        </p:nvSpPr>
        <p:spPr>
          <a:xfrm>
            <a:off x="533400" y="6043613"/>
            <a:ext cx="7987030" cy="521970"/>
          </a:xfrm>
          <a:prstGeom prst="rect">
            <a:avLst/>
          </a:prstGeom>
          <a:noFill/>
          <a:ln w="9525">
            <a:noFill/>
          </a:ln>
        </p:spPr>
        <p:txBody>
          <a:bodyPr wrap="none" anchor="t">
            <a:spAutoFit/>
          </a:bodyPr>
          <a:p>
            <a:pPr latinLnBrk="1">
              <a:buClrTx/>
            </a:pPr>
            <a:r>
              <a:rPr lang="en-US" altLang="zh-CN" sz="2800" b="1" dirty="0">
                <a:solidFill>
                  <a:srgbClr val="CC0000"/>
                </a:solidFill>
                <a:latin typeface="Arial" panose="020B0604020202020204" pitchFamily="34" charset="0"/>
                <a:ea typeface="宋体" panose="02010600030101010101" pitchFamily="2" charset="-122"/>
              </a:rPr>
              <a:t>2.</a:t>
            </a:r>
            <a:r>
              <a:rPr lang="zh-CN" altLang="en-US" sz="2800" b="1" dirty="0">
                <a:solidFill>
                  <a:srgbClr val="CC0000"/>
                </a:solidFill>
                <a:latin typeface="Arial" panose="020B0604020202020204" pitchFamily="34" charset="0"/>
                <a:ea typeface="宋体" panose="02010600030101010101" pitchFamily="2" charset="-122"/>
              </a:rPr>
              <a:t>代表人物有法国的库尔贝、米勒、俄国的列宾。</a:t>
            </a:r>
            <a:endParaRPr lang="zh-CN" altLang="en-US" sz="2800" b="1" dirty="0">
              <a:solidFill>
                <a:srgbClr val="CC0000"/>
              </a:solidFill>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文本框 52225"/>
          <p:cNvSpPr txBox="1"/>
          <p:nvPr/>
        </p:nvSpPr>
        <p:spPr>
          <a:xfrm>
            <a:off x="179388" y="188913"/>
            <a:ext cx="5213350" cy="641350"/>
          </a:xfrm>
          <a:prstGeom prst="rect">
            <a:avLst/>
          </a:prstGeom>
          <a:noFill/>
          <a:ln w="9525">
            <a:noFill/>
          </a:ln>
        </p:spPr>
        <p:txBody>
          <a:bodyPr wrap="none" anchor="t">
            <a:spAutoFit/>
          </a:bodyPr>
          <a:p>
            <a:pPr>
              <a:buClr>
                <a:srgbClr val="000000"/>
              </a:buClr>
            </a:pPr>
            <a:r>
              <a:rPr lang="zh-CN" altLang="en-US" sz="3600" noProof="1" dirty="0">
                <a:solidFill>
                  <a:srgbClr val="FFFF00"/>
                </a:solidFill>
                <a:effectLst>
                  <a:outerShdw blurRad="38100" dist="38100" dir="2700000">
                    <a:srgbClr val="C0C0C0"/>
                  </a:outerShdw>
                </a:effectLst>
                <a:latin typeface="Times New Roman" panose="02020603050405020304" pitchFamily="18" charset="0"/>
                <a:ea typeface="黑体" panose="02010609060101010101" pitchFamily="49" charset="-122"/>
                <a:cs typeface="+mn-ea"/>
              </a:rPr>
              <a:t>批判现实主义画派代表作</a:t>
            </a:r>
            <a:endParaRPr lang="zh-CN" altLang="en-US" sz="3600" noProof="1" dirty="0">
              <a:solidFill>
                <a:srgbClr val="FFFF00"/>
              </a:solidFill>
              <a:effectLst>
                <a:outerShdw blurRad="38100" dist="38100" dir="2700000">
                  <a:srgbClr val="C0C0C0"/>
                </a:outerShdw>
              </a:effectLst>
              <a:latin typeface="Times New Roman" panose="02020603050405020304" pitchFamily="18" charset="0"/>
              <a:ea typeface="黑体" panose="02010609060101010101" pitchFamily="49" charset="-122"/>
            </a:endParaRPr>
          </a:p>
        </p:txBody>
      </p:sp>
      <p:pic>
        <p:nvPicPr>
          <p:cNvPr id="52227" name="图片 52226" descr="200611178204595562"/>
          <p:cNvPicPr>
            <a:picLocks noChangeAspect="1"/>
          </p:cNvPicPr>
          <p:nvPr/>
        </p:nvPicPr>
        <p:blipFill>
          <a:blip r:embed="rId1"/>
          <a:stretch>
            <a:fillRect/>
          </a:stretch>
        </p:blipFill>
        <p:spPr>
          <a:xfrm>
            <a:off x="971550" y="981075"/>
            <a:ext cx="7273925" cy="5505450"/>
          </a:xfrm>
          <a:prstGeom prst="rect">
            <a:avLst/>
          </a:prstGeom>
          <a:noFill/>
          <a:ln w="9525">
            <a:noFill/>
          </a:ln>
        </p:spPr>
      </p:pic>
      <p:sp>
        <p:nvSpPr>
          <p:cNvPr id="52228" name="文本框 52227"/>
          <p:cNvSpPr txBox="1"/>
          <p:nvPr/>
        </p:nvSpPr>
        <p:spPr>
          <a:xfrm>
            <a:off x="5651500" y="333375"/>
            <a:ext cx="3097213" cy="457200"/>
          </a:xfrm>
          <a:prstGeom prst="rect">
            <a:avLst/>
          </a:prstGeom>
          <a:noFill/>
          <a:ln w="9525">
            <a:noFill/>
          </a:ln>
        </p:spPr>
        <p:txBody>
          <a:bodyPr>
            <a:spAutoFit/>
          </a:bodyPr>
          <a:p>
            <a:pPr>
              <a:spcBef>
                <a:spcPct val="50000"/>
              </a:spcBef>
            </a:pPr>
            <a:r>
              <a:rPr lang="zh-CN" altLang="en-US" b="1" dirty="0">
                <a:solidFill>
                  <a:srgbClr val="FFFFFF"/>
                </a:solidFill>
                <a:latin typeface="Arial" panose="020B0604020202020204" pitchFamily="34" charset="0"/>
                <a:ea typeface="宋体" panose="02010600030101010101" pitchFamily="2" charset="-122"/>
              </a:rPr>
              <a:t> </a:t>
            </a:r>
            <a:r>
              <a:rPr lang="en-US" altLang="zh-CN" sz="2400" b="1">
                <a:solidFill>
                  <a:srgbClr val="FFFFFF"/>
                </a:solidFill>
                <a:latin typeface="Arial" panose="020B0604020202020204" pitchFamily="34" charset="0"/>
                <a:ea typeface="宋体" panose="02010600030101010101" pitchFamily="2" charset="-122"/>
              </a:rPr>
              <a:t>[</a:t>
            </a:r>
            <a:r>
              <a:rPr lang="zh-CN" altLang="en-US" sz="2400" b="1" dirty="0">
                <a:solidFill>
                  <a:srgbClr val="FFFFFF"/>
                </a:solidFill>
                <a:latin typeface="Arial" panose="020B0604020202020204" pitchFamily="34" charset="0"/>
                <a:ea typeface="宋体" panose="02010600030101010101" pitchFamily="2" charset="-122"/>
              </a:rPr>
              <a:t>法</a:t>
            </a:r>
            <a:r>
              <a:rPr lang="en-US" altLang="zh-CN" sz="2400" b="1">
                <a:solidFill>
                  <a:srgbClr val="FFFFFF"/>
                </a:solidFill>
                <a:latin typeface="Arial" panose="020B0604020202020204" pitchFamily="34" charset="0"/>
                <a:ea typeface="宋体" panose="02010600030101010101" pitchFamily="2" charset="-122"/>
              </a:rPr>
              <a:t>] </a:t>
            </a:r>
            <a:r>
              <a:rPr lang="zh-CN" altLang="en-US" sz="2400" b="1" dirty="0">
                <a:solidFill>
                  <a:srgbClr val="FFFFFF"/>
                </a:solidFill>
                <a:latin typeface="Arial" panose="020B0604020202020204" pitchFamily="34" charset="0"/>
                <a:ea typeface="楷体_GB2312" pitchFamily="49" charset="-122"/>
              </a:rPr>
              <a:t>库尔贝：</a:t>
            </a:r>
            <a:r>
              <a:rPr lang="en-US" altLang="zh-CN" sz="2400" b="1">
                <a:solidFill>
                  <a:srgbClr val="C00000"/>
                </a:solidFill>
                <a:effectLst>
                  <a:outerShdw blurRad="38100" dist="38100" dir="2700000">
                    <a:srgbClr val="C0C0C0"/>
                  </a:outerShdw>
                </a:effectLst>
                <a:latin typeface="Arial" panose="020B0604020202020204" pitchFamily="34" charset="0"/>
                <a:ea typeface="楷体_GB2312" pitchFamily="49" charset="-122"/>
              </a:rPr>
              <a:t>《</a:t>
            </a:r>
            <a:r>
              <a:rPr lang="zh-CN" altLang="en-US" sz="2400" b="1" dirty="0">
                <a:solidFill>
                  <a:srgbClr val="C00000"/>
                </a:solidFill>
                <a:effectLst>
                  <a:outerShdw blurRad="38100" dist="38100" dir="2700000">
                    <a:srgbClr val="C0C0C0"/>
                  </a:outerShdw>
                </a:effectLst>
                <a:latin typeface="Arial" panose="020B0604020202020204" pitchFamily="34" charset="0"/>
                <a:ea typeface="楷体_GB2312" pitchFamily="49" charset="-122"/>
              </a:rPr>
              <a:t>石工</a:t>
            </a:r>
            <a:r>
              <a:rPr lang="en-US" altLang="zh-CN" sz="2400" b="1">
                <a:solidFill>
                  <a:srgbClr val="C00000"/>
                </a:solidFill>
                <a:effectLst>
                  <a:outerShdw blurRad="38100" dist="38100" dir="2700000">
                    <a:srgbClr val="C0C0C0"/>
                  </a:outerShdw>
                </a:effectLst>
                <a:latin typeface="Arial" panose="020B0604020202020204" pitchFamily="34" charset="0"/>
                <a:ea typeface="楷体_GB2312" pitchFamily="49" charset="-122"/>
              </a:rPr>
              <a:t>》</a:t>
            </a:r>
            <a:endParaRPr lang="en-US" altLang="zh-CN" sz="2400" b="1">
              <a:solidFill>
                <a:srgbClr val="C00000"/>
              </a:solidFill>
              <a:effectLst>
                <a:outerShdw blurRad="38100" dist="38100" dir="2700000">
                  <a:srgbClr val="C0C0C0"/>
                </a:outerShdw>
              </a:effectLst>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linds(horizontal)">
                                      <p:cBhvr>
                                        <p:cTn id="7" dur="500"/>
                                        <p:tgtEl>
                                          <p:spTgt spid="522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28"/>
                                        </p:tgtEl>
                                        <p:attrNameLst>
                                          <p:attrName>style.visibility</p:attrName>
                                        </p:attrNameLst>
                                      </p:cBhvr>
                                      <p:to>
                                        <p:strVal val="visible"/>
                                      </p:to>
                                    </p:set>
                                    <p:animEffect transition="in" filter="blinds(horizontal)">
                                      <p:cBhvr>
                                        <p:cTn id="10"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53249" descr="200611178204595562"/>
          <p:cNvPicPr>
            <a:picLocks noChangeAspect="1"/>
          </p:cNvPicPr>
          <p:nvPr/>
        </p:nvPicPr>
        <p:blipFill>
          <a:blip r:embed="rId1">
            <a:lum bright="70001" contrast="-70000"/>
          </a:blip>
          <a:stretch>
            <a:fillRect/>
          </a:stretch>
        </p:blipFill>
        <p:spPr>
          <a:xfrm>
            <a:off x="250825" y="260350"/>
            <a:ext cx="8496300" cy="6273800"/>
          </a:xfrm>
          <a:prstGeom prst="rect">
            <a:avLst/>
          </a:prstGeom>
          <a:noFill/>
          <a:ln w="9525">
            <a:noFill/>
          </a:ln>
        </p:spPr>
      </p:pic>
      <p:sp>
        <p:nvSpPr>
          <p:cNvPr id="53251" name="文本框 53250"/>
          <p:cNvSpPr txBox="1"/>
          <p:nvPr/>
        </p:nvSpPr>
        <p:spPr>
          <a:xfrm>
            <a:off x="827088" y="1557338"/>
            <a:ext cx="7777162" cy="3722687"/>
          </a:xfrm>
          <a:prstGeom prst="rect">
            <a:avLst/>
          </a:prstGeom>
          <a:noFill/>
          <a:ln w="9525">
            <a:noFill/>
          </a:ln>
        </p:spPr>
        <p:txBody>
          <a:bodyPr anchor="t">
            <a:spAutoFit/>
          </a:bodyPr>
          <a:p>
            <a:pPr>
              <a:spcBef>
                <a:spcPct val="50000"/>
              </a:spcBef>
            </a:pPr>
            <a:r>
              <a:rPr lang="zh-CN" altLang="en-US" sz="2800" b="1">
                <a:latin typeface="Arial" panose="020B0604020202020204" pitchFamily="34" charset="0"/>
                <a:ea typeface="宋体" panose="02010600030101010101" pitchFamily="2" charset="-122"/>
              </a:rPr>
              <a:t>      </a:t>
            </a:r>
            <a:r>
              <a:rPr lang="en-US" altLang="zh-CN" sz="2800" b="1">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石工</a:t>
            </a:r>
            <a:r>
              <a:rPr lang="en-US" altLang="zh-CN" sz="2800" b="1">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的情节发生在烤人的太阳下，在道旁的沟边。石工的形体微微地突出在高耸的绿色山坡前，山坡几乎填满了整个画面，上面飞驰过一大层云影。仅仅在画面的右角，在山坡后面，可以看到一角蓝天。这儿丝毫没有虚构的东西，我的亲爱的朋友！我每天散步时都看到这些人。而且，这个阶级的人们往往就是这样度过一生的。 </a:t>
            </a:r>
            <a:endParaRPr lang="zh-CN" altLang="en-US" sz="2800" b="1" dirty="0">
              <a:latin typeface="Arial" panose="020B0604020202020204" pitchFamily="34" charset="0"/>
              <a:ea typeface="宋体" panose="02010600030101010101" pitchFamily="2" charset="-122"/>
            </a:endParaRPr>
          </a:p>
          <a:p>
            <a:pPr>
              <a:spcBef>
                <a:spcPct val="50000"/>
              </a:spcBef>
            </a:pPr>
            <a:r>
              <a:rPr lang="zh-CN" altLang="en-US" sz="2800" b="1">
                <a:latin typeface="Arial" panose="020B0604020202020204" pitchFamily="34" charset="0"/>
                <a:ea typeface="宋体" panose="02010600030101010101" pitchFamily="2" charset="-122"/>
              </a:rPr>
              <a:t>                               </a:t>
            </a:r>
            <a:r>
              <a:rPr lang="en-US" altLang="zh-CN" sz="2400" b="1">
                <a:solidFill>
                  <a:srgbClr val="0000CC"/>
                </a:solidFill>
                <a:latin typeface="Arial" panose="020B0604020202020204" pitchFamily="34" charset="0"/>
                <a:ea typeface="楷体_GB2312" pitchFamily="49" charset="-122"/>
              </a:rPr>
              <a:t>——</a:t>
            </a:r>
            <a:r>
              <a:rPr lang="zh-CN" altLang="en-US" sz="2400" b="1" dirty="0">
                <a:solidFill>
                  <a:srgbClr val="0000CC"/>
                </a:solidFill>
                <a:latin typeface="Arial" panose="020B0604020202020204" pitchFamily="34" charset="0"/>
                <a:ea typeface="楷体_GB2312" pitchFamily="49" charset="-122"/>
              </a:rPr>
              <a:t>库尔贝谈自己的艺术构思</a:t>
            </a:r>
            <a:endParaRPr lang="zh-CN" altLang="en-US" sz="2400" b="1" dirty="0">
              <a:solidFill>
                <a:srgbClr val="0000CC"/>
              </a:solidFill>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blinds(horizontal)">
                                      <p:cBhvr>
                                        <p:cTn id="7"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文本框 54273"/>
          <p:cNvSpPr txBox="1"/>
          <p:nvPr/>
        </p:nvSpPr>
        <p:spPr>
          <a:xfrm>
            <a:off x="212725" y="168275"/>
            <a:ext cx="5438775" cy="641350"/>
          </a:xfrm>
          <a:prstGeom prst="rect">
            <a:avLst/>
          </a:prstGeom>
          <a:noFill/>
          <a:ln w="9525">
            <a:noFill/>
          </a:ln>
        </p:spPr>
        <p:txBody>
          <a:bodyPr>
            <a:spAutoFit/>
          </a:bodyPr>
          <a:p>
            <a:pPr>
              <a:buClr>
                <a:srgbClr val="000000"/>
              </a:buClr>
            </a:pPr>
            <a:r>
              <a:rPr lang="zh-CN" altLang="en-US" sz="3600" noProof="1" dirty="0">
                <a:solidFill>
                  <a:srgbClr val="FFFF00"/>
                </a:solidFill>
                <a:effectLst>
                  <a:outerShdw blurRad="38100" dist="38100" dir="2700000">
                    <a:srgbClr val="C0C0C0"/>
                  </a:outerShdw>
                </a:effectLst>
                <a:latin typeface="Times New Roman" panose="02020603050405020304" pitchFamily="18" charset="0"/>
                <a:ea typeface="黑体" panose="02010609060101010101" pitchFamily="49" charset="-122"/>
                <a:cs typeface="+mn-ea"/>
              </a:rPr>
              <a:t>批判现实主义画派代表作</a:t>
            </a:r>
            <a:endParaRPr lang="zh-CN" altLang="en-US" sz="3600" noProof="1" dirty="0">
              <a:solidFill>
                <a:srgbClr val="FFFF00"/>
              </a:solidFill>
              <a:effectLst>
                <a:outerShdw blurRad="38100" dist="38100" dir="2700000">
                  <a:srgbClr val="C0C0C0"/>
                </a:outerShdw>
              </a:effectLst>
              <a:latin typeface="Times New Roman" panose="02020603050405020304" pitchFamily="18" charset="0"/>
              <a:ea typeface="黑体" panose="02010609060101010101" pitchFamily="49" charset="-122"/>
            </a:endParaRPr>
          </a:p>
        </p:txBody>
      </p:sp>
      <p:pic>
        <p:nvPicPr>
          <p:cNvPr id="29698" name="图片 54274" descr="俄罗斯美术《伏尔加河上的纤夫》列宾"/>
          <p:cNvPicPr>
            <a:picLocks noChangeAspect="1"/>
          </p:cNvPicPr>
          <p:nvPr/>
        </p:nvPicPr>
        <p:blipFill>
          <a:blip r:embed="rId1"/>
          <a:stretch>
            <a:fillRect/>
          </a:stretch>
        </p:blipFill>
        <p:spPr>
          <a:xfrm>
            <a:off x="0" y="908050"/>
            <a:ext cx="9144000" cy="5092700"/>
          </a:xfrm>
          <a:prstGeom prst="rect">
            <a:avLst/>
          </a:prstGeom>
          <a:noFill/>
          <a:ln w="9525">
            <a:noFill/>
          </a:ln>
        </p:spPr>
      </p:pic>
      <p:sp>
        <p:nvSpPr>
          <p:cNvPr id="54276" name="文本框 54275"/>
          <p:cNvSpPr txBox="1"/>
          <p:nvPr/>
        </p:nvSpPr>
        <p:spPr>
          <a:xfrm>
            <a:off x="2124075" y="6092825"/>
            <a:ext cx="5040313" cy="519113"/>
          </a:xfrm>
          <a:prstGeom prst="rect">
            <a:avLst/>
          </a:prstGeom>
          <a:noFill/>
          <a:ln w="9525">
            <a:noFill/>
          </a:ln>
        </p:spPr>
        <p:txBody>
          <a:bodyPr>
            <a:spAutoFit/>
          </a:bodyPr>
          <a:p>
            <a:pPr>
              <a:buClrTx/>
            </a:pPr>
            <a:r>
              <a:rPr lang="en-US" altLang="zh-CN" sz="2800" b="1">
                <a:solidFill>
                  <a:srgbClr val="C00000"/>
                </a:solidFill>
                <a:effectLst>
                  <a:outerShdw blurRad="38100" dist="38100" dir="2700000">
                    <a:srgbClr val="C0C0C0"/>
                  </a:outerShdw>
                </a:effectLst>
                <a:latin typeface="Times New Roman" panose="02020603050405020304" pitchFamily="18" charset="0"/>
                <a:ea typeface="楷体_GB2312" pitchFamily="49" charset="-122"/>
              </a:rPr>
              <a:t>[</a:t>
            </a:r>
            <a:r>
              <a:rPr lang="zh-CN" altLang="en-US" sz="2800" b="1" dirty="0">
                <a:solidFill>
                  <a:srgbClr val="C00000"/>
                </a:solidFill>
                <a:effectLst>
                  <a:outerShdw blurRad="38100" dist="38100" dir="2700000">
                    <a:srgbClr val="C0C0C0"/>
                  </a:outerShdw>
                </a:effectLst>
                <a:latin typeface="Times New Roman" panose="02020603050405020304" pitchFamily="18" charset="0"/>
                <a:ea typeface="楷体_GB2312" pitchFamily="49" charset="-122"/>
              </a:rPr>
              <a:t>俄</a:t>
            </a:r>
            <a:r>
              <a:rPr lang="en-US" altLang="zh-CN" sz="2800" b="1">
                <a:solidFill>
                  <a:srgbClr val="C00000"/>
                </a:solidFill>
                <a:effectLst>
                  <a:outerShdw blurRad="38100" dist="38100" dir="2700000">
                    <a:srgbClr val="C0C0C0"/>
                  </a:outerShdw>
                </a:effectLst>
                <a:latin typeface="Times New Roman" panose="02020603050405020304" pitchFamily="18" charset="0"/>
                <a:ea typeface="楷体_GB2312" pitchFamily="49" charset="-122"/>
              </a:rPr>
              <a:t>]  </a:t>
            </a:r>
            <a:r>
              <a:rPr lang="zh-CN" altLang="en-US" sz="2800" b="1" dirty="0">
                <a:solidFill>
                  <a:srgbClr val="C00000"/>
                </a:solidFill>
                <a:effectLst>
                  <a:outerShdw blurRad="38100" dist="38100" dir="2700000">
                    <a:srgbClr val="C0C0C0"/>
                  </a:outerShdw>
                </a:effectLst>
                <a:latin typeface="Times New Roman" panose="02020603050405020304" pitchFamily="18" charset="0"/>
                <a:ea typeface="楷体_GB2312" pitchFamily="49" charset="-122"/>
              </a:rPr>
              <a:t>列宾：</a:t>
            </a:r>
            <a:r>
              <a:rPr lang="en-US" altLang="zh-CN" sz="2800" b="1">
                <a:solidFill>
                  <a:srgbClr val="C00000"/>
                </a:solidFill>
                <a:effectLst>
                  <a:outerShdw blurRad="38100" dist="38100" dir="2700000">
                    <a:srgbClr val="C0C0C0"/>
                  </a:outerShdw>
                </a:effectLst>
                <a:latin typeface="Times New Roman" panose="02020603050405020304" pitchFamily="18" charset="0"/>
                <a:ea typeface="楷体_GB2312" pitchFamily="49" charset="-122"/>
              </a:rPr>
              <a:t>《</a:t>
            </a:r>
            <a:r>
              <a:rPr lang="zh-CN" altLang="en-US" sz="2800" b="1" dirty="0">
                <a:solidFill>
                  <a:srgbClr val="C00000"/>
                </a:solidFill>
                <a:effectLst>
                  <a:outerShdw blurRad="38100" dist="38100" dir="2700000">
                    <a:srgbClr val="C0C0C0"/>
                  </a:outerShdw>
                </a:effectLst>
                <a:latin typeface="Times New Roman" panose="02020603050405020304" pitchFamily="18" charset="0"/>
                <a:ea typeface="楷体_GB2312" pitchFamily="49" charset="-122"/>
              </a:rPr>
              <a:t>伏尔加河纤夫</a:t>
            </a:r>
            <a:r>
              <a:rPr lang="en-US" altLang="zh-CN" sz="2800" b="1">
                <a:solidFill>
                  <a:srgbClr val="C00000"/>
                </a:solidFill>
                <a:effectLst>
                  <a:outerShdw blurRad="38100" dist="38100" dir="2700000">
                    <a:srgbClr val="C0C0C0"/>
                  </a:outerShdw>
                </a:effectLst>
                <a:latin typeface="Times New Roman" panose="02020603050405020304" pitchFamily="18" charset="0"/>
                <a:ea typeface="楷体_GB2312" pitchFamily="49" charset="-122"/>
              </a:rPr>
              <a:t>》</a:t>
            </a:r>
            <a:endParaRPr lang="en-US" altLang="zh-CN" sz="2800" b="1">
              <a:solidFill>
                <a:srgbClr val="C00000"/>
              </a:solidFill>
              <a:effectLst>
                <a:outerShdw blurRad="38100" dist="38100" dir="2700000">
                  <a:srgbClr val="C0C0C0"/>
                </a:outerShdw>
              </a:effectLst>
              <a:latin typeface="Times New Roman" panose="02020603050405020304" pitchFamily="18" charset="0"/>
              <a:ea typeface="楷体_GB2312" pitchFamily="49"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矩形 36865"/>
          <p:cNvSpPr/>
          <p:nvPr/>
        </p:nvSpPr>
        <p:spPr>
          <a:xfrm>
            <a:off x="179388" y="620713"/>
            <a:ext cx="2314575" cy="1166812"/>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60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课标：</a:t>
            </a:r>
            <a:endParaRPr lang="zh-CN" altLang="en-US" sz="60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098" name="文本框 36866"/>
          <p:cNvSpPr txBox="1"/>
          <p:nvPr/>
        </p:nvSpPr>
        <p:spPr>
          <a:xfrm>
            <a:off x="468313" y="2349500"/>
            <a:ext cx="7920037" cy="2043113"/>
          </a:xfrm>
          <a:prstGeom prst="rect">
            <a:avLst/>
          </a:prstGeom>
          <a:noFill/>
          <a:ln w="9525">
            <a:noFill/>
          </a:ln>
        </p:spPr>
        <p:txBody>
          <a:bodyPr anchor="t">
            <a:spAutoFit/>
          </a:bodyPr>
          <a:p>
            <a:pPr>
              <a:spcBef>
                <a:spcPct val="50000"/>
              </a:spcBef>
            </a:pPr>
            <a:r>
              <a:rPr lang="zh-CN" altLang="en-US" sz="3200"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了解</a:t>
            </a:r>
            <a:r>
              <a:rPr lang="en-US" altLang="zh-CN" sz="3200" b="1">
                <a:latin typeface="黑体" panose="02010609060101010101" pitchFamily="49" charset="-122"/>
                <a:ea typeface="黑体" panose="02010609060101010101" pitchFamily="49" charset="-122"/>
              </a:rPr>
              <a:t>19</a:t>
            </a:r>
            <a:r>
              <a:rPr lang="zh-CN" altLang="en-US" sz="3200" b="1" dirty="0">
                <a:latin typeface="黑体" panose="02010609060101010101" pitchFamily="49" charset="-122"/>
                <a:ea typeface="黑体" panose="02010609060101010101" pitchFamily="49" charset="-122"/>
              </a:rPr>
              <a:t>世纪中期至</a:t>
            </a:r>
            <a:r>
              <a:rPr lang="en-US" altLang="zh-CN" sz="3200" b="1">
                <a:latin typeface="黑体" panose="02010609060101010101" pitchFamily="49" charset="-122"/>
                <a:ea typeface="黑体" panose="02010609060101010101" pitchFamily="49" charset="-122"/>
              </a:rPr>
              <a:t>19</a:t>
            </a:r>
            <a:r>
              <a:rPr lang="zh-CN" altLang="en-US" sz="3200" b="1" dirty="0">
                <a:latin typeface="黑体" panose="02010609060101010101" pitchFamily="49" charset="-122"/>
                <a:ea typeface="黑体" panose="02010609060101010101" pitchFamily="49" charset="-122"/>
              </a:rPr>
              <a:t>世纪末的文学、</a:t>
            </a:r>
            <a:endParaRPr lang="zh-CN" altLang="en-US" sz="3200" b="1" dirty="0">
              <a:latin typeface="黑体" panose="02010609060101010101" pitchFamily="49" charset="-122"/>
              <a:ea typeface="黑体" panose="02010609060101010101" pitchFamily="49" charset="-122"/>
            </a:endParaRPr>
          </a:p>
          <a:p>
            <a:pPr>
              <a:spcBef>
                <a:spcPct val="50000"/>
              </a:spcBef>
            </a:pPr>
            <a:r>
              <a:rPr lang="zh-CN" altLang="en-US" sz="3200" b="1" dirty="0">
                <a:latin typeface="黑体" panose="02010609060101010101" pitchFamily="49" charset="-122"/>
                <a:ea typeface="黑体" panose="02010609060101010101" pitchFamily="49" charset="-122"/>
              </a:rPr>
              <a:t>美术和音乐作品，认识其产生的时代背景。</a:t>
            </a:r>
            <a:endParaRPr lang="zh-CN" altLang="en-US" sz="3200" b="1" dirty="0">
              <a:latin typeface="黑体" panose="02010609060101010101" pitchFamily="49" charset="-122"/>
              <a:ea typeface="黑体" panose="02010609060101010101" pitchFamily="49" charset="-122"/>
            </a:endParaRPr>
          </a:p>
          <a:p>
            <a:pPr>
              <a:spcBef>
                <a:spcPct val="50000"/>
              </a:spcBef>
            </a:pPr>
            <a:r>
              <a:rPr lang="zh-CN" altLang="en-US" sz="3200" b="1" dirty="0">
                <a:latin typeface="黑体" panose="02010609060101010101" pitchFamily="49" charset="-122"/>
                <a:ea typeface="黑体" panose="02010609060101010101" pitchFamily="49" charset="-122"/>
              </a:rPr>
              <a:t>理解这些音乐作品的多样性和民族性。</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图片 57345" descr="图片4"/>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0722" name="文本框 57346"/>
          <p:cNvSpPr txBox="1"/>
          <p:nvPr/>
        </p:nvSpPr>
        <p:spPr>
          <a:xfrm>
            <a:off x="539750" y="2636838"/>
            <a:ext cx="8101013" cy="914400"/>
          </a:xfrm>
          <a:prstGeom prst="rect">
            <a:avLst/>
          </a:prstGeom>
          <a:noFill/>
          <a:ln w="9525">
            <a:noFill/>
          </a:ln>
        </p:spPr>
        <p:txBody>
          <a:bodyPr anchor="t">
            <a:spAutoFit/>
          </a:bodyPr>
          <a:p>
            <a:pPr>
              <a:spcBef>
                <a:spcPct val="50000"/>
              </a:spcBef>
            </a:pPr>
            <a:r>
              <a:rPr lang="zh-CN" altLang="en-US" sz="5400" b="1" dirty="0">
                <a:latin typeface="Arial" panose="020B0604020202020204" pitchFamily="34" charset="0"/>
                <a:ea typeface="隶书" pitchFamily="49" charset="-122"/>
              </a:rPr>
              <a:t>美术主流之二：</a:t>
            </a:r>
            <a:r>
              <a:rPr lang="zh-CN" altLang="en-US" sz="5400" b="1" dirty="0">
                <a:solidFill>
                  <a:srgbClr val="FF0000"/>
                </a:solidFill>
                <a:latin typeface="Arial" panose="020B0604020202020204" pitchFamily="34" charset="0"/>
                <a:ea typeface="隶书" pitchFamily="49" charset="-122"/>
              </a:rPr>
              <a:t>印象主义</a:t>
            </a:r>
            <a:endParaRPr lang="zh-CN" altLang="en-US" sz="5400" b="1" dirty="0">
              <a:solidFill>
                <a:srgbClr val="FF0000"/>
              </a:solidFill>
              <a:latin typeface="Arial" panose="020B0604020202020204" pitchFamily="34" charset="0"/>
              <a:ea typeface="隶书" pitchFamily="49"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文本框 30722"/>
          <p:cNvSpPr txBox="1"/>
          <p:nvPr/>
        </p:nvSpPr>
        <p:spPr>
          <a:xfrm>
            <a:off x="419100" y="1628775"/>
            <a:ext cx="3170238" cy="641350"/>
          </a:xfrm>
          <a:prstGeom prst="rect">
            <a:avLst/>
          </a:prstGeom>
          <a:noFill/>
          <a:ln w="9525">
            <a:noFill/>
          </a:ln>
        </p:spPr>
        <p:txBody>
          <a:bodyPr>
            <a:spAutoFit/>
          </a:bodyPr>
          <a:p>
            <a:pPr>
              <a:spcBef>
                <a:spcPct val="50000"/>
              </a:spcBef>
            </a:pPr>
            <a:r>
              <a:rPr lang="en-US" altLang="x-none" sz="36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rPr>
              <a:t>1</a:t>
            </a:r>
            <a:r>
              <a:rPr lang="zh-CN" altLang="en-US" sz="36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rPr>
              <a:t>、时间：</a:t>
            </a:r>
            <a:endParaRPr lang="zh-CN" altLang="en-US" sz="36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30724" name="文本框 30723"/>
          <p:cNvSpPr txBox="1"/>
          <p:nvPr/>
        </p:nvSpPr>
        <p:spPr>
          <a:xfrm>
            <a:off x="2411413" y="1697038"/>
            <a:ext cx="3024188" cy="579438"/>
          </a:xfrm>
          <a:prstGeom prst="rect">
            <a:avLst/>
          </a:prstGeom>
          <a:noFill/>
          <a:ln w="9525">
            <a:noFill/>
          </a:ln>
        </p:spPr>
        <p:txBody>
          <a:bodyPr>
            <a:spAutoFit/>
          </a:bodyPr>
          <a:p>
            <a:pPr>
              <a:spcBef>
                <a:spcPct val="50000"/>
              </a:spcBef>
            </a:pPr>
            <a:r>
              <a:rPr lang="en-US" altLang="x-none"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ea"/>
              </a:rPr>
              <a:t>19</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ea"/>
              </a:rPr>
              <a:t>世纪</a:t>
            </a:r>
            <a:r>
              <a:rPr lang="en-US" altLang="x-none"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ea"/>
              </a:rPr>
              <a:t>70</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ea"/>
              </a:rPr>
              <a:t>年代</a:t>
            </a:r>
            <a:endPar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endParaRPr>
          </a:p>
        </p:txBody>
      </p:sp>
      <p:sp>
        <p:nvSpPr>
          <p:cNvPr id="30725" name="文本框 30724"/>
          <p:cNvSpPr txBox="1"/>
          <p:nvPr/>
        </p:nvSpPr>
        <p:spPr>
          <a:xfrm>
            <a:off x="349250" y="2571750"/>
            <a:ext cx="3170238" cy="641350"/>
          </a:xfrm>
          <a:prstGeom prst="rect">
            <a:avLst/>
          </a:prstGeom>
          <a:noFill/>
          <a:ln w="9525">
            <a:noFill/>
          </a:ln>
        </p:spPr>
        <p:txBody>
          <a:bodyPr>
            <a:spAutoFit/>
          </a:bodyPr>
          <a:p>
            <a:pPr>
              <a:spcBef>
                <a:spcPct val="50000"/>
              </a:spcBef>
            </a:pPr>
            <a:r>
              <a:rPr lang="en-US" altLang="x-none" sz="36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rPr>
              <a:t>2</a:t>
            </a:r>
            <a:r>
              <a:rPr lang="zh-CN" altLang="en-US" sz="36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rPr>
              <a:t>、研究中心：</a:t>
            </a:r>
            <a:endParaRPr lang="zh-CN" altLang="en-US" sz="36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30726" name="文本框 30725"/>
          <p:cNvSpPr txBox="1"/>
          <p:nvPr/>
        </p:nvSpPr>
        <p:spPr>
          <a:xfrm>
            <a:off x="3132138" y="2540000"/>
            <a:ext cx="3024188" cy="579438"/>
          </a:xfrm>
          <a:prstGeom prst="rect">
            <a:avLst/>
          </a:prstGeom>
          <a:noFill/>
          <a:ln w="9525">
            <a:noFill/>
          </a:ln>
        </p:spPr>
        <p:txBody>
          <a:bodyPr>
            <a:spAutoFit/>
          </a:bodyPr>
          <a:p>
            <a:pPr>
              <a:spcBef>
                <a:spcPct val="50000"/>
              </a:spcBef>
            </a:pP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ea"/>
              </a:rPr>
              <a:t>光与色</a:t>
            </a:r>
            <a:endPar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endParaRPr>
          </a:p>
        </p:txBody>
      </p:sp>
      <p:sp>
        <p:nvSpPr>
          <p:cNvPr id="30727" name="文本框 30726"/>
          <p:cNvSpPr txBox="1"/>
          <p:nvPr/>
        </p:nvSpPr>
        <p:spPr>
          <a:xfrm>
            <a:off x="395605" y="3542030"/>
            <a:ext cx="8704580" cy="1137285"/>
          </a:xfrm>
          <a:prstGeom prst="rect">
            <a:avLst/>
          </a:prstGeom>
          <a:noFill/>
          <a:ln w="9525">
            <a:noFill/>
          </a:ln>
        </p:spPr>
        <p:txBody>
          <a:bodyPr wrap="square">
            <a:spAutoFit/>
          </a:bodyPr>
          <a:p>
            <a:pPr>
              <a:spcBef>
                <a:spcPct val="50000"/>
              </a:spcBef>
            </a:pPr>
            <a:r>
              <a:rPr lang="en-US" altLang="x-none" sz="36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rPr>
              <a:t>3</a:t>
            </a:r>
            <a:r>
              <a:rPr lang="zh-CN" altLang="en-US" sz="36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rPr>
              <a:t>、原因：</a:t>
            </a:r>
            <a:r>
              <a:rPr lang="zh-CN" altLang="en-US" sz="3200" b="1" dirty="0">
                <a:effectLst>
                  <a:outerShdw blurRad="38100" dist="38100" dir="2700000">
                    <a:srgbClr val="C0C0C0"/>
                  </a:outerShdw>
                </a:effectLst>
                <a:latin typeface="Times New Roman" panose="02020603050405020304" pitchFamily="18" charset="0"/>
                <a:ea typeface="黑体" panose="02010609060101010101" pitchFamily="49" charset="-122"/>
              </a:rPr>
              <a:t>光学的发展（自然界的一切事物都应从光的角度来体现，结合色彩来体现）</a:t>
            </a:r>
            <a:endParaRPr lang="zh-CN" altLang="en-US" sz="3200" b="1" dirty="0">
              <a:effectLst>
                <a:outerShdw blurRad="38100" dist="38100" dir="2700000">
                  <a:srgbClr val="C0C0C0"/>
                </a:outerShdw>
              </a:effectLst>
              <a:latin typeface="Times New Roman" panose="02020603050405020304" pitchFamily="18" charset="0"/>
              <a:ea typeface="黑体" panose="02010609060101010101" pitchFamily="49" charset="-122"/>
            </a:endParaRPr>
          </a:p>
        </p:txBody>
      </p:sp>
      <p:sp>
        <p:nvSpPr>
          <p:cNvPr id="31750" name="文本框 57346"/>
          <p:cNvSpPr txBox="1"/>
          <p:nvPr/>
        </p:nvSpPr>
        <p:spPr>
          <a:xfrm>
            <a:off x="349250" y="714375"/>
            <a:ext cx="8101013" cy="914400"/>
          </a:xfrm>
          <a:prstGeom prst="rect">
            <a:avLst/>
          </a:prstGeom>
          <a:noFill/>
          <a:ln w="9525">
            <a:noFill/>
          </a:ln>
        </p:spPr>
        <p:txBody>
          <a:bodyPr anchor="t">
            <a:spAutoFit/>
          </a:bodyPr>
          <a:p>
            <a:pPr>
              <a:spcBef>
                <a:spcPct val="50000"/>
              </a:spcBef>
            </a:pPr>
            <a:r>
              <a:rPr lang="zh-CN" altLang="en-US" sz="5400" b="1" dirty="0">
                <a:latin typeface="Arial" panose="020B0604020202020204" pitchFamily="34" charset="0"/>
                <a:ea typeface="隶书" pitchFamily="49" charset="-122"/>
              </a:rPr>
              <a:t>美术主流之二：</a:t>
            </a:r>
            <a:r>
              <a:rPr lang="zh-CN" altLang="en-US" sz="5400" b="1" dirty="0">
                <a:solidFill>
                  <a:srgbClr val="FF0000"/>
                </a:solidFill>
                <a:latin typeface="Arial" panose="020B0604020202020204" pitchFamily="34" charset="0"/>
                <a:ea typeface="隶书" pitchFamily="49" charset="-122"/>
              </a:rPr>
              <a:t>印象主义</a:t>
            </a:r>
            <a:endParaRPr lang="zh-CN" altLang="en-US" sz="5400" b="1" dirty="0">
              <a:solidFill>
                <a:srgbClr val="FF0000"/>
              </a:solidFill>
              <a:latin typeface="Arial" panose="020B0604020202020204" pitchFamily="34" charset="0"/>
              <a:ea typeface="隶书"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in)">
                                      <p:cBhvr>
                                        <p:cTn id="7" dur="500"/>
                                        <p:tgtEl>
                                          <p:spTgt spid="307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725"/>
                                        </p:tgtEl>
                                        <p:attrNameLst>
                                          <p:attrName>style.visibility</p:attrName>
                                        </p:attrNameLst>
                                      </p:cBhvr>
                                      <p:to>
                                        <p:strVal val="visible"/>
                                      </p:to>
                                    </p:set>
                                    <p:animEffect transition="in" filter="box(in)">
                                      <p:cBhvr>
                                        <p:cTn id="10" dur="500"/>
                                        <p:tgtEl>
                                          <p:spTgt spid="307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724"/>
                                        </p:tgtEl>
                                        <p:attrNameLst>
                                          <p:attrName>style.visibility</p:attrName>
                                        </p:attrNameLst>
                                      </p:cBhvr>
                                      <p:to>
                                        <p:strVal val="visible"/>
                                      </p:to>
                                    </p:set>
                                    <p:anim calcmode="lin" valueType="num">
                                      <p:cBhvr>
                                        <p:cTn id="15" dur="500" fill="hold"/>
                                        <p:tgtEl>
                                          <p:spTgt spid="30724"/>
                                        </p:tgtEl>
                                        <p:attrNameLst>
                                          <p:attrName>ppt_x</p:attrName>
                                        </p:attrNameLst>
                                      </p:cBhvr>
                                      <p:tavLst>
                                        <p:tav tm="0">
                                          <p:val>
                                            <p:strVal val="#ppt_x"/>
                                          </p:val>
                                        </p:tav>
                                        <p:tav tm="100000">
                                          <p:val>
                                            <p:strVal val="#ppt_x"/>
                                          </p:val>
                                        </p:tav>
                                      </p:tavLst>
                                    </p:anim>
                                    <p:anim calcmode="lin" valueType="num">
                                      <p:cBhvr>
                                        <p:cTn id="16"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0726"/>
                                        </p:tgtEl>
                                        <p:attrNameLst>
                                          <p:attrName>style.visibility</p:attrName>
                                        </p:attrNameLst>
                                      </p:cBhvr>
                                      <p:to>
                                        <p:strVal val="visible"/>
                                      </p:to>
                                    </p:set>
                                    <p:animEffect transition="in" filter="blinds(horizontal)">
                                      <p:cBhvr>
                                        <p:cTn id="21" dur="500"/>
                                        <p:tgtEl>
                                          <p:spTgt spid="3072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0727">
                                            <p:txEl>
                                              <p:charRg st="0" end="39"/>
                                            </p:txEl>
                                          </p:spTgt>
                                        </p:tgtEl>
                                        <p:attrNameLst>
                                          <p:attrName>style.visibility</p:attrName>
                                        </p:attrNameLst>
                                      </p:cBhvr>
                                      <p:to>
                                        <p:strVal val="visible"/>
                                      </p:to>
                                    </p:set>
                                    <p:animEffect transition="in" filter="circle(in)">
                                      <p:cBhvr>
                                        <p:cTn id="26" dur="500"/>
                                        <p:tgtEl>
                                          <p:spTgt spid="30727">
                                            <p:txEl>
                                              <p:charRg st="0" end="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P spid="30725" grpId="0"/>
      <p:bldP spid="307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图片 24577" descr="日出印象"/>
          <p:cNvPicPr>
            <a:picLocks noChangeAspect="1"/>
          </p:cNvPicPr>
          <p:nvPr/>
        </p:nvPicPr>
        <p:blipFill>
          <a:blip r:embed="rId1"/>
          <a:stretch>
            <a:fillRect/>
          </a:stretch>
        </p:blipFill>
        <p:spPr>
          <a:xfrm>
            <a:off x="395288" y="1196975"/>
            <a:ext cx="6913562" cy="5184775"/>
          </a:xfrm>
          <a:prstGeom prst="rect">
            <a:avLst/>
          </a:prstGeom>
          <a:noFill/>
          <a:ln w="9525">
            <a:noFill/>
          </a:ln>
        </p:spPr>
      </p:pic>
      <p:sp>
        <p:nvSpPr>
          <p:cNvPr id="32770" name="文本框 24578"/>
          <p:cNvSpPr txBox="1"/>
          <p:nvPr/>
        </p:nvSpPr>
        <p:spPr>
          <a:xfrm>
            <a:off x="7092950" y="3860800"/>
            <a:ext cx="2270125" cy="457200"/>
          </a:xfrm>
          <a:prstGeom prst="rect">
            <a:avLst/>
          </a:prstGeom>
          <a:noFill/>
          <a:ln w="9525">
            <a:noFill/>
          </a:ln>
        </p:spPr>
        <p:txBody>
          <a:bodyPr anchor="t">
            <a:spAutoFit/>
          </a:bodyPr>
          <a:p>
            <a:pPr>
              <a:spcBef>
                <a:spcPct val="50000"/>
              </a:spcBef>
            </a:pPr>
            <a:r>
              <a:rPr lang="zh-CN" altLang="zh-CN" sz="2400" b="1" dirty="0">
                <a:latin typeface="Arial" panose="020B0604020202020204" pitchFamily="34" charset="0"/>
                <a:ea typeface="黑体" panose="02010609060101010101" pitchFamily="49" charset="-122"/>
              </a:rPr>
              <a:t>《</a:t>
            </a:r>
            <a:r>
              <a:rPr lang="zh-CN" altLang="en-US" sz="2400" b="1" dirty="0">
                <a:latin typeface="Arial" panose="020B0604020202020204" pitchFamily="34" charset="0"/>
                <a:ea typeface="黑体" panose="02010609060101010101" pitchFamily="49" charset="-122"/>
              </a:rPr>
              <a:t>日出</a:t>
            </a:r>
            <a:r>
              <a:rPr lang="en-US" altLang="zh-CN" sz="2400" b="1" dirty="0">
                <a:latin typeface="Arial" panose="020B0604020202020204" pitchFamily="34" charset="0"/>
                <a:ea typeface="黑体" panose="02010609060101010101" pitchFamily="49" charset="-122"/>
              </a:rPr>
              <a:t>·</a:t>
            </a:r>
            <a:r>
              <a:rPr lang="zh-CN" altLang="en-US" sz="2400" b="1" dirty="0">
                <a:latin typeface="Arial" panose="020B0604020202020204" pitchFamily="34" charset="0"/>
                <a:ea typeface="黑体" panose="02010609060101010101" pitchFamily="49" charset="-122"/>
              </a:rPr>
              <a:t>印象</a:t>
            </a:r>
            <a:r>
              <a:rPr lang="en-US" altLang="zh-CN" sz="2400" b="1">
                <a:latin typeface="Arial" panose="020B0604020202020204" pitchFamily="34" charset="0"/>
                <a:ea typeface="黑体" panose="02010609060101010101" pitchFamily="49" charset="-122"/>
              </a:rPr>
              <a:t>》</a:t>
            </a:r>
            <a:endParaRPr lang="en-US" altLang="zh-CN" sz="2400" b="1">
              <a:latin typeface="Arial" panose="020B0604020202020204" pitchFamily="34" charset="0"/>
              <a:ea typeface="黑体" panose="02010609060101010101" pitchFamily="49" charset="-122"/>
            </a:endParaRPr>
          </a:p>
        </p:txBody>
      </p:sp>
      <p:sp>
        <p:nvSpPr>
          <p:cNvPr id="32771" name="矩形 24579"/>
          <p:cNvSpPr/>
          <p:nvPr/>
        </p:nvSpPr>
        <p:spPr>
          <a:xfrm>
            <a:off x="827088" y="260350"/>
            <a:ext cx="7315200" cy="985838"/>
          </a:xfrm>
          <a:prstGeom prst="rect">
            <a:avLst/>
          </a:prstGeom>
        </p:spPr>
        <p:txBody>
          <a:bodyPr wrap="none" fromWordArt="1">
            <a:prstTxWarp prst="textCurveUp">
              <a:avLst>
                <a:gd name="adj" fmla="val 40356"/>
              </a:avLst>
            </a:prstTxWarp>
            <a:normAutofit/>
          </a:bodyPr>
          <a:p>
            <a:pPr algn="ctr"/>
            <a:r>
              <a:rPr lang="zh-CN" altLang="en-US" sz="4800" b="1">
                <a:ln w="12700" cap="flat" cmpd="sng">
                  <a:solidFill>
                    <a:srgbClr val="000000"/>
                  </a:solidFill>
                  <a:prstDash val="solid"/>
                  <a:round/>
                  <a:headEnd type="none" w="med" len="med"/>
                  <a:tailEnd type="none" w="med" len="med"/>
                </a:ln>
                <a:pattFill prst="dashHorz">
                  <a:fgClr>
                    <a:srgbClr val="808080"/>
                  </a:fgClr>
                  <a:bgClr>
                    <a:srgbClr val="FFFF00"/>
                  </a:bgClr>
                </a:pattFill>
                <a:effectLst>
                  <a:outerShdw dist="45791" dir="2021404" algn="ctr" rotWithShape="0">
                    <a:srgbClr val="808080">
                      <a:alpha val="79999"/>
                    </a:srgbClr>
                  </a:outerShdw>
                </a:effectLst>
                <a:latin typeface="华文行楷" charset="0"/>
                <a:ea typeface="华文行楷" charset="0"/>
              </a:rPr>
              <a:t>印象主义的绘画</a:t>
            </a:r>
            <a:endParaRPr lang="zh-CN" altLang="en-US" sz="4800" b="1">
              <a:ln w="12700" cap="flat" cmpd="sng">
                <a:solidFill>
                  <a:srgbClr val="000000"/>
                </a:solidFill>
                <a:prstDash val="solid"/>
                <a:round/>
                <a:headEnd type="none" w="med" len="med"/>
                <a:tailEnd type="none" w="med" len="med"/>
              </a:ln>
              <a:pattFill prst="dashHorz">
                <a:fgClr>
                  <a:srgbClr val="808080"/>
                </a:fgClr>
                <a:bgClr>
                  <a:srgbClr val="FFFF00"/>
                </a:bgClr>
              </a:pattFill>
              <a:effectLst>
                <a:outerShdw dist="45791" dir="2021404" algn="ctr" rotWithShape="0">
                  <a:srgbClr val="808080">
                    <a:alpha val="79999"/>
                  </a:srgbClr>
                </a:outerShdw>
              </a:effectLst>
              <a:latin typeface="华文行楷" charset="0"/>
              <a:ea typeface="华文行楷"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58369" descr="10_4627"/>
          <p:cNvPicPr>
            <a:picLocks noChangeAspect="1"/>
          </p:cNvPicPr>
          <p:nvPr/>
        </p:nvPicPr>
        <p:blipFill>
          <a:blip r:embed="rId1"/>
          <a:srcRect r="2464"/>
          <a:stretch>
            <a:fillRect/>
          </a:stretch>
        </p:blipFill>
        <p:spPr>
          <a:xfrm>
            <a:off x="0" y="2771775"/>
            <a:ext cx="1870075" cy="2514600"/>
          </a:xfrm>
          <a:prstGeom prst="rect">
            <a:avLst/>
          </a:prstGeom>
          <a:noFill/>
          <a:ln w="9525">
            <a:noFill/>
          </a:ln>
        </p:spPr>
      </p:pic>
      <p:sp>
        <p:nvSpPr>
          <p:cNvPr id="58371" name="文本框 58370"/>
          <p:cNvSpPr txBox="1"/>
          <p:nvPr/>
        </p:nvSpPr>
        <p:spPr>
          <a:xfrm>
            <a:off x="5181600" y="5819775"/>
            <a:ext cx="3962400" cy="457200"/>
          </a:xfrm>
          <a:prstGeom prst="rect">
            <a:avLst/>
          </a:prstGeom>
          <a:noFill/>
          <a:ln w="9525">
            <a:noFill/>
          </a:ln>
        </p:spPr>
        <p:txBody>
          <a:bodyPr>
            <a:spAutoFit/>
          </a:bodyPr>
          <a:p>
            <a:r>
              <a:rPr lang="en-US" altLang="zh-CN" sz="2400" b="1">
                <a:solidFill>
                  <a:srgbClr val="000000"/>
                </a:solidFill>
                <a:latin typeface="华文新魏" pitchFamily="2" charset="-122"/>
                <a:ea typeface="华文新魏" pitchFamily="2" charset="-122"/>
              </a:rPr>
              <a:t>《</a:t>
            </a:r>
            <a:r>
              <a:rPr lang="zh-CN" altLang="en-US" sz="2400" b="1" dirty="0">
                <a:solidFill>
                  <a:srgbClr val="000000"/>
                </a:solidFill>
                <a:latin typeface="华文新魏" pitchFamily="2" charset="-122"/>
                <a:ea typeface="华文新魏" pitchFamily="2" charset="-122"/>
              </a:rPr>
              <a:t>花瓶里的十二朵向日葵</a:t>
            </a:r>
            <a:r>
              <a:rPr lang="en-US" altLang="zh-CN" sz="2400" b="1">
                <a:solidFill>
                  <a:srgbClr val="000000"/>
                </a:solidFill>
                <a:latin typeface="华文新魏" pitchFamily="2" charset="-122"/>
                <a:ea typeface="华文新魏" pitchFamily="2" charset="-122"/>
              </a:rPr>
              <a:t>》  </a:t>
            </a:r>
            <a:endParaRPr lang="en-US" altLang="zh-CN" sz="2400" b="1">
              <a:solidFill>
                <a:srgbClr val="000000"/>
              </a:solidFill>
              <a:effectLst>
                <a:outerShdw blurRad="38100" dist="38100" dir="2700000">
                  <a:srgbClr val="C0C0C0"/>
                </a:outerShdw>
              </a:effectLst>
              <a:latin typeface="华文新魏" pitchFamily="2" charset="-122"/>
              <a:ea typeface="华文新魏" pitchFamily="2" charset="-122"/>
            </a:endParaRPr>
          </a:p>
        </p:txBody>
      </p:sp>
      <p:sp>
        <p:nvSpPr>
          <p:cNvPr id="58372" name="文本框 58371"/>
          <p:cNvSpPr txBox="1"/>
          <p:nvPr/>
        </p:nvSpPr>
        <p:spPr>
          <a:xfrm>
            <a:off x="2268538" y="5805488"/>
            <a:ext cx="2752725" cy="457200"/>
          </a:xfrm>
          <a:prstGeom prst="rect">
            <a:avLst/>
          </a:prstGeom>
          <a:noFill/>
          <a:ln w="9525">
            <a:noFill/>
          </a:ln>
        </p:spPr>
        <p:txBody>
          <a:bodyPr>
            <a:spAutoFit/>
          </a:bodyPr>
          <a:p>
            <a:r>
              <a:rPr lang="en-US" altLang="zh-CN" sz="2400" b="1">
                <a:solidFill>
                  <a:srgbClr val="000000"/>
                </a:solidFill>
                <a:latin typeface="Arial" panose="020B0604020202020204" pitchFamily="34" charset="0"/>
                <a:ea typeface="华文新魏" pitchFamily="2" charset="-122"/>
              </a:rPr>
              <a:t>《</a:t>
            </a:r>
            <a:r>
              <a:rPr lang="zh-CN" altLang="en-US" sz="2400" b="1" dirty="0">
                <a:solidFill>
                  <a:srgbClr val="000000"/>
                </a:solidFill>
                <a:latin typeface="Arial" panose="020B0604020202020204" pitchFamily="34" charset="0"/>
                <a:ea typeface="华文新魏" pitchFamily="2" charset="-122"/>
              </a:rPr>
              <a:t>十四朵向日葵</a:t>
            </a:r>
            <a:r>
              <a:rPr lang="en-US" altLang="zh-CN" sz="2400" b="1">
                <a:solidFill>
                  <a:srgbClr val="000000"/>
                </a:solidFill>
                <a:latin typeface="Arial" panose="020B0604020202020204" pitchFamily="34" charset="0"/>
                <a:ea typeface="华文新魏" pitchFamily="2" charset="-122"/>
              </a:rPr>
              <a:t>》</a:t>
            </a:r>
            <a:endParaRPr lang="en-US" altLang="zh-CN" sz="2400" b="1">
              <a:solidFill>
                <a:srgbClr val="000000"/>
              </a:solidFill>
              <a:effectLst>
                <a:outerShdw blurRad="38100" dist="38100" dir="2700000">
                  <a:srgbClr val="C0C0C0"/>
                </a:outerShdw>
              </a:effectLst>
              <a:latin typeface="Arial" panose="020B0604020202020204" pitchFamily="34" charset="0"/>
              <a:ea typeface="华文新魏" pitchFamily="2" charset="-122"/>
            </a:endParaRPr>
          </a:p>
        </p:txBody>
      </p:sp>
      <p:pic>
        <p:nvPicPr>
          <p:cNvPr id="33796" name="图片 58372" descr="花瓶里的十二朵向日葵  布面油画 92"/>
          <p:cNvPicPr>
            <a:picLocks noChangeAspect="1"/>
          </p:cNvPicPr>
          <p:nvPr/>
        </p:nvPicPr>
        <p:blipFill>
          <a:blip r:embed="rId2"/>
          <a:stretch>
            <a:fillRect/>
          </a:stretch>
        </p:blipFill>
        <p:spPr>
          <a:xfrm>
            <a:off x="5334000" y="1628775"/>
            <a:ext cx="3505200" cy="4044950"/>
          </a:xfrm>
          <a:prstGeom prst="rect">
            <a:avLst/>
          </a:prstGeom>
          <a:noFill/>
          <a:ln w="9525">
            <a:noFill/>
          </a:ln>
        </p:spPr>
      </p:pic>
      <p:pic>
        <p:nvPicPr>
          <p:cNvPr id="33797" name="图片 58373" descr="十四朵向日葵 布面油画 93"/>
          <p:cNvPicPr>
            <a:picLocks noChangeAspect="1"/>
          </p:cNvPicPr>
          <p:nvPr/>
        </p:nvPicPr>
        <p:blipFill>
          <a:blip r:embed="rId3"/>
          <a:stretch>
            <a:fillRect/>
          </a:stretch>
        </p:blipFill>
        <p:spPr>
          <a:xfrm>
            <a:off x="2057400" y="1628775"/>
            <a:ext cx="3076575" cy="4048125"/>
          </a:xfrm>
          <a:prstGeom prst="rect">
            <a:avLst/>
          </a:prstGeom>
          <a:noFill/>
          <a:ln w="9525">
            <a:noFill/>
          </a:ln>
        </p:spPr>
      </p:pic>
      <p:sp>
        <p:nvSpPr>
          <p:cNvPr id="33798" name="文本框 58374"/>
          <p:cNvSpPr txBox="1"/>
          <p:nvPr/>
        </p:nvSpPr>
        <p:spPr>
          <a:xfrm>
            <a:off x="1042988" y="476250"/>
            <a:ext cx="7345362" cy="701675"/>
          </a:xfrm>
          <a:prstGeom prst="rect">
            <a:avLst/>
          </a:prstGeom>
          <a:noFill/>
          <a:ln w="9525">
            <a:noFill/>
          </a:ln>
        </p:spPr>
        <p:txBody>
          <a:bodyPr anchor="t">
            <a:spAutoFit/>
          </a:bodyPr>
          <a:p>
            <a:pPr>
              <a:spcBef>
                <a:spcPct val="50000"/>
              </a:spcBef>
            </a:pPr>
            <a:r>
              <a:rPr lang="zh-CN" altLang="en-US" sz="4000" b="1" dirty="0">
                <a:solidFill>
                  <a:srgbClr val="FF0000"/>
                </a:solidFill>
                <a:latin typeface="Arial" panose="020B0604020202020204" pitchFamily="34" charset="0"/>
                <a:ea typeface="华文中宋" pitchFamily="2" charset="-122"/>
              </a:rPr>
              <a:t>“扑向太阳的画家”</a:t>
            </a:r>
            <a:r>
              <a:rPr lang="en-US" altLang="zh-CN" sz="4000" b="1">
                <a:solidFill>
                  <a:srgbClr val="FF0000"/>
                </a:solidFill>
                <a:latin typeface="华文中宋" pitchFamily="2" charset="-122"/>
                <a:ea typeface="华文中宋" pitchFamily="2" charset="-122"/>
              </a:rPr>
              <a:t>——</a:t>
            </a:r>
            <a:r>
              <a:rPr lang="zh-CN" altLang="en-US" sz="4000" b="1" dirty="0">
                <a:solidFill>
                  <a:srgbClr val="FF0000"/>
                </a:solidFill>
                <a:latin typeface="Arial" panose="020B0604020202020204" pitchFamily="34" charset="0"/>
                <a:ea typeface="华文中宋" pitchFamily="2" charset="-122"/>
              </a:rPr>
              <a:t>凡高</a:t>
            </a:r>
            <a:endParaRPr lang="zh-CN" altLang="en-US" sz="4000" b="1" dirty="0">
              <a:solidFill>
                <a:srgbClr val="FF0000"/>
              </a:solidFill>
              <a:latin typeface="Arial" panose="020B0604020202020204" pitchFamily="34" charset="0"/>
              <a:ea typeface="华文中宋"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Picture 2" descr="向日葵"/>
          <p:cNvPicPr>
            <a:picLocks noChangeAspect="1"/>
          </p:cNvPicPr>
          <p:nvPr/>
        </p:nvPicPr>
        <p:blipFill>
          <a:blip r:embed="rId1"/>
          <a:stretch>
            <a:fillRect/>
          </a:stretch>
        </p:blipFill>
        <p:spPr>
          <a:xfrm>
            <a:off x="0" y="0"/>
            <a:ext cx="4043363" cy="5334000"/>
          </a:xfrm>
          <a:prstGeom prst="rect">
            <a:avLst/>
          </a:prstGeom>
          <a:noFill/>
          <a:ln w="9525">
            <a:noFill/>
          </a:ln>
        </p:spPr>
      </p:pic>
      <p:sp>
        <p:nvSpPr>
          <p:cNvPr id="34818" name="Rectangle 3"/>
          <p:cNvSpPr/>
          <p:nvPr/>
        </p:nvSpPr>
        <p:spPr>
          <a:xfrm>
            <a:off x="4114800" y="2205038"/>
            <a:ext cx="5029200" cy="2752725"/>
          </a:xfrm>
          <a:prstGeom prst="rect">
            <a:avLst/>
          </a:prstGeom>
          <a:noFill/>
          <a:ln w="38100" cap="flat" cmpd="dbl">
            <a:solidFill>
              <a:srgbClr val="FFCC00"/>
            </a:solidFill>
            <a:prstDash val="solid"/>
            <a:miter/>
            <a:headEnd type="none" w="med" len="med"/>
            <a:tailEnd type="none" w="med" len="med"/>
          </a:ln>
        </p:spPr>
        <p:txBody>
          <a:bodyPr anchor="t">
            <a:spAutoFit/>
          </a:bodyPr>
          <a:p>
            <a:r>
              <a:rPr lang="zh-CN" altLang="en-US" sz="3200" b="1" dirty="0">
                <a:solidFill>
                  <a:srgbClr val="0000FF"/>
                </a:solidFill>
                <a:latin typeface="楷体_GB2312" pitchFamily="49" charset="-122"/>
                <a:ea typeface="楷体_GB2312" pitchFamily="49" charset="-122"/>
              </a:rPr>
              <a:t>凡</a:t>
            </a:r>
            <a:r>
              <a:rPr lang="en-US" altLang="zh-CN" sz="3200" b="1">
                <a:solidFill>
                  <a:srgbClr val="0000FF"/>
                </a:solidFill>
                <a:latin typeface="Times New Roman" panose="02020603050405020304" pitchFamily="18" charset="0"/>
                <a:ea typeface="楷体_GB2312" pitchFamily="49" charset="-122"/>
              </a:rPr>
              <a:t>·</a:t>
            </a:r>
            <a:r>
              <a:rPr lang="zh-CN" altLang="en-US" sz="3200" b="1" dirty="0">
                <a:solidFill>
                  <a:srgbClr val="0000FF"/>
                </a:solidFill>
                <a:latin typeface="楷体_GB2312" pitchFamily="49" charset="-122"/>
                <a:ea typeface="楷体_GB2312" pitchFamily="49" charset="-122"/>
              </a:rPr>
              <a:t>高</a:t>
            </a:r>
            <a:endParaRPr lang="zh-CN" altLang="en-US" sz="3200" b="1" dirty="0">
              <a:solidFill>
                <a:srgbClr val="0000FF"/>
              </a:solidFill>
              <a:latin typeface="楷体_GB2312" pitchFamily="49" charset="-122"/>
              <a:ea typeface="楷体_GB2312" pitchFamily="49" charset="-122"/>
            </a:endParaRPr>
          </a:p>
          <a:p>
            <a:r>
              <a:rPr lang="zh-CN" altLang="en-US" sz="2800" b="1" dirty="0">
                <a:solidFill>
                  <a:srgbClr val="CC0000"/>
                </a:solidFill>
                <a:latin typeface="黑体" panose="02010609060101010101" pitchFamily="49" charset="-122"/>
                <a:ea typeface="黑体" panose="02010609060101010101" pitchFamily="49" charset="-122"/>
              </a:rPr>
              <a:t>    </a:t>
            </a:r>
            <a:r>
              <a:rPr lang="zh-CN" altLang="en-US" sz="2800" b="1" dirty="0">
                <a:solidFill>
                  <a:srgbClr val="FF0000"/>
                </a:solidFill>
                <a:latin typeface="楷体_GB2312" pitchFamily="49" charset="-122"/>
                <a:ea typeface="楷体_GB2312" pitchFamily="49" charset="-122"/>
              </a:rPr>
              <a:t>荷兰</a:t>
            </a:r>
            <a:r>
              <a:rPr lang="zh-CN" altLang="en-US" sz="2800" b="1" dirty="0">
                <a:latin typeface="楷体_GB2312" pitchFamily="49" charset="-122"/>
                <a:ea typeface="楷体_GB2312" pitchFamily="49" charset="-122"/>
              </a:rPr>
              <a:t>伟大的</a:t>
            </a:r>
            <a:r>
              <a:rPr lang="zh-CN" altLang="en-US" sz="2800" b="1" dirty="0">
                <a:solidFill>
                  <a:srgbClr val="FF3300"/>
                </a:solidFill>
                <a:latin typeface="楷体_GB2312" pitchFamily="49" charset="-122"/>
                <a:ea typeface="楷体_GB2312" pitchFamily="49" charset="-122"/>
              </a:rPr>
              <a:t>印象派</a:t>
            </a:r>
            <a:r>
              <a:rPr lang="zh-CN" altLang="en-US" sz="2800" b="1" dirty="0">
                <a:latin typeface="楷体_GB2312" pitchFamily="49" charset="-122"/>
                <a:ea typeface="楷体_GB2312" pitchFamily="49" charset="-122"/>
              </a:rPr>
              <a:t>画家，主要作品</a:t>
            </a:r>
            <a:r>
              <a:rPr lang="en-US" altLang="zh-CN" sz="2800" b="1">
                <a:solidFill>
                  <a:srgbClr val="FF3300"/>
                </a:solidFill>
                <a:latin typeface="楷体_GB2312" pitchFamily="49" charset="-122"/>
                <a:ea typeface="楷体_GB2312" pitchFamily="49" charset="-122"/>
              </a:rPr>
              <a:t>《</a:t>
            </a:r>
            <a:r>
              <a:rPr lang="zh-CN" altLang="en-US" sz="2800" b="1" dirty="0">
                <a:solidFill>
                  <a:srgbClr val="FF3300"/>
                </a:solidFill>
                <a:latin typeface="楷体_GB2312" pitchFamily="49" charset="-122"/>
                <a:ea typeface="楷体_GB2312" pitchFamily="49" charset="-122"/>
              </a:rPr>
              <a:t>向日葵</a:t>
            </a:r>
            <a:r>
              <a:rPr lang="en-US" altLang="zh-CN" sz="2800" b="1">
                <a:solidFill>
                  <a:srgbClr val="FF3300"/>
                </a:solidFill>
                <a:latin typeface="楷体_GB2312" pitchFamily="49" charset="-122"/>
                <a:ea typeface="楷体_GB2312" pitchFamily="49" charset="-122"/>
              </a:rPr>
              <a:t>》</a:t>
            </a:r>
            <a:r>
              <a:rPr lang="zh-CN" altLang="en-US" sz="2800" b="1" dirty="0">
                <a:solidFill>
                  <a:srgbClr val="FF3300"/>
                </a:solidFill>
                <a:latin typeface="楷体_GB2312" pitchFamily="49" charset="-122"/>
                <a:ea typeface="楷体_GB2312" pitchFamily="49" charset="-122"/>
              </a:rPr>
              <a:t>、</a:t>
            </a:r>
            <a:r>
              <a:rPr lang="en-US" altLang="zh-CN" sz="2800" b="1">
                <a:solidFill>
                  <a:srgbClr val="FF3300"/>
                </a:solidFill>
                <a:latin typeface="楷体_GB2312" pitchFamily="49" charset="-122"/>
                <a:ea typeface="楷体_GB2312" pitchFamily="49" charset="-122"/>
              </a:rPr>
              <a:t>《</a:t>
            </a:r>
            <a:r>
              <a:rPr lang="zh-CN" altLang="en-US" sz="2800" b="1" dirty="0">
                <a:solidFill>
                  <a:srgbClr val="FF3300"/>
                </a:solidFill>
                <a:latin typeface="楷体_GB2312" pitchFamily="49" charset="-122"/>
                <a:ea typeface="楷体_GB2312" pitchFamily="49" charset="-122"/>
              </a:rPr>
              <a:t>星月夜</a:t>
            </a:r>
            <a:r>
              <a:rPr lang="en-US" altLang="zh-CN" sz="2800" b="1">
                <a:solidFill>
                  <a:srgbClr val="FF3300"/>
                </a:solidFill>
                <a:latin typeface="楷体_GB2312" pitchFamily="49" charset="-122"/>
                <a:ea typeface="楷体_GB2312" pitchFamily="49" charset="-122"/>
              </a:rPr>
              <a:t>》</a:t>
            </a:r>
            <a:r>
              <a:rPr lang="zh-CN" altLang="en-US" sz="2800" b="1" dirty="0">
                <a:latin typeface="楷体_GB2312" pitchFamily="49" charset="-122"/>
                <a:ea typeface="楷体_GB2312" pitchFamily="49" charset="-122"/>
              </a:rPr>
              <a:t>，其作色彩极其强烈，富有个性，充满了火一样的热情，被称为</a:t>
            </a:r>
            <a:r>
              <a:rPr lang="zh-CN" altLang="en-US" sz="2800" b="1" dirty="0">
                <a:latin typeface="Times New Roman" panose="02020603050405020304" pitchFamily="18" charset="0"/>
                <a:ea typeface="楷体_GB2312" pitchFamily="49" charset="-122"/>
              </a:rPr>
              <a:t>“</a:t>
            </a:r>
            <a:r>
              <a:rPr lang="zh-CN" altLang="en-US" sz="2800" b="1" dirty="0">
                <a:solidFill>
                  <a:srgbClr val="FF3300"/>
                </a:solidFill>
                <a:latin typeface="楷体_GB2312" pitchFamily="49" charset="-122"/>
                <a:ea typeface="楷体_GB2312" pitchFamily="49" charset="-122"/>
              </a:rPr>
              <a:t>扑向太阳的画家</a:t>
            </a:r>
            <a:r>
              <a:rPr lang="zh-CN" altLang="en-US" sz="2800" b="1" dirty="0">
                <a:solidFill>
                  <a:srgbClr val="FF3300"/>
                </a:solidFill>
                <a:latin typeface="Times New Roman" panose="02020603050405020304" pitchFamily="18" charset="0"/>
                <a:ea typeface="楷体_GB2312" pitchFamily="49" charset="-122"/>
              </a:rPr>
              <a:t>”</a:t>
            </a:r>
            <a:endParaRPr lang="zh-CN" altLang="en-US" sz="2800" b="1" dirty="0">
              <a:solidFill>
                <a:srgbClr val="FF3300"/>
              </a:solidFill>
              <a:latin typeface="楷体_GB2312" pitchFamily="49" charset="-122"/>
              <a:ea typeface="楷体_GB2312" pitchFamily="49" charset="-122"/>
            </a:endParaRPr>
          </a:p>
        </p:txBody>
      </p:sp>
      <p:sp>
        <p:nvSpPr>
          <p:cNvPr id="34819" name="灯片编号占位符 6"/>
          <p:cNvSpPr>
            <a:spLocks noGrp="1"/>
          </p:cNvSpPr>
          <p:nvPr>
            <p:ph type="sldNum" sz="quarter" idx="12"/>
          </p:nvPr>
        </p:nvSpPr>
        <p:spPr/>
        <p:txBody>
          <a:bodyPr wrap="square" lIns="91440" tIns="45720" rIns="91440" bIns="45720" anchor="t"/>
          <a:p>
            <a:pPr algn="r"/>
            <a:fld id="{9A0DB2DC-4C9A-4742-B13C-FB6460FD3503}" type="slidenum">
              <a:rPr lang="en-US" altLang="zh-CN" sz="1400"/>
            </a:fld>
            <a:endParaRPr lang="en-US" altLang="zh-CN"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框 37889"/>
          <p:cNvSpPr txBox="1"/>
          <p:nvPr/>
        </p:nvSpPr>
        <p:spPr>
          <a:xfrm>
            <a:off x="0" y="404813"/>
            <a:ext cx="5795963" cy="762000"/>
          </a:xfrm>
          <a:prstGeom prst="rect">
            <a:avLst/>
          </a:prstGeom>
          <a:noFill/>
          <a:ln w="9525">
            <a:noFill/>
          </a:ln>
        </p:spPr>
        <p:txBody>
          <a:bodyPr>
            <a:spAutoFit/>
          </a:bodyPr>
          <a:p>
            <a:pPr>
              <a:spcBef>
                <a:spcPct val="50000"/>
              </a:spcBef>
            </a:pPr>
            <a:r>
              <a:rPr lang="zh-CN" altLang="en-US" sz="44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rPr>
              <a:t>雕塑家</a:t>
            </a:r>
            <a:r>
              <a:rPr lang="en-US" altLang="x-none" sz="44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rPr>
              <a:t>-</a:t>
            </a:r>
            <a:r>
              <a:rPr lang="zh-CN" altLang="en-US" sz="44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rPr>
              <a:t>罗丹</a:t>
            </a:r>
            <a:endParaRPr lang="zh-CN" altLang="en-US" sz="4400" b="1" dirty="0">
              <a:solidFill>
                <a:srgbClr val="FF0000"/>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37891" name="文本框 37890"/>
          <p:cNvSpPr txBox="1"/>
          <p:nvPr/>
        </p:nvSpPr>
        <p:spPr>
          <a:xfrm>
            <a:off x="395288" y="1268413"/>
            <a:ext cx="3170238" cy="762000"/>
          </a:xfrm>
          <a:prstGeom prst="rect">
            <a:avLst/>
          </a:prstGeom>
          <a:noFill/>
          <a:ln w="9525">
            <a:noFill/>
          </a:ln>
        </p:spPr>
        <p:txBody>
          <a:bodyPr>
            <a:spAutoFit/>
          </a:bodyPr>
          <a:p>
            <a:pPr>
              <a:spcBef>
                <a:spcPct val="50000"/>
              </a:spcBef>
            </a:pPr>
            <a:r>
              <a:rPr lang="zh-CN" altLang="en-US" sz="44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rPr>
              <a:t>代表作</a:t>
            </a:r>
            <a:endParaRPr lang="zh-CN" altLang="en-US" sz="4400" b="1" dirty="0">
              <a:solidFill>
                <a:srgbClr val="0000CC"/>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37892" name="文本框 37891"/>
          <p:cNvSpPr txBox="1"/>
          <p:nvPr/>
        </p:nvSpPr>
        <p:spPr>
          <a:xfrm>
            <a:off x="395288" y="2144713"/>
            <a:ext cx="4105275" cy="701675"/>
          </a:xfrm>
          <a:prstGeom prst="rect">
            <a:avLst/>
          </a:prstGeom>
          <a:noFill/>
          <a:ln w="9525">
            <a:noFill/>
          </a:ln>
        </p:spPr>
        <p:txBody>
          <a:bodyPr>
            <a:spAutoFit/>
          </a:bodyPr>
          <a:p>
            <a:pPr>
              <a:spcBef>
                <a:spcPct val="50000"/>
              </a:spcBef>
            </a:pPr>
            <a:r>
              <a:rPr lang="en-US" altLang="x-none" sz="4000" b="1" dirty="0">
                <a:solidFill>
                  <a:srgbClr val="A50021"/>
                </a:solidFill>
                <a:effectLst>
                  <a:outerShdw blurRad="38100" dist="38100" dir="2700000">
                    <a:srgbClr val="C0C0C0"/>
                  </a:outerShdw>
                </a:effectLst>
                <a:latin typeface="隶书" pitchFamily="49" charset="-122"/>
                <a:ea typeface="隶书" pitchFamily="49" charset="-122"/>
              </a:rPr>
              <a:t>《</a:t>
            </a:r>
            <a:r>
              <a:rPr lang="zh-CN" altLang="en-US" sz="4000" b="1" dirty="0">
                <a:solidFill>
                  <a:srgbClr val="A50021"/>
                </a:solidFill>
                <a:effectLst>
                  <a:outerShdw blurRad="38100" dist="38100" dir="2700000">
                    <a:srgbClr val="C0C0C0"/>
                  </a:outerShdw>
                </a:effectLst>
                <a:latin typeface="隶书" pitchFamily="49" charset="-122"/>
                <a:ea typeface="隶书" pitchFamily="49" charset="-122"/>
              </a:rPr>
              <a:t>青铜时代</a:t>
            </a:r>
            <a:r>
              <a:rPr lang="en-US" altLang="x-none" sz="4000" b="1" dirty="0">
                <a:solidFill>
                  <a:srgbClr val="A50021"/>
                </a:solidFill>
                <a:effectLst>
                  <a:outerShdw blurRad="38100" dist="38100" dir="2700000">
                    <a:srgbClr val="C0C0C0"/>
                  </a:outerShdw>
                </a:effectLst>
                <a:latin typeface="隶书" pitchFamily="49" charset="-122"/>
                <a:ea typeface="隶书" pitchFamily="49" charset="-122"/>
              </a:rPr>
              <a:t>》</a:t>
            </a:r>
            <a:endParaRPr lang="en-US" altLang="x-none" sz="4000" b="1" dirty="0">
              <a:solidFill>
                <a:srgbClr val="A50021"/>
              </a:solidFill>
              <a:effectLst>
                <a:outerShdw blurRad="38100" dist="38100" dir="2700000">
                  <a:srgbClr val="C0C0C0"/>
                </a:outerShdw>
              </a:effectLst>
              <a:latin typeface="隶书" pitchFamily="49" charset="-122"/>
              <a:ea typeface="隶书" pitchFamily="49" charset="-122"/>
            </a:endParaRPr>
          </a:p>
        </p:txBody>
      </p:sp>
      <p:sp>
        <p:nvSpPr>
          <p:cNvPr id="37893" name="文本框 37892"/>
          <p:cNvSpPr txBox="1"/>
          <p:nvPr/>
        </p:nvSpPr>
        <p:spPr>
          <a:xfrm>
            <a:off x="504825" y="3933825"/>
            <a:ext cx="3706813" cy="701675"/>
          </a:xfrm>
          <a:prstGeom prst="rect">
            <a:avLst/>
          </a:prstGeom>
          <a:noFill/>
          <a:ln w="9525">
            <a:noFill/>
          </a:ln>
        </p:spPr>
        <p:txBody>
          <a:bodyPr>
            <a:spAutoFit/>
          </a:bodyPr>
          <a:p>
            <a:pPr>
              <a:spcBef>
                <a:spcPct val="50000"/>
              </a:spcBef>
            </a:pPr>
            <a:r>
              <a:rPr lang="en-US" altLang="x-none" sz="4000" b="1" dirty="0">
                <a:solidFill>
                  <a:srgbClr val="A50021"/>
                </a:solidFill>
                <a:effectLst>
                  <a:outerShdw blurRad="38100" dist="38100" dir="2700000">
                    <a:srgbClr val="C0C0C0"/>
                  </a:outerShdw>
                </a:effectLst>
                <a:latin typeface="隶书" pitchFamily="49" charset="-122"/>
                <a:ea typeface="隶书" pitchFamily="49" charset="-122"/>
              </a:rPr>
              <a:t>《</a:t>
            </a:r>
            <a:r>
              <a:rPr lang="zh-CN" altLang="en-US" sz="4000" b="1" dirty="0">
                <a:solidFill>
                  <a:srgbClr val="A50021"/>
                </a:solidFill>
                <a:effectLst>
                  <a:outerShdw blurRad="38100" dist="38100" dir="2700000">
                    <a:srgbClr val="C0C0C0"/>
                  </a:outerShdw>
                </a:effectLst>
                <a:latin typeface="隶书" pitchFamily="49" charset="-122"/>
                <a:ea typeface="隶书" pitchFamily="49" charset="-122"/>
              </a:rPr>
              <a:t>思想者</a:t>
            </a:r>
            <a:r>
              <a:rPr lang="en-US" altLang="x-none" sz="4000" b="1" dirty="0">
                <a:solidFill>
                  <a:srgbClr val="A50021"/>
                </a:solidFill>
                <a:effectLst>
                  <a:outerShdw blurRad="38100" dist="38100" dir="2700000">
                    <a:srgbClr val="C0C0C0"/>
                  </a:outerShdw>
                </a:effectLst>
                <a:latin typeface="隶书" pitchFamily="49" charset="-122"/>
                <a:ea typeface="隶书" pitchFamily="49" charset="-122"/>
              </a:rPr>
              <a:t>》</a:t>
            </a:r>
            <a:endParaRPr lang="en-US" altLang="x-none" sz="4000" b="1" dirty="0">
              <a:solidFill>
                <a:srgbClr val="A50021"/>
              </a:solidFill>
              <a:effectLst>
                <a:outerShdw blurRad="38100" dist="38100" dir="2700000">
                  <a:srgbClr val="C0C0C0"/>
                </a:outerShdw>
              </a:effectLst>
              <a:latin typeface="隶书" pitchFamily="49" charset="-122"/>
              <a:ea typeface="隶书" pitchFamily="49" charset="-122"/>
            </a:endParaRPr>
          </a:p>
        </p:txBody>
      </p:sp>
      <p:sp>
        <p:nvSpPr>
          <p:cNvPr id="37894" name="文本框 37893"/>
          <p:cNvSpPr txBox="1"/>
          <p:nvPr/>
        </p:nvSpPr>
        <p:spPr>
          <a:xfrm>
            <a:off x="1835150" y="3068638"/>
            <a:ext cx="2447925" cy="579438"/>
          </a:xfrm>
          <a:prstGeom prst="rect">
            <a:avLst/>
          </a:prstGeom>
          <a:noFill/>
          <a:ln w="9525">
            <a:noFill/>
          </a:ln>
        </p:spPr>
        <p:txBody>
          <a:bodyPr>
            <a:spAutoFit/>
          </a:bodyPr>
          <a:p>
            <a:pPr>
              <a:spcBef>
                <a:spcPct val="50000"/>
              </a:spcBef>
            </a:pPr>
            <a:r>
              <a:rPr lang="en-US" altLang="x-none" sz="3200" b="1" dirty="0">
                <a:solidFill>
                  <a:srgbClr val="800080"/>
                </a:solidFill>
                <a:effectLst>
                  <a:outerShdw blurRad="38100" dist="38100" dir="2700000">
                    <a:srgbClr val="C0C0C0"/>
                  </a:outerShdw>
                </a:effectLst>
                <a:latin typeface="Times New Roman" panose="02020603050405020304" pitchFamily="18" charset="0"/>
                <a:ea typeface="华文新魏" pitchFamily="2" charset="-122"/>
              </a:rPr>
              <a:t>——</a:t>
            </a:r>
            <a:r>
              <a:rPr lang="zh-CN" altLang="en-US" sz="3200" b="1" dirty="0">
                <a:solidFill>
                  <a:srgbClr val="800080"/>
                </a:solidFill>
                <a:effectLst>
                  <a:outerShdw blurRad="38100" dist="38100" dir="2700000">
                    <a:srgbClr val="C0C0C0"/>
                  </a:outerShdw>
                </a:effectLst>
                <a:latin typeface="Times New Roman" panose="02020603050405020304" pitchFamily="18" charset="0"/>
                <a:ea typeface="华文新魏" pitchFamily="2" charset="-122"/>
              </a:rPr>
              <a:t>成名作</a:t>
            </a:r>
            <a:endParaRPr lang="zh-CN" altLang="en-US" sz="3200" b="1" dirty="0">
              <a:solidFill>
                <a:srgbClr val="800080"/>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37895" name="文本框 37894"/>
          <p:cNvSpPr txBox="1"/>
          <p:nvPr/>
        </p:nvSpPr>
        <p:spPr>
          <a:xfrm>
            <a:off x="1836738" y="4868863"/>
            <a:ext cx="3887788" cy="579438"/>
          </a:xfrm>
          <a:prstGeom prst="rect">
            <a:avLst/>
          </a:prstGeom>
          <a:noFill/>
          <a:ln w="9525">
            <a:noFill/>
          </a:ln>
        </p:spPr>
        <p:txBody>
          <a:bodyPr>
            <a:spAutoFit/>
          </a:bodyPr>
          <a:p>
            <a:pPr>
              <a:spcBef>
                <a:spcPct val="50000"/>
              </a:spcBef>
            </a:pPr>
            <a:r>
              <a:rPr lang="en-US" altLang="x-none" sz="3200" b="1" dirty="0">
                <a:solidFill>
                  <a:srgbClr val="A50021"/>
                </a:solidFill>
                <a:effectLst>
                  <a:outerShdw blurRad="38100" dist="38100" dir="2700000">
                    <a:srgbClr val="C0C0C0"/>
                  </a:outerShdw>
                </a:effectLst>
                <a:latin typeface="Times New Roman" panose="02020603050405020304" pitchFamily="18" charset="0"/>
                <a:ea typeface="华文新魏" pitchFamily="2" charset="-122"/>
              </a:rPr>
              <a:t>——</a:t>
            </a:r>
            <a:r>
              <a:rPr lang="zh-CN" altLang="en-US" sz="3200" b="1" dirty="0">
                <a:solidFill>
                  <a:srgbClr val="A50021"/>
                </a:solidFill>
                <a:effectLst>
                  <a:outerShdw blurRad="38100" dist="38100" dir="2700000">
                    <a:srgbClr val="C0C0C0"/>
                  </a:outerShdw>
                </a:effectLst>
                <a:latin typeface="Times New Roman" panose="02020603050405020304" pitchFamily="18" charset="0"/>
                <a:ea typeface="华文新魏" pitchFamily="2" charset="-122"/>
              </a:rPr>
              <a:t>新古典主义作品</a:t>
            </a:r>
            <a:endParaRPr lang="zh-CN" altLang="en-US" sz="3200" b="1" dirty="0">
              <a:solidFill>
                <a:srgbClr val="A50021"/>
              </a:solidFill>
              <a:effectLst>
                <a:outerShdw blurRad="38100" dist="38100" dir="2700000">
                  <a:srgbClr val="C0C0C0"/>
                </a:outerShdw>
              </a:effectLst>
              <a:latin typeface="Times New Roman" panose="02020603050405020304" pitchFamily="18" charset="0"/>
              <a:ea typeface="华文新魏"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in)">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box(in)">
                                      <p:cBhvr>
                                        <p:cTn id="12" dur="500"/>
                                        <p:tgtEl>
                                          <p:spTgt spid="3789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box(in)">
                                      <p:cBhvr>
                                        <p:cTn id="17" dur="500"/>
                                        <p:tgtEl>
                                          <p:spTgt spid="3789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7893"/>
                                        </p:tgtEl>
                                        <p:attrNameLst>
                                          <p:attrName>style.visibility</p:attrName>
                                        </p:attrNameLst>
                                      </p:cBhvr>
                                      <p:to>
                                        <p:strVal val="visible"/>
                                      </p:to>
                                    </p:set>
                                    <p:animEffect transition="in" filter="box(in)">
                                      <p:cBhvr>
                                        <p:cTn id="20" dur="500"/>
                                        <p:tgtEl>
                                          <p:spTgt spid="3789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894"/>
                                        </p:tgtEl>
                                        <p:attrNameLst>
                                          <p:attrName>style.visibility</p:attrName>
                                        </p:attrNameLst>
                                      </p:cBhvr>
                                      <p:to>
                                        <p:strVal val="visible"/>
                                      </p:to>
                                    </p:set>
                                    <p:animEffect transition="in" filter="box(in)">
                                      <p:cBhvr>
                                        <p:cTn id="25" dur="500"/>
                                        <p:tgtEl>
                                          <p:spTgt spid="3789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7895"/>
                                        </p:tgtEl>
                                        <p:attrNameLst>
                                          <p:attrName>style.visibility</p:attrName>
                                        </p:attrNameLst>
                                      </p:cBhvr>
                                      <p:to>
                                        <p:strVal val="visible"/>
                                      </p:to>
                                    </p:set>
                                    <p:animEffect transition="in" filter="box(in)">
                                      <p:cBhvr>
                                        <p:cTn id="30"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37892" grpId="0"/>
      <p:bldP spid="37893" grpId="0"/>
      <p:bldP spid="37894" grpId="0"/>
      <p:bldP spid="3789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图片 17411" descr="thinker1"/>
          <p:cNvPicPr>
            <a:picLocks noChangeAspect="1"/>
          </p:cNvPicPr>
          <p:nvPr/>
        </p:nvPicPr>
        <p:blipFill>
          <a:blip r:embed="rId1"/>
          <a:stretch>
            <a:fillRect/>
          </a:stretch>
        </p:blipFill>
        <p:spPr>
          <a:xfrm>
            <a:off x="0" y="0"/>
            <a:ext cx="4267200" cy="6324600"/>
          </a:xfrm>
          <a:prstGeom prst="rect">
            <a:avLst/>
          </a:prstGeom>
          <a:noFill/>
          <a:ln w="9525">
            <a:noFill/>
          </a:ln>
        </p:spPr>
      </p:pic>
      <p:sp>
        <p:nvSpPr>
          <p:cNvPr id="36866" name="文本框 17412"/>
          <p:cNvSpPr txBox="1"/>
          <p:nvPr/>
        </p:nvSpPr>
        <p:spPr>
          <a:xfrm>
            <a:off x="533400" y="6248400"/>
            <a:ext cx="1905000" cy="457200"/>
          </a:xfrm>
          <a:prstGeom prst="rect">
            <a:avLst/>
          </a:prstGeom>
          <a:noFill/>
          <a:ln w="9525">
            <a:noFill/>
          </a:ln>
        </p:spPr>
        <p:txBody>
          <a:bodyPr anchor="t">
            <a:spAutoFit/>
          </a:bodyPr>
          <a:p>
            <a:pPr>
              <a:spcBef>
                <a:spcPct val="50000"/>
              </a:spcBef>
            </a:pPr>
            <a:r>
              <a:rPr lang="zh-CN" altLang="en-US" sz="2400" b="1" dirty="0">
                <a:latin typeface="Arial" panose="020B0604020202020204" pitchFamily="34" charset="0"/>
                <a:ea typeface="宋体" panose="02010600030101010101" pitchFamily="2" charset="-122"/>
              </a:rPr>
              <a:t>思想者</a:t>
            </a:r>
            <a:endParaRPr lang="zh-CN" altLang="en-US" sz="2400" b="1" dirty="0">
              <a:latin typeface="Arial" panose="020B0604020202020204" pitchFamily="34" charset="0"/>
              <a:ea typeface="宋体" panose="02010600030101010101" pitchFamily="2" charset="-122"/>
            </a:endParaRPr>
          </a:p>
        </p:txBody>
      </p:sp>
      <p:sp>
        <p:nvSpPr>
          <p:cNvPr id="36867" name="矩形 17413"/>
          <p:cNvSpPr/>
          <p:nvPr/>
        </p:nvSpPr>
        <p:spPr>
          <a:xfrm>
            <a:off x="4648200" y="304800"/>
            <a:ext cx="4191000" cy="5643563"/>
          </a:xfrm>
          <a:prstGeom prst="rect">
            <a:avLst/>
          </a:prstGeom>
          <a:noFill/>
          <a:ln w="9525">
            <a:noFill/>
          </a:ln>
        </p:spPr>
        <p:txBody>
          <a:bodyPr anchor="ctr">
            <a:spAutoFit/>
          </a:bodyPr>
          <a:p>
            <a:r>
              <a:rPr lang="zh-CN" altLang="en-US" sz="2800" dirty="0">
                <a:latin typeface="Arial" panose="020B0604020202020204" pitchFamily="34" charset="0"/>
                <a:ea typeface="宋体" panose="02010600030101010101" pitchFamily="2" charset="-122"/>
              </a:rPr>
              <a:t>他创作时注意光在作品表面的表现，将其所要展现的思想内涵容入到作品中去，使雕塑艺术成为一种强有力的语言，人们在思想上所感受的内容要远远超过视觉感受。这一艺术思想正是大师米开朗基罗在晚年苦苦追求，而经过三百多年后第一次在罗丹的作品中得以成熟展现，并贯穿其一生，成为它们的灵魂和魅力的源泉。</a:t>
            </a:r>
            <a:endParaRPr lang="zh-CN" altLang="en-US" sz="2800" dirty="0">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5870" name="表格 205869"/>
          <p:cNvGraphicFramePr/>
          <p:nvPr/>
        </p:nvGraphicFramePr>
        <p:xfrm>
          <a:off x="190500" y="1398588"/>
          <a:ext cx="8763000" cy="4935538"/>
        </p:xfrm>
        <a:graphic>
          <a:graphicData uri="http://schemas.openxmlformats.org/drawingml/2006/table">
            <a:tbl>
              <a:tblPr/>
              <a:tblGrid>
                <a:gridCol w="1057275"/>
                <a:gridCol w="1963738"/>
                <a:gridCol w="3849687"/>
                <a:gridCol w="1892300"/>
              </a:tblGrid>
              <a:tr h="427038">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None/>
                      </a:pPr>
                      <a:endParaRPr lang="zh-CN" altLang="en-US" sz="2200" b="1" dirty="0">
                        <a:latin typeface="宋体" panose="0201060003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None/>
                      </a:pPr>
                      <a:r>
                        <a:rPr lang="zh-CN" altLang="en-US" sz="2200" b="1" dirty="0">
                          <a:solidFill>
                            <a:schemeClr val="tx1"/>
                          </a:solidFill>
                          <a:latin typeface="宋体" panose="02010600030101010101" pitchFamily="2" charset="-122"/>
                        </a:rPr>
                        <a:t>代表人物</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None/>
                      </a:pPr>
                      <a:r>
                        <a:rPr lang="zh-CN" altLang="en-US" sz="2200" b="1" dirty="0">
                          <a:solidFill>
                            <a:schemeClr val="tx1"/>
                          </a:solidFill>
                          <a:latin typeface="宋体" panose="02010600030101010101" pitchFamily="2" charset="-122"/>
                        </a:rPr>
                        <a:t>作品</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None/>
                      </a:pPr>
                      <a:r>
                        <a:rPr lang="zh-CN" altLang="en-US" sz="2200" b="1" dirty="0">
                          <a:solidFill>
                            <a:schemeClr val="tx1"/>
                          </a:solidFill>
                          <a:latin typeface="宋体" panose="02010600030101010101" pitchFamily="2" charset="-122"/>
                        </a:rPr>
                        <a:t>特点</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770062">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None/>
                      </a:pPr>
                      <a:r>
                        <a:rPr lang="zh-CN" altLang="en-US" sz="2200" b="1" dirty="0">
                          <a:solidFill>
                            <a:srgbClr val="C00000"/>
                          </a:solidFill>
                          <a:latin typeface="宋体" panose="02010600030101010101" pitchFamily="2" charset="-122"/>
                        </a:rPr>
                        <a:t>文学</a:t>
                      </a:r>
                      <a:endParaRPr lang="zh-CN" altLang="en-US" sz="2200" b="1" dirty="0">
                        <a:solidFill>
                          <a:srgbClr val="C00000"/>
                        </a:solidFill>
                        <a:latin typeface="宋体" panose="0201060003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巴尔扎克</a:t>
                      </a:r>
                      <a:endParaRPr lang="zh-CN" altLang="en-US" sz="2200" b="1" dirty="0">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托尔斯泰</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Clr>
                          <a:schemeClr val="tx1"/>
                        </a:buClr>
                        <a:buFont typeface="Wingdings" panose="05000000000000000000" pitchFamily="2" charset="2"/>
                        <a:buNone/>
                      </a:pP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人间喜剧</a:t>
                      </a:r>
                      <a:r>
                        <a:rPr lang="en-US" altLang="zh-CN" sz="2200" b="1">
                          <a:solidFill>
                            <a:schemeClr val="tx1"/>
                          </a:solidFill>
                          <a:latin typeface="宋体" panose="02010600030101010101" pitchFamily="2" charset="-122"/>
                        </a:rPr>
                        <a:t>》</a:t>
                      </a:r>
                      <a:endParaRPr lang="en-US" altLang="zh-CN" sz="2200" b="1">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战争与和平</a:t>
                      </a:r>
                      <a:r>
                        <a:rPr lang="en-US" altLang="zh-CN" sz="2200" b="1">
                          <a:solidFill>
                            <a:schemeClr val="tx1"/>
                          </a:solidFill>
                          <a:latin typeface="宋体" panose="02010600030101010101" pitchFamily="2" charset="-122"/>
                        </a:rPr>
                        <a:t>》</a:t>
                      </a:r>
                      <a:endParaRPr lang="en-US" altLang="zh-CN" sz="2200" b="1">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安娜</a:t>
                      </a: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卡列尼娜</a:t>
                      </a:r>
                      <a:r>
                        <a:rPr lang="en-US" altLang="zh-CN" sz="2200" b="1">
                          <a:solidFill>
                            <a:schemeClr val="tx1"/>
                          </a:solidFill>
                          <a:latin typeface="宋体" panose="02010600030101010101" pitchFamily="2" charset="-122"/>
                        </a:rPr>
                        <a:t>》</a:t>
                      </a:r>
                      <a:endParaRPr lang="en-US" altLang="zh-CN" sz="2200" b="1">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复活</a:t>
                      </a:r>
                      <a:r>
                        <a:rPr lang="en-US" altLang="zh-CN" sz="2200" b="1">
                          <a:solidFill>
                            <a:schemeClr val="tx1"/>
                          </a:solidFill>
                          <a:latin typeface="宋体" panose="02010600030101010101" pitchFamily="2" charset="-122"/>
                        </a:rPr>
                        <a:t>》</a:t>
                      </a:r>
                      <a:endParaRPr lang="en-US" altLang="zh-CN" sz="2200" b="1">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“社会百科全书”</a:t>
                      </a:r>
                      <a:endParaRPr lang="zh-CN" altLang="en-US" sz="2200" b="1" dirty="0">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“俄国”革命的镜子</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63638">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None/>
                      </a:pPr>
                      <a:r>
                        <a:rPr lang="zh-CN" altLang="en-US" sz="2200" b="1" dirty="0">
                          <a:solidFill>
                            <a:srgbClr val="C00000"/>
                          </a:solidFill>
                          <a:latin typeface="宋体" panose="02010600030101010101" pitchFamily="2" charset="-122"/>
                        </a:rPr>
                        <a:t>音乐</a:t>
                      </a:r>
                      <a:endParaRPr lang="zh-CN" altLang="en-US" sz="2200" b="1" dirty="0">
                        <a:solidFill>
                          <a:srgbClr val="C00000"/>
                        </a:solidFill>
                        <a:latin typeface="宋体" panose="0201060003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柴可夫斯基</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Clr>
                          <a:schemeClr val="tx1"/>
                        </a:buClr>
                        <a:buFont typeface="Wingdings" panose="05000000000000000000" pitchFamily="2" charset="2"/>
                        <a:buNone/>
                      </a:pP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天鹅湖</a:t>
                      </a: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睡美人</a:t>
                      </a:r>
                      <a:r>
                        <a:rPr lang="en-US" altLang="zh-CN" sz="2200" b="1">
                          <a:solidFill>
                            <a:schemeClr val="tx1"/>
                          </a:solidFill>
                          <a:latin typeface="宋体" panose="02010600030101010101" pitchFamily="2" charset="-122"/>
                        </a:rPr>
                        <a:t>》 《</a:t>
                      </a:r>
                      <a:r>
                        <a:rPr lang="zh-CN" altLang="en-US" sz="2200" b="1" dirty="0">
                          <a:solidFill>
                            <a:schemeClr val="tx1"/>
                          </a:solidFill>
                          <a:latin typeface="宋体" panose="02010600030101010101" pitchFamily="2" charset="-122"/>
                        </a:rPr>
                        <a:t>胡桃夹子</a:t>
                      </a:r>
                      <a:r>
                        <a:rPr lang="en-US" altLang="zh-CN" sz="2200" b="1">
                          <a:solidFill>
                            <a:schemeClr val="tx1"/>
                          </a:solidFill>
                          <a:latin typeface="宋体" panose="02010600030101010101" pitchFamily="2" charset="-122"/>
                        </a:rPr>
                        <a:t>》</a:t>
                      </a:r>
                      <a:endParaRPr lang="en-US" altLang="zh-CN" sz="2200" b="1">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第五交响曲</a:t>
                      </a: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等</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“旋律大</a:t>
                      </a:r>
                      <a:endParaRPr lang="zh-CN" altLang="en-US" sz="2200" b="1" dirty="0">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师”</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70037">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None/>
                      </a:pPr>
                      <a:r>
                        <a:rPr lang="zh-CN" altLang="en-US" sz="2200" b="1" dirty="0">
                          <a:solidFill>
                            <a:srgbClr val="C00000"/>
                          </a:solidFill>
                          <a:latin typeface="宋体" panose="02010600030101010101" pitchFamily="2" charset="-122"/>
                        </a:rPr>
                        <a:t>美术</a:t>
                      </a:r>
                      <a:endParaRPr lang="zh-CN" altLang="en-US" sz="2200" b="1" dirty="0">
                        <a:solidFill>
                          <a:srgbClr val="C00000"/>
                        </a:solidFill>
                        <a:latin typeface="宋体" panose="0201060003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库尔贝</a:t>
                      </a:r>
                      <a:endParaRPr lang="zh-CN" altLang="en-US" sz="2200" b="1" dirty="0">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莫奈</a:t>
                      </a:r>
                      <a:endParaRPr lang="zh-CN" altLang="en-US" sz="2200" b="1" dirty="0">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zh-CN" altLang="en-US" sz="2200" b="1" dirty="0">
                          <a:solidFill>
                            <a:schemeClr val="tx1"/>
                          </a:solidFill>
                          <a:latin typeface="宋体" panose="02010600030101010101" pitchFamily="2" charset="-122"/>
                        </a:rPr>
                        <a:t>凡</a:t>
                      </a: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高</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Clr>
                          <a:schemeClr val="tx1"/>
                        </a:buClr>
                        <a:buFont typeface="Wingdings" panose="05000000000000000000" pitchFamily="2" charset="2"/>
                        <a:buNone/>
                      </a:pP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石工</a:t>
                      </a: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奥尔南的葬礼</a:t>
                      </a:r>
                      <a:r>
                        <a:rPr lang="en-US" altLang="zh-CN" sz="2200" b="1">
                          <a:solidFill>
                            <a:schemeClr val="tx1"/>
                          </a:solidFill>
                          <a:latin typeface="宋体" panose="02010600030101010101" pitchFamily="2" charset="-122"/>
                        </a:rPr>
                        <a:t>》</a:t>
                      </a:r>
                      <a:endParaRPr lang="en-US" altLang="zh-CN" sz="2200" b="1">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日出</a:t>
                      </a: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印象</a:t>
                      </a:r>
                      <a:r>
                        <a:rPr lang="en-US" altLang="zh-CN" sz="2200" b="1">
                          <a:solidFill>
                            <a:schemeClr val="tx1"/>
                          </a:solidFill>
                          <a:latin typeface="宋体" panose="02010600030101010101" pitchFamily="2" charset="-122"/>
                        </a:rPr>
                        <a:t>》</a:t>
                      </a:r>
                      <a:endParaRPr lang="en-US" altLang="zh-CN" sz="2200" b="1">
                        <a:solidFill>
                          <a:schemeClr val="tx1"/>
                        </a:solidFill>
                        <a:latin typeface="宋体" panose="02010600030101010101" pitchFamily="2" charset="-122"/>
                      </a:endParaRPr>
                    </a:p>
                    <a:p>
                      <a:pPr marL="0" lvl="0" indent="0">
                        <a:buClr>
                          <a:schemeClr val="tx1"/>
                        </a:buClr>
                        <a:buFont typeface="Wingdings" panose="05000000000000000000" pitchFamily="2" charset="2"/>
                        <a:buNone/>
                      </a:pP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向日葵</a:t>
                      </a:r>
                      <a:r>
                        <a:rPr lang="en-US" altLang="zh-CN" sz="2200" b="1">
                          <a:solidFill>
                            <a:schemeClr val="tx1"/>
                          </a:solidFill>
                          <a:latin typeface="宋体" panose="02010600030101010101" pitchFamily="2" charset="-122"/>
                        </a:rPr>
                        <a:t>》《</a:t>
                      </a:r>
                      <a:r>
                        <a:rPr lang="zh-CN" altLang="en-US" sz="2200" b="1" dirty="0">
                          <a:solidFill>
                            <a:schemeClr val="tx1"/>
                          </a:solidFill>
                          <a:latin typeface="宋体" panose="02010600030101010101" pitchFamily="2" charset="-122"/>
                        </a:rPr>
                        <a:t>星月夜</a:t>
                      </a:r>
                      <a:r>
                        <a:rPr lang="en-US" altLang="zh-CN" sz="2200" b="1">
                          <a:solidFill>
                            <a:schemeClr val="tx1"/>
                          </a:solidFill>
                          <a:latin typeface="宋体" panose="02010600030101010101" pitchFamily="2" charset="-122"/>
                        </a:rPr>
                        <a:t>》</a:t>
                      </a:r>
                      <a:endParaRPr lang="en-US" altLang="zh-CN"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b="0" kern="1200"/>
                      </a:lvl2pPr>
                      <a:lvl3pPr marL="1143000" lvl="2" indent="-228600">
                        <a:defRPr sz="2000" b="0" kern="1200"/>
                      </a:lvl3pPr>
                      <a:lvl4pPr marL="1600200" lvl="3" indent="-228600">
                        <a:defRPr sz="1800" b="0" kern="1200"/>
                      </a:lvl4pPr>
                      <a:lvl5pPr marL="2057400" lvl="4" indent="-228600">
                        <a:defRPr sz="1800" b="0" kern="1200"/>
                      </a:lvl5pPr>
                    </a:lstStyle>
                    <a:p>
                      <a:pPr marL="0" lvl="0" indent="0">
                        <a:buNone/>
                      </a:pPr>
                      <a:r>
                        <a:rPr lang="zh-CN" altLang="en-US" sz="2200" b="1" dirty="0">
                          <a:solidFill>
                            <a:schemeClr val="tx1"/>
                          </a:solidFill>
                          <a:latin typeface="宋体" panose="02010600030101010101" pitchFamily="2" charset="-122"/>
                        </a:rPr>
                        <a:t>“扑向太阳的画家”</a:t>
                      </a:r>
                      <a:endParaRPr lang="zh-CN" altLang="en-US" sz="2200" b="1" dirty="0">
                        <a:solidFill>
                          <a:schemeClr val="tx1"/>
                        </a:solidFill>
                        <a:latin typeface="宋体" panose="0201060003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29724" name="Picture 30" descr="5"/>
          <p:cNvPicPr>
            <a:picLocks noChangeAspect="1"/>
          </p:cNvPicPr>
          <p:nvPr/>
        </p:nvPicPr>
        <p:blipFill>
          <a:blip r:embed="rId1"/>
          <a:stretch>
            <a:fillRect/>
          </a:stretch>
        </p:blipFill>
        <p:spPr>
          <a:xfrm>
            <a:off x="3121025" y="563563"/>
            <a:ext cx="3011488" cy="704850"/>
          </a:xfrm>
          <a:prstGeom prst="rect">
            <a:avLst/>
          </a:prstGeom>
          <a:noFill/>
          <a:ln w="9525">
            <a:noFill/>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1"/>
          <p:cNvSpPr txBox="1"/>
          <p:nvPr/>
        </p:nvSpPr>
        <p:spPr>
          <a:xfrm>
            <a:off x="165100" y="1193800"/>
            <a:ext cx="8453438" cy="1198880"/>
          </a:xfrm>
          <a:prstGeom prst="rect">
            <a:avLst/>
          </a:prstGeom>
          <a:noFill/>
          <a:ln w="9525">
            <a:noFill/>
          </a:ln>
        </p:spPr>
        <p:txBody>
          <a:bodyPr>
            <a:spAutoFit/>
          </a:bodyPr>
          <a:p>
            <a:pPr>
              <a:spcBef>
                <a:spcPct val="0"/>
              </a:spcBef>
            </a:pPr>
            <a:r>
              <a:rPr lang="en-US" altLang="zh-CN" sz="2400" b="1">
                <a:solidFill>
                  <a:schemeClr val="tx1"/>
                </a:solidFill>
                <a:latin typeface="宋体" panose="02010600030101010101" pitchFamily="2" charset="-122"/>
              </a:rPr>
              <a:t>1.被誉为“资本主义社会的百科全书”的作品是(　　)</a:t>
            </a:r>
            <a:endParaRPr lang="en-US" altLang="zh-CN" sz="2400" b="1">
              <a:solidFill>
                <a:schemeClr val="tx1"/>
              </a:solidFill>
              <a:latin typeface="宋体" panose="02010600030101010101" pitchFamily="2" charset="-122"/>
            </a:endParaRPr>
          </a:p>
          <a:p>
            <a:pPr>
              <a:spcBef>
                <a:spcPct val="0"/>
              </a:spcBef>
            </a:pPr>
            <a:r>
              <a:rPr lang="en-US" altLang="zh-CN" sz="2400" b="1">
                <a:solidFill>
                  <a:schemeClr val="tx1"/>
                </a:solidFill>
                <a:latin typeface="宋体" panose="02010600030101010101" pitchFamily="2" charset="-122"/>
              </a:rPr>
              <a:t>A．《悲惨世界》   B．《人间喜剧》</a:t>
            </a:r>
            <a:endParaRPr lang="en-US" altLang="zh-CN" sz="2400" b="1">
              <a:solidFill>
                <a:schemeClr val="tx1"/>
              </a:solidFill>
              <a:latin typeface="宋体" panose="02010600030101010101" pitchFamily="2" charset="-122"/>
            </a:endParaRPr>
          </a:p>
          <a:p>
            <a:pPr>
              <a:spcBef>
                <a:spcPct val="0"/>
              </a:spcBef>
            </a:pPr>
            <a:r>
              <a:rPr lang="en-US" altLang="zh-CN" sz="2400" b="1">
                <a:solidFill>
                  <a:schemeClr val="tx1"/>
                </a:solidFill>
                <a:latin typeface="宋体" panose="02010600030101010101" pitchFamily="2" charset="-122"/>
              </a:rPr>
              <a:t>C．《战争与和平》 D．《老人与海》</a:t>
            </a:r>
            <a:r>
              <a:rPr lang="zh-CN" altLang="en-US" sz="2400" b="1" dirty="0">
                <a:solidFill>
                  <a:schemeClr val="tx1"/>
                </a:solidFill>
                <a:latin typeface="宋体" panose="02010600030101010101" pitchFamily="2" charset="-122"/>
              </a:rPr>
              <a:t>		</a:t>
            </a:r>
            <a:r>
              <a:rPr lang="zh-CN" altLang="en-US" sz="2000" dirty="0">
                <a:solidFill>
                  <a:srgbClr val="0000FF"/>
                </a:solidFill>
                <a:latin typeface="宋体" panose="02010600030101010101" pitchFamily="2" charset="-122"/>
              </a:rPr>
              <a:t>		</a:t>
            </a:r>
            <a:endParaRPr lang="zh-CN" altLang="en-US" sz="2000" dirty="0">
              <a:solidFill>
                <a:srgbClr val="0000FF"/>
              </a:solidFill>
              <a:latin typeface="宋体" panose="02010600030101010101" pitchFamily="2" charset="-122"/>
            </a:endParaRPr>
          </a:p>
        </p:txBody>
      </p:sp>
      <p:sp>
        <p:nvSpPr>
          <p:cNvPr id="14338" name="文本框 93187"/>
          <p:cNvSpPr txBox="1"/>
          <p:nvPr/>
        </p:nvSpPr>
        <p:spPr>
          <a:xfrm>
            <a:off x="165100" y="2714625"/>
            <a:ext cx="8815388" cy="1198880"/>
          </a:xfrm>
          <a:prstGeom prst="rect">
            <a:avLst/>
          </a:prstGeom>
          <a:noFill/>
          <a:ln w="9525">
            <a:noFill/>
          </a:ln>
        </p:spPr>
        <p:txBody>
          <a:bodyPr>
            <a:spAutoFit/>
          </a:bodyPr>
          <a:p>
            <a:pPr>
              <a:spcBef>
                <a:spcPct val="0"/>
              </a:spcBef>
            </a:pPr>
            <a:r>
              <a:rPr lang="en-US" altLang="zh-CN" sz="2400" b="1">
                <a:solidFill>
                  <a:schemeClr val="tx1"/>
                </a:solidFill>
                <a:latin typeface="宋体" panose="02010600030101010101" pitchFamily="2" charset="-122"/>
              </a:rPr>
              <a:t>2.</a:t>
            </a:r>
            <a:r>
              <a:rPr lang="zh-CN" altLang="en-US" sz="2400" b="1" dirty="0">
                <a:solidFill>
                  <a:schemeClr val="tx1"/>
                </a:solidFill>
                <a:latin typeface="宋体" panose="02010600030101010101" pitchFamily="2" charset="-122"/>
              </a:rPr>
              <a:t>“他是一个天才的艺术家，不仅创作了无与伦比的俄国生活</a:t>
            </a:r>
            <a:endParaRPr lang="zh-CN" altLang="en-US" sz="2400" b="1" dirty="0">
              <a:solidFill>
                <a:schemeClr val="tx1"/>
              </a:solidFill>
              <a:latin typeface="宋体" panose="02010600030101010101" pitchFamily="2" charset="-122"/>
            </a:endParaRPr>
          </a:p>
          <a:p>
            <a:pPr>
              <a:spcBef>
                <a:spcPct val="0"/>
              </a:spcBef>
            </a:pPr>
            <a:r>
              <a:rPr lang="zh-CN" altLang="en-US" sz="2400" b="1" dirty="0">
                <a:solidFill>
                  <a:schemeClr val="tx1"/>
                </a:solidFill>
                <a:latin typeface="宋体" panose="02010600030101010101" pitchFamily="2" charset="-122"/>
              </a:rPr>
              <a:t>的插图，而且创作了世界文学中第一流的作品。”这是对下列</a:t>
            </a:r>
            <a:endParaRPr lang="zh-CN" altLang="en-US" sz="2400" b="1" dirty="0">
              <a:solidFill>
                <a:schemeClr val="tx1"/>
              </a:solidFill>
              <a:latin typeface="宋体" panose="02010600030101010101" pitchFamily="2" charset="-122"/>
            </a:endParaRPr>
          </a:p>
          <a:p>
            <a:pPr>
              <a:spcBef>
                <a:spcPct val="0"/>
              </a:spcBef>
            </a:pPr>
            <a:r>
              <a:rPr lang="zh-CN" altLang="en-US" sz="2400" b="1" dirty="0">
                <a:solidFill>
                  <a:schemeClr val="tx1"/>
                </a:solidFill>
                <a:latin typeface="宋体" panose="02010600030101010101" pitchFamily="2" charset="-122"/>
              </a:rPr>
              <a:t>哪位人物的高度评价（    ）</a:t>
            </a:r>
            <a:r>
              <a:rPr lang="zh-CN" altLang="en-US" dirty="0">
                <a:solidFill>
                  <a:srgbClr val="0000FF"/>
                </a:solidFill>
                <a:latin typeface="宋体" panose="02010600030101010101" pitchFamily="2" charset="-122"/>
              </a:rPr>
              <a:t>		</a:t>
            </a:r>
            <a:r>
              <a:rPr lang="zh-CN" altLang="en-US" sz="2000" dirty="0">
                <a:solidFill>
                  <a:srgbClr val="0000FF"/>
                </a:solidFill>
                <a:latin typeface="宋体" panose="02010600030101010101" pitchFamily="2" charset="-122"/>
              </a:rPr>
              <a:t>		</a:t>
            </a:r>
            <a:endParaRPr lang="zh-CN" altLang="en-US" sz="2000" dirty="0">
              <a:solidFill>
                <a:srgbClr val="0000FF"/>
              </a:solidFill>
              <a:latin typeface="宋体" panose="02010600030101010101" pitchFamily="2" charset="-122"/>
            </a:endParaRPr>
          </a:p>
        </p:txBody>
      </p:sp>
      <p:sp>
        <p:nvSpPr>
          <p:cNvPr id="93189" name="文本框 93188"/>
          <p:cNvSpPr txBox="1"/>
          <p:nvPr/>
        </p:nvSpPr>
        <p:spPr>
          <a:xfrm>
            <a:off x="3451225" y="3384550"/>
            <a:ext cx="363538" cy="519113"/>
          </a:xfrm>
          <a:prstGeom prst="rect">
            <a:avLst/>
          </a:prstGeom>
          <a:noFill/>
          <a:ln w="9525">
            <a:noFill/>
          </a:ln>
        </p:spPr>
        <p:txBody>
          <a:bodyPr wrap="none">
            <a:spAutoFit/>
          </a:bodyPr>
          <a:p>
            <a:pPr>
              <a:spcBef>
                <a:spcPct val="0"/>
              </a:spcBef>
            </a:pPr>
            <a:r>
              <a:rPr lang="en-US" altLang="zh-CN" sz="2800">
                <a:solidFill>
                  <a:srgbClr val="FF0000"/>
                </a:solidFill>
                <a:latin typeface="宋体" panose="02010600030101010101" pitchFamily="2" charset="-122"/>
              </a:rPr>
              <a:t>B</a:t>
            </a:r>
            <a:endParaRPr lang="en-US" altLang="zh-CN" sz="2800">
              <a:solidFill>
                <a:srgbClr val="FF0000"/>
              </a:solidFill>
              <a:latin typeface="宋体" panose="02010600030101010101" pitchFamily="2" charset="-122"/>
            </a:endParaRPr>
          </a:p>
        </p:txBody>
      </p:sp>
      <p:sp>
        <p:nvSpPr>
          <p:cNvPr id="14340" name="Rectangle 2"/>
          <p:cNvSpPr/>
          <p:nvPr/>
        </p:nvSpPr>
        <p:spPr>
          <a:xfrm>
            <a:off x="3078163" y="501650"/>
            <a:ext cx="3425825" cy="590550"/>
          </a:xfrm>
          <a:prstGeom prst="rect">
            <a:avLst/>
          </a:prstGeom>
          <a:noFill/>
          <a:ln w="9525">
            <a:noFill/>
          </a:ln>
        </p:spPr>
        <p:txBody>
          <a:bodyPr/>
          <a:p>
            <a:pPr eaLnBrk="0" hangingPunct="0">
              <a:spcBef>
                <a:spcPct val="0"/>
              </a:spcBef>
            </a:pPr>
            <a:r>
              <a:rPr lang="zh-CN" altLang="en-US" sz="3200" b="0" dirty="0">
                <a:solidFill>
                  <a:schemeClr val="tx2"/>
                </a:solidFill>
                <a:latin typeface="宋体" panose="02010600030101010101" pitchFamily="2" charset="-122"/>
              </a:rPr>
              <a:t> </a:t>
            </a:r>
            <a:r>
              <a:rPr lang="en-US" altLang="zh-CN" sz="3200" b="0">
                <a:solidFill>
                  <a:srgbClr val="FF0000"/>
                </a:solidFill>
                <a:latin typeface="宋体" panose="02010600030101010101" pitchFamily="2" charset="-122"/>
              </a:rPr>
              <a:t>【</a:t>
            </a:r>
            <a:r>
              <a:rPr lang="zh-CN" altLang="en-US" sz="3200" b="0">
                <a:solidFill>
                  <a:srgbClr val="FF0000"/>
                </a:solidFill>
                <a:latin typeface="宋体" panose="02010600030101010101" pitchFamily="2" charset="-122"/>
              </a:rPr>
              <a:t>当堂练习</a:t>
            </a:r>
            <a:r>
              <a:rPr lang="en-US" altLang="zh-CN" sz="3200">
                <a:solidFill>
                  <a:srgbClr val="FF0000"/>
                </a:solidFill>
                <a:latin typeface="宋体" panose="02010600030101010101" pitchFamily="2" charset="-122"/>
              </a:rPr>
              <a:t>】</a:t>
            </a:r>
            <a:endParaRPr lang="en-US" altLang="zh-CN" sz="3200">
              <a:solidFill>
                <a:srgbClr val="FF0000"/>
              </a:solidFill>
              <a:latin typeface="宋体" panose="02010600030101010101" pitchFamily="2" charset="-122"/>
            </a:endParaRPr>
          </a:p>
        </p:txBody>
      </p:sp>
      <p:pic>
        <p:nvPicPr>
          <p:cNvPr id="14341" name="图片 93192" descr="F:/人民历史必修3/L273.TIF"/>
          <p:cNvPicPr>
            <a:picLocks noChangeAspect="1"/>
          </p:cNvPicPr>
          <p:nvPr/>
        </p:nvPicPr>
        <p:blipFill>
          <a:blip r:embed="rId1" r:link="rId2"/>
          <a:stretch>
            <a:fillRect/>
          </a:stretch>
        </p:blipFill>
        <p:spPr>
          <a:xfrm>
            <a:off x="323850" y="4140200"/>
            <a:ext cx="7778750" cy="1689100"/>
          </a:xfrm>
          <a:prstGeom prst="rect">
            <a:avLst/>
          </a:prstGeom>
          <a:noFill/>
          <a:ln w="9525">
            <a:noFill/>
          </a:ln>
        </p:spPr>
      </p:pic>
      <p:sp>
        <p:nvSpPr>
          <p:cNvPr id="3" name="文本框 2"/>
          <p:cNvSpPr txBox="1"/>
          <p:nvPr/>
        </p:nvSpPr>
        <p:spPr>
          <a:xfrm>
            <a:off x="6985000" y="1193800"/>
            <a:ext cx="363538" cy="519113"/>
          </a:xfrm>
          <a:prstGeom prst="rect">
            <a:avLst/>
          </a:prstGeom>
          <a:noFill/>
          <a:ln w="9525">
            <a:noFill/>
          </a:ln>
        </p:spPr>
        <p:txBody>
          <a:bodyPr wrap="none">
            <a:spAutoFit/>
          </a:bodyPr>
          <a:p>
            <a:pPr>
              <a:spcBef>
                <a:spcPct val="0"/>
              </a:spcBef>
            </a:pPr>
            <a:r>
              <a:rPr lang="en-US" altLang="zh-CN" sz="2800">
                <a:solidFill>
                  <a:srgbClr val="FF0000"/>
                </a:solidFill>
                <a:latin typeface="宋体" panose="02010600030101010101" pitchFamily="2" charset="-122"/>
              </a:rPr>
              <a:t>B</a:t>
            </a:r>
            <a:endParaRPr lang="en-US" altLang="zh-CN" sz="2800">
              <a:solidFill>
                <a:srgbClr val="FF0000"/>
              </a:solidFill>
              <a:latin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3"/>
          <p:cNvSpPr/>
          <p:nvPr/>
        </p:nvSpPr>
        <p:spPr>
          <a:xfrm>
            <a:off x="244475" y="1052513"/>
            <a:ext cx="8763000" cy="4523105"/>
          </a:xfrm>
          <a:prstGeom prst="rect">
            <a:avLst/>
          </a:prstGeom>
          <a:noFill/>
          <a:ln w="9525">
            <a:noFill/>
          </a:ln>
        </p:spPr>
        <p:txBody>
          <a:bodyPr>
            <a:spAutoFit/>
          </a:bodyPr>
          <a:p>
            <a:pPr>
              <a:lnSpc>
                <a:spcPct val="150000"/>
              </a:lnSpc>
            </a:pPr>
            <a:r>
              <a:rPr lang="en-US" altLang="zh-CN" sz="2400" b="1">
                <a:solidFill>
                  <a:schemeClr val="tx1"/>
                </a:solidFill>
                <a:latin typeface="宋体" panose="02010600030101010101" pitchFamily="2" charset="-122"/>
              </a:rPr>
              <a:t>3.</a:t>
            </a:r>
            <a:r>
              <a:rPr lang="zh-CN" altLang="en-US" sz="2400" b="1" dirty="0">
                <a:solidFill>
                  <a:schemeClr val="tx1"/>
                </a:solidFill>
                <a:latin typeface="宋体" panose="02010600030101010101" pitchFamily="2" charset="-122"/>
              </a:rPr>
              <a:t>俄国民族乐派中被称为“旋律大师”的是（    ）</a:t>
            </a:r>
            <a:endParaRPr lang="zh-CN" altLang="en-US" sz="2400" b="1" dirty="0">
              <a:solidFill>
                <a:schemeClr val="tx1"/>
              </a:solidFill>
              <a:latin typeface="宋体" panose="02010600030101010101" pitchFamily="2" charset="-122"/>
            </a:endParaRPr>
          </a:p>
          <a:p>
            <a:pPr>
              <a:lnSpc>
                <a:spcPct val="150000"/>
              </a:lnSpc>
            </a:pPr>
            <a:r>
              <a:rPr lang="en-US" altLang="zh-CN" sz="2400" b="1">
                <a:solidFill>
                  <a:schemeClr val="tx1"/>
                </a:solidFill>
                <a:latin typeface="宋体" panose="02010600030101010101" pitchFamily="2" charset="-122"/>
              </a:rPr>
              <a:t>A</a:t>
            </a:r>
            <a:r>
              <a:rPr lang="zh-CN" altLang="en-US" sz="2400" b="1" dirty="0">
                <a:solidFill>
                  <a:schemeClr val="tx1"/>
                </a:solidFill>
                <a:latin typeface="宋体" panose="02010600030101010101" pitchFamily="2" charset="-122"/>
              </a:rPr>
              <a:t>．贝多芬  			      </a:t>
            </a:r>
            <a:r>
              <a:rPr lang="en-US" altLang="zh-CN" sz="2400" b="1">
                <a:solidFill>
                  <a:schemeClr val="tx1"/>
                </a:solidFill>
                <a:latin typeface="宋体" panose="02010600030101010101" pitchFamily="2" charset="-122"/>
              </a:rPr>
              <a:t>B</a:t>
            </a:r>
            <a:r>
              <a:rPr lang="zh-CN" altLang="en-US" sz="2400" b="1" dirty="0">
                <a:solidFill>
                  <a:schemeClr val="tx1"/>
                </a:solidFill>
                <a:latin typeface="宋体" panose="02010600030101010101" pitchFamily="2" charset="-122"/>
              </a:rPr>
              <a:t>．德沃夏克</a:t>
            </a:r>
            <a:endParaRPr lang="zh-CN" altLang="en-US" sz="2400" b="1" dirty="0">
              <a:solidFill>
                <a:schemeClr val="tx1"/>
              </a:solidFill>
              <a:latin typeface="宋体" panose="02010600030101010101" pitchFamily="2" charset="-122"/>
            </a:endParaRPr>
          </a:p>
          <a:p>
            <a:pPr>
              <a:lnSpc>
                <a:spcPct val="150000"/>
              </a:lnSpc>
            </a:pPr>
            <a:r>
              <a:rPr lang="en-US" altLang="zh-CN" sz="2400" b="1">
                <a:solidFill>
                  <a:schemeClr val="tx1"/>
                </a:solidFill>
                <a:latin typeface="宋体" panose="02010600030101010101" pitchFamily="2" charset="-122"/>
              </a:rPr>
              <a:t>C</a:t>
            </a:r>
            <a:r>
              <a:rPr lang="zh-CN" altLang="en-US" sz="2400" b="1" dirty="0">
                <a:solidFill>
                  <a:schemeClr val="tx1"/>
                </a:solidFill>
                <a:latin typeface="宋体" panose="02010600030101010101" pitchFamily="2" charset="-122"/>
              </a:rPr>
              <a:t>．陀思妥耶夫斯基  		</a:t>
            </a:r>
            <a:r>
              <a:rPr lang="en-US" altLang="zh-CN" sz="2400" b="1">
                <a:solidFill>
                  <a:schemeClr val="tx1"/>
                </a:solidFill>
                <a:latin typeface="宋体" panose="02010600030101010101" pitchFamily="2" charset="-122"/>
              </a:rPr>
              <a:t>D</a:t>
            </a:r>
            <a:r>
              <a:rPr lang="zh-CN" altLang="en-US" sz="2400" b="1" dirty="0">
                <a:solidFill>
                  <a:schemeClr val="tx1"/>
                </a:solidFill>
                <a:latin typeface="宋体" panose="02010600030101010101" pitchFamily="2" charset="-122"/>
              </a:rPr>
              <a:t>．柴可夫斯基</a:t>
            </a:r>
            <a:endParaRPr lang="zh-CN" altLang="en-US" sz="2400" b="1" dirty="0">
              <a:solidFill>
                <a:schemeClr val="tx1"/>
              </a:solidFill>
              <a:latin typeface="宋体" panose="02010600030101010101" pitchFamily="2" charset="-122"/>
            </a:endParaRPr>
          </a:p>
          <a:p>
            <a:pPr>
              <a:lnSpc>
                <a:spcPct val="150000"/>
              </a:lnSpc>
            </a:pPr>
            <a:r>
              <a:rPr lang="en-US" altLang="zh-CN" sz="2400" b="1" dirty="0">
                <a:solidFill>
                  <a:schemeClr val="tx1"/>
                </a:solidFill>
                <a:latin typeface="宋体" panose="02010600030101010101" pitchFamily="2" charset="-122"/>
              </a:rPr>
              <a:t>4</a:t>
            </a:r>
            <a:r>
              <a:rPr lang="zh-CN" altLang="en-US" sz="2400" b="1" dirty="0">
                <a:solidFill>
                  <a:schemeClr val="tx1"/>
                </a:solidFill>
                <a:latin typeface="宋体" panose="02010600030101010101" pitchFamily="2" charset="-122"/>
              </a:rPr>
              <a:t>．下列内容与捷克民族音乐有关的是（    ）</a:t>
            </a:r>
            <a:endParaRPr lang="zh-CN" altLang="en-US" sz="2400" b="1" dirty="0">
              <a:solidFill>
                <a:schemeClr val="tx1"/>
              </a:solidFill>
              <a:latin typeface="宋体" panose="02010600030101010101" pitchFamily="2" charset="-122"/>
            </a:endParaRPr>
          </a:p>
          <a:p>
            <a:pPr>
              <a:lnSpc>
                <a:spcPct val="150000"/>
              </a:lnSpc>
            </a:pPr>
            <a:r>
              <a:rPr lang="en-US" altLang="zh-CN" sz="2400" b="1">
                <a:solidFill>
                  <a:schemeClr val="tx1"/>
                </a:solidFill>
                <a:latin typeface="宋体" panose="02010600030101010101" pitchFamily="2" charset="-122"/>
              </a:rPr>
              <a:t>A</a:t>
            </a:r>
            <a:r>
              <a:rPr lang="zh-CN" altLang="en-US" sz="2400" b="1" dirty="0">
                <a:solidFill>
                  <a:schemeClr val="tx1"/>
                </a:solidFill>
                <a:latin typeface="宋体" panose="02010600030101010101" pitchFamily="2" charset="-122"/>
              </a:rPr>
              <a:t>．柴可夫斯基</a:t>
            </a:r>
            <a:r>
              <a:rPr lang="en-US" altLang="zh-CN" sz="2400" b="1">
                <a:solidFill>
                  <a:schemeClr val="tx1"/>
                </a:solidFill>
                <a:latin typeface="宋体" panose="02010600030101010101" pitchFamily="2" charset="-122"/>
              </a:rPr>
              <a:t>——《</a:t>
            </a:r>
            <a:r>
              <a:rPr lang="zh-CN" altLang="en-US" sz="2400" b="1" dirty="0">
                <a:solidFill>
                  <a:schemeClr val="tx1"/>
                </a:solidFill>
                <a:latin typeface="宋体" panose="02010600030101010101" pitchFamily="2" charset="-122"/>
              </a:rPr>
              <a:t>天鹅湖</a:t>
            </a:r>
            <a:r>
              <a:rPr lang="en-US" altLang="zh-CN" sz="2400" b="1">
                <a:solidFill>
                  <a:schemeClr val="tx1"/>
                </a:solidFill>
                <a:latin typeface="宋体" panose="02010600030101010101" pitchFamily="2" charset="-122"/>
              </a:rPr>
              <a:t>》</a:t>
            </a:r>
            <a:endParaRPr lang="en-US" altLang="zh-CN" sz="2400" b="1">
              <a:solidFill>
                <a:schemeClr val="tx1"/>
              </a:solidFill>
              <a:latin typeface="宋体" panose="02010600030101010101" pitchFamily="2" charset="-122"/>
            </a:endParaRPr>
          </a:p>
          <a:p>
            <a:pPr>
              <a:lnSpc>
                <a:spcPct val="150000"/>
              </a:lnSpc>
            </a:pPr>
            <a:r>
              <a:rPr lang="en-US" altLang="zh-CN" sz="2400" b="1">
                <a:solidFill>
                  <a:schemeClr val="tx1"/>
                </a:solidFill>
                <a:latin typeface="宋体" panose="02010600030101010101" pitchFamily="2" charset="-122"/>
              </a:rPr>
              <a:t>B</a:t>
            </a:r>
            <a:r>
              <a:rPr lang="zh-CN" altLang="en-US" sz="2400" b="1" dirty="0">
                <a:solidFill>
                  <a:schemeClr val="tx1"/>
                </a:solidFill>
                <a:latin typeface="宋体" panose="02010600030101010101" pitchFamily="2" charset="-122"/>
              </a:rPr>
              <a:t>．安东</a:t>
            </a:r>
            <a:r>
              <a:rPr lang="en-US" altLang="zh-CN" sz="2400" b="1">
                <a:solidFill>
                  <a:schemeClr val="tx1"/>
                </a:solidFill>
                <a:latin typeface="宋体" panose="02010600030101010101" pitchFamily="2" charset="-122"/>
              </a:rPr>
              <a:t>·</a:t>
            </a:r>
            <a:r>
              <a:rPr lang="zh-CN" altLang="en-US" sz="2400" b="1" dirty="0">
                <a:solidFill>
                  <a:schemeClr val="tx1"/>
                </a:solidFill>
                <a:latin typeface="宋体" panose="02010600030101010101" pitchFamily="2" charset="-122"/>
              </a:rPr>
              <a:t>德沃夏克</a:t>
            </a:r>
            <a:r>
              <a:rPr lang="en-US" altLang="zh-CN" sz="2400" b="1">
                <a:solidFill>
                  <a:schemeClr val="tx1"/>
                </a:solidFill>
                <a:latin typeface="宋体" panose="02010600030101010101" pitchFamily="2" charset="-122"/>
              </a:rPr>
              <a:t>——《</a:t>
            </a:r>
            <a:r>
              <a:rPr lang="zh-CN" altLang="en-US" sz="2400" b="1" dirty="0">
                <a:solidFill>
                  <a:schemeClr val="tx1"/>
                </a:solidFill>
                <a:latin typeface="宋体" panose="02010600030101010101" pitchFamily="2" charset="-122"/>
              </a:rPr>
              <a:t>自新大陆</a:t>
            </a:r>
            <a:r>
              <a:rPr lang="en-US" altLang="zh-CN" sz="2400" b="1">
                <a:solidFill>
                  <a:schemeClr val="tx1"/>
                </a:solidFill>
                <a:latin typeface="宋体" panose="02010600030101010101" pitchFamily="2" charset="-122"/>
              </a:rPr>
              <a:t>》</a:t>
            </a:r>
            <a:endParaRPr lang="en-US" altLang="zh-CN" sz="2400" b="1">
              <a:solidFill>
                <a:schemeClr val="tx1"/>
              </a:solidFill>
              <a:latin typeface="宋体" panose="02010600030101010101" pitchFamily="2" charset="-122"/>
            </a:endParaRPr>
          </a:p>
          <a:p>
            <a:pPr>
              <a:lnSpc>
                <a:spcPct val="150000"/>
              </a:lnSpc>
            </a:pPr>
            <a:r>
              <a:rPr lang="en-US" altLang="zh-CN" sz="2400" b="1">
                <a:solidFill>
                  <a:schemeClr val="tx1"/>
                </a:solidFill>
                <a:latin typeface="宋体" panose="02010600030101010101" pitchFamily="2" charset="-122"/>
              </a:rPr>
              <a:t>C</a:t>
            </a:r>
            <a:r>
              <a:rPr lang="zh-CN" altLang="en-US" sz="2400" b="1" dirty="0">
                <a:solidFill>
                  <a:schemeClr val="tx1"/>
                </a:solidFill>
                <a:latin typeface="宋体" panose="02010600030101010101" pitchFamily="2" charset="-122"/>
              </a:rPr>
              <a:t>．列夫</a:t>
            </a:r>
            <a:r>
              <a:rPr lang="en-US" altLang="zh-CN" sz="2400" b="1">
                <a:solidFill>
                  <a:schemeClr val="tx1"/>
                </a:solidFill>
                <a:latin typeface="宋体" panose="02010600030101010101" pitchFamily="2" charset="-122"/>
              </a:rPr>
              <a:t>·</a:t>
            </a:r>
            <a:r>
              <a:rPr lang="zh-CN" altLang="en-US" sz="2400" b="1" dirty="0">
                <a:solidFill>
                  <a:schemeClr val="tx1"/>
                </a:solidFill>
                <a:latin typeface="宋体" panose="02010600030101010101" pitchFamily="2" charset="-122"/>
              </a:rPr>
              <a:t>托尔斯泰</a:t>
            </a:r>
            <a:r>
              <a:rPr lang="en-US" altLang="zh-CN" sz="2400" b="1">
                <a:solidFill>
                  <a:schemeClr val="tx1"/>
                </a:solidFill>
                <a:latin typeface="宋体" panose="02010600030101010101" pitchFamily="2" charset="-122"/>
              </a:rPr>
              <a:t>——《</a:t>
            </a:r>
            <a:r>
              <a:rPr lang="zh-CN" altLang="en-US" sz="2400" b="1" dirty="0">
                <a:solidFill>
                  <a:schemeClr val="tx1"/>
                </a:solidFill>
                <a:latin typeface="宋体" panose="02010600030101010101" pitchFamily="2" charset="-122"/>
              </a:rPr>
              <a:t>复活</a:t>
            </a:r>
            <a:r>
              <a:rPr lang="en-US" altLang="zh-CN" sz="2400" b="1">
                <a:solidFill>
                  <a:schemeClr val="tx1"/>
                </a:solidFill>
                <a:latin typeface="宋体" panose="02010600030101010101" pitchFamily="2" charset="-122"/>
              </a:rPr>
              <a:t>》</a:t>
            </a:r>
            <a:endParaRPr lang="en-US" altLang="zh-CN" sz="2400" b="1">
              <a:solidFill>
                <a:schemeClr val="tx1"/>
              </a:solidFill>
              <a:latin typeface="宋体" panose="02010600030101010101" pitchFamily="2" charset="-122"/>
            </a:endParaRPr>
          </a:p>
          <a:p>
            <a:pPr>
              <a:lnSpc>
                <a:spcPct val="150000"/>
              </a:lnSpc>
            </a:pPr>
            <a:r>
              <a:rPr lang="en-US" altLang="zh-CN" sz="2400" b="1">
                <a:solidFill>
                  <a:schemeClr val="tx1"/>
                </a:solidFill>
                <a:latin typeface="宋体" panose="02010600030101010101" pitchFamily="2" charset="-122"/>
              </a:rPr>
              <a:t>D</a:t>
            </a:r>
            <a:r>
              <a:rPr lang="zh-CN" altLang="en-US" sz="2400" b="1" dirty="0">
                <a:solidFill>
                  <a:schemeClr val="tx1"/>
                </a:solidFill>
                <a:latin typeface="宋体" panose="02010600030101010101" pitchFamily="2" charset="-122"/>
              </a:rPr>
              <a:t>．库尔贝</a:t>
            </a:r>
            <a:r>
              <a:rPr lang="en-US" altLang="zh-CN" sz="2400" b="1">
                <a:solidFill>
                  <a:schemeClr val="tx1"/>
                </a:solidFill>
                <a:latin typeface="宋体" panose="02010600030101010101" pitchFamily="2" charset="-122"/>
              </a:rPr>
              <a:t>——《</a:t>
            </a:r>
            <a:r>
              <a:rPr lang="zh-CN" altLang="en-US" sz="2400" b="1" dirty="0">
                <a:solidFill>
                  <a:schemeClr val="tx1"/>
                </a:solidFill>
                <a:latin typeface="宋体" panose="02010600030101010101" pitchFamily="2" charset="-122"/>
              </a:rPr>
              <a:t>石工</a:t>
            </a:r>
            <a:r>
              <a:rPr lang="en-US" altLang="zh-CN" sz="2400" b="1">
                <a:solidFill>
                  <a:schemeClr val="tx1"/>
                </a:solidFill>
                <a:latin typeface="宋体" panose="02010600030101010101" pitchFamily="2" charset="-122"/>
              </a:rPr>
              <a:t>》</a:t>
            </a:r>
            <a:endParaRPr lang="en-US" altLang="zh-CN" sz="2400" b="1" dirty="0">
              <a:solidFill>
                <a:schemeClr val="tx1"/>
              </a:solidFill>
              <a:latin typeface="宋体" panose="02010600030101010101" pitchFamily="2" charset="-122"/>
            </a:endParaRPr>
          </a:p>
        </p:txBody>
      </p:sp>
      <p:sp>
        <p:nvSpPr>
          <p:cNvPr id="17420" name="文本框 17419"/>
          <p:cNvSpPr txBox="1"/>
          <p:nvPr/>
        </p:nvSpPr>
        <p:spPr>
          <a:xfrm>
            <a:off x="6578600" y="1158875"/>
            <a:ext cx="601663" cy="517525"/>
          </a:xfrm>
          <a:prstGeom prst="rect">
            <a:avLst/>
          </a:prstGeom>
          <a:noFill/>
          <a:ln w="9525">
            <a:noFill/>
          </a:ln>
        </p:spPr>
        <p:txBody>
          <a:bodyPr>
            <a:spAutoFit/>
          </a:bodyPr>
          <a:p>
            <a:r>
              <a:rPr lang="en-US" altLang="zh-CN" sz="2800">
                <a:solidFill>
                  <a:srgbClr val="FF0000"/>
                </a:solidFill>
                <a:latin typeface="宋体" panose="02010600030101010101" pitchFamily="2" charset="-122"/>
              </a:rPr>
              <a:t>D</a:t>
            </a:r>
            <a:endParaRPr lang="en-US" altLang="zh-CN" sz="2800">
              <a:solidFill>
                <a:srgbClr val="FF0000"/>
              </a:solidFill>
              <a:latin typeface="宋体" panose="02010600030101010101" pitchFamily="2" charset="-122"/>
            </a:endParaRPr>
          </a:p>
        </p:txBody>
      </p:sp>
      <p:sp>
        <p:nvSpPr>
          <p:cNvPr id="17422" name="文本框 17421"/>
          <p:cNvSpPr txBox="1"/>
          <p:nvPr/>
        </p:nvSpPr>
        <p:spPr>
          <a:xfrm>
            <a:off x="5818188" y="2855913"/>
            <a:ext cx="363537" cy="519112"/>
          </a:xfrm>
          <a:prstGeom prst="rect">
            <a:avLst/>
          </a:prstGeom>
          <a:noFill/>
          <a:ln w="9525">
            <a:noFill/>
          </a:ln>
        </p:spPr>
        <p:txBody>
          <a:bodyPr wrap="none">
            <a:spAutoFit/>
          </a:bodyPr>
          <a:p>
            <a:r>
              <a:rPr lang="en-US" altLang="zh-CN" sz="2800">
                <a:solidFill>
                  <a:srgbClr val="FF0000"/>
                </a:solidFill>
                <a:latin typeface="宋体" panose="02010600030101010101" pitchFamily="2" charset="-122"/>
              </a:rPr>
              <a:t>B</a:t>
            </a:r>
            <a:endParaRPr lang="en-US" altLang="zh-CN" sz="2800">
              <a:solidFill>
                <a:srgbClr val="FF0000"/>
              </a:solidFill>
              <a:latin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blinds(horizontal)">
                                      <p:cBhvr>
                                        <p:cTn id="7" dur="500"/>
                                        <p:tgtEl>
                                          <p:spTgt spid="174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22"/>
                                        </p:tgtEl>
                                        <p:attrNameLst>
                                          <p:attrName>style.visibility</p:attrName>
                                        </p:attrNameLst>
                                      </p:cBhvr>
                                      <p:to>
                                        <p:strVal val="visible"/>
                                      </p:to>
                                    </p:set>
                                    <p:animEffect transition="in" filter="blinds(horizontal)">
                                      <p:cBhvr>
                                        <p:cTn id="12"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38913"/>
          <p:cNvSpPr txBox="1"/>
          <p:nvPr/>
        </p:nvSpPr>
        <p:spPr>
          <a:xfrm>
            <a:off x="179388" y="836613"/>
            <a:ext cx="8713787" cy="3013075"/>
          </a:xfrm>
          <a:prstGeom prst="rect">
            <a:avLst/>
          </a:prstGeom>
          <a:noFill/>
          <a:ln w="9525">
            <a:noFill/>
          </a:ln>
        </p:spPr>
        <p:txBody>
          <a:bodyPr anchor="t">
            <a:spAutoFit/>
          </a:bodyPr>
          <a:p>
            <a:r>
              <a:rPr lang="zh-CN" altLang="en-US" sz="2400" b="1" dirty="0">
                <a:latin typeface="Arial" panose="020B0604020202020204" pitchFamily="34" charset="0"/>
                <a:ea typeface="宋体" panose="02010600030101010101" pitchFamily="2" charset="-122"/>
              </a:rPr>
              <a:t>       </a:t>
            </a:r>
            <a:r>
              <a:rPr lang="zh-CN" altLang="en-US" sz="2400" b="1" dirty="0">
                <a:latin typeface="楷体_GB2312" pitchFamily="49" charset="-122"/>
                <a:ea typeface="楷体_GB2312" pitchFamily="49" charset="-122"/>
              </a:rPr>
              <a:t>工业革命后，资产阶级的财富飞速增长，但劳动群众反而日益陷入了水深火热之中。对工人阶级来说，新建起来的工厂，并不是“文明的庇护所，不过是昏暗、肮脏的牢房”</a:t>
            </a:r>
            <a:r>
              <a:rPr lang="en-US" altLang="zh-CN" sz="2400" b="1">
                <a:latin typeface="宋体" panose="02010600030101010101" pitchFamily="2" charset="-122"/>
                <a:ea typeface="宋体" panose="02010600030101010101" pitchFamily="2" charset="-122"/>
              </a:rPr>
              <a:t>……</a:t>
            </a:r>
            <a:endParaRPr lang="en-US" altLang="zh-CN" sz="2400" b="1">
              <a:latin typeface="楷体_GB2312" pitchFamily="49" charset="-122"/>
              <a:ea typeface="楷体_GB2312" pitchFamily="49" charset="-122"/>
            </a:endParaRPr>
          </a:p>
          <a:p>
            <a:r>
              <a:rPr lang="en-US" altLang="zh-CN" sz="2400" b="1">
                <a:latin typeface="楷体_GB2312" pitchFamily="49" charset="-122"/>
                <a:ea typeface="楷体_GB2312" pitchFamily="49" charset="-122"/>
              </a:rPr>
              <a:t>    </a:t>
            </a:r>
            <a:r>
              <a:rPr lang="zh-CN" altLang="en-US" sz="2400" b="1" dirty="0">
                <a:latin typeface="楷体_GB2312" pitchFamily="49" charset="-122"/>
                <a:ea typeface="楷体_GB2312" pitchFamily="49" charset="-122"/>
              </a:rPr>
              <a:t>在社会上，“迈达斯的祸害”到处弥漫，就好像古希腊寓言中的国王迈达斯一样，人们贪婪的企图把一切都变成黄金；在闪闪发光的金钱面前，花朵、诗歌、友谊、爱情，一切都黯然失色了。金钱至上，物欲横流。</a:t>
            </a:r>
            <a:endParaRPr lang="zh-CN" altLang="en-US" sz="2400" b="1" dirty="0">
              <a:latin typeface="楷体_GB2312" pitchFamily="49" charset="-122"/>
              <a:ea typeface="楷体_GB2312" pitchFamily="49" charset="-122"/>
            </a:endParaRPr>
          </a:p>
          <a:p>
            <a:r>
              <a:rPr lang="zh-CN" altLang="en-US" sz="2400" b="1">
                <a:latin typeface="Arial" panose="020B0604020202020204" pitchFamily="34" charset="0"/>
                <a:ea typeface="宋体" panose="02010600030101010101" pitchFamily="2" charset="-122"/>
              </a:rPr>
              <a:t>                                </a:t>
            </a:r>
            <a:r>
              <a:rPr lang="en-US" altLang="zh-CN" sz="2400" b="1">
                <a:solidFill>
                  <a:srgbClr val="0000CC"/>
                </a:solidFill>
                <a:latin typeface="Arial" panose="020B0604020202020204" pitchFamily="34" charset="0"/>
                <a:ea typeface="宋体" panose="02010600030101010101" pitchFamily="2" charset="-122"/>
              </a:rPr>
              <a:t>——</a:t>
            </a:r>
            <a:r>
              <a:rPr lang="zh-CN" altLang="en-US" sz="2400" b="1" dirty="0">
                <a:solidFill>
                  <a:srgbClr val="0000CC"/>
                </a:solidFill>
                <a:latin typeface="Arial" panose="020B0604020202020204" pitchFamily="34" charset="0"/>
                <a:ea typeface="宋体" panose="02010600030101010101" pitchFamily="2" charset="-122"/>
              </a:rPr>
              <a:t>哈孟德夫妇：</a:t>
            </a:r>
            <a:r>
              <a:rPr lang="en-US" altLang="zh-CN" sz="2400" b="1">
                <a:solidFill>
                  <a:srgbClr val="0000CC"/>
                </a:solidFill>
                <a:latin typeface="Arial" panose="020B0604020202020204" pitchFamily="34" charset="0"/>
                <a:ea typeface="宋体" panose="02010600030101010101" pitchFamily="2" charset="-122"/>
              </a:rPr>
              <a:t>《</a:t>
            </a:r>
            <a:r>
              <a:rPr lang="zh-CN" altLang="en-US" sz="2400" b="1" dirty="0">
                <a:solidFill>
                  <a:srgbClr val="0000CC"/>
                </a:solidFill>
                <a:latin typeface="Arial" panose="020B0604020202020204" pitchFamily="34" charset="0"/>
                <a:ea typeface="宋体" panose="02010600030101010101" pitchFamily="2" charset="-122"/>
              </a:rPr>
              <a:t>近代工业的兴起</a:t>
            </a:r>
            <a:r>
              <a:rPr lang="en-US" altLang="zh-CN" sz="2400" b="1">
                <a:solidFill>
                  <a:srgbClr val="0000CC"/>
                </a:solidFill>
                <a:latin typeface="Arial" panose="020B0604020202020204" pitchFamily="34" charset="0"/>
                <a:ea typeface="宋体" panose="02010600030101010101" pitchFamily="2" charset="-122"/>
              </a:rPr>
              <a:t>》</a:t>
            </a:r>
            <a:endParaRPr lang="en-US" altLang="zh-CN" sz="2400" b="1">
              <a:solidFill>
                <a:srgbClr val="0000CC"/>
              </a:solidFill>
              <a:latin typeface="Arial" panose="020B0604020202020204" pitchFamily="34" charset="0"/>
              <a:ea typeface="宋体" panose="02010600030101010101" pitchFamily="2" charset="-122"/>
            </a:endParaRPr>
          </a:p>
        </p:txBody>
      </p:sp>
      <p:sp>
        <p:nvSpPr>
          <p:cNvPr id="5122" name="文本框 38914"/>
          <p:cNvSpPr txBox="1"/>
          <p:nvPr/>
        </p:nvSpPr>
        <p:spPr>
          <a:xfrm>
            <a:off x="179388" y="4076700"/>
            <a:ext cx="8640762" cy="1370013"/>
          </a:xfrm>
          <a:prstGeom prst="rect">
            <a:avLst/>
          </a:prstGeom>
          <a:noFill/>
          <a:ln w="9525">
            <a:noFill/>
          </a:ln>
        </p:spPr>
        <p:txBody>
          <a:bodyPr anchor="t">
            <a:spAutoFit/>
          </a:bodyPr>
          <a:p>
            <a:pPr>
              <a:spcBef>
                <a:spcPct val="50000"/>
              </a:spcBef>
            </a:pPr>
            <a:r>
              <a:rPr lang="zh-CN" altLang="en-US" sz="2400" b="1" dirty="0">
                <a:latin typeface="楷体_GB2312" pitchFamily="49" charset="-122"/>
                <a:ea typeface="楷体_GB2312" pitchFamily="49" charset="-122"/>
              </a:rPr>
              <a:t>    资产阶级，由于一切生产工具的迅速改进，由于交通的极其便利，把一切民族甚至最野蛮的民族都卷到文明中来了。</a:t>
            </a:r>
            <a:r>
              <a:rPr lang="zh-CN" altLang="en-US" sz="2400" b="1">
                <a:latin typeface="楷体_GB2312" pitchFamily="49" charset="-122"/>
                <a:ea typeface="楷体_GB2312" pitchFamily="49" charset="-122"/>
              </a:rPr>
              <a:t>          </a:t>
            </a:r>
            <a:endParaRPr lang="zh-CN" altLang="en-US" sz="2400" b="1">
              <a:latin typeface="楷体_GB2312" pitchFamily="49" charset="-122"/>
              <a:ea typeface="楷体_GB2312" pitchFamily="49" charset="-122"/>
            </a:endParaRPr>
          </a:p>
          <a:p>
            <a:pPr>
              <a:spcBef>
                <a:spcPct val="50000"/>
              </a:spcBef>
            </a:pPr>
            <a:r>
              <a:rPr lang="zh-CN" altLang="en-US" sz="2400" b="1">
                <a:latin typeface="楷体_GB2312" pitchFamily="49" charset="-122"/>
                <a:ea typeface="楷体_GB2312" pitchFamily="49" charset="-122"/>
              </a:rPr>
              <a:t>                                </a:t>
            </a:r>
            <a:r>
              <a:rPr lang="en-US" altLang="zh-CN" sz="2400" b="1">
                <a:solidFill>
                  <a:srgbClr val="0000CC"/>
                </a:solidFill>
                <a:latin typeface="Arial" panose="020B0604020202020204" pitchFamily="34" charset="0"/>
                <a:ea typeface="宋体" panose="02010600030101010101" pitchFamily="2" charset="-122"/>
              </a:rPr>
              <a:t>——《</a:t>
            </a:r>
            <a:r>
              <a:rPr lang="zh-CN" altLang="en-US" sz="2400" b="1" dirty="0">
                <a:solidFill>
                  <a:srgbClr val="0000CC"/>
                </a:solidFill>
                <a:latin typeface="Arial" panose="020B0604020202020204" pitchFamily="34" charset="0"/>
                <a:ea typeface="宋体" panose="02010600030101010101" pitchFamily="2" charset="-122"/>
              </a:rPr>
              <a:t>共产党宣言</a:t>
            </a:r>
            <a:r>
              <a:rPr lang="en-US" altLang="zh-CN" sz="2400" b="1">
                <a:solidFill>
                  <a:srgbClr val="0000CC"/>
                </a:solidFill>
                <a:latin typeface="Arial" panose="020B0604020202020204" pitchFamily="34" charset="0"/>
                <a:ea typeface="宋体" panose="02010600030101010101" pitchFamily="2" charset="-122"/>
              </a:rPr>
              <a:t>》</a:t>
            </a:r>
            <a:endParaRPr lang="en-US" altLang="zh-CN" sz="2400" b="1">
              <a:solidFill>
                <a:srgbClr val="0000CC"/>
              </a:solidFill>
              <a:latin typeface="Arial" panose="020B0604020202020204" pitchFamily="34" charset="0"/>
              <a:ea typeface="宋体" panose="02010600030101010101" pitchFamily="2" charset="-122"/>
            </a:endParaRPr>
          </a:p>
        </p:txBody>
      </p:sp>
      <p:sp>
        <p:nvSpPr>
          <p:cNvPr id="5123" name="缺角矩形 38918"/>
          <p:cNvSpPr/>
          <p:nvPr/>
        </p:nvSpPr>
        <p:spPr>
          <a:xfrm>
            <a:off x="250825" y="0"/>
            <a:ext cx="3241675" cy="754063"/>
          </a:xfrm>
          <a:prstGeom prst="plaque">
            <a:avLst>
              <a:gd name="adj" fmla="val 16667"/>
            </a:avLst>
          </a:prstGeom>
          <a:solidFill>
            <a:schemeClr val="tx1"/>
          </a:solidFill>
          <a:ln w="9525" cap="flat" cmpd="sng">
            <a:solidFill>
              <a:schemeClr val="tx1"/>
            </a:solidFill>
            <a:prstDash val="solid"/>
            <a:miter/>
            <a:headEnd type="none" w="med" len="med"/>
            <a:tailEnd type="none" w="med" len="med"/>
          </a:ln>
        </p:spPr>
        <p:txBody>
          <a:bodyPr wrap="none" anchor="ctr"/>
          <a:p>
            <a:pPr algn="ctr">
              <a:buClrTx/>
            </a:pPr>
            <a:r>
              <a:rPr lang="zh-CN" altLang="en-US" sz="3200" b="1" dirty="0">
                <a:solidFill>
                  <a:srgbClr val="FFFF00"/>
                </a:solidFill>
                <a:latin typeface="Times New Roman" panose="02020603050405020304" pitchFamily="18" charset="0"/>
                <a:ea typeface="仿宋_GB2312" pitchFamily="49" charset="-122"/>
              </a:rPr>
              <a:t>背景资料</a:t>
            </a:r>
            <a:endParaRPr lang="zh-CN" altLang="en-US" sz="3200" b="1">
              <a:solidFill>
                <a:srgbClr val="FFFF00"/>
              </a:solidFill>
              <a:latin typeface="Times New Roman" panose="02020603050405020304" pitchFamily="18" charset="0"/>
              <a:ea typeface="仿宋_GB2312" pitchFamily="49"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434" name="Object 29"/>
          <p:cNvGraphicFramePr/>
          <p:nvPr/>
        </p:nvGraphicFramePr>
        <p:xfrm>
          <a:off x="439738" y="1057910"/>
          <a:ext cx="8264525" cy="3249930"/>
        </p:xfrm>
        <a:graphic>
          <a:graphicData uri="http://schemas.openxmlformats.org/presentationml/2006/ole">
            <mc:AlternateContent xmlns:mc="http://schemas.openxmlformats.org/markup-compatibility/2006">
              <mc:Choice xmlns:v="urn:schemas-microsoft-com:vml" Requires="v">
                <p:oleObj spid="_x0000_s3082" name="" r:id="rId1" imgW="8315325" imgH="3276600" progId="Word.Document.8">
                  <p:embed/>
                </p:oleObj>
              </mc:Choice>
              <mc:Fallback>
                <p:oleObj name="" r:id="rId1" imgW="8315325" imgH="3276600" progId="Word.Document.8">
                  <p:embed/>
                  <p:pic>
                    <p:nvPicPr>
                      <p:cNvPr id="0" name="图片 3081"/>
                      <p:cNvPicPr/>
                      <p:nvPr/>
                    </p:nvPicPr>
                    <p:blipFill>
                      <a:blip r:embed="rId2"/>
                      <a:stretch>
                        <a:fillRect/>
                      </a:stretch>
                    </p:blipFill>
                    <p:spPr>
                      <a:xfrm>
                        <a:off x="439738" y="1057910"/>
                        <a:ext cx="8264525" cy="3249930"/>
                      </a:xfrm>
                      <a:prstGeom prst="rect">
                        <a:avLst/>
                      </a:prstGeom>
                      <a:noFill/>
                      <a:ln w="38100">
                        <a:noFill/>
                        <a:miter/>
                      </a:ln>
                    </p:spPr>
                  </p:pic>
                </p:oleObj>
              </mc:Fallback>
            </mc:AlternateContent>
          </a:graphicData>
        </a:graphic>
      </p:graphicFrame>
      <p:graphicFrame>
        <p:nvGraphicFramePr>
          <p:cNvPr id="68639" name="Object 31"/>
          <p:cNvGraphicFramePr/>
          <p:nvPr/>
        </p:nvGraphicFramePr>
        <p:xfrm>
          <a:off x="719773" y="4764405"/>
          <a:ext cx="7704137" cy="1524000"/>
        </p:xfrm>
        <a:graphic>
          <a:graphicData uri="http://schemas.openxmlformats.org/presentationml/2006/ole">
            <mc:AlternateContent xmlns:mc="http://schemas.openxmlformats.org/markup-compatibility/2006">
              <mc:Choice xmlns:v="urn:schemas-microsoft-com:vml" Requires="v">
                <p:oleObj spid="_x0000_s3081" name="" r:id="rId3" imgW="5624195" imgH="1120775" progId="Word.Document.8">
                  <p:embed/>
                </p:oleObj>
              </mc:Choice>
              <mc:Fallback>
                <p:oleObj name="" r:id="rId3" imgW="5624195" imgH="1120775" progId="Word.Document.8">
                  <p:embed/>
                  <p:pic>
                    <p:nvPicPr>
                      <p:cNvPr id="0" name="图片 3080"/>
                      <p:cNvPicPr/>
                      <p:nvPr/>
                    </p:nvPicPr>
                    <p:blipFill>
                      <a:blip r:embed="rId4"/>
                      <a:stretch>
                        <a:fillRect/>
                      </a:stretch>
                    </p:blipFill>
                    <p:spPr>
                      <a:xfrm>
                        <a:off x="719773" y="4764405"/>
                        <a:ext cx="7704137" cy="1524000"/>
                      </a:xfrm>
                      <a:prstGeom prst="rect">
                        <a:avLst/>
                      </a:prstGeom>
                      <a:noFill/>
                      <a:ln w="38100">
                        <a:noFill/>
                        <a:miter/>
                      </a:ln>
                    </p:spPr>
                  </p:pic>
                </p:oleObj>
              </mc:Fallback>
            </mc:AlternateContent>
          </a:graphicData>
        </a:graphic>
      </p:graphicFrame>
      <p:sp>
        <p:nvSpPr>
          <p:cNvPr id="17422" name="文本框 17421"/>
          <p:cNvSpPr txBox="1"/>
          <p:nvPr/>
        </p:nvSpPr>
        <p:spPr>
          <a:xfrm>
            <a:off x="7946708" y="2619058"/>
            <a:ext cx="363537" cy="519112"/>
          </a:xfrm>
          <a:prstGeom prst="rect">
            <a:avLst/>
          </a:prstGeom>
          <a:noFill/>
          <a:ln w="9525">
            <a:noFill/>
          </a:ln>
        </p:spPr>
        <p:txBody>
          <a:bodyPr wrap="none">
            <a:spAutoFit/>
          </a:bodyPr>
          <a:p>
            <a:r>
              <a:rPr lang="en-US" altLang="zh-CN" sz="2800">
                <a:solidFill>
                  <a:srgbClr val="FF0000"/>
                </a:solidFill>
                <a:latin typeface="宋体" panose="02010600030101010101" pitchFamily="2" charset="-122"/>
              </a:rPr>
              <a:t>B</a:t>
            </a:r>
            <a:endParaRPr lang="en-US" altLang="zh-CN" sz="2800">
              <a:solidFill>
                <a:srgbClr val="FF0000"/>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blinds(horizontal)">
                                      <p:cBhvr>
                                        <p:cTn id="7" dur="500"/>
                                        <p:tgtEl>
                                          <p:spTgt spid="174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39"/>
                                        </p:tgtEl>
                                        <p:attrNameLst>
                                          <p:attrName>style.visibility</p:attrName>
                                        </p:attrNameLst>
                                      </p:cBhvr>
                                      <p:to>
                                        <p:strVal val="visible"/>
                                      </p:to>
                                    </p:set>
                                    <p:animEffect transition="in" filter="blinds(horizontal)">
                                      <p:cBhvr>
                                        <p:cTn id="12" dur="500"/>
                                        <p:tgtEl>
                                          <p:spTgt spid="68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7" name="WordArt 7">
            <a:hlinkClick r:id="rId1" action="ppaction://hlinksldjump"/>
          </p:cNvPr>
          <p:cNvSpPr>
            <a:spLocks noTextEdit="1"/>
          </p:cNvSpPr>
          <p:nvPr/>
        </p:nvSpPr>
        <p:spPr>
          <a:xfrm>
            <a:off x="3735388" y="496888"/>
            <a:ext cx="4070350" cy="504825"/>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zh-CN" altLang="en-US" sz="4000" b="1">
                <a:solidFill>
                  <a:srgbClr val="0000FF"/>
                </a:solidFill>
                <a:latin typeface="新宋体" panose="02010609030101010101" charset="-122"/>
                <a:ea typeface="新宋体" panose="02010609030101010101" charset="-122"/>
              </a:rPr>
              <a:t>——批判现实主义</a:t>
            </a:r>
            <a:endParaRPr lang="zh-CN" altLang="en-US" sz="4000" b="1">
              <a:solidFill>
                <a:srgbClr val="0000FF"/>
              </a:solidFill>
              <a:latin typeface="新宋体" panose="02010609030101010101" charset="-122"/>
              <a:ea typeface="新宋体" panose="02010609030101010101" charset="-122"/>
            </a:endParaRPr>
          </a:p>
        </p:txBody>
      </p:sp>
      <p:sp>
        <p:nvSpPr>
          <p:cNvPr id="7170" name="Text Box 9"/>
          <p:cNvSpPr txBox="1"/>
          <p:nvPr/>
        </p:nvSpPr>
        <p:spPr>
          <a:xfrm>
            <a:off x="468313" y="260350"/>
            <a:ext cx="2422525" cy="762000"/>
          </a:xfrm>
          <a:prstGeom prst="rect">
            <a:avLst/>
          </a:prstGeom>
          <a:solidFill>
            <a:srgbClr val="FFFF00"/>
          </a:solidFill>
          <a:ln w="9525">
            <a:noFill/>
          </a:ln>
        </p:spPr>
        <p:txBody>
          <a:bodyPr wrap="none" anchor="t">
            <a:spAutoFit/>
          </a:bodyPr>
          <a:p>
            <a:r>
              <a:rPr lang="en-US" altLang="zh-CN" sz="4400">
                <a:solidFill>
                  <a:srgbClr val="FF3300"/>
                </a:solidFill>
                <a:latin typeface="Arial" panose="020B0604020202020204" pitchFamily="34" charset="0"/>
                <a:ea typeface="宋体" panose="02010600030101010101" pitchFamily="2" charset="-122"/>
              </a:rPr>
              <a:t>■</a:t>
            </a:r>
            <a:r>
              <a:rPr lang="zh-CN" altLang="en-US" sz="4400" b="1" dirty="0">
                <a:solidFill>
                  <a:srgbClr val="FF3300"/>
                </a:solidFill>
                <a:latin typeface="Arial" panose="020B0604020202020204" pitchFamily="34" charset="0"/>
                <a:ea typeface="宋体" panose="02010600030101010101" pitchFamily="2" charset="-122"/>
              </a:rPr>
              <a:t>文学</a:t>
            </a:r>
            <a:r>
              <a:rPr lang="zh-CN" altLang="en-US" sz="4400" dirty="0">
                <a:solidFill>
                  <a:srgbClr val="FF3300"/>
                </a:solidFill>
                <a:latin typeface="Arial" panose="020B0604020202020204" pitchFamily="34" charset="0"/>
                <a:ea typeface="宋体" panose="02010600030101010101" pitchFamily="2" charset="-122"/>
              </a:rPr>
              <a:t>■</a:t>
            </a:r>
            <a:endParaRPr lang="zh-CN" altLang="en-US" sz="4400" dirty="0">
              <a:solidFill>
                <a:srgbClr val="FF3300"/>
              </a:solidFill>
              <a:latin typeface="Arial" panose="020B0604020202020204" pitchFamily="34" charset="0"/>
              <a:ea typeface="宋体" panose="02010600030101010101" pitchFamily="2" charset="-122"/>
            </a:endParaRPr>
          </a:p>
        </p:txBody>
      </p:sp>
      <p:sp>
        <p:nvSpPr>
          <p:cNvPr id="7171" name="灯片编号占位符 11"/>
          <p:cNvSpPr>
            <a:spLocks noGrp="1"/>
          </p:cNvSpPr>
          <p:nvPr>
            <p:ph type="sldNum" sz="quarter" idx="12"/>
          </p:nvPr>
        </p:nvSpPr>
        <p:spPr/>
        <p:txBody>
          <a:bodyPr wrap="square" lIns="91440" tIns="45720" rIns="91440" bIns="45720" anchor="t"/>
          <a:p>
            <a:pPr algn="r"/>
            <a:fld id="{9A0DB2DC-4C9A-4742-B13C-FB6460FD3503}" type="slidenum">
              <a:rPr lang="en-US" altLang="zh-CN" sz="1400"/>
            </a:fld>
            <a:endParaRPr lang="en-US" altLang="zh-CN" sz="1400"/>
          </a:p>
        </p:txBody>
      </p:sp>
      <p:sp>
        <p:nvSpPr>
          <p:cNvPr id="7182" name="文本框 7181"/>
          <p:cNvSpPr txBox="1"/>
          <p:nvPr/>
        </p:nvSpPr>
        <p:spPr>
          <a:xfrm>
            <a:off x="684213" y="1412875"/>
            <a:ext cx="5545137" cy="583565"/>
          </a:xfrm>
          <a:prstGeom prst="rect">
            <a:avLst/>
          </a:prstGeom>
          <a:noFill/>
          <a:ln w="9525">
            <a:noFill/>
          </a:ln>
        </p:spPr>
        <p:txBody>
          <a:bodyPr anchor="t">
            <a:spAutoFit/>
          </a:bodyPr>
          <a:p>
            <a:pPr>
              <a:spcBef>
                <a:spcPct val="50000"/>
              </a:spcBef>
            </a:pPr>
            <a:r>
              <a:rPr lang="en-US" altLang="zh-CN" sz="3200" b="1" dirty="0">
                <a:latin typeface="黑体" panose="02010609060101010101" pitchFamily="49" charset="-122"/>
                <a:ea typeface="黑体" panose="02010609060101010101" pitchFamily="49" charset="-122"/>
              </a:rPr>
              <a:t>1.</a:t>
            </a:r>
            <a:r>
              <a:rPr lang="zh-CN" altLang="en-US" sz="3200" b="1" dirty="0">
                <a:latin typeface="黑体" panose="02010609060101010101" pitchFamily="49" charset="-122"/>
                <a:ea typeface="黑体" panose="02010609060101010101" pitchFamily="49" charset="-122"/>
              </a:rPr>
              <a:t>背景  （</a:t>
            </a:r>
            <a:r>
              <a:rPr lang="en-US" altLang="zh-CN" sz="3200" b="1">
                <a:latin typeface="黑体" panose="02010609060101010101" pitchFamily="49" charset="-122"/>
                <a:ea typeface="黑体" panose="02010609060101010101" pitchFamily="49" charset="-122"/>
              </a:rPr>
              <a:t>19</a:t>
            </a:r>
            <a:r>
              <a:rPr lang="zh-CN" altLang="en-US" sz="3200" b="1" dirty="0">
                <a:latin typeface="黑体" panose="02010609060101010101" pitchFamily="49" charset="-122"/>
                <a:ea typeface="黑体" panose="02010609060101010101" pitchFamily="49" charset="-122"/>
              </a:rPr>
              <a:t>世纪中叶）</a:t>
            </a:r>
            <a:endParaRPr lang="zh-CN" altLang="en-US" sz="3200" b="1" dirty="0">
              <a:latin typeface="黑体" panose="02010609060101010101" pitchFamily="49" charset="-122"/>
              <a:ea typeface="黑体" panose="02010609060101010101" pitchFamily="49" charset="-122"/>
            </a:endParaRPr>
          </a:p>
        </p:txBody>
      </p:sp>
      <p:sp>
        <p:nvSpPr>
          <p:cNvPr id="100" name="文本框 99"/>
          <p:cNvSpPr txBox="1"/>
          <p:nvPr/>
        </p:nvSpPr>
        <p:spPr>
          <a:xfrm>
            <a:off x="534035" y="2094230"/>
            <a:ext cx="8075930" cy="4358640"/>
          </a:xfrm>
          <a:prstGeom prst="rect">
            <a:avLst/>
          </a:prstGeom>
          <a:noFill/>
          <a:ln w="9525">
            <a:noFill/>
          </a:ln>
        </p:spPr>
        <p:txBody>
          <a:bodyPr wrap="square">
            <a:spAutoFit/>
          </a:bodyPr>
          <a:p>
            <a:r>
              <a:rPr lang="en-US" altLang="zh-CN"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⑴</a:t>
            </a:r>
            <a:r>
              <a:rPr lang="zh-CN" altLang="en-US" sz="2800" b="1" noProof="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资本主义制度</a:t>
            </a:r>
            <a:r>
              <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逐步巩固，但</a:t>
            </a:r>
            <a:r>
              <a:rPr lang="zh-CN" altLang="en-US" sz="2800" b="1" noProof="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社会矛盾</a:t>
            </a:r>
            <a:r>
              <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也变得尖锐。</a:t>
            </a:r>
            <a:endPar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endPar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r>
              <a:rPr lang="en-US" altLang="zh-CN"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⑵</a:t>
            </a:r>
            <a:r>
              <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社会</a:t>
            </a:r>
            <a:r>
              <a:rPr lang="zh-CN" altLang="en-US" sz="2800" b="1" noProof="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道德观念和文化价值</a:t>
            </a:r>
            <a:r>
              <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观念发生变化，金钱成为衡量人和事的标准。</a:t>
            </a:r>
            <a:endPar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endPar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r>
              <a:rPr lang="en-US" altLang="zh-CN"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⑶</a:t>
            </a:r>
            <a:r>
              <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浪漫主义对未来的设想和憧憬不再适应当时的社会现实。</a:t>
            </a:r>
            <a:endPar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endPar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r>
              <a:rPr lang="en-US" altLang="zh-CN"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⑷</a:t>
            </a:r>
            <a:r>
              <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亚非拉人民掀起反帝反殖民运动，使这一时期的东西方文化在激烈的碰撞中发展。</a:t>
            </a:r>
            <a:endParaRPr lang="zh-CN" altLang="en-US" sz="2800" b="1"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7"/>
                                        </p:tgtEl>
                                        <p:attrNameLst>
                                          <p:attrName>style.visibility</p:attrName>
                                        </p:attrNameLst>
                                      </p:cBhvr>
                                      <p:to>
                                        <p:strVal val="visible"/>
                                      </p:to>
                                    </p:set>
                                    <p:anim calcmode="lin" valueType="num">
                                      <p:cBhvr additive="base">
                                        <p:cTn id="7" dur="500" fill="hold"/>
                                        <p:tgtEl>
                                          <p:spTgt spid="133127"/>
                                        </p:tgtEl>
                                        <p:attrNameLst>
                                          <p:attrName>ppt_x</p:attrName>
                                        </p:attrNameLst>
                                      </p:cBhvr>
                                      <p:tavLst>
                                        <p:tav tm="0">
                                          <p:val>
                                            <p:strVal val="#ppt_x"/>
                                          </p:val>
                                        </p:tav>
                                        <p:tav tm="100000">
                                          <p:val>
                                            <p:strVal val="#ppt_x"/>
                                          </p:val>
                                        </p:tav>
                                      </p:tavLst>
                                    </p:anim>
                                    <p:anim calcmode="lin" valueType="num">
                                      <p:cBhvr additive="base">
                                        <p:cTn id="8" dur="500" fill="hold"/>
                                        <p:tgtEl>
                                          <p:spTgt spid="1331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82"/>
                                        </p:tgtEl>
                                        <p:attrNameLst>
                                          <p:attrName>style.visibility</p:attrName>
                                        </p:attrNameLst>
                                      </p:cBhvr>
                                      <p:to>
                                        <p:strVal val="visible"/>
                                      </p:to>
                                    </p:set>
                                    <p:anim calcmode="lin" valueType="num">
                                      <p:cBhvr additive="base">
                                        <p:cTn id="13" dur="500" fill="hold"/>
                                        <p:tgtEl>
                                          <p:spTgt spid="7182"/>
                                        </p:tgtEl>
                                        <p:attrNameLst>
                                          <p:attrName>ppt_x</p:attrName>
                                        </p:attrNameLst>
                                      </p:cBhvr>
                                      <p:tavLst>
                                        <p:tav tm="0">
                                          <p:val>
                                            <p:strVal val="#ppt_x"/>
                                          </p:val>
                                        </p:tav>
                                        <p:tav tm="100000">
                                          <p:val>
                                            <p:strVal val="#ppt_x"/>
                                          </p:val>
                                        </p:tav>
                                      </p:tavLst>
                                    </p:anim>
                                    <p:anim calcmode="lin" valueType="num">
                                      <p:cBhvr additive="base">
                                        <p:cTn id="14"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46081" descr="图片4"/>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6083" name="文本框 46082"/>
          <p:cNvSpPr txBox="1"/>
          <p:nvPr/>
        </p:nvSpPr>
        <p:spPr>
          <a:xfrm>
            <a:off x="611188" y="1989138"/>
            <a:ext cx="8353425" cy="579437"/>
          </a:xfrm>
          <a:prstGeom prst="rect">
            <a:avLst/>
          </a:prstGeom>
          <a:noFill/>
          <a:ln w="9525">
            <a:noFill/>
          </a:ln>
        </p:spPr>
        <p:txBody>
          <a:bodyPr anchor="t">
            <a:spAutoFit/>
          </a:bodyPr>
          <a:p>
            <a:pPr eaLnBrk="0" hangingPunct="0">
              <a:spcBef>
                <a:spcPct val="50000"/>
              </a:spcBef>
            </a:pPr>
            <a:r>
              <a:rPr lang="en-US" altLang="zh-CN" sz="3200" b="1">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．真实而广泛地反映社会生活和社会矛盾。</a:t>
            </a:r>
            <a:endParaRPr lang="zh-CN" altLang="en-US" sz="3200" b="1">
              <a:latin typeface="Arial" panose="020B0604020202020204" pitchFamily="34" charset="0"/>
              <a:ea typeface="宋体" panose="02010600030101010101" pitchFamily="2" charset="-122"/>
            </a:endParaRPr>
          </a:p>
        </p:txBody>
      </p:sp>
      <p:sp>
        <p:nvSpPr>
          <p:cNvPr id="46084" name="文本框 46083"/>
          <p:cNvSpPr txBox="1"/>
          <p:nvPr/>
        </p:nvSpPr>
        <p:spPr>
          <a:xfrm>
            <a:off x="468313" y="981075"/>
            <a:ext cx="7200900" cy="645160"/>
          </a:xfrm>
          <a:prstGeom prst="rect">
            <a:avLst/>
          </a:prstGeom>
          <a:solidFill>
            <a:schemeClr val="bg1"/>
          </a:solidFill>
          <a:ln w="9525">
            <a:noFill/>
          </a:ln>
        </p:spPr>
        <p:txBody>
          <a:bodyPr anchor="t">
            <a:spAutoFit/>
          </a:bodyPr>
          <a:p>
            <a:pPr>
              <a:spcBef>
                <a:spcPct val="50000"/>
              </a:spcBef>
            </a:pPr>
            <a:r>
              <a:rPr lang="en-US" altLang="zh-CN" sz="3600" b="1" dirty="0">
                <a:solidFill>
                  <a:srgbClr val="FF0000"/>
                </a:solidFill>
                <a:latin typeface="Arial" panose="020B0604020202020204" pitchFamily="34" charset="0"/>
                <a:ea typeface="华文中宋" pitchFamily="2" charset="-122"/>
              </a:rPr>
              <a:t>2.</a:t>
            </a:r>
            <a:r>
              <a:rPr lang="zh-CN" altLang="en-US" sz="3600" b="1" dirty="0">
                <a:solidFill>
                  <a:srgbClr val="FF0000"/>
                </a:solidFill>
                <a:latin typeface="Arial" panose="020B0604020202020204" pitchFamily="34" charset="0"/>
                <a:ea typeface="华文中宋" pitchFamily="2" charset="-122"/>
              </a:rPr>
              <a:t>批判现实主义文学的主要特点：</a:t>
            </a:r>
            <a:endParaRPr lang="zh-CN" altLang="en-US" sz="3600" b="1" dirty="0">
              <a:solidFill>
                <a:srgbClr val="FF0000"/>
              </a:solidFill>
              <a:latin typeface="Arial" panose="020B0604020202020204" pitchFamily="34" charset="0"/>
              <a:ea typeface="华文中宋" pitchFamily="2" charset="-122"/>
            </a:endParaRPr>
          </a:p>
        </p:txBody>
      </p:sp>
      <p:sp>
        <p:nvSpPr>
          <p:cNvPr id="46085" name="文本框 46084"/>
          <p:cNvSpPr txBox="1"/>
          <p:nvPr/>
        </p:nvSpPr>
        <p:spPr>
          <a:xfrm>
            <a:off x="611188" y="2709863"/>
            <a:ext cx="6769100" cy="579437"/>
          </a:xfrm>
          <a:prstGeom prst="rect">
            <a:avLst/>
          </a:prstGeom>
          <a:noFill/>
          <a:ln w="9525">
            <a:noFill/>
          </a:ln>
        </p:spPr>
        <p:txBody>
          <a:bodyPr anchor="t">
            <a:spAutoFit/>
          </a:bodyPr>
          <a:p>
            <a:pPr eaLnBrk="0" hangingPunct="0">
              <a:spcBef>
                <a:spcPct val="50000"/>
              </a:spcBef>
            </a:pPr>
            <a:r>
              <a:rPr lang="en-US" altLang="zh-CN" sz="3200" b="1">
                <a:latin typeface="Arial" panose="020B0604020202020204" pitchFamily="34" charset="0"/>
                <a:ea typeface="宋体" panose="02010600030101010101" pitchFamily="2" charset="-122"/>
              </a:rPr>
              <a:t>2</a:t>
            </a:r>
            <a:r>
              <a:rPr lang="zh-CN" altLang="en-US" sz="3200" b="1" dirty="0">
                <a:latin typeface="Arial" panose="020B0604020202020204" pitchFamily="34" charset="0"/>
                <a:ea typeface="宋体" panose="02010600030101010101" pitchFamily="2" charset="-122"/>
              </a:rPr>
              <a:t>．强烈的批判性。</a:t>
            </a:r>
            <a:endParaRPr lang="zh-CN" altLang="en-US" sz="3200" dirty="0">
              <a:latin typeface="Arial" panose="020B0604020202020204" pitchFamily="34" charset="0"/>
              <a:ea typeface="宋体" panose="02010600030101010101" pitchFamily="2" charset="-122"/>
            </a:endParaRPr>
          </a:p>
        </p:txBody>
      </p:sp>
      <p:sp>
        <p:nvSpPr>
          <p:cNvPr id="46086" name="文本框 46085"/>
          <p:cNvSpPr txBox="1"/>
          <p:nvPr/>
        </p:nvSpPr>
        <p:spPr>
          <a:xfrm>
            <a:off x="611188" y="3502025"/>
            <a:ext cx="7451725" cy="579438"/>
          </a:xfrm>
          <a:prstGeom prst="rect">
            <a:avLst/>
          </a:prstGeom>
          <a:noFill/>
          <a:ln w="9525">
            <a:noFill/>
          </a:ln>
        </p:spPr>
        <p:txBody>
          <a:bodyPr anchor="t">
            <a:spAutoFit/>
          </a:bodyPr>
          <a:p>
            <a:pPr eaLnBrk="0" hangingPunct="0">
              <a:spcBef>
                <a:spcPct val="50000"/>
              </a:spcBef>
            </a:pPr>
            <a:r>
              <a:rPr lang="en-US" altLang="zh-CN" sz="3200" b="1">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．注重描写典型环境中的典型人物。</a:t>
            </a: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linds(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blinds(horizontal)">
                                      <p:cBhvr>
                                        <p:cTn id="12" dur="500"/>
                                        <p:tgtEl>
                                          <p:spTgt spid="460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Effect transition="in" filter="blinds(horizontal)">
                                      <p:cBhvr>
                                        <p:cTn id="17" dur="500"/>
                                        <p:tgtEl>
                                          <p:spTgt spid="460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086"/>
                                        </p:tgtEl>
                                        <p:attrNameLst>
                                          <p:attrName>style.visibility</p:attrName>
                                        </p:attrNameLst>
                                      </p:cBhvr>
                                      <p:to>
                                        <p:strVal val="visible"/>
                                      </p:to>
                                    </p:set>
                                    <p:animEffect transition="in" filter="blinds(horizontal)">
                                      <p:cBhvr>
                                        <p:cTn id="22"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bldLvl="0" animBg="1"/>
      <p:bldP spid="46085" grpId="0"/>
      <p:bldP spid="460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4" name="Object 118"/>
          <p:cNvGraphicFramePr/>
          <p:nvPr/>
        </p:nvGraphicFramePr>
        <p:xfrm>
          <a:off x="840740" y="549116"/>
          <a:ext cx="5353050" cy="395605"/>
        </p:xfrm>
        <a:graphic>
          <a:graphicData uri="http://schemas.openxmlformats.org/presentationml/2006/ole">
            <mc:AlternateContent xmlns:mc="http://schemas.openxmlformats.org/markup-compatibility/2006">
              <mc:Choice xmlns:v="urn:schemas-microsoft-com:vml" Requires="v">
                <p:oleObj spid="_x0000_s3083" name="" r:id="rId1" imgW="5362575" imgH="409575" progId="Word.Document.8">
                  <p:embed/>
                </p:oleObj>
              </mc:Choice>
              <mc:Fallback>
                <p:oleObj name="" r:id="rId1" imgW="5362575" imgH="409575" progId="Word.Document.8">
                  <p:embed/>
                  <p:pic>
                    <p:nvPicPr>
                      <p:cNvPr id="0" name="图片 3082"/>
                      <p:cNvPicPr/>
                      <p:nvPr/>
                    </p:nvPicPr>
                    <p:blipFill>
                      <a:blip r:embed="rId2"/>
                      <a:stretch>
                        <a:fillRect/>
                      </a:stretch>
                    </p:blipFill>
                    <p:spPr>
                      <a:xfrm>
                        <a:off x="840740" y="549116"/>
                        <a:ext cx="5353050" cy="395605"/>
                      </a:xfrm>
                      <a:prstGeom prst="rect">
                        <a:avLst/>
                      </a:prstGeom>
                      <a:noFill/>
                      <a:ln w="38100">
                        <a:noFill/>
                        <a:miter/>
                      </a:ln>
                    </p:spPr>
                  </p:pic>
                </p:oleObj>
              </mc:Fallback>
            </mc:AlternateContent>
          </a:graphicData>
        </a:graphic>
      </p:graphicFrame>
      <p:graphicFrame>
        <p:nvGraphicFramePr>
          <p:cNvPr id="151758" name="Group 206"/>
          <p:cNvGraphicFramePr>
            <a:graphicFrameLocks noGrp="1"/>
          </p:cNvGraphicFramePr>
          <p:nvPr/>
        </p:nvGraphicFramePr>
        <p:xfrm>
          <a:off x="254000" y="1052513"/>
          <a:ext cx="8639175" cy="4992688"/>
        </p:xfrm>
        <a:graphic>
          <a:graphicData uri="http://schemas.openxmlformats.org/drawingml/2006/table">
            <a:tbl>
              <a:tblPr/>
              <a:tblGrid>
                <a:gridCol w="876300"/>
                <a:gridCol w="7762875"/>
              </a:tblGrid>
              <a:tr h="3968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6289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法国</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628900" algn="l"/>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①</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司汤达：代表作</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的问世，标志着第一部批判现实主义文学的诞生</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tab pos="2628900" algn="l"/>
                        </a:tabLst>
                      </a:pP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②</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巴尔扎克：代表作</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人间喜剧</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，被称为</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_____________”</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6289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英国</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628900" algn="l"/>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①</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狄更斯：代表作</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雾都孤儿</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双城记</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tab pos="2628900" algn="l"/>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②</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勃朗特姐妹：</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简</a:t>
                      </a:r>
                      <a:r>
                        <a:rPr kumimoji="0" lang="en-US" altLang="zh-CN" sz="2400" b="1" i="0" u="none" strike="noStrike" cap="none" normalizeH="0" baseline="0" smtClean="0">
                          <a:ln>
                            <a:noFill/>
                          </a:ln>
                          <a:solidFill>
                            <a:schemeClr val="tx1"/>
                          </a:solidFill>
                          <a:effectLst/>
                          <a:latin typeface="Courier New" panose="02070309020205020404"/>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爱</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呼啸山庄</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6289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俄国</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628900" algn="l"/>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①</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托尔斯泰：代表作</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战争与和平</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安娜</a:t>
                      </a:r>
                      <a:r>
                        <a:rPr kumimoji="0" lang="en-US" altLang="zh-CN" sz="2400" b="1" i="0" u="none" strike="noStrike" cap="none" normalizeH="0" baseline="0" smtClean="0">
                          <a:ln>
                            <a:noFill/>
                          </a:ln>
                          <a:solidFill>
                            <a:schemeClr val="tx1"/>
                          </a:solidFill>
                          <a:effectLst/>
                          <a:latin typeface="Courier New" panose="02070309020205020404"/>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卡列尼娜</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等，其作品被列宁称为</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400" b="1" i="0" u="sng"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_______________</a:t>
                      </a: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tab pos="2628900" algn="l"/>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②</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此外，代表人物还有果戈理、陀思妥耶夫斯基等</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6289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美国</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628900" algn="l"/>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代表人物：马克</a:t>
                      </a:r>
                      <a:r>
                        <a:rPr kumimoji="0" lang="en-US" altLang="zh-CN" sz="2400" b="1" i="0" u="none" strike="noStrike" cap="none" normalizeH="0" baseline="0" smtClean="0">
                          <a:ln>
                            <a:noFill/>
                          </a:ln>
                          <a:solidFill>
                            <a:schemeClr val="tx1"/>
                          </a:solidFill>
                          <a:effectLst/>
                          <a:latin typeface="Courier New" panose="02070309020205020404"/>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吐温等</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1748" name="Object 196"/>
          <p:cNvGraphicFramePr/>
          <p:nvPr/>
        </p:nvGraphicFramePr>
        <p:xfrm>
          <a:off x="4067175" y="1125538"/>
          <a:ext cx="1023938" cy="388937"/>
        </p:xfrm>
        <a:graphic>
          <a:graphicData uri="http://schemas.openxmlformats.org/presentationml/2006/ole">
            <mc:AlternateContent xmlns:mc="http://schemas.openxmlformats.org/markup-compatibility/2006">
              <mc:Choice xmlns:v="urn:schemas-microsoft-com:vml" Requires="v">
                <p:oleObj spid="_x0000_s3081" name="" r:id="rId3" imgW="756285" imgH="295910" progId="Word.Document.8">
                  <p:embed/>
                </p:oleObj>
              </mc:Choice>
              <mc:Fallback>
                <p:oleObj name="" r:id="rId3" imgW="756285" imgH="295910" progId="Word.Document.8">
                  <p:embed/>
                  <p:pic>
                    <p:nvPicPr>
                      <p:cNvPr id="0" name="图片 3080"/>
                      <p:cNvPicPr/>
                      <p:nvPr/>
                    </p:nvPicPr>
                    <p:blipFill>
                      <a:blip r:embed="rId4"/>
                      <a:stretch>
                        <a:fillRect/>
                      </a:stretch>
                    </p:blipFill>
                    <p:spPr>
                      <a:xfrm>
                        <a:off x="4067175" y="1125538"/>
                        <a:ext cx="1023938" cy="388937"/>
                      </a:xfrm>
                      <a:prstGeom prst="rect">
                        <a:avLst/>
                      </a:prstGeom>
                      <a:noFill/>
                      <a:ln w="38100">
                        <a:noFill/>
                        <a:miter/>
                      </a:ln>
                    </p:spPr>
                  </p:pic>
                </p:oleObj>
              </mc:Fallback>
            </mc:AlternateContent>
          </a:graphicData>
        </a:graphic>
      </p:graphicFrame>
      <p:graphicFrame>
        <p:nvGraphicFramePr>
          <p:cNvPr id="151751" name="Object 199"/>
          <p:cNvGraphicFramePr/>
          <p:nvPr/>
        </p:nvGraphicFramePr>
        <p:xfrm>
          <a:off x="1619250" y="2349500"/>
          <a:ext cx="2065338" cy="388938"/>
        </p:xfrm>
        <a:graphic>
          <a:graphicData uri="http://schemas.openxmlformats.org/presentationml/2006/ole">
            <mc:AlternateContent xmlns:mc="http://schemas.openxmlformats.org/markup-compatibility/2006">
              <mc:Choice xmlns:v="urn:schemas-microsoft-com:vml" Requires="v">
                <p:oleObj spid="_x0000_s3085" name="" r:id="rId5" imgW="1512570" imgH="295910" progId="Word.Document.8">
                  <p:embed/>
                </p:oleObj>
              </mc:Choice>
              <mc:Fallback>
                <p:oleObj name="" r:id="rId5" imgW="1512570" imgH="295910" progId="Word.Document.8">
                  <p:embed/>
                  <p:pic>
                    <p:nvPicPr>
                      <p:cNvPr id="0" name="图片 3084"/>
                      <p:cNvPicPr/>
                      <p:nvPr/>
                    </p:nvPicPr>
                    <p:blipFill>
                      <a:blip r:embed="rId6"/>
                      <a:stretch>
                        <a:fillRect/>
                      </a:stretch>
                    </p:blipFill>
                    <p:spPr>
                      <a:xfrm>
                        <a:off x="1619250" y="2349500"/>
                        <a:ext cx="2065338" cy="388938"/>
                      </a:xfrm>
                      <a:prstGeom prst="rect">
                        <a:avLst/>
                      </a:prstGeom>
                      <a:noFill/>
                      <a:ln w="38100">
                        <a:noFill/>
                        <a:miter/>
                      </a:ln>
                    </p:spPr>
                  </p:pic>
                </p:oleObj>
              </mc:Fallback>
            </mc:AlternateContent>
          </a:graphicData>
        </a:graphic>
      </p:graphicFrame>
      <p:graphicFrame>
        <p:nvGraphicFramePr>
          <p:cNvPr id="151754" name="Object 202"/>
          <p:cNvGraphicFramePr/>
          <p:nvPr/>
        </p:nvGraphicFramePr>
        <p:xfrm>
          <a:off x="3995738" y="2924175"/>
          <a:ext cx="2014537" cy="388938"/>
        </p:xfrm>
        <a:graphic>
          <a:graphicData uri="http://schemas.openxmlformats.org/presentationml/2006/ole">
            <mc:AlternateContent xmlns:mc="http://schemas.openxmlformats.org/markup-compatibility/2006">
              <mc:Choice xmlns:v="urn:schemas-microsoft-com:vml" Requires="v">
                <p:oleObj spid="_x0000_s3086" name="" r:id="rId7" imgW="1471295" imgH="295910" progId="Word.Document.8">
                  <p:embed/>
                </p:oleObj>
              </mc:Choice>
              <mc:Fallback>
                <p:oleObj name="" r:id="rId7" imgW="1471295" imgH="295910" progId="Word.Document.8">
                  <p:embed/>
                  <p:pic>
                    <p:nvPicPr>
                      <p:cNvPr id="0" name="图片 3085"/>
                      <p:cNvPicPr/>
                      <p:nvPr/>
                    </p:nvPicPr>
                    <p:blipFill>
                      <a:blip r:embed="rId8"/>
                      <a:stretch>
                        <a:fillRect/>
                      </a:stretch>
                    </p:blipFill>
                    <p:spPr>
                      <a:xfrm>
                        <a:off x="3995738" y="2924175"/>
                        <a:ext cx="2014537" cy="388938"/>
                      </a:xfrm>
                      <a:prstGeom prst="rect">
                        <a:avLst/>
                      </a:prstGeom>
                      <a:noFill/>
                      <a:ln w="38100">
                        <a:noFill/>
                        <a:miter/>
                      </a:ln>
                    </p:spPr>
                  </p:pic>
                </p:oleObj>
              </mc:Fallback>
            </mc:AlternateContent>
          </a:graphicData>
        </a:graphic>
      </p:graphicFrame>
      <p:graphicFrame>
        <p:nvGraphicFramePr>
          <p:cNvPr id="151755" name="Object 203"/>
          <p:cNvGraphicFramePr/>
          <p:nvPr/>
        </p:nvGraphicFramePr>
        <p:xfrm>
          <a:off x="1560513" y="4652963"/>
          <a:ext cx="779462" cy="388937"/>
        </p:xfrm>
        <a:graphic>
          <a:graphicData uri="http://schemas.openxmlformats.org/presentationml/2006/ole">
            <mc:AlternateContent xmlns:mc="http://schemas.openxmlformats.org/markup-compatibility/2006">
              <mc:Choice xmlns:v="urn:schemas-microsoft-com:vml" Requires="v">
                <p:oleObj spid="_x0000_s3087" name="" r:id="rId9" imgW="570865" imgH="295910" progId="Word.Document.8">
                  <p:embed/>
                </p:oleObj>
              </mc:Choice>
              <mc:Fallback>
                <p:oleObj name="" r:id="rId9" imgW="570865" imgH="295910" progId="Word.Document.8">
                  <p:embed/>
                  <p:pic>
                    <p:nvPicPr>
                      <p:cNvPr id="0" name="图片 3086"/>
                      <p:cNvPicPr/>
                      <p:nvPr/>
                    </p:nvPicPr>
                    <p:blipFill>
                      <a:blip r:embed="rId10"/>
                      <a:stretch>
                        <a:fillRect/>
                      </a:stretch>
                    </p:blipFill>
                    <p:spPr>
                      <a:xfrm>
                        <a:off x="1560513" y="4652963"/>
                        <a:ext cx="779462" cy="388937"/>
                      </a:xfrm>
                      <a:prstGeom prst="rect">
                        <a:avLst/>
                      </a:prstGeom>
                      <a:noFill/>
                      <a:ln w="38100">
                        <a:noFill/>
                        <a:miter/>
                      </a:ln>
                    </p:spPr>
                  </p:pic>
                </p:oleObj>
              </mc:Fallback>
            </mc:AlternateContent>
          </a:graphicData>
        </a:graphic>
      </p:graphicFrame>
      <p:graphicFrame>
        <p:nvGraphicFramePr>
          <p:cNvPr id="151756" name="Object 204"/>
          <p:cNvGraphicFramePr/>
          <p:nvPr/>
        </p:nvGraphicFramePr>
        <p:xfrm>
          <a:off x="6064250" y="4652963"/>
          <a:ext cx="2252663" cy="388937"/>
        </p:xfrm>
        <a:graphic>
          <a:graphicData uri="http://schemas.openxmlformats.org/presentationml/2006/ole">
            <mc:AlternateContent xmlns:mc="http://schemas.openxmlformats.org/markup-compatibility/2006">
              <mc:Choice xmlns:v="urn:schemas-microsoft-com:vml" Requires="v">
                <p:oleObj spid="_x0000_s3084" name="" r:id="rId11" imgW="1649730" imgH="295910" progId="Word.Document.8">
                  <p:embed/>
                </p:oleObj>
              </mc:Choice>
              <mc:Fallback>
                <p:oleObj name="" r:id="rId11" imgW="1649730" imgH="295910" progId="Word.Document.8">
                  <p:embed/>
                  <p:pic>
                    <p:nvPicPr>
                      <p:cNvPr id="0" name="图片 3083"/>
                      <p:cNvPicPr/>
                      <p:nvPr/>
                    </p:nvPicPr>
                    <p:blipFill>
                      <a:blip r:embed="rId12"/>
                      <a:stretch>
                        <a:fillRect/>
                      </a:stretch>
                    </p:blipFill>
                    <p:spPr>
                      <a:xfrm>
                        <a:off x="6064250" y="4652963"/>
                        <a:ext cx="2252663" cy="388937"/>
                      </a:xfrm>
                      <a:prstGeom prst="rect">
                        <a:avLst/>
                      </a:prstGeom>
                      <a:noFill/>
                      <a:ln w="38100">
                        <a:noFill/>
                        <a:miter/>
                      </a:ln>
                    </p:spPr>
                  </p:pic>
                </p:oleObj>
              </mc:Fallback>
            </mc:AlternateContent>
          </a:graphicData>
        </a:graphic>
      </p:graphicFrame>
      <p:sp>
        <p:nvSpPr>
          <p:cNvPr id="8315" name="矩形 8314"/>
          <p:cNvSpPr/>
          <p:nvPr/>
        </p:nvSpPr>
        <p:spPr>
          <a:xfrm>
            <a:off x="3498533" y="2257108"/>
            <a:ext cx="3382962" cy="2343150"/>
          </a:xfrm>
          <a:prstGeom prst="rect">
            <a:avLst/>
          </a:prstGeom>
        </p:spPr>
        <p:txBody>
          <a:bodyPr wrap="none" fromWordArt="1">
            <a:prstTxWarp prst="textSlantUp">
              <a:avLst>
                <a:gd name="adj" fmla="val 32056"/>
              </a:avLst>
            </a:prstTxWarp>
            <a:normAutofit/>
          </a:bodyPr>
          <a:p>
            <a:pPr algn="ctr"/>
            <a:r>
              <a:rPr lang="zh-CN" altLang="en-US" sz="4400" b="1">
                <a:ln w="9525" cap="flat" cmpd="sng">
                  <a:solidFill>
                    <a:srgbClr val="CC99FF"/>
                  </a:solidFill>
                  <a:prstDash val="solid"/>
                  <a:roun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黑体" panose="02010609060101010101" pitchFamily="49" charset="-122"/>
                <a:ea typeface="黑体" panose="02010609060101010101" pitchFamily="49" charset="-122"/>
              </a:rPr>
              <a:t>现实主义</a:t>
            </a:r>
            <a:endParaRPr lang="zh-CN" altLang="en-US" sz="4400" b="1">
              <a:ln w="9525" cap="flat" cmpd="sng">
                <a:solidFill>
                  <a:srgbClr val="CC99FF"/>
                </a:solidFill>
                <a:prstDash val="solid"/>
                <a:roun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1748"/>
                                        </p:tgtEl>
                                        <p:attrNameLst>
                                          <p:attrName>style.visibility</p:attrName>
                                        </p:attrNameLst>
                                      </p:cBhvr>
                                      <p:to>
                                        <p:strVal val="visible"/>
                                      </p:to>
                                    </p:set>
                                    <p:animEffect transition="in" filter="blinds(horizontal)">
                                      <p:cBhvr>
                                        <p:cTn id="7" dur="500"/>
                                        <p:tgtEl>
                                          <p:spTgt spid="1517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1751"/>
                                        </p:tgtEl>
                                        <p:attrNameLst>
                                          <p:attrName>style.visibility</p:attrName>
                                        </p:attrNameLst>
                                      </p:cBhvr>
                                      <p:to>
                                        <p:strVal val="visible"/>
                                      </p:to>
                                    </p:set>
                                    <p:animEffect transition="in" filter="blinds(horizontal)">
                                      <p:cBhvr>
                                        <p:cTn id="12" dur="500"/>
                                        <p:tgtEl>
                                          <p:spTgt spid="1517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1754"/>
                                        </p:tgtEl>
                                        <p:attrNameLst>
                                          <p:attrName>style.visibility</p:attrName>
                                        </p:attrNameLst>
                                      </p:cBhvr>
                                      <p:to>
                                        <p:strVal val="visible"/>
                                      </p:to>
                                    </p:set>
                                    <p:animEffect transition="in" filter="blinds(horizontal)">
                                      <p:cBhvr>
                                        <p:cTn id="17" dur="500"/>
                                        <p:tgtEl>
                                          <p:spTgt spid="15175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1755"/>
                                        </p:tgtEl>
                                        <p:attrNameLst>
                                          <p:attrName>style.visibility</p:attrName>
                                        </p:attrNameLst>
                                      </p:cBhvr>
                                      <p:to>
                                        <p:strVal val="visible"/>
                                      </p:to>
                                    </p:set>
                                    <p:animEffect transition="in" filter="blinds(horizontal)">
                                      <p:cBhvr>
                                        <p:cTn id="22" dur="500"/>
                                        <p:tgtEl>
                                          <p:spTgt spid="1517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1756"/>
                                        </p:tgtEl>
                                        <p:attrNameLst>
                                          <p:attrName>style.visibility</p:attrName>
                                        </p:attrNameLst>
                                      </p:cBhvr>
                                      <p:to>
                                        <p:strVal val="visible"/>
                                      </p:to>
                                    </p:set>
                                    <p:animEffect transition="in" filter="blinds(horizontal)">
                                      <p:cBhvr>
                                        <p:cTn id="27" dur="500"/>
                                        <p:tgtEl>
                                          <p:spTgt spid="15175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315"/>
                                        </p:tgtEl>
                                        <p:attrNameLst>
                                          <p:attrName>style.visibility</p:attrName>
                                        </p:attrNameLst>
                                      </p:cBhvr>
                                      <p:to>
                                        <p:strVal val="visible"/>
                                      </p:to>
                                    </p:set>
                                    <p:anim calcmode="lin" valueType="num">
                                      <p:cBhvr additive="base">
                                        <p:cTn id="32" dur="500" fill="hold"/>
                                        <p:tgtEl>
                                          <p:spTgt spid="8315"/>
                                        </p:tgtEl>
                                        <p:attrNameLst>
                                          <p:attrName>ppt_x</p:attrName>
                                        </p:attrNameLst>
                                      </p:cBhvr>
                                      <p:tavLst>
                                        <p:tav tm="0">
                                          <p:val>
                                            <p:strVal val="#ppt_x"/>
                                          </p:val>
                                        </p:tav>
                                        <p:tav tm="100000">
                                          <p:val>
                                            <p:strVal val="#ppt_x"/>
                                          </p:val>
                                        </p:tav>
                                      </p:tavLst>
                                    </p:anim>
                                    <p:anim calcmode="lin" valueType="num">
                                      <p:cBhvr additive="base">
                                        <p:cTn id="33" dur="500" fill="hold"/>
                                        <p:tgtEl>
                                          <p:spTgt spid="8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图片 9217" descr="18671">
            <a:hlinkClick r:id="rId1" action="ppaction://hlinksldjump"/>
          </p:cNvPr>
          <p:cNvPicPr>
            <a:picLocks noChangeAspect="1"/>
          </p:cNvPicPr>
          <p:nvPr/>
        </p:nvPicPr>
        <p:blipFill>
          <a:blip r:embed="rId2"/>
          <a:stretch>
            <a:fillRect/>
          </a:stretch>
        </p:blipFill>
        <p:spPr>
          <a:xfrm>
            <a:off x="179388" y="115888"/>
            <a:ext cx="4032250" cy="5257800"/>
          </a:xfrm>
          <a:prstGeom prst="rect">
            <a:avLst/>
          </a:prstGeom>
          <a:noFill/>
          <a:ln w="9525">
            <a:noFill/>
          </a:ln>
        </p:spPr>
      </p:pic>
      <p:sp>
        <p:nvSpPr>
          <p:cNvPr id="11266" name="文本框 9218"/>
          <p:cNvSpPr txBox="1"/>
          <p:nvPr/>
        </p:nvSpPr>
        <p:spPr>
          <a:xfrm>
            <a:off x="4427538" y="333375"/>
            <a:ext cx="4537075" cy="3081338"/>
          </a:xfrm>
          <a:prstGeom prst="rect">
            <a:avLst/>
          </a:prstGeom>
          <a:noFill/>
          <a:ln w="9525">
            <a:noFill/>
          </a:ln>
        </p:spPr>
        <p:txBody>
          <a:bodyPr anchor="t">
            <a:spAutoFit/>
          </a:bodyPr>
          <a:p>
            <a:pPr latinLnBrk="1">
              <a:spcBef>
                <a:spcPct val="50000"/>
              </a:spcBef>
            </a:pPr>
            <a:r>
              <a:rPr lang="zh-CN" altLang="en-US" sz="2800" b="1" dirty="0">
                <a:solidFill>
                  <a:srgbClr val="FF0000"/>
                </a:solidFill>
                <a:latin typeface="黑体" panose="02010609060101010101" pitchFamily="49" charset="-122"/>
                <a:ea typeface="黑体" panose="02010609060101010101" pitchFamily="49" charset="-122"/>
              </a:rPr>
              <a:t>    司汤达是法国</a:t>
            </a:r>
            <a:r>
              <a:rPr lang="en-US" altLang="x-none" sz="2800" b="1" dirty="0">
                <a:solidFill>
                  <a:srgbClr val="FF0000"/>
                </a:solidFill>
                <a:latin typeface="黑体" panose="02010609060101010101" pitchFamily="49" charset="-122"/>
                <a:ea typeface="黑体" panose="02010609060101010101" pitchFamily="49" charset="-122"/>
              </a:rPr>
              <a:t>19</a:t>
            </a:r>
            <a:r>
              <a:rPr lang="zh-CN" altLang="en-US" sz="2800" b="1" dirty="0">
                <a:solidFill>
                  <a:srgbClr val="FF0000"/>
                </a:solidFill>
                <a:latin typeface="黑体" panose="02010609060101010101" pitchFamily="49" charset="-122"/>
                <a:ea typeface="黑体" panose="02010609060101010101" pitchFamily="49" charset="-122"/>
              </a:rPr>
              <a:t>世纪杰出的批判现实主义作家，他的著名小说</a:t>
            </a:r>
            <a:r>
              <a:rPr lang="en-US" altLang="x-none" sz="2800" b="1" dirty="0">
                <a:solidFill>
                  <a:srgbClr val="000066"/>
                </a:solidFill>
                <a:latin typeface="黑体" panose="02010609060101010101" pitchFamily="49" charset="-122"/>
                <a:ea typeface="黑体" panose="02010609060101010101" pitchFamily="49" charset="-122"/>
              </a:rPr>
              <a:t>《</a:t>
            </a:r>
            <a:r>
              <a:rPr lang="zh-CN" altLang="en-US" sz="2800" b="1" dirty="0">
                <a:solidFill>
                  <a:srgbClr val="000066"/>
                </a:solidFill>
                <a:latin typeface="黑体" panose="02010609060101010101" pitchFamily="49" charset="-122"/>
                <a:ea typeface="黑体" panose="02010609060101010101" pitchFamily="49" charset="-122"/>
              </a:rPr>
              <a:t>红与黑</a:t>
            </a:r>
            <a:r>
              <a:rPr lang="en-US" altLang="x-none" sz="2800" b="1" dirty="0">
                <a:solidFill>
                  <a:srgbClr val="000066"/>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，以其进步的思想倾向，以及对当时社会阶级关系的深刻描写，和对典型性格的出色的刻画，在全世界享有盛名。</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9220" name="文本框 9219"/>
          <p:cNvSpPr txBox="1"/>
          <p:nvPr/>
        </p:nvSpPr>
        <p:spPr>
          <a:xfrm>
            <a:off x="611188" y="5372100"/>
            <a:ext cx="8208962" cy="1368425"/>
          </a:xfrm>
          <a:prstGeom prst="rect">
            <a:avLst/>
          </a:prstGeom>
          <a:noFill/>
          <a:ln w="9525">
            <a:noFill/>
          </a:ln>
        </p:spPr>
        <p:txBody>
          <a:bodyPr anchor="t">
            <a:spAutoFit/>
          </a:bodyPr>
          <a:p>
            <a:pPr latinLnBrk="1">
              <a:lnSpc>
                <a:spcPct val="80000"/>
              </a:lnSpc>
              <a:spcBef>
                <a:spcPct val="50000"/>
              </a:spcBef>
            </a:pPr>
            <a:r>
              <a:rPr lang="zh-CN" altLang="en-US" sz="2400" b="1" dirty="0">
                <a:solidFill>
                  <a:schemeClr val="accent2"/>
                </a:solidFill>
                <a:latin typeface="黑体" panose="02010609060101010101" pitchFamily="49" charset="-122"/>
                <a:ea typeface="黑体" panose="02010609060101010101" pitchFamily="49" charset="-122"/>
              </a:rPr>
              <a:t>“红与黑”</a:t>
            </a:r>
            <a:endParaRPr lang="zh-CN" altLang="en-US" sz="2400" b="1" dirty="0">
              <a:solidFill>
                <a:schemeClr val="accent2"/>
              </a:solidFill>
              <a:latin typeface="黑体" panose="02010609060101010101" pitchFamily="49" charset="-122"/>
              <a:ea typeface="黑体" panose="02010609060101010101" pitchFamily="49" charset="-122"/>
            </a:endParaRPr>
          </a:p>
          <a:p>
            <a:pPr latinLnBrk="1">
              <a:lnSpc>
                <a:spcPct val="80000"/>
              </a:lnSpc>
              <a:spcBef>
                <a:spcPct val="50000"/>
              </a:spcBef>
            </a:pPr>
            <a:r>
              <a:rPr lang="zh-CN" altLang="en-US" sz="2400" b="1" dirty="0">
                <a:solidFill>
                  <a:schemeClr val="accent2"/>
                </a:solidFill>
                <a:latin typeface="黑体" panose="02010609060101010101" pitchFamily="49" charset="-122"/>
                <a:ea typeface="黑体" panose="02010609060101010101" pitchFamily="49" charset="-122"/>
              </a:rPr>
              <a:t>小说中的“黑”代表法国封建贵族复辟势力及教会组织，</a:t>
            </a:r>
            <a:endParaRPr lang="zh-CN" altLang="en-US" sz="2400" b="1" dirty="0">
              <a:solidFill>
                <a:schemeClr val="accent2"/>
              </a:solidFill>
              <a:latin typeface="黑体" panose="02010609060101010101" pitchFamily="49" charset="-122"/>
              <a:ea typeface="黑体" panose="02010609060101010101" pitchFamily="49" charset="-122"/>
            </a:endParaRPr>
          </a:p>
          <a:p>
            <a:pPr latinLnBrk="1">
              <a:lnSpc>
                <a:spcPct val="80000"/>
              </a:lnSpc>
              <a:spcBef>
                <a:spcPct val="50000"/>
              </a:spcBef>
            </a:pPr>
            <a:r>
              <a:rPr lang="zh-CN" altLang="en-US" sz="2400" b="1" dirty="0">
                <a:solidFill>
                  <a:schemeClr val="accent2"/>
                </a:solidFill>
                <a:latin typeface="黑体" panose="02010609060101010101" pitchFamily="49" charset="-122"/>
                <a:ea typeface="黑体" panose="02010609060101010101" pitchFamily="49" charset="-122"/>
              </a:rPr>
              <a:t>而“红”则代表了法国大革命及拿破仑时代</a:t>
            </a:r>
            <a:endParaRPr lang="zh-CN" altLang="en-US" sz="2400" b="1" dirty="0">
              <a:solidFill>
                <a:schemeClr val="accent2"/>
              </a:solidFill>
              <a:latin typeface="黑体" panose="02010609060101010101" pitchFamily="49" charset="-122"/>
              <a:ea typeface="黑体" panose="02010609060101010101" pitchFamily="49" charset="-122"/>
            </a:endParaRPr>
          </a:p>
        </p:txBody>
      </p:sp>
      <p:sp>
        <p:nvSpPr>
          <p:cNvPr id="11268" name="文本框 9220"/>
          <p:cNvSpPr txBox="1"/>
          <p:nvPr/>
        </p:nvSpPr>
        <p:spPr>
          <a:xfrm>
            <a:off x="4356100" y="3644900"/>
            <a:ext cx="4537075" cy="1946275"/>
          </a:xfrm>
          <a:prstGeom prst="rect">
            <a:avLst/>
          </a:prstGeom>
          <a:noFill/>
          <a:ln w="9525">
            <a:noFill/>
          </a:ln>
        </p:spPr>
        <p:txBody>
          <a:bodyPr anchor="t">
            <a:spAutoFit/>
          </a:bodyPr>
          <a:p>
            <a:pPr>
              <a:spcBef>
                <a:spcPct val="50000"/>
              </a:spcBef>
            </a:pPr>
            <a:r>
              <a:rPr lang="zh-CN" altLang="en-US" b="1" dirty="0">
                <a:solidFill>
                  <a:srgbClr val="660066"/>
                </a:solidFill>
                <a:latin typeface="Times New Roman" panose="02020603050405020304" pitchFamily="18" charset="0"/>
                <a:ea typeface="隶书" pitchFamily="49" charset="-122"/>
              </a:rPr>
              <a:t>     </a:t>
            </a:r>
            <a:r>
              <a:rPr lang="zh-CN" altLang="en-US" sz="2400" b="1" dirty="0">
                <a:solidFill>
                  <a:srgbClr val="660066"/>
                </a:solidFill>
                <a:latin typeface="Times New Roman" panose="02020603050405020304" pitchFamily="18" charset="0"/>
                <a:ea typeface="隶书" pitchFamily="49" charset="-122"/>
              </a:rPr>
              <a:t>   擅长对人物心理的描写，希望通过人物的内心世界来反映社会风尚和时代精神，</a:t>
            </a:r>
            <a:r>
              <a:rPr lang="zh-CN" altLang="en-US" sz="2400" b="1" dirty="0">
                <a:solidFill>
                  <a:srgbClr val="FF0000"/>
                </a:solidFill>
                <a:latin typeface="Times New Roman" panose="02020603050405020304" pitchFamily="18" charset="0"/>
                <a:ea typeface="隶书" pitchFamily="49" charset="-122"/>
              </a:rPr>
              <a:t>被誉为法国批判现实主义的奠基人和“现代小说之父”</a:t>
            </a:r>
            <a:endParaRPr lang="zh-CN" altLang="en-US" sz="2400" b="1" dirty="0">
              <a:solidFill>
                <a:srgbClr val="FF0000"/>
              </a:solidFill>
              <a:latin typeface="Times New Roman" panose="02020603050405020304" pitchFamily="18" charset="0"/>
              <a:ea typeface="隶书"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10241" descr="巴尔扎克"/>
          <p:cNvPicPr>
            <a:picLocks noChangeAspect="1"/>
          </p:cNvPicPr>
          <p:nvPr/>
        </p:nvPicPr>
        <p:blipFill>
          <a:blip r:embed="rId1"/>
          <a:stretch>
            <a:fillRect/>
          </a:stretch>
        </p:blipFill>
        <p:spPr>
          <a:xfrm>
            <a:off x="211455" y="549275"/>
            <a:ext cx="3681095" cy="5040630"/>
          </a:xfrm>
          <a:prstGeom prst="rect">
            <a:avLst/>
          </a:prstGeom>
          <a:noFill/>
          <a:ln w="9525">
            <a:noFill/>
          </a:ln>
        </p:spPr>
      </p:pic>
      <p:sp>
        <p:nvSpPr>
          <p:cNvPr id="12290" name="文本框 10242"/>
          <p:cNvSpPr txBox="1"/>
          <p:nvPr/>
        </p:nvSpPr>
        <p:spPr>
          <a:xfrm>
            <a:off x="107950" y="5661025"/>
            <a:ext cx="4643438" cy="457200"/>
          </a:xfrm>
          <a:prstGeom prst="rect">
            <a:avLst/>
          </a:prstGeom>
          <a:noFill/>
          <a:ln w="9525">
            <a:noFill/>
          </a:ln>
        </p:spPr>
        <p:txBody>
          <a:bodyPr anchor="t">
            <a:spAutoFit/>
          </a:bodyPr>
          <a:p>
            <a:pPr algn="ctr">
              <a:spcBef>
                <a:spcPct val="50000"/>
              </a:spcBef>
            </a:pPr>
            <a:r>
              <a:rPr lang="zh-CN" altLang="en-US" b="1" dirty="0">
                <a:solidFill>
                  <a:srgbClr val="FF0000"/>
                </a:solidFill>
                <a:latin typeface="华文新魏" pitchFamily="2" charset="-122"/>
                <a:ea typeface="华文新魏" pitchFamily="2" charset="-122"/>
              </a:rPr>
              <a:t>（</a:t>
            </a:r>
            <a:r>
              <a:rPr lang="en-US" altLang="x-none" b="1" dirty="0">
                <a:solidFill>
                  <a:srgbClr val="FF0000"/>
                </a:solidFill>
                <a:latin typeface="华文新魏" pitchFamily="2" charset="-122"/>
                <a:ea typeface="华文新魏" pitchFamily="2" charset="-122"/>
              </a:rPr>
              <a:t>1799—1850</a:t>
            </a:r>
            <a:r>
              <a:rPr lang="zh-CN" altLang="en-US" b="1" dirty="0">
                <a:solidFill>
                  <a:srgbClr val="FF0000"/>
                </a:solidFill>
                <a:latin typeface="华文新魏" pitchFamily="2" charset="-122"/>
                <a:ea typeface="华文新魏" pitchFamily="2" charset="-122"/>
              </a:rPr>
              <a:t>）</a:t>
            </a:r>
            <a:endParaRPr lang="zh-CN" altLang="en-US" b="1" dirty="0">
              <a:solidFill>
                <a:srgbClr val="FF0000"/>
              </a:solidFill>
              <a:latin typeface="华文新魏" pitchFamily="2" charset="-122"/>
              <a:ea typeface="华文新魏" pitchFamily="2" charset="-122"/>
            </a:endParaRPr>
          </a:p>
        </p:txBody>
      </p:sp>
      <p:sp>
        <p:nvSpPr>
          <p:cNvPr id="12291" name="文本框 10243"/>
          <p:cNvSpPr txBox="1"/>
          <p:nvPr/>
        </p:nvSpPr>
        <p:spPr>
          <a:xfrm>
            <a:off x="3919538" y="125413"/>
            <a:ext cx="4973637" cy="6191250"/>
          </a:xfrm>
          <a:prstGeom prst="rect">
            <a:avLst/>
          </a:prstGeom>
          <a:noFill/>
          <a:ln w="9525">
            <a:noFill/>
          </a:ln>
        </p:spPr>
        <p:txBody>
          <a:bodyPr wrap="square" anchor="t">
            <a:spAutoFit/>
          </a:bodyPr>
          <a:p>
            <a:pPr>
              <a:lnSpc>
                <a:spcPct val="95000"/>
              </a:lnSpc>
              <a:spcBef>
                <a:spcPct val="50000"/>
              </a:spcBef>
            </a:pPr>
            <a:r>
              <a:rPr lang="zh-CN" altLang="en-US" sz="2800" b="1" dirty="0">
                <a:solidFill>
                  <a:srgbClr val="660066"/>
                </a:solidFill>
                <a:latin typeface="Times New Roman" panose="02020603050405020304" pitchFamily="18" charset="0"/>
                <a:ea typeface="华文新魏" pitchFamily="2" charset="-122"/>
              </a:rPr>
              <a:t>        巴尔扎克善于将集中概括与精确描摹相结合，以外开反映内心本质等手法来塑造人物，善于以精细入微、生动逼真的环境描写再现时代风貌。</a:t>
            </a:r>
            <a:endParaRPr lang="zh-CN" altLang="en-US" sz="2800" b="1" dirty="0">
              <a:solidFill>
                <a:srgbClr val="660066"/>
              </a:solidFill>
              <a:latin typeface="Times New Roman" panose="02020603050405020304" pitchFamily="18" charset="0"/>
              <a:ea typeface="华文新魏" pitchFamily="2" charset="-122"/>
            </a:endParaRPr>
          </a:p>
          <a:p>
            <a:pPr>
              <a:lnSpc>
                <a:spcPct val="95000"/>
              </a:lnSpc>
              <a:spcBef>
                <a:spcPct val="50000"/>
              </a:spcBef>
            </a:pPr>
            <a:r>
              <a:rPr lang="zh-CN" altLang="en-US" sz="2800" b="1" dirty="0">
                <a:solidFill>
                  <a:srgbClr val="660066"/>
                </a:solidFill>
                <a:latin typeface="Times New Roman" panose="02020603050405020304" pitchFamily="18" charset="0"/>
                <a:ea typeface="华文新魏" pitchFamily="2" charset="-122"/>
              </a:rPr>
              <a:t>        恩格斯称赞巴尔扎克的</a:t>
            </a:r>
            <a:r>
              <a:rPr lang="en-US" altLang="x-none" sz="2800" b="1" dirty="0">
                <a:solidFill>
                  <a:srgbClr val="660066"/>
                </a:solidFill>
                <a:latin typeface="Times New Roman" panose="02020603050405020304" pitchFamily="18" charset="0"/>
                <a:ea typeface="华文新魏" pitchFamily="2" charset="-122"/>
              </a:rPr>
              <a:t>《</a:t>
            </a:r>
            <a:r>
              <a:rPr lang="zh-CN" altLang="en-US" sz="2800" b="1" dirty="0">
                <a:solidFill>
                  <a:srgbClr val="660066"/>
                </a:solidFill>
                <a:latin typeface="Times New Roman" panose="02020603050405020304" pitchFamily="18" charset="0"/>
                <a:ea typeface="华文新魏" pitchFamily="2" charset="-122"/>
              </a:rPr>
              <a:t>人间喜剧</a:t>
            </a:r>
            <a:r>
              <a:rPr lang="en-US" altLang="x-none" sz="2800" b="1" dirty="0">
                <a:solidFill>
                  <a:srgbClr val="660066"/>
                </a:solidFill>
                <a:latin typeface="Times New Roman" panose="02020603050405020304" pitchFamily="18" charset="0"/>
                <a:ea typeface="华文新魏" pitchFamily="2" charset="-122"/>
              </a:rPr>
              <a:t>》</a:t>
            </a:r>
            <a:r>
              <a:rPr lang="zh-CN" altLang="en-US" sz="2800" b="1" dirty="0">
                <a:solidFill>
                  <a:srgbClr val="660066"/>
                </a:solidFill>
                <a:latin typeface="Times New Roman" panose="02020603050405020304" pitchFamily="18" charset="0"/>
                <a:ea typeface="华文新魏" pitchFamily="2" charset="-122"/>
              </a:rPr>
              <a:t>写出了贵族阶级的没落和资产阶级的上升发展，提供了社会各个领域无比丰富的生动细节和形象化的历史材料。</a:t>
            </a:r>
            <a:endParaRPr lang="zh-CN" altLang="en-US" sz="2800" b="1" dirty="0">
              <a:solidFill>
                <a:srgbClr val="660066"/>
              </a:solidFill>
              <a:latin typeface="Times New Roman" panose="02020603050405020304" pitchFamily="18" charset="0"/>
              <a:ea typeface="华文新魏" pitchFamily="2" charset="-122"/>
            </a:endParaRPr>
          </a:p>
          <a:p>
            <a:pPr>
              <a:lnSpc>
                <a:spcPct val="95000"/>
              </a:lnSpc>
              <a:spcBef>
                <a:spcPct val="50000"/>
              </a:spcBef>
            </a:pPr>
            <a:r>
              <a:rPr lang="zh-CN" altLang="en-US" sz="2800" b="1" dirty="0">
                <a:solidFill>
                  <a:srgbClr val="660066"/>
                </a:solidFill>
                <a:latin typeface="Times New Roman" panose="02020603050405020304" pitchFamily="18" charset="0"/>
                <a:ea typeface="华文新魏" pitchFamily="2" charset="-122"/>
              </a:rPr>
              <a:t>        巴尔扎克以自己的创作在世界文学史上树立起不朽的丰碑。</a:t>
            </a:r>
            <a:endParaRPr lang="zh-CN" altLang="en-US" sz="2800" b="1" dirty="0">
              <a:solidFill>
                <a:srgbClr val="660066"/>
              </a:solidFill>
              <a:latin typeface="Times New Roman" panose="02020603050405020304" pitchFamily="18" charset="0"/>
              <a:ea typeface="华文新魏" pitchFamily="2"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11265"/>
          <p:cNvSpPr txBox="1"/>
          <p:nvPr/>
        </p:nvSpPr>
        <p:spPr>
          <a:xfrm>
            <a:off x="-36512" y="188913"/>
            <a:ext cx="3968750" cy="641350"/>
          </a:xfrm>
          <a:prstGeom prst="rect">
            <a:avLst/>
          </a:prstGeom>
          <a:noFill/>
          <a:ln w="9525">
            <a:noFill/>
          </a:ln>
        </p:spPr>
        <p:txBody>
          <a:bodyPr wrap="none" anchor="t">
            <a:spAutoFit/>
          </a:bodyPr>
          <a:p>
            <a:r>
              <a:rPr lang="en-US" altLang="x-none" sz="3600" b="1" noProof="1" dirty="0">
                <a:solidFill>
                  <a:srgbClr val="FF3300"/>
                </a:solidFill>
                <a:effectLst>
                  <a:outerShdw blurRad="38100" dist="38100" dir="2700000">
                    <a:srgbClr val="000000"/>
                  </a:outerShdw>
                </a:effectLst>
                <a:latin typeface="Times New Roman" panose="02020603050405020304" pitchFamily="18" charset="0"/>
                <a:ea typeface="黑体" panose="02010609060101010101" pitchFamily="49" charset="-122"/>
                <a:cs typeface="+mn-ea"/>
              </a:rPr>
              <a:t>《</a:t>
            </a:r>
            <a:r>
              <a:rPr lang="zh-CN" altLang="en-US" sz="3600" b="1" noProof="1"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cs typeface="+mn-ea"/>
              </a:rPr>
              <a:t>欧也妮</a:t>
            </a:r>
            <a:r>
              <a:rPr lang="en-US" altLang="x-none" sz="3600" b="1" noProof="1"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cs typeface="+mn-ea"/>
              </a:rPr>
              <a:t>·</a:t>
            </a:r>
            <a:r>
              <a:rPr lang="zh-CN" altLang="en-US" sz="3600" b="1" noProof="1"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cs typeface="+mn-ea"/>
              </a:rPr>
              <a:t>葛朗台</a:t>
            </a:r>
            <a:r>
              <a:rPr lang="en-US" altLang="x-none" sz="3600" b="1" noProof="1" dirty="0">
                <a:solidFill>
                  <a:srgbClr val="FF3300"/>
                </a:solidFill>
                <a:effectLst>
                  <a:outerShdw blurRad="38100" dist="38100" dir="2700000">
                    <a:srgbClr val="000000"/>
                  </a:outerShdw>
                </a:effectLst>
                <a:latin typeface="Times New Roman" panose="02020603050405020304" pitchFamily="18" charset="0"/>
                <a:ea typeface="黑体" panose="02010609060101010101" pitchFamily="49" charset="-122"/>
                <a:cs typeface="+mn-ea"/>
              </a:rPr>
              <a:t>》</a:t>
            </a:r>
            <a:endParaRPr lang="en-US" altLang="x-none" sz="3600" b="1" noProof="1" dirty="0">
              <a:solidFill>
                <a:srgbClr val="FF3300"/>
              </a:solidFill>
              <a:effectLst>
                <a:outerShdw blurRad="38100" dist="38100" dir="2700000">
                  <a:srgbClr val="000000"/>
                </a:outerShdw>
              </a:effectLst>
              <a:latin typeface="Times New Roman" panose="02020603050405020304" pitchFamily="18" charset="0"/>
              <a:ea typeface="黑体" panose="02010609060101010101" pitchFamily="49" charset="-122"/>
            </a:endParaRPr>
          </a:p>
        </p:txBody>
      </p:sp>
      <p:pic>
        <p:nvPicPr>
          <p:cNvPr id="13314" name="图片 11266" descr="欧也妮·葛朗台"/>
          <p:cNvPicPr>
            <a:picLocks noChangeAspect="1"/>
          </p:cNvPicPr>
          <p:nvPr/>
        </p:nvPicPr>
        <p:blipFill>
          <a:blip r:embed="rId1"/>
          <a:stretch>
            <a:fillRect/>
          </a:stretch>
        </p:blipFill>
        <p:spPr>
          <a:xfrm>
            <a:off x="533400" y="990600"/>
            <a:ext cx="3370263" cy="4191000"/>
          </a:xfrm>
          <a:prstGeom prst="rect">
            <a:avLst/>
          </a:prstGeom>
          <a:noFill/>
          <a:ln w="9525">
            <a:noFill/>
          </a:ln>
        </p:spPr>
      </p:pic>
      <p:sp>
        <p:nvSpPr>
          <p:cNvPr id="11268" name="文本框 11267"/>
          <p:cNvSpPr txBox="1"/>
          <p:nvPr/>
        </p:nvSpPr>
        <p:spPr>
          <a:xfrm>
            <a:off x="4211638" y="441325"/>
            <a:ext cx="5040313" cy="6000750"/>
          </a:xfrm>
          <a:prstGeom prst="rect">
            <a:avLst/>
          </a:prstGeom>
          <a:noFill/>
          <a:ln w="9525">
            <a:noFill/>
          </a:ln>
        </p:spPr>
        <p:txBody>
          <a:bodyPr>
            <a:spAutoFit/>
          </a:bodyPr>
          <a:p>
            <a:r>
              <a:rPr lang="zh-CN" altLang="en-US" sz="3200" noProof="1" dirty="0">
                <a:effectLst>
                  <a:outerShdw blurRad="38100" dist="38100" dir="2700000">
                    <a:srgbClr val="FFFFFF"/>
                  </a:outerShdw>
                </a:effectLst>
                <a:latin typeface="华文新魏" pitchFamily="2" charset="-122"/>
                <a:ea typeface="华文新魏" pitchFamily="2" charset="-122"/>
                <a:cs typeface="+mn-ea"/>
              </a:rPr>
              <a:t>   </a:t>
            </a:r>
            <a:r>
              <a:rPr lang="en-US" altLang="x-none"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a:t>
            </a:r>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欧也妮</a:t>
            </a:r>
            <a:r>
              <a:rPr lang="en-US" altLang="x-none"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a:t>
            </a:r>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葛朗台</a:t>
            </a:r>
            <a:r>
              <a:rPr lang="en-US" altLang="x-none"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a:t>
            </a:r>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的</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故事情节：天真美丽的欧</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也妮是吝啬精明的百万富</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翁的独生女儿，她爱上了</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破产的表哥，并不惜激怒</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爱财如命的父亲，倾尽全</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部私蓄资助他闯天下。至</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此，父女关系破裂，母亲</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吓得一病不起。在苦苦的</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期待中丧失了父亲、损耗</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了青春的姑娘，最终等到</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a:p>
            <a:r>
              <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cs typeface="+mn-ea"/>
              </a:rPr>
              <a:t>的却是发财归来的负心汉。 </a:t>
            </a:r>
            <a:endParaRPr lang="zh-CN" altLang="en-US" sz="3200" b="1" noProof="1" dirty="0">
              <a:effectLst>
                <a:outerShdw blurRad="38100" dist="38100" dir="2700000">
                  <a:srgbClr val="FFFFFF"/>
                </a:outerShdw>
              </a:effectLst>
              <a:latin typeface="宋体" panose="02010600030101010101" pitchFamily="2" charset="-122"/>
              <a:ea typeface="宋体" panose="02010600030101010101" pitchFamily="2" charset="-122"/>
            </a:endParaRPr>
          </a:p>
        </p:txBody>
      </p:sp>
      <p:sp>
        <p:nvSpPr>
          <p:cNvPr id="11269" name="文本框 11268"/>
          <p:cNvSpPr txBox="1"/>
          <p:nvPr/>
        </p:nvSpPr>
        <p:spPr>
          <a:xfrm>
            <a:off x="450850" y="5767388"/>
            <a:ext cx="184150" cy="519113"/>
          </a:xfrm>
          <a:prstGeom prst="rect">
            <a:avLst/>
          </a:prstGeom>
          <a:noFill/>
          <a:ln w="9525">
            <a:noFill/>
          </a:ln>
        </p:spPr>
        <p:txBody>
          <a:bodyPr wrap="none" anchor="t">
            <a:spAutoFit/>
          </a:bodyPr>
          <a:p>
            <a:endParaRPr lang="zh-CN" altLang="en-US" sz="2800" b="1" dirty="0">
              <a:effectLst>
                <a:outerShdw blurRad="38100" dist="38100" dir="2700000">
                  <a:srgbClr val="C0C0C0"/>
                </a:outerShdw>
              </a:effectLst>
              <a:latin typeface="Times New Roman" panose="02020603050405020304" pitchFamily="18" charset="0"/>
              <a:ea typeface="华文新魏" pitchFamily="2" charset="-122"/>
            </a:endParaRPr>
          </a:p>
        </p:txBody>
      </p:sp>
      <p:sp>
        <p:nvSpPr>
          <p:cNvPr id="11270" name="文本框 11269"/>
          <p:cNvSpPr txBox="1"/>
          <p:nvPr/>
        </p:nvSpPr>
        <p:spPr>
          <a:xfrm>
            <a:off x="615950" y="5119688"/>
            <a:ext cx="3117850" cy="519113"/>
          </a:xfrm>
          <a:prstGeom prst="rect">
            <a:avLst/>
          </a:prstGeom>
          <a:noFill/>
          <a:ln w="9525">
            <a:noFill/>
          </a:ln>
        </p:spPr>
        <p:txBody>
          <a:bodyPr wrap="none" anchor="t">
            <a:spAutoFit/>
          </a:bodyPr>
          <a:p>
            <a:r>
              <a:rPr lang="en-US" altLang="x-none" sz="2800" dirty="0">
                <a:solidFill>
                  <a:srgbClr val="FFFF00"/>
                </a:solidFill>
                <a:effectLst>
                  <a:outerShdw blurRad="38100" dist="38100" dir="2700000">
                    <a:srgbClr val="C0C0C0"/>
                  </a:outerShdw>
                </a:effectLst>
                <a:latin typeface="华文新魏" pitchFamily="2" charset="-122"/>
                <a:ea typeface="华文新魏" pitchFamily="2" charset="-122"/>
              </a:rPr>
              <a:t>《</a:t>
            </a:r>
            <a:r>
              <a:rPr lang="zh-CN" altLang="en-US" sz="2800" dirty="0">
                <a:solidFill>
                  <a:srgbClr val="FFFF00"/>
                </a:solidFill>
                <a:effectLst>
                  <a:outerShdw blurRad="38100" dist="38100" dir="2700000">
                    <a:srgbClr val="C0C0C0"/>
                  </a:outerShdw>
                </a:effectLst>
                <a:latin typeface="华文新魏" pitchFamily="2" charset="-122"/>
                <a:ea typeface="华文新魏" pitchFamily="2" charset="-122"/>
              </a:rPr>
              <a:t>欧也妮</a:t>
            </a:r>
            <a:r>
              <a:rPr lang="en-US" altLang="x-none" sz="2800" dirty="0">
                <a:solidFill>
                  <a:srgbClr val="FFFF00"/>
                </a:solidFill>
                <a:effectLst>
                  <a:outerShdw blurRad="38100" dist="38100" dir="2700000">
                    <a:srgbClr val="C0C0C0"/>
                  </a:outerShdw>
                </a:effectLst>
                <a:latin typeface="华文新魏" pitchFamily="2" charset="-122"/>
                <a:ea typeface="华文新魏" pitchFamily="2" charset="-122"/>
              </a:rPr>
              <a:t>·</a:t>
            </a:r>
            <a:r>
              <a:rPr lang="zh-CN" altLang="en-US" sz="2800" dirty="0">
                <a:solidFill>
                  <a:srgbClr val="FFFF00"/>
                </a:solidFill>
                <a:effectLst>
                  <a:outerShdw blurRad="38100" dist="38100" dir="2700000">
                    <a:srgbClr val="C0C0C0"/>
                  </a:outerShdw>
                </a:effectLst>
                <a:latin typeface="华文新魏" pitchFamily="2" charset="-122"/>
                <a:ea typeface="华文新魏" pitchFamily="2" charset="-122"/>
              </a:rPr>
              <a:t>葛朗台</a:t>
            </a:r>
            <a:r>
              <a:rPr lang="en-US" altLang="x-none" sz="2800" dirty="0">
                <a:solidFill>
                  <a:srgbClr val="FFFF00"/>
                </a:solidFill>
                <a:effectLst>
                  <a:outerShdw blurRad="38100" dist="38100" dir="2700000">
                    <a:srgbClr val="C0C0C0"/>
                  </a:outerShdw>
                </a:effectLst>
                <a:latin typeface="华文新魏" pitchFamily="2" charset="-122"/>
                <a:ea typeface="华文新魏" pitchFamily="2" charset="-122"/>
              </a:rPr>
              <a:t>》</a:t>
            </a:r>
            <a:endParaRPr lang="en-US" altLang="x-none" sz="2800" dirty="0">
              <a:solidFill>
                <a:srgbClr val="FFFF00"/>
              </a:solidFill>
              <a:effectLst>
                <a:outerShdw blurRad="38100" dist="38100" dir="2700000">
                  <a:srgbClr val="C0C0C0"/>
                </a:outerShdw>
              </a:effectLst>
              <a:latin typeface="华文新魏" pitchFamily="2" charset="-122"/>
              <a:ea typeface="华文新魏" pitchFamily="2" charset="-122"/>
            </a:endParaRPr>
          </a:p>
        </p:txBody>
      </p:sp>
      <p:pic>
        <p:nvPicPr>
          <p:cNvPr id="13318" name="图片 11270" descr="巴尔扎克《欧也妮·葛朗台》"/>
          <p:cNvPicPr>
            <a:picLocks noChangeAspect="1"/>
          </p:cNvPicPr>
          <p:nvPr/>
        </p:nvPicPr>
        <p:blipFill>
          <a:blip r:embed="rId2"/>
          <a:stretch>
            <a:fillRect/>
          </a:stretch>
        </p:blipFill>
        <p:spPr>
          <a:xfrm>
            <a:off x="0" y="838200"/>
            <a:ext cx="3962400" cy="5038725"/>
          </a:xfrm>
          <a:prstGeom prst="rect">
            <a:avLst/>
          </a:prstGeom>
          <a:noFill/>
          <a:ln w="9525">
            <a:noFill/>
          </a:ln>
        </p:spPr>
      </p:pic>
    </p:spTree>
  </p:cSld>
  <p:clrMapOvr>
    <a:masterClrMapping/>
  </p:clrMapOvr>
  <p:transition>
    <p:random/>
  </p:transition>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3540</Words>
  <Application>WPS 演示</Application>
  <PresentationFormat>在屏幕上显示</PresentationFormat>
  <Paragraphs>267</Paragraphs>
  <Slides>30</Slides>
  <Notes>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8</vt:i4>
      </vt:variant>
      <vt:variant>
        <vt:lpstr>幻灯片标题</vt:lpstr>
      </vt:variant>
      <vt:variant>
        <vt:i4>30</vt:i4>
      </vt:variant>
    </vt:vector>
  </HeadingPairs>
  <TitlesOfParts>
    <vt:vector size="57" baseType="lpstr">
      <vt:lpstr>Arial</vt:lpstr>
      <vt:lpstr>宋体</vt:lpstr>
      <vt:lpstr>Wingdings</vt:lpstr>
      <vt:lpstr>华文行楷</vt:lpstr>
      <vt:lpstr>黑体</vt:lpstr>
      <vt:lpstr>华文新魏</vt:lpstr>
      <vt:lpstr>楷体_GB2312</vt:lpstr>
      <vt:lpstr>Times New Roman</vt:lpstr>
      <vt:lpstr>仿宋_GB2312</vt:lpstr>
      <vt:lpstr>新宋体</vt:lpstr>
      <vt:lpstr>华文中宋</vt:lpstr>
      <vt:lpstr>Courier New</vt:lpstr>
      <vt:lpstr>隶书</vt:lpstr>
      <vt:lpstr>微软雅黑</vt:lpstr>
      <vt:lpstr>Arial Unicode MS</vt:lpstr>
      <vt:lpstr>Gulim</vt:lpstr>
      <vt:lpstr>方正舒体</vt:lpstr>
      <vt:lpstr>仿宋</vt:lpstr>
      <vt:lpstr>默认设计模板</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xyzstar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ks5u</dc:creator>
  <cp:lastModifiedBy>胡呗呗</cp:lastModifiedBy>
  <cp:revision>56</cp:revision>
  <dcterms:created xsi:type="dcterms:W3CDTF">2008-02-16T07:44:00Z</dcterms:created>
  <dcterms:modified xsi:type="dcterms:W3CDTF">2017-12-12T02:55:27Z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