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9" r:id="rId3"/>
    <p:sldId id="258" r:id="rId4"/>
    <p:sldId id="261" r:id="rId5"/>
    <p:sldId id="262" r:id="rId6"/>
    <p:sldId id="263" r:id="rId7"/>
    <p:sldId id="264" r:id="rId8"/>
    <p:sldId id="265" r:id="rId9"/>
    <p:sldId id="277" r:id="rId10"/>
    <p:sldId id="269" r:id="rId11"/>
    <p:sldId id="266" r:id="rId12"/>
    <p:sldId id="271" r:id="rId13"/>
    <p:sldId id="273" r:id="rId14"/>
    <p:sldId id="267" r:id="rId15"/>
    <p:sldId id="276" r:id="rId16"/>
    <p:sldId id="278" r:id="rId17"/>
    <p:sldId id="279" r:id="rId1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50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3C6F2A25-B8DF-4D43-931D-72AEF1199291}" type="datetimeFigureOut">
              <a:rPr lang="zh-CN" altLang="en-US" smtClean="0"/>
              <a:t>2017/11/29 Wednesday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D983219-EE2D-46CF-A62E-75C6BAC1F488}" type="slidenum">
              <a:rPr lang="zh-CN" altLang="en-US" smtClean="0"/>
              <a:t>‹#›</a:t>
            </a:fld>
            <a:endParaRPr lang="zh-CN" altLang="en-US"/>
          </a:p>
        </p:txBody>
      </p:sp>
    </p:spTree>
    <p:extLst>
      <p:ext uri="{BB962C8B-B14F-4D97-AF65-F5344CB8AC3E}">
        <p14:creationId xmlns:p14="http://schemas.microsoft.com/office/powerpoint/2010/main" val="892053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3C6F2A25-B8DF-4D43-931D-72AEF1199291}" type="datetimeFigureOut">
              <a:rPr lang="zh-CN" altLang="en-US" smtClean="0"/>
              <a:t>2017/11/29 Wednesday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D983219-EE2D-46CF-A62E-75C6BAC1F488}" type="slidenum">
              <a:rPr lang="zh-CN" altLang="en-US" smtClean="0"/>
              <a:t>‹#›</a:t>
            </a:fld>
            <a:endParaRPr lang="zh-CN" altLang="en-US"/>
          </a:p>
        </p:txBody>
      </p:sp>
    </p:spTree>
    <p:extLst>
      <p:ext uri="{BB962C8B-B14F-4D97-AF65-F5344CB8AC3E}">
        <p14:creationId xmlns:p14="http://schemas.microsoft.com/office/powerpoint/2010/main" val="3067057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3C6F2A25-B8DF-4D43-931D-72AEF1199291}" type="datetimeFigureOut">
              <a:rPr lang="zh-CN" altLang="en-US" smtClean="0"/>
              <a:t>2017/11/29 Wednesday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D983219-EE2D-46CF-A62E-75C6BAC1F488}" type="slidenum">
              <a:rPr lang="zh-CN" altLang="en-US" smtClean="0"/>
              <a:t>‹#›</a:t>
            </a:fld>
            <a:endParaRPr lang="zh-CN" altLang="en-US"/>
          </a:p>
        </p:txBody>
      </p:sp>
    </p:spTree>
    <p:extLst>
      <p:ext uri="{BB962C8B-B14F-4D97-AF65-F5344CB8AC3E}">
        <p14:creationId xmlns:p14="http://schemas.microsoft.com/office/powerpoint/2010/main" val="18419742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标题和内容">
    <p:spTree>
      <p:nvGrpSpPr>
        <p:cNvPr id="1" name=""/>
        <p:cNvGrpSpPr/>
        <p:nvPr/>
      </p:nvGrpSpPr>
      <p:grpSpPr>
        <a:xfrm>
          <a:off x="0" y="0"/>
          <a:ext cx="0" cy="0"/>
          <a:chOff x="0" y="0"/>
          <a:chExt cx="0" cy="0"/>
        </a:xfrm>
      </p:grpSpPr>
      <p:sp>
        <p:nvSpPr>
          <p:cNvPr id="3" name="内容占位符 2"/>
          <p:cNvSpPr>
            <a:spLocks noGrp="1"/>
          </p:cNvSpPr>
          <p:nvPr>
            <p:ph sz="quarter" idx="10"/>
          </p:nvPr>
        </p:nvSpPr>
        <p:spPr>
          <a:xfrm>
            <a:off x="714348" y="928670"/>
            <a:ext cx="7715304" cy="5000660"/>
          </a:xfrm>
          <a:prstGeom prst="rect">
            <a:avLst/>
          </a:prstGeom>
        </p:spPr>
        <p:txBody>
          <a:bodyPr/>
          <a:lstStyle>
            <a:lvl1pPr marL="0" indent="0" eaLnBrk="1">
              <a:lnSpc>
                <a:spcPts val="4000"/>
              </a:lnSpc>
              <a:spcBef>
                <a:spcPts val="0"/>
              </a:spcBef>
              <a:buNone/>
              <a:defRPr sz="2400" b="1">
                <a:solidFill>
                  <a:schemeClr val="tx1"/>
                </a:solidFill>
                <a:latin typeface="Times New Roman" pitchFamily="18" charset="0"/>
                <a:ea typeface="宋体" pitchFamily="2" charset="-122"/>
                <a:cs typeface="Times New Roman" pitchFamily="18" charset="0"/>
              </a:defRPr>
            </a:lvl1pPr>
            <a:lvl2pPr marL="0" indent="0" eaLnBrk="1">
              <a:lnSpc>
                <a:spcPts val="4000"/>
              </a:lnSpc>
              <a:spcBef>
                <a:spcPts val="0"/>
              </a:spcBef>
              <a:buNone/>
              <a:defRPr sz="2400" b="1">
                <a:solidFill>
                  <a:srgbClr val="0000FF"/>
                </a:solidFill>
                <a:latin typeface="Times New Roman" pitchFamily="18" charset="0"/>
                <a:ea typeface="楷体_GB2312" pitchFamily="49" charset="-122"/>
                <a:cs typeface="Times New Roman" pitchFamily="18" charset="0"/>
              </a:defRPr>
            </a:lvl2pPr>
            <a:lvl3pPr marL="0" indent="0" eaLnBrk="1">
              <a:lnSpc>
                <a:spcPts val="4000"/>
              </a:lnSpc>
              <a:spcBef>
                <a:spcPts val="0"/>
              </a:spcBef>
              <a:buNone/>
              <a:defRPr sz="2400" b="1">
                <a:solidFill>
                  <a:srgbClr val="FF0000"/>
                </a:solidFill>
                <a:latin typeface="Times New Roman" pitchFamily="18" charset="0"/>
                <a:ea typeface="宋体" pitchFamily="2" charset="-122"/>
                <a:cs typeface="Times New Roman" pitchFamily="18" charset="0"/>
              </a:defRPr>
            </a:lvl3pPr>
            <a:lvl4pPr marL="0" indent="0" eaLnBrk="1">
              <a:lnSpc>
                <a:spcPts val="4000"/>
              </a:lnSpc>
              <a:spcBef>
                <a:spcPts val="0"/>
              </a:spcBef>
              <a:buNone/>
              <a:defRPr sz="2400" b="1">
                <a:solidFill>
                  <a:schemeClr val="tx1"/>
                </a:solidFill>
                <a:latin typeface="Times New Roman" pitchFamily="18" charset="0"/>
                <a:ea typeface="黑体" pitchFamily="2" charset="-122"/>
                <a:cs typeface="Times New Roman" pitchFamily="18" charset="0"/>
              </a:defRPr>
            </a:lvl4pPr>
            <a:lvl5pPr marL="0" indent="0" eaLnBrk="1">
              <a:lnSpc>
                <a:spcPts val="4000"/>
              </a:lnSpc>
              <a:spcBef>
                <a:spcPts val="0"/>
              </a:spcBef>
              <a:buNone/>
              <a:defRPr sz="2400" b="1">
                <a:solidFill>
                  <a:srgbClr val="00B050"/>
                </a:solidFill>
                <a:latin typeface="Times New Roman" pitchFamily="18" charset="0"/>
                <a:ea typeface="楷体_GB2312" pitchFamily="49" charset="-122"/>
                <a:cs typeface="Times New Roman" pitchFamily="18" charset="0"/>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Tree>
    <p:extLst>
      <p:ext uri="{BB962C8B-B14F-4D97-AF65-F5344CB8AC3E}">
        <p14:creationId xmlns:p14="http://schemas.microsoft.com/office/powerpoint/2010/main" val="58793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3C6F2A25-B8DF-4D43-931D-72AEF1199291}" type="datetimeFigureOut">
              <a:rPr lang="zh-CN" altLang="en-US" smtClean="0"/>
              <a:t>2017/11/29 Wednesday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D983219-EE2D-46CF-A62E-75C6BAC1F488}" type="slidenum">
              <a:rPr lang="zh-CN" altLang="en-US" smtClean="0"/>
              <a:t>‹#›</a:t>
            </a:fld>
            <a:endParaRPr lang="zh-CN" altLang="en-US"/>
          </a:p>
        </p:txBody>
      </p:sp>
    </p:spTree>
    <p:extLst>
      <p:ext uri="{BB962C8B-B14F-4D97-AF65-F5344CB8AC3E}">
        <p14:creationId xmlns:p14="http://schemas.microsoft.com/office/powerpoint/2010/main" val="4244120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3C6F2A25-B8DF-4D43-931D-72AEF1199291}" type="datetimeFigureOut">
              <a:rPr lang="zh-CN" altLang="en-US" smtClean="0"/>
              <a:t>2017/11/29 Wednesday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D983219-EE2D-46CF-A62E-75C6BAC1F488}" type="slidenum">
              <a:rPr lang="zh-CN" altLang="en-US" smtClean="0"/>
              <a:t>‹#›</a:t>
            </a:fld>
            <a:endParaRPr lang="zh-CN" altLang="en-US"/>
          </a:p>
        </p:txBody>
      </p:sp>
    </p:spTree>
    <p:extLst>
      <p:ext uri="{BB962C8B-B14F-4D97-AF65-F5344CB8AC3E}">
        <p14:creationId xmlns:p14="http://schemas.microsoft.com/office/powerpoint/2010/main" val="2181791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3C6F2A25-B8DF-4D43-931D-72AEF1199291}" type="datetimeFigureOut">
              <a:rPr lang="zh-CN" altLang="en-US" smtClean="0"/>
              <a:t>2017/11/29 Wednesday</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D983219-EE2D-46CF-A62E-75C6BAC1F488}" type="slidenum">
              <a:rPr lang="zh-CN" altLang="en-US" smtClean="0"/>
              <a:t>‹#›</a:t>
            </a:fld>
            <a:endParaRPr lang="zh-CN" altLang="en-US"/>
          </a:p>
        </p:txBody>
      </p:sp>
    </p:spTree>
    <p:extLst>
      <p:ext uri="{BB962C8B-B14F-4D97-AF65-F5344CB8AC3E}">
        <p14:creationId xmlns:p14="http://schemas.microsoft.com/office/powerpoint/2010/main" val="2076646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3C6F2A25-B8DF-4D43-931D-72AEF1199291}" type="datetimeFigureOut">
              <a:rPr lang="zh-CN" altLang="en-US" smtClean="0"/>
              <a:t>2017/11/29 Wednesday</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D983219-EE2D-46CF-A62E-75C6BAC1F488}" type="slidenum">
              <a:rPr lang="zh-CN" altLang="en-US" smtClean="0"/>
              <a:t>‹#›</a:t>
            </a:fld>
            <a:endParaRPr lang="zh-CN" altLang="en-US"/>
          </a:p>
        </p:txBody>
      </p:sp>
    </p:spTree>
    <p:extLst>
      <p:ext uri="{BB962C8B-B14F-4D97-AF65-F5344CB8AC3E}">
        <p14:creationId xmlns:p14="http://schemas.microsoft.com/office/powerpoint/2010/main" val="19482466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3C6F2A25-B8DF-4D43-931D-72AEF1199291}" type="datetimeFigureOut">
              <a:rPr lang="zh-CN" altLang="en-US" smtClean="0"/>
              <a:t>2017/11/29 Wednesday</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D983219-EE2D-46CF-A62E-75C6BAC1F488}" type="slidenum">
              <a:rPr lang="zh-CN" altLang="en-US" smtClean="0"/>
              <a:t>‹#›</a:t>
            </a:fld>
            <a:endParaRPr lang="zh-CN" altLang="en-US"/>
          </a:p>
        </p:txBody>
      </p:sp>
    </p:spTree>
    <p:extLst>
      <p:ext uri="{BB962C8B-B14F-4D97-AF65-F5344CB8AC3E}">
        <p14:creationId xmlns:p14="http://schemas.microsoft.com/office/powerpoint/2010/main" val="2073149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3C6F2A25-B8DF-4D43-931D-72AEF1199291}" type="datetimeFigureOut">
              <a:rPr lang="zh-CN" altLang="en-US" smtClean="0"/>
              <a:t>2017/11/29 Wednesday</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D983219-EE2D-46CF-A62E-75C6BAC1F488}" type="slidenum">
              <a:rPr lang="zh-CN" altLang="en-US" smtClean="0"/>
              <a:t>‹#›</a:t>
            </a:fld>
            <a:endParaRPr lang="zh-CN" altLang="en-US"/>
          </a:p>
        </p:txBody>
      </p:sp>
    </p:spTree>
    <p:extLst>
      <p:ext uri="{BB962C8B-B14F-4D97-AF65-F5344CB8AC3E}">
        <p14:creationId xmlns:p14="http://schemas.microsoft.com/office/powerpoint/2010/main" val="3347835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3C6F2A25-B8DF-4D43-931D-72AEF1199291}" type="datetimeFigureOut">
              <a:rPr lang="zh-CN" altLang="en-US" smtClean="0"/>
              <a:t>2017/11/29 Wednesday</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D983219-EE2D-46CF-A62E-75C6BAC1F488}" type="slidenum">
              <a:rPr lang="zh-CN" altLang="en-US" smtClean="0"/>
              <a:t>‹#›</a:t>
            </a:fld>
            <a:endParaRPr lang="zh-CN" altLang="en-US"/>
          </a:p>
        </p:txBody>
      </p:sp>
    </p:spTree>
    <p:extLst>
      <p:ext uri="{BB962C8B-B14F-4D97-AF65-F5344CB8AC3E}">
        <p14:creationId xmlns:p14="http://schemas.microsoft.com/office/powerpoint/2010/main" val="3623532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3C6F2A25-B8DF-4D43-931D-72AEF1199291}" type="datetimeFigureOut">
              <a:rPr lang="zh-CN" altLang="en-US" smtClean="0"/>
              <a:t>2017/11/29 Wednesday</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D983219-EE2D-46CF-A62E-75C6BAC1F488}" type="slidenum">
              <a:rPr lang="zh-CN" altLang="en-US" smtClean="0"/>
              <a:t>‹#›</a:t>
            </a:fld>
            <a:endParaRPr lang="zh-CN" altLang="en-US"/>
          </a:p>
        </p:txBody>
      </p:sp>
    </p:spTree>
    <p:extLst>
      <p:ext uri="{BB962C8B-B14F-4D97-AF65-F5344CB8AC3E}">
        <p14:creationId xmlns:p14="http://schemas.microsoft.com/office/powerpoint/2010/main" val="24304146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6F2A25-B8DF-4D43-931D-72AEF1199291}" type="datetimeFigureOut">
              <a:rPr lang="zh-CN" altLang="en-US" smtClean="0"/>
              <a:t>2017/11/29 Wednesday</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983219-EE2D-46CF-A62E-75C6BAC1F488}" type="slidenum">
              <a:rPr lang="zh-CN" altLang="en-US" smtClean="0"/>
              <a:t>‹#›</a:t>
            </a:fld>
            <a:endParaRPr lang="zh-CN" altLang="en-US"/>
          </a:p>
        </p:txBody>
      </p:sp>
    </p:spTree>
    <p:extLst>
      <p:ext uri="{BB962C8B-B14F-4D97-AF65-F5344CB8AC3E}">
        <p14:creationId xmlns:p14="http://schemas.microsoft.com/office/powerpoint/2010/main" val="39124561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395536" y="-243408"/>
            <a:ext cx="8229600" cy="1143000"/>
          </a:xfrm>
        </p:spPr>
        <p:txBody>
          <a:bodyPr/>
          <a:lstStyle/>
          <a:p>
            <a:r>
              <a:rPr lang="zh-CN" altLang="en-US" dirty="0" smtClean="0">
                <a:solidFill>
                  <a:srgbClr val="FF0000"/>
                </a:solidFill>
                <a:latin typeface="黑体" pitchFamily="49" charset="-122"/>
                <a:ea typeface="黑体" pitchFamily="49" charset="-122"/>
              </a:rPr>
              <a:t>知识回顾</a:t>
            </a:r>
            <a:endParaRPr lang="zh-CN" altLang="en-US" dirty="0">
              <a:solidFill>
                <a:srgbClr val="FF0000"/>
              </a:solidFill>
              <a:latin typeface="黑体" pitchFamily="49" charset="-122"/>
              <a:ea typeface="黑体" pitchFamily="49" charset="-122"/>
            </a:endParaRPr>
          </a:p>
        </p:txBody>
      </p:sp>
      <p:sp>
        <p:nvSpPr>
          <p:cNvPr id="5" name="内容占位符 4"/>
          <p:cNvSpPr>
            <a:spLocks noGrp="1"/>
          </p:cNvSpPr>
          <p:nvPr>
            <p:ph idx="1"/>
          </p:nvPr>
        </p:nvSpPr>
        <p:spPr>
          <a:xfrm>
            <a:off x="-1" y="764704"/>
            <a:ext cx="9171045" cy="6309320"/>
          </a:xfrm>
        </p:spPr>
        <p:txBody>
          <a:bodyPr>
            <a:normAutofit fontScale="92500" lnSpcReduction="10000"/>
          </a:bodyPr>
          <a:lstStyle/>
          <a:p>
            <a:pPr marL="0" indent="0">
              <a:buNone/>
            </a:pPr>
            <a:r>
              <a:rPr lang="en-US" altLang="zh-CN" dirty="0" smtClean="0">
                <a:latin typeface="黑体" pitchFamily="49" charset="-122"/>
                <a:ea typeface="黑体" pitchFamily="49" charset="-122"/>
              </a:rPr>
              <a:t> 1</a:t>
            </a:r>
            <a:r>
              <a:rPr lang="zh-CN" altLang="en-US" dirty="0" smtClean="0">
                <a:latin typeface="黑体" pitchFamily="49" charset="-122"/>
                <a:ea typeface="黑体" pitchFamily="49" charset="-122"/>
              </a:rPr>
              <a:t>、战后资本主义新变化主要表现在哪些方面？</a:t>
            </a:r>
            <a:endParaRPr lang="en-US" altLang="zh-CN" dirty="0" smtClean="0">
              <a:latin typeface="黑体" pitchFamily="49" charset="-122"/>
              <a:ea typeface="黑体" pitchFamily="49" charset="-122"/>
            </a:endParaRPr>
          </a:p>
          <a:p>
            <a:pPr marL="0" indent="0">
              <a:buNone/>
            </a:pPr>
            <a:r>
              <a:rPr lang="en-US" altLang="zh-CN" dirty="0" smtClean="0">
                <a:latin typeface="黑体" pitchFamily="49" charset="-122"/>
                <a:ea typeface="黑体" pitchFamily="49" charset="-122"/>
              </a:rPr>
              <a:t> 2</a:t>
            </a:r>
            <a:r>
              <a:rPr lang="zh-CN" altLang="en-US" dirty="0" smtClean="0">
                <a:latin typeface="黑体" pitchFamily="49" charset="-122"/>
                <a:ea typeface="黑体" pitchFamily="49" charset="-122"/>
              </a:rPr>
              <a:t>、战后</a:t>
            </a:r>
            <a:r>
              <a:rPr lang="en-US" altLang="zh-CN" dirty="0" smtClean="0">
                <a:latin typeface="黑体" pitchFamily="49" charset="-122"/>
                <a:ea typeface="黑体" pitchFamily="49" charset="-122"/>
              </a:rPr>
              <a:t>20</a:t>
            </a:r>
            <a:r>
              <a:rPr lang="zh-CN" altLang="en-US" dirty="0" smtClean="0">
                <a:latin typeface="黑体" pitchFamily="49" charset="-122"/>
                <a:ea typeface="黑体" pitchFamily="49" charset="-122"/>
              </a:rPr>
              <a:t>年，推动美国经济快速发展，进入“黄金时代”的主要原因有？</a:t>
            </a:r>
            <a:endParaRPr lang="en-US" altLang="zh-CN" dirty="0" smtClean="0">
              <a:latin typeface="黑体" pitchFamily="49" charset="-122"/>
              <a:ea typeface="黑体" pitchFamily="49" charset="-122"/>
            </a:endParaRPr>
          </a:p>
          <a:p>
            <a:pPr marL="0" indent="0">
              <a:buNone/>
            </a:pPr>
            <a:r>
              <a:rPr lang="en-US" altLang="zh-CN" dirty="0" smtClean="0">
                <a:latin typeface="黑体" pitchFamily="49" charset="-122"/>
                <a:ea typeface="黑体" pitchFamily="49" charset="-122"/>
              </a:rPr>
              <a:t> 3</a:t>
            </a:r>
            <a:r>
              <a:rPr lang="zh-CN" altLang="en-US" dirty="0" smtClean="0">
                <a:latin typeface="黑体" pitchFamily="49" charset="-122"/>
                <a:ea typeface="黑体" pitchFamily="49" charset="-122"/>
              </a:rPr>
              <a:t>、</a:t>
            </a:r>
            <a:r>
              <a:rPr lang="en-US" altLang="zh-CN" dirty="0" smtClean="0">
                <a:latin typeface="黑体" pitchFamily="49" charset="-122"/>
                <a:ea typeface="黑体" pitchFamily="49" charset="-122"/>
              </a:rPr>
              <a:t>20</a:t>
            </a:r>
            <a:r>
              <a:rPr lang="zh-CN" altLang="en-US" dirty="0" smtClean="0">
                <a:latin typeface="黑体" pitchFamily="49" charset="-122"/>
                <a:ea typeface="黑体" pitchFamily="49" charset="-122"/>
              </a:rPr>
              <a:t>世纪</a:t>
            </a:r>
            <a:r>
              <a:rPr lang="en-US" altLang="zh-CN" dirty="0" smtClean="0">
                <a:latin typeface="黑体" pitchFamily="49" charset="-122"/>
                <a:ea typeface="黑体" pitchFamily="49" charset="-122"/>
              </a:rPr>
              <a:t>70</a:t>
            </a:r>
            <a:r>
              <a:rPr lang="zh-CN" altLang="en-US" dirty="0" smtClean="0">
                <a:latin typeface="黑体" pitchFamily="49" charset="-122"/>
                <a:ea typeface="黑体" pitchFamily="49" charset="-122"/>
              </a:rPr>
              <a:t>年代美国经济发展呈现出哪一特征？说明哪一经济思想失灵？此时美国对外政策作出了怎样的调整？列举史实说明？</a:t>
            </a:r>
            <a:endParaRPr lang="en-US" altLang="zh-CN" dirty="0" smtClean="0">
              <a:latin typeface="黑体" pitchFamily="49" charset="-122"/>
              <a:ea typeface="黑体" pitchFamily="49" charset="-122"/>
            </a:endParaRPr>
          </a:p>
          <a:p>
            <a:pPr marL="0" indent="0">
              <a:buNone/>
            </a:pPr>
            <a:r>
              <a:rPr lang="en-US" altLang="zh-CN" dirty="0" smtClean="0">
                <a:latin typeface="黑体" pitchFamily="49" charset="-122"/>
                <a:ea typeface="黑体" pitchFamily="49" charset="-122"/>
              </a:rPr>
              <a:t> 4</a:t>
            </a:r>
            <a:r>
              <a:rPr lang="zh-CN" altLang="en-US" dirty="0" smtClean="0">
                <a:latin typeface="黑体" pitchFamily="49" charset="-122"/>
                <a:ea typeface="黑体" pitchFamily="49" charset="-122"/>
              </a:rPr>
              <a:t>、</a:t>
            </a:r>
            <a:r>
              <a:rPr lang="en-US" altLang="zh-CN" dirty="0" smtClean="0">
                <a:latin typeface="黑体" pitchFamily="49" charset="-122"/>
                <a:ea typeface="黑体" pitchFamily="49" charset="-122"/>
              </a:rPr>
              <a:t>20</a:t>
            </a:r>
            <a:r>
              <a:rPr lang="zh-CN" altLang="en-US" dirty="0" smtClean="0">
                <a:latin typeface="黑体" pitchFamily="49" charset="-122"/>
                <a:ea typeface="黑体" pitchFamily="49" charset="-122"/>
              </a:rPr>
              <a:t>世纪</a:t>
            </a:r>
            <a:r>
              <a:rPr lang="en-US" altLang="zh-CN" dirty="0" smtClean="0">
                <a:latin typeface="黑体" pitchFamily="49" charset="-122"/>
                <a:ea typeface="黑体" pitchFamily="49" charset="-122"/>
              </a:rPr>
              <a:t>80</a:t>
            </a:r>
            <a:r>
              <a:rPr lang="zh-CN" altLang="en-US" dirty="0" smtClean="0">
                <a:latin typeface="黑体" pitchFamily="49" charset="-122"/>
                <a:ea typeface="黑体" pitchFamily="49" charset="-122"/>
              </a:rPr>
              <a:t>年代里根总统采取哪些学派的理论促使美国经济复苏回升？</a:t>
            </a:r>
            <a:r>
              <a:rPr lang="en-US" altLang="zh-CN" dirty="0" smtClean="0">
                <a:latin typeface="黑体" pitchFamily="49" charset="-122"/>
                <a:ea typeface="黑体" pitchFamily="49" charset="-122"/>
              </a:rPr>
              <a:t>20</a:t>
            </a:r>
            <a:r>
              <a:rPr lang="zh-CN" altLang="en-US" dirty="0" smtClean="0">
                <a:latin typeface="黑体" pitchFamily="49" charset="-122"/>
                <a:ea typeface="黑体" pitchFamily="49" charset="-122"/>
              </a:rPr>
              <a:t>世纪</a:t>
            </a:r>
            <a:r>
              <a:rPr lang="en-US" altLang="zh-CN" dirty="0" smtClean="0">
                <a:latin typeface="黑体" pitchFamily="49" charset="-122"/>
                <a:ea typeface="黑体" pitchFamily="49" charset="-122"/>
              </a:rPr>
              <a:t>90</a:t>
            </a:r>
            <a:r>
              <a:rPr lang="zh-CN" altLang="en-US" dirty="0" smtClean="0">
                <a:latin typeface="黑体" pitchFamily="49" charset="-122"/>
                <a:ea typeface="黑体" pitchFamily="49" charset="-122"/>
              </a:rPr>
              <a:t>年代，美国经济发展的状况如何？跟哪位总统的何政策有关？对其对外政策有何影响？</a:t>
            </a:r>
            <a:endParaRPr lang="en-US" altLang="zh-CN" dirty="0" smtClean="0">
              <a:latin typeface="黑体" pitchFamily="49" charset="-122"/>
              <a:ea typeface="黑体" pitchFamily="49" charset="-122"/>
            </a:endParaRPr>
          </a:p>
          <a:p>
            <a:pPr marL="0" indent="0">
              <a:buNone/>
            </a:pPr>
            <a:r>
              <a:rPr lang="en-US" altLang="zh-CN" dirty="0" smtClean="0">
                <a:latin typeface="黑体" pitchFamily="49" charset="-122"/>
                <a:ea typeface="黑体" pitchFamily="49" charset="-122"/>
              </a:rPr>
              <a:t> 5</a:t>
            </a:r>
            <a:r>
              <a:rPr lang="zh-CN" altLang="en-US" dirty="0" smtClean="0">
                <a:latin typeface="黑体" pitchFamily="49" charset="-122"/>
                <a:ea typeface="黑体" pitchFamily="49" charset="-122"/>
              </a:rPr>
              <a:t>、美国“新经济”出现时间、突出特征？</a:t>
            </a:r>
            <a:endParaRPr lang="en-US" altLang="zh-CN" dirty="0" smtClean="0">
              <a:latin typeface="黑体" pitchFamily="49" charset="-122"/>
              <a:ea typeface="黑体" pitchFamily="49" charset="-122"/>
            </a:endParaRPr>
          </a:p>
          <a:p>
            <a:pPr marL="0" indent="0">
              <a:buNone/>
            </a:pPr>
            <a:r>
              <a:rPr lang="en-US" altLang="zh-CN" dirty="0" smtClean="0">
                <a:latin typeface="黑体" pitchFamily="49" charset="-122"/>
                <a:ea typeface="黑体" pitchFamily="49" charset="-122"/>
              </a:rPr>
              <a:t> 6</a:t>
            </a:r>
            <a:r>
              <a:rPr lang="zh-CN" altLang="en-US" smtClean="0">
                <a:latin typeface="黑体" pitchFamily="49" charset="-122"/>
                <a:ea typeface="黑体" pitchFamily="49" charset="-122"/>
              </a:rPr>
              <a:t>、“福利国家”的</a:t>
            </a:r>
            <a:r>
              <a:rPr lang="zh-CN" altLang="en-US" dirty="0" smtClean="0">
                <a:latin typeface="黑体" pitchFamily="49" charset="-122"/>
                <a:ea typeface="黑体" pitchFamily="49" charset="-122"/>
              </a:rPr>
              <a:t>利与弊？</a:t>
            </a:r>
            <a:endParaRPr lang="en-US" altLang="zh-CN" dirty="0" smtClean="0">
              <a:latin typeface="黑体" pitchFamily="49" charset="-122"/>
              <a:ea typeface="黑体" pitchFamily="49" charset="-122"/>
            </a:endParaRPr>
          </a:p>
          <a:p>
            <a:pPr marL="0" indent="0">
              <a:buNone/>
            </a:pPr>
            <a:r>
              <a:rPr lang="en-US" altLang="zh-CN" dirty="0" smtClean="0">
                <a:latin typeface="黑体" pitchFamily="49" charset="-122"/>
                <a:ea typeface="黑体" pitchFamily="49" charset="-122"/>
              </a:rPr>
              <a:t> </a:t>
            </a:r>
            <a:endParaRPr lang="zh-CN" altLang="en-US" dirty="0">
              <a:latin typeface="黑体" pitchFamily="49" charset="-122"/>
              <a:ea typeface="黑体" pitchFamily="49" charset="-122"/>
            </a:endParaRPr>
          </a:p>
        </p:txBody>
      </p:sp>
    </p:spTree>
    <p:extLst>
      <p:ext uri="{BB962C8B-B14F-4D97-AF65-F5344CB8AC3E}">
        <p14:creationId xmlns:p14="http://schemas.microsoft.com/office/powerpoint/2010/main" val="16869780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0" y="332656"/>
            <a:ext cx="8976908" cy="6986528"/>
          </a:xfrm>
          <a:prstGeom prst="rect">
            <a:avLst/>
          </a:prstGeom>
        </p:spPr>
        <p:txBody>
          <a:bodyPr wrap="square">
            <a:spAutoFit/>
          </a:bodyPr>
          <a:lstStyle/>
          <a:p>
            <a:r>
              <a:rPr lang="zh-CN" altLang="en-US" sz="2800" b="1" dirty="0" smtClean="0">
                <a:latin typeface="黑体" pitchFamily="49" charset="-122"/>
                <a:ea typeface="黑体" pitchFamily="49" charset="-122"/>
              </a:rPr>
              <a:t>史</a:t>
            </a:r>
            <a:r>
              <a:rPr lang="zh-CN" altLang="zh-CN" sz="2800" b="1" dirty="0" smtClean="0">
                <a:latin typeface="黑体" pitchFamily="49" charset="-122"/>
                <a:ea typeface="黑体" pitchFamily="49" charset="-122"/>
              </a:rPr>
              <a:t>料</a:t>
            </a:r>
            <a:r>
              <a:rPr lang="en-US" altLang="zh-CN" sz="2800" b="1" dirty="0" smtClean="0">
                <a:latin typeface="黑体" pitchFamily="49" charset="-122"/>
                <a:ea typeface="黑体" pitchFamily="49" charset="-122"/>
              </a:rPr>
              <a:t>3  1920</a:t>
            </a:r>
            <a:r>
              <a:rPr lang="zh-CN" altLang="zh-CN" sz="2800" b="1" dirty="0" smtClean="0">
                <a:latin typeface="黑体" pitchFamily="49" charset="-122"/>
                <a:ea typeface="黑体" pitchFamily="49" charset="-122"/>
              </a:rPr>
              <a:t>年苏俄农民流传这样的说法</a:t>
            </a:r>
            <a:r>
              <a:rPr lang="en-US" altLang="zh-CN" sz="2800" b="1" dirty="0" smtClean="0">
                <a:latin typeface="黑体" pitchFamily="49" charset="-122"/>
                <a:ea typeface="黑体" pitchFamily="49" charset="-122"/>
              </a:rPr>
              <a:t>:</a:t>
            </a:r>
            <a:r>
              <a:rPr lang="zh-CN" altLang="zh-CN" sz="2800" b="1" dirty="0" smtClean="0">
                <a:latin typeface="黑体" pitchFamily="49" charset="-122"/>
                <a:ea typeface="黑体" pitchFamily="49" charset="-122"/>
              </a:rPr>
              <a:t>“土地属于我们，面包却属于你们；水属于我们，鱼却属于你们；森林属于我们，木材却属于你们。”</a:t>
            </a:r>
            <a:endParaRPr lang="zh-CN" altLang="zh-CN" sz="2800" dirty="0" smtClean="0">
              <a:latin typeface="黑体" pitchFamily="49" charset="-122"/>
              <a:ea typeface="黑体" pitchFamily="49" charset="-122"/>
            </a:endParaRPr>
          </a:p>
          <a:p>
            <a:pPr fontAlgn="base"/>
            <a:r>
              <a:rPr lang="en-US" altLang="zh-CN" sz="2800" b="1" dirty="0" smtClean="0">
                <a:latin typeface="黑体" pitchFamily="49" charset="-122"/>
                <a:ea typeface="黑体" pitchFamily="49" charset="-122"/>
              </a:rPr>
              <a:t>  ----</a:t>
            </a:r>
            <a:r>
              <a:rPr lang="zh-CN" altLang="zh-CN" sz="2800" b="1" dirty="0" smtClean="0">
                <a:latin typeface="黑体" pitchFamily="49" charset="-122"/>
                <a:ea typeface="黑体" pitchFamily="49" charset="-122"/>
              </a:rPr>
              <a:t>《历史必修二经济成长历程》岳麓书社</a:t>
            </a:r>
            <a:r>
              <a:rPr lang="en-US" altLang="zh-CN" sz="2800" b="1" dirty="0" smtClean="0">
                <a:latin typeface="黑体" pitchFamily="49" charset="-122"/>
                <a:ea typeface="黑体" pitchFamily="49" charset="-122"/>
              </a:rPr>
              <a:t>2012</a:t>
            </a:r>
            <a:r>
              <a:rPr lang="zh-CN" altLang="zh-CN" sz="2800" b="1" dirty="0" smtClean="0">
                <a:latin typeface="黑体" pitchFamily="49" charset="-122"/>
                <a:ea typeface="黑体" pitchFamily="49" charset="-122"/>
              </a:rPr>
              <a:t>年版</a:t>
            </a:r>
            <a:endParaRPr lang="zh-CN" altLang="zh-CN" sz="2800" dirty="0" smtClean="0">
              <a:latin typeface="黑体" pitchFamily="49" charset="-122"/>
              <a:ea typeface="黑体" pitchFamily="49" charset="-122"/>
            </a:endParaRPr>
          </a:p>
          <a:p>
            <a:endParaRPr lang="en-US" altLang="zh-CN" sz="2800" b="1" dirty="0">
              <a:latin typeface="黑体" pitchFamily="49" charset="-122"/>
              <a:ea typeface="黑体" pitchFamily="49" charset="-122"/>
            </a:endParaRPr>
          </a:p>
          <a:p>
            <a:endParaRPr lang="en-US" altLang="zh-CN" sz="2800" b="1" dirty="0" smtClean="0">
              <a:latin typeface="黑体" pitchFamily="49" charset="-122"/>
              <a:ea typeface="黑体" pitchFamily="49" charset="-122"/>
            </a:endParaRPr>
          </a:p>
          <a:p>
            <a:r>
              <a:rPr lang="zh-CN" altLang="en-US" sz="2800" b="1" dirty="0" smtClean="0">
                <a:latin typeface="黑体" pitchFamily="49" charset="-122"/>
                <a:ea typeface="黑体" pitchFamily="49" charset="-122"/>
              </a:rPr>
              <a:t>史</a:t>
            </a:r>
            <a:r>
              <a:rPr lang="zh-CN" altLang="zh-CN" sz="2800" b="1" dirty="0" smtClean="0">
                <a:latin typeface="黑体" pitchFamily="49" charset="-122"/>
                <a:ea typeface="黑体" pitchFamily="49" charset="-122"/>
              </a:rPr>
              <a:t>料</a:t>
            </a:r>
            <a:r>
              <a:rPr lang="en-US" altLang="zh-CN" sz="2800" b="1" dirty="0" smtClean="0">
                <a:latin typeface="黑体" pitchFamily="49" charset="-122"/>
                <a:ea typeface="黑体" pitchFamily="49" charset="-122"/>
              </a:rPr>
              <a:t>4  1921</a:t>
            </a:r>
            <a:r>
              <a:rPr lang="zh-CN" altLang="zh-CN" sz="2800" b="1" dirty="0">
                <a:latin typeface="黑体" pitchFamily="49" charset="-122"/>
                <a:ea typeface="黑体" pitchFamily="49" charset="-122"/>
              </a:rPr>
              <a:t>年苏俄的重工业产量只有一战前</a:t>
            </a:r>
            <a:r>
              <a:rPr lang="en-US" altLang="zh-CN" sz="2800" b="1" dirty="0">
                <a:latin typeface="黑体" pitchFamily="49" charset="-122"/>
                <a:ea typeface="黑体" pitchFamily="49" charset="-122"/>
              </a:rPr>
              <a:t>1913</a:t>
            </a:r>
            <a:r>
              <a:rPr lang="zh-CN" altLang="zh-CN" sz="2800" b="1" dirty="0">
                <a:latin typeface="黑体" pitchFamily="49" charset="-122"/>
                <a:ea typeface="黑体" pitchFamily="49" charset="-122"/>
              </a:rPr>
              <a:t>年的</a:t>
            </a:r>
            <a:r>
              <a:rPr lang="en-US" altLang="zh-CN" sz="2800" b="1" dirty="0">
                <a:latin typeface="黑体" pitchFamily="49" charset="-122"/>
                <a:ea typeface="黑体" pitchFamily="49" charset="-122"/>
              </a:rPr>
              <a:t>20%……</a:t>
            </a:r>
            <a:r>
              <a:rPr lang="zh-CN" altLang="zh-CN" sz="2800" b="1" dirty="0">
                <a:latin typeface="黑体" pitchFamily="49" charset="-122"/>
                <a:ea typeface="黑体" pitchFamily="49" charset="-122"/>
              </a:rPr>
              <a:t>叛乱席卷了全国，甚至连十月革命的中坚分子喀琅施塔得水兵也打出了</a:t>
            </a:r>
            <a:r>
              <a:rPr lang="en-US" altLang="zh-CN" sz="2800" b="1" dirty="0">
                <a:latin typeface="黑体" pitchFamily="49" charset="-122"/>
                <a:ea typeface="黑体" pitchFamily="49" charset="-122"/>
              </a:rPr>
              <a:t>“</a:t>
            </a:r>
            <a:r>
              <a:rPr lang="zh-CN" altLang="zh-CN" sz="2800" b="1" dirty="0">
                <a:latin typeface="黑体" pitchFamily="49" charset="-122"/>
                <a:ea typeface="黑体" pitchFamily="49" charset="-122"/>
              </a:rPr>
              <a:t>要苏维埃，不要共产党的苏维埃</a:t>
            </a:r>
            <a:r>
              <a:rPr lang="en-US" altLang="zh-CN" sz="2800" b="1" dirty="0">
                <a:latin typeface="黑体" pitchFamily="49" charset="-122"/>
                <a:ea typeface="黑体" pitchFamily="49" charset="-122"/>
              </a:rPr>
              <a:t>”</a:t>
            </a:r>
            <a:r>
              <a:rPr lang="zh-CN" altLang="zh-CN" sz="2800" b="1" dirty="0">
                <a:latin typeface="黑体" pitchFamily="49" charset="-122"/>
                <a:ea typeface="黑体" pitchFamily="49" charset="-122"/>
              </a:rPr>
              <a:t>的口号参与叛乱。 为此而震惊的列宁曾说：</a:t>
            </a:r>
            <a:r>
              <a:rPr lang="en-US" altLang="zh-CN" sz="2800" b="1" dirty="0">
                <a:latin typeface="黑体" pitchFamily="49" charset="-122"/>
                <a:ea typeface="黑体" pitchFamily="49" charset="-122"/>
              </a:rPr>
              <a:t>“</a:t>
            </a:r>
            <a:r>
              <a:rPr lang="zh-CN" altLang="zh-CN" sz="2800" b="1" dirty="0">
                <a:latin typeface="黑体" pitchFamily="49" charset="-122"/>
                <a:ea typeface="黑体" pitchFamily="49" charset="-122"/>
              </a:rPr>
              <a:t>我们计划</a:t>
            </a:r>
            <a:r>
              <a:rPr lang="en-US" altLang="zh-CN" sz="2800" b="1" dirty="0">
                <a:latin typeface="黑体" pitchFamily="49" charset="-122"/>
                <a:ea typeface="黑体" pitchFamily="49" charset="-122"/>
              </a:rPr>
              <a:t>……</a:t>
            </a:r>
            <a:r>
              <a:rPr lang="zh-CN" altLang="zh-CN" sz="2800" b="1" dirty="0">
                <a:latin typeface="黑体" pitchFamily="49" charset="-122"/>
                <a:ea typeface="黑体" pitchFamily="49" charset="-122"/>
              </a:rPr>
              <a:t>用无产阶级国家直接下命令的办法在一个小农国家里按共产主义原则来调整国家的产品</a:t>
            </a:r>
            <a:r>
              <a:rPr lang="zh-CN" altLang="zh-CN" sz="2800" b="1" dirty="0" smtClean="0">
                <a:latin typeface="黑体" pitchFamily="49" charset="-122"/>
                <a:ea typeface="黑体" pitchFamily="49" charset="-122"/>
              </a:rPr>
              <a:t>生产和分配</a:t>
            </a:r>
            <a:r>
              <a:rPr lang="zh-CN" altLang="zh-CN" sz="2800" b="1" dirty="0">
                <a:latin typeface="黑体" pitchFamily="49" charset="-122"/>
                <a:ea typeface="黑体" pitchFamily="49" charset="-122"/>
              </a:rPr>
              <a:t>。</a:t>
            </a:r>
            <a:r>
              <a:rPr lang="zh-CN" altLang="zh-CN" sz="2800" b="1" dirty="0">
                <a:solidFill>
                  <a:srgbClr val="FF0000"/>
                </a:solidFill>
                <a:latin typeface="黑体" pitchFamily="49" charset="-122"/>
                <a:ea typeface="黑体" pitchFamily="49" charset="-122"/>
              </a:rPr>
              <a:t>现实生活说明我们错了 </a:t>
            </a:r>
            <a:r>
              <a:rPr lang="zh-CN" altLang="zh-CN" sz="2800" b="1" dirty="0" smtClean="0">
                <a:solidFill>
                  <a:srgbClr val="FF0000"/>
                </a:solidFill>
                <a:latin typeface="黑体" pitchFamily="49" charset="-122"/>
                <a:ea typeface="黑体" pitchFamily="49" charset="-122"/>
              </a:rPr>
              <a:t>”</a:t>
            </a:r>
            <a:r>
              <a:rPr lang="en-US" altLang="zh-CN" sz="2800" b="1" dirty="0" smtClean="0">
                <a:solidFill>
                  <a:srgbClr val="FF0000"/>
                </a:solidFill>
                <a:latin typeface="黑体" pitchFamily="49" charset="-122"/>
                <a:ea typeface="黑体" pitchFamily="49" charset="-122"/>
              </a:rPr>
              <a:t> </a:t>
            </a:r>
          </a:p>
          <a:p>
            <a:r>
              <a:rPr lang="en-US" altLang="zh-CN" sz="2800" b="1" dirty="0">
                <a:solidFill>
                  <a:srgbClr val="FF0000"/>
                </a:solidFill>
                <a:latin typeface="黑体" pitchFamily="49" charset="-122"/>
                <a:ea typeface="黑体" pitchFamily="49" charset="-122"/>
              </a:rPr>
              <a:t> </a:t>
            </a:r>
            <a:r>
              <a:rPr lang="en-US" altLang="zh-CN" sz="2800" b="1" dirty="0" smtClean="0">
                <a:solidFill>
                  <a:srgbClr val="FF0000"/>
                </a:solidFill>
                <a:latin typeface="黑体" pitchFamily="49" charset="-122"/>
                <a:ea typeface="黑体" pitchFamily="49" charset="-122"/>
              </a:rPr>
              <a:t>                               </a:t>
            </a:r>
            <a:r>
              <a:rPr lang="en-US" altLang="zh-CN" sz="2800" b="1" dirty="0" smtClean="0">
                <a:latin typeface="黑体" pitchFamily="49" charset="-122"/>
                <a:ea typeface="黑体" pitchFamily="49" charset="-122"/>
              </a:rPr>
              <a:t>----</a:t>
            </a:r>
            <a:r>
              <a:rPr lang="zh-CN" altLang="zh-CN" sz="2800" b="1" dirty="0" smtClean="0">
                <a:latin typeface="黑体" pitchFamily="49" charset="-122"/>
                <a:ea typeface="黑体" pitchFamily="49" charset="-122"/>
              </a:rPr>
              <a:t>《全球通史》</a:t>
            </a:r>
            <a:endParaRPr lang="en-US" altLang="zh-CN" sz="2800" b="1" dirty="0" smtClean="0">
              <a:latin typeface="黑体" pitchFamily="49" charset="-122"/>
              <a:ea typeface="黑体" pitchFamily="49" charset="-122"/>
            </a:endParaRPr>
          </a:p>
          <a:p>
            <a:endParaRPr lang="en-US" altLang="zh-CN" sz="2800" b="1" dirty="0" smtClean="0">
              <a:latin typeface="黑体" pitchFamily="49" charset="-122"/>
              <a:ea typeface="黑体" pitchFamily="49" charset="-122"/>
            </a:endParaRPr>
          </a:p>
          <a:p>
            <a:r>
              <a:rPr lang="zh-CN" altLang="en-US" sz="2800" b="1" dirty="0" smtClean="0">
                <a:latin typeface="黑体" pitchFamily="49" charset="-122"/>
                <a:ea typeface="黑体" pitchFamily="49" charset="-122"/>
              </a:rPr>
              <a:t>  </a:t>
            </a:r>
            <a:endParaRPr lang="zh-CN" altLang="zh-CN" sz="2800" dirty="0">
              <a:latin typeface="黑体" pitchFamily="49" charset="-122"/>
              <a:ea typeface="黑体" pitchFamily="49" charset="-122"/>
            </a:endParaRPr>
          </a:p>
        </p:txBody>
      </p:sp>
    </p:spTree>
    <p:extLst>
      <p:ext uri="{BB962C8B-B14F-4D97-AF65-F5344CB8AC3E}">
        <p14:creationId xmlns:p14="http://schemas.microsoft.com/office/powerpoint/2010/main" val="21967640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16632"/>
            <a:ext cx="8856984" cy="1143000"/>
          </a:xfrm>
        </p:spPr>
        <p:txBody>
          <a:bodyPr>
            <a:normAutofit fontScale="90000"/>
          </a:bodyPr>
          <a:lstStyle/>
          <a:p>
            <a:r>
              <a:rPr lang="en-US" altLang="zh-CN" b="1" dirty="0">
                <a:ea typeface="黑体" pitchFamily="49" charset="-122"/>
              </a:rPr>
              <a:t/>
            </a:r>
            <a:br>
              <a:rPr lang="en-US" altLang="zh-CN" b="1" dirty="0">
                <a:ea typeface="黑体" pitchFamily="49" charset="-122"/>
              </a:rPr>
            </a:br>
            <a:r>
              <a:rPr lang="zh-CN" altLang="en-US" sz="4000" b="1" dirty="0" smtClean="0">
                <a:solidFill>
                  <a:srgbClr val="FF0000"/>
                </a:solidFill>
                <a:ea typeface="黑体" pitchFamily="49" charset="-122"/>
              </a:rPr>
              <a:t>三    </a:t>
            </a:r>
            <a:r>
              <a:rPr lang="en-US" altLang="zh-CN" sz="4000" b="1" dirty="0" smtClean="0">
                <a:solidFill>
                  <a:srgbClr val="FF0000"/>
                </a:solidFill>
                <a:ea typeface="黑体" pitchFamily="49" charset="-122"/>
              </a:rPr>
              <a:t> </a:t>
            </a:r>
            <a:r>
              <a:rPr kumimoji="1" lang="zh-CN" altLang="en-US" sz="4000" b="1" dirty="0" smtClean="0">
                <a:solidFill>
                  <a:srgbClr val="FF0000"/>
                </a:solidFill>
                <a:ea typeface="黑体" pitchFamily="49" charset="-122"/>
              </a:rPr>
              <a:t>面对现实的实验</a:t>
            </a:r>
            <a:br>
              <a:rPr kumimoji="1" lang="zh-CN" altLang="en-US" sz="4000" b="1" dirty="0" smtClean="0">
                <a:solidFill>
                  <a:srgbClr val="FF0000"/>
                </a:solidFill>
                <a:ea typeface="黑体" pitchFamily="49" charset="-122"/>
              </a:rPr>
            </a:br>
            <a:r>
              <a:rPr lang="zh-CN" altLang="en-US" sz="4000" b="1" dirty="0" smtClean="0">
                <a:solidFill>
                  <a:srgbClr val="FF0000"/>
                </a:solidFill>
                <a:ea typeface="黑体" pitchFamily="49" charset="-122"/>
              </a:rPr>
              <a:t>                                 </a:t>
            </a:r>
            <a:r>
              <a:rPr kumimoji="1" lang="en-US" altLang="zh-CN" sz="4000" b="1" dirty="0" smtClean="0">
                <a:solidFill>
                  <a:srgbClr val="FF0000"/>
                </a:solidFill>
                <a:ea typeface="黑体" pitchFamily="49" charset="-122"/>
              </a:rPr>
              <a:t>——</a:t>
            </a:r>
            <a:r>
              <a:rPr lang="zh-CN" altLang="en-US" sz="4000" b="1" dirty="0" smtClean="0">
                <a:solidFill>
                  <a:srgbClr val="FF0000"/>
                </a:solidFill>
                <a:ea typeface="黑体" pitchFamily="49" charset="-122"/>
              </a:rPr>
              <a:t> 新经济政策</a:t>
            </a:r>
            <a:r>
              <a:rPr lang="en-US" altLang="zh-CN" sz="4000" b="1" dirty="0" smtClean="0">
                <a:solidFill>
                  <a:srgbClr val="FF0000"/>
                </a:solidFill>
                <a:ea typeface="黑体" pitchFamily="49" charset="-122"/>
              </a:rPr>
              <a:t/>
            </a:r>
            <a:br>
              <a:rPr lang="en-US" altLang="zh-CN" sz="4000" b="1" dirty="0" smtClean="0">
                <a:solidFill>
                  <a:srgbClr val="FF0000"/>
                </a:solidFill>
                <a:ea typeface="黑体" pitchFamily="49" charset="-122"/>
              </a:rPr>
            </a:br>
            <a:endParaRPr lang="zh-CN" altLang="en-US" sz="4000" dirty="0">
              <a:solidFill>
                <a:srgbClr val="FF0000"/>
              </a:solidFill>
            </a:endParaRPr>
          </a:p>
        </p:txBody>
      </p:sp>
      <p:sp>
        <p:nvSpPr>
          <p:cNvPr id="4" name="内容占位符 3"/>
          <p:cNvSpPr>
            <a:spLocks noGrp="1"/>
          </p:cNvSpPr>
          <p:nvPr>
            <p:ph idx="1"/>
          </p:nvPr>
        </p:nvSpPr>
        <p:spPr>
          <a:xfrm>
            <a:off x="0" y="1340768"/>
            <a:ext cx="8784976" cy="5184576"/>
          </a:xfrm>
        </p:spPr>
        <p:txBody>
          <a:bodyPr>
            <a:normAutofit fontScale="77500" lnSpcReduction="20000"/>
          </a:bodyPr>
          <a:lstStyle/>
          <a:p>
            <a:pPr marL="0" indent="0">
              <a:lnSpc>
                <a:spcPct val="120000"/>
              </a:lnSpc>
              <a:buNone/>
            </a:pPr>
            <a:r>
              <a:rPr lang="zh-CN" altLang="en-US" sz="3600" b="1" dirty="0" smtClean="0">
                <a:latin typeface="黑体" pitchFamily="49" charset="-122"/>
                <a:ea typeface="黑体" pitchFamily="49" charset="-122"/>
              </a:rPr>
              <a:t>史料</a:t>
            </a:r>
            <a:r>
              <a:rPr lang="en-US" altLang="zh-CN" sz="3600" b="1" dirty="0" smtClean="0">
                <a:latin typeface="黑体" pitchFamily="49" charset="-122"/>
                <a:ea typeface="黑体" pitchFamily="49" charset="-122"/>
              </a:rPr>
              <a:t>1  </a:t>
            </a:r>
            <a:r>
              <a:rPr lang="zh-CN" altLang="zh-CN" sz="3600" b="1" dirty="0" smtClean="0">
                <a:latin typeface="黑体" pitchFamily="49" charset="-122"/>
                <a:ea typeface="黑体" pitchFamily="49" charset="-122"/>
              </a:rPr>
              <a:t>这一政策允许局部地恢复资本主义，尤其是在农业和贸易方面。农民们在向国家缴纳约占其产量的</a:t>
            </a:r>
            <a:r>
              <a:rPr lang="en-US" altLang="zh-CN" sz="3600" b="1" dirty="0" smtClean="0">
                <a:latin typeface="黑体" pitchFamily="49" charset="-122"/>
                <a:ea typeface="黑体" pitchFamily="49" charset="-122"/>
              </a:rPr>
              <a:t>12%</a:t>
            </a:r>
            <a:r>
              <a:rPr lang="zh-CN" altLang="zh-CN" sz="3600" b="1" dirty="0" smtClean="0">
                <a:latin typeface="黑体" pitchFamily="49" charset="-122"/>
                <a:ea typeface="黑体" pitchFamily="49" charset="-122"/>
              </a:rPr>
              <a:t>的实物税之后，被准许在公开市场上出售他们的农产品，私人可以经营小商店和小工厂，农民和新商人即当时所称的</a:t>
            </a:r>
            <a:r>
              <a:rPr lang="en-US" altLang="zh-CN" sz="3600" b="1" dirty="0" smtClean="0">
                <a:latin typeface="黑体" pitchFamily="49" charset="-122"/>
                <a:ea typeface="黑体" pitchFamily="49" charset="-122"/>
              </a:rPr>
              <a:t>“</a:t>
            </a:r>
            <a:r>
              <a:rPr lang="zh-CN" altLang="zh-CN" sz="3600" b="1" dirty="0" smtClean="0">
                <a:latin typeface="黑体" pitchFamily="49" charset="-122"/>
                <a:ea typeface="黑体" pitchFamily="49" charset="-122"/>
              </a:rPr>
              <a:t>耐泼曼</a:t>
            </a:r>
            <a:r>
              <a:rPr lang="en-US" altLang="zh-CN" sz="3600" b="1" dirty="0" smtClean="0">
                <a:latin typeface="黑体" pitchFamily="49" charset="-122"/>
                <a:ea typeface="黑体" pitchFamily="49" charset="-122"/>
              </a:rPr>
              <a:t>”</a:t>
            </a:r>
            <a:r>
              <a:rPr lang="zh-CN" altLang="zh-CN" sz="3600" b="1" dirty="0" smtClean="0">
                <a:latin typeface="黑体" pitchFamily="49" charset="-122"/>
                <a:ea typeface="黑体" pitchFamily="49" charset="-122"/>
              </a:rPr>
              <a:t>，都能雇佣劳力，并能保留他们在经营中获得的利润。不过，列宁设法使</a:t>
            </a:r>
            <a:r>
              <a:rPr lang="zh-CN" altLang="zh-CN" sz="3600" b="1" dirty="0" smtClean="0">
                <a:solidFill>
                  <a:srgbClr val="FF0000"/>
                </a:solidFill>
                <a:latin typeface="黑体" pitchFamily="49" charset="-122"/>
                <a:ea typeface="黑体" pitchFamily="49" charset="-122"/>
              </a:rPr>
              <a:t>国家</a:t>
            </a:r>
            <a:r>
              <a:rPr lang="zh-CN" altLang="zh-CN" sz="3600" b="1" dirty="0" smtClean="0">
                <a:latin typeface="黑体" pitchFamily="49" charset="-122"/>
                <a:ea typeface="黑体" pitchFamily="49" charset="-122"/>
              </a:rPr>
              <a:t>控制了土地所有权，控制了他所称的</a:t>
            </a:r>
            <a:r>
              <a:rPr lang="en-US" altLang="zh-CN" sz="3600" b="1" dirty="0" smtClean="0">
                <a:latin typeface="黑体" pitchFamily="49" charset="-122"/>
                <a:ea typeface="黑体" pitchFamily="49" charset="-122"/>
              </a:rPr>
              <a:t>“</a:t>
            </a:r>
            <a:r>
              <a:rPr lang="zh-CN" altLang="zh-CN" sz="3600" b="1" dirty="0" smtClean="0">
                <a:latin typeface="黑体" pitchFamily="49" charset="-122"/>
                <a:ea typeface="黑体" pitchFamily="49" charset="-122"/>
              </a:rPr>
              <a:t>制高点</a:t>
            </a:r>
            <a:r>
              <a:rPr lang="en-US" altLang="zh-CN" sz="3600" b="1" dirty="0" smtClean="0">
                <a:latin typeface="黑体" pitchFamily="49" charset="-122"/>
                <a:ea typeface="黑体" pitchFamily="49" charset="-122"/>
              </a:rPr>
              <a:t>”(</a:t>
            </a:r>
            <a:r>
              <a:rPr lang="zh-CN" altLang="zh-CN" sz="3600" b="1" dirty="0" smtClean="0">
                <a:latin typeface="黑体" pitchFamily="49" charset="-122"/>
                <a:ea typeface="黑体" pitchFamily="49" charset="-122"/>
              </a:rPr>
              <a:t>银行业、对外贸易、重工业和运输业</a:t>
            </a:r>
            <a:r>
              <a:rPr lang="en-US" altLang="zh-CN" sz="3600" b="1" dirty="0" smtClean="0">
                <a:latin typeface="黑体" pitchFamily="49" charset="-122"/>
                <a:ea typeface="黑体" pitchFamily="49" charset="-122"/>
              </a:rPr>
              <a:t>)</a:t>
            </a:r>
            <a:r>
              <a:rPr lang="zh-CN" altLang="zh-CN" sz="3600" b="1" dirty="0" smtClean="0">
                <a:latin typeface="黑体" pitchFamily="49" charset="-122"/>
                <a:ea typeface="黑体" pitchFamily="49" charset="-122"/>
              </a:rPr>
              <a:t>。对列宁来说，新经济政策并不意味着社会主义在俄国的结束，而是暂时的退却，“后退一步为的是前进两步</a:t>
            </a:r>
            <a:r>
              <a:rPr lang="en-US" altLang="zh-CN" sz="3600" b="1" dirty="0" smtClean="0">
                <a:latin typeface="黑体" pitchFamily="49" charset="-122"/>
                <a:ea typeface="黑体" pitchFamily="49" charset="-122"/>
              </a:rPr>
              <a:t>”</a:t>
            </a:r>
            <a:r>
              <a:rPr lang="zh-CN" altLang="zh-CN" sz="3600" b="1" dirty="0" smtClean="0">
                <a:latin typeface="黑体" pitchFamily="49" charset="-122"/>
                <a:ea typeface="黑体" pitchFamily="49" charset="-122"/>
              </a:rPr>
              <a:t>。</a:t>
            </a:r>
          </a:p>
          <a:p>
            <a:pPr marL="0" indent="0">
              <a:lnSpc>
                <a:spcPct val="120000"/>
              </a:lnSpc>
              <a:buNone/>
            </a:pPr>
            <a:r>
              <a:rPr lang="en-US" altLang="zh-CN" sz="3600" b="1" dirty="0" smtClean="0">
                <a:latin typeface="黑体" pitchFamily="49" charset="-122"/>
                <a:ea typeface="黑体" pitchFamily="49" charset="-122"/>
              </a:rPr>
              <a:t>                                 </a:t>
            </a:r>
            <a:r>
              <a:rPr lang="zh-CN" altLang="zh-CN" sz="3600" b="1" dirty="0" smtClean="0">
                <a:latin typeface="黑体" pitchFamily="49" charset="-122"/>
                <a:ea typeface="黑体" pitchFamily="49" charset="-122"/>
              </a:rPr>
              <a:t>——《全球通史》</a:t>
            </a:r>
          </a:p>
          <a:p>
            <a:endParaRPr lang="zh-CN" altLang="en-US" dirty="0"/>
          </a:p>
        </p:txBody>
      </p:sp>
    </p:spTree>
    <p:extLst>
      <p:ext uri="{BB962C8B-B14F-4D97-AF65-F5344CB8AC3E}">
        <p14:creationId xmlns:p14="http://schemas.microsoft.com/office/powerpoint/2010/main" val="36822075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79512" y="1052736"/>
            <a:ext cx="8856984" cy="4525963"/>
          </a:xfrm>
        </p:spPr>
        <p:txBody>
          <a:bodyPr/>
          <a:lstStyle/>
          <a:p>
            <a:pPr marL="0" indent="0">
              <a:buNone/>
            </a:pPr>
            <a:r>
              <a:rPr lang="zh-CN" altLang="en-US" b="1" dirty="0" smtClean="0">
                <a:latin typeface="黑体" pitchFamily="49" charset="-122"/>
                <a:ea typeface="黑体" pitchFamily="49" charset="-122"/>
              </a:rPr>
              <a:t>史料</a:t>
            </a:r>
            <a:r>
              <a:rPr lang="en-US" altLang="zh-CN" b="1" dirty="0" smtClean="0">
                <a:latin typeface="黑体" pitchFamily="49" charset="-122"/>
                <a:ea typeface="黑体" pitchFamily="49" charset="-122"/>
              </a:rPr>
              <a:t>2  </a:t>
            </a:r>
            <a:r>
              <a:rPr lang="zh-CN" altLang="en-US" b="1" dirty="0" smtClean="0">
                <a:latin typeface="黑体" pitchFamily="49" charset="-122"/>
                <a:ea typeface="黑体" pitchFamily="49" charset="-122"/>
              </a:rPr>
              <a:t>“在战争结束的时候，俄国就像是一个被打得半死的人</a:t>
            </a:r>
            <a:r>
              <a:rPr lang="zh-CN" altLang="zh-CN" b="1" dirty="0" smtClean="0">
                <a:latin typeface="黑体" pitchFamily="49" charset="-122"/>
                <a:ea typeface="黑体" pitchFamily="49" charset="-122"/>
              </a:rPr>
              <a:t>……</a:t>
            </a:r>
            <a:r>
              <a:rPr lang="zh-CN" altLang="en-US" b="1" dirty="0" smtClean="0">
                <a:latin typeface="黑体" pitchFamily="49" charset="-122"/>
                <a:ea typeface="黑体" pitchFamily="49" charset="-122"/>
              </a:rPr>
              <a:t>而现在，谢天谢地，他居然能够拄着拐杖走动了！”这个结果是什么呢，结果就是，把市场，实际上等于把商品、货币、市场机制引进到苏联的社会主义建设里面去，在马克思主义的发展史上，这是一个重大的</a:t>
            </a:r>
            <a:r>
              <a:rPr lang="zh-CN" altLang="en-US" b="1" dirty="0" smtClean="0">
                <a:solidFill>
                  <a:srgbClr val="FF0000"/>
                </a:solidFill>
                <a:latin typeface="黑体" pitchFamily="49" charset="-122"/>
                <a:ea typeface="黑体" pitchFamily="49" charset="-122"/>
              </a:rPr>
              <a:t>突破。</a:t>
            </a:r>
            <a:endParaRPr lang="en-US" altLang="zh-CN" b="1" dirty="0">
              <a:solidFill>
                <a:srgbClr val="FF0000"/>
              </a:solidFill>
              <a:latin typeface="黑体" pitchFamily="49" charset="-122"/>
              <a:ea typeface="黑体" pitchFamily="49" charset="-122"/>
            </a:endParaRPr>
          </a:p>
          <a:p>
            <a:pPr marL="0" indent="0">
              <a:buNone/>
            </a:pPr>
            <a:r>
              <a:rPr lang="en-US" altLang="zh-CN" b="1" dirty="0" smtClean="0">
                <a:latin typeface="黑体" pitchFamily="49" charset="-122"/>
                <a:ea typeface="黑体" pitchFamily="49" charset="-122"/>
              </a:rPr>
              <a:t>                                ---</a:t>
            </a:r>
            <a:r>
              <a:rPr lang="zh-CN" altLang="en-US" b="1" dirty="0" smtClean="0">
                <a:latin typeface="黑体" pitchFamily="49" charset="-122"/>
                <a:ea typeface="黑体" pitchFamily="49" charset="-122"/>
              </a:rPr>
              <a:t>列宁</a:t>
            </a:r>
            <a:endParaRPr lang="zh-CN" altLang="en-US" dirty="0"/>
          </a:p>
        </p:txBody>
      </p:sp>
    </p:spTree>
    <p:extLst>
      <p:ext uri="{BB962C8B-B14F-4D97-AF65-F5344CB8AC3E}">
        <p14:creationId xmlns:p14="http://schemas.microsoft.com/office/powerpoint/2010/main" val="44481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a:xfrm>
            <a:off x="539552" y="1772816"/>
            <a:ext cx="8229600" cy="4525963"/>
          </a:xfrm>
        </p:spPr>
        <p:txBody>
          <a:bodyPr>
            <a:normAutofit/>
          </a:bodyPr>
          <a:lstStyle/>
          <a:p>
            <a:pPr marL="0" indent="0">
              <a:buNone/>
            </a:pPr>
            <a:r>
              <a:rPr lang="zh-CN" altLang="en-US" sz="5400" dirty="0" smtClean="0"/>
              <a:t>                 </a:t>
            </a:r>
            <a:r>
              <a:rPr lang="zh-CN" altLang="en-US" sz="5400" b="1" dirty="0"/>
              <a:t>延伸拓展</a:t>
            </a:r>
            <a:endParaRPr lang="zh-CN" altLang="en-US" sz="5400" b="1" dirty="0">
              <a:solidFill>
                <a:srgbClr val="FF0000"/>
              </a:solidFill>
              <a:latin typeface="黑体" pitchFamily="49" charset="-122"/>
              <a:ea typeface="黑体" pitchFamily="49" charset="-122"/>
            </a:endParaRPr>
          </a:p>
        </p:txBody>
      </p:sp>
    </p:spTree>
    <p:extLst>
      <p:ext uri="{BB962C8B-B14F-4D97-AF65-F5344CB8AC3E}">
        <p14:creationId xmlns:p14="http://schemas.microsoft.com/office/powerpoint/2010/main" val="12251606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6130" name="Group 50"/>
          <p:cNvGraphicFramePr>
            <a:graphicFrameLocks noGrp="1"/>
          </p:cNvGraphicFramePr>
          <p:nvPr>
            <p:extLst>
              <p:ext uri="{D42A27DB-BD31-4B8C-83A1-F6EECF244321}">
                <p14:modId xmlns:p14="http://schemas.microsoft.com/office/powerpoint/2010/main" val="1900476153"/>
              </p:ext>
            </p:extLst>
          </p:nvPr>
        </p:nvGraphicFramePr>
        <p:xfrm>
          <a:off x="0" y="-79375"/>
          <a:ext cx="9144000" cy="6874828"/>
        </p:xfrm>
        <a:graphic>
          <a:graphicData uri="http://schemas.openxmlformats.org/drawingml/2006/table">
            <a:tbl>
              <a:tblPr/>
              <a:tblGrid>
                <a:gridCol w="2727325"/>
                <a:gridCol w="3284538"/>
                <a:gridCol w="3132137"/>
              </a:tblGrid>
              <a:tr h="628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dirty="0" smtClean="0">
                          <a:ln>
                            <a:noFill/>
                          </a:ln>
                          <a:solidFill>
                            <a:srgbClr val="3333CC"/>
                          </a:solidFill>
                          <a:effectLst/>
                          <a:latin typeface="宋体" pitchFamily="2" charset="-122"/>
                          <a:ea typeface="黑体" pitchFamily="2" charset="-122"/>
                        </a:rPr>
                        <a:t>共同点（概括）</a:t>
                      </a:r>
                    </a:p>
                  </a:txBody>
                  <a:tcPr marL="76200" marR="76200" marT="38100" marB="38100"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dirty="0" smtClean="0">
                          <a:ln>
                            <a:noFill/>
                          </a:ln>
                          <a:solidFill>
                            <a:srgbClr val="3333CC"/>
                          </a:solidFill>
                          <a:effectLst/>
                          <a:latin typeface="Arial" charset="0"/>
                          <a:ea typeface="黑体" pitchFamily="2" charset="-122"/>
                        </a:rPr>
                        <a:t>苏俄新经济政策</a:t>
                      </a:r>
                      <a:endParaRPr kumimoji="0" lang="zh-CN" altLang="en-US" sz="2000" b="1" i="0" u="none" strike="noStrike" cap="none" normalizeH="0" baseline="0" dirty="0" smtClean="0">
                        <a:ln>
                          <a:noFill/>
                        </a:ln>
                        <a:solidFill>
                          <a:srgbClr val="3333CC"/>
                        </a:solidFill>
                        <a:effectLst/>
                        <a:latin typeface="Arial" charset="0"/>
                        <a:ea typeface="黑体" pitchFamily="2" charset="-122"/>
                      </a:endParaRPr>
                    </a:p>
                  </a:txBody>
                  <a:tcPr marL="76200" marR="76200" marT="38100" marB="3810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smtClean="0">
                          <a:ln>
                            <a:noFill/>
                          </a:ln>
                          <a:solidFill>
                            <a:srgbClr val="3333CC"/>
                          </a:solidFill>
                          <a:effectLst/>
                          <a:latin typeface="Arial" charset="0"/>
                          <a:ea typeface="黑体" pitchFamily="2" charset="-122"/>
                        </a:rPr>
                        <a:t>中国改革开放政策</a:t>
                      </a:r>
                    </a:p>
                  </a:txBody>
                  <a:tcPr marL="76200" marR="76200" marT="38100" marB="38100"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882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smtClean="0">
                          <a:ln>
                            <a:noFill/>
                          </a:ln>
                          <a:solidFill>
                            <a:srgbClr val="9E063C"/>
                          </a:solidFill>
                          <a:effectLst/>
                          <a:latin typeface="Arial" charset="0"/>
                          <a:ea typeface="宋体" pitchFamily="2" charset="-122"/>
                        </a:rPr>
                        <a:t>背景：</a:t>
                      </a:r>
                    </a:p>
                  </a:txBody>
                  <a:tcPr marL="76200" marR="76200" marT="38100" marB="38100"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2800" b="1" i="0" u="none" strike="noStrike" cap="none" normalizeH="0" baseline="0" smtClean="0">
                        <a:ln>
                          <a:noFill/>
                        </a:ln>
                        <a:solidFill>
                          <a:srgbClr val="9E063C"/>
                        </a:solidFill>
                        <a:effectLst/>
                        <a:latin typeface="Arial" charset="0"/>
                        <a:ea typeface="宋体" pitchFamily="2" charset="-122"/>
                      </a:endParaRPr>
                    </a:p>
                  </a:txBody>
                  <a:tcPr marL="76200" marR="76200" marT="38100" marB="3810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dirty="0" smtClean="0">
                          <a:ln>
                            <a:noFill/>
                          </a:ln>
                          <a:solidFill>
                            <a:srgbClr val="9E063C"/>
                          </a:solidFill>
                          <a:effectLst/>
                          <a:latin typeface="宋体" pitchFamily="2" charset="-122"/>
                          <a:ea typeface="宋体" pitchFamily="2" charset="-122"/>
                        </a:rPr>
                        <a:t>十年</a:t>
                      </a:r>
                      <a:r>
                        <a:rPr kumimoji="0" lang="zh-CN" altLang="en-US" sz="2800" b="1" i="0" u="none" strike="noStrike" cap="none" normalizeH="0" baseline="0" dirty="0" smtClean="0">
                          <a:ln>
                            <a:noFill/>
                          </a:ln>
                          <a:solidFill>
                            <a:srgbClr val="9E063C"/>
                          </a:solidFill>
                          <a:effectLst/>
                          <a:latin typeface="Arial"/>
                          <a:ea typeface="宋体" pitchFamily="2" charset="-122"/>
                        </a:rPr>
                        <a:t>“</a:t>
                      </a:r>
                      <a:r>
                        <a:rPr kumimoji="0" lang="zh-CN" altLang="en-US" sz="2800" b="1" i="0" u="none" strike="noStrike" cap="none" normalizeH="0" baseline="0" dirty="0" smtClean="0">
                          <a:ln>
                            <a:noFill/>
                          </a:ln>
                          <a:solidFill>
                            <a:srgbClr val="9E063C"/>
                          </a:solidFill>
                          <a:effectLst/>
                          <a:latin typeface="宋体" pitchFamily="2" charset="-122"/>
                          <a:ea typeface="宋体" pitchFamily="2" charset="-122"/>
                        </a:rPr>
                        <a:t>文革</a:t>
                      </a:r>
                      <a:r>
                        <a:rPr kumimoji="0" lang="zh-CN" altLang="en-US" sz="2800" b="1" i="0" u="none" strike="noStrike" cap="none" normalizeH="0" baseline="0" dirty="0" smtClean="0">
                          <a:ln>
                            <a:noFill/>
                          </a:ln>
                          <a:solidFill>
                            <a:srgbClr val="9E063C"/>
                          </a:solidFill>
                          <a:effectLst/>
                          <a:latin typeface="Arial"/>
                          <a:ea typeface="宋体" pitchFamily="2" charset="-122"/>
                        </a:rPr>
                        <a:t>”</a:t>
                      </a:r>
                      <a:r>
                        <a:rPr kumimoji="0" lang="zh-CN" altLang="en-US" sz="2800" b="1" i="0" u="none" strike="noStrike" cap="none" normalizeH="0" baseline="0" dirty="0" smtClean="0">
                          <a:ln>
                            <a:noFill/>
                          </a:ln>
                          <a:solidFill>
                            <a:srgbClr val="9E063C"/>
                          </a:solidFill>
                          <a:effectLst/>
                          <a:latin typeface="宋体" pitchFamily="2" charset="-122"/>
                          <a:ea typeface="宋体" pitchFamily="2" charset="-122"/>
                        </a:rPr>
                        <a:t>使经济濒临崩溃，社会一片混乱。</a:t>
                      </a:r>
                    </a:p>
                  </a:txBody>
                  <a:tcPr marL="76200" marR="76200" marT="38100" marB="38100"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4509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dirty="0" smtClean="0">
                          <a:ln>
                            <a:noFill/>
                          </a:ln>
                          <a:solidFill>
                            <a:srgbClr val="9E063C"/>
                          </a:solidFill>
                          <a:effectLst/>
                          <a:latin typeface="黑体" pitchFamily="49" charset="-122"/>
                          <a:ea typeface="黑体" pitchFamily="49" charset="-122"/>
                        </a:rPr>
                        <a:t>内容：都进行农村经济体制改革 </a:t>
                      </a:r>
                    </a:p>
                  </a:txBody>
                  <a:tcPr marL="76200" marR="76200" marT="38100" marB="38100"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2800" b="1" i="0" u="none" strike="noStrike" cap="none" normalizeH="0" baseline="0" smtClean="0">
                        <a:ln>
                          <a:noFill/>
                        </a:ln>
                        <a:solidFill>
                          <a:srgbClr val="9E063C"/>
                        </a:solidFill>
                        <a:effectLst/>
                        <a:latin typeface="Arial" charset="0"/>
                        <a:ea typeface="宋体" pitchFamily="2" charset="-122"/>
                      </a:endParaRPr>
                    </a:p>
                  </a:txBody>
                  <a:tcPr marL="76200" marR="76200" marT="38100" marB="3810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2800" b="1" i="0" u="none" strike="noStrike" cap="none" normalizeH="0" baseline="0" smtClean="0">
                        <a:ln>
                          <a:noFill/>
                        </a:ln>
                        <a:solidFill>
                          <a:srgbClr val="9E063C"/>
                        </a:solidFill>
                        <a:effectLst/>
                        <a:latin typeface="Arial" charset="0"/>
                        <a:ea typeface="宋体" pitchFamily="2" charset="-122"/>
                      </a:endParaRPr>
                    </a:p>
                  </a:txBody>
                  <a:tcPr marL="76200" marR="76200" marT="38100" marB="38100"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6557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dirty="0" smtClean="0">
                          <a:ln>
                            <a:noFill/>
                          </a:ln>
                          <a:solidFill>
                            <a:srgbClr val="9E063C"/>
                          </a:solidFill>
                          <a:effectLst/>
                          <a:latin typeface="黑体" pitchFamily="49" charset="-122"/>
                          <a:ea typeface="黑体" pitchFamily="49" charset="-122"/>
                        </a:rPr>
                        <a:t>内容</a:t>
                      </a:r>
                      <a:r>
                        <a:rPr kumimoji="0" lang="zh-CN" altLang="en-US" sz="2800" b="1" i="0" u="none" strike="noStrike" cap="none" normalizeH="0" baseline="0" dirty="0" smtClean="0">
                          <a:ln>
                            <a:noFill/>
                          </a:ln>
                          <a:solidFill>
                            <a:srgbClr val="9E063C"/>
                          </a:solidFill>
                          <a:effectLst/>
                          <a:latin typeface="宋体" pitchFamily="2" charset="-122"/>
                          <a:ea typeface="宋体" pitchFamily="2" charset="-122"/>
                        </a:rPr>
                        <a:t>：</a:t>
                      </a:r>
                      <a:r>
                        <a:rPr kumimoji="0" lang="zh-CN" altLang="en-US" sz="2800" b="1" i="0" u="none" strike="noStrike" cap="none" normalizeH="0" baseline="0" dirty="0" smtClean="0">
                          <a:ln>
                            <a:noFill/>
                          </a:ln>
                          <a:solidFill>
                            <a:srgbClr val="9E063C"/>
                          </a:solidFill>
                          <a:effectLst/>
                          <a:latin typeface="黑体" pitchFamily="2" charset="-122"/>
                          <a:ea typeface="黑体" pitchFamily="2" charset="-122"/>
                        </a:rPr>
                        <a:t>都利用市场和货币关系发展经济 </a:t>
                      </a:r>
                    </a:p>
                  </a:txBody>
                  <a:tcPr marL="76200" marR="76200" marT="38100" marB="38100"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endParaRPr kumimoji="0" lang="zh-CN" altLang="zh-CN" sz="2800" b="1" i="0" u="none" strike="noStrike" cap="none" normalizeH="0" baseline="0" smtClean="0">
                        <a:ln>
                          <a:noFill/>
                        </a:ln>
                        <a:solidFill>
                          <a:srgbClr val="9E063C"/>
                        </a:solidFill>
                        <a:effectLst/>
                        <a:latin typeface="Arial" charset="0"/>
                        <a:ea typeface="宋体" pitchFamily="2" charset="-122"/>
                      </a:endParaRPr>
                    </a:p>
                  </a:txBody>
                  <a:tcPr marL="76200" marR="76200" marT="38100" marB="3810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zh-CN" altLang="zh-CN" sz="2800" b="1" i="0" u="none" strike="noStrike" cap="none" normalizeH="0" baseline="0" smtClean="0">
                        <a:ln>
                          <a:noFill/>
                        </a:ln>
                        <a:solidFill>
                          <a:srgbClr val="9E063C"/>
                        </a:solidFill>
                        <a:effectLst/>
                        <a:latin typeface="Arial" charset="0"/>
                        <a:ea typeface="宋体" pitchFamily="2" charset="-122"/>
                      </a:endParaRPr>
                    </a:p>
                  </a:txBody>
                  <a:tcPr marL="76200" marR="76200" marT="38100" marB="38100"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9810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smtClean="0">
                          <a:ln>
                            <a:noFill/>
                          </a:ln>
                          <a:solidFill>
                            <a:srgbClr val="9E063C"/>
                          </a:solidFill>
                          <a:effectLst/>
                          <a:latin typeface="宋体" pitchFamily="2" charset="-122"/>
                          <a:ea typeface="宋体" pitchFamily="2" charset="-122"/>
                        </a:rPr>
                        <a:t>作用：</a:t>
                      </a:r>
                      <a:endParaRPr kumimoji="0" lang="zh-CN" altLang="en-US" sz="2800" b="1" i="0" u="none" strike="noStrike" cap="none" normalizeH="0" baseline="0" smtClean="0">
                        <a:ln>
                          <a:noFill/>
                        </a:ln>
                        <a:solidFill>
                          <a:srgbClr val="9E063C"/>
                        </a:solidFill>
                        <a:effectLst/>
                        <a:latin typeface="Arial" charset="0"/>
                        <a:ea typeface="宋体" pitchFamily="2" charset="-122"/>
                      </a:endParaRPr>
                    </a:p>
                  </a:txBody>
                  <a:tcPr marL="76200" marR="76200" marT="38100" marB="38100"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dirty="0" smtClean="0">
                          <a:ln>
                            <a:noFill/>
                          </a:ln>
                          <a:solidFill>
                            <a:srgbClr val="9E063C"/>
                          </a:solidFill>
                          <a:effectLst/>
                          <a:latin typeface="黑体" pitchFamily="49" charset="-122"/>
                          <a:ea typeface="黑体" pitchFamily="49" charset="-122"/>
                        </a:rPr>
                        <a:t>苏俄工农业生产逐渐恢复发展起来，苏维埃政权得到进一步巩固。</a:t>
                      </a:r>
                    </a:p>
                  </a:txBody>
                  <a:tcPr marL="76200" marR="76200" marT="38100" marB="3810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800" b="1" i="0" u="none" strike="noStrike" cap="none" normalizeH="0" baseline="0" dirty="0" smtClean="0">
                          <a:ln>
                            <a:noFill/>
                          </a:ln>
                          <a:solidFill>
                            <a:srgbClr val="9E063C"/>
                          </a:solidFill>
                          <a:effectLst/>
                          <a:latin typeface="黑体" pitchFamily="49" charset="-122"/>
                          <a:ea typeface="黑体" pitchFamily="49" charset="-122"/>
                        </a:rPr>
                        <a:t>农村经济全面振兴，国民经济得到发展，人民生活水平提高</a:t>
                      </a:r>
                      <a:r>
                        <a:rPr kumimoji="0" lang="zh-CN" altLang="en-US" sz="2800" b="1" i="0" u="none" strike="noStrike" cap="none" normalizeH="0" baseline="0" dirty="0" smtClean="0">
                          <a:ln>
                            <a:noFill/>
                          </a:ln>
                          <a:solidFill>
                            <a:srgbClr val="9E063C"/>
                          </a:solidFill>
                          <a:effectLst/>
                          <a:latin typeface="宋体" pitchFamily="2" charset="-122"/>
                          <a:ea typeface="宋体" pitchFamily="2" charset="-122"/>
                        </a:rPr>
                        <a:t>。</a:t>
                      </a:r>
                      <a:endParaRPr kumimoji="0" lang="zh-CN" altLang="en-US" sz="2800" b="1" i="0" u="none" strike="noStrike" cap="none" normalizeH="0" baseline="0" dirty="0" smtClean="0">
                        <a:ln>
                          <a:noFill/>
                        </a:ln>
                        <a:solidFill>
                          <a:srgbClr val="9E063C"/>
                        </a:solidFill>
                        <a:effectLst/>
                        <a:latin typeface="Arial" charset="0"/>
                        <a:ea typeface="宋体" pitchFamily="2" charset="-122"/>
                      </a:endParaRPr>
                    </a:p>
                  </a:txBody>
                  <a:tcPr marL="76200" marR="76200" marT="38100" marB="38100"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46118" name="Text Box 38"/>
          <p:cNvSpPr txBox="1">
            <a:spLocks noChangeArrowheads="1"/>
          </p:cNvSpPr>
          <p:nvPr/>
        </p:nvSpPr>
        <p:spPr bwMode="auto">
          <a:xfrm>
            <a:off x="5940425" y="3284538"/>
            <a:ext cx="3203575" cy="2441575"/>
          </a:xfrm>
          <a:prstGeom prst="rect">
            <a:avLst/>
          </a:prstGeom>
          <a:noFill/>
          <a:ln w="34925" algn="ctr">
            <a:noFill/>
            <a:miter lim="800000"/>
            <a:headEnd/>
            <a:tailEnd/>
          </a:ln>
          <a:effectLst/>
        </p:spPr>
        <p:txBody>
          <a:bodyPr>
            <a:spAutoFit/>
          </a:bodyPr>
          <a:lstStyle/>
          <a:p>
            <a:pPr>
              <a:spcBef>
                <a:spcPct val="20000"/>
              </a:spcBef>
            </a:pPr>
            <a:r>
              <a:rPr lang="zh-CN" altLang="en-US" sz="2800" b="1" dirty="0">
                <a:solidFill>
                  <a:srgbClr val="FF0000"/>
                </a:solidFill>
                <a:ea typeface="黑体" pitchFamily="2" charset="-122"/>
              </a:rPr>
              <a:t>发展多种经济成分，鼓励私人开办企业，同时，向国外大力招商</a:t>
            </a:r>
            <a:r>
              <a:rPr lang="zh-CN" altLang="en-US" sz="2800" b="1" dirty="0">
                <a:solidFill>
                  <a:schemeClr val="accent2"/>
                </a:solidFill>
                <a:ea typeface="黑体" pitchFamily="2" charset="-122"/>
              </a:rPr>
              <a:t>。</a:t>
            </a:r>
          </a:p>
          <a:p>
            <a:pPr>
              <a:spcBef>
                <a:spcPct val="50000"/>
              </a:spcBef>
            </a:pPr>
            <a:endParaRPr lang="en-US" altLang="zh-CN" sz="2800" dirty="0">
              <a:ea typeface="黑体" pitchFamily="2" charset="-122"/>
            </a:endParaRPr>
          </a:p>
        </p:txBody>
      </p:sp>
      <p:sp>
        <p:nvSpPr>
          <p:cNvPr id="46119" name="Text Box 39"/>
          <p:cNvSpPr txBox="1">
            <a:spLocks noChangeArrowheads="1"/>
          </p:cNvSpPr>
          <p:nvPr/>
        </p:nvSpPr>
        <p:spPr bwMode="auto">
          <a:xfrm>
            <a:off x="2916238" y="1989365"/>
            <a:ext cx="2879725" cy="1587500"/>
          </a:xfrm>
          <a:prstGeom prst="rect">
            <a:avLst/>
          </a:prstGeom>
          <a:noFill/>
          <a:ln w="34925" algn="ctr">
            <a:noFill/>
            <a:miter lim="800000"/>
            <a:headEnd/>
            <a:tailEnd/>
          </a:ln>
          <a:effectLst/>
        </p:spPr>
        <p:txBody>
          <a:bodyPr>
            <a:spAutoFit/>
          </a:bodyPr>
          <a:lstStyle/>
          <a:p>
            <a:pPr>
              <a:spcBef>
                <a:spcPct val="20000"/>
              </a:spcBef>
            </a:pPr>
            <a:r>
              <a:rPr lang="zh-CN" altLang="en-US" sz="2800" b="1" dirty="0">
                <a:solidFill>
                  <a:srgbClr val="FF0000"/>
                </a:solidFill>
                <a:latin typeface="黑体" pitchFamily="2" charset="-122"/>
                <a:ea typeface="黑体" pitchFamily="2" charset="-122"/>
              </a:rPr>
              <a:t>以粮食税代替余粮收集制 </a:t>
            </a:r>
          </a:p>
          <a:p>
            <a:pPr>
              <a:spcBef>
                <a:spcPct val="50000"/>
              </a:spcBef>
            </a:pPr>
            <a:endParaRPr lang="en-US" altLang="zh-CN" sz="2800" dirty="0">
              <a:solidFill>
                <a:schemeClr val="accent2"/>
              </a:solidFill>
              <a:latin typeface="黑体" pitchFamily="2" charset="-122"/>
              <a:ea typeface="黑体" pitchFamily="2" charset="-122"/>
            </a:endParaRPr>
          </a:p>
        </p:txBody>
      </p:sp>
      <p:sp>
        <p:nvSpPr>
          <p:cNvPr id="46120" name="Text Box 40"/>
          <p:cNvSpPr txBox="1">
            <a:spLocks noChangeArrowheads="1"/>
          </p:cNvSpPr>
          <p:nvPr/>
        </p:nvSpPr>
        <p:spPr bwMode="auto">
          <a:xfrm>
            <a:off x="6011863" y="1989365"/>
            <a:ext cx="3132137" cy="1587500"/>
          </a:xfrm>
          <a:prstGeom prst="rect">
            <a:avLst/>
          </a:prstGeom>
          <a:noFill/>
          <a:ln w="34925" algn="ctr">
            <a:noFill/>
            <a:miter lim="800000"/>
            <a:headEnd/>
            <a:tailEnd/>
          </a:ln>
          <a:effectLst/>
        </p:spPr>
        <p:txBody>
          <a:bodyPr>
            <a:spAutoFit/>
          </a:bodyPr>
          <a:lstStyle/>
          <a:p>
            <a:pPr>
              <a:spcBef>
                <a:spcPct val="20000"/>
              </a:spcBef>
            </a:pPr>
            <a:r>
              <a:rPr lang="zh-CN" altLang="en-US" sz="2800" b="1" dirty="0">
                <a:solidFill>
                  <a:srgbClr val="9E063C"/>
                </a:solidFill>
                <a:latin typeface="黑体" pitchFamily="2" charset="-122"/>
                <a:ea typeface="黑体" pitchFamily="2" charset="-122"/>
              </a:rPr>
              <a:t>推行家庭联产承包责任制 </a:t>
            </a:r>
          </a:p>
          <a:p>
            <a:pPr>
              <a:spcBef>
                <a:spcPct val="50000"/>
              </a:spcBef>
            </a:pPr>
            <a:endParaRPr lang="en-US" altLang="zh-CN" sz="2800" dirty="0">
              <a:latin typeface="黑体" pitchFamily="2" charset="-122"/>
              <a:ea typeface="黑体" pitchFamily="2" charset="-122"/>
            </a:endParaRPr>
          </a:p>
        </p:txBody>
      </p:sp>
      <p:sp>
        <p:nvSpPr>
          <p:cNvPr id="46121" name="Text Box 41"/>
          <p:cNvSpPr txBox="1">
            <a:spLocks noChangeArrowheads="1"/>
          </p:cNvSpPr>
          <p:nvPr/>
        </p:nvSpPr>
        <p:spPr bwMode="auto">
          <a:xfrm>
            <a:off x="2411413" y="1268413"/>
            <a:ext cx="215900" cy="366712"/>
          </a:xfrm>
          <a:prstGeom prst="rect">
            <a:avLst/>
          </a:prstGeom>
          <a:noFill/>
          <a:ln w="34925" algn="ctr">
            <a:noFill/>
            <a:miter lim="800000"/>
            <a:headEnd/>
            <a:tailEnd/>
          </a:ln>
          <a:effectLst/>
        </p:spPr>
        <p:txBody>
          <a:bodyPr>
            <a:spAutoFit/>
          </a:bodyPr>
          <a:lstStyle/>
          <a:p>
            <a:pPr>
              <a:spcBef>
                <a:spcPct val="50000"/>
              </a:spcBef>
            </a:pPr>
            <a:endParaRPr lang="zh-CN" altLang="zh-CN"/>
          </a:p>
        </p:txBody>
      </p:sp>
      <p:sp>
        <p:nvSpPr>
          <p:cNvPr id="46123" name="Text Box 43"/>
          <p:cNvSpPr txBox="1">
            <a:spLocks noChangeArrowheads="1"/>
          </p:cNvSpPr>
          <p:nvPr/>
        </p:nvSpPr>
        <p:spPr bwMode="auto">
          <a:xfrm>
            <a:off x="2727099" y="561068"/>
            <a:ext cx="3455987" cy="1754326"/>
          </a:xfrm>
          <a:prstGeom prst="rect">
            <a:avLst/>
          </a:prstGeom>
          <a:noFill/>
          <a:ln w="34925" algn="ctr">
            <a:noFill/>
            <a:miter lim="800000"/>
            <a:headEnd/>
            <a:tailEnd/>
          </a:ln>
          <a:effectLst/>
        </p:spPr>
        <p:txBody>
          <a:bodyPr>
            <a:spAutoFit/>
          </a:bodyPr>
          <a:lstStyle/>
          <a:p>
            <a:pPr>
              <a:spcBef>
                <a:spcPct val="20000"/>
              </a:spcBef>
            </a:pPr>
            <a:r>
              <a:rPr lang="zh-CN" altLang="en-US" sz="2400" b="1" dirty="0">
                <a:solidFill>
                  <a:srgbClr val="FF0000"/>
                </a:solidFill>
                <a:latin typeface="黑体" pitchFamily="2" charset="-122"/>
                <a:ea typeface="黑体" pitchFamily="2" charset="-122"/>
              </a:rPr>
              <a:t>战争结束、苏俄战时共产主义政策造成了政治危机和经济危机 </a:t>
            </a:r>
          </a:p>
          <a:p>
            <a:pPr>
              <a:spcBef>
                <a:spcPct val="50000"/>
              </a:spcBef>
            </a:pPr>
            <a:endParaRPr lang="en-US" altLang="zh-CN" sz="2400" dirty="0">
              <a:solidFill>
                <a:schemeClr val="accent2"/>
              </a:solidFill>
              <a:latin typeface="黑体" pitchFamily="2" charset="-122"/>
              <a:ea typeface="黑体" pitchFamily="2" charset="-122"/>
            </a:endParaRPr>
          </a:p>
        </p:txBody>
      </p:sp>
      <p:sp>
        <p:nvSpPr>
          <p:cNvPr id="46125" name="Text Box 45"/>
          <p:cNvSpPr txBox="1">
            <a:spLocks noChangeArrowheads="1"/>
          </p:cNvSpPr>
          <p:nvPr/>
        </p:nvSpPr>
        <p:spPr bwMode="auto">
          <a:xfrm>
            <a:off x="900113" y="549275"/>
            <a:ext cx="1800225" cy="1754326"/>
          </a:xfrm>
          <a:prstGeom prst="rect">
            <a:avLst/>
          </a:prstGeom>
          <a:noFill/>
          <a:ln w="34925" algn="ctr">
            <a:noFill/>
            <a:miter lim="800000"/>
            <a:headEnd/>
            <a:tailEnd/>
          </a:ln>
          <a:effectLst/>
        </p:spPr>
        <p:txBody>
          <a:bodyPr>
            <a:spAutoFit/>
          </a:bodyPr>
          <a:lstStyle/>
          <a:p>
            <a:pPr>
              <a:spcBef>
                <a:spcPct val="20000"/>
              </a:spcBef>
            </a:pPr>
            <a:r>
              <a:rPr lang="zh-CN" altLang="en-US" sz="2400" b="1" dirty="0">
                <a:solidFill>
                  <a:srgbClr val="FF0000"/>
                </a:solidFill>
                <a:latin typeface="黑体" pitchFamily="49" charset="-122"/>
                <a:ea typeface="黑体" pitchFamily="49" charset="-122"/>
              </a:rPr>
              <a:t>当时都面临经济困难、社会动荡 </a:t>
            </a:r>
          </a:p>
          <a:p>
            <a:pPr>
              <a:spcBef>
                <a:spcPct val="50000"/>
              </a:spcBef>
            </a:pPr>
            <a:endParaRPr lang="en-US" altLang="zh-CN" sz="2400" dirty="0">
              <a:solidFill>
                <a:schemeClr val="accent2"/>
              </a:solidFill>
            </a:endParaRPr>
          </a:p>
        </p:txBody>
      </p:sp>
      <p:sp>
        <p:nvSpPr>
          <p:cNvPr id="46128" name="Text Box 48"/>
          <p:cNvSpPr txBox="1">
            <a:spLocks noChangeArrowheads="1"/>
          </p:cNvSpPr>
          <p:nvPr/>
        </p:nvSpPr>
        <p:spPr bwMode="auto">
          <a:xfrm>
            <a:off x="2771775" y="3357563"/>
            <a:ext cx="3097213" cy="2123658"/>
          </a:xfrm>
          <a:prstGeom prst="rect">
            <a:avLst/>
          </a:prstGeom>
          <a:noFill/>
          <a:ln w="34925" algn="ctr">
            <a:noFill/>
            <a:miter lim="800000"/>
            <a:headEnd/>
            <a:tailEnd/>
          </a:ln>
          <a:effectLst/>
        </p:spPr>
        <p:txBody>
          <a:bodyPr>
            <a:spAutoFit/>
          </a:bodyPr>
          <a:lstStyle/>
          <a:p>
            <a:pPr algn="just">
              <a:spcBef>
                <a:spcPct val="20000"/>
              </a:spcBef>
            </a:pPr>
            <a:r>
              <a:rPr lang="zh-CN" altLang="en-US" sz="2400" b="1" dirty="0">
                <a:solidFill>
                  <a:srgbClr val="FF0000"/>
                </a:solidFill>
                <a:latin typeface="黑体" pitchFamily="49" charset="-122"/>
                <a:ea typeface="黑体" pitchFamily="49" charset="-122"/>
              </a:rPr>
              <a:t>放开商品市场，允许资本家经营企业，还允许外国资本家到俄国经营。</a:t>
            </a:r>
          </a:p>
          <a:p>
            <a:pPr>
              <a:spcBef>
                <a:spcPct val="50000"/>
              </a:spcBef>
            </a:pPr>
            <a:endParaRPr lang="en-US" altLang="zh-CN" sz="2400" dirty="0">
              <a:solidFill>
                <a:schemeClr val="accent2"/>
              </a:solidFill>
            </a:endParaRPr>
          </a:p>
        </p:txBody>
      </p:sp>
      <p:sp>
        <p:nvSpPr>
          <p:cNvPr id="46131" name="Text Box 51"/>
          <p:cNvSpPr txBox="1">
            <a:spLocks noChangeArrowheads="1"/>
          </p:cNvSpPr>
          <p:nvPr/>
        </p:nvSpPr>
        <p:spPr bwMode="auto">
          <a:xfrm>
            <a:off x="271520" y="5303612"/>
            <a:ext cx="2355793" cy="1373187"/>
          </a:xfrm>
          <a:prstGeom prst="rect">
            <a:avLst/>
          </a:prstGeom>
          <a:noFill/>
          <a:ln w="34925" algn="ctr">
            <a:noFill/>
            <a:miter lim="800000"/>
            <a:headEnd/>
            <a:tailEnd/>
          </a:ln>
          <a:effectLst/>
        </p:spPr>
        <p:txBody>
          <a:bodyPr wrap="square">
            <a:spAutoFit/>
          </a:bodyPr>
          <a:lstStyle/>
          <a:p>
            <a:pPr>
              <a:spcBef>
                <a:spcPct val="50000"/>
              </a:spcBef>
            </a:pPr>
            <a:r>
              <a:rPr lang="zh-CN" altLang="en-US" sz="2800" b="1" dirty="0">
                <a:solidFill>
                  <a:srgbClr val="FF0000"/>
                </a:solidFill>
                <a:ea typeface="黑体" pitchFamily="2" charset="-122"/>
              </a:rPr>
              <a:t>都使经济得到恢复，社会得到稳定</a:t>
            </a:r>
            <a:r>
              <a:rPr lang="zh-CN" altLang="en-US" sz="2800" b="1" dirty="0">
                <a:solidFill>
                  <a:schemeClr val="accent2"/>
                </a:solidFill>
                <a:ea typeface="黑体" pitchFamily="2" charset="-122"/>
              </a:rPr>
              <a:t>。</a:t>
            </a:r>
          </a:p>
        </p:txBody>
      </p:sp>
    </p:spTree>
    <p:extLst>
      <p:ext uri="{BB962C8B-B14F-4D97-AF65-F5344CB8AC3E}">
        <p14:creationId xmlns:p14="http://schemas.microsoft.com/office/powerpoint/2010/main" val="46957469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6125"/>
                                        </p:tgtEl>
                                        <p:attrNameLst>
                                          <p:attrName>style.visibility</p:attrName>
                                        </p:attrNameLst>
                                      </p:cBhvr>
                                      <p:to>
                                        <p:strVal val="visible"/>
                                      </p:to>
                                    </p:set>
                                    <p:anim calcmode="lin" valueType="num">
                                      <p:cBhvr additive="base">
                                        <p:cTn id="7" dur="500" fill="hold"/>
                                        <p:tgtEl>
                                          <p:spTgt spid="46125"/>
                                        </p:tgtEl>
                                        <p:attrNameLst>
                                          <p:attrName>ppt_x</p:attrName>
                                        </p:attrNameLst>
                                      </p:cBhvr>
                                      <p:tavLst>
                                        <p:tav tm="0">
                                          <p:val>
                                            <p:strVal val="#ppt_x"/>
                                          </p:val>
                                        </p:tav>
                                        <p:tav tm="100000">
                                          <p:val>
                                            <p:strVal val="#ppt_x"/>
                                          </p:val>
                                        </p:tav>
                                      </p:tavLst>
                                    </p:anim>
                                    <p:anim calcmode="lin" valueType="num">
                                      <p:cBhvr additive="base">
                                        <p:cTn id="8" dur="500" fill="hold"/>
                                        <p:tgtEl>
                                          <p:spTgt spid="4612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6123"/>
                                        </p:tgtEl>
                                        <p:attrNameLst>
                                          <p:attrName>style.visibility</p:attrName>
                                        </p:attrNameLst>
                                      </p:cBhvr>
                                      <p:to>
                                        <p:strVal val="visible"/>
                                      </p:to>
                                    </p:set>
                                    <p:anim calcmode="lin" valueType="num">
                                      <p:cBhvr additive="base">
                                        <p:cTn id="13" dur="500" fill="hold"/>
                                        <p:tgtEl>
                                          <p:spTgt spid="46123"/>
                                        </p:tgtEl>
                                        <p:attrNameLst>
                                          <p:attrName>ppt_x</p:attrName>
                                        </p:attrNameLst>
                                      </p:cBhvr>
                                      <p:tavLst>
                                        <p:tav tm="0">
                                          <p:val>
                                            <p:strVal val="#ppt_x"/>
                                          </p:val>
                                        </p:tav>
                                        <p:tav tm="100000">
                                          <p:val>
                                            <p:strVal val="#ppt_x"/>
                                          </p:val>
                                        </p:tav>
                                      </p:tavLst>
                                    </p:anim>
                                    <p:anim calcmode="lin" valueType="num">
                                      <p:cBhvr additive="base">
                                        <p:cTn id="14" dur="500" fill="hold"/>
                                        <p:tgtEl>
                                          <p:spTgt spid="4612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6119"/>
                                        </p:tgtEl>
                                        <p:attrNameLst>
                                          <p:attrName>style.visibility</p:attrName>
                                        </p:attrNameLst>
                                      </p:cBhvr>
                                      <p:to>
                                        <p:strVal val="visible"/>
                                      </p:to>
                                    </p:set>
                                    <p:anim calcmode="lin" valueType="num">
                                      <p:cBhvr additive="base">
                                        <p:cTn id="19" dur="500" fill="hold"/>
                                        <p:tgtEl>
                                          <p:spTgt spid="46119"/>
                                        </p:tgtEl>
                                        <p:attrNameLst>
                                          <p:attrName>ppt_x</p:attrName>
                                        </p:attrNameLst>
                                      </p:cBhvr>
                                      <p:tavLst>
                                        <p:tav tm="0">
                                          <p:val>
                                            <p:strVal val="#ppt_x"/>
                                          </p:val>
                                        </p:tav>
                                        <p:tav tm="100000">
                                          <p:val>
                                            <p:strVal val="#ppt_x"/>
                                          </p:val>
                                        </p:tav>
                                      </p:tavLst>
                                    </p:anim>
                                    <p:anim calcmode="lin" valueType="num">
                                      <p:cBhvr additive="base">
                                        <p:cTn id="20" dur="500" fill="hold"/>
                                        <p:tgtEl>
                                          <p:spTgt spid="4611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6120"/>
                                        </p:tgtEl>
                                        <p:attrNameLst>
                                          <p:attrName>style.visibility</p:attrName>
                                        </p:attrNameLst>
                                      </p:cBhvr>
                                      <p:to>
                                        <p:strVal val="visible"/>
                                      </p:to>
                                    </p:set>
                                    <p:anim calcmode="lin" valueType="num">
                                      <p:cBhvr additive="base">
                                        <p:cTn id="25" dur="500" fill="hold"/>
                                        <p:tgtEl>
                                          <p:spTgt spid="46120"/>
                                        </p:tgtEl>
                                        <p:attrNameLst>
                                          <p:attrName>ppt_x</p:attrName>
                                        </p:attrNameLst>
                                      </p:cBhvr>
                                      <p:tavLst>
                                        <p:tav tm="0">
                                          <p:val>
                                            <p:strVal val="#ppt_x"/>
                                          </p:val>
                                        </p:tav>
                                        <p:tav tm="100000">
                                          <p:val>
                                            <p:strVal val="#ppt_x"/>
                                          </p:val>
                                        </p:tav>
                                      </p:tavLst>
                                    </p:anim>
                                    <p:anim calcmode="lin" valueType="num">
                                      <p:cBhvr additive="base">
                                        <p:cTn id="26" dur="500" fill="hold"/>
                                        <p:tgtEl>
                                          <p:spTgt spid="4612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6128"/>
                                        </p:tgtEl>
                                        <p:attrNameLst>
                                          <p:attrName>style.visibility</p:attrName>
                                        </p:attrNameLst>
                                      </p:cBhvr>
                                      <p:to>
                                        <p:strVal val="visible"/>
                                      </p:to>
                                    </p:set>
                                    <p:anim calcmode="lin" valueType="num">
                                      <p:cBhvr additive="base">
                                        <p:cTn id="31" dur="500" fill="hold"/>
                                        <p:tgtEl>
                                          <p:spTgt spid="46128"/>
                                        </p:tgtEl>
                                        <p:attrNameLst>
                                          <p:attrName>ppt_x</p:attrName>
                                        </p:attrNameLst>
                                      </p:cBhvr>
                                      <p:tavLst>
                                        <p:tav tm="0">
                                          <p:val>
                                            <p:strVal val="#ppt_x"/>
                                          </p:val>
                                        </p:tav>
                                        <p:tav tm="100000">
                                          <p:val>
                                            <p:strVal val="#ppt_x"/>
                                          </p:val>
                                        </p:tav>
                                      </p:tavLst>
                                    </p:anim>
                                    <p:anim calcmode="lin" valueType="num">
                                      <p:cBhvr additive="base">
                                        <p:cTn id="32" dur="500" fill="hold"/>
                                        <p:tgtEl>
                                          <p:spTgt spid="461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119" grpId="0"/>
      <p:bldP spid="46120" grpId="0"/>
      <p:bldP spid="46123" grpId="0"/>
      <p:bldP spid="46125" grpId="0"/>
      <p:bldP spid="4612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a:xfrm>
            <a:off x="539552" y="1772816"/>
            <a:ext cx="8229600" cy="4525963"/>
          </a:xfrm>
        </p:spPr>
        <p:txBody>
          <a:bodyPr>
            <a:normAutofit/>
          </a:bodyPr>
          <a:lstStyle/>
          <a:p>
            <a:pPr marL="0" indent="0">
              <a:buNone/>
            </a:pPr>
            <a:r>
              <a:rPr lang="zh-CN" altLang="en-US" sz="5400" dirty="0" smtClean="0">
                <a:solidFill>
                  <a:srgbClr val="FF0000"/>
                </a:solidFill>
                <a:latin typeface="黑体" pitchFamily="49" charset="-122"/>
                <a:ea typeface="黑体" pitchFamily="49" charset="-122"/>
              </a:rPr>
              <a:t>       实战演练</a:t>
            </a:r>
            <a:endParaRPr lang="zh-CN" altLang="en-US" sz="5400" dirty="0">
              <a:solidFill>
                <a:srgbClr val="FF0000"/>
              </a:solidFill>
              <a:latin typeface="黑体" pitchFamily="49" charset="-122"/>
              <a:ea typeface="黑体" pitchFamily="49" charset="-122"/>
            </a:endParaRPr>
          </a:p>
        </p:txBody>
      </p:sp>
    </p:spTree>
    <p:extLst>
      <p:ext uri="{BB962C8B-B14F-4D97-AF65-F5344CB8AC3E}">
        <p14:creationId xmlns:p14="http://schemas.microsoft.com/office/powerpoint/2010/main" val="13520113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188640"/>
            <a:ext cx="9036496" cy="6768752"/>
          </a:xfrm>
        </p:spPr>
        <p:txBody>
          <a:bodyPr>
            <a:normAutofit fontScale="85000" lnSpcReduction="20000"/>
          </a:bodyPr>
          <a:lstStyle/>
          <a:p>
            <a:pPr marL="0" indent="0">
              <a:buNone/>
            </a:pPr>
            <a:r>
              <a:rPr lang="en-US" altLang="zh-CN" sz="3300" b="1" dirty="0">
                <a:latin typeface="黑体" pitchFamily="49" charset="-122"/>
                <a:ea typeface="黑体" pitchFamily="49" charset="-122"/>
              </a:rPr>
              <a:t>1.</a:t>
            </a:r>
            <a:r>
              <a:rPr lang="zh-CN" altLang="zh-CN" sz="3300" b="1" dirty="0">
                <a:latin typeface="黑体" pitchFamily="49" charset="-122"/>
                <a:ea typeface="黑体" pitchFamily="49" charset="-122"/>
              </a:rPr>
              <a:t>列宁指出</a:t>
            </a:r>
            <a:r>
              <a:rPr lang="en-US" altLang="zh-CN" sz="3300" b="1" dirty="0">
                <a:latin typeface="黑体" pitchFamily="49" charset="-122"/>
                <a:ea typeface="黑体" pitchFamily="49" charset="-122"/>
              </a:rPr>
              <a:t>:</a:t>
            </a:r>
            <a:r>
              <a:rPr lang="zh-CN" altLang="zh-CN" sz="3300" b="1" dirty="0">
                <a:latin typeface="黑体" pitchFamily="49" charset="-122"/>
                <a:ea typeface="黑体" pitchFamily="49" charset="-122"/>
              </a:rPr>
              <a:t>“</a:t>
            </a:r>
            <a:r>
              <a:rPr lang="en-US" altLang="zh-CN" sz="3300" b="1" dirty="0">
                <a:latin typeface="黑体" pitchFamily="49" charset="-122"/>
                <a:ea typeface="黑体" pitchFamily="49" charset="-122"/>
              </a:rPr>
              <a:t>1921</a:t>
            </a:r>
            <a:r>
              <a:rPr lang="zh-CN" altLang="zh-CN" sz="3300" b="1" dirty="0">
                <a:latin typeface="黑体" pitchFamily="49" charset="-122"/>
                <a:ea typeface="黑体" pitchFamily="49" charset="-122"/>
              </a:rPr>
              <a:t>年开春以来</a:t>
            </a:r>
            <a:r>
              <a:rPr lang="en-US" altLang="zh-CN" sz="3300" b="1" dirty="0">
                <a:latin typeface="黑体" pitchFamily="49" charset="-122"/>
                <a:ea typeface="黑体" pitchFamily="49" charset="-122"/>
              </a:rPr>
              <a:t>,</a:t>
            </a:r>
            <a:r>
              <a:rPr lang="zh-CN" altLang="zh-CN" sz="3300" b="1" dirty="0">
                <a:latin typeface="黑体" pitchFamily="49" charset="-122"/>
                <a:ea typeface="黑体" pitchFamily="49" charset="-122"/>
              </a:rPr>
              <a:t>我们提出完全不同的、改良主义的办法来代替原先的行动的办法、方案、方法、制度。所谓改良主义的办法</a:t>
            </a:r>
            <a:r>
              <a:rPr lang="en-US" altLang="zh-CN" sz="3300" b="1" dirty="0">
                <a:latin typeface="黑体" pitchFamily="49" charset="-122"/>
                <a:ea typeface="黑体" pitchFamily="49" charset="-122"/>
              </a:rPr>
              <a:t>,</a:t>
            </a:r>
            <a:r>
              <a:rPr lang="zh-CN" altLang="zh-CN" sz="3300" b="1" dirty="0">
                <a:latin typeface="黑体" pitchFamily="49" charset="-122"/>
                <a:ea typeface="黑体" pitchFamily="49" charset="-122"/>
              </a:rPr>
              <a:t>就是……活跃商业、小企业、资本主义</a:t>
            </a:r>
            <a:r>
              <a:rPr lang="en-US" altLang="zh-CN" sz="3300" b="1" dirty="0">
                <a:latin typeface="黑体" pitchFamily="49" charset="-122"/>
                <a:ea typeface="黑体" pitchFamily="49" charset="-122"/>
              </a:rPr>
              <a:t>,</a:t>
            </a:r>
            <a:r>
              <a:rPr lang="zh-CN" altLang="zh-CN" sz="3300" b="1" dirty="0">
                <a:latin typeface="黑体" pitchFamily="49" charset="-122"/>
                <a:ea typeface="黑体" pitchFamily="49" charset="-122"/>
              </a:rPr>
              <a:t>审慎地逐渐地掌握它们</a:t>
            </a:r>
            <a:r>
              <a:rPr lang="en-US" altLang="zh-CN" sz="3300" b="1" dirty="0">
                <a:latin typeface="黑体" pitchFamily="49" charset="-122"/>
                <a:ea typeface="黑体" pitchFamily="49" charset="-122"/>
              </a:rPr>
              <a:t>,</a:t>
            </a:r>
            <a:r>
              <a:rPr lang="zh-CN" altLang="zh-CN" sz="3300" b="1" dirty="0">
                <a:latin typeface="黑体" pitchFamily="49" charset="-122"/>
                <a:ea typeface="黑体" pitchFamily="49" charset="-122"/>
              </a:rPr>
              <a:t>或者说</a:t>
            </a:r>
            <a:r>
              <a:rPr lang="en-US" altLang="zh-CN" sz="3300" b="1" dirty="0">
                <a:latin typeface="黑体" pitchFamily="49" charset="-122"/>
                <a:ea typeface="黑体" pitchFamily="49" charset="-122"/>
              </a:rPr>
              <a:t>,</a:t>
            </a:r>
            <a:r>
              <a:rPr lang="zh-CN" altLang="zh-CN" sz="3300" b="1" dirty="0">
                <a:latin typeface="黑体" pitchFamily="49" charset="-122"/>
                <a:ea typeface="黑体" pitchFamily="49" charset="-122"/>
              </a:rPr>
              <a:t>做到有可能只在使它们活跃起来的范围内对它们实行国家调节。材料中“改良主义的办法”实际上是</a:t>
            </a:r>
            <a:endParaRPr lang="zh-CN" altLang="zh-CN" sz="3300" dirty="0">
              <a:latin typeface="黑体" pitchFamily="49" charset="-122"/>
              <a:ea typeface="黑体" pitchFamily="49" charset="-122"/>
            </a:endParaRPr>
          </a:p>
          <a:p>
            <a:pPr marL="0" indent="0">
              <a:buNone/>
            </a:pPr>
            <a:r>
              <a:rPr lang="en-US" altLang="zh-CN" sz="3300" b="1" dirty="0">
                <a:latin typeface="黑体" pitchFamily="49" charset="-122"/>
                <a:ea typeface="黑体" pitchFamily="49" charset="-122"/>
              </a:rPr>
              <a:t>A.</a:t>
            </a:r>
            <a:r>
              <a:rPr lang="zh-CN" altLang="zh-CN" sz="3300" b="1" dirty="0">
                <a:latin typeface="黑体" pitchFamily="49" charset="-122"/>
                <a:ea typeface="黑体" pitchFamily="49" charset="-122"/>
              </a:rPr>
              <a:t>对战时共产主义政策的补充</a:t>
            </a:r>
            <a:r>
              <a:rPr lang="en-US" altLang="zh-CN" sz="3300" b="1" dirty="0">
                <a:latin typeface="黑体" pitchFamily="49" charset="-122"/>
                <a:ea typeface="黑体" pitchFamily="49" charset="-122"/>
              </a:rPr>
              <a:t>          </a:t>
            </a:r>
            <a:endParaRPr lang="en-US" altLang="zh-CN" sz="3300" b="1" dirty="0" smtClean="0">
              <a:latin typeface="黑体" pitchFamily="49" charset="-122"/>
              <a:ea typeface="黑体" pitchFamily="49" charset="-122"/>
            </a:endParaRPr>
          </a:p>
          <a:p>
            <a:pPr marL="0" indent="0">
              <a:buNone/>
            </a:pPr>
            <a:r>
              <a:rPr lang="en-US" altLang="zh-CN" sz="3300" b="1" dirty="0" smtClean="0">
                <a:latin typeface="黑体" pitchFamily="49" charset="-122"/>
                <a:ea typeface="黑体" pitchFamily="49" charset="-122"/>
              </a:rPr>
              <a:t>B</a:t>
            </a:r>
            <a:r>
              <a:rPr lang="en-US" altLang="zh-CN" sz="3300" b="1" dirty="0">
                <a:latin typeface="黑体" pitchFamily="49" charset="-122"/>
                <a:ea typeface="黑体" pitchFamily="49" charset="-122"/>
              </a:rPr>
              <a:t>.</a:t>
            </a:r>
            <a:r>
              <a:rPr lang="zh-CN" altLang="zh-CN" sz="3300" b="1" dirty="0">
                <a:latin typeface="黑体" pitchFamily="49" charset="-122"/>
                <a:ea typeface="黑体" pitchFamily="49" charset="-122"/>
              </a:rPr>
              <a:t>对旧的社会经济结构进行社会主义改造</a:t>
            </a:r>
            <a:endParaRPr lang="zh-CN" altLang="zh-CN" sz="3300" dirty="0">
              <a:latin typeface="黑体" pitchFamily="49" charset="-122"/>
              <a:ea typeface="黑体" pitchFamily="49" charset="-122"/>
            </a:endParaRPr>
          </a:p>
          <a:p>
            <a:pPr marL="0" indent="0">
              <a:buNone/>
            </a:pPr>
            <a:r>
              <a:rPr lang="en-US" altLang="zh-CN" sz="3300" b="1" dirty="0">
                <a:latin typeface="黑体" pitchFamily="49" charset="-122"/>
                <a:ea typeface="黑体" pitchFamily="49" charset="-122"/>
              </a:rPr>
              <a:t>C.</a:t>
            </a:r>
            <a:r>
              <a:rPr lang="zh-CN" altLang="zh-CN" sz="3300" b="1" dirty="0">
                <a:latin typeface="黑体" pitchFamily="49" charset="-122"/>
                <a:ea typeface="黑体" pitchFamily="49" charset="-122"/>
              </a:rPr>
              <a:t>强调多种所有制经济齐头并进</a:t>
            </a:r>
            <a:r>
              <a:rPr lang="en-US" altLang="zh-CN" sz="3300" b="1" dirty="0">
                <a:latin typeface="黑体" pitchFamily="49" charset="-122"/>
                <a:ea typeface="黑体" pitchFamily="49" charset="-122"/>
              </a:rPr>
              <a:t>       </a:t>
            </a:r>
            <a:endParaRPr lang="en-US" altLang="zh-CN" sz="3300" b="1" dirty="0" smtClean="0">
              <a:latin typeface="黑体" pitchFamily="49" charset="-122"/>
              <a:ea typeface="黑体" pitchFamily="49" charset="-122"/>
            </a:endParaRPr>
          </a:p>
          <a:p>
            <a:pPr marL="0" indent="0">
              <a:buNone/>
            </a:pPr>
            <a:r>
              <a:rPr lang="en-US" altLang="zh-CN" sz="3300" b="1" dirty="0" smtClean="0">
                <a:latin typeface="黑体" pitchFamily="49" charset="-122"/>
                <a:ea typeface="黑体" pitchFamily="49" charset="-122"/>
              </a:rPr>
              <a:t>D</a:t>
            </a:r>
            <a:r>
              <a:rPr lang="en-US" altLang="zh-CN" sz="3300" b="1" dirty="0">
                <a:latin typeface="黑体" pitchFamily="49" charset="-122"/>
                <a:ea typeface="黑体" pitchFamily="49" charset="-122"/>
              </a:rPr>
              <a:t>.</a:t>
            </a:r>
            <a:r>
              <a:rPr lang="zh-CN" altLang="zh-CN" sz="3300" b="1" dirty="0">
                <a:latin typeface="黑体" pitchFamily="49" charset="-122"/>
                <a:ea typeface="黑体" pitchFamily="49" charset="-122"/>
              </a:rPr>
              <a:t>合理利用市场和商品货币关系发展生产</a:t>
            </a:r>
            <a:endParaRPr lang="zh-CN" altLang="zh-CN" sz="3300" dirty="0">
              <a:latin typeface="黑体" pitchFamily="49" charset="-122"/>
              <a:ea typeface="黑体" pitchFamily="49" charset="-122"/>
            </a:endParaRPr>
          </a:p>
          <a:p>
            <a:pPr marL="0" indent="0">
              <a:buNone/>
            </a:pPr>
            <a:r>
              <a:rPr lang="en-US" altLang="zh-CN" sz="3300" b="1" dirty="0">
                <a:latin typeface="黑体" pitchFamily="49" charset="-122"/>
                <a:ea typeface="黑体" pitchFamily="49" charset="-122"/>
              </a:rPr>
              <a:t>2.</a:t>
            </a:r>
            <a:r>
              <a:rPr lang="zh-CN" altLang="zh-CN" sz="3300" b="1" dirty="0">
                <a:latin typeface="黑体" pitchFamily="49" charset="-122"/>
                <a:ea typeface="黑体" pitchFamily="49" charset="-122"/>
              </a:rPr>
              <a:t>“为什么不是改善工人的生活状况，而是改善农民的生活状况呢？因为要改善工人的生活状况，就需要有粮食和燃料。从整个国家经济的角度来看，现在最大的‘阻碍’正是这方面引起的。”这段材料反思的是</a:t>
            </a:r>
            <a:endParaRPr lang="zh-CN" altLang="zh-CN" sz="3300" dirty="0">
              <a:latin typeface="黑体" pitchFamily="49" charset="-122"/>
              <a:ea typeface="黑体" pitchFamily="49" charset="-122"/>
            </a:endParaRPr>
          </a:p>
          <a:p>
            <a:pPr marL="0" indent="0">
              <a:buNone/>
            </a:pPr>
            <a:r>
              <a:rPr lang="en-US" altLang="zh-CN" sz="3300" b="1" dirty="0">
                <a:latin typeface="黑体" pitchFamily="49" charset="-122"/>
                <a:ea typeface="黑体" pitchFamily="49" charset="-122"/>
              </a:rPr>
              <a:t>A</a:t>
            </a:r>
            <a:r>
              <a:rPr lang="zh-CN" altLang="zh-CN" sz="3300" b="1" dirty="0">
                <a:latin typeface="黑体" pitchFamily="49" charset="-122"/>
                <a:ea typeface="黑体" pitchFamily="49" charset="-122"/>
              </a:rPr>
              <a:t>．战时共产主义政策</a:t>
            </a:r>
            <a:r>
              <a:rPr lang="en-US" altLang="zh-CN" sz="3300" b="1" dirty="0">
                <a:latin typeface="黑体" pitchFamily="49" charset="-122"/>
                <a:ea typeface="黑体" pitchFamily="49" charset="-122"/>
              </a:rPr>
              <a:t>    </a:t>
            </a:r>
            <a:r>
              <a:rPr lang="en-US" altLang="zh-CN" sz="3300" b="1" dirty="0" smtClean="0">
                <a:latin typeface="黑体" pitchFamily="49" charset="-122"/>
                <a:ea typeface="黑体" pitchFamily="49" charset="-122"/>
              </a:rPr>
              <a:t>     B</a:t>
            </a:r>
            <a:r>
              <a:rPr lang="zh-CN" altLang="zh-CN" sz="3300" b="1" dirty="0">
                <a:latin typeface="黑体" pitchFamily="49" charset="-122"/>
                <a:ea typeface="黑体" pitchFamily="49" charset="-122"/>
              </a:rPr>
              <a:t>．新经济政策</a:t>
            </a:r>
            <a:r>
              <a:rPr lang="en-US" altLang="zh-CN" sz="3300" b="1" dirty="0">
                <a:latin typeface="黑体" pitchFamily="49" charset="-122"/>
                <a:ea typeface="黑体" pitchFamily="49" charset="-122"/>
              </a:rPr>
              <a:t>   </a:t>
            </a:r>
            <a:endParaRPr lang="en-US" altLang="zh-CN" sz="3300" b="1" dirty="0" smtClean="0">
              <a:latin typeface="黑体" pitchFamily="49" charset="-122"/>
              <a:ea typeface="黑体" pitchFamily="49" charset="-122"/>
            </a:endParaRPr>
          </a:p>
          <a:p>
            <a:pPr marL="0" indent="0">
              <a:buNone/>
            </a:pPr>
            <a:r>
              <a:rPr lang="en-US" altLang="zh-CN" sz="3300" b="1" dirty="0" smtClean="0">
                <a:latin typeface="黑体" pitchFamily="49" charset="-122"/>
                <a:ea typeface="黑体" pitchFamily="49" charset="-122"/>
              </a:rPr>
              <a:t>C</a:t>
            </a:r>
            <a:r>
              <a:rPr lang="zh-CN" altLang="zh-CN" sz="3300" b="1" dirty="0">
                <a:latin typeface="黑体" pitchFamily="49" charset="-122"/>
                <a:ea typeface="黑体" pitchFamily="49" charset="-122"/>
              </a:rPr>
              <a:t>．斯大林模式</a:t>
            </a:r>
            <a:r>
              <a:rPr lang="en-US" altLang="zh-CN" sz="3300" b="1" dirty="0">
                <a:latin typeface="黑体" pitchFamily="49" charset="-122"/>
                <a:ea typeface="黑体" pitchFamily="49" charset="-122"/>
              </a:rPr>
              <a:t>  </a:t>
            </a:r>
            <a:r>
              <a:rPr lang="en-US" altLang="zh-CN" sz="3300" b="1" dirty="0" smtClean="0">
                <a:latin typeface="黑体" pitchFamily="49" charset="-122"/>
                <a:ea typeface="黑体" pitchFamily="49" charset="-122"/>
              </a:rPr>
              <a:t>             D</a:t>
            </a:r>
            <a:r>
              <a:rPr lang="zh-CN" altLang="zh-CN" sz="3300" b="1" dirty="0">
                <a:latin typeface="黑体" pitchFamily="49" charset="-122"/>
                <a:ea typeface="黑体" pitchFamily="49" charset="-122"/>
              </a:rPr>
              <a:t>．赫鲁晓夫改革</a:t>
            </a:r>
            <a:endParaRPr lang="zh-CN" altLang="zh-CN" sz="3300" dirty="0">
              <a:latin typeface="黑体" pitchFamily="49" charset="-122"/>
              <a:ea typeface="黑体" pitchFamily="49" charset="-122"/>
            </a:endParaRPr>
          </a:p>
          <a:p>
            <a:endParaRPr lang="zh-CN" altLang="en-US" dirty="0"/>
          </a:p>
        </p:txBody>
      </p:sp>
      <p:sp>
        <p:nvSpPr>
          <p:cNvPr id="4" name="TextBox 3"/>
          <p:cNvSpPr txBox="1"/>
          <p:nvPr/>
        </p:nvSpPr>
        <p:spPr>
          <a:xfrm>
            <a:off x="7308304" y="2348880"/>
            <a:ext cx="1332656" cy="923330"/>
          </a:xfrm>
          <a:prstGeom prst="rect">
            <a:avLst/>
          </a:prstGeom>
          <a:noFill/>
        </p:spPr>
        <p:txBody>
          <a:bodyPr wrap="square" rtlCol="0">
            <a:spAutoFit/>
          </a:bodyPr>
          <a:lstStyle/>
          <a:p>
            <a:r>
              <a:rPr lang="en-US" altLang="zh-CN" sz="5400" dirty="0" smtClean="0">
                <a:solidFill>
                  <a:srgbClr val="FF0000"/>
                </a:solidFill>
              </a:rPr>
              <a:t>D</a:t>
            </a:r>
            <a:endParaRPr lang="zh-CN" altLang="en-US" sz="5400" dirty="0">
              <a:solidFill>
                <a:srgbClr val="FF0000"/>
              </a:solidFill>
            </a:endParaRPr>
          </a:p>
        </p:txBody>
      </p:sp>
      <p:sp>
        <p:nvSpPr>
          <p:cNvPr id="5" name="TextBox 4"/>
          <p:cNvSpPr txBox="1"/>
          <p:nvPr/>
        </p:nvSpPr>
        <p:spPr>
          <a:xfrm>
            <a:off x="7668344" y="5445224"/>
            <a:ext cx="1332656" cy="923330"/>
          </a:xfrm>
          <a:prstGeom prst="rect">
            <a:avLst/>
          </a:prstGeom>
          <a:noFill/>
        </p:spPr>
        <p:txBody>
          <a:bodyPr wrap="square" rtlCol="0">
            <a:spAutoFit/>
          </a:bodyPr>
          <a:lstStyle/>
          <a:p>
            <a:r>
              <a:rPr lang="en-US" altLang="zh-CN" sz="5400" dirty="0">
                <a:solidFill>
                  <a:srgbClr val="FF0000"/>
                </a:solidFill>
              </a:rPr>
              <a:t>A</a:t>
            </a:r>
            <a:endParaRPr lang="zh-CN" altLang="en-US" sz="5400" dirty="0">
              <a:solidFill>
                <a:srgbClr val="FF0000"/>
              </a:solidFill>
            </a:endParaRPr>
          </a:p>
        </p:txBody>
      </p:sp>
    </p:spTree>
    <p:extLst>
      <p:ext uri="{BB962C8B-B14F-4D97-AF65-F5344CB8AC3E}">
        <p14:creationId xmlns:p14="http://schemas.microsoft.com/office/powerpoint/2010/main" val="656163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332656"/>
            <a:ext cx="8712968" cy="6408712"/>
          </a:xfrm>
        </p:spPr>
        <p:txBody>
          <a:bodyPr>
            <a:normAutofit fontScale="85000" lnSpcReduction="10000"/>
          </a:bodyPr>
          <a:lstStyle/>
          <a:p>
            <a:pPr marL="0" indent="0">
              <a:buNone/>
            </a:pPr>
            <a:r>
              <a:rPr lang="en-US" altLang="zh-CN" sz="3300" b="1" dirty="0" smtClean="0">
                <a:latin typeface="黑体" pitchFamily="49" charset="-122"/>
                <a:ea typeface="黑体" pitchFamily="49" charset="-122"/>
              </a:rPr>
              <a:t>3</a:t>
            </a:r>
            <a:r>
              <a:rPr lang="zh-CN" altLang="zh-CN" sz="3300" b="1" dirty="0" smtClean="0">
                <a:latin typeface="黑体" pitchFamily="49" charset="-122"/>
                <a:ea typeface="黑体" pitchFamily="49" charset="-122"/>
              </a:rPr>
              <a:t>．</a:t>
            </a:r>
            <a:r>
              <a:rPr lang="en-US" altLang="zh-CN" sz="3300" b="1" dirty="0">
                <a:latin typeface="黑体" pitchFamily="49" charset="-122"/>
                <a:ea typeface="黑体" pitchFamily="49" charset="-122"/>
              </a:rPr>
              <a:t>1918</a:t>
            </a:r>
            <a:r>
              <a:rPr lang="zh-CN" altLang="zh-CN" sz="3300" b="1" dirty="0">
                <a:latin typeface="黑体" pitchFamily="49" charset="-122"/>
                <a:ea typeface="黑体" pitchFamily="49" charset="-122"/>
              </a:rPr>
              <a:t>年列宁指出：“不怕租出格罗兹内的四分之一和巴库的四分之一（格罗兹内和巴库为俄国重要产油区），我们就利用它——来使其余的四分之三赶上先进的资本主义国家。”这说明以列宁为首的苏俄领导人</a:t>
            </a:r>
            <a:endParaRPr lang="zh-CN" altLang="zh-CN" sz="3300" dirty="0">
              <a:latin typeface="黑体" pitchFamily="49" charset="-122"/>
              <a:ea typeface="黑体" pitchFamily="49" charset="-122"/>
            </a:endParaRPr>
          </a:p>
          <a:p>
            <a:pPr marL="0" indent="0">
              <a:buNone/>
            </a:pPr>
            <a:r>
              <a:rPr lang="en-US" altLang="zh-CN" sz="3300" b="1" dirty="0">
                <a:latin typeface="黑体" pitchFamily="49" charset="-122"/>
                <a:ea typeface="黑体" pitchFamily="49" charset="-122"/>
              </a:rPr>
              <a:t>A</a:t>
            </a:r>
            <a:r>
              <a:rPr lang="zh-CN" altLang="zh-CN" sz="3300" b="1" dirty="0">
                <a:latin typeface="黑体" pitchFamily="49" charset="-122"/>
                <a:ea typeface="黑体" pitchFamily="49" charset="-122"/>
              </a:rPr>
              <a:t>．继续推行战时共产主义政策</a:t>
            </a:r>
            <a:r>
              <a:rPr lang="en-US" altLang="zh-CN" sz="3300" b="1" dirty="0">
                <a:latin typeface="黑体" pitchFamily="49" charset="-122"/>
                <a:ea typeface="黑体" pitchFamily="49" charset="-122"/>
              </a:rPr>
              <a:t>            </a:t>
            </a:r>
            <a:endParaRPr lang="en-US" altLang="zh-CN" sz="3300" b="1" dirty="0" smtClean="0">
              <a:latin typeface="黑体" pitchFamily="49" charset="-122"/>
              <a:ea typeface="黑体" pitchFamily="49" charset="-122"/>
            </a:endParaRPr>
          </a:p>
          <a:p>
            <a:pPr marL="0" indent="0">
              <a:buNone/>
            </a:pPr>
            <a:r>
              <a:rPr lang="en-US" altLang="zh-CN" sz="3300" b="1" dirty="0" smtClean="0">
                <a:latin typeface="黑体" pitchFamily="49" charset="-122"/>
                <a:ea typeface="黑体" pitchFamily="49" charset="-122"/>
              </a:rPr>
              <a:t>B</a:t>
            </a:r>
            <a:r>
              <a:rPr lang="zh-CN" altLang="zh-CN" sz="3300" b="1" dirty="0">
                <a:latin typeface="黑体" pitchFamily="49" charset="-122"/>
                <a:ea typeface="黑体" pitchFamily="49" charset="-122"/>
              </a:rPr>
              <a:t>．开始以租让的方式让外国资本家经营油田</a:t>
            </a:r>
            <a:endParaRPr lang="zh-CN" altLang="zh-CN" sz="3300" dirty="0">
              <a:latin typeface="黑体" pitchFamily="49" charset="-122"/>
              <a:ea typeface="黑体" pitchFamily="49" charset="-122"/>
            </a:endParaRPr>
          </a:p>
          <a:p>
            <a:pPr marL="0" indent="0">
              <a:buNone/>
            </a:pPr>
            <a:r>
              <a:rPr lang="en-US" altLang="zh-CN" sz="3300" b="1" dirty="0">
                <a:latin typeface="黑体" pitchFamily="49" charset="-122"/>
                <a:ea typeface="黑体" pitchFamily="49" charset="-122"/>
              </a:rPr>
              <a:t>C</a:t>
            </a:r>
            <a:r>
              <a:rPr lang="zh-CN" altLang="zh-CN" sz="3300" b="1" dirty="0">
                <a:latin typeface="黑体" pitchFamily="49" charset="-122"/>
                <a:ea typeface="黑体" pitchFamily="49" charset="-122"/>
              </a:rPr>
              <a:t>．解除部分中型企业国有化，允许私人开办小企业</a:t>
            </a:r>
            <a:r>
              <a:rPr lang="en-US" altLang="zh-CN" sz="3300" b="1" dirty="0">
                <a:latin typeface="黑体" pitchFamily="49" charset="-122"/>
                <a:ea typeface="黑体" pitchFamily="49" charset="-122"/>
              </a:rPr>
              <a:t>D</a:t>
            </a:r>
            <a:r>
              <a:rPr lang="zh-CN" altLang="zh-CN" sz="3300" b="1" dirty="0">
                <a:latin typeface="黑体" pitchFamily="49" charset="-122"/>
                <a:ea typeface="黑体" pitchFamily="49" charset="-122"/>
              </a:rPr>
              <a:t>．设想利用资本主义来发展苏俄经济</a:t>
            </a:r>
            <a:endParaRPr lang="zh-CN" altLang="zh-CN" sz="3300" dirty="0">
              <a:latin typeface="黑体" pitchFamily="49" charset="-122"/>
              <a:ea typeface="黑体" pitchFamily="49" charset="-122"/>
            </a:endParaRPr>
          </a:p>
          <a:p>
            <a:pPr marL="0" indent="0">
              <a:buNone/>
            </a:pPr>
            <a:r>
              <a:rPr lang="en-US" altLang="zh-CN" sz="3300" b="1" dirty="0" smtClean="0">
                <a:latin typeface="黑体" pitchFamily="49" charset="-122"/>
                <a:ea typeface="黑体" pitchFamily="49" charset="-122"/>
              </a:rPr>
              <a:t>4</a:t>
            </a:r>
            <a:r>
              <a:rPr lang="zh-CN" altLang="zh-CN" sz="3300" b="1" dirty="0" smtClean="0">
                <a:latin typeface="黑体" pitchFamily="49" charset="-122"/>
                <a:ea typeface="黑体" pitchFamily="49" charset="-122"/>
              </a:rPr>
              <a:t>．</a:t>
            </a:r>
            <a:r>
              <a:rPr lang="zh-CN" altLang="zh-CN" sz="3300" b="1" dirty="0">
                <a:latin typeface="黑体" pitchFamily="49" charset="-122"/>
                <a:ea typeface="黑体" pitchFamily="49" charset="-122"/>
              </a:rPr>
              <a:t>“为了保证农民在比较自由地支配自己的经济资源的基础上正确和安心地进行经营，为了巩固农民经济和提高其生产率，以及为了确切地规定农民所应担负的国家义务……”为此，苏俄（联）推行了</a:t>
            </a:r>
            <a:endParaRPr lang="zh-CN" altLang="zh-CN" sz="3300" dirty="0">
              <a:latin typeface="黑体" pitchFamily="49" charset="-122"/>
              <a:ea typeface="黑体" pitchFamily="49" charset="-122"/>
            </a:endParaRPr>
          </a:p>
          <a:p>
            <a:pPr marL="0" indent="0">
              <a:buNone/>
            </a:pPr>
            <a:r>
              <a:rPr lang="en-US" altLang="zh-CN" sz="3300" b="1" dirty="0">
                <a:latin typeface="黑体" pitchFamily="49" charset="-122"/>
                <a:ea typeface="黑体" pitchFamily="49" charset="-122"/>
              </a:rPr>
              <a:t>A</a:t>
            </a:r>
            <a:r>
              <a:rPr lang="zh-CN" altLang="zh-CN" sz="3300" b="1" dirty="0">
                <a:latin typeface="黑体" pitchFamily="49" charset="-122"/>
                <a:ea typeface="黑体" pitchFamily="49" charset="-122"/>
              </a:rPr>
              <a:t>．余粮收集制</a:t>
            </a:r>
            <a:r>
              <a:rPr lang="en-US" altLang="zh-CN" sz="3300" b="1" dirty="0">
                <a:latin typeface="黑体" pitchFamily="49" charset="-122"/>
                <a:ea typeface="黑体" pitchFamily="49" charset="-122"/>
              </a:rPr>
              <a:t>        </a:t>
            </a:r>
            <a:r>
              <a:rPr lang="en-US" altLang="zh-CN" sz="3300" b="1" dirty="0" smtClean="0">
                <a:latin typeface="黑体" pitchFamily="49" charset="-122"/>
                <a:ea typeface="黑体" pitchFamily="49" charset="-122"/>
              </a:rPr>
              <a:t> B</a:t>
            </a:r>
            <a:r>
              <a:rPr lang="zh-CN" altLang="zh-CN" sz="3300" b="1" dirty="0">
                <a:latin typeface="黑体" pitchFamily="49" charset="-122"/>
                <a:ea typeface="黑体" pitchFamily="49" charset="-122"/>
              </a:rPr>
              <a:t>．固定粮食税</a:t>
            </a:r>
            <a:r>
              <a:rPr lang="en-US" altLang="zh-CN" sz="3300" b="1" dirty="0">
                <a:latin typeface="黑体" pitchFamily="49" charset="-122"/>
                <a:ea typeface="黑体" pitchFamily="49" charset="-122"/>
              </a:rPr>
              <a:t>    </a:t>
            </a:r>
            <a:endParaRPr lang="en-US" altLang="zh-CN" sz="3300" b="1" dirty="0" smtClean="0">
              <a:latin typeface="黑体" pitchFamily="49" charset="-122"/>
              <a:ea typeface="黑体" pitchFamily="49" charset="-122"/>
            </a:endParaRPr>
          </a:p>
          <a:p>
            <a:pPr marL="0" indent="0">
              <a:buNone/>
            </a:pPr>
            <a:r>
              <a:rPr lang="en-US" altLang="zh-CN" sz="3300" b="1" dirty="0" smtClean="0">
                <a:latin typeface="黑体" pitchFamily="49" charset="-122"/>
                <a:ea typeface="黑体" pitchFamily="49" charset="-122"/>
              </a:rPr>
              <a:t>C</a:t>
            </a:r>
            <a:r>
              <a:rPr lang="zh-CN" altLang="zh-CN" sz="3300" b="1" dirty="0">
                <a:latin typeface="黑体" pitchFamily="49" charset="-122"/>
                <a:ea typeface="黑体" pitchFamily="49" charset="-122"/>
              </a:rPr>
              <a:t>．集体农庄制</a:t>
            </a:r>
            <a:r>
              <a:rPr lang="en-US" altLang="zh-CN" sz="3300" b="1" dirty="0">
                <a:latin typeface="黑体" pitchFamily="49" charset="-122"/>
                <a:ea typeface="黑体" pitchFamily="49" charset="-122"/>
              </a:rPr>
              <a:t>       </a:t>
            </a:r>
            <a:r>
              <a:rPr lang="en-US" altLang="zh-CN" sz="3300" b="1" dirty="0" smtClean="0">
                <a:latin typeface="黑体" pitchFamily="49" charset="-122"/>
                <a:ea typeface="黑体" pitchFamily="49" charset="-122"/>
              </a:rPr>
              <a:t>  D</a:t>
            </a:r>
            <a:r>
              <a:rPr lang="zh-CN" altLang="zh-CN" sz="3300" b="1" dirty="0">
                <a:latin typeface="黑体" pitchFamily="49" charset="-122"/>
                <a:ea typeface="黑体" pitchFamily="49" charset="-122"/>
              </a:rPr>
              <a:t>．义务交售制</a:t>
            </a:r>
            <a:endParaRPr lang="zh-CN" altLang="zh-CN" sz="3300" dirty="0">
              <a:latin typeface="黑体" pitchFamily="49" charset="-122"/>
              <a:ea typeface="黑体" pitchFamily="49" charset="-122"/>
            </a:endParaRPr>
          </a:p>
          <a:p>
            <a:endParaRPr lang="zh-CN" altLang="en-US" dirty="0"/>
          </a:p>
        </p:txBody>
      </p:sp>
      <p:sp>
        <p:nvSpPr>
          <p:cNvPr id="4" name="TextBox 3"/>
          <p:cNvSpPr txBox="1"/>
          <p:nvPr/>
        </p:nvSpPr>
        <p:spPr>
          <a:xfrm>
            <a:off x="7308304" y="2348880"/>
            <a:ext cx="1332656" cy="923330"/>
          </a:xfrm>
          <a:prstGeom prst="rect">
            <a:avLst/>
          </a:prstGeom>
          <a:noFill/>
        </p:spPr>
        <p:txBody>
          <a:bodyPr wrap="square" rtlCol="0">
            <a:spAutoFit/>
          </a:bodyPr>
          <a:lstStyle/>
          <a:p>
            <a:r>
              <a:rPr lang="en-US" altLang="zh-CN" sz="5400" dirty="0" smtClean="0">
                <a:solidFill>
                  <a:srgbClr val="FF0000"/>
                </a:solidFill>
              </a:rPr>
              <a:t>D</a:t>
            </a:r>
            <a:endParaRPr lang="zh-CN" altLang="en-US" sz="5400" dirty="0">
              <a:solidFill>
                <a:srgbClr val="FF0000"/>
              </a:solidFill>
            </a:endParaRPr>
          </a:p>
        </p:txBody>
      </p:sp>
      <p:sp>
        <p:nvSpPr>
          <p:cNvPr id="5" name="TextBox 4"/>
          <p:cNvSpPr txBox="1"/>
          <p:nvPr/>
        </p:nvSpPr>
        <p:spPr>
          <a:xfrm>
            <a:off x="7308304" y="5373216"/>
            <a:ext cx="1332656" cy="923330"/>
          </a:xfrm>
          <a:prstGeom prst="rect">
            <a:avLst/>
          </a:prstGeom>
          <a:noFill/>
        </p:spPr>
        <p:txBody>
          <a:bodyPr wrap="square" rtlCol="0">
            <a:spAutoFit/>
          </a:bodyPr>
          <a:lstStyle/>
          <a:p>
            <a:r>
              <a:rPr lang="en-US" altLang="zh-CN" sz="5400" dirty="0" smtClean="0">
                <a:solidFill>
                  <a:srgbClr val="FF0000"/>
                </a:solidFill>
              </a:rPr>
              <a:t>B</a:t>
            </a:r>
            <a:endParaRPr lang="zh-CN" altLang="en-US" sz="5400" dirty="0">
              <a:solidFill>
                <a:srgbClr val="FF0000"/>
              </a:solidFill>
            </a:endParaRPr>
          </a:p>
        </p:txBody>
      </p:sp>
    </p:spTree>
    <p:extLst>
      <p:ext uri="{BB962C8B-B14F-4D97-AF65-F5344CB8AC3E}">
        <p14:creationId xmlns:p14="http://schemas.microsoft.com/office/powerpoint/2010/main" val="1367130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7" name="Text Box 3"/>
          <p:cNvSpPr txBox="1">
            <a:spLocks noChangeArrowheads="1"/>
          </p:cNvSpPr>
          <p:nvPr/>
        </p:nvSpPr>
        <p:spPr bwMode="auto">
          <a:xfrm>
            <a:off x="1403350" y="1773238"/>
            <a:ext cx="2662238" cy="531812"/>
          </a:xfrm>
          <a:prstGeom prst="rect">
            <a:avLst/>
          </a:prstGeom>
          <a:noFill/>
          <a:ln w="12700">
            <a:solidFill>
              <a:schemeClr val="tx1"/>
            </a:solidFill>
            <a:miter lim="800000"/>
            <a:headEnd/>
            <a:tailEnd/>
          </a:ln>
          <a:effectLst/>
        </p:spPr>
        <p:txBody>
          <a:bodyPr>
            <a:spAutoFit/>
          </a:bodyPr>
          <a:lstStyle/>
          <a:p>
            <a:pPr>
              <a:spcBef>
                <a:spcPct val="50000"/>
              </a:spcBef>
            </a:pPr>
            <a:r>
              <a:rPr kumimoji="1" lang="en-US" altLang="zh-CN" sz="2800" b="1" dirty="0">
                <a:solidFill>
                  <a:srgbClr val="0000FF"/>
                </a:solidFill>
                <a:effectLst>
                  <a:outerShdw blurRad="38100" dist="38100" dir="2700000" algn="tl">
                    <a:srgbClr val="C0C0C0"/>
                  </a:outerShdw>
                </a:effectLst>
                <a:latin typeface="Times New Roman" pitchFamily="18" charset="0"/>
                <a:ea typeface="黑体" pitchFamily="2" charset="-122"/>
              </a:rPr>
              <a:t>     </a:t>
            </a:r>
            <a:r>
              <a:rPr kumimoji="1" lang="zh-CN" altLang="en-US" sz="2800" b="1" dirty="0">
                <a:solidFill>
                  <a:srgbClr val="0000FF"/>
                </a:solidFill>
                <a:effectLst>
                  <a:outerShdw blurRad="38100" dist="38100" dir="2700000" algn="tl">
                    <a:srgbClr val="C0C0C0"/>
                  </a:outerShdw>
                </a:effectLst>
                <a:latin typeface="Times New Roman" pitchFamily="18" charset="0"/>
                <a:ea typeface="黑体" pitchFamily="2" charset="-122"/>
              </a:rPr>
              <a:t>体制探索</a:t>
            </a:r>
          </a:p>
        </p:txBody>
      </p:sp>
      <p:sp>
        <p:nvSpPr>
          <p:cNvPr id="98308" name="Text Box 4"/>
          <p:cNvSpPr txBox="1">
            <a:spLocks noChangeArrowheads="1"/>
          </p:cNvSpPr>
          <p:nvPr/>
        </p:nvSpPr>
        <p:spPr bwMode="auto">
          <a:xfrm>
            <a:off x="1403350" y="5013325"/>
            <a:ext cx="2662238" cy="531813"/>
          </a:xfrm>
          <a:prstGeom prst="rect">
            <a:avLst/>
          </a:prstGeom>
          <a:noFill/>
          <a:ln w="12700">
            <a:solidFill>
              <a:schemeClr val="tx1"/>
            </a:solidFill>
            <a:miter lim="800000"/>
            <a:headEnd/>
            <a:tailEnd/>
          </a:ln>
          <a:effectLst/>
        </p:spPr>
        <p:txBody>
          <a:bodyPr>
            <a:spAutoFit/>
          </a:bodyPr>
          <a:lstStyle/>
          <a:p>
            <a:pPr>
              <a:spcBef>
                <a:spcPct val="50000"/>
              </a:spcBef>
            </a:pPr>
            <a:r>
              <a:rPr kumimoji="1" lang="en-US" altLang="zh-CN" sz="2800" b="1">
                <a:solidFill>
                  <a:srgbClr val="0000FF"/>
                </a:solidFill>
                <a:effectLst>
                  <a:outerShdw blurRad="38100" dist="38100" dir="2700000" algn="tl">
                    <a:srgbClr val="C0C0C0"/>
                  </a:outerShdw>
                </a:effectLst>
                <a:latin typeface="Times New Roman" pitchFamily="18" charset="0"/>
                <a:ea typeface="黑体" pitchFamily="2" charset="-122"/>
              </a:rPr>
              <a:t>      </a:t>
            </a:r>
            <a:r>
              <a:rPr kumimoji="1" lang="zh-CN" altLang="en-US" sz="2800" b="1">
                <a:solidFill>
                  <a:srgbClr val="0000FF"/>
                </a:solidFill>
                <a:effectLst>
                  <a:outerShdw blurRad="38100" dist="38100" dir="2700000" algn="tl">
                    <a:srgbClr val="C0C0C0"/>
                  </a:outerShdw>
                </a:effectLst>
                <a:latin typeface="Times New Roman" pitchFamily="18" charset="0"/>
                <a:ea typeface="黑体" pitchFamily="2" charset="-122"/>
              </a:rPr>
              <a:t>体制改革</a:t>
            </a:r>
          </a:p>
        </p:txBody>
      </p:sp>
      <p:sp>
        <p:nvSpPr>
          <p:cNvPr id="98309" name="Text Box 5"/>
          <p:cNvSpPr txBox="1">
            <a:spLocks noChangeArrowheads="1"/>
          </p:cNvSpPr>
          <p:nvPr/>
        </p:nvSpPr>
        <p:spPr bwMode="auto">
          <a:xfrm>
            <a:off x="179512" y="373336"/>
            <a:ext cx="677108" cy="5976664"/>
          </a:xfrm>
          <a:prstGeom prst="rect">
            <a:avLst/>
          </a:prstGeom>
          <a:noFill/>
          <a:ln w="38100">
            <a:solidFill>
              <a:schemeClr val="tx1"/>
            </a:solidFill>
            <a:miter lim="800000"/>
            <a:headEnd/>
            <a:tailEnd/>
          </a:ln>
          <a:effectLst/>
        </p:spPr>
        <p:txBody>
          <a:bodyPr vert="eaVert" wrap="square">
            <a:spAutoFit/>
          </a:bodyPr>
          <a:lstStyle/>
          <a:p>
            <a:pPr algn="ctr">
              <a:spcBef>
                <a:spcPct val="50000"/>
              </a:spcBef>
            </a:pPr>
            <a:r>
              <a:rPr lang="zh-CN" altLang="en-US" sz="3200" b="1" dirty="0">
                <a:solidFill>
                  <a:schemeClr val="accent2"/>
                </a:solidFill>
                <a:latin typeface="Arial" charset="0"/>
                <a:ea typeface="黑体" pitchFamily="2" charset="-122"/>
              </a:rPr>
              <a:t>苏联社会主义建设的经验与教训</a:t>
            </a:r>
          </a:p>
        </p:txBody>
      </p:sp>
      <p:sp>
        <p:nvSpPr>
          <p:cNvPr id="98310" name="AutoShape 6"/>
          <p:cNvSpPr>
            <a:spLocks/>
          </p:cNvSpPr>
          <p:nvPr/>
        </p:nvSpPr>
        <p:spPr bwMode="auto">
          <a:xfrm>
            <a:off x="971600" y="2276872"/>
            <a:ext cx="358775" cy="2992437"/>
          </a:xfrm>
          <a:prstGeom prst="leftBrace">
            <a:avLst>
              <a:gd name="adj1" fmla="val 69506"/>
              <a:gd name="adj2" fmla="val 50000"/>
            </a:avLst>
          </a:prstGeom>
          <a:noFill/>
          <a:ln w="38100">
            <a:solidFill>
              <a:schemeClr val="tx2"/>
            </a:solidFill>
            <a:round/>
            <a:headEnd/>
            <a:tailEnd/>
          </a:ln>
          <a:effectLst/>
        </p:spPr>
        <p:txBody>
          <a:bodyPr wrap="none" anchor="ctr"/>
          <a:lstStyle/>
          <a:p>
            <a:endParaRPr lang="zh-CN" altLang="en-US"/>
          </a:p>
        </p:txBody>
      </p:sp>
      <p:sp>
        <p:nvSpPr>
          <p:cNvPr id="98311" name="Text Box 7"/>
          <p:cNvSpPr txBox="1">
            <a:spLocks noChangeArrowheads="1"/>
          </p:cNvSpPr>
          <p:nvPr/>
        </p:nvSpPr>
        <p:spPr bwMode="auto">
          <a:xfrm>
            <a:off x="4427538" y="1268413"/>
            <a:ext cx="3097212" cy="544512"/>
          </a:xfrm>
          <a:prstGeom prst="rect">
            <a:avLst/>
          </a:prstGeom>
          <a:noFill/>
          <a:ln w="25400">
            <a:solidFill>
              <a:schemeClr val="tx1"/>
            </a:solidFill>
            <a:miter lim="800000"/>
            <a:headEnd/>
            <a:tailEnd/>
          </a:ln>
          <a:effectLst/>
        </p:spPr>
        <p:txBody>
          <a:bodyPr>
            <a:spAutoFit/>
          </a:bodyPr>
          <a:lstStyle/>
          <a:p>
            <a:pPr>
              <a:spcBef>
                <a:spcPct val="50000"/>
              </a:spcBef>
            </a:pPr>
            <a:r>
              <a:rPr kumimoji="1" lang="zh-CN" altLang="en-US" sz="2800" b="1">
                <a:solidFill>
                  <a:srgbClr val="0000FF"/>
                </a:solidFill>
                <a:effectLst>
                  <a:outerShdw blurRad="38100" dist="38100" dir="2700000" algn="tl">
                    <a:srgbClr val="C0C0C0"/>
                  </a:outerShdw>
                </a:effectLst>
                <a:latin typeface="Times New Roman" pitchFamily="18" charset="0"/>
                <a:ea typeface="黑体" pitchFamily="2" charset="-122"/>
              </a:rPr>
              <a:t>战时共产主义政策</a:t>
            </a:r>
          </a:p>
        </p:txBody>
      </p:sp>
      <p:sp>
        <p:nvSpPr>
          <p:cNvPr id="98312" name="Text Box 8"/>
          <p:cNvSpPr txBox="1">
            <a:spLocks noChangeArrowheads="1"/>
          </p:cNvSpPr>
          <p:nvPr/>
        </p:nvSpPr>
        <p:spPr bwMode="auto">
          <a:xfrm>
            <a:off x="4427538" y="2133600"/>
            <a:ext cx="2787650" cy="544513"/>
          </a:xfrm>
          <a:prstGeom prst="rect">
            <a:avLst/>
          </a:prstGeom>
          <a:noFill/>
          <a:ln w="25400">
            <a:solidFill>
              <a:schemeClr val="tx1"/>
            </a:solidFill>
            <a:miter lim="800000"/>
            <a:headEnd/>
            <a:tailEnd/>
          </a:ln>
          <a:effectLst/>
        </p:spPr>
        <p:txBody>
          <a:bodyPr>
            <a:spAutoFit/>
          </a:bodyPr>
          <a:lstStyle/>
          <a:p>
            <a:pPr algn="ctr">
              <a:spcBef>
                <a:spcPct val="50000"/>
              </a:spcBef>
            </a:pPr>
            <a:r>
              <a:rPr kumimoji="1" lang="zh-CN" altLang="en-US" sz="2800" b="1">
                <a:solidFill>
                  <a:srgbClr val="0000FF"/>
                </a:solidFill>
                <a:effectLst>
                  <a:outerShdw blurRad="38100" dist="38100" dir="2700000" algn="tl">
                    <a:srgbClr val="C0C0C0"/>
                  </a:outerShdw>
                </a:effectLst>
                <a:latin typeface="Times New Roman" pitchFamily="18" charset="0"/>
                <a:ea typeface="黑体" pitchFamily="2" charset="-122"/>
              </a:rPr>
              <a:t>新经济政策</a:t>
            </a:r>
          </a:p>
        </p:txBody>
      </p:sp>
      <p:sp>
        <p:nvSpPr>
          <p:cNvPr id="98313" name="Text Box 9"/>
          <p:cNvSpPr txBox="1">
            <a:spLocks noChangeArrowheads="1"/>
          </p:cNvSpPr>
          <p:nvPr/>
        </p:nvSpPr>
        <p:spPr bwMode="auto">
          <a:xfrm>
            <a:off x="4500563" y="3068638"/>
            <a:ext cx="2735262" cy="544512"/>
          </a:xfrm>
          <a:prstGeom prst="rect">
            <a:avLst/>
          </a:prstGeom>
          <a:noFill/>
          <a:ln w="25400">
            <a:solidFill>
              <a:schemeClr val="tx1"/>
            </a:solidFill>
            <a:miter lim="800000"/>
            <a:headEnd/>
            <a:tailEnd/>
          </a:ln>
          <a:effectLst/>
        </p:spPr>
        <p:txBody>
          <a:bodyPr>
            <a:spAutoFit/>
          </a:bodyPr>
          <a:lstStyle/>
          <a:p>
            <a:pPr algn="ctr">
              <a:spcBef>
                <a:spcPct val="50000"/>
              </a:spcBef>
            </a:pPr>
            <a:r>
              <a:rPr kumimoji="1" lang="zh-CN" altLang="en-US" sz="2800" b="1" dirty="0">
                <a:solidFill>
                  <a:srgbClr val="0000FF"/>
                </a:solidFill>
                <a:effectLst>
                  <a:outerShdw blurRad="38100" dist="38100" dir="2700000" algn="tl">
                    <a:srgbClr val="C0C0C0"/>
                  </a:outerShdw>
                </a:effectLst>
                <a:latin typeface="Times New Roman" pitchFamily="18" charset="0"/>
                <a:ea typeface="黑体" pitchFamily="2" charset="-122"/>
              </a:rPr>
              <a:t>斯大林模式</a:t>
            </a:r>
          </a:p>
        </p:txBody>
      </p:sp>
      <p:sp>
        <p:nvSpPr>
          <p:cNvPr id="98314" name="Text Box 10"/>
          <p:cNvSpPr txBox="1">
            <a:spLocks noChangeArrowheads="1"/>
          </p:cNvSpPr>
          <p:nvPr/>
        </p:nvSpPr>
        <p:spPr bwMode="auto">
          <a:xfrm>
            <a:off x="4500563" y="4221163"/>
            <a:ext cx="2378075" cy="544512"/>
          </a:xfrm>
          <a:prstGeom prst="rect">
            <a:avLst/>
          </a:prstGeom>
          <a:noFill/>
          <a:ln w="25400">
            <a:solidFill>
              <a:schemeClr val="tx1"/>
            </a:solidFill>
            <a:miter lim="800000"/>
            <a:headEnd/>
            <a:tailEnd/>
          </a:ln>
          <a:effectLst/>
        </p:spPr>
        <p:txBody>
          <a:bodyPr>
            <a:spAutoFit/>
          </a:bodyPr>
          <a:lstStyle/>
          <a:p>
            <a:pPr>
              <a:spcBef>
                <a:spcPct val="50000"/>
              </a:spcBef>
            </a:pPr>
            <a:r>
              <a:rPr kumimoji="1" lang="zh-CN" altLang="en-US" sz="2800" b="1">
                <a:solidFill>
                  <a:srgbClr val="FF0000"/>
                </a:solidFill>
                <a:effectLst>
                  <a:outerShdw blurRad="38100" dist="38100" dir="2700000" algn="tl">
                    <a:srgbClr val="C0C0C0"/>
                  </a:outerShdw>
                </a:effectLst>
                <a:latin typeface="Times New Roman" pitchFamily="18" charset="0"/>
                <a:ea typeface="黑体" pitchFamily="2" charset="-122"/>
              </a:rPr>
              <a:t>赫鲁晓夫改革</a:t>
            </a:r>
          </a:p>
        </p:txBody>
      </p:sp>
      <p:sp>
        <p:nvSpPr>
          <p:cNvPr id="98315" name="Text Box 11"/>
          <p:cNvSpPr txBox="1">
            <a:spLocks noChangeArrowheads="1"/>
          </p:cNvSpPr>
          <p:nvPr/>
        </p:nvSpPr>
        <p:spPr bwMode="auto">
          <a:xfrm>
            <a:off x="4427538" y="5013325"/>
            <a:ext cx="2735262" cy="544513"/>
          </a:xfrm>
          <a:prstGeom prst="rect">
            <a:avLst/>
          </a:prstGeom>
          <a:noFill/>
          <a:ln w="25400">
            <a:solidFill>
              <a:schemeClr val="tx1"/>
            </a:solidFill>
            <a:miter lim="800000"/>
            <a:headEnd/>
            <a:tailEnd/>
          </a:ln>
          <a:effectLst/>
        </p:spPr>
        <p:txBody>
          <a:bodyPr>
            <a:spAutoFit/>
          </a:bodyPr>
          <a:lstStyle/>
          <a:p>
            <a:pPr>
              <a:spcBef>
                <a:spcPct val="50000"/>
              </a:spcBef>
            </a:pPr>
            <a:r>
              <a:rPr kumimoji="1" lang="zh-CN" altLang="en-US" sz="2800" b="1">
                <a:solidFill>
                  <a:srgbClr val="FF0000"/>
                </a:solidFill>
                <a:effectLst>
                  <a:outerShdw blurRad="38100" dist="38100" dir="2700000" algn="tl">
                    <a:srgbClr val="C0C0C0"/>
                  </a:outerShdw>
                </a:effectLst>
                <a:latin typeface="Times New Roman" pitchFamily="18" charset="0"/>
                <a:ea typeface="黑体" pitchFamily="2" charset="-122"/>
              </a:rPr>
              <a:t>勃列日涅夫改革</a:t>
            </a:r>
          </a:p>
        </p:txBody>
      </p:sp>
      <p:sp>
        <p:nvSpPr>
          <p:cNvPr id="98316" name="Text Box 12"/>
          <p:cNvSpPr txBox="1">
            <a:spLocks noChangeArrowheads="1"/>
          </p:cNvSpPr>
          <p:nvPr/>
        </p:nvSpPr>
        <p:spPr bwMode="auto">
          <a:xfrm>
            <a:off x="4427538" y="5805488"/>
            <a:ext cx="2735262" cy="544512"/>
          </a:xfrm>
          <a:prstGeom prst="rect">
            <a:avLst/>
          </a:prstGeom>
          <a:noFill/>
          <a:ln w="25400">
            <a:solidFill>
              <a:schemeClr val="tx1"/>
            </a:solidFill>
            <a:miter lim="800000"/>
            <a:headEnd/>
            <a:tailEnd/>
          </a:ln>
          <a:effectLst/>
        </p:spPr>
        <p:txBody>
          <a:bodyPr>
            <a:spAutoFit/>
          </a:bodyPr>
          <a:lstStyle/>
          <a:p>
            <a:pPr>
              <a:spcBef>
                <a:spcPct val="50000"/>
              </a:spcBef>
            </a:pPr>
            <a:r>
              <a:rPr kumimoji="1" lang="zh-CN" altLang="en-US" sz="2800" b="1">
                <a:solidFill>
                  <a:srgbClr val="FF0000"/>
                </a:solidFill>
                <a:effectLst>
                  <a:outerShdw blurRad="38100" dist="38100" dir="2700000" algn="tl">
                    <a:srgbClr val="C0C0C0"/>
                  </a:outerShdw>
                </a:effectLst>
                <a:latin typeface="Times New Roman" pitchFamily="18" charset="0"/>
                <a:ea typeface="黑体" pitchFamily="2" charset="-122"/>
              </a:rPr>
              <a:t>戈尔巴乔夫改革</a:t>
            </a:r>
          </a:p>
        </p:txBody>
      </p:sp>
      <p:sp>
        <p:nvSpPr>
          <p:cNvPr id="98317" name="AutoShape 13"/>
          <p:cNvSpPr>
            <a:spLocks/>
          </p:cNvSpPr>
          <p:nvPr/>
        </p:nvSpPr>
        <p:spPr bwMode="auto">
          <a:xfrm>
            <a:off x="4067175" y="1557338"/>
            <a:ext cx="360363" cy="1008062"/>
          </a:xfrm>
          <a:prstGeom prst="leftBrace">
            <a:avLst>
              <a:gd name="adj1" fmla="val 23311"/>
              <a:gd name="adj2" fmla="val 47241"/>
            </a:avLst>
          </a:prstGeom>
          <a:noFill/>
          <a:ln w="38100">
            <a:solidFill>
              <a:schemeClr val="tx2"/>
            </a:solidFill>
            <a:round/>
            <a:headEnd/>
            <a:tailEnd/>
          </a:ln>
          <a:effectLst/>
        </p:spPr>
        <p:txBody>
          <a:bodyPr wrap="none" anchor="ctr"/>
          <a:lstStyle/>
          <a:p>
            <a:endParaRPr lang="zh-CN" altLang="en-US"/>
          </a:p>
        </p:txBody>
      </p:sp>
      <p:sp>
        <p:nvSpPr>
          <p:cNvPr id="98318" name="AutoShape 14"/>
          <p:cNvSpPr>
            <a:spLocks/>
          </p:cNvSpPr>
          <p:nvPr/>
        </p:nvSpPr>
        <p:spPr bwMode="auto">
          <a:xfrm>
            <a:off x="3995738" y="4508500"/>
            <a:ext cx="360362" cy="1655763"/>
          </a:xfrm>
          <a:prstGeom prst="leftBrace">
            <a:avLst>
              <a:gd name="adj1" fmla="val 38289"/>
              <a:gd name="adj2" fmla="val 50000"/>
            </a:avLst>
          </a:prstGeom>
          <a:noFill/>
          <a:ln w="38100">
            <a:solidFill>
              <a:schemeClr val="tx2"/>
            </a:solidFill>
            <a:round/>
            <a:headEnd/>
            <a:tailEnd/>
          </a:ln>
          <a:effectLst/>
        </p:spPr>
        <p:txBody>
          <a:bodyPr wrap="none" anchor="ctr"/>
          <a:lstStyle/>
          <a:p>
            <a:endParaRPr lang="zh-CN" altLang="en-US"/>
          </a:p>
        </p:txBody>
      </p:sp>
      <p:sp>
        <p:nvSpPr>
          <p:cNvPr id="98322" name="Text Box 18"/>
          <p:cNvSpPr txBox="1">
            <a:spLocks noChangeArrowheads="1"/>
          </p:cNvSpPr>
          <p:nvPr/>
        </p:nvSpPr>
        <p:spPr bwMode="auto">
          <a:xfrm>
            <a:off x="7162800" y="4221163"/>
            <a:ext cx="1871663" cy="523220"/>
          </a:xfrm>
          <a:prstGeom prst="rect">
            <a:avLst/>
          </a:prstGeom>
          <a:noFill/>
          <a:ln w="9525">
            <a:noFill/>
            <a:miter lim="800000"/>
            <a:headEnd/>
            <a:tailEnd/>
          </a:ln>
          <a:effectLst/>
        </p:spPr>
        <p:txBody>
          <a:bodyPr>
            <a:spAutoFit/>
          </a:bodyPr>
          <a:lstStyle/>
          <a:p>
            <a:r>
              <a:rPr lang="en-US" altLang="zh-CN" sz="2400" b="1" dirty="0">
                <a:latin typeface="Arial" charset="0"/>
              </a:rPr>
              <a:t>--</a:t>
            </a:r>
            <a:r>
              <a:rPr lang="zh-CN" altLang="en-US" sz="2800" b="1" dirty="0">
                <a:solidFill>
                  <a:srgbClr val="FF0000"/>
                </a:solidFill>
                <a:latin typeface="Arial" charset="0"/>
              </a:rPr>
              <a:t>打开闸门</a:t>
            </a:r>
          </a:p>
        </p:txBody>
      </p:sp>
      <p:sp>
        <p:nvSpPr>
          <p:cNvPr id="98323" name="Text Box 19"/>
          <p:cNvSpPr txBox="1">
            <a:spLocks noChangeArrowheads="1"/>
          </p:cNvSpPr>
          <p:nvPr/>
        </p:nvSpPr>
        <p:spPr bwMode="auto">
          <a:xfrm>
            <a:off x="7180263" y="5056981"/>
            <a:ext cx="2051050" cy="523220"/>
          </a:xfrm>
          <a:prstGeom prst="rect">
            <a:avLst/>
          </a:prstGeom>
          <a:noFill/>
          <a:ln w="9525">
            <a:noFill/>
            <a:miter lim="800000"/>
            <a:headEnd/>
            <a:tailEnd/>
          </a:ln>
          <a:effectLst/>
        </p:spPr>
        <p:txBody>
          <a:bodyPr>
            <a:spAutoFit/>
          </a:bodyPr>
          <a:lstStyle/>
          <a:p>
            <a:r>
              <a:rPr lang="en-US" altLang="zh-CN" sz="2800" b="1" dirty="0" smtClean="0">
                <a:latin typeface="Arial" charset="0"/>
              </a:rPr>
              <a:t>--</a:t>
            </a:r>
            <a:r>
              <a:rPr lang="zh-CN" altLang="en-US" sz="2800" b="1" dirty="0" smtClean="0">
                <a:solidFill>
                  <a:srgbClr val="FF0000"/>
                </a:solidFill>
                <a:latin typeface="Arial" charset="0"/>
              </a:rPr>
              <a:t>走向停滞</a:t>
            </a:r>
            <a:endParaRPr lang="zh-CN" altLang="en-US" sz="2800" b="1" dirty="0">
              <a:solidFill>
                <a:srgbClr val="FF0000"/>
              </a:solidFill>
              <a:latin typeface="Arial" charset="0"/>
            </a:endParaRPr>
          </a:p>
        </p:txBody>
      </p:sp>
      <p:sp>
        <p:nvSpPr>
          <p:cNvPr id="98324" name="Text Box 20"/>
          <p:cNvSpPr txBox="1">
            <a:spLocks noChangeArrowheads="1"/>
          </p:cNvSpPr>
          <p:nvPr/>
        </p:nvSpPr>
        <p:spPr bwMode="auto">
          <a:xfrm>
            <a:off x="7240063" y="5805488"/>
            <a:ext cx="2016125" cy="523220"/>
          </a:xfrm>
          <a:prstGeom prst="rect">
            <a:avLst/>
          </a:prstGeom>
          <a:noFill/>
          <a:ln w="9525">
            <a:noFill/>
            <a:miter lim="800000"/>
            <a:headEnd/>
            <a:tailEnd/>
          </a:ln>
          <a:effectLst/>
        </p:spPr>
        <p:txBody>
          <a:bodyPr>
            <a:spAutoFit/>
          </a:bodyPr>
          <a:lstStyle/>
          <a:p>
            <a:r>
              <a:rPr lang="en-US" altLang="zh-CN" sz="2800" b="1" dirty="0">
                <a:latin typeface="Arial" charset="0"/>
              </a:rPr>
              <a:t>--</a:t>
            </a:r>
            <a:r>
              <a:rPr lang="zh-CN" altLang="en-US" sz="2800" b="1" dirty="0">
                <a:solidFill>
                  <a:srgbClr val="FF0000"/>
                </a:solidFill>
                <a:latin typeface="Arial" charset="0"/>
              </a:rPr>
              <a:t>偏离方向</a:t>
            </a:r>
          </a:p>
        </p:txBody>
      </p:sp>
      <p:sp>
        <p:nvSpPr>
          <p:cNvPr id="98327" name="Text Box 23"/>
          <p:cNvSpPr txBox="1">
            <a:spLocks noChangeArrowheads="1"/>
          </p:cNvSpPr>
          <p:nvPr/>
        </p:nvSpPr>
        <p:spPr bwMode="auto">
          <a:xfrm>
            <a:off x="1476375" y="3068638"/>
            <a:ext cx="2662238" cy="531812"/>
          </a:xfrm>
          <a:prstGeom prst="rect">
            <a:avLst/>
          </a:prstGeom>
          <a:noFill/>
          <a:ln w="12700">
            <a:solidFill>
              <a:schemeClr val="tx1"/>
            </a:solidFill>
            <a:miter lim="800000"/>
            <a:headEnd/>
            <a:tailEnd/>
          </a:ln>
          <a:effectLst/>
        </p:spPr>
        <p:txBody>
          <a:bodyPr>
            <a:spAutoFit/>
          </a:bodyPr>
          <a:lstStyle/>
          <a:p>
            <a:pPr>
              <a:spcBef>
                <a:spcPct val="50000"/>
              </a:spcBef>
            </a:pPr>
            <a:r>
              <a:rPr kumimoji="1" lang="en-US" altLang="zh-CN" sz="2800" b="1" dirty="0">
                <a:solidFill>
                  <a:srgbClr val="0000FF"/>
                </a:solidFill>
                <a:effectLst>
                  <a:outerShdw blurRad="38100" dist="38100" dir="2700000" algn="tl">
                    <a:srgbClr val="C0C0C0"/>
                  </a:outerShdw>
                </a:effectLst>
                <a:latin typeface="Times New Roman" pitchFamily="18" charset="0"/>
                <a:ea typeface="黑体" pitchFamily="2" charset="-122"/>
              </a:rPr>
              <a:t>    </a:t>
            </a:r>
            <a:r>
              <a:rPr kumimoji="1" lang="zh-CN" altLang="en-US" sz="2800" b="1" dirty="0" smtClean="0">
                <a:solidFill>
                  <a:srgbClr val="0000FF"/>
                </a:solidFill>
                <a:effectLst>
                  <a:outerShdw blurRad="38100" dist="38100" dir="2700000" algn="tl">
                    <a:srgbClr val="C0C0C0"/>
                  </a:outerShdw>
                </a:effectLst>
                <a:latin typeface="Times New Roman" pitchFamily="18" charset="0"/>
                <a:ea typeface="黑体" pitchFamily="2" charset="-122"/>
              </a:rPr>
              <a:t>体制确立</a:t>
            </a:r>
            <a:endParaRPr kumimoji="1" lang="zh-CN" altLang="en-US" sz="2800" b="1" dirty="0">
              <a:solidFill>
                <a:srgbClr val="0000FF"/>
              </a:solidFill>
              <a:effectLst>
                <a:outerShdw blurRad="38100" dist="38100" dir="2700000" algn="tl">
                  <a:srgbClr val="C0C0C0"/>
                </a:outerShdw>
              </a:effectLst>
              <a:latin typeface="Times New Roman" pitchFamily="18" charset="0"/>
              <a:ea typeface="黑体" pitchFamily="2" charset="-122"/>
            </a:endParaRPr>
          </a:p>
        </p:txBody>
      </p:sp>
    </p:spTree>
    <p:extLst>
      <p:ext uri="{BB962C8B-B14F-4D97-AF65-F5344CB8AC3E}">
        <p14:creationId xmlns:p14="http://schemas.microsoft.com/office/powerpoint/2010/main" val="642429156"/>
      </p:ext>
    </p:extLst>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8311"/>
                                        </p:tgtEl>
                                        <p:attrNameLst>
                                          <p:attrName>style.visibility</p:attrName>
                                        </p:attrNameLst>
                                      </p:cBhvr>
                                      <p:to>
                                        <p:strVal val="visible"/>
                                      </p:to>
                                    </p:set>
                                    <p:anim calcmode="lin" valueType="num">
                                      <p:cBhvr additive="base">
                                        <p:cTn id="7" dur="500" fill="hold"/>
                                        <p:tgtEl>
                                          <p:spTgt spid="98311"/>
                                        </p:tgtEl>
                                        <p:attrNameLst>
                                          <p:attrName>ppt_x</p:attrName>
                                        </p:attrNameLst>
                                      </p:cBhvr>
                                      <p:tavLst>
                                        <p:tav tm="0">
                                          <p:val>
                                            <p:strVal val="#ppt_x"/>
                                          </p:val>
                                        </p:tav>
                                        <p:tav tm="100000">
                                          <p:val>
                                            <p:strVal val="#ppt_x"/>
                                          </p:val>
                                        </p:tav>
                                      </p:tavLst>
                                    </p:anim>
                                    <p:anim calcmode="lin" valueType="num">
                                      <p:cBhvr additive="base">
                                        <p:cTn id="8" dur="500" fill="hold"/>
                                        <p:tgtEl>
                                          <p:spTgt spid="983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8312"/>
                                        </p:tgtEl>
                                        <p:attrNameLst>
                                          <p:attrName>style.visibility</p:attrName>
                                        </p:attrNameLst>
                                      </p:cBhvr>
                                      <p:to>
                                        <p:strVal val="visible"/>
                                      </p:to>
                                    </p:set>
                                    <p:anim calcmode="lin" valueType="num">
                                      <p:cBhvr additive="base">
                                        <p:cTn id="13" dur="500" fill="hold"/>
                                        <p:tgtEl>
                                          <p:spTgt spid="98312"/>
                                        </p:tgtEl>
                                        <p:attrNameLst>
                                          <p:attrName>ppt_x</p:attrName>
                                        </p:attrNameLst>
                                      </p:cBhvr>
                                      <p:tavLst>
                                        <p:tav tm="0">
                                          <p:val>
                                            <p:strVal val="#ppt_x"/>
                                          </p:val>
                                        </p:tav>
                                        <p:tav tm="100000">
                                          <p:val>
                                            <p:strVal val="#ppt_x"/>
                                          </p:val>
                                        </p:tav>
                                      </p:tavLst>
                                    </p:anim>
                                    <p:anim calcmode="lin" valueType="num">
                                      <p:cBhvr additive="base">
                                        <p:cTn id="14" dur="500" fill="hold"/>
                                        <p:tgtEl>
                                          <p:spTgt spid="983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8313"/>
                                        </p:tgtEl>
                                        <p:attrNameLst>
                                          <p:attrName>style.visibility</p:attrName>
                                        </p:attrNameLst>
                                      </p:cBhvr>
                                      <p:to>
                                        <p:strVal val="visible"/>
                                      </p:to>
                                    </p:set>
                                    <p:anim calcmode="lin" valueType="num">
                                      <p:cBhvr additive="base">
                                        <p:cTn id="19" dur="500" fill="hold"/>
                                        <p:tgtEl>
                                          <p:spTgt spid="98313"/>
                                        </p:tgtEl>
                                        <p:attrNameLst>
                                          <p:attrName>ppt_x</p:attrName>
                                        </p:attrNameLst>
                                      </p:cBhvr>
                                      <p:tavLst>
                                        <p:tav tm="0">
                                          <p:val>
                                            <p:strVal val="#ppt_x"/>
                                          </p:val>
                                        </p:tav>
                                        <p:tav tm="100000">
                                          <p:val>
                                            <p:strVal val="#ppt_x"/>
                                          </p:val>
                                        </p:tav>
                                      </p:tavLst>
                                    </p:anim>
                                    <p:anim calcmode="lin" valueType="num">
                                      <p:cBhvr additive="base">
                                        <p:cTn id="20" dur="500" fill="hold"/>
                                        <p:tgtEl>
                                          <p:spTgt spid="9831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8314"/>
                                        </p:tgtEl>
                                        <p:attrNameLst>
                                          <p:attrName>style.visibility</p:attrName>
                                        </p:attrNameLst>
                                      </p:cBhvr>
                                      <p:to>
                                        <p:strVal val="visible"/>
                                      </p:to>
                                    </p:set>
                                    <p:anim calcmode="lin" valueType="num">
                                      <p:cBhvr additive="base">
                                        <p:cTn id="25" dur="500" fill="hold"/>
                                        <p:tgtEl>
                                          <p:spTgt spid="98314"/>
                                        </p:tgtEl>
                                        <p:attrNameLst>
                                          <p:attrName>ppt_x</p:attrName>
                                        </p:attrNameLst>
                                      </p:cBhvr>
                                      <p:tavLst>
                                        <p:tav tm="0">
                                          <p:val>
                                            <p:strVal val="#ppt_x"/>
                                          </p:val>
                                        </p:tav>
                                        <p:tav tm="100000">
                                          <p:val>
                                            <p:strVal val="#ppt_x"/>
                                          </p:val>
                                        </p:tav>
                                      </p:tavLst>
                                    </p:anim>
                                    <p:anim calcmode="lin" valueType="num">
                                      <p:cBhvr additive="base">
                                        <p:cTn id="26" dur="500" fill="hold"/>
                                        <p:tgtEl>
                                          <p:spTgt spid="983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8315"/>
                                        </p:tgtEl>
                                        <p:attrNameLst>
                                          <p:attrName>style.visibility</p:attrName>
                                        </p:attrNameLst>
                                      </p:cBhvr>
                                      <p:to>
                                        <p:strVal val="visible"/>
                                      </p:to>
                                    </p:set>
                                    <p:anim calcmode="lin" valueType="num">
                                      <p:cBhvr additive="base">
                                        <p:cTn id="31" dur="500" fill="hold"/>
                                        <p:tgtEl>
                                          <p:spTgt spid="98315"/>
                                        </p:tgtEl>
                                        <p:attrNameLst>
                                          <p:attrName>ppt_x</p:attrName>
                                        </p:attrNameLst>
                                      </p:cBhvr>
                                      <p:tavLst>
                                        <p:tav tm="0">
                                          <p:val>
                                            <p:strVal val="#ppt_x"/>
                                          </p:val>
                                        </p:tav>
                                        <p:tav tm="100000">
                                          <p:val>
                                            <p:strVal val="#ppt_x"/>
                                          </p:val>
                                        </p:tav>
                                      </p:tavLst>
                                    </p:anim>
                                    <p:anim calcmode="lin" valueType="num">
                                      <p:cBhvr additive="base">
                                        <p:cTn id="32" dur="500" fill="hold"/>
                                        <p:tgtEl>
                                          <p:spTgt spid="9831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8316"/>
                                        </p:tgtEl>
                                        <p:attrNameLst>
                                          <p:attrName>style.visibility</p:attrName>
                                        </p:attrNameLst>
                                      </p:cBhvr>
                                      <p:to>
                                        <p:strVal val="visible"/>
                                      </p:to>
                                    </p:set>
                                    <p:anim calcmode="lin" valueType="num">
                                      <p:cBhvr additive="base">
                                        <p:cTn id="37" dur="500" fill="hold"/>
                                        <p:tgtEl>
                                          <p:spTgt spid="98316"/>
                                        </p:tgtEl>
                                        <p:attrNameLst>
                                          <p:attrName>ppt_x</p:attrName>
                                        </p:attrNameLst>
                                      </p:cBhvr>
                                      <p:tavLst>
                                        <p:tav tm="0">
                                          <p:val>
                                            <p:strVal val="#ppt_x"/>
                                          </p:val>
                                        </p:tav>
                                        <p:tav tm="100000">
                                          <p:val>
                                            <p:strVal val="#ppt_x"/>
                                          </p:val>
                                        </p:tav>
                                      </p:tavLst>
                                    </p:anim>
                                    <p:anim calcmode="lin" valueType="num">
                                      <p:cBhvr additive="base">
                                        <p:cTn id="38" dur="500" fill="hold"/>
                                        <p:tgtEl>
                                          <p:spTgt spid="983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11" grpId="0" animBg="1"/>
      <p:bldP spid="98312" grpId="0" animBg="1"/>
      <p:bldP spid="98313" grpId="0" animBg="1"/>
      <p:bldP spid="98314" grpId="0" animBg="1"/>
      <p:bldP spid="98315" grpId="0" animBg="1"/>
      <p:bldP spid="9831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WordArt 5"/>
          <p:cNvSpPr>
            <a:spLocks noChangeArrowheads="1" noChangeShapeType="1" noTextEdit="1"/>
          </p:cNvSpPr>
          <p:nvPr/>
        </p:nvSpPr>
        <p:spPr bwMode="auto">
          <a:xfrm>
            <a:off x="655390" y="620688"/>
            <a:ext cx="7847012" cy="1079500"/>
          </a:xfrm>
          <a:prstGeom prst="rect">
            <a:avLst/>
          </a:prstGeom>
          <a:extLst>
            <a:ext uri="{91240B29-F687-4F45-9708-019B960494DF}">
              <a14:hiddenLine xmlns:a14="http://schemas.microsoft.com/office/drawing/2010/main" w="9525">
                <a:solidFill>
                  <a:srgbClr val="000000"/>
                </a:solidFill>
                <a:miter lim="800000"/>
                <a:headEnd/>
                <a:tailEnd/>
              </a14:hiddenLine>
            </a:ext>
          </a:extLst>
        </p:spPr>
        <p:txBody>
          <a:bodyPr wrap="none" fromWordArt="1">
            <a:prstTxWarp prst="textPlain">
              <a:avLst>
                <a:gd name="adj" fmla="val 50000"/>
              </a:avLst>
            </a:prstTxWarp>
          </a:bodyPr>
          <a:lstStyle/>
          <a:p>
            <a:pPr algn="ctr"/>
            <a:r>
              <a:rPr lang="zh-CN" altLang="en-US" sz="3600" b="1" kern="10" dirty="0">
                <a:gradFill rotWithShape="0">
                  <a:gsLst>
                    <a:gs pos="0">
                      <a:srgbClr val="FF9933"/>
                    </a:gs>
                    <a:gs pos="100000">
                      <a:srgbClr val="FF3300"/>
                    </a:gs>
                  </a:gsLst>
                  <a:path path="rect">
                    <a:fillToRect l="50000" t="50000" r="50000" b="50000"/>
                  </a:path>
                </a:gradFill>
                <a:effectLst>
                  <a:outerShdw dist="35921" dir="2700000" algn="ctr" rotWithShape="0">
                    <a:srgbClr val="C0C0C0">
                      <a:alpha val="80000"/>
                    </a:srgbClr>
                  </a:outerShdw>
                </a:effectLst>
                <a:latin typeface="隶书"/>
                <a:ea typeface="隶书"/>
              </a:rPr>
              <a:t>从</a:t>
            </a:r>
            <a:r>
              <a:rPr lang="zh-CN" altLang="en-US" sz="3600" b="1" kern="10" dirty="0" smtClean="0">
                <a:gradFill rotWithShape="0">
                  <a:gsLst>
                    <a:gs pos="0">
                      <a:srgbClr val="FF9933"/>
                    </a:gs>
                    <a:gs pos="100000">
                      <a:srgbClr val="FF3300"/>
                    </a:gs>
                  </a:gsLst>
                  <a:path path="rect">
                    <a:fillToRect l="50000" t="50000" r="50000" b="50000"/>
                  </a:path>
                </a:gradFill>
                <a:effectLst>
                  <a:outerShdw dist="35921" dir="2700000" algn="ctr" rotWithShape="0">
                    <a:srgbClr val="C0C0C0">
                      <a:alpha val="80000"/>
                    </a:srgbClr>
                  </a:outerShdw>
                </a:effectLst>
                <a:latin typeface="隶书"/>
                <a:ea typeface="隶书"/>
              </a:rPr>
              <a:t>“战时共产主义政策”</a:t>
            </a:r>
            <a:r>
              <a:rPr lang="zh-CN" altLang="en-US" sz="3600" b="1" kern="10" dirty="0">
                <a:gradFill rotWithShape="0">
                  <a:gsLst>
                    <a:gs pos="0">
                      <a:srgbClr val="FF9933"/>
                    </a:gs>
                    <a:gs pos="100000">
                      <a:srgbClr val="FF3300"/>
                    </a:gs>
                  </a:gsLst>
                  <a:path path="rect">
                    <a:fillToRect l="50000" t="50000" r="50000" b="50000"/>
                  </a:path>
                </a:gradFill>
                <a:effectLst>
                  <a:outerShdw dist="35921" dir="2700000" algn="ctr" rotWithShape="0">
                    <a:srgbClr val="C0C0C0">
                      <a:alpha val="80000"/>
                    </a:srgbClr>
                  </a:outerShdw>
                </a:effectLst>
                <a:latin typeface="隶书"/>
                <a:ea typeface="隶书"/>
              </a:rPr>
              <a:t>到</a:t>
            </a:r>
            <a:r>
              <a:rPr lang="zh-CN" altLang="en-US" sz="3600" b="1" kern="10" dirty="0" smtClean="0">
                <a:gradFill rotWithShape="0">
                  <a:gsLst>
                    <a:gs pos="0">
                      <a:srgbClr val="FF9933"/>
                    </a:gs>
                    <a:gs pos="100000">
                      <a:srgbClr val="FF3300"/>
                    </a:gs>
                  </a:gsLst>
                  <a:path path="rect">
                    <a:fillToRect l="50000" t="50000" r="50000" b="50000"/>
                  </a:path>
                </a:gradFill>
                <a:effectLst>
                  <a:outerShdw dist="35921" dir="2700000" algn="ctr" rotWithShape="0">
                    <a:srgbClr val="C0C0C0">
                      <a:alpha val="80000"/>
                    </a:srgbClr>
                  </a:outerShdw>
                </a:effectLst>
                <a:latin typeface="隶书"/>
                <a:ea typeface="隶书"/>
              </a:rPr>
              <a:t>“新经济政策”</a:t>
            </a:r>
            <a:endParaRPr lang="zh-CN" altLang="en-US" sz="3600" b="1" kern="10" dirty="0">
              <a:gradFill rotWithShape="0">
                <a:gsLst>
                  <a:gs pos="0">
                    <a:srgbClr val="FF9933"/>
                  </a:gs>
                  <a:gs pos="100000">
                    <a:srgbClr val="FF3300"/>
                  </a:gs>
                </a:gsLst>
                <a:path path="rect">
                  <a:fillToRect l="50000" t="50000" r="50000" b="50000"/>
                </a:path>
              </a:gradFill>
              <a:effectLst>
                <a:outerShdw dist="35921" dir="2700000" algn="ctr" rotWithShape="0">
                  <a:srgbClr val="C0C0C0">
                    <a:alpha val="80000"/>
                  </a:srgbClr>
                </a:outerShdw>
              </a:effectLst>
              <a:latin typeface="隶书"/>
              <a:ea typeface="隶书"/>
            </a:endParaRPr>
          </a:p>
        </p:txBody>
      </p:sp>
      <p:sp>
        <p:nvSpPr>
          <p:cNvPr id="4104" name="Rectangle 8"/>
          <p:cNvSpPr>
            <a:spLocks noChangeArrowheads="1"/>
          </p:cNvSpPr>
          <p:nvPr/>
        </p:nvSpPr>
        <p:spPr bwMode="auto">
          <a:xfrm>
            <a:off x="23799" y="3573016"/>
            <a:ext cx="8964489" cy="954107"/>
          </a:xfrm>
          <a:prstGeom prst="rect">
            <a:avLst/>
          </a:prstGeom>
          <a:noFill/>
          <a:ln w="19050">
            <a:solidFill>
              <a:srgbClr val="00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zh-CN" altLang="en-US" sz="2800" b="1" dirty="0" smtClean="0">
                <a:solidFill>
                  <a:srgbClr val="FF0000"/>
                </a:solidFill>
                <a:latin typeface="黑体" pitchFamily="49" charset="-122"/>
                <a:ea typeface="黑体" pitchFamily="49" charset="-122"/>
              </a:rPr>
              <a:t>考试要求</a:t>
            </a:r>
            <a:r>
              <a:rPr lang="en-US" altLang="zh-CN" sz="2800" b="1" dirty="0" smtClean="0">
                <a:solidFill>
                  <a:srgbClr val="FF0000"/>
                </a:solidFill>
                <a:latin typeface="黑体" pitchFamily="49" charset="-122"/>
                <a:ea typeface="黑体" pitchFamily="49" charset="-122"/>
              </a:rPr>
              <a:t>:</a:t>
            </a:r>
            <a:endParaRPr lang="en-US" altLang="zh-CN" sz="2800" b="1" dirty="0">
              <a:solidFill>
                <a:srgbClr val="FF0000"/>
              </a:solidFill>
              <a:latin typeface="黑体" pitchFamily="49" charset="-122"/>
              <a:ea typeface="黑体" pitchFamily="49" charset="-122"/>
            </a:endParaRPr>
          </a:p>
          <a:p>
            <a:r>
              <a:rPr lang="en-US" altLang="zh-CN" sz="2800" b="1" dirty="0">
                <a:latin typeface="黑体" pitchFamily="49" charset="-122"/>
                <a:ea typeface="黑体" pitchFamily="49" charset="-122"/>
              </a:rPr>
              <a:t>   </a:t>
            </a:r>
            <a:r>
              <a:rPr lang="zh-CN" altLang="en-US" sz="2800" b="1" dirty="0" smtClean="0">
                <a:latin typeface="黑体" pitchFamily="49" charset="-122"/>
                <a:ea typeface="黑体" pitchFamily="49" charset="-122"/>
              </a:rPr>
              <a:t>战时共产主义政策；新经济政策</a:t>
            </a:r>
            <a:endParaRPr lang="zh-CN" altLang="en-US" sz="2800" b="1" dirty="0">
              <a:latin typeface="黑体" pitchFamily="49" charset="-122"/>
              <a:ea typeface="黑体" pitchFamily="49" charset="-122"/>
            </a:endParaRPr>
          </a:p>
        </p:txBody>
      </p:sp>
      <p:sp>
        <p:nvSpPr>
          <p:cNvPr id="4105" name="Text Box 9"/>
          <p:cNvSpPr txBox="1">
            <a:spLocks noChangeArrowheads="1"/>
          </p:cNvSpPr>
          <p:nvPr/>
        </p:nvSpPr>
        <p:spPr bwMode="auto">
          <a:xfrm>
            <a:off x="1907704" y="1916832"/>
            <a:ext cx="716428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zh-CN" sz="3600" b="1" dirty="0" smtClean="0">
                <a:solidFill>
                  <a:srgbClr val="FF0000"/>
                </a:solidFill>
                <a:ea typeface="黑体" pitchFamily="49" charset="-122"/>
              </a:rPr>
              <a:t>——</a:t>
            </a:r>
            <a:r>
              <a:rPr lang="zh-CN" altLang="en-US" sz="3600" b="1" dirty="0" smtClean="0">
                <a:solidFill>
                  <a:srgbClr val="E71903"/>
                </a:solidFill>
                <a:latin typeface="黑体" pitchFamily="49" charset="-122"/>
                <a:ea typeface="黑体" pitchFamily="49" charset="-122"/>
              </a:rPr>
              <a:t>社会主义建设道路的初期探索</a:t>
            </a:r>
            <a:endParaRPr lang="zh-CN" altLang="en-US" sz="3600" b="1" dirty="0">
              <a:solidFill>
                <a:srgbClr val="FF0000"/>
              </a:solidFill>
              <a:ea typeface="黑体" pitchFamily="49" charset="-122"/>
            </a:endParaRPr>
          </a:p>
        </p:txBody>
      </p:sp>
    </p:spTree>
    <p:extLst>
      <p:ext uri="{BB962C8B-B14F-4D97-AF65-F5344CB8AC3E}">
        <p14:creationId xmlns:p14="http://schemas.microsoft.com/office/powerpoint/2010/main" val="32744591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79512" y="116632"/>
            <a:ext cx="8229600" cy="7128792"/>
          </a:xfrm>
        </p:spPr>
        <p:txBody>
          <a:bodyPr>
            <a:normAutofit fontScale="32500" lnSpcReduction="20000"/>
          </a:bodyPr>
          <a:lstStyle/>
          <a:p>
            <a:pPr marL="0" indent="0">
              <a:buNone/>
            </a:pPr>
            <a:r>
              <a:rPr lang="zh-CN" altLang="en-US" dirty="0" smtClean="0"/>
              <a:t>                               </a:t>
            </a:r>
            <a:r>
              <a:rPr lang="zh-CN" altLang="en-US" dirty="0" smtClean="0"/>
              <a:t>                                                                                   </a:t>
            </a:r>
            <a:r>
              <a:rPr lang="zh-CN" altLang="en-US" sz="11000" dirty="0" smtClean="0">
                <a:solidFill>
                  <a:srgbClr val="FF0000"/>
                </a:solidFill>
                <a:latin typeface="黑体" pitchFamily="49" charset="-122"/>
                <a:ea typeface="黑体" pitchFamily="49" charset="-122"/>
              </a:rPr>
              <a:t>问题</a:t>
            </a:r>
            <a:r>
              <a:rPr lang="zh-CN" altLang="en-US" sz="11000" dirty="0" smtClean="0">
                <a:solidFill>
                  <a:srgbClr val="FF0000"/>
                </a:solidFill>
                <a:latin typeface="黑体" pitchFamily="49" charset="-122"/>
                <a:ea typeface="黑体" pitchFamily="49" charset="-122"/>
              </a:rPr>
              <a:t>导</a:t>
            </a:r>
            <a:r>
              <a:rPr lang="zh-CN" altLang="en-US" sz="11000" dirty="0" smtClean="0">
                <a:solidFill>
                  <a:srgbClr val="FF0000"/>
                </a:solidFill>
                <a:latin typeface="黑体" pitchFamily="49" charset="-122"/>
                <a:ea typeface="黑体" pitchFamily="49" charset="-122"/>
              </a:rPr>
              <a:t>学</a:t>
            </a:r>
            <a:endParaRPr lang="en-US" altLang="zh-CN" sz="11000" dirty="0" smtClean="0">
              <a:solidFill>
                <a:srgbClr val="FF0000"/>
              </a:solidFill>
              <a:latin typeface="黑体" pitchFamily="49" charset="-122"/>
              <a:ea typeface="黑体" pitchFamily="49" charset="-122"/>
            </a:endParaRPr>
          </a:p>
          <a:p>
            <a:pPr marL="0" indent="0">
              <a:buNone/>
            </a:pPr>
            <a:r>
              <a:rPr lang="zh-CN" altLang="zh-CN" sz="9800" b="1" dirty="0"/>
              <a:t>一、“战时共产主义”政策</a:t>
            </a:r>
            <a:endParaRPr lang="zh-CN" altLang="zh-CN" sz="9800" dirty="0"/>
          </a:p>
          <a:p>
            <a:pPr marL="0" indent="0">
              <a:buNone/>
            </a:pPr>
            <a:r>
              <a:rPr lang="en-US" altLang="zh-CN" sz="9800" b="1" dirty="0"/>
              <a:t>1.</a:t>
            </a:r>
            <a:r>
              <a:rPr lang="zh-CN" altLang="zh-CN" sz="9800" b="1" dirty="0"/>
              <a:t>“战时共产主义”政策是在怎样的特定背景下实行的？其主要目的是什么？</a:t>
            </a:r>
            <a:endParaRPr lang="zh-CN" altLang="zh-CN" sz="9800" dirty="0"/>
          </a:p>
          <a:p>
            <a:pPr marL="0" indent="0">
              <a:buNone/>
            </a:pPr>
            <a:r>
              <a:rPr lang="en-US" altLang="zh-CN" sz="9800" b="1" dirty="0"/>
              <a:t>2.</a:t>
            </a:r>
            <a:r>
              <a:rPr lang="zh-CN" altLang="zh-CN" sz="9800" b="1" dirty="0"/>
              <a:t>“战时共产主义”内容有哪些？</a:t>
            </a:r>
            <a:endParaRPr lang="zh-CN" altLang="zh-CN" sz="9800" dirty="0"/>
          </a:p>
          <a:p>
            <a:pPr marL="0" indent="0">
              <a:buNone/>
            </a:pPr>
            <a:r>
              <a:rPr lang="en-US" altLang="zh-CN" sz="9800" b="1" dirty="0"/>
              <a:t>3.</a:t>
            </a:r>
            <a:r>
              <a:rPr lang="zh-CN" altLang="zh-CN" sz="9800" b="1" dirty="0"/>
              <a:t>这一政策有哪些突出特点？</a:t>
            </a:r>
            <a:endParaRPr lang="zh-CN" altLang="zh-CN" sz="9800" dirty="0"/>
          </a:p>
          <a:p>
            <a:pPr marL="0" indent="0">
              <a:buNone/>
            </a:pPr>
            <a:r>
              <a:rPr lang="en-US" altLang="zh-CN" sz="9800" b="1" dirty="0"/>
              <a:t>4.</a:t>
            </a:r>
            <a:r>
              <a:rPr lang="zh-CN" altLang="zh-CN" sz="9800" b="1" dirty="0"/>
              <a:t>应该如何评价“战时共产主义”政策？</a:t>
            </a:r>
            <a:endParaRPr lang="zh-CN" altLang="zh-CN" sz="9800" dirty="0"/>
          </a:p>
          <a:p>
            <a:pPr marL="0" indent="0">
              <a:buNone/>
            </a:pPr>
            <a:r>
              <a:rPr lang="zh-CN" altLang="zh-CN" sz="9800" b="1" dirty="0"/>
              <a:t>二、新经济政策</a:t>
            </a:r>
            <a:endParaRPr lang="zh-CN" altLang="zh-CN" sz="9800" dirty="0"/>
          </a:p>
          <a:p>
            <a:pPr marL="0" indent="0">
              <a:buNone/>
            </a:pPr>
            <a:r>
              <a:rPr lang="en-US" altLang="zh-CN" sz="9800" b="1" dirty="0"/>
              <a:t>1.</a:t>
            </a:r>
            <a:r>
              <a:rPr lang="zh-CN" altLang="zh-CN" sz="9800" b="1" dirty="0"/>
              <a:t>苏俄为什么要实行新经济政策？</a:t>
            </a:r>
            <a:endParaRPr lang="zh-CN" altLang="zh-CN" sz="9800" dirty="0"/>
          </a:p>
          <a:p>
            <a:pPr marL="0" indent="0">
              <a:buNone/>
            </a:pPr>
            <a:r>
              <a:rPr lang="en-US" altLang="zh-CN" sz="9800" b="1" dirty="0"/>
              <a:t>2.</a:t>
            </a:r>
            <a:r>
              <a:rPr lang="zh-CN" altLang="zh-CN" sz="9800" b="1" dirty="0"/>
              <a:t>新经济政策与“战时共产主义”政策有哪些不同？</a:t>
            </a:r>
            <a:endParaRPr lang="zh-CN" altLang="zh-CN" sz="9800" dirty="0"/>
          </a:p>
          <a:p>
            <a:pPr marL="0" indent="0">
              <a:buNone/>
            </a:pPr>
            <a:r>
              <a:rPr lang="en-US" altLang="zh-CN" sz="9800" b="1" dirty="0"/>
              <a:t>3.</a:t>
            </a:r>
            <a:r>
              <a:rPr lang="zh-CN" altLang="zh-CN" sz="9800" b="1" dirty="0"/>
              <a:t>分析新经济政策的实质与特点。</a:t>
            </a:r>
            <a:endParaRPr lang="zh-CN" altLang="zh-CN" sz="9800" dirty="0"/>
          </a:p>
          <a:p>
            <a:pPr marL="0" indent="0">
              <a:buNone/>
            </a:pPr>
            <a:r>
              <a:rPr lang="en-US" altLang="zh-CN" sz="9800" b="1" dirty="0"/>
              <a:t>4.</a:t>
            </a:r>
            <a:r>
              <a:rPr lang="zh-CN" altLang="zh-CN" sz="9800" b="1" dirty="0"/>
              <a:t>分析新经济政策的实践意义和理论意义。</a:t>
            </a:r>
            <a:endParaRPr lang="zh-CN" altLang="zh-CN" sz="9800" dirty="0"/>
          </a:p>
          <a:p>
            <a:pPr marL="0" indent="0">
              <a:buNone/>
            </a:pPr>
            <a:r>
              <a:rPr lang="en-US" altLang="zh-CN" sz="9800" b="1" dirty="0"/>
              <a:t>5.</a:t>
            </a:r>
            <a:r>
              <a:rPr lang="zh-CN" altLang="zh-CN" sz="9800" b="1" dirty="0"/>
              <a:t>新经济政策是怎样被逐步取消的？</a:t>
            </a:r>
            <a:endParaRPr lang="zh-CN" altLang="zh-CN" sz="9800" dirty="0"/>
          </a:p>
          <a:p>
            <a:pPr marL="0" indent="0">
              <a:buNone/>
            </a:pPr>
            <a:endParaRPr lang="zh-CN" altLang="en-US" sz="5400" dirty="0">
              <a:solidFill>
                <a:srgbClr val="FF0000"/>
              </a:solidFill>
              <a:latin typeface="黑体" pitchFamily="49" charset="-122"/>
              <a:ea typeface="黑体" pitchFamily="49" charset="-122"/>
            </a:endParaRPr>
          </a:p>
        </p:txBody>
      </p:sp>
    </p:spTree>
    <p:extLst>
      <p:ext uri="{BB962C8B-B14F-4D97-AF65-F5344CB8AC3E}">
        <p14:creationId xmlns:p14="http://schemas.microsoft.com/office/powerpoint/2010/main" val="16664394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格 2"/>
          <p:cNvGraphicFramePr>
            <a:graphicFrameLocks noGrp="1"/>
          </p:cNvGraphicFramePr>
          <p:nvPr>
            <p:extLst>
              <p:ext uri="{D42A27DB-BD31-4B8C-83A1-F6EECF244321}">
                <p14:modId xmlns:p14="http://schemas.microsoft.com/office/powerpoint/2010/main" val="3927241834"/>
              </p:ext>
            </p:extLst>
          </p:nvPr>
        </p:nvGraphicFramePr>
        <p:xfrm>
          <a:off x="93961" y="52974"/>
          <a:ext cx="8713092" cy="6685564"/>
        </p:xfrm>
        <a:graphic>
          <a:graphicData uri="http://schemas.openxmlformats.org/drawingml/2006/table">
            <a:tbl>
              <a:tblPr/>
              <a:tblGrid>
                <a:gridCol w="726809"/>
                <a:gridCol w="713475"/>
                <a:gridCol w="3600276"/>
                <a:gridCol w="3672532"/>
              </a:tblGrid>
              <a:tr h="537570">
                <a:tc gridSpan="2">
                  <a:txBody>
                    <a:bodyPr/>
                    <a:lstStyle/>
                    <a:p>
                      <a:pPr marL="0" algn="ctr" hangingPunct="0">
                        <a:lnSpc>
                          <a:spcPct val="100000"/>
                        </a:lnSpc>
                        <a:spcAft>
                          <a:spcPts val="0"/>
                        </a:spcAft>
                      </a:pPr>
                      <a:r>
                        <a:rPr lang="zh-CN" sz="2800" b="1" kern="100" dirty="0">
                          <a:latin typeface="仿宋" pitchFamily="49" charset="-122"/>
                          <a:ea typeface="仿宋" pitchFamily="49" charset="-122"/>
                          <a:cs typeface="Times New Roman"/>
                        </a:rPr>
                        <a:t>类别</a:t>
                      </a:r>
                      <a:endParaRPr lang="zh-CN" sz="2800" b="1" kern="100" dirty="0">
                        <a:latin typeface="仿宋" pitchFamily="49" charset="-122"/>
                        <a:ea typeface="仿宋" pitchFamily="49" charset="-122"/>
                        <a:cs typeface="Courier New"/>
                      </a:endParaRPr>
                    </a:p>
                  </a:txBody>
                  <a:tcPr marL="30801" marR="308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a:txBody>
                    <a:bodyPr/>
                    <a:lstStyle/>
                    <a:p>
                      <a:pPr marL="0" algn="ctr" hangingPunct="0">
                        <a:lnSpc>
                          <a:spcPct val="100000"/>
                        </a:lnSpc>
                        <a:spcAft>
                          <a:spcPts val="0"/>
                        </a:spcAft>
                      </a:pPr>
                      <a:r>
                        <a:rPr lang="zh-CN" sz="2800" b="1" kern="100" dirty="0">
                          <a:latin typeface="仿宋" pitchFamily="49" charset="-122"/>
                          <a:ea typeface="仿宋" pitchFamily="49" charset="-122"/>
                          <a:cs typeface="Times New Roman"/>
                        </a:rPr>
                        <a:t>战时共产主义政策</a:t>
                      </a:r>
                      <a:endParaRPr lang="zh-CN" sz="2800" b="1" kern="100" dirty="0">
                        <a:latin typeface="仿宋" pitchFamily="49" charset="-122"/>
                        <a:ea typeface="仿宋" pitchFamily="49" charset="-122"/>
                        <a:cs typeface="Courier New"/>
                      </a:endParaRPr>
                    </a:p>
                  </a:txBody>
                  <a:tcPr marL="30801" marR="30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hangingPunct="0">
                        <a:lnSpc>
                          <a:spcPct val="100000"/>
                        </a:lnSpc>
                        <a:spcAft>
                          <a:spcPts val="0"/>
                        </a:spcAft>
                      </a:pPr>
                      <a:r>
                        <a:rPr lang="zh-CN" sz="2800" b="1" kern="100" dirty="0">
                          <a:latin typeface="仿宋" pitchFamily="49" charset="-122"/>
                          <a:ea typeface="仿宋" pitchFamily="49" charset="-122"/>
                          <a:cs typeface="Times New Roman"/>
                        </a:rPr>
                        <a:t>新经济政策</a:t>
                      </a:r>
                      <a:endParaRPr lang="zh-CN" sz="2800" b="1" kern="100" dirty="0">
                        <a:latin typeface="仿宋" pitchFamily="49" charset="-122"/>
                        <a:ea typeface="仿宋" pitchFamily="49" charset="-122"/>
                        <a:cs typeface="Courier New"/>
                      </a:endParaRPr>
                    </a:p>
                  </a:txBody>
                  <a:tcPr marL="30801" marR="30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00425">
                <a:tc gridSpan="2">
                  <a:txBody>
                    <a:bodyPr/>
                    <a:lstStyle/>
                    <a:p>
                      <a:pPr marL="0" algn="ctr" hangingPunct="0">
                        <a:lnSpc>
                          <a:spcPct val="100000"/>
                        </a:lnSpc>
                        <a:spcAft>
                          <a:spcPts val="0"/>
                        </a:spcAft>
                      </a:pPr>
                      <a:r>
                        <a:rPr lang="zh-CN" sz="2800" b="1" kern="100" dirty="0">
                          <a:latin typeface="仿宋" pitchFamily="49" charset="-122"/>
                          <a:ea typeface="仿宋" pitchFamily="49" charset="-122"/>
                          <a:cs typeface="Times New Roman"/>
                        </a:rPr>
                        <a:t>根本目的</a:t>
                      </a:r>
                      <a:endParaRPr lang="zh-CN" sz="2800" b="1" kern="100" dirty="0">
                        <a:latin typeface="仿宋" pitchFamily="49" charset="-122"/>
                        <a:ea typeface="仿宋" pitchFamily="49" charset="-122"/>
                        <a:cs typeface="Courier New"/>
                      </a:endParaRPr>
                    </a:p>
                  </a:txBody>
                  <a:tcPr marL="30801" marR="30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2">
                  <a:txBody>
                    <a:bodyPr/>
                    <a:lstStyle/>
                    <a:p>
                      <a:pPr marL="0" algn="ctr" hangingPunct="0">
                        <a:lnSpc>
                          <a:spcPct val="100000"/>
                        </a:lnSpc>
                        <a:spcAft>
                          <a:spcPts val="0"/>
                        </a:spcAft>
                      </a:pPr>
                      <a:endParaRPr lang="zh-CN" sz="2800" b="1" kern="100" dirty="0">
                        <a:latin typeface="宋体"/>
                        <a:ea typeface="宋体"/>
                        <a:cs typeface="Courier New"/>
                      </a:endParaRPr>
                    </a:p>
                  </a:txBody>
                  <a:tcPr marL="30801" marR="30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r>
              <a:tr h="900425">
                <a:tc gridSpan="2">
                  <a:txBody>
                    <a:bodyPr/>
                    <a:lstStyle/>
                    <a:p>
                      <a:pPr marL="0" algn="ctr" hangingPunct="0">
                        <a:lnSpc>
                          <a:spcPct val="100000"/>
                        </a:lnSpc>
                        <a:spcAft>
                          <a:spcPts val="0"/>
                        </a:spcAft>
                      </a:pPr>
                      <a:r>
                        <a:rPr lang="zh-CN" sz="2800" b="1" kern="100" dirty="0">
                          <a:latin typeface="仿宋" pitchFamily="49" charset="-122"/>
                          <a:ea typeface="仿宋" pitchFamily="49" charset="-122"/>
                          <a:cs typeface="Times New Roman"/>
                        </a:rPr>
                        <a:t>直接目的</a:t>
                      </a:r>
                      <a:endParaRPr lang="zh-CN" sz="2800" b="1" kern="100" dirty="0">
                        <a:latin typeface="仿宋" pitchFamily="49" charset="-122"/>
                        <a:ea typeface="仿宋" pitchFamily="49" charset="-122"/>
                        <a:cs typeface="Courier New"/>
                      </a:endParaRPr>
                    </a:p>
                  </a:txBody>
                  <a:tcPr marL="30801" marR="30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a:txBody>
                    <a:bodyPr/>
                    <a:lstStyle/>
                    <a:p>
                      <a:pPr marL="0" algn="l" hangingPunct="0">
                        <a:lnSpc>
                          <a:spcPct val="100000"/>
                        </a:lnSpc>
                        <a:spcAft>
                          <a:spcPts val="0"/>
                        </a:spcAft>
                      </a:pPr>
                      <a:endParaRPr lang="zh-CN" sz="2800" b="1" kern="100" dirty="0">
                        <a:latin typeface="宋体"/>
                        <a:ea typeface="宋体"/>
                        <a:cs typeface="Courier New"/>
                      </a:endParaRPr>
                    </a:p>
                  </a:txBody>
                  <a:tcPr marL="30801" marR="30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zh-CN" altLang="en-US" sz="2800" dirty="0"/>
                    </a:p>
                  </a:txBody>
                  <a:tcPr marL="30801" marR="30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00425">
                <a:tc rowSpan="4">
                  <a:txBody>
                    <a:bodyPr/>
                    <a:lstStyle/>
                    <a:p>
                      <a:pPr marL="0" algn="ctr" hangingPunct="0">
                        <a:lnSpc>
                          <a:spcPct val="100000"/>
                        </a:lnSpc>
                        <a:spcAft>
                          <a:spcPts val="0"/>
                        </a:spcAft>
                      </a:pPr>
                      <a:r>
                        <a:rPr lang="zh-CN" sz="2800" b="1" kern="100">
                          <a:latin typeface="仿宋" pitchFamily="49" charset="-122"/>
                          <a:ea typeface="仿宋" pitchFamily="49" charset="-122"/>
                          <a:cs typeface="Times New Roman"/>
                        </a:rPr>
                        <a:t>主要内容</a:t>
                      </a:r>
                      <a:endParaRPr lang="zh-CN" sz="2800" b="1" kern="100">
                        <a:latin typeface="仿宋" pitchFamily="49" charset="-122"/>
                        <a:ea typeface="仿宋" pitchFamily="49" charset="-122"/>
                        <a:cs typeface="Courier New"/>
                      </a:endParaRPr>
                    </a:p>
                  </a:txBody>
                  <a:tcPr marL="30801" marR="30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hangingPunct="0">
                        <a:lnSpc>
                          <a:spcPct val="100000"/>
                        </a:lnSpc>
                        <a:spcAft>
                          <a:spcPts val="0"/>
                        </a:spcAft>
                      </a:pPr>
                      <a:r>
                        <a:rPr lang="zh-CN" sz="2800" b="1" kern="100" dirty="0">
                          <a:latin typeface="仿宋" pitchFamily="49" charset="-122"/>
                          <a:ea typeface="仿宋" pitchFamily="49" charset="-122"/>
                          <a:cs typeface="Times New Roman"/>
                        </a:rPr>
                        <a:t>农业</a:t>
                      </a:r>
                      <a:endParaRPr lang="zh-CN" sz="2800" b="1" kern="100" dirty="0">
                        <a:latin typeface="仿宋" pitchFamily="49" charset="-122"/>
                        <a:ea typeface="仿宋" pitchFamily="49" charset="-122"/>
                        <a:cs typeface="Courier New"/>
                      </a:endParaRPr>
                    </a:p>
                  </a:txBody>
                  <a:tcPr marL="30801" marR="30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hangingPunct="0">
                        <a:lnSpc>
                          <a:spcPct val="100000"/>
                        </a:lnSpc>
                        <a:spcAft>
                          <a:spcPts val="0"/>
                        </a:spcAft>
                      </a:pPr>
                      <a:endParaRPr lang="zh-CN" sz="2800" b="1" kern="100" dirty="0">
                        <a:latin typeface="宋体"/>
                        <a:ea typeface="宋体"/>
                        <a:cs typeface="Courier New"/>
                      </a:endParaRPr>
                    </a:p>
                  </a:txBody>
                  <a:tcPr marL="30801" marR="30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zh-CN" altLang="en-US" sz="2800" dirty="0"/>
                    </a:p>
                  </a:txBody>
                  <a:tcPr marL="30801" marR="30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00425">
                <a:tc vMerge="1">
                  <a:txBody>
                    <a:bodyPr/>
                    <a:lstStyle/>
                    <a:p>
                      <a:endParaRPr lang="zh-CN" altLang="en-US"/>
                    </a:p>
                  </a:txBody>
                  <a:tcPr/>
                </a:tc>
                <a:tc>
                  <a:txBody>
                    <a:bodyPr/>
                    <a:lstStyle/>
                    <a:p>
                      <a:pPr marL="0" algn="ctr" hangingPunct="0">
                        <a:lnSpc>
                          <a:spcPct val="100000"/>
                        </a:lnSpc>
                        <a:spcAft>
                          <a:spcPts val="0"/>
                        </a:spcAft>
                      </a:pPr>
                      <a:r>
                        <a:rPr lang="zh-CN" sz="2800" b="1" kern="100" dirty="0">
                          <a:latin typeface="仿宋" pitchFamily="49" charset="-122"/>
                          <a:ea typeface="仿宋" pitchFamily="49" charset="-122"/>
                          <a:cs typeface="Times New Roman"/>
                        </a:rPr>
                        <a:t>工业</a:t>
                      </a:r>
                      <a:endParaRPr lang="zh-CN" sz="2800" b="1" kern="100" dirty="0">
                        <a:latin typeface="仿宋" pitchFamily="49" charset="-122"/>
                        <a:ea typeface="仿宋" pitchFamily="49" charset="-122"/>
                        <a:cs typeface="Courier New"/>
                      </a:endParaRPr>
                    </a:p>
                  </a:txBody>
                  <a:tcPr marL="30801" marR="30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hangingPunct="0">
                        <a:lnSpc>
                          <a:spcPct val="100000"/>
                        </a:lnSpc>
                        <a:spcAft>
                          <a:spcPts val="0"/>
                        </a:spcAft>
                      </a:pPr>
                      <a:endParaRPr lang="zh-CN" sz="2800" b="1" kern="100" dirty="0">
                        <a:latin typeface="宋体"/>
                        <a:ea typeface="宋体"/>
                        <a:cs typeface="Courier New"/>
                      </a:endParaRPr>
                    </a:p>
                  </a:txBody>
                  <a:tcPr marL="30801" marR="30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zh-CN" altLang="en-US" sz="2800" dirty="0"/>
                    </a:p>
                  </a:txBody>
                  <a:tcPr marL="30801" marR="30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91608">
                <a:tc vMerge="1">
                  <a:txBody>
                    <a:bodyPr/>
                    <a:lstStyle/>
                    <a:p>
                      <a:endParaRPr lang="zh-CN" altLang="en-US"/>
                    </a:p>
                  </a:txBody>
                  <a:tcPr/>
                </a:tc>
                <a:tc>
                  <a:txBody>
                    <a:bodyPr/>
                    <a:lstStyle/>
                    <a:p>
                      <a:pPr marL="0" algn="ctr" hangingPunct="0">
                        <a:lnSpc>
                          <a:spcPct val="100000"/>
                        </a:lnSpc>
                        <a:spcAft>
                          <a:spcPts val="0"/>
                        </a:spcAft>
                      </a:pPr>
                      <a:r>
                        <a:rPr lang="zh-CN" sz="2800" b="1" kern="100" dirty="0">
                          <a:latin typeface="仿宋" pitchFamily="49" charset="-122"/>
                          <a:ea typeface="仿宋" pitchFamily="49" charset="-122"/>
                          <a:cs typeface="Times New Roman"/>
                        </a:rPr>
                        <a:t>商业</a:t>
                      </a:r>
                      <a:endParaRPr lang="zh-CN" sz="2800" b="1" kern="100" dirty="0">
                        <a:latin typeface="仿宋" pitchFamily="49" charset="-122"/>
                        <a:ea typeface="仿宋" pitchFamily="49" charset="-122"/>
                        <a:cs typeface="Courier New"/>
                      </a:endParaRPr>
                    </a:p>
                  </a:txBody>
                  <a:tcPr marL="30801" marR="30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hangingPunct="0">
                        <a:lnSpc>
                          <a:spcPct val="100000"/>
                        </a:lnSpc>
                        <a:spcAft>
                          <a:spcPts val="0"/>
                        </a:spcAft>
                      </a:pPr>
                      <a:endParaRPr lang="zh-CN" sz="2800" b="1" kern="100" dirty="0">
                        <a:latin typeface="宋体"/>
                        <a:ea typeface="宋体"/>
                        <a:cs typeface="Courier New"/>
                      </a:endParaRPr>
                    </a:p>
                  </a:txBody>
                  <a:tcPr marL="30801" marR="30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CN" altLang="en-US" sz="2800" dirty="0"/>
                    </a:p>
                  </a:txBody>
                  <a:tcPr marL="30801" marR="30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00425">
                <a:tc vMerge="1">
                  <a:txBody>
                    <a:bodyPr/>
                    <a:lstStyle/>
                    <a:p>
                      <a:endParaRPr lang="zh-CN" altLang="en-US"/>
                    </a:p>
                  </a:txBody>
                  <a:tcPr/>
                </a:tc>
                <a:tc>
                  <a:txBody>
                    <a:bodyPr/>
                    <a:lstStyle/>
                    <a:p>
                      <a:pPr marL="0" algn="ctr" hangingPunct="0">
                        <a:lnSpc>
                          <a:spcPct val="100000"/>
                        </a:lnSpc>
                        <a:spcAft>
                          <a:spcPts val="0"/>
                        </a:spcAft>
                      </a:pPr>
                      <a:r>
                        <a:rPr lang="zh-CN" altLang="en-US" sz="2800" b="1" kern="100" dirty="0" smtClean="0">
                          <a:latin typeface="仿宋" pitchFamily="49" charset="-122"/>
                          <a:ea typeface="仿宋" pitchFamily="49" charset="-122"/>
                          <a:cs typeface="Courier New"/>
                        </a:rPr>
                        <a:t>分配</a:t>
                      </a:r>
                      <a:endParaRPr lang="zh-CN" sz="2800" b="1" kern="100" dirty="0">
                        <a:latin typeface="仿宋" pitchFamily="49" charset="-122"/>
                        <a:ea typeface="仿宋" pitchFamily="49" charset="-122"/>
                        <a:cs typeface="Courier New"/>
                      </a:endParaRPr>
                    </a:p>
                  </a:txBody>
                  <a:tcPr marL="30801" marR="30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hangingPunct="0">
                        <a:lnSpc>
                          <a:spcPct val="100000"/>
                        </a:lnSpc>
                        <a:spcAft>
                          <a:spcPts val="0"/>
                        </a:spcAft>
                      </a:pPr>
                      <a:endParaRPr lang="zh-CN" sz="2800" b="1" kern="100" dirty="0">
                        <a:latin typeface="宋体"/>
                        <a:ea typeface="宋体"/>
                        <a:cs typeface="Courier New"/>
                      </a:endParaRPr>
                    </a:p>
                  </a:txBody>
                  <a:tcPr marL="30801" marR="30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zh-CN" altLang="en-US" sz="2800" dirty="0"/>
                    </a:p>
                  </a:txBody>
                  <a:tcPr marL="30801" marR="30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4261">
                <a:tc gridSpan="2">
                  <a:txBody>
                    <a:bodyPr/>
                    <a:lstStyle/>
                    <a:p>
                      <a:pPr marL="0" algn="ctr" hangingPunct="0">
                        <a:lnSpc>
                          <a:spcPct val="100000"/>
                        </a:lnSpc>
                        <a:spcAft>
                          <a:spcPts val="0"/>
                        </a:spcAft>
                      </a:pPr>
                      <a:r>
                        <a:rPr lang="zh-CN" sz="2800" b="1" kern="100" dirty="0">
                          <a:latin typeface="仿宋" pitchFamily="49" charset="-122"/>
                          <a:ea typeface="仿宋" pitchFamily="49" charset="-122"/>
                          <a:cs typeface="Times New Roman"/>
                        </a:rPr>
                        <a:t>特点</a:t>
                      </a:r>
                      <a:endParaRPr lang="zh-CN" sz="2800" b="1" kern="100" dirty="0">
                        <a:latin typeface="仿宋" pitchFamily="49" charset="-122"/>
                        <a:ea typeface="仿宋" pitchFamily="49" charset="-122"/>
                        <a:cs typeface="Courier New"/>
                      </a:endParaRPr>
                    </a:p>
                  </a:txBody>
                  <a:tcPr marL="30801" marR="30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a:txBody>
                    <a:bodyPr/>
                    <a:lstStyle/>
                    <a:p>
                      <a:pPr marL="0" algn="l" hangingPunct="0">
                        <a:lnSpc>
                          <a:spcPct val="100000"/>
                        </a:lnSpc>
                        <a:spcAft>
                          <a:spcPts val="0"/>
                        </a:spcAft>
                      </a:pPr>
                      <a:endParaRPr lang="zh-CN" sz="2800" b="1" kern="100" dirty="0">
                        <a:latin typeface="宋体"/>
                        <a:ea typeface="宋体"/>
                        <a:cs typeface="Courier New"/>
                      </a:endParaRPr>
                    </a:p>
                  </a:txBody>
                  <a:tcPr marL="30801" marR="30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zh-CN" altLang="en-US" sz="2800" dirty="0"/>
                    </a:p>
                  </a:txBody>
                  <a:tcPr marL="30801" marR="30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矩形 5"/>
          <p:cNvSpPr/>
          <p:nvPr/>
        </p:nvSpPr>
        <p:spPr>
          <a:xfrm>
            <a:off x="1921386" y="764704"/>
            <a:ext cx="5594801" cy="523220"/>
          </a:xfrm>
          <a:prstGeom prst="rect">
            <a:avLst/>
          </a:prstGeom>
        </p:spPr>
        <p:txBody>
          <a:bodyPr wrap="none">
            <a:spAutoFit/>
          </a:bodyPr>
          <a:lstStyle/>
          <a:p>
            <a:pPr algn="ctr" hangingPunct="0">
              <a:spcAft>
                <a:spcPts val="0"/>
              </a:spcAft>
              <a:defRPr/>
            </a:pPr>
            <a:r>
              <a:rPr lang="zh-CN" altLang="zh-CN" sz="2800" b="1" kern="100" dirty="0">
                <a:latin typeface="楷体" pitchFamily="49" charset="-122"/>
                <a:ea typeface="楷体" pitchFamily="49" charset="-122"/>
                <a:cs typeface="Times New Roman"/>
              </a:rPr>
              <a:t>巩固苏维埃政权，向社会主义过渡</a:t>
            </a:r>
            <a:endParaRPr lang="zh-CN" altLang="zh-CN" sz="2800" b="1" kern="100" dirty="0">
              <a:latin typeface="楷体" pitchFamily="49" charset="-122"/>
              <a:ea typeface="楷体" pitchFamily="49" charset="-122"/>
              <a:cs typeface="Courier New"/>
            </a:endParaRPr>
          </a:p>
        </p:txBody>
      </p:sp>
      <p:sp>
        <p:nvSpPr>
          <p:cNvPr id="7" name="矩形 6"/>
          <p:cNvSpPr/>
          <p:nvPr/>
        </p:nvSpPr>
        <p:spPr>
          <a:xfrm>
            <a:off x="1975153" y="1767625"/>
            <a:ext cx="2040943" cy="461665"/>
          </a:xfrm>
          <a:prstGeom prst="rect">
            <a:avLst/>
          </a:prstGeom>
        </p:spPr>
        <p:txBody>
          <a:bodyPr wrap="none">
            <a:spAutoFit/>
          </a:bodyPr>
          <a:lstStyle/>
          <a:p>
            <a:pPr hangingPunct="0">
              <a:spcAft>
                <a:spcPts val="0"/>
              </a:spcAft>
              <a:defRPr/>
            </a:pPr>
            <a:r>
              <a:rPr lang="zh-CN" altLang="zh-CN" sz="2400" b="1" kern="100" dirty="0">
                <a:latin typeface="楷体" pitchFamily="49" charset="-122"/>
                <a:ea typeface="楷体" pitchFamily="49" charset="-122"/>
                <a:cs typeface="Times New Roman"/>
              </a:rPr>
              <a:t>保证</a:t>
            </a:r>
            <a:r>
              <a:rPr lang="zh-CN" altLang="zh-CN" sz="2400" b="1" kern="100" dirty="0" smtClean="0">
                <a:latin typeface="楷体" pitchFamily="49" charset="-122"/>
                <a:ea typeface="楷体" pitchFamily="49" charset="-122"/>
                <a:cs typeface="Times New Roman"/>
              </a:rPr>
              <a:t>军事胜利</a:t>
            </a:r>
            <a:endParaRPr lang="zh-CN" altLang="zh-CN" sz="2400" b="1" kern="100" dirty="0">
              <a:latin typeface="楷体" pitchFamily="49" charset="-122"/>
              <a:ea typeface="楷体" pitchFamily="49" charset="-122"/>
              <a:cs typeface="Courier New"/>
            </a:endParaRPr>
          </a:p>
        </p:txBody>
      </p:sp>
      <p:sp>
        <p:nvSpPr>
          <p:cNvPr id="8" name="矩形 7"/>
          <p:cNvSpPr/>
          <p:nvPr/>
        </p:nvSpPr>
        <p:spPr>
          <a:xfrm>
            <a:off x="5249752" y="1767625"/>
            <a:ext cx="3587750" cy="461963"/>
          </a:xfrm>
          <a:prstGeom prst="rect">
            <a:avLst/>
          </a:prstGeom>
        </p:spPr>
        <p:txBody>
          <a:bodyPr wrap="none">
            <a:spAutoFit/>
          </a:bodyPr>
          <a:lstStyle/>
          <a:p>
            <a:pPr hangingPunct="0">
              <a:spcAft>
                <a:spcPts val="0"/>
              </a:spcAft>
              <a:defRPr/>
            </a:pPr>
            <a:r>
              <a:rPr lang="zh-CN" altLang="zh-CN" sz="2400" b="1" kern="100" dirty="0">
                <a:latin typeface="楷体" pitchFamily="49" charset="-122"/>
                <a:ea typeface="楷体" pitchFamily="49" charset="-122"/>
                <a:cs typeface="Times New Roman"/>
              </a:rPr>
              <a:t>克服国内政治和经济危机</a:t>
            </a:r>
            <a:endParaRPr lang="zh-CN" altLang="zh-CN" sz="2400" b="1" kern="100" dirty="0">
              <a:latin typeface="楷体" pitchFamily="49" charset="-122"/>
              <a:ea typeface="楷体" pitchFamily="49" charset="-122"/>
              <a:cs typeface="Courier New"/>
            </a:endParaRPr>
          </a:p>
        </p:txBody>
      </p:sp>
      <p:sp>
        <p:nvSpPr>
          <p:cNvPr id="9" name="矩形 8"/>
          <p:cNvSpPr/>
          <p:nvPr/>
        </p:nvSpPr>
        <p:spPr>
          <a:xfrm>
            <a:off x="2212443" y="2709218"/>
            <a:ext cx="2350323" cy="461665"/>
          </a:xfrm>
          <a:prstGeom prst="rect">
            <a:avLst/>
          </a:prstGeom>
        </p:spPr>
        <p:txBody>
          <a:bodyPr wrap="none">
            <a:spAutoFit/>
          </a:bodyPr>
          <a:lstStyle/>
          <a:p>
            <a:pPr hangingPunct="0">
              <a:spcAft>
                <a:spcPts val="0"/>
              </a:spcAft>
              <a:defRPr/>
            </a:pPr>
            <a:r>
              <a:rPr lang="zh-CN" altLang="zh-CN" sz="2400" b="1" kern="100" dirty="0">
                <a:latin typeface="楷体" pitchFamily="49" charset="-122"/>
                <a:ea typeface="楷体" pitchFamily="49" charset="-122"/>
                <a:cs typeface="Times New Roman"/>
              </a:rPr>
              <a:t>实行</a:t>
            </a:r>
            <a:r>
              <a:rPr lang="zh-CN" altLang="zh-CN" sz="2400" b="1" kern="100" dirty="0" smtClean="0">
                <a:latin typeface="楷体" pitchFamily="49" charset="-122"/>
                <a:ea typeface="楷体" pitchFamily="49" charset="-122"/>
                <a:cs typeface="Times New Roman"/>
              </a:rPr>
              <a:t>余粮</a:t>
            </a:r>
            <a:r>
              <a:rPr lang="zh-CN" altLang="en-US" sz="2400" b="1" kern="100" dirty="0" smtClean="0">
                <a:latin typeface="楷体" pitchFamily="49" charset="-122"/>
                <a:ea typeface="楷体" pitchFamily="49" charset="-122"/>
                <a:cs typeface="Times New Roman"/>
              </a:rPr>
              <a:t>收</a:t>
            </a:r>
            <a:r>
              <a:rPr lang="zh-CN" altLang="zh-CN" sz="2400" b="1" kern="100" dirty="0" smtClean="0">
                <a:latin typeface="楷体" pitchFamily="49" charset="-122"/>
                <a:ea typeface="楷体" pitchFamily="49" charset="-122"/>
                <a:cs typeface="Times New Roman"/>
              </a:rPr>
              <a:t>集</a:t>
            </a:r>
            <a:r>
              <a:rPr lang="zh-CN" altLang="zh-CN" sz="2400" b="1" kern="100" dirty="0">
                <a:latin typeface="楷体" pitchFamily="49" charset="-122"/>
                <a:ea typeface="楷体" pitchFamily="49" charset="-122"/>
                <a:cs typeface="Times New Roman"/>
              </a:rPr>
              <a:t>制</a:t>
            </a:r>
            <a:endParaRPr lang="zh-CN" altLang="zh-CN" sz="2400" b="1" kern="100" dirty="0">
              <a:latin typeface="楷体" pitchFamily="49" charset="-122"/>
              <a:ea typeface="楷体" pitchFamily="49" charset="-122"/>
              <a:cs typeface="Courier New"/>
            </a:endParaRPr>
          </a:p>
        </p:txBody>
      </p:sp>
      <p:sp>
        <p:nvSpPr>
          <p:cNvPr id="10" name="矩形 9"/>
          <p:cNvSpPr/>
          <p:nvPr/>
        </p:nvSpPr>
        <p:spPr>
          <a:xfrm>
            <a:off x="5797751" y="2708919"/>
            <a:ext cx="1800225" cy="461963"/>
          </a:xfrm>
          <a:prstGeom prst="rect">
            <a:avLst/>
          </a:prstGeom>
        </p:spPr>
        <p:txBody>
          <a:bodyPr>
            <a:spAutoFit/>
          </a:bodyPr>
          <a:lstStyle/>
          <a:p>
            <a:pPr hangingPunct="0">
              <a:spcAft>
                <a:spcPts val="0"/>
              </a:spcAft>
              <a:defRPr/>
            </a:pPr>
            <a:r>
              <a:rPr lang="zh-CN" altLang="zh-CN" sz="2400" b="1" kern="100" dirty="0">
                <a:latin typeface="楷体" pitchFamily="49" charset="-122"/>
                <a:ea typeface="楷体" pitchFamily="49" charset="-122"/>
                <a:cs typeface="Times New Roman"/>
              </a:rPr>
              <a:t>推行粮食税</a:t>
            </a:r>
            <a:endParaRPr lang="zh-CN" altLang="zh-CN" sz="2400" b="1" kern="100" dirty="0">
              <a:latin typeface="楷体" pitchFamily="49" charset="-122"/>
              <a:ea typeface="楷体" pitchFamily="49" charset="-122"/>
              <a:cs typeface="Courier New"/>
            </a:endParaRPr>
          </a:p>
        </p:txBody>
      </p:sp>
      <p:sp>
        <p:nvSpPr>
          <p:cNvPr id="11" name="矩形 10"/>
          <p:cNvSpPr/>
          <p:nvPr/>
        </p:nvSpPr>
        <p:spPr>
          <a:xfrm>
            <a:off x="2184970" y="3573016"/>
            <a:ext cx="2351087" cy="461962"/>
          </a:xfrm>
          <a:prstGeom prst="rect">
            <a:avLst/>
          </a:prstGeom>
        </p:spPr>
        <p:txBody>
          <a:bodyPr wrap="none">
            <a:spAutoFit/>
          </a:bodyPr>
          <a:lstStyle/>
          <a:p>
            <a:pPr hangingPunct="0">
              <a:spcAft>
                <a:spcPts val="0"/>
              </a:spcAft>
              <a:defRPr/>
            </a:pPr>
            <a:r>
              <a:rPr lang="zh-CN" altLang="zh-CN" sz="2400" b="1" kern="100" dirty="0">
                <a:latin typeface="楷体" pitchFamily="49" charset="-122"/>
                <a:ea typeface="楷体" pitchFamily="49" charset="-122"/>
                <a:cs typeface="Times New Roman"/>
              </a:rPr>
              <a:t>实行工业国有化</a:t>
            </a:r>
            <a:endParaRPr lang="zh-CN" altLang="zh-CN" sz="2400" b="1" kern="100" dirty="0">
              <a:latin typeface="楷体" pitchFamily="49" charset="-122"/>
              <a:ea typeface="楷体" pitchFamily="49" charset="-122"/>
              <a:cs typeface="Courier New"/>
            </a:endParaRPr>
          </a:p>
        </p:txBody>
      </p:sp>
      <p:sp>
        <p:nvSpPr>
          <p:cNvPr id="12" name="矩形 11"/>
          <p:cNvSpPr/>
          <p:nvPr/>
        </p:nvSpPr>
        <p:spPr>
          <a:xfrm>
            <a:off x="5237052" y="3395169"/>
            <a:ext cx="3600450" cy="1200329"/>
          </a:xfrm>
          <a:prstGeom prst="rect">
            <a:avLst/>
          </a:prstGeom>
        </p:spPr>
        <p:txBody>
          <a:bodyPr>
            <a:spAutoFit/>
          </a:bodyPr>
          <a:lstStyle/>
          <a:p>
            <a:pPr hangingPunct="0">
              <a:spcAft>
                <a:spcPts val="0"/>
              </a:spcAft>
              <a:defRPr/>
            </a:pPr>
            <a:r>
              <a:rPr lang="zh-CN" altLang="zh-CN" sz="2400" b="1" kern="100" dirty="0">
                <a:latin typeface="楷体" pitchFamily="49" charset="-122"/>
                <a:ea typeface="楷体" pitchFamily="49" charset="-122"/>
                <a:cs typeface="Times New Roman"/>
              </a:rPr>
              <a:t>部分允许本国和外国资本家</a:t>
            </a:r>
            <a:r>
              <a:rPr lang="zh-CN" altLang="zh-CN" sz="2400" b="1" kern="100" dirty="0" smtClean="0">
                <a:latin typeface="楷体" pitchFamily="49" charset="-122"/>
                <a:ea typeface="楷体" pitchFamily="49" charset="-122"/>
                <a:cs typeface="Times New Roman"/>
              </a:rPr>
              <a:t>经营</a:t>
            </a:r>
            <a:r>
              <a:rPr lang="zh-CN" altLang="en-US" sz="2400" b="1" kern="100" dirty="0" smtClean="0">
                <a:latin typeface="楷体" pitchFamily="49" charset="-122"/>
                <a:ea typeface="楷体" pitchFamily="49" charset="-122"/>
                <a:cs typeface="Times New Roman"/>
              </a:rPr>
              <a:t>，实行租借制和租让制</a:t>
            </a:r>
            <a:endParaRPr lang="zh-CN" altLang="zh-CN" sz="2400" b="1" kern="100" dirty="0">
              <a:latin typeface="楷体" pitchFamily="49" charset="-122"/>
              <a:ea typeface="楷体" pitchFamily="49" charset="-122"/>
              <a:cs typeface="Courier New"/>
            </a:endParaRPr>
          </a:p>
        </p:txBody>
      </p:sp>
      <p:sp>
        <p:nvSpPr>
          <p:cNvPr id="13" name="矩形 12"/>
          <p:cNvSpPr/>
          <p:nvPr/>
        </p:nvSpPr>
        <p:spPr>
          <a:xfrm>
            <a:off x="2339752" y="4596382"/>
            <a:ext cx="2040943" cy="461665"/>
          </a:xfrm>
          <a:prstGeom prst="rect">
            <a:avLst/>
          </a:prstGeom>
        </p:spPr>
        <p:txBody>
          <a:bodyPr wrap="none">
            <a:spAutoFit/>
          </a:bodyPr>
          <a:lstStyle/>
          <a:p>
            <a:pPr hangingPunct="0">
              <a:spcAft>
                <a:spcPts val="0"/>
              </a:spcAft>
              <a:defRPr/>
            </a:pPr>
            <a:r>
              <a:rPr lang="zh-CN" altLang="en-US" sz="2400" b="1" kern="100" dirty="0" smtClean="0">
                <a:latin typeface="楷体" pitchFamily="49" charset="-122"/>
                <a:ea typeface="楷体" pitchFamily="49" charset="-122"/>
                <a:cs typeface="Courier New"/>
              </a:rPr>
              <a:t>取消自由贸易</a:t>
            </a:r>
            <a:endParaRPr lang="zh-CN" altLang="zh-CN" sz="2400" b="1" kern="100" dirty="0">
              <a:latin typeface="楷体" pitchFamily="49" charset="-122"/>
              <a:ea typeface="楷体" pitchFamily="49" charset="-122"/>
              <a:cs typeface="Courier New"/>
            </a:endParaRPr>
          </a:p>
        </p:txBody>
      </p:sp>
      <p:sp>
        <p:nvSpPr>
          <p:cNvPr id="14" name="矩形 13"/>
          <p:cNvSpPr/>
          <p:nvPr/>
        </p:nvSpPr>
        <p:spPr>
          <a:xfrm>
            <a:off x="5797751" y="4596085"/>
            <a:ext cx="2041525" cy="461962"/>
          </a:xfrm>
          <a:prstGeom prst="rect">
            <a:avLst/>
          </a:prstGeom>
        </p:spPr>
        <p:txBody>
          <a:bodyPr wrap="none">
            <a:spAutoFit/>
          </a:bodyPr>
          <a:lstStyle/>
          <a:p>
            <a:pPr hangingPunct="0">
              <a:spcAft>
                <a:spcPts val="0"/>
              </a:spcAft>
              <a:defRPr/>
            </a:pPr>
            <a:r>
              <a:rPr lang="zh-CN" altLang="zh-CN" sz="2400" b="1" kern="100" dirty="0">
                <a:latin typeface="楷体" pitchFamily="49" charset="-122"/>
                <a:ea typeface="楷体" pitchFamily="49" charset="-122"/>
                <a:cs typeface="Times New Roman"/>
              </a:rPr>
              <a:t>允许自由贸易</a:t>
            </a:r>
            <a:endParaRPr lang="zh-CN" altLang="zh-CN" sz="2400" b="1" kern="100" dirty="0">
              <a:latin typeface="楷体" pitchFamily="49" charset="-122"/>
              <a:ea typeface="楷体" pitchFamily="49" charset="-122"/>
              <a:cs typeface="Courier New"/>
            </a:endParaRPr>
          </a:p>
        </p:txBody>
      </p:sp>
      <p:sp>
        <p:nvSpPr>
          <p:cNvPr id="17" name="矩形 16"/>
          <p:cNvSpPr/>
          <p:nvPr/>
        </p:nvSpPr>
        <p:spPr>
          <a:xfrm>
            <a:off x="2212443" y="5448228"/>
            <a:ext cx="2350323" cy="830997"/>
          </a:xfrm>
          <a:prstGeom prst="rect">
            <a:avLst/>
          </a:prstGeom>
        </p:spPr>
        <p:txBody>
          <a:bodyPr wrap="none">
            <a:spAutoFit/>
          </a:bodyPr>
          <a:lstStyle/>
          <a:p>
            <a:pPr hangingPunct="0">
              <a:spcAft>
                <a:spcPts val="0"/>
              </a:spcAft>
              <a:defRPr/>
            </a:pPr>
            <a:r>
              <a:rPr lang="zh-CN" altLang="en-US" sz="2400" b="1" kern="100" dirty="0" smtClean="0">
                <a:latin typeface="楷体" pitchFamily="49" charset="-122"/>
                <a:ea typeface="楷体" pitchFamily="49" charset="-122"/>
                <a:cs typeface="Courier New"/>
              </a:rPr>
              <a:t>实物配给制，</a:t>
            </a:r>
            <a:endParaRPr lang="en-US" altLang="zh-CN" sz="2400" b="1" kern="100" dirty="0" smtClean="0">
              <a:latin typeface="楷体" pitchFamily="49" charset="-122"/>
              <a:ea typeface="楷体" pitchFamily="49" charset="-122"/>
              <a:cs typeface="Courier New"/>
            </a:endParaRPr>
          </a:p>
          <a:p>
            <a:pPr hangingPunct="0">
              <a:spcAft>
                <a:spcPts val="0"/>
              </a:spcAft>
              <a:defRPr/>
            </a:pPr>
            <a:r>
              <a:rPr lang="zh-CN" altLang="en-US" sz="2400" b="1" kern="100" dirty="0" smtClean="0">
                <a:latin typeface="楷体" pitchFamily="49" charset="-122"/>
                <a:ea typeface="楷体" pitchFamily="49" charset="-122"/>
                <a:cs typeface="Courier New"/>
              </a:rPr>
              <a:t>普遍义务劳动制</a:t>
            </a:r>
            <a:endParaRPr lang="zh-CN" altLang="zh-CN" sz="2400" b="1" kern="100" dirty="0">
              <a:latin typeface="楷体" pitchFamily="49" charset="-122"/>
              <a:ea typeface="楷体" pitchFamily="49" charset="-122"/>
              <a:cs typeface="Courier New"/>
            </a:endParaRPr>
          </a:p>
        </p:txBody>
      </p:sp>
      <p:sp>
        <p:nvSpPr>
          <p:cNvPr id="18" name="矩形 17"/>
          <p:cNvSpPr/>
          <p:nvPr/>
        </p:nvSpPr>
        <p:spPr>
          <a:xfrm>
            <a:off x="5799306" y="5632895"/>
            <a:ext cx="1422184" cy="461665"/>
          </a:xfrm>
          <a:prstGeom prst="rect">
            <a:avLst/>
          </a:prstGeom>
        </p:spPr>
        <p:txBody>
          <a:bodyPr wrap="none">
            <a:spAutoFit/>
          </a:bodyPr>
          <a:lstStyle/>
          <a:p>
            <a:pPr hangingPunct="0">
              <a:spcAft>
                <a:spcPts val="0"/>
              </a:spcAft>
              <a:defRPr/>
            </a:pPr>
            <a:r>
              <a:rPr lang="zh-CN" altLang="en-US" sz="2400" b="1" kern="100" dirty="0">
                <a:latin typeface="楷体" pitchFamily="49" charset="-122"/>
                <a:ea typeface="楷体" pitchFamily="49" charset="-122"/>
                <a:cs typeface="Courier New"/>
              </a:rPr>
              <a:t>按劳分配</a:t>
            </a:r>
            <a:endParaRPr lang="zh-CN" altLang="zh-CN" sz="2400" b="1" kern="100" dirty="0">
              <a:latin typeface="楷体" pitchFamily="49" charset="-122"/>
              <a:ea typeface="楷体" pitchFamily="49" charset="-122"/>
              <a:cs typeface="Courier New"/>
            </a:endParaRPr>
          </a:p>
        </p:txBody>
      </p:sp>
    </p:spTree>
    <p:extLst>
      <p:ext uri="{BB962C8B-B14F-4D97-AF65-F5344CB8AC3E}">
        <p14:creationId xmlns:p14="http://schemas.microsoft.com/office/powerpoint/2010/main" val="3869195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13"/>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14"/>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17"/>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2" grpId="0"/>
      <p:bldP spid="13" grpId="0"/>
      <p:bldP spid="14" grpId="0"/>
      <p:bldP spid="17" grpId="0"/>
      <p:bldP spid="1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a:xfrm>
            <a:off x="323528" y="1772816"/>
            <a:ext cx="8229600" cy="4525963"/>
          </a:xfrm>
        </p:spPr>
        <p:txBody>
          <a:bodyPr>
            <a:normAutofit/>
          </a:bodyPr>
          <a:lstStyle/>
          <a:p>
            <a:pPr marL="0" indent="0">
              <a:buNone/>
            </a:pPr>
            <a:r>
              <a:rPr lang="zh-CN" altLang="en-US" sz="5400" dirty="0" smtClean="0"/>
              <a:t>                  </a:t>
            </a:r>
            <a:r>
              <a:rPr lang="zh-CN" altLang="en-US" sz="5400" dirty="0" smtClean="0">
                <a:solidFill>
                  <a:srgbClr val="FF0000"/>
                </a:solidFill>
                <a:latin typeface="黑体" pitchFamily="49" charset="-122"/>
                <a:ea typeface="黑体" pitchFamily="49" charset="-122"/>
              </a:rPr>
              <a:t>史料研读</a:t>
            </a:r>
            <a:endParaRPr lang="zh-CN" altLang="en-US" sz="5400" dirty="0">
              <a:solidFill>
                <a:srgbClr val="FF0000"/>
              </a:solidFill>
              <a:latin typeface="黑体" pitchFamily="49" charset="-122"/>
              <a:ea typeface="黑体" pitchFamily="49" charset="-122"/>
            </a:endParaRPr>
          </a:p>
        </p:txBody>
      </p:sp>
    </p:spTree>
    <p:extLst>
      <p:ext uri="{BB962C8B-B14F-4D97-AF65-F5344CB8AC3E}">
        <p14:creationId xmlns:p14="http://schemas.microsoft.com/office/powerpoint/2010/main" val="5222724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95536" y="-171400"/>
            <a:ext cx="8424936" cy="1143000"/>
          </a:xfrm>
        </p:spPr>
        <p:txBody>
          <a:bodyPr>
            <a:normAutofit/>
          </a:bodyPr>
          <a:lstStyle/>
          <a:p>
            <a:r>
              <a:rPr lang="zh-CN" altLang="en-US" sz="3600" b="1" dirty="0">
                <a:solidFill>
                  <a:srgbClr val="FF0000"/>
                </a:solidFill>
                <a:latin typeface="黑体" pitchFamily="49" charset="-122"/>
                <a:ea typeface="黑体" pitchFamily="49" charset="-122"/>
              </a:rPr>
              <a:t>第一组</a:t>
            </a:r>
            <a:r>
              <a:rPr lang="zh-CN" altLang="en-US" sz="3600" b="1" dirty="0" smtClean="0">
                <a:solidFill>
                  <a:srgbClr val="FF0000"/>
                </a:solidFill>
                <a:latin typeface="黑体" pitchFamily="49" charset="-122"/>
                <a:ea typeface="黑体" pitchFamily="49" charset="-122"/>
              </a:rPr>
              <a:t>  革命与理想</a:t>
            </a:r>
            <a:endParaRPr lang="zh-CN" altLang="en-US" sz="3600" b="1" dirty="0">
              <a:solidFill>
                <a:srgbClr val="FF0000"/>
              </a:solidFill>
              <a:latin typeface="黑体" pitchFamily="49" charset="-122"/>
              <a:ea typeface="黑体" pitchFamily="49" charset="-122"/>
            </a:endParaRPr>
          </a:p>
        </p:txBody>
      </p:sp>
      <p:sp>
        <p:nvSpPr>
          <p:cNvPr id="3" name="内容占位符 2"/>
          <p:cNvSpPr>
            <a:spLocks noGrp="1"/>
          </p:cNvSpPr>
          <p:nvPr>
            <p:ph idx="1"/>
          </p:nvPr>
        </p:nvSpPr>
        <p:spPr>
          <a:xfrm>
            <a:off x="179512" y="908720"/>
            <a:ext cx="9147031" cy="5616624"/>
          </a:xfrm>
        </p:spPr>
        <p:txBody>
          <a:bodyPr>
            <a:normAutofit fontScale="55000" lnSpcReduction="20000"/>
          </a:bodyPr>
          <a:lstStyle/>
          <a:p>
            <a:pPr marL="0" indent="0">
              <a:buNone/>
            </a:pPr>
            <a:r>
              <a:rPr lang="zh-CN" altLang="en-US" sz="5900" b="1" dirty="0" smtClean="0">
                <a:latin typeface="黑体" pitchFamily="49" charset="-122"/>
                <a:ea typeface="黑体" pitchFamily="49" charset="-122"/>
              </a:rPr>
              <a:t>史料</a:t>
            </a:r>
            <a:r>
              <a:rPr lang="en-US" altLang="zh-CN" sz="5900" b="1" dirty="0" smtClean="0">
                <a:latin typeface="黑体" pitchFamily="49" charset="-122"/>
                <a:ea typeface="黑体" pitchFamily="49" charset="-122"/>
              </a:rPr>
              <a:t>1</a:t>
            </a:r>
            <a:r>
              <a:rPr lang="zh-CN" altLang="en-US" sz="5900" b="1" dirty="0" smtClean="0">
                <a:latin typeface="黑体" pitchFamily="49" charset="-122"/>
                <a:ea typeface="黑体" pitchFamily="49" charset="-122"/>
              </a:rPr>
              <a:t> </a:t>
            </a:r>
            <a:r>
              <a:rPr lang="zh-CN" altLang="zh-CN" sz="5900" b="1" dirty="0" smtClean="0">
                <a:latin typeface="黑体" pitchFamily="49" charset="-122"/>
                <a:ea typeface="黑体" pitchFamily="49" charset="-122"/>
              </a:rPr>
              <a:t>在</a:t>
            </a:r>
            <a:r>
              <a:rPr lang="en-US" altLang="zh-CN" sz="5900" b="1" dirty="0">
                <a:latin typeface="黑体" pitchFamily="49" charset="-122"/>
                <a:ea typeface="黑体" pitchFamily="49" charset="-122"/>
              </a:rPr>
              <a:t>20</a:t>
            </a:r>
            <a:r>
              <a:rPr lang="zh-CN" altLang="zh-CN" sz="5900" b="1" dirty="0" smtClean="0">
                <a:latin typeface="黑体" pitchFamily="49" charset="-122"/>
                <a:ea typeface="黑体" pitchFamily="49" charset="-122"/>
              </a:rPr>
              <a:t>世纪，</a:t>
            </a:r>
            <a:r>
              <a:rPr lang="en-US" altLang="zh-CN" sz="5900" b="1" dirty="0">
                <a:latin typeface="黑体" pitchFamily="49" charset="-122"/>
                <a:ea typeface="黑体" pitchFamily="49" charset="-122"/>
              </a:rPr>
              <a:t>1917</a:t>
            </a:r>
            <a:r>
              <a:rPr lang="zh-CN" altLang="zh-CN" sz="5900" b="1" dirty="0">
                <a:latin typeface="黑体" pitchFamily="49" charset="-122"/>
                <a:ea typeface="黑体" pitchFamily="49" charset="-122"/>
              </a:rPr>
              <a:t>年是至关重要的一年。就在这一年，两个欧洲以外的大国</a:t>
            </a:r>
            <a:r>
              <a:rPr lang="en-US" altLang="zh-CN" sz="5900" b="1" dirty="0">
                <a:latin typeface="黑体" pitchFamily="49" charset="-122"/>
                <a:ea typeface="黑体" pitchFamily="49" charset="-122"/>
              </a:rPr>
              <a:t>——</a:t>
            </a:r>
            <a:r>
              <a:rPr lang="zh-CN" altLang="zh-CN" sz="5900" b="1" dirty="0">
                <a:latin typeface="黑体" pitchFamily="49" charset="-122"/>
                <a:ea typeface="黑体" pitchFamily="49" charset="-122"/>
              </a:rPr>
              <a:t>苏联和美国</a:t>
            </a:r>
            <a:r>
              <a:rPr lang="en-US" altLang="zh-CN" sz="5900" b="1" dirty="0">
                <a:latin typeface="黑体" pitchFamily="49" charset="-122"/>
                <a:ea typeface="黑体" pitchFamily="49" charset="-122"/>
              </a:rPr>
              <a:t>——</a:t>
            </a:r>
            <a:r>
              <a:rPr lang="zh-CN" altLang="zh-CN" sz="5900" b="1" dirty="0">
                <a:latin typeface="黑体" pitchFamily="49" charset="-122"/>
                <a:ea typeface="黑体" pitchFamily="49" charset="-122"/>
              </a:rPr>
              <a:t>踏进历史的主流，宣告两个对立世界的意识形态出现。</a:t>
            </a:r>
            <a:r>
              <a:rPr lang="en-US" altLang="zh-CN" sz="5900" b="1" dirty="0">
                <a:latin typeface="黑体" pitchFamily="49" charset="-122"/>
                <a:ea typeface="黑体" pitchFamily="49" charset="-122"/>
              </a:rPr>
              <a:t>……</a:t>
            </a:r>
            <a:r>
              <a:rPr lang="zh-CN" altLang="zh-CN" sz="5900" b="1" dirty="0">
                <a:latin typeface="黑体" pitchFamily="49" charset="-122"/>
                <a:ea typeface="黑体" pitchFamily="49" charset="-122"/>
              </a:rPr>
              <a:t>严格意义上的冷战，从</a:t>
            </a:r>
            <a:r>
              <a:rPr lang="en-US" altLang="zh-CN" sz="5900" b="1" dirty="0">
                <a:latin typeface="黑体" pitchFamily="49" charset="-122"/>
                <a:ea typeface="黑体" pitchFamily="49" charset="-122"/>
              </a:rPr>
              <a:t>1917</a:t>
            </a:r>
            <a:r>
              <a:rPr lang="zh-CN" altLang="zh-CN" sz="5900" b="1" dirty="0">
                <a:latin typeface="黑体" pitchFamily="49" charset="-122"/>
                <a:ea typeface="黑体" pitchFamily="49" charset="-122"/>
              </a:rPr>
              <a:t>年就已经开始，然而只是在</a:t>
            </a:r>
            <a:r>
              <a:rPr lang="en-US" altLang="zh-CN" sz="5900" b="1" dirty="0">
                <a:latin typeface="黑体" pitchFamily="49" charset="-122"/>
                <a:ea typeface="黑体" pitchFamily="49" charset="-122"/>
              </a:rPr>
              <a:t>1945</a:t>
            </a:r>
            <a:r>
              <a:rPr lang="zh-CN" altLang="zh-CN" sz="5900" b="1" dirty="0">
                <a:latin typeface="黑体" pitchFamily="49" charset="-122"/>
                <a:ea typeface="黑体" pitchFamily="49" charset="-122"/>
              </a:rPr>
              <a:t>年以后，人们才感到</a:t>
            </a:r>
            <a:r>
              <a:rPr lang="en-US" altLang="zh-CN" sz="5900" b="1" dirty="0" smtClean="0">
                <a:latin typeface="黑体" pitchFamily="49" charset="-122"/>
                <a:ea typeface="黑体" pitchFamily="49" charset="-122"/>
              </a:rPr>
              <a:t>……       </a:t>
            </a:r>
            <a:r>
              <a:rPr lang="en-US" altLang="zh-CN" sz="5900" b="1" dirty="0">
                <a:latin typeface="黑体" pitchFamily="49" charset="-122"/>
                <a:ea typeface="黑体" pitchFamily="49" charset="-122"/>
              </a:rPr>
              <a:t>	                                    </a:t>
            </a:r>
            <a:r>
              <a:rPr lang="en-US" altLang="zh-CN" sz="5900" b="1" dirty="0" smtClean="0">
                <a:latin typeface="黑体" pitchFamily="49" charset="-122"/>
                <a:ea typeface="黑体" pitchFamily="49" charset="-122"/>
              </a:rPr>
              <a:t>          </a:t>
            </a:r>
          </a:p>
          <a:p>
            <a:pPr marL="0" indent="0">
              <a:buNone/>
            </a:pPr>
            <a:r>
              <a:rPr lang="en-US" altLang="zh-CN" sz="5900" b="1" dirty="0">
                <a:latin typeface="黑体" pitchFamily="49" charset="-122"/>
                <a:ea typeface="黑体" pitchFamily="49" charset="-122"/>
              </a:rPr>
              <a:t> </a:t>
            </a:r>
            <a:r>
              <a:rPr lang="en-US" altLang="zh-CN" sz="5900" b="1" dirty="0" smtClean="0">
                <a:latin typeface="黑体" pitchFamily="49" charset="-122"/>
                <a:ea typeface="黑体" pitchFamily="49" charset="-122"/>
              </a:rPr>
              <a:t>            ——</a:t>
            </a:r>
            <a:r>
              <a:rPr lang="zh-CN" altLang="zh-CN" sz="5900" b="1" dirty="0">
                <a:latin typeface="黑体" pitchFamily="49" charset="-122"/>
                <a:ea typeface="黑体" pitchFamily="49" charset="-122"/>
              </a:rPr>
              <a:t>（英）约翰</a:t>
            </a:r>
            <a:r>
              <a:rPr lang="en-US" altLang="zh-CN" sz="5900" b="1" dirty="0">
                <a:latin typeface="黑体" pitchFamily="49" charset="-122"/>
                <a:ea typeface="黑体" pitchFamily="49" charset="-122"/>
              </a:rPr>
              <a:t>• W•</a:t>
            </a:r>
            <a:r>
              <a:rPr lang="zh-CN" altLang="zh-CN" sz="5900" b="1" dirty="0">
                <a:latin typeface="黑体" pitchFamily="49" charset="-122"/>
                <a:ea typeface="黑体" pitchFamily="49" charset="-122"/>
              </a:rPr>
              <a:t>梅森《冷战》</a:t>
            </a:r>
          </a:p>
          <a:p>
            <a:pPr marL="0" indent="0">
              <a:buNone/>
            </a:pPr>
            <a:r>
              <a:rPr lang="zh-CN" altLang="en-US" sz="5900" b="1" dirty="0" smtClean="0">
                <a:latin typeface="黑体" pitchFamily="49" charset="-122"/>
                <a:ea typeface="黑体" pitchFamily="49" charset="-122"/>
              </a:rPr>
              <a:t> </a:t>
            </a:r>
            <a:endParaRPr lang="en-US" altLang="zh-CN" sz="5900" b="1" dirty="0" smtClean="0">
              <a:latin typeface="黑体" pitchFamily="49" charset="-122"/>
              <a:ea typeface="黑体" pitchFamily="49" charset="-122"/>
            </a:endParaRPr>
          </a:p>
          <a:p>
            <a:pPr marL="0" indent="0">
              <a:buNone/>
            </a:pPr>
            <a:r>
              <a:rPr lang="zh-CN" altLang="en-US" sz="5900" b="1" dirty="0" smtClean="0">
                <a:latin typeface="黑体" pitchFamily="49" charset="-122"/>
                <a:ea typeface="黑体" pitchFamily="49" charset="-122"/>
              </a:rPr>
              <a:t>史料</a:t>
            </a:r>
            <a:r>
              <a:rPr lang="en-US" altLang="zh-CN" sz="5900" b="1" dirty="0" smtClean="0">
                <a:latin typeface="黑体" pitchFamily="49" charset="-122"/>
                <a:ea typeface="黑体" pitchFamily="49" charset="-122"/>
              </a:rPr>
              <a:t>2</a:t>
            </a:r>
            <a:r>
              <a:rPr lang="zh-CN" altLang="en-US" sz="5900" b="1" dirty="0" smtClean="0">
                <a:latin typeface="黑体" pitchFamily="49" charset="-122"/>
                <a:ea typeface="黑体" pitchFamily="49" charset="-122"/>
              </a:rPr>
              <a:t> 在生产力高度发达的资本主义基础上建立社会主义，实行公有制、计划经济和按劳分配，取消商品生产和货币。</a:t>
            </a:r>
          </a:p>
          <a:p>
            <a:pPr marL="0" indent="0">
              <a:buNone/>
            </a:pPr>
            <a:r>
              <a:rPr lang="zh-CN" altLang="en-US" sz="5900" b="1" dirty="0" smtClean="0">
                <a:latin typeface="黑体" pitchFamily="49" charset="-122"/>
                <a:ea typeface="黑体" pitchFamily="49" charset="-122"/>
              </a:rPr>
              <a:t>                         </a:t>
            </a:r>
            <a:r>
              <a:rPr lang="zh-CN" altLang="en-US" sz="5900" b="1" dirty="0" smtClean="0">
                <a:ea typeface="黑体" pitchFamily="49" charset="-122"/>
              </a:rPr>
              <a:t>－－</a:t>
            </a:r>
            <a:r>
              <a:rPr lang="en-US" altLang="zh-CN" sz="5900" b="1" dirty="0" smtClean="0">
                <a:ea typeface="黑体" pitchFamily="49" charset="-122"/>
              </a:rPr>
              <a:t>《</a:t>
            </a:r>
            <a:r>
              <a:rPr lang="zh-CN" altLang="en-US" sz="5900" b="1" dirty="0" smtClean="0">
                <a:ea typeface="黑体" pitchFamily="49" charset="-122"/>
              </a:rPr>
              <a:t>共产党宣言</a:t>
            </a:r>
            <a:r>
              <a:rPr lang="en-US" altLang="zh-CN" sz="5900" b="1" dirty="0" smtClean="0">
                <a:ea typeface="黑体" pitchFamily="49" charset="-122"/>
              </a:rPr>
              <a:t>》</a:t>
            </a:r>
          </a:p>
          <a:p>
            <a:endParaRPr lang="zh-CN" altLang="en-US" dirty="0"/>
          </a:p>
        </p:txBody>
      </p:sp>
      <p:pic>
        <p:nvPicPr>
          <p:cNvPr id="4" name="table"/>
          <p:cNvPicPr>
            <a:picLocks noChangeAspect="1"/>
          </p:cNvPicPr>
          <p:nvPr/>
        </p:nvPicPr>
        <p:blipFill>
          <a:blip r:embed="rId2"/>
          <a:stretch>
            <a:fillRect/>
          </a:stretch>
        </p:blipFill>
        <p:spPr>
          <a:xfrm>
            <a:off x="539552" y="7605464"/>
            <a:ext cx="6984776" cy="2736304"/>
          </a:xfrm>
          <a:prstGeom prst="rect">
            <a:avLst/>
          </a:prstGeom>
        </p:spPr>
      </p:pic>
    </p:spTree>
    <p:extLst>
      <p:ext uri="{BB962C8B-B14F-4D97-AF65-F5344CB8AC3E}">
        <p14:creationId xmlns:p14="http://schemas.microsoft.com/office/powerpoint/2010/main" val="250335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7504" y="15032"/>
            <a:ext cx="8856984" cy="1143000"/>
          </a:xfrm>
        </p:spPr>
        <p:txBody>
          <a:bodyPr>
            <a:normAutofit fontScale="90000"/>
          </a:bodyPr>
          <a:lstStyle/>
          <a:p>
            <a:r>
              <a:rPr lang="en-US" altLang="zh-CN" b="1" dirty="0" smtClean="0">
                <a:ea typeface="黑体" pitchFamily="49" charset="-122"/>
              </a:rPr>
              <a:t/>
            </a:r>
            <a:br>
              <a:rPr lang="en-US" altLang="zh-CN" b="1" dirty="0" smtClean="0">
                <a:ea typeface="黑体" pitchFamily="49" charset="-122"/>
              </a:rPr>
            </a:br>
            <a:r>
              <a:rPr lang="zh-CN" altLang="en-US" sz="4000" b="1" dirty="0" smtClean="0">
                <a:solidFill>
                  <a:srgbClr val="FF0000"/>
                </a:solidFill>
                <a:ea typeface="黑体" pitchFamily="49" charset="-122"/>
              </a:rPr>
              <a:t>第二组     </a:t>
            </a:r>
            <a:r>
              <a:rPr kumimoji="1" lang="zh-CN" altLang="en-US" sz="4000" b="1" dirty="0" smtClean="0">
                <a:solidFill>
                  <a:srgbClr val="FF0000"/>
                </a:solidFill>
                <a:ea typeface="黑体" pitchFamily="49" charset="-122"/>
              </a:rPr>
              <a:t>追随理想的实验</a:t>
            </a:r>
            <a:br>
              <a:rPr kumimoji="1" lang="zh-CN" altLang="en-US" sz="4000" b="1" dirty="0" smtClean="0">
                <a:solidFill>
                  <a:srgbClr val="FF0000"/>
                </a:solidFill>
                <a:ea typeface="黑体" pitchFamily="49" charset="-122"/>
              </a:rPr>
            </a:br>
            <a:r>
              <a:rPr kumimoji="1" lang="zh-CN" altLang="en-US" sz="4000" b="1" dirty="0" smtClean="0">
                <a:solidFill>
                  <a:srgbClr val="FF0000"/>
                </a:solidFill>
                <a:ea typeface="黑体" pitchFamily="49" charset="-122"/>
              </a:rPr>
              <a:t>                            </a:t>
            </a:r>
            <a:r>
              <a:rPr kumimoji="1" lang="en-US" altLang="zh-CN" sz="4000" b="1" dirty="0" smtClean="0">
                <a:solidFill>
                  <a:srgbClr val="FF0000"/>
                </a:solidFill>
                <a:ea typeface="黑体" pitchFamily="49" charset="-122"/>
              </a:rPr>
              <a:t>——</a:t>
            </a:r>
            <a:r>
              <a:rPr lang="zh-CN" altLang="en-US" sz="4000" b="1" dirty="0" smtClean="0">
                <a:solidFill>
                  <a:srgbClr val="FF0000"/>
                </a:solidFill>
                <a:ea typeface="黑体" pitchFamily="49" charset="-122"/>
              </a:rPr>
              <a:t>战时共产主义政策</a:t>
            </a:r>
            <a:r>
              <a:rPr lang="en-US" altLang="zh-CN" sz="4000" b="1" dirty="0" smtClean="0">
                <a:solidFill>
                  <a:srgbClr val="FF0000"/>
                </a:solidFill>
                <a:ea typeface="黑体" pitchFamily="49" charset="-122"/>
              </a:rPr>
              <a:t/>
            </a:r>
            <a:br>
              <a:rPr lang="en-US" altLang="zh-CN" sz="4000" b="1" dirty="0" smtClean="0">
                <a:solidFill>
                  <a:srgbClr val="FF0000"/>
                </a:solidFill>
                <a:ea typeface="黑体" pitchFamily="49" charset="-122"/>
              </a:rPr>
            </a:br>
            <a:r>
              <a:rPr lang="en-US" altLang="zh-CN" sz="4000" b="1" dirty="0" smtClean="0">
                <a:solidFill>
                  <a:srgbClr val="FF0000"/>
                </a:solidFill>
                <a:ea typeface="黑体" pitchFamily="49" charset="-122"/>
              </a:rPr>
              <a:t>                                      </a:t>
            </a:r>
            <a:endParaRPr lang="zh-CN" altLang="en-US" sz="4000" dirty="0">
              <a:solidFill>
                <a:srgbClr val="FF0000"/>
              </a:solidFill>
            </a:endParaRPr>
          </a:p>
        </p:txBody>
      </p:sp>
      <p:sp>
        <p:nvSpPr>
          <p:cNvPr id="3" name="内容占位符 2"/>
          <p:cNvSpPr>
            <a:spLocks noGrp="1"/>
          </p:cNvSpPr>
          <p:nvPr>
            <p:ph idx="1"/>
          </p:nvPr>
        </p:nvSpPr>
        <p:spPr>
          <a:xfrm>
            <a:off x="0" y="1988840"/>
            <a:ext cx="8964488" cy="2808312"/>
          </a:xfrm>
        </p:spPr>
        <p:txBody>
          <a:bodyPr/>
          <a:lstStyle/>
          <a:p>
            <a:pPr marL="0" indent="0">
              <a:buNone/>
            </a:pPr>
            <a:r>
              <a:rPr lang="zh-CN" altLang="en-US" sz="2800" b="1" dirty="0" smtClean="0">
                <a:latin typeface="黑体" pitchFamily="49" charset="-122"/>
                <a:ea typeface="黑体" pitchFamily="49" charset="-122"/>
              </a:rPr>
              <a:t>史</a:t>
            </a:r>
            <a:r>
              <a:rPr lang="zh-CN" altLang="zh-CN" sz="2800" b="1" dirty="0" smtClean="0">
                <a:latin typeface="黑体" pitchFamily="49" charset="-122"/>
                <a:ea typeface="黑体" pitchFamily="49" charset="-122"/>
              </a:rPr>
              <a:t>料</a:t>
            </a:r>
            <a:r>
              <a:rPr lang="en-US" altLang="zh-CN" sz="2800" b="1" dirty="0">
                <a:latin typeface="黑体" pitchFamily="49" charset="-122"/>
                <a:ea typeface="黑体" pitchFamily="49" charset="-122"/>
              </a:rPr>
              <a:t>1  </a:t>
            </a:r>
            <a:r>
              <a:rPr lang="zh-CN" altLang="zh-CN" sz="2800" b="1" dirty="0" smtClean="0">
                <a:latin typeface="黑体" pitchFamily="49" charset="-122"/>
                <a:ea typeface="黑体" pitchFamily="49" charset="-122"/>
              </a:rPr>
              <a:t>列宁</a:t>
            </a:r>
            <a:r>
              <a:rPr lang="zh-CN" altLang="zh-CN" sz="2800" b="1" dirty="0">
                <a:latin typeface="黑体" pitchFamily="49" charset="-122"/>
                <a:ea typeface="黑体" pitchFamily="49" charset="-122"/>
              </a:rPr>
              <a:t>说：</a:t>
            </a:r>
            <a:r>
              <a:rPr lang="en-US" altLang="zh-CN" sz="2800" b="1" dirty="0">
                <a:latin typeface="黑体" pitchFamily="49" charset="-122"/>
                <a:ea typeface="黑体" pitchFamily="49" charset="-122"/>
              </a:rPr>
              <a:t>“</a:t>
            </a:r>
            <a:r>
              <a:rPr lang="zh-CN" altLang="zh-CN" sz="2800" b="1" dirty="0">
                <a:latin typeface="黑体" pitchFamily="49" charset="-122"/>
                <a:ea typeface="黑体" pitchFamily="49" charset="-122"/>
              </a:rPr>
              <a:t>我们在夺取政权时便知道，不存在将资本主义制度具体改造成社会主义制度的现存方法……我不知道哪位社会主义者处理过这类问题。……我们必须根据实践做出判断。</a:t>
            </a:r>
            <a:r>
              <a:rPr lang="en-US" altLang="zh-CN" sz="2800" b="1" dirty="0">
                <a:latin typeface="黑体" pitchFamily="49" charset="-122"/>
                <a:ea typeface="黑体" pitchFamily="49" charset="-122"/>
              </a:rPr>
              <a:t>”“</a:t>
            </a:r>
            <a:r>
              <a:rPr lang="zh-CN" altLang="zh-CN" sz="2800" b="1" dirty="0">
                <a:latin typeface="黑体" pitchFamily="49" charset="-122"/>
                <a:ea typeface="黑体" pitchFamily="49" charset="-122"/>
              </a:rPr>
              <a:t>起初，几乎没有实验的机会，因为生存斗争比其它任何事情都重要。</a:t>
            </a:r>
            <a:r>
              <a:rPr lang="en-US" altLang="zh-CN" sz="2800" b="1" dirty="0">
                <a:latin typeface="黑体" pitchFamily="49" charset="-122"/>
                <a:ea typeface="黑体" pitchFamily="49" charset="-122"/>
              </a:rPr>
              <a:t>” </a:t>
            </a:r>
            <a:endParaRPr lang="zh-CN" altLang="zh-CN" sz="2800" dirty="0">
              <a:latin typeface="黑体" pitchFamily="49" charset="-122"/>
              <a:ea typeface="黑体" pitchFamily="49" charset="-122"/>
            </a:endParaRPr>
          </a:p>
          <a:p>
            <a:pPr marL="0" indent="0">
              <a:buNone/>
            </a:pPr>
            <a:r>
              <a:rPr lang="en-US" altLang="zh-CN" sz="2800" b="1" dirty="0">
                <a:latin typeface="黑体" pitchFamily="49" charset="-122"/>
                <a:ea typeface="黑体" pitchFamily="49" charset="-122"/>
              </a:rPr>
              <a:t>                         </a:t>
            </a:r>
            <a:r>
              <a:rPr lang="en-US" altLang="zh-CN" sz="2800" b="1" dirty="0" smtClean="0">
                <a:latin typeface="黑体" pitchFamily="49" charset="-122"/>
                <a:ea typeface="黑体" pitchFamily="49" charset="-122"/>
              </a:rPr>
              <a:t>       </a:t>
            </a:r>
            <a:r>
              <a:rPr lang="zh-CN" altLang="zh-CN" sz="2800" b="1" dirty="0" smtClean="0">
                <a:latin typeface="黑体" pitchFamily="49" charset="-122"/>
                <a:ea typeface="黑体" pitchFamily="49" charset="-122"/>
              </a:rPr>
              <a:t>——《全球通史》</a:t>
            </a:r>
            <a:endParaRPr lang="zh-CN" altLang="zh-CN" sz="2800" dirty="0">
              <a:latin typeface="黑体" pitchFamily="49" charset="-122"/>
              <a:ea typeface="黑体" pitchFamily="49" charset="-122"/>
            </a:endParaRPr>
          </a:p>
          <a:p>
            <a:endParaRPr lang="zh-CN" altLang="en-US" dirty="0"/>
          </a:p>
        </p:txBody>
      </p:sp>
    </p:spTree>
    <p:extLst>
      <p:ext uri="{BB962C8B-B14F-4D97-AF65-F5344CB8AC3E}">
        <p14:creationId xmlns:p14="http://schemas.microsoft.com/office/powerpoint/2010/main" val="38817750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6066" y="1700808"/>
            <a:ext cx="8964488" cy="2246769"/>
          </a:xfrm>
          <a:prstGeom prst="rect">
            <a:avLst/>
          </a:prstGeom>
        </p:spPr>
        <p:txBody>
          <a:bodyPr wrap="square">
            <a:spAutoFit/>
          </a:bodyPr>
          <a:lstStyle/>
          <a:p>
            <a:r>
              <a:rPr lang="zh-CN" altLang="en-US" sz="2800" b="1" dirty="0" smtClean="0">
                <a:latin typeface="黑体" pitchFamily="49" charset="-122"/>
                <a:ea typeface="黑体" pitchFamily="49" charset="-122"/>
              </a:rPr>
              <a:t>史</a:t>
            </a:r>
            <a:r>
              <a:rPr lang="zh-CN" altLang="zh-CN" sz="2800" b="1" dirty="0" smtClean="0">
                <a:latin typeface="黑体" pitchFamily="49" charset="-122"/>
                <a:ea typeface="黑体" pitchFamily="49" charset="-122"/>
              </a:rPr>
              <a:t>料</a:t>
            </a:r>
            <a:r>
              <a:rPr lang="en-US" altLang="zh-CN" sz="2800" b="1" dirty="0">
                <a:latin typeface="黑体" pitchFamily="49" charset="-122"/>
                <a:ea typeface="黑体" pitchFamily="49" charset="-122"/>
              </a:rPr>
              <a:t>2  </a:t>
            </a:r>
            <a:r>
              <a:rPr lang="zh-CN" altLang="zh-CN" sz="2800" b="1" dirty="0">
                <a:latin typeface="黑体" pitchFamily="49" charset="-122"/>
                <a:ea typeface="黑体" pitchFamily="49" charset="-122"/>
              </a:rPr>
              <a:t>在一个遭受帝国主义战争破坏的国家里，实行</a:t>
            </a:r>
            <a:r>
              <a:rPr lang="zh-CN" altLang="zh-CN" sz="2800" b="1" dirty="0" smtClean="0">
                <a:latin typeface="黑体" pitchFamily="49" charset="-122"/>
                <a:ea typeface="黑体" pitchFamily="49" charset="-122"/>
              </a:rPr>
              <a:t>余粮</a:t>
            </a:r>
            <a:r>
              <a:rPr lang="zh-CN" altLang="en-US" sz="2800" b="1" dirty="0" smtClean="0">
                <a:latin typeface="黑体" pitchFamily="49" charset="-122"/>
                <a:ea typeface="黑体" pitchFamily="49" charset="-122"/>
              </a:rPr>
              <a:t>收</a:t>
            </a:r>
            <a:r>
              <a:rPr lang="zh-CN" altLang="zh-CN" sz="2800" b="1" dirty="0" smtClean="0">
                <a:latin typeface="黑体" pitchFamily="49" charset="-122"/>
                <a:ea typeface="黑体" pitchFamily="49" charset="-122"/>
              </a:rPr>
              <a:t>集</a:t>
            </a:r>
            <a:r>
              <a:rPr lang="zh-CN" altLang="zh-CN" sz="2800" b="1" dirty="0">
                <a:latin typeface="黑体" pitchFamily="49" charset="-122"/>
                <a:ea typeface="黑体" pitchFamily="49" charset="-122"/>
              </a:rPr>
              <a:t>制，禁止自由贸易……不仅仅是维持生活和对付战争，已经超越“一般革命”的任务，而是共产主义的任务，是推进社会主义的</a:t>
            </a:r>
            <a:r>
              <a:rPr lang="en-US" altLang="zh-CN" sz="2800" b="1" dirty="0">
                <a:latin typeface="黑体" pitchFamily="49" charset="-122"/>
                <a:ea typeface="黑体" pitchFamily="49" charset="-122"/>
              </a:rPr>
              <a:t>“</a:t>
            </a:r>
            <a:r>
              <a:rPr lang="zh-CN" altLang="zh-CN" sz="2800" b="1" dirty="0">
                <a:latin typeface="黑体" pitchFamily="49" charset="-122"/>
                <a:ea typeface="黑体" pitchFamily="49" charset="-122"/>
              </a:rPr>
              <a:t>真正的主要的门径</a:t>
            </a:r>
            <a:r>
              <a:rPr lang="en-US" altLang="zh-CN" sz="2800" b="1" dirty="0">
                <a:latin typeface="黑体" pitchFamily="49" charset="-122"/>
                <a:ea typeface="黑体" pitchFamily="49" charset="-122"/>
              </a:rPr>
              <a:t>”</a:t>
            </a:r>
            <a:r>
              <a:rPr lang="zh-CN" altLang="zh-CN" sz="2800" b="1" dirty="0">
                <a:latin typeface="黑体" pitchFamily="49" charset="-122"/>
                <a:ea typeface="黑体" pitchFamily="49" charset="-122"/>
              </a:rPr>
              <a:t>。</a:t>
            </a:r>
            <a:r>
              <a:rPr lang="en-US" altLang="zh-CN" sz="2800" b="1" dirty="0">
                <a:latin typeface="黑体" pitchFamily="49" charset="-122"/>
                <a:ea typeface="黑体" pitchFamily="49" charset="-122"/>
              </a:rPr>
              <a:t>    </a:t>
            </a:r>
            <a:endParaRPr lang="zh-CN" altLang="zh-CN" sz="2800" dirty="0">
              <a:latin typeface="黑体" pitchFamily="49" charset="-122"/>
              <a:ea typeface="黑体" pitchFamily="49" charset="-122"/>
            </a:endParaRPr>
          </a:p>
          <a:p>
            <a:pPr fontAlgn="base"/>
            <a:r>
              <a:rPr lang="en-US" altLang="zh-CN" sz="2800" b="1" dirty="0" smtClean="0">
                <a:latin typeface="黑体" pitchFamily="49" charset="-122"/>
                <a:ea typeface="黑体" pitchFamily="49" charset="-122"/>
              </a:rPr>
              <a:t>        </a:t>
            </a:r>
            <a:r>
              <a:rPr lang="zh-CN" altLang="zh-CN" sz="2800" b="1" dirty="0" smtClean="0">
                <a:latin typeface="黑体" pitchFamily="49" charset="-122"/>
                <a:ea typeface="黑体" pitchFamily="49" charset="-122"/>
              </a:rPr>
              <a:t>——</a:t>
            </a:r>
            <a:r>
              <a:rPr lang="zh-CN" altLang="zh-CN" sz="2800" b="1" dirty="0">
                <a:latin typeface="黑体" pitchFamily="49" charset="-122"/>
                <a:ea typeface="黑体" pitchFamily="49" charset="-122"/>
              </a:rPr>
              <a:t>列宁起草的俄共</a:t>
            </a:r>
            <a:r>
              <a:rPr lang="en-US" altLang="zh-CN" sz="2800" b="1" dirty="0">
                <a:latin typeface="黑体" pitchFamily="49" charset="-122"/>
                <a:ea typeface="黑体" pitchFamily="49" charset="-122"/>
              </a:rPr>
              <a:t>(</a:t>
            </a:r>
            <a:r>
              <a:rPr lang="zh-CN" altLang="zh-CN" sz="2800" b="1" dirty="0">
                <a:latin typeface="黑体" pitchFamily="49" charset="-122"/>
                <a:ea typeface="黑体" pitchFamily="49" charset="-122"/>
              </a:rPr>
              <a:t>布</a:t>
            </a:r>
            <a:r>
              <a:rPr lang="en-US" altLang="zh-CN" sz="2800" b="1" dirty="0">
                <a:latin typeface="黑体" pitchFamily="49" charset="-122"/>
                <a:ea typeface="黑体" pitchFamily="49" charset="-122"/>
              </a:rPr>
              <a:t>)</a:t>
            </a:r>
            <a:r>
              <a:rPr lang="zh-CN" altLang="zh-CN" sz="2800" b="1" dirty="0">
                <a:latin typeface="黑体" pitchFamily="49" charset="-122"/>
                <a:ea typeface="黑体" pitchFamily="49" charset="-122"/>
              </a:rPr>
              <a:t>八大党纲</a:t>
            </a:r>
            <a:r>
              <a:rPr lang="en-US" altLang="zh-CN" sz="2800" b="1" dirty="0">
                <a:latin typeface="黑体" pitchFamily="49" charset="-122"/>
                <a:ea typeface="黑体" pitchFamily="49" charset="-122"/>
              </a:rPr>
              <a:t>(1919</a:t>
            </a:r>
            <a:r>
              <a:rPr lang="zh-CN" altLang="zh-CN" sz="2800" b="1" dirty="0">
                <a:latin typeface="黑体" pitchFamily="49" charset="-122"/>
                <a:ea typeface="黑体" pitchFamily="49" charset="-122"/>
              </a:rPr>
              <a:t>年</a:t>
            </a:r>
            <a:r>
              <a:rPr lang="en-US" altLang="zh-CN" sz="2800" b="1" dirty="0">
                <a:latin typeface="黑体" pitchFamily="49" charset="-122"/>
                <a:ea typeface="黑体" pitchFamily="49" charset="-122"/>
              </a:rPr>
              <a:t>) </a:t>
            </a:r>
            <a:endParaRPr lang="zh-CN" altLang="zh-CN" sz="2800" dirty="0">
              <a:latin typeface="黑体" pitchFamily="49" charset="-122"/>
              <a:ea typeface="黑体" pitchFamily="49" charset="-122"/>
            </a:endParaRPr>
          </a:p>
        </p:txBody>
      </p:sp>
    </p:spTree>
    <p:extLst>
      <p:ext uri="{BB962C8B-B14F-4D97-AF65-F5344CB8AC3E}">
        <p14:creationId xmlns:p14="http://schemas.microsoft.com/office/powerpoint/2010/main" val="23591562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509</TotalTime>
  <Words>1472</Words>
  <Application>Microsoft Office PowerPoint</Application>
  <PresentationFormat>全屏显示(4:3)</PresentationFormat>
  <Paragraphs>123</Paragraphs>
  <Slides>17</Slides>
  <Notes>0</Notes>
  <HiddenSlides>0</HiddenSlides>
  <MMClips>0</MMClips>
  <ScaleCrop>false</ScaleCrop>
  <HeadingPairs>
    <vt:vector size="4" baseType="variant">
      <vt:variant>
        <vt:lpstr>主题</vt:lpstr>
      </vt:variant>
      <vt:variant>
        <vt:i4>1</vt:i4>
      </vt:variant>
      <vt:variant>
        <vt:lpstr>幻灯片标题</vt:lpstr>
      </vt:variant>
      <vt:variant>
        <vt:i4>17</vt:i4>
      </vt:variant>
    </vt:vector>
  </HeadingPairs>
  <TitlesOfParts>
    <vt:vector size="18" baseType="lpstr">
      <vt:lpstr>Office 主题​​</vt:lpstr>
      <vt:lpstr>知识回顾</vt:lpstr>
      <vt:lpstr>PowerPoint 演示文稿</vt:lpstr>
      <vt:lpstr>PowerPoint 演示文稿</vt:lpstr>
      <vt:lpstr>PowerPoint 演示文稿</vt:lpstr>
      <vt:lpstr>PowerPoint 演示文稿</vt:lpstr>
      <vt:lpstr>PowerPoint 演示文稿</vt:lpstr>
      <vt:lpstr>第一组  革命与理想</vt:lpstr>
      <vt:lpstr> 第二组     追随理想的实验                             ——战时共产主义政策                                       </vt:lpstr>
      <vt:lpstr>PowerPoint 演示文稿</vt:lpstr>
      <vt:lpstr>PowerPoint 演示文稿</vt:lpstr>
      <vt:lpstr> 三     面对现实的实验                                  —— 新经济政策 </vt:lpstr>
      <vt:lpstr>PowerPoint 演示文稿</vt:lpstr>
      <vt:lpstr>PowerPoint 演示文稿</vt:lpstr>
      <vt:lpstr>PowerPoint 演示文稿</vt:lpstr>
      <vt:lpstr>PowerPoint 演示文稿</vt:lpstr>
      <vt:lpstr>PowerPoint 演示文稿</vt:lpstr>
      <vt:lpstr>PowerPoint 演示文稿</vt:lpstr>
    </vt:vector>
  </TitlesOfParts>
  <Company>china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AutoBVT</dc:creator>
  <cp:lastModifiedBy>AutoBVT</cp:lastModifiedBy>
  <cp:revision>42</cp:revision>
  <dcterms:created xsi:type="dcterms:W3CDTF">2017-11-20T03:23:38Z</dcterms:created>
  <dcterms:modified xsi:type="dcterms:W3CDTF">2017-11-29T07:38:11Z</dcterms:modified>
</cp:coreProperties>
</file>