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4" r:id="rId4"/>
    <p:sldMasterId id="2147483689" r:id="rId5"/>
    <p:sldMasterId id="2147483701" r:id="rId6"/>
  </p:sldMasterIdLst>
  <p:notesMasterIdLst>
    <p:notesMasterId r:id="rId8"/>
  </p:notesMasterIdLst>
  <p:sldIdLst>
    <p:sldId id="365" r:id="rId7"/>
    <p:sldId id="899" r:id="rId9"/>
    <p:sldId id="901" r:id="rId10"/>
    <p:sldId id="900" r:id="rId11"/>
    <p:sldId id="875" r:id="rId12"/>
    <p:sldId id="902" r:id="rId13"/>
    <p:sldId id="903" r:id="rId14"/>
    <p:sldId id="904" r:id="rId15"/>
    <p:sldId id="905" r:id="rId16"/>
    <p:sldId id="906" r:id="rId17"/>
    <p:sldId id="878" r:id="rId18"/>
    <p:sldId id="965" r:id="rId19"/>
    <p:sldId id="879" r:id="rId20"/>
    <p:sldId id="880" r:id="rId21"/>
    <p:sldId id="881" r:id="rId22"/>
    <p:sldId id="1021" r:id="rId23"/>
    <p:sldId id="1023" r:id="rId24"/>
    <p:sldId id="1024" r:id="rId25"/>
    <p:sldId id="883" r:id="rId26"/>
    <p:sldId id="884" r:id="rId27"/>
    <p:sldId id="885" r:id="rId28"/>
    <p:sldId id="1025" r:id="rId29"/>
    <p:sldId id="886" r:id="rId30"/>
    <p:sldId id="1026" r:id="rId31"/>
    <p:sldId id="1027" r:id="rId32"/>
    <p:sldId id="888" r:id="rId33"/>
    <p:sldId id="1028" r:id="rId34"/>
    <p:sldId id="1029" r:id="rId35"/>
    <p:sldId id="890" r:id="rId36"/>
    <p:sldId id="891" r:id="rId37"/>
    <p:sldId id="892" r:id="rId38"/>
    <p:sldId id="893" r:id="rId39"/>
    <p:sldId id="894" r:id="rId40"/>
    <p:sldId id="895" r:id="rId41"/>
    <p:sldId id="1030" r:id="rId42"/>
    <p:sldId id="1031" r:id="rId43"/>
    <p:sldId id="897" r:id="rId44"/>
    <p:sldId id="777" r:id="rId45"/>
    <p:sldId id="772" r:id="rId46"/>
    <p:sldId id="774" r:id="rId47"/>
    <p:sldId id="775" r:id="rId48"/>
    <p:sldId id="828" r:id="rId49"/>
    <p:sldId id="829" r:id="rId50"/>
    <p:sldId id="830" r:id="rId51"/>
    <p:sldId id="831" r:id="rId52"/>
    <p:sldId id="1032" r:id="rId53"/>
  </p:sldIdLst>
  <p:sldSz cx="9144000" cy="51435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0066"/>
    <a:srgbClr val="006600"/>
    <a:srgbClr val="006699"/>
    <a:srgbClr val="663300"/>
    <a:srgbClr val="993300"/>
    <a:srgbClr val="8000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63"/>
    <p:restoredTop sz="85267"/>
  </p:normalViewPr>
  <p:slideViewPr>
    <p:cSldViewPr showGuides="1">
      <p:cViewPr varScale="1">
        <p:scale>
          <a:sx n="91" d="100"/>
          <a:sy n="91" d="100"/>
        </p:scale>
        <p:origin x="-588" y="-102"/>
      </p:cViewPr>
      <p:guideLst>
        <p:guide orient="horz" pos="1586"/>
        <p:guide pos="2880"/>
      </p:guideLst>
    </p:cSldViewPr>
  </p:slideViewPr>
  <p:outlineViewPr>
    <p:cViewPr>
      <p:scale>
        <a:sx n="33" d="100"/>
        <a:sy n="33" d="100"/>
      </p:scale>
      <p:origin x="0" y="1002"/>
    </p:cViewPr>
  </p:outlineViewPr>
  <p:notesTextViewPr>
    <p:cViewPr>
      <p:scale>
        <a:sx n="100" d="100"/>
        <a:sy n="100" d="100"/>
      </p:scale>
      <p:origin x="0" y="0"/>
    </p:cViewPr>
  </p:notesTextViewPr>
  <p:sorterViewPr>
    <p:cViewPr>
      <p:scale>
        <a:sx n="100" d="100"/>
        <a:sy n="100" d="100"/>
      </p:scale>
      <p:origin x="0" y="1908"/>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ea typeface="宋体" panose="02010600030101010101" pitchFamily="2" charset="-122"/>
              </a:defRPr>
            </a:lvl1pPr>
          </a:lstStyle>
          <a:p>
            <a:pPr fontAlgn="base">
              <a:defRPr/>
            </a:pPr>
            <a:endParaRPr lang="en-US" altLang="zh-CN" strike="noStrike" noProof="1"/>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ea typeface="宋体" panose="02010600030101010101" pitchFamily="2" charset="-122"/>
              </a:defRPr>
            </a:lvl1pPr>
          </a:lstStyle>
          <a:p>
            <a:pPr fontAlgn="base">
              <a:defRPr/>
            </a:pPr>
            <a:endParaRPr lang="en-US" altLang="zh-CN" strike="noStrike" noProof="1"/>
          </a:p>
        </p:txBody>
      </p:sp>
      <p:sp>
        <p:nvSpPr>
          <p:cNvPr id="32772" name="Rectangle 4"/>
          <p:cNvSpPr>
            <a:spLocks noGrp="1" noRot="1" noChangeAspec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32773" name="Rectangle 5"/>
          <p:cNvSpPr>
            <a:spLocks noGrp="1"/>
          </p:cNvSpPr>
          <p:nvPr>
            <p:ph type="body" sz="quarter"/>
          </p:nvPr>
        </p:nvSpPr>
        <p:spPr>
          <a:xfrm>
            <a:off x="685800" y="4343400"/>
            <a:ext cx="5486400" cy="41148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ea typeface="宋体" panose="02010600030101010101" pitchFamily="2" charset="-122"/>
              </a:defRPr>
            </a:lvl1pPr>
          </a:lstStyle>
          <a:p>
            <a:pPr fontAlgn="base">
              <a:defRPr/>
            </a:pPr>
            <a:endParaRPr lang="en-US" altLang="zh-CN" strike="noStrike" noProof="1"/>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ea typeface="宋体" panose="02010600030101010101" pitchFamily="2" charset="-122"/>
              </a:defRPr>
            </a:lvl1pPr>
          </a:lstStyle>
          <a:p>
            <a:pPr fontAlgn="base">
              <a:defRPr/>
            </a:pPr>
            <a:fld id="{0EE97443-C1CD-4B8D-A9B9-9E7F0389BDBE}"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7"/>
          <p:cNvSpPr>
            <a:spLocks noGrp="1"/>
          </p:cNvSpPr>
          <p:nvPr>
            <p:ph type="sldNum" sz="quarter"/>
          </p:nvPr>
        </p:nvSpPr>
        <p:spPr>
          <a:xfrm>
            <a:off x="3884613" y="8685213"/>
            <a:ext cx="2971800" cy="457200"/>
          </a:xfrm>
          <a:prstGeom prst="rect">
            <a:avLst/>
          </a:prstGeom>
          <a:noFill/>
          <a:ln w="9525">
            <a:noFill/>
          </a:ln>
        </p:spPr>
        <p:txBody>
          <a:bodyPr anchor="b"/>
          <a:p>
            <a:pPr lvl="0" algn="r"/>
            <a:fld id="{9A0DB2DC-4C9A-4742-B13C-FB6460FD3503}" type="slidenum">
              <a:rPr lang="en-US" altLang="zh-CN" sz="1200" dirty="0">
                <a:solidFill>
                  <a:srgbClr val="000000"/>
                </a:solidFill>
              </a:rPr>
            </a:fld>
            <a:endParaRPr lang="en-US" altLang="zh-CN" sz="1200" dirty="0">
              <a:solidFill>
                <a:srgbClr val="000000"/>
              </a:solidFill>
            </a:endParaRPr>
          </a:p>
        </p:txBody>
      </p:sp>
      <p:sp>
        <p:nvSpPr>
          <p:cNvPr id="34818" name="Rectangle 2"/>
          <p:cNvSpPr>
            <a:spLocks noGrp="1" noRot="1" noChangeAspect="1" noTextEdit="1"/>
          </p:cNvSpPr>
          <p:nvPr>
            <p:ph type="sldImg"/>
          </p:nvPr>
        </p:nvSpPr>
        <p:spPr/>
      </p:sp>
      <p:sp>
        <p:nvSpPr>
          <p:cNvPr id="34819" name="Rectangle 3"/>
          <p:cNvSpPr>
            <a:spLocks noGrp="1"/>
          </p:cNvSpPr>
          <p:nvPr>
            <p:ph type="body"/>
          </p:nvPr>
        </p:nvSpPr>
        <p:spPr/>
        <p:txBody>
          <a:bodyPr wrap="square" lIns="91440" tIns="45720" rIns="91440" bIns="45720" anchor="t"/>
          <a:p>
            <a:pPr lvl="0"/>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noTextEdit="1"/>
          </p:cNvSpPr>
          <p:nvPr>
            <p:ph type="sldImg"/>
          </p:nvPr>
        </p:nvSpPr>
        <p:spPr/>
      </p:sp>
      <p:sp>
        <p:nvSpPr>
          <p:cNvPr id="38914" name="备注占位符 2"/>
          <p:cNvSpPr>
            <a:spLocks noGrp="1"/>
          </p:cNvSpPr>
          <p:nvPr>
            <p:ph type="body"/>
          </p:nvPr>
        </p:nvSpPr>
        <p:spPr/>
        <p:txBody>
          <a:bodyPr wrap="square" lIns="91440" tIns="45720" rIns="91440" bIns="45720" anchor="t"/>
          <a:p>
            <a:pPr lvl="0"/>
            <a:endParaRPr lang="zh-CN" altLang="en-US" dirty="0"/>
          </a:p>
        </p:txBody>
      </p:sp>
      <p:sp>
        <p:nvSpPr>
          <p:cNvPr id="38915"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p>
            <a:pPr lvl="0" indent="0" algn="r"/>
            <a:fld id="{9A0DB2DC-4C9A-4742-B13C-FB6460FD3503}" type="slidenum">
              <a:rPr lang="en-US" altLang="zh-CN" sz="1200">
                <a:solidFill>
                  <a:srgbClr val="000000"/>
                </a:solidFill>
                <a:latin typeface="Arial" panose="020B0604020202020204" pitchFamily="34" charset="0"/>
              </a:rPr>
            </a:fld>
            <a:endParaRPr lang="en-US" altLang="zh-CN" sz="1200">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40"/>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ctr"/>
            <a:r>
              <a:rPr lang="zh-CN" altLang="en-US" strike="noStrike" noProof="1" smtClean="0"/>
              <a:t>单击此处编辑母版副标题样式</a:t>
            </a:r>
            <a:endParaRPr lang="zh-CN" altLang="en-US" strike="noStrike" noProof="1"/>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3"/>
            <a:ext cx="2051050" cy="4679156"/>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33" y="86923"/>
            <a:ext cx="6003925" cy="4679156"/>
          </a:xfrm>
        </p:spPr>
        <p:txBody>
          <a:bodyPr vert="eaVert"/>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1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6146" name="AutoShape 75"/>
          <p:cNvSpPr/>
          <p:nvPr/>
        </p:nvSpPr>
        <p:spPr>
          <a:xfrm>
            <a:off x="33338" y="33338"/>
            <a:ext cx="5181600" cy="5076825"/>
          </a:xfrm>
          <a:prstGeom prst="roundRect">
            <a:avLst>
              <a:gd name="adj" fmla="val 8014"/>
            </a:avLst>
          </a:prstGeom>
          <a:solidFill>
            <a:srgbClr val="F8F8F8"/>
          </a:solidFill>
          <a:ln w="9525" cap="flat" cmpd="sng">
            <a:solidFill>
              <a:srgbClr val="80CB35"/>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nvGrpSpPr>
          <p:cNvPr id="6147" name="Group 71"/>
          <p:cNvGrpSpPr/>
          <p:nvPr/>
        </p:nvGrpSpPr>
        <p:grpSpPr>
          <a:xfrm>
            <a:off x="5222875" y="20638"/>
            <a:ext cx="3856038" cy="5110162"/>
            <a:chOff x="275" y="265"/>
            <a:chExt cx="2373" cy="3936"/>
          </a:xfrm>
        </p:grpSpPr>
        <p:sp>
          <p:nvSpPr>
            <p:cNvPr id="6148" name="AutoShape 72"/>
            <p:cNvSpPr/>
            <p:nvPr/>
          </p:nvSpPr>
          <p:spPr>
            <a:xfrm>
              <a:off x="275" y="265"/>
              <a:ext cx="2373" cy="3936"/>
            </a:xfrm>
            <a:prstGeom prst="roundRect">
              <a:avLst>
                <a:gd name="adj" fmla="val 8014"/>
              </a:avLst>
            </a:prstGeom>
            <a:solidFill>
              <a:srgbClr val="F8F8F8"/>
            </a:solidFill>
            <a:ln w="9525" cap="flat" cmpd="sng">
              <a:solidFill>
                <a:srgbClr val="99CCFF"/>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sp>
          <p:nvSpPr>
            <p:cNvPr id="6149" name="AutoShape 73"/>
            <p:cNvSpPr/>
            <p:nvPr/>
          </p:nvSpPr>
          <p:spPr>
            <a:xfrm>
              <a:off x="311" y="307"/>
              <a:ext cx="2323" cy="3853"/>
            </a:xfrm>
            <a:prstGeom prst="roundRect">
              <a:avLst>
                <a:gd name="adj" fmla="val 7912"/>
              </a:avLst>
            </a:prstGeom>
            <a:solidFill>
              <a:srgbClr val="99CCFF">
                <a:alpha val="50194"/>
              </a:srgbClr>
            </a:solidFill>
            <a:ln w="9525">
              <a:noFill/>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200400"/>
          </a:xfrm>
          <a:prstGeom prst="rect">
            <a:avLst/>
          </a:prstGeom>
        </p:spPr>
        <p:txBody>
          <a:bodyPr anchor="b">
            <a:noAutofit/>
          </a:bodyPr>
          <a:lstStyle>
            <a:lvl1pPr>
              <a:lnSpc>
                <a:spcPct val="100000"/>
              </a:lnSpc>
              <a:defRPr sz="8000"/>
            </a:lvl1pPr>
          </a:lstStyle>
          <a:p>
            <a:pPr fontAlgn="base"/>
            <a:r>
              <a:rPr lang="zh-CN" altLang="en-US" strike="noStrike" noProof="1" smtClean="0"/>
              <a:t>单击此处编辑母版标题样式</a:t>
            </a:r>
            <a:endParaRPr lang="en-US" strike="noStrike" noProof="1" dirty="0"/>
          </a:p>
        </p:txBody>
      </p:sp>
      <p:sp>
        <p:nvSpPr>
          <p:cNvPr id="3" name="Subtitle 2"/>
          <p:cNvSpPr>
            <a:spLocks noGrp="1"/>
          </p:cNvSpPr>
          <p:nvPr>
            <p:ph type="subTitle" idx="1"/>
          </p:nvPr>
        </p:nvSpPr>
        <p:spPr>
          <a:xfrm>
            <a:off x="1371600" y="3714750"/>
            <a:ext cx="6400800" cy="9144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en-US" strike="noStrike" noProof="1" dirty="0"/>
          </a:p>
        </p:txBody>
      </p:sp>
      <p:sp>
        <p:nvSpPr>
          <p:cNvPr id="4" name="Date Placeholder 6"/>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5C1020D-94BA-4908-ACBA-9235C51D92F6}" type="datetimeFigureOut">
              <a:rPr lang="zh-CN" altLang="en-US" strike="noStrike" noProof="1">
                <a:latin typeface="+mn-lt"/>
                <a:ea typeface="+mn-ea"/>
                <a:cs typeface="+mn-cs"/>
              </a:rPr>
            </a:fld>
            <a:endParaRPr lang="zh-CN" altLang="en-US" strike="noStrike" noProof="1"/>
          </a:p>
        </p:txBody>
      </p:sp>
      <p:sp>
        <p:nvSpPr>
          <p:cNvPr id="5" name="Slide Number Placeholder 7"/>
          <p:cNvSpPr>
            <a:spLocks noGrp="1"/>
          </p:cNvSpPr>
          <p:nvPr>
            <p:ph type="sldNum" sz="quarter" idx="11"/>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0602884A-3B44-4DB9-9DE1-A8AC5C3CABCC}" type="slidenum">
              <a:rPr lang="zh-CN" altLang="en-US" strike="noStrike" noProof="1">
                <a:latin typeface="+mn-lt"/>
                <a:ea typeface="+mn-ea"/>
                <a:cs typeface="+mn-cs"/>
              </a:rPr>
            </a:fld>
            <a:endParaRPr lang="zh-CN" altLang="en-US" strike="noStrike" noProof="1"/>
          </a:p>
        </p:txBody>
      </p:sp>
      <p:sp>
        <p:nvSpPr>
          <p:cNvPr id="6" name="Footer Placeholder 8"/>
          <p:cNvSpPr>
            <a:spLocks noGrp="1"/>
          </p:cNvSpPr>
          <p:nvPr>
            <p:ph type="ftr" sz="quarter" idx="12"/>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457200" y="1200151"/>
            <a:ext cx="8229600" cy="3394472"/>
          </a:xfrm>
          <a:prstGeom prst="rect">
            <a:avLst/>
          </a:prstGeom>
        </p:spPr>
        <p:txBody>
          <a:bodyPr/>
          <a:lstStyle>
            <a:lvl5pPr>
              <a:defRPr/>
            </a:lvl5pPr>
            <a:lvl6pPr>
              <a:defRPr/>
            </a:lvl6pPr>
            <a:lvl7pPr>
              <a:defRPr/>
            </a:lvl7pPr>
            <a:lvl8pPr>
              <a:defRPr/>
            </a:lvl8pPr>
            <a:lvl9pPr>
              <a:buFont typeface="Arial" panose="020B0604020202020204" pitchFamily="34" charset="0"/>
              <a:buChar char="•"/>
              <a:defRPr/>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smtClean="0"/>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0DF3919D-01EA-4F77-80DD-BD73C1F555AF}"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80A96C8F-E4E2-4883-BCBD-66D328A6F7BF}"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Oval 6"/>
          <p:cNvSpPr/>
          <p:nvPr/>
        </p:nvSpPr>
        <p:spPr>
          <a:xfrm>
            <a:off x="4495800"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5" name="Oval 7"/>
          <p:cNvSpPr/>
          <p:nvPr/>
        </p:nvSpPr>
        <p:spPr>
          <a:xfrm>
            <a:off x="4695825"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6" name="Oval 8"/>
          <p:cNvSpPr/>
          <p:nvPr/>
        </p:nvSpPr>
        <p:spPr>
          <a:xfrm>
            <a:off x="4297363"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2" name="Title 1"/>
          <p:cNvSpPr>
            <a:spLocks noGrp="1"/>
          </p:cNvSpPr>
          <p:nvPr>
            <p:ph type="title"/>
          </p:nvPr>
        </p:nvSpPr>
        <p:spPr>
          <a:xfrm>
            <a:off x="722313" y="1028701"/>
            <a:ext cx="7772400" cy="1878806"/>
          </a:xfrm>
          <a:prstGeom prst="rect">
            <a:avLst/>
          </a:prstGeo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base"/>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722313" y="3051581"/>
            <a:ext cx="7772400" cy="848915"/>
          </a:xfrm>
          <a:prstGeom prst="rect">
            <a:avLst/>
          </a:prstGeo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7"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92916C56-B1C8-47DC-B561-23CA83831B7C}" type="datetimeFigureOut">
              <a:rPr lang="zh-CN" altLang="en-US" strike="noStrike" noProof="1">
                <a:latin typeface="+mn-lt"/>
                <a:ea typeface="+mn-ea"/>
                <a:cs typeface="+mn-cs"/>
              </a:rPr>
            </a:fld>
            <a:endParaRPr lang="zh-CN" altLang="en-US" strike="noStrike" noProof="1"/>
          </a:p>
        </p:txBody>
      </p:sp>
      <p:sp>
        <p:nvSpPr>
          <p:cNvPr id="8"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9"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3013B6C9-1851-44E2-AE27-6B968A2FA016}"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smtClean="0"/>
          </a:p>
        </p:txBody>
      </p:sp>
      <p:sp>
        <p:nvSpPr>
          <p:cNvPr id="9" name="Content Placeholder 8"/>
          <p:cNvSpPr>
            <a:spLocks noGrp="1"/>
          </p:cNvSpPr>
          <p:nvPr>
            <p:ph sz="quarter" idx="13"/>
          </p:nvPr>
        </p:nvSpPr>
        <p:spPr>
          <a:xfrm>
            <a:off x="365760" y="1200150"/>
            <a:ext cx="4041648" cy="339471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Date Placeholder 4"/>
          <p:cNvSpPr>
            <a:spLocks noGrp="1"/>
          </p:cNvSpPr>
          <p:nvPr>
            <p:ph type="dt" sz="half" idx="14"/>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945A5CC-33E0-4E2C-AE6A-CE33A18C423D}"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5"/>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6"/>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EBA693A-B9AD-4A9B-A2F0-40BD0E7C101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lvl1pPr>
              <a:defRPr/>
            </a:lvl1p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457200" y="1200150"/>
            <a:ext cx="4040188" cy="4572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5" name="Text Placeholder 4"/>
          <p:cNvSpPr>
            <a:spLocks noGrp="1"/>
          </p:cNvSpPr>
          <p:nvPr>
            <p:ph type="body" sz="quarter" idx="3"/>
          </p:nvPr>
        </p:nvSpPr>
        <p:spPr>
          <a:xfrm>
            <a:off x="4648217" y="1200150"/>
            <a:ext cx="4041775" cy="4572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11" name="Content Placeholder 10"/>
          <p:cNvSpPr>
            <a:spLocks noGrp="1"/>
          </p:cNvSpPr>
          <p:nvPr>
            <p:ph sz="quarter" idx="13"/>
          </p:nvPr>
        </p:nvSpPr>
        <p:spPr>
          <a:xfrm>
            <a:off x="457200" y="1659636"/>
            <a:ext cx="4041648" cy="293522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13" name="Content Placeholder 12"/>
          <p:cNvSpPr>
            <a:spLocks noGrp="1"/>
          </p:cNvSpPr>
          <p:nvPr>
            <p:ph sz="quarter" idx="14"/>
          </p:nvPr>
        </p:nvSpPr>
        <p:spPr>
          <a:xfrm>
            <a:off x="4672584" y="1659637"/>
            <a:ext cx="4041648" cy="293489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7" name="Date Placeholder 6"/>
          <p:cNvSpPr>
            <a:spLocks noGrp="1"/>
          </p:cNvSpPr>
          <p:nvPr>
            <p:ph type="dt" sz="half" idx="15"/>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80089016-4CB1-4010-AC2B-23CD1518C83B}" type="datetimeFigureOut">
              <a:rPr lang="zh-CN" altLang="en-US" strike="noStrike" noProof="1">
                <a:latin typeface="+mn-lt"/>
                <a:ea typeface="+mn-ea"/>
                <a:cs typeface="+mn-cs"/>
              </a:rPr>
            </a:fld>
            <a:endParaRPr lang="zh-CN" altLang="en-US" strike="noStrike" noProof="1"/>
          </a:p>
        </p:txBody>
      </p:sp>
      <p:sp>
        <p:nvSpPr>
          <p:cNvPr id="8" name="Footer Placeholder 7"/>
          <p:cNvSpPr>
            <a:spLocks noGrp="1"/>
          </p:cNvSpPr>
          <p:nvPr>
            <p:ph type="ftr" sz="quarter" idx="16"/>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9" name="Slide Number Placeholder 8"/>
          <p:cNvSpPr>
            <a:spLocks noGrp="1"/>
          </p:cNvSpPr>
          <p:nvPr>
            <p:ph type="sldNum" sz="quarter" idx="17"/>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5D83AFEC-51B8-4549-B9E3-2BF8477E3008}"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Date Placeholder 2"/>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949509E-1665-4E22-8D61-E7CFEC8EEE6D}" type="datetimeFigureOut">
              <a:rPr lang="zh-CN" altLang="en-US" strike="noStrike" noProof="1">
                <a:latin typeface="+mn-lt"/>
                <a:ea typeface="+mn-ea"/>
                <a:cs typeface="+mn-cs"/>
              </a:rPr>
            </a:fld>
            <a:endParaRPr lang="zh-CN" altLang="en-US" strike="noStrike" noProof="1"/>
          </a:p>
        </p:txBody>
      </p:sp>
      <p:sp>
        <p:nvSpPr>
          <p:cNvPr id="4" name="Footer Placeholder 3"/>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5" name="Slide Number Placeholder 4"/>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5117271D-38F3-4F5A-8BA3-0B3B9C5D4251}"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7094" y="200027"/>
            <a:ext cx="3008313" cy="1571625"/>
          </a:xfrm>
          <a:prstGeom prst="rect">
            <a:avLst/>
          </a:prstGeo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719143" y="204796"/>
            <a:ext cx="4995863"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Text Placeholder 3"/>
          <p:cNvSpPr>
            <a:spLocks noGrp="1"/>
          </p:cNvSpPr>
          <p:nvPr>
            <p:ph type="body" sz="half" idx="2"/>
          </p:nvPr>
        </p:nvSpPr>
        <p:spPr>
          <a:xfrm>
            <a:off x="5907094" y="1828801"/>
            <a:ext cx="3008313" cy="2765822"/>
          </a:xfrm>
          <a:prstGeom prst="rect">
            <a:avLst/>
          </a:prstGeo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10D6107-95E8-44CC-85B1-9192DD67C4DF}"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4BD52BD-7984-4A92-AB1F-DE8388EF0B39}"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576" y="171458"/>
            <a:ext cx="5711824" cy="671513"/>
          </a:xfrm>
          <a:prstGeom prst="rect">
            <a:avLst/>
          </a:prstGeom>
        </p:spPr>
        <p:txBody>
          <a:bodyPr anchor="b"/>
          <a:lstStyle>
            <a:lvl1pPr algn="ctr">
              <a:lnSpc>
                <a:spcPct val="100000"/>
              </a:lnSpc>
              <a:defRPr sz="2800" b="0"/>
            </a:lvl1pPr>
          </a:lstStyle>
          <a:p>
            <a:pPr fontAlgn="base"/>
            <a:r>
              <a:rPr lang="zh-CN" altLang="en-US" strike="noStrike" noProof="1" smtClean="0"/>
              <a:t>单击此处编辑母版标题样式</a:t>
            </a:r>
            <a:endParaRPr lang="en-US" strike="noStrike" noProof="1" dirty="0"/>
          </a:p>
        </p:txBody>
      </p:sp>
      <p:sp>
        <p:nvSpPr>
          <p:cNvPr id="3" name="Picture Placeholder 2"/>
          <p:cNvSpPr>
            <a:spLocks noGrp="1"/>
          </p:cNvSpPr>
          <p:nvPr>
            <p:ph type="pic" idx="1"/>
          </p:nvPr>
        </p:nvSpPr>
        <p:spPr>
          <a:xfrm>
            <a:off x="1508126" y="857252"/>
            <a:ext cx="6054724" cy="3405783"/>
          </a:xfrm>
          <a:prstGeom prst="rect">
            <a:avLst/>
          </a:prstGeo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r>
              <a:rPr lang="zh-CN" altLang="en-US" strike="noStrike" noProof="0" smtClean="0"/>
              <a:t>单击图标添加图片</a:t>
            </a:r>
            <a:endParaRPr lang="en-US" strike="noStrike" noProof="0" dirty="0"/>
          </a:p>
        </p:txBody>
      </p:sp>
      <p:sp>
        <p:nvSpPr>
          <p:cNvPr id="4" name="Text Placeholder 3"/>
          <p:cNvSpPr>
            <a:spLocks noGrp="1"/>
          </p:cNvSpPr>
          <p:nvPr>
            <p:ph type="body" sz="half" idx="2"/>
          </p:nvPr>
        </p:nvSpPr>
        <p:spPr>
          <a:xfrm>
            <a:off x="1679576" y="4357688"/>
            <a:ext cx="5711824" cy="400050"/>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E50AF99C-4A74-4BCB-9F3E-977083EFA73B}"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360FF329-7D5D-432B-ADFB-DB4471A105F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A2F97F26-1EEA-4638-9057-7976D6A6383A}"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B4D5E54C-C587-40D3-98B0-62F3E187823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A9FCC137-B60A-4BFD-9F50-1D9FBD8C8020}"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CFCD58FA-2B19-45C5-8944-55227B7CD099}"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8438" name="Rectangle 2"/>
          <p:cNvSpPr/>
          <p:nvPr/>
        </p:nvSpPr>
        <p:spPr>
          <a:xfrm>
            <a:off x="0" y="0"/>
            <a:ext cx="9145588" cy="458788"/>
          </a:xfrm>
          <a:prstGeom prst="rect">
            <a:avLst/>
          </a:prstGeom>
          <a:gradFill rotWithShape="1">
            <a:gsLst>
              <a:gs pos="0">
                <a:srgbClr val="001D31"/>
              </a:gs>
              <a:gs pos="100000">
                <a:srgbClr val="0099FF"/>
              </a:gs>
            </a:gsLst>
            <a:lin ang="18900000" scaled="1"/>
            <a:tileRect/>
          </a:gradFill>
          <a:ln w="9525">
            <a:noFill/>
          </a:ln>
        </p:spPr>
        <p:txBody>
          <a:bodyPr wrap="none" anchor="ctr"/>
          <a:p>
            <a:pPr lvl="0"/>
            <a:endParaRPr lang="zh-CN" altLang="en-US" b="1" dirty="0">
              <a:solidFill>
                <a:srgbClr val="000000"/>
              </a:solidFill>
              <a:latin typeface="Calibri" panose="020F0502020204030204" pitchFamily="34" charset="0"/>
              <a:ea typeface="黑体" panose="02010609060101010101" pitchFamily="2" charset="-122"/>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showMasterSp="0">
  <p:cSld name="1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9458" name="AutoShape 75"/>
          <p:cNvSpPr/>
          <p:nvPr/>
        </p:nvSpPr>
        <p:spPr>
          <a:xfrm>
            <a:off x="33338" y="33338"/>
            <a:ext cx="5181600" cy="5076825"/>
          </a:xfrm>
          <a:prstGeom prst="roundRect">
            <a:avLst>
              <a:gd name="adj" fmla="val 8014"/>
            </a:avLst>
          </a:prstGeom>
          <a:solidFill>
            <a:srgbClr val="F8F8F8"/>
          </a:solidFill>
          <a:ln w="9525" cap="flat" cmpd="sng">
            <a:solidFill>
              <a:srgbClr val="80CB35"/>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nvGrpSpPr>
          <p:cNvPr id="19459" name="Group 71"/>
          <p:cNvGrpSpPr/>
          <p:nvPr/>
        </p:nvGrpSpPr>
        <p:grpSpPr>
          <a:xfrm>
            <a:off x="5222875" y="20638"/>
            <a:ext cx="3856038" cy="5110162"/>
            <a:chOff x="275" y="265"/>
            <a:chExt cx="2373" cy="3936"/>
          </a:xfrm>
        </p:grpSpPr>
        <p:sp>
          <p:nvSpPr>
            <p:cNvPr id="19460" name="AutoShape 72"/>
            <p:cNvSpPr/>
            <p:nvPr/>
          </p:nvSpPr>
          <p:spPr>
            <a:xfrm>
              <a:off x="275" y="265"/>
              <a:ext cx="2373" cy="3936"/>
            </a:xfrm>
            <a:prstGeom prst="roundRect">
              <a:avLst>
                <a:gd name="adj" fmla="val 8014"/>
              </a:avLst>
            </a:prstGeom>
            <a:solidFill>
              <a:srgbClr val="F8F8F8"/>
            </a:solidFill>
            <a:ln w="9525" cap="flat" cmpd="sng">
              <a:solidFill>
                <a:srgbClr val="99CCFF"/>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sp>
          <p:nvSpPr>
            <p:cNvPr id="19461" name="AutoShape 73"/>
            <p:cNvSpPr/>
            <p:nvPr/>
          </p:nvSpPr>
          <p:spPr>
            <a:xfrm>
              <a:off x="311" y="307"/>
              <a:ext cx="2323" cy="3853"/>
            </a:xfrm>
            <a:prstGeom prst="roundRect">
              <a:avLst>
                <a:gd name="adj" fmla="val 7912"/>
              </a:avLst>
            </a:prstGeom>
            <a:solidFill>
              <a:srgbClr val="99CCFF">
                <a:alpha val="50194"/>
              </a:srgbClr>
            </a:solidFill>
            <a:ln w="9525">
              <a:noFill/>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200400"/>
          </a:xfrm>
          <a:prstGeom prst="rect">
            <a:avLst/>
          </a:prstGeom>
        </p:spPr>
        <p:txBody>
          <a:bodyPr anchor="b">
            <a:noAutofit/>
          </a:bodyPr>
          <a:lstStyle>
            <a:lvl1pPr>
              <a:lnSpc>
                <a:spcPct val="100000"/>
              </a:lnSpc>
              <a:defRPr sz="8000"/>
            </a:lvl1pPr>
          </a:lstStyle>
          <a:p>
            <a:pPr fontAlgn="base"/>
            <a:r>
              <a:rPr lang="zh-CN" altLang="en-US" strike="noStrike" noProof="1" smtClean="0"/>
              <a:t>单击此处编辑母版标题样式</a:t>
            </a:r>
            <a:endParaRPr lang="en-US" strike="noStrike" noProof="1" dirty="0"/>
          </a:p>
        </p:txBody>
      </p:sp>
      <p:sp>
        <p:nvSpPr>
          <p:cNvPr id="3" name="Subtitle 2"/>
          <p:cNvSpPr>
            <a:spLocks noGrp="1"/>
          </p:cNvSpPr>
          <p:nvPr>
            <p:ph type="subTitle" idx="1"/>
          </p:nvPr>
        </p:nvSpPr>
        <p:spPr>
          <a:xfrm>
            <a:off x="1371600" y="3714750"/>
            <a:ext cx="6400800" cy="9144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en-US" strike="noStrike" noProof="1" dirty="0"/>
          </a:p>
        </p:txBody>
      </p:sp>
      <p:sp>
        <p:nvSpPr>
          <p:cNvPr id="4" name="Date Placeholder 6"/>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5C1020D-94BA-4908-ACBA-9235C51D92F6}" type="datetimeFigureOut">
              <a:rPr lang="zh-CN" altLang="en-US" strike="noStrike" noProof="1">
                <a:latin typeface="+mn-lt"/>
                <a:ea typeface="+mn-ea"/>
                <a:cs typeface="+mn-cs"/>
              </a:rPr>
            </a:fld>
            <a:endParaRPr lang="zh-CN" altLang="en-US" strike="noStrike" noProof="1"/>
          </a:p>
        </p:txBody>
      </p:sp>
      <p:sp>
        <p:nvSpPr>
          <p:cNvPr id="5" name="Slide Number Placeholder 7"/>
          <p:cNvSpPr>
            <a:spLocks noGrp="1"/>
          </p:cNvSpPr>
          <p:nvPr>
            <p:ph type="sldNum" sz="quarter" idx="11"/>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0602884A-3B44-4DB9-9DE1-A8AC5C3CABCC}" type="slidenum">
              <a:rPr lang="zh-CN" altLang="en-US" strike="noStrike" noProof="1">
                <a:latin typeface="+mn-lt"/>
                <a:ea typeface="+mn-ea"/>
                <a:cs typeface="+mn-cs"/>
              </a:rPr>
            </a:fld>
            <a:endParaRPr lang="zh-CN" altLang="en-US" strike="noStrike" noProof="1"/>
          </a:p>
        </p:txBody>
      </p:sp>
      <p:sp>
        <p:nvSpPr>
          <p:cNvPr id="6" name="Footer Placeholder 8"/>
          <p:cNvSpPr>
            <a:spLocks noGrp="1"/>
          </p:cNvSpPr>
          <p:nvPr>
            <p:ph type="ftr" sz="quarter" idx="12"/>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457200" y="1200151"/>
            <a:ext cx="8229600" cy="3394472"/>
          </a:xfrm>
          <a:prstGeom prst="rect">
            <a:avLst/>
          </a:prstGeom>
        </p:spPr>
        <p:txBody>
          <a:bodyPr/>
          <a:lstStyle>
            <a:lvl5pPr>
              <a:defRPr/>
            </a:lvl5pPr>
            <a:lvl6pPr>
              <a:defRPr/>
            </a:lvl6pPr>
            <a:lvl7pPr>
              <a:defRPr/>
            </a:lvl7pPr>
            <a:lvl8pPr>
              <a:defRPr/>
            </a:lvl8pPr>
            <a:lvl9pPr>
              <a:buFont typeface="Arial" panose="020B0604020202020204" pitchFamily="34" charset="0"/>
              <a:buChar char="•"/>
              <a:defRPr/>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smtClean="0"/>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0DF3919D-01EA-4F77-80DD-BD73C1F555AF}"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80A96C8F-E4E2-4883-BCBD-66D328A6F7BF}"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Oval 6"/>
          <p:cNvSpPr/>
          <p:nvPr/>
        </p:nvSpPr>
        <p:spPr>
          <a:xfrm>
            <a:off x="4495800"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5" name="Oval 7"/>
          <p:cNvSpPr/>
          <p:nvPr/>
        </p:nvSpPr>
        <p:spPr>
          <a:xfrm>
            <a:off x="4695825"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6" name="Oval 8"/>
          <p:cNvSpPr/>
          <p:nvPr/>
        </p:nvSpPr>
        <p:spPr>
          <a:xfrm>
            <a:off x="4297363"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2" name="Title 1"/>
          <p:cNvSpPr>
            <a:spLocks noGrp="1"/>
          </p:cNvSpPr>
          <p:nvPr>
            <p:ph type="title"/>
          </p:nvPr>
        </p:nvSpPr>
        <p:spPr>
          <a:xfrm>
            <a:off x="722313" y="1028701"/>
            <a:ext cx="7772400" cy="1878806"/>
          </a:xfrm>
          <a:prstGeom prst="rect">
            <a:avLst/>
          </a:prstGeo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base"/>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722313" y="3051577"/>
            <a:ext cx="7772400" cy="848915"/>
          </a:xfrm>
          <a:prstGeom prst="rect">
            <a:avLst/>
          </a:prstGeo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7"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92916C56-B1C8-47DC-B561-23CA83831B7C}" type="datetimeFigureOut">
              <a:rPr lang="zh-CN" altLang="en-US" strike="noStrike" noProof="1">
                <a:latin typeface="+mn-lt"/>
                <a:ea typeface="+mn-ea"/>
                <a:cs typeface="+mn-cs"/>
              </a:rPr>
            </a:fld>
            <a:endParaRPr lang="zh-CN" altLang="en-US" strike="noStrike" noProof="1"/>
          </a:p>
        </p:txBody>
      </p:sp>
      <p:sp>
        <p:nvSpPr>
          <p:cNvPr id="8"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9"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3013B6C9-1851-44E2-AE27-6B968A2FA016}"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smtClean="0"/>
          </a:p>
        </p:txBody>
      </p:sp>
      <p:sp>
        <p:nvSpPr>
          <p:cNvPr id="9" name="Content Placeholder 8"/>
          <p:cNvSpPr>
            <a:spLocks noGrp="1"/>
          </p:cNvSpPr>
          <p:nvPr>
            <p:ph sz="quarter" idx="13"/>
          </p:nvPr>
        </p:nvSpPr>
        <p:spPr>
          <a:xfrm>
            <a:off x="365760" y="1200150"/>
            <a:ext cx="4041648" cy="339471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Date Placeholder 4"/>
          <p:cNvSpPr>
            <a:spLocks noGrp="1"/>
          </p:cNvSpPr>
          <p:nvPr>
            <p:ph type="dt" sz="half" idx="14"/>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945A5CC-33E0-4E2C-AE6A-CE33A18C423D}"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5"/>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6"/>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EBA693A-B9AD-4A9B-A2F0-40BD0E7C101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82"/>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ctr"/>
            <a:r>
              <a:rPr lang="zh-CN" altLang="en-US" strike="noStrike" noProof="1" smtClean="0"/>
              <a:t>单击此处编辑母版文本样式</a:t>
            </a:r>
            <a:endParaRPr lang="zh-CN" altLang="en-US" strike="noStrike" noProof="1" smtClean="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lvl1pPr>
              <a:defRPr/>
            </a:lvl1p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457200" y="1200150"/>
            <a:ext cx="4040188" cy="4572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5" name="Text Placeholder 4"/>
          <p:cNvSpPr>
            <a:spLocks noGrp="1"/>
          </p:cNvSpPr>
          <p:nvPr>
            <p:ph type="body" sz="quarter" idx="3"/>
          </p:nvPr>
        </p:nvSpPr>
        <p:spPr>
          <a:xfrm>
            <a:off x="4648209" y="1200150"/>
            <a:ext cx="4041775" cy="4572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11" name="Content Placeholder 10"/>
          <p:cNvSpPr>
            <a:spLocks noGrp="1"/>
          </p:cNvSpPr>
          <p:nvPr>
            <p:ph sz="quarter" idx="13"/>
          </p:nvPr>
        </p:nvSpPr>
        <p:spPr>
          <a:xfrm>
            <a:off x="457200" y="1659636"/>
            <a:ext cx="4041648" cy="293522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13" name="Content Placeholder 12"/>
          <p:cNvSpPr>
            <a:spLocks noGrp="1"/>
          </p:cNvSpPr>
          <p:nvPr>
            <p:ph sz="quarter" idx="14"/>
          </p:nvPr>
        </p:nvSpPr>
        <p:spPr>
          <a:xfrm>
            <a:off x="4672584" y="1659637"/>
            <a:ext cx="4041648" cy="293489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7" name="Date Placeholder 6"/>
          <p:cNvSpPr>
            <a:spLocks noGrp="1"/>
          </p:cNvSpPr>
          <p:nvPr>
            <p:ph type="dt" sz="half" idx="15"/>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80089016-4CB1-4010-AC2B-23CD1518C83B}" type="datetimeFigureOut">
              <a:rPr lang="zh-CN" altLang="en-US" strike="noStrike" noProof="1">
                <a:latin typeface="+mn-lt"/>
                <a:ea typeface="+mn-ea"/>
                <a:cs typeface="+mn-cs"/>
              </a:rPr>
            </a:fld>
            <a:endParaRPr lang="zh-CN" altLang="en-US" strike="noStrike" noProof="1"/>
          </a:p>
        </p:txBody>
      </p:sp>
      <p:sp>
        <p:nvSpPr>
          <p:cNvPr id="8" name="Footer Placeholder 7"/>
          <p:cNvSpPr>
            <a:spLocks noGrp="1"/>
          </p:cNvSpPr>
          <p:nvPr>
            <p:ph type="ftr" sz="quarter" idx="16"/>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9" name="Slide Number Placeholder 8"/>
          <p:cNvSpPr>
            <a:spLocks noGrp="1"/>
          </p:cNvSpPr>
          <p:nvPr>
            <p:ph type="sldNum" sz="quarter" idx="17"/>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5D83AFEC-51B8-4549-B9E3-2BF8477E3008}"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Date Placeholder 2"/>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949509E-1665-4E22-8D61-E7CFEC8EEE6D}" type="datetimeFigureOut">
              <a:rPr lang="zh-CN" altLang="en-US" strike="noStrike" noProof="1">
                <a:latin typeface="+mn-lt"/>
                <a:ea typeface="+mn-ea"/>
                <a:cs typeface="+mn-cs"/>
              </a:rPr>
            </a:fld>
            <a:endParaRPr lang="zh-CN" altLang="en-US" strike="noStrike" noProof="1"/>
          </a:p>
        </p:txBody>
      </p:sp>
      <p:sp>
        <p:nvSpPr>
          <p:cNvPr id="4" name="Footer Placeholder 3"/>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5" name="Slide Number Placeholder 4"/>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5117271D-38F3-4F5A-8BA3-0B3B9C5D4251}"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D8C23A99-C87F-43CA-B087-BF93873C4030}" type="datetimeFigureOut">
              <a:rPr lang="zh-CN" altLang="en-US" strike="noStrike" noProof="1">
                <a:latin typeface="+mn-lt"/>
                <a:ea typeface="+mn-ea"/>
                <a:cs typeface="+mn-cs"/>
              </a:rPr>
            </a:fld>
            <a:endParaRPr lang="zh-CN" altLang="en-US" strike="noStrike" noProof="1"/>
          </a:p>
        </p:txBody>
      </p:sp>
      <p:sp>
        <p:nvSpPr>
          <p:cNvPr id="3" name="Footer Placeholder 2"/>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4" name="Slide Number Placeholder 3"/>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AE4C99B7-E1B4-464D-AD40-66D9C65EF268}"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7094" y="200027"/>
            <a:ext cx="3008313" cy="1571625"/>
          </a:xfrm>
          <a:prstGeom prst="rect">
            <a:avLst/>
          </a:prstGeo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719143" y="204792"/>
            <a:ext cx="4995863"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Text Placeholder 3"/>
          <p:cNvSpPr>
            <a:spLocks noGrp="1"/>
          </p:cNvSpPr>
          <p:nvPr>
            <p:ph type="body" sz="half" idx="2"/>
          </p:nvPr>
        </p:nvSpPr>
        <p:spPr>
          <a:xfrm>
            <a:off x="5907094" y="1828801"/>
            <a:ext cx="3008313" cy="2765822"/>
          </a:xfrm>
          <a:prstGeom prst="rect">
            <a:avLst/>
          </a:prstGeo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10D6107-95E8-44CC-85B1-9192DD67C4DF}"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4BD52BD-7984-4A92-AB1F-DE8388EF0B39}"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576" y="171454"/>
            <a:ext cx="5711824" cy="671513"/>
          </a:xfrm>
          <a:prstGeom prst="rect">
            <a:avLst/>
          </a:prstGeom>
        </p:spPr>
        <p:txBody>
          <a:bodyPr anchor="b"/>
          <a:lstStyle>
            <a:lvl1pPr algn="ctr">
              <a:lnSpc>
                <a:spcPct val="100000"/>
              </a:lnSpc>
              <a:defRPr sz="2800" b="0"/>
            </a:lvl1pPr>
          </a:lstStyle>
          <a:p>
            <a:pPr fontAlgn="base"/>
            <a:r>
              <a:rPr lang="zh-CN" altLang="en-US" strike="noStrike" noProof="1" smtClean="0"/>
              <a:t>单击此处编辑母版标题样式</a:t>
            </a:r>
            <a:endParaRPr lang="en-US" strike="noStrike" noProof="1" dirty="0"/>
          </a:p>
        </p:txBody>
      </p:sp>
      <p:sp>
        <p:nvSpPr>
          <p:cNvPr id="3" name="Picture Placeholder 2"/>
          <p:cNvSpPr>
            <a:spLocks noGrp="1"/>
          </p:cNvSpPr>
          <p:nvPr>
            <p:ph type="pic" idx="1"/>
          </p:nvPr>
        </p:nvSpPr>
        <p:spPr>
          <a:xfrm>
            <a:off x="1508126" y="857252"/>
            <a:ext cx="6054724" cy="3405783"/>
          </a:xfrm>
          <a:prstGeom prst="rect">
            <a:avLst/>
          </a:prstGeo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r>
              <a:rPr lang="zh-CN" altLang="en-US" strike="noStrike" noProof="0" smtClean="0"/>
              <a:t>单击图标添加图片</a:t>
            </a:r>
            <a:endParaRPr lang="en-US" strike="noStrike" noProof="0" dirty="0"/>
          </a:p>
        </p:txBody>
      </p:sp>
      <p:sp>
        <p:nvSpPr>
          <p:cNvPr id="4" name="Text Placeholder 3"/>
          <p:cNvSpPr>
            <a:spLocks noGrp="1"/>
          </p:cNvSpPr>
          <p:nvPr>
            <p:ph type="body" sz="half" idx="2"/>
          </p:nvPr>
        </p:nvSpPr>
        <p:spPr>
          <a:xfrm>
            <a:off x="1679576" y="4357688"/>
            <a:ext cx="5711824" cy="400050"/>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E50AF99C-4A74-4BCB-9F3E-977083EFA73B}"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360FF329-7D5D-432B-ADFB-DB4471A105F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A2F97F26-1EEA-4638-9057-7976D6A6383A}"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B4D5E54C-C587-40D3-98B0-62F3E187823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A9FCC137-B60A-4BFD-9F50-1D9FBD8C8020}"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CFCD58FA-2B19-45C5-8944-55227B7CD099}"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31750" name="Rectangle 2"/>
          <p:cNvSpPr/>
          <p:nvPr/>
        </p:nvSpPr>
        <p:spPr>
          <a:xfrm>
            <a:off x="0" y="0"/>
            <a:ext cx="9145588" cy="458788"/>
          </a:xfrm>
          <a:prstGeom prst="rect">
            <a:avLst/>
          </a:prstGeom>
          <a:gradFill rotWithShape="1">
            <a:gsLst>
              <a:gs pos="0">
                <a:srgbClr val="001D31"/>
              </a:gs>
              <a:gs pos="100000">
                <a:srgbClr val="0099FF"/>
              </a:gs>
            </a:gsLst>
            <a:lin ang="18900000" scaled="1"/>
            <a:tileRect/>
          </a:gradFill>
          <a:ln w="9525">
            <a:noFill/>
          </a:ln>
        </p:spPr>
        <p:txBody>
          <a:bodyPr wrap="none" anchor="ctr"/>
          <a:p>
            <a:pPr lvl="0"/>
            <a:endParaRPr lang="zh-CN" altLang="en-US" b="1" dirty="0">
              <a:solidFill>
                <a:srgbClr val="000000"/>
              </a:solidFill>
              <a:latin typeface="Calibri" panose="020F0502020204030204" pitchFamily="34" charset="0"/>
              <a:ea typeface="黑体" panose="02010609060101010101" pitchFamily="2" charset="-122"/>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a:stretch>
            <a:fillRect/>
          </a:stretch>
        </a:blipFill>
        <a:effectLst/>
      </p:bgPr>
    </p:bg>
    <p:spTree>
      <p:nvGrpSpPr>
        <p:cNvPr id="1" name=""/>
        <p:cNvGrpSpPr/>
        <p:nvPr/>
      </p:nvGrpSpPr>
      <p:grpSpPr/>
      <p:sp>
        <p:nvSpPr>
          <p:cNvPr id="95234" name="标题 95233"/>
          <p:cNvSpPr>
            <a:spLocks noGrp="1" noRot="1"/>
          </p:cNvSpPr>
          <p:nvPr>
            <p:ph type="ctrTitle"/>
          </p:nvPr>
        </p:nvSpPr>
        <p:spPr>
          <a:xfrm>
            <a:off x="685800" y="1714500"/>
            <a:ext cx="7772400" cy="857250"/>
          </a:xfrm>
          <a:prstGeom prst="rect">
            <a:avLst/>
          </a:prstGeom>
          <a:noFill/>
          <a:ln w="9525">
            <a:noFill/>
          </a:ln>
        </p:spPr>
        <p:txBody>
          <a:bodyPr anchor="ctr"/>
          <a:lstStyle>
            <a:lvl1pPr lvl="0">
              <a:defRPr/>
            </a:lvl1pPr>
          </a:lstStyle>
          <a:p>
            <a:pPr lvl="0"/>
            <a:r>
              <a:rPr lang="zh-CN" altLang="en-US" dirty="0"/>
              <a:t>单击此处编辑母版标题样式</a:t>
            </a:r>
            <a:endParaRPr lang="zh-CN" altLang="en-US" dirty="0"/>
          </a:p>
        </p:txBody>
      </p:sp>
      <p:sp>
        <p:nvSpPr>
          <p:cNvPr id="95235" name="副标题 95234"/>
          <p:cNvSpPr>
            <a:spLocks noGrp="1" noRot="1"/>
          </p:cNvSpPr>
          <p:nvPr>
            <p:ph type="subTitle" idx="1"/>
          </p:nvPr>
        </p:nvSpPr>
        <p:spPr>
          <a:xfrm>
            <a:off x="1371600" y="2914650"/>
            <a:ext cx="6400800" cy="1314450"/>
          </a:xfrm>
          <a:prstGeom prst="rect">
            <a:avLst/>
          </a:prstGeom>
          <a:noFill/>
          <a:ln w="9525">
            <a:noFill/>
          </a:ln>
        </p:spPr>
        <p:txBody>
          <a:bodyPr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dirty="0"/>
              <a:t>单击此处编辑母版副标题样式</a:t>
            </a:r>
            <a:endParaRPr lang="zh-CN" altLang="en-US" dirty="0"/>
          </a:p>
        </p:txBody>
      </p:sp>
      <p:sp>
        <p:nvSpPr>
          <p:cNvPr id="95236" name="日期占位符 95235"/>
          <p:cNvSpPr>
            <a:spLocks noGrp="1"/>
          </p:cNvSpPr>
          <p:nvPr>
            <p:ph type="dt" sz="half" idx="2"/>
          </p:nvPr>
        </p:nvSpPr>
        <p:spPr>
          <a:xfrm>
            <a:off x="301625" y="4684713"/>
            <a:ext cx="2289175" cy="357187"/>
          </a:xfrm>
          <a:prstGeom prst="rect">
            <a:avLst/>
          </a:prstGeom>
          <a:noFill/>
          <a:ln w="9525">
            <a:noFill/>
          </a:ln>
        </p:spPr>
        <p:txBody>
          <a:bodyPr anchor="t"/>
          <a:lstStyle>
            <a:lvl1pPr>
              <a:defRPr sz="1400"/>
            </a:lvl1pPr>
          </a:lstStyle>
          <a:p>
            <a:endParaRPr lang="zh-CN" altLang="en-US" dirty="0">
              <a:latin typeface="Arial" panose="020B0604020202020204" pitchFamily="34" charset="0"/>
            </a:endParaRPr>
          </a:p>
        </p:txBody>
      </p:sp>
      <p:sp>
        <p:nvSpPr>
          <p:cNvPr id="95237" name="页脚占位符 95236"/>
          <p:cNvSpPr>
            <a:spLocks noGrp="1"/>
          </p:cNvSpPr>
          <p:nvPr>
            <p:ph type="ftr" sz="quarter" idx="3"/>
          </p:nvPr>
        </p:nvSpPr>
        <p:spPr>
          <a:xfrm>
            <a:off x="3124200" y="4684713"/>
            <a:ext cx="2895600" cy="357187"/>
          </a:xfrm>
          <a:prstGeom prst="rect">
            <a:avLst/>
          </a:prstGeom>
          <a:noFill/>
          <a:ln w="9525">
            <a:noFill/>
          </a:ln>
        </p:spPr>
        <p:txBody>
          <a:bodyPr anchor="t"/>
          <a:lstStyle>
            <a:lvl1pPr algn="ctr">
              <a:defRPr sz="1400"/>
            </a:lvl1pPr>
          </a:lstStyle>
          <a:p>
            <a:endParaRPr lang="zh-CN" altLang="en-US" dirty="0">
              <a:latin typeface="Arial" panose="020B0604020202020204" pitchFamily="34" charset="0"/>
            </a:endParaRPr>
          </a:p>
        </p:txBody>
      </p:sp>
      <p:sp>
        <p:nvSpPr>
          <p:cNvPr id="95238" name="灯片编号占位符 95237"/>
          <p:cNvSpPr>
            <a:spLocks noGrp="1"/>
          </p:cNvSpPr>
          <p:nvPr>
            <p:ph type="sldNum" sz="quarter" idx="4"/>
          </p:nvPr>
        </p:nvSpPr>
        <p:spPr>
          <a:xfrm>
            <a:off x="6553200" y="4684713"/>
            <a:ext cx="2289175" cy="357187"/>
          </a:xfrm>
          <a:prstGeom prst="rect">
            <a:avLst/>
          </a:prstGeom>
          <a:noFill/>
          <a:ln w="9525">
            <a:noFill/>
          </a:ln>
        </p:spPr>
        <p:txBody>
          <a:bodyPr anchor="t"/>
          <a:lstStyle>
            <a:lvl1pPr algn="r">
              <a:defRPr sz="1400"/>
            </a:lvl1pPr>
          </a:lstStyle>
          <a:p>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95239" name="Line 8"/>
          <p:cNvSpPr/>
          <p:nvPr userDrawn="1"/>
        </p:nvSpPr>
        <p:spPr>
          <a:xfrm>
            <a:off x="0" y="519113"/>
            <a:ext cx="9144000" cy="0"/>
          </a:xfrm>
          <a:prstGeom prst="line">
            <a:avLst/>
          </a:prstGeom>
          <a:ln w="9525" cap="flat" cmpd="sng">
            <a:solidFill>
              <a:schemeClr val="tx1"/>
            </a:solidFill>
            <a:prstDash val="solid"/>
            <a:headEnd type="none" w="med" len="med"/>
            <a:tailEnd type="none" w="med" len="med"/>
          </a:ln>
        </p:spPr>
        <p:txBody>
          <a:bodyPr/>
          <a:p>
            <a:pPr lvl="0"/>
            <a:endParaRPr lang="zh-CN" altLang="en-US" dirty="0">
              <a:latin typeface="Arial" panose="020B0604020202020204" pitchFamily="34" charset="0"/>
            </a:endParaRPr>
          </a:p>
        </p:txBody>
      </p:sp>
      <p:sp>
        <p:nvSpPr>
          <p:cNvPr id="95240" name="Line 9"/>
          <p:cNvSpPr/>
          <p:nvPr userDrawn="1"/>
        </p:nvSpPr>
        <p:spPr>
          <a:xfrm>
            <a:off x="-3175" y="525463"/>
            <a:ext cx="9144000" cy="0"/>
          </a:xfrm>
          <a:prstGeom prst="line">
            <a:avLst/>
          </a:prstGeom>
          <a:ln w="9525" cap="flat" cmpd="sng">
            <a:solidFill>
              <a:srgbClr val="FF9900"/>
            </a:solidFill>
            <a:prstDash val="solid"/>
            <a:headEnd type="none" w="med" len="med"/>
            <a:tailEnd type="none" w="med" len="med"/>
          </a:ln>
        </p:spPr>
        <p:txBody>
          <a:bodyPr/>
          <a:p>
            <a:pPr lvl="0"/>
            <a:endParaRPr lang="zh-CN" altLang="en-US" dirty="0">
              <a:latin typeface="Arial" panose="020B060402020202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735806"/>
            <a:ext cx="4027487" cy="4030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735806"/>
            <a:ext cx="4027488" cy="4030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1625" y="1428750"/>
            <a:ext cx="4184968" cy="31464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7408" y="1428750"/>
            <a:ext cx="4184968" cy="31464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034"/>
            <a:ext cx="3655181" cy="26432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034"/>
            <a:ext cx="3673182" cy="26432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457200"/>
            <a:ext cx="2135188" cy="41179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457200"/>
            <a:ext cx="6281784" cy="41179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ctr"/>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160"/>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ctr"/>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33" y="1631160"/>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80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19" y="1076343"/>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ctr"/>
            <a:r>
              <a:rPr lang="zh-CN" altLang="en-US" strike="noStrike" noProof="1" smtClean="0"/>
              <a:t>单击此处编辑母版文本样式</a:t>
            </a:r>
            <a:endParaRPr lang="zh-CN" altLang="en-US" strike="noStrike" noProof="1" smtClean="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ctr"/>
            <a:endParaRPr lang="zh-CN" altLang="en-US" strike="noStrike" noProof="0" smtClean="0"/>
          </a:p>
        </p:txBody>
      </p:sp>
      <p:sp>
        <p:nvSpPr>
          <p:cNvPr id="4" name="文本占位符 3"/>
          <p:cNvSpPr>
            <a:spLocks noGrp="1"/>
          </p:cNvSpPr>
          <p:nvPr>
            <p:ph type="body" sz="half" idx="2"/>
          </p:nvPr>
        </p:nvSpPr>
        <p:spPr>
          <a:xfrm>
            <a:off x="1792288" y="402552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ctr"/>
            <a:r>
              <a:rPr lang="zh-CN" altLang="en-US" strike="noStrike" noProof="1" smtClean="0"/>
              <a:t>单击此处编辑母版文本样式</a:t>
            </a:r>
            <a:endParaRPr lang="zh-CN" altLang="en-US" strike="noStrike" noProof="1" smtClean="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5" Type="http://schemas.openxmlformats.org/officeDocument/2006/relationships/theme" Target="../theme/theme3.xml"/><Relationship Id="rId14" Type="http://schemas.openxmlformats.org/officeDocument/2006/relationships/slideLayout" Target="../slideLayouts/slideLayout38.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 Type="http://schemas.openxmlformats.org/officeDocument/2006/relationships/slideLayout" Target="../slideLayouts/slideLayout40.xml"/><Relationship Id="rId13" Type="http://schemas.openxmlformats.org/officeDocument/2006/relationships/theme" Target="../theme/theme4.xml"/><Relationship Id="rId12" Type="http://schemas.openxmlformats.org/officeDocument/2006/relationships/image" Target="../media/image5.jpeg"/><Relationship Id="rId11" Type="http://schemas.openxmlformats.org/officeDocument/2006/relationships/slideLayout" Target="../slideLayouts/slideLayout49.xml"/><Relationship Id="rId10" Type="http://schemas.openxmlformats.org/officeDocument/2006/relationships/slideLayout" Target="../slideLayouts/slideLayout48.xml"/><Relationship Id="rId1"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image" Target="../media/image6.jpeg"/><Relationship Id="rId1"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050" name="Picture 2" descr="2-2"/>
          <p:cNvPicPr>
            <a:picLocks noChangeAspect="1"/>
          </p:cNvPicPr>
          <p:nvPr userDrawn="1"/>
        </p:nvPicPr>
        <p:blipFill>
          <a:blip r:embed="rId12"/>
          <a:stretch>
            <a:fillRect/>
          </a:stretch>
        </p:blipFill>
        <p:spPr>
          <a:xfrm>
            <a:off x="0" y="0"/>
            <a:ext cx="9144000" cy="5143500"/>
          </a:xfrm>
          <a:prstGeom prst="rect">
            <a:avLst/>
          </a:prstGeom>
          <a:noFill/>
          <a:ln w="9525">
            <a:noFill/>
          </a:ln>
        </p:spPr>
      </p:pic>
      <p:sp>
        <p:nvSpPr>
          <p:cNvPr id="2051" name="Rectangle 3"/>
          <p:cNvSpPr>
            <a:spLocks noGrp="1"/>
          </p:cNvSpPr>
          <p:nvPr>
            <p:ph type="title"/>
          </p:nvPr>
        </p:nvSpPr>
        <p:spPr>
          <a:xfrm>
            <a:off x="468313" y="87313"/>
            <a:ext cx="8207375" cy="487362"/>
          </a:xfrm>
          <a:prstGeom prst="rect">
            <a:avLst/>
          </a:prstGeom>
          <a:noFill/>
          <a:ln w="9525">
            <a:noFill/>
          </a:ln>
        </p:spPr>
        <p:txBody>
          <a:bodyPr anchor="ctr"/>
          <a:p>
            <a:pPr lvl="0"/>
            <a:r>
              <a:rPr lang="zh-CN" altLang="en-US"/>
              <a:t>标题文本样式：微软雅黑</a:t>
            </a:r>
            <a:r>
              <a:rPr lang="en-US" altLang="zh-CN"/>
              <a:t>/28</a:t>
            </a:r>
            <a:r>
              <a:rPr lang="zh-CN" altLang="en-US"/>
              <a:t>号  </a:t>
            </a:r>
            <a:r>
              <a:rPr lang="en-US" altLang="zh-CN"/>
              <a:t>Arial/28pt</a:t>
            </a:r>
            <a:endParaRPr lang="en-US" altLang="zh-CN"/>
          </a:p>
        </p:txBody>
      </p:sp>
      <p:sp>
        <p:nvSpPr>
          <p:cNvPr id="2052" name="Rectangle 4"/>
          <p:cNvSpPr>
            <a:spLocks noGrp="1"/>
          </p:cNvSpPr>
          <p:nvPr>
            <p:ph type="body"/>
          </p:nvPr>
        </p:nvSpPr>
        <p:spPr>
          <a:xfrm>
            <a:off x="468313" y="735013"/>
            <a:ext cx="8207375" cy="4030662"/>
          </a:xfrm>
          <a:prstGeom prst="rect">
            <a:avLst/>
          </a:prstGeom>
          <a:noFill/>
          <a:ln w="9525">
            <a:noFill/>
          </a:ln>
        </p:spPr>
        <p:txBody>
          <a:bodyPr/>
          <a:p>
            <a:pPr lvl="0"/>
            <a:r>
              <a:rPr lang="zh-CN" altLang="en-US"/>
              <a:t>第一级内容文本样式：微软雅黑</a:t>
            </a:r>
            <a:r>
              <a:rPr lang="en-US" altLang="zh-CN"/>
              <a:t>/20</a:t>
            </a:r>
            <a:r>
              <a:rPr lang="zh-CN" altLang="en-US"/>
              <a:t>号  </a:t>
            </a:r>
            <a:r>
              <a:rPr lang="en-US" altLang="zh-CN"/>
              <a:t>Arial/20pt</a:t>
            </a:r>
            <a:endParaRPr lang="en-US" altLang="zh-CN"/>
          </a:p>
          <a:p>
            <a:pPr lvl="1"/>
            <a:r>
              <a:rPr lang="zh-CN" altLang="en-US"/>
              <a:t>第二级内容文本样式：微软雅黑</a:t>
            </a:r>
            <a:r>
              <a:rPr lang="en-US" altLang="zh-CN"/>
              <a:t>/18</a:t>
            </a:r>
            <a:r>
              <a:rPr lang="zh-CN" altLang="en-US"/>
              <a:t>号  </a:t>
            </a:r>
            <a:r>
              <a:rPr lang="en-US" altLang="zh-CN"/>
              <a:t>Arial/18pt</a:t>
            </a:r>
            <a:endParaRPr lang="en-US" altLang="zh-CN"/>
          </a:p>
          <a:p>
            <a:pPr lvl="2"/>
            <a:r>
              <a:rPr lang="zh-CN" altLang="en-US"/>
              <a:t>第三级内容文本样式：微软雅黑</a:t>
            </a:r>
            <a:r>
              <a:rPr lang="en-US" altLang="zh-CN"/>
              <a:t>/16</a:t>
            </a:r>
            <a:r>
              <a:rPr lang="zh-CN" altLang="en-US"/>
              <a:t>号  </a:t>
            </a:r>
            <a:r>
              <a:rPr lang="en-US" altLang="zh-CN"/>
              <a:t>Arial/16pt</a:t>
            </a:r>
            <a:endParaRPr lang="en-US" altLang="zh-CN"/>
          </a:p>
          <a:p>
            <a:pPr lvl="3"/>
            <a:r>
              <a:rPr lang="zh-CN" altLang="en-US"/>
              <a:t>第四级内容文本样式：微软雅黑</a:t>
            </a:r>
            <a:r>
              <a:rPr lang="en-US" altLang="zh-CN"/>
              <a:t>/14</a:t>
            </a:r>
            <a:r>
              <a:rPr lang="zh-CN" altLang="en-US"/>
              <a:t>号  </a:t>
            </a:r>
            <a:r>
              <a:rPr lang="en-US" altLang="zh-CN"/>
              <a:t>Arial/14pt</a:t>
            </a:r>
            <a:endParaRPr lang="en-US" altLang="zh-CN"/>
          </a:p>
          <a:p>
            <a:pPr lvl="4"/>
            <a:r>
              <a:rPr lang="zh-CN" altLang="en-US"/>
              <a:t>第五级内容文本样式：微软雅黑</a:t>
            </a:r>
            <a:r>
              <a:rPr lang="en-US" altLang="zh-CN"/>
              <a:t>/12</a:t>
            </a:r>
            <a:r>
              <a:rPr lang="zh-CN" altLang="en-US"/>
              <a:t>号  </a:t>
            </a:r>
            <a:r>
              <a:rPr lang="en-US" altLang="zh-CN"/>
              <a:t>Arial/12pt</a:t>
            </a: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800" b="1">
          <a:solidFill>
            <a:schemeClr val="tx1"/>
          </a:solidFill>
          <a:latin typeface="Arial" panose="020B0604020202020204" pitchFamily="34" charset="0"/>
          <a:ea typeface="宋体" panose="02010600030101010101" pitchFamily="2" charset="-122"/>
        </a:defRPr>
      </a:lvl9pPr>
    </p:titleStyle>
    <p:bodyStyle>
      <a:lvl1pPr marL="180975" indent="-18097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2000" b="1">
          <a:solidFill>
            <a:schemeClr val="tx1"/>
          </a:solidFill>
          <a:latin typeface="+mn-lt"/>
          <a:ea typeface="+mn-ea"/>
          <a:cs typeface="+mn-cs"/>
        </a:defRPr>
      </a:lvl1pPr>
      <a:lvl2pPr marL="541655" indent="-18097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2800">
          <a:solidFill>
            <a:schemeClr val="tx1"/>
          </a:solidFill>
          <a:latin typeface="+mn-lt"/>
          <a:ea typeface="+mn-ea"/>
        </a:defRPr>
      </a:lvl2pPr>
      <a:lvl3pPr marL="895350" indent="-17462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600">
          <a:solidFill>
            <a:schemeClr val="tx1"/>
          </a:solidFill>
          <a:latin typeface="+mn-lt"/>
          <a:ea typeface="+mn-ea"/>
        </a:defRPr>
      </a:lvl3pPr>
      <a:lvl4pPr marL="1256030" indent="-18097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defRPr>
      </a:lvl4pPr>
      <a:lvl5pPr marL="1619250" indent="-18415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5pPr>
      <a:lvl6pPr marL="20764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6pPr>
      <a:lvl7pPr marL="25336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7pPr>
      <a:lvl8pPr marL="29908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8pPr>
      <a:lvl9pPr marL="34480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p:sp>
        <p:nvSpPr>
          <p:cNvPr id="3074" name="AutoShape 75"/>
          <p:cNvSpPr/>
          <p:nvPr/>
        </p:nvSpPr>
        <p:spPr>
          <a:xfrm>
            <a:off x="33338" y="33338"/>
            <a:ext cx="5181600" cy="5076825"/>
          </a:xfrm>
          <a:prstGeom prst="roundRect">
            <a:avLst>
              <a:gd name="adj" fmla="val 8014"/>
            </a:avLst>
          </a:prstGeom>
          <a:solidFill>
            <a:srgbClr val="F8F8F8"/>
          </a:solidFill>
          <a:ln w="9525" cap="flat" cmpd="sng">
            <a:solidFill>
              <a:srgbClr val="80CB35"/>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nvGrpSpPr>
          <p:cNvPr id="3075" name="Group 71"/>
          <p:cNvGrpSpPr/>
          <p:nvPr/>
        </p:nvGrpSpPr>
        <p:grpSpPr>
          <a:xfrm>
            <a:off x="5222875" y="20638"/>
            <a:ext cx="3856038" cy="5110162"/>
            <a:chOff x="275" y="265"/>
            <a:chExt cx="2373" cy="3936"/>
          </a:xfrm>
        </p:grpSpPr>
        <p:sp>
          <p:nvSpPr>
            <p:cNvPr id="3076" name="AutoShape 72"/>
            <p:cNvSpPr/>
            <p:nvPr/>
          </p:nvSpPr>
          <p:spPr>
            <a:xfrm>
              <a:off x="275" y="265"/>
              <a:ext cx="2373" cy="3936"/>
            </a:xfrm>
            <a:prstGeom prst="roundRect">
              <a:avLst>
                <a:gd name="adj" fmla="val 8014"/>
              </a:avLst>
            </a:prstGeom>
            <a:solidFill>
              <a:srgbClr val="F8F8F8"/>
            </a:solidFill>
            <a:ln w="9525" cap="flat" cmpd="sng">
              <a:solidFill>
                <a:srgbClr val="99CCFF"/>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sp>
          <p:nvSpPr>
            <p:cNvPr id="3077" name="AutoShape 73"/>
            <p:cNvSpPr/>
            <p:nvPr/>
          </p:nvSpPr>
          <p:spPr>
            <a:xfrm>
              <a:off x="311" y="307"/>
              <a:ext cx="2323" cy="3853"/>
            </a:xfrm>
            <a:prstGeom prst="roundRect">
              <a:avLst>
                <a:gd name="adj" fmla="val 7912"/>
              </a:avLst>
            </a:prstGeom>
            <a:solidFill>
              <a:srgbClr val="99CCFF">
                <a:alpha val="50194"/>
              </a:srgbClr>
            </a:solidFill>
            <a:ln w="9525">
              <a:noFill/>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2pPr>
      <a:lvl3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3pPr>
      <a:lvl4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4pPr>
      <a:lvl5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5pPr>
      <a:lvl6pPr marL="4572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6pPr>
      <a:lvl7pPr marL="9144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7pPr>
      <a:lvl8pPr marL="13716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8pPr>
      <a:lvl9pPr marL="18288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p:sp>
        <p:nvSpPr>
          <p:cNvPr id="4098" name="AutoShape 75"/>
          <p:cNvSpPr/>
          <p:nvPr/>
        </p:nvSpPr>
        <p:spPr>
          <a:xfrm>
            <a:off x="33338" y="33338"/>
            <a:ext cx="5181600" cy="5076825"/>
          </a:xfrm>
          <a:prstGeom prst="roundRect">
            <a:avLst>
              <a:gd name="adj" fmla="val 8014"/>
            </a:avLst>
          </a:prstGeom>
          <a:solidFill>
            <a:srgbClr val="F8F8F8"/>
          </a:solidFill>
          <a:ln w="9525" cap="flat" cmpd="sng">
            <a:solidFill>
              <a:srgbClr val="80CB35"/>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nvGrpSpPr>
          <p:cNvPr id="4099" name="Group 71"/>
          <p:cNvGrpSpPr/>
          <p:nvPr/>
        </p:nvGrpSpPr>
        <p:grpSpPr>
          <a:xfrm>
            <a:off x="5222875" y="20638"/>
            <a:ext cx="3856038" cy="5110162"/>
            <a:chOff x="275" y="265"/>
            <a:chExt cx="2373" cy="3936"/>
          </a:xfrm>
        </p:grpSpPr>
        <p:sp>
          <p:nvSpPr>
            <p:cNvPr id="4100" name="AutoShape 72"/>
            <p:cNvSpPr/>
            <p:nvPr/>
          </p:nvSpPr>
          <p:spPr>
            <a:xfrm>
              <a:off x="275" y="265"/>
              <a:ext cx="2373" cy="3936"/>
            </a:xfrm>
            <a:prstGeom prst="roundRect">
              <a:avLst>
                <a:gd name="adj" fmla="val 8014"/>
              </a:avLst>
            </a:prstGeom>
            <a:solidFill>
              <a:srgbClr val="F8F8F8"/>
            </a:solidFill>
            <a:ln w="9525" cap="flat" cmpd="sng">
              <a:solidFill>
                <a:srgbClr val="99CCFF"/>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sp>
          <p:nvSpPr>
            <p:cNvPr id="4101" name="AutoShape 73"/>
            <p:cNvSpPr/>
            <p:nvPr/>
          </p:nvSpPr>
          <p:spPr>
            <a:xfrm>
              <a:off x="311" y="307"/>
              <a:ext cx="2323" cy="3853"/>
            </a:xfrm>
            <a:prstGeom prst="roundRect">
              <a:avLst>
                <a:gd name="adj" fmla="val 7912"/>
              </a:avLst>
            </a:prstGeom>
            <a:solidFill>
              <a:srgbClr val="99CCFF">
                <a:alpha val="50194"/>
              </a:srgbClr>
            </a:solidFill>
            <a:ln w="9525">
              <a:noFill/>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ransition/>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2pPr>
      <a:lvl3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3pPr>
      <a:lvl4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4pPr>
      <a:lvl5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5pPr>
      <a:lvl6pPr marL="4572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6pPr>
      <a:lvl7pPr marL="9144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7pPr>
      <a:lvl8pPr marL="13716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8pPr>
      <a:lvl9pPr marL="18288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94210" name="标题 94209"/>
          <p:cNvSpPr>
            <a:spLocks noGrp="1" noRot="1"/>
          </p:cNvSpPr>
          <p:nvPr>
            <p:ph type="title"/>
          </p:nvPr>
        </p:nvSpPr>
        <p:spPr>
          <a:xfrm>
            <a:off x="301625" y="457200"/>
            <a:ext cx="8540750" cy="857250"/>
          </a:xfrm>
          <a:prstGeom prst="rect">
            <a:avLst/>
          </a:prstGeom>
          <a:noFill/>
          <a:ln w="9525">
            <a:noFill/>
          </a:ln>
        </p:spPr>
        <p:txBody>
          <a:bodyPr anchor="ctr"/>
          <a:p>
            <a:pPr lvl="0"/>
            <a:r>
              <a:rPr lang="zh-CN" altLang="en-US" dirty="0"/>
              <a:t>单击此处编辑母版标题样式</a:t>
            </a:r>
            <a:endParaRPr lang="zh-CN" altLang="en-US" dirty="0"/>
          </a:p>
        </p:txBody>
      </p:sp>
      <p:sp>
        <p:nvSpPr>
          <p:cNvPr id="94211" name="文本占位符 94210"/>
          <p:cNvSpPr>
            <a:spLocks noGrp="1" noRot="1"/>
          </p:cNvSpPr>
          <p:nvPr>
            <p:ph type="body" idx="1"/>
          </p:nvPr>
        </p:nvSpPr>
        <p:spPr>
          <a:xfrm>
            <a:off x="301625" y="1428750"/>
            <a:ext cx="8540750" cy="31464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4212" name="日期占位符 94211"/>
          <p:cNvSpPr>
            <a:spLocks noGrp="1"/>
          </p:cNvSpPr>
          <p:nvPr>
            <p:ph type="dt" sz="half" idx="2"/>
          </p:nvPr>
        </p:nvSpPr>
        <p:spPr>
          <a:xfrm>
            <a:off x="301625" y="4684713"/>
            <a:ext cx="2289175" cy="357187"/>
          </a:xfrm>
          <a:prstGeom prst="rect">
            <a:avLst/>
          </a:prstGeom>
          <a:noFill/>
          <a:ln w="9525">
            <a:noFill/>
          </a:ln>
        </p:spPr>
        <p:txBody>
          <a:bodyPr/>
          <a:lstStyle>
            <a:lvl1pPr>
              <a:defRPr sz="1400"/>
            </a:lvl1pPr>
          </a:lstStyle>
          <a:p>
            <a:pPr lvl="0"/>
            <a:endParaRPr lang="zh-CN" altLang="en-US" dirty="0">
              <a:latin typeface="Arial" panose="020B0604020202020204" pitchFamily="34" charset="0"/>
            </a:endParaRPr>
          </a:p>
        </p:txBody>
      </p:sp>
      <p:sp>
        <p:nvSpPr>
          <p:cNvPr id="94213" name="页脚占位符 94212"/>
          <p:cNvSpPr>
            <a:spLocks noGrp="1"/>
          </p:cNvSpPr>
          <p:nvPr>
            <p:ph type="ftr" sz="quarter" idx="3"/>
          </p:nvPr>
        </p:nvSpPr>
        <p:spPr>
          <a:xfrm>
            <a:off x="3124200" y="4684713"/>
            <a:ext cx="2895600" cy="357187"/>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94214" name="灯片编号占位符 94213"/>
          <p:cNvSpPr>
            <a:spLocks noGrp="1"/>
          </p:cNvSpPr>
          <p:nvPr>
            <p:ph type="sldNum" sz="quarter" idx="4"/>
          </p:nvPr>
        </p:nvSpPr>
        <p:spPr>
          <a:xfrm>
            <a:off x="6553200" y="4684713"/>
            <a:ext cx="2289175" cy="357187"/>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94215" name="Line 8"/>
          <p:cNvSpPr/>
          <p:nvPr userDrawn="1"/>
        </p:nvSpPr>
        <p:spPr>
          <a:xfrm>
            <a:off x="0" y="519113"/>
            <a:ext cx="9144000" cy="0"/>
          </a:xfrm>
          <a:prstGeom prst="line">
            <a:avLst/>
          </a:prstGeom>
          <a:ln w="9525" cap="flat" cmpd="sng">
            <a:solidFill>
              <a:schemeClr val="tx1"/>
            </a:solidFill>
            <a:prstDash val="solid"/>
            <a:headEnd type="none" w="med" len="med"/>
            <a:tailEnd type="none" w="med" len="med"/>
          </a:ln>
        </p:spPr>
        <p:txBody>
          <a:bodyPr/>
          <a:p>
            <a:pPr lvl="0"/>
            <a:endParaRPr lang="zh-CN" altLang="en-US" dirty="0">
              <a:latin typeface="Arial" panose="020B0604020202020204" pitchFamily="34" charset="0"/>
            </a:endParaRPr>
          </a:p>
        </p:txBody>
      </p:sp>
      <p:sp>
        <p:nvSpPr>
          <p:cNvPr id="94216" name="Line 9"/>
          <p:cNvSpPr/>
          <p:nvPr userDrawn="1"/>
        </p:nvSpPr>
        <p:spPr>
          <a:xfrm>
            <a:off x="-3175" y="525463"/>
            <a:ext cx="9144000" cy="0"/>
          </a:xfrm>
          <a:prstGeom prst="line">
            <a:avLst/>
          </a:prstGeom>
          <a:ln w="9525" cap="flat" cmpd="sng">
            <a:solidFill>
              <a:srgbClr val="FF9900"/>
            </a:solidFill>
            <a:prstDash val="solid"/>
            <a:headEnd type="none" w="med" len="med"/>
            <a:tailEnd type="none" w="med" len="med"/>
          </a:ln>
        </p:spPr>
        <p:txBody>
          <a:bodyPr/>
          <a:p>
            <a:pPr lvl="0"/>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2"/>
          </a:solidFill>
          <a:latin typeface="Arial" panose="020B0604020202020204" pitchFamily="34" charset="0"/>
          <a:ea typeface="宋体" panose="02010600030101010101" pitchFamily="2" charset="-122"/>
        </a:defRPr>
      </a:lvl1pPr>
    </p:titleStyle>
    <p:bodyStyle>
      <a:lvl1pPr marL="342900" lvl="0" indent="-342900" algn="l" defTabSz="914400" rtl="0" eaLnBrk="0" fontAlgn="base" latinLnBrk="0" hangingPunct="0">
        <a:lnSpc>
          <a:spcPct val="100000"/>
        </a:lnSpc>
        <a:spcBef>
          <a:spcPct val="20000"/>
        </a:spcBef>
        <a:spcAft>
          <a:spcPct val="0"/>
        </a:spcAft>
        <a:buChar char="•"/>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vl6pPr marL="2514600" lvl="5"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6pPr>
      <a:lvl7pPr marL="2971800" lvl="6"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7pPr>
      <a:lvl8pPr marL="3429000" lvl="7"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8pPr>
      <a:lvl9pPr marL="3886200" lvl="8"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4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12.png"/><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image" Target="../media/image16.jpeg"/><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12.png"/><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12.png"/><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12.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 Target="slide1.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image" Target="../media/image21.png"/><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image" Target="../media/image14.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12.png"/><Relationship Id="rId1"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image" Target="../media/image23.png"/><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12.png"/><Relationship Id="rId1" Type="http://schemas.openxmlformats.org/officeDocument/2006/relationships/image" Target="../media/image10.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image" Target="../media/image14.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image" Target="../media/image14.png"/></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image" Target="../media/image24.png"/><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image" Target="../media/image14.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image" Target="../media/image14.pn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image" Target="../media/image25.png"/><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image" Target="../media/image14.png"/></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image" Target="../media/image26.png"/><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image" Target="../media/image14.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12.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45.xml"/><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12.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3074" name="Group 42"/>
          <p:cNvGrpSpPr/>
          <p:nvPr/>
        </p:nvGrpSpPr>
        <p:grpSpPr bwMode="auto">
          <a:xfrm>
            <a:off x="339750" y="883461"/>
            <a:ext cx="1090613" cy="432197"/>
            <a:chOff x="2699" y="1207"/>
            <a:chExt cx="907" cy="499"/>
          </a:xfrm>
        </p:grpSpPr>
        <p:sp>
          <p:nvSpPr>
            <p:cNvPr id="4125" name="WordArt 29"/>
            <p:cNvSpPr>
              <a:spLocks noChangeArrowheads="1" noChangeShapeType="1" noTextEdit="1"/>
            </p:cNvSpPr>
            <p:nvPr/>
          </p:nvSpPr>
          <p:spPr bwMode="auto">
            <a:xfrm>
              <a:off x="2699" y="1207"/>
              <a:ext cx="907" cy="499"/>
            </a:xfrm>
            <a:prstGeom prst="rect">
              <a:avLst/>
            </a:prstGeom>
            <a:scene3d>
              <a:camera prst="orthographicFront"/>
              <a:lightRig rig="threePt" dir="t"/>
            </a:scene3d>
            <a:sp3d prstMaterial="matte"/>
            <a:extLst>
              <a:ext uri="{AF507438-7753-43E0-B8FC-AC1667EBCBE1}">
                <a14:hiddenEffects xmlns:a14="http://schemas.microsoft.com/office/drawing/2010/main">
                  <a:effectLst/>
                </a14:hiddenEffects>
              </a:ext>
            </a:extLst>
          </p:spPr>
          <p:txBody>
            <a:bodyPr spcFirstLastPara="1" wrap="none" fromWordArt="1">
              <a:prstTxWarp prst="textArchUp">
                <a:avLst>
                  <a:gd name="adj" fmla="val 9662989"/>
                </a:avLst>
              </a:prstTxWarp>
            </a:bodyPr>
            <a:lstStyle/>
            <a:p>
              <a:pPr algn="ctr" fontAlgn="base">
                <a:defRPr/>
              </a:pPr>
              <a:r>
                <a:rPr lang="zh-CN" altLang="en-US" sz="3600" b="1" strike="noStrike" kern="10" noProof="1" dirty="0">
                  <a:ln w="9525">
                    <a:solidFill>
                      <a:srgbClr val="F7B103"/>
                    </a:solidFill>
                    <a:round/>
                  </a:ln>
                  <a:solidFill>
                    <a:srgbClr val="513103"/>
                  </a:solidFill>
                  <a:latin typeface="隶书" pitchFamily="1" charset="-122"/>
                  <a:ea typeface="隶书" pitchFamily="1" charset="-122"/>
                  <a:cs typeface="+mn-cs"/>
                </a:rPr>
                <a:t>高中历史</a:t>
              </a:r>
              <a:endParaRPr lang="zh-CN" altLang="en-US" sz="3600" b="1" strike="noStrike" kern="10" noProof="1" dirty="0">
                <a:ln w="9525">
                  <a:solidFill>
                    <a:srgbClr val="F7B103"/>
                  </a:solidFill>
                  <a:round/>
                </a:ln>
                <a:solidFill>
                  <a:srgbClr val="513103"/>
                </a:solidFill>
                <a:latin typeface="隶书" pitchFamily="1" charset="-122"/>
                <a:ea typeface="隶书" pitchFamily="1" charset="-122"/>
              </a:endParaRPr>
            </a:p>
          </p:txBody>
        </p:sp>
        <p:sp>
          <p:nvSpPr>
            <p:cNvPr id="4126" name="WordArt 30"/>
            <p:cNvSpPr>
              <a:spLocks noChangeArrowheads="1" noChangeShapeType="1" noTextEdit="1"/>
            </p:cNvSpPr>
            <p:nvPr/>
          </p:nvSpPr>
          <p:spPr bwMode="auto">
            <a:xfrm>
              <a:off x="2880" y="1434"/>
              <a:ext cx="589" cy="272"/>
            </a:xfrm>
            <a:prstGeom prst="rect">
              <a:avLst/>
            </a:prstGeom>
            <a:scene3d>
              <a:camera prst="orthographicFront"/>
              <a:lightRig rig="threePt" dir="t"/>
            </a:scene3d>
            <a:sp3d prstMaterial="matte"/>
            <a:extLst>
              <a:ext uri="{AF507438-7753-43E0-B8FC-AC1667EBCBE1}">
                <a14:hiddenEffects xmlns:a14="http://schemas.microsoft.com/office/drawing/2010/main">
                  <a:effectLst/>
                </a14:hiddenEffects>
              </a:ext>
            </a:extLst>
          </p:spPr>
          <p:txBody>
            <a:bodyPr wrap="none" fromWordArt="1">
              <a:prstTxWarp prst="textDeflate">
                <a:avLst>
                  <a:gd name="adj" fmla="val 0"/>
                </a:avLst>
              </a:prstTxWarp>
            </a:bodyPr>
            <a:lstStyle/>
            <a:p>
              <a:pPr algn="ctr" fontAlgn="base">
                <a:defRPr/>
              </a:pPr>
              <a:r>
                <a:rPr lang="zh-CN" altLang="en-US" sz="3600" b="1" strike="noStrike" kern="10" noProof="1" dirty="0" smtClean="0">
                  <a:ln w="9525">
                    <a:solidFill>
                      <a:srgbClr val="FFFF00"/>
                    </a:solidFill>
                    <a:round/>
                  </a:ln>
                  <a:solidFill>
                    <a:srgbClr val="9900CC"/>
                  </a:solidFill>
                  <a:latin typeface="隶书" pitchFamily="1" charset="-122"/>
                  <a:ea typeface="隶书" pitchFamily="1" charset="-122"/>
                  <a:cs typeface="+mn-cs"/>
                </a:rPr>
                <a:t>必修二</a:t>
              </a:r>
              <a:endParaRPr lang="zh-CN" altLang="en-US" sz="3600" b="1" strike="noStrike" kern="10" noProof="1" dirty="0">
                <a:ln w="9525">
                  <a:solidFill>
                    <a:srgbClr val="FFFF00"/>
                  </a:solidFill>
                  <a:round/>
                </a:ln>
                <a:solidFill>
                  <a:srgbClr val="9900CC"/>
                </a:solidFill>
                <a:latin typeface="隶书" pitchFamily="1" charset="-122"/>
                <a:ea typeface="隶书" pitchFamily="1" charset="-122"/>
              </a:endParaRPr>
            </a:p>
          </p:txBody>
        </p:sp>
      </p:grpSp>
      <p:pic>
        <p:nvPicPr>
          <p:cNvPr id="33795" name="Picture 44" descr="E:\gif\静态\201162520514247208.png"/>
          <p:cNvPicPr>
            <a:picLocks noChangeAspect="1"/>
          </p:cNvPicPr>
          <p:nvPr/>
        </p:nvPicPr>
        <p:blipFill>
          <a:blip r:embed="rId1"/>
          <a:stretch>
            <a:fillRect/>
          </a:stretch>
        </p:blipFill>
        <p:spPr>
          <a:xfrm>
            <a:off x="6443663" y="84138"/>
            <a:ext cx="2089150" cy="800100"/>
          </a:xfrm>
          <a:prstGeom prst="rect">
            <a:avLst/>
          </a:prstGeom>
          <a:noFill/>
          <a:ln w="9525">
            <a:noFill/>
          </a:ln>
        </p:spPr>
      </p:pic>
      <p:sp>
        <p:nvSpPr>
          <p:cNvPr id="5" name="矩形 4"/>
          <p:cNvSpPr/>
          <p:nvPr/>
        </p:nvSpPr>
        <p:spPr>
          <a:xfrm>
            <a:off x="3419475" y="884238"/>
            <a:ext cx="5708650" cy="3624263"/>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sp>
        <p:nvSpPr>
          <p:cNvPr id="6" name="矩形 5"/>
          <p:cNvSpPr/>
          <p:nvPr/>
        </p:nvSpPr>
        <p:spPr>
          <a:xfrm>
            <a:off x="250825" y="673100"/>
            <a:ext cx="1366838" cy="812800"/>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sp>
        <p:nvSpPr>
          <p:cNvPr id="8" name="矩形 7"/>
          <p:cNvSpPr/>
          <p:nvPr/>
        </p:nvSpPr>
        <p:spPr>
          <a:xfrm>
            <a:off x="339725" y="68263"/>
            <a:ext cx="776288" cy="469900"/>
          </a:xfrm>
          <a:prstGeom prst="rect">
            <a:avLst/>
          </a:prstGeom>
          <a:blipFill dpi="0" rotWithShape="1">
            <a:blip r:embed="rId4">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grpSp>
        <p:nvGrpSpPr>
          <p:cNvPr id="15" name="组合 14"/>
          <p:cNvGrpSpPr/>
          <p:nvPr/>
        </p:nvGrpSpPr>
        <p:grpSpPr>
          <a:xfrm>
            <a:off x="1116013" y="1568450"/>
            <a:ext cx="6866862" cy="2190750"/>
            <a:chOff x="833759" y="1520183"/>
            <a:chExt cx="6867346" cy="2191431"/>
          </a:xfrm>
        </p:grpSpPr>
        <p:pic>
          <p:nvPicPr>
            <p:cNvPr id="33801" name="Picture 3" descr="C:\Users\Administrator\Desktop\43(304).jpg"/>
            <p:cNvPicPr>
              <a:picLocks noChangeAspect="1"/>
            </p:cNvPicPr>
            <p:nvPr/>
          </p:nvPicPr>
          <p:blipFill>
            <a:blip r:embed="rId5"/>
            <a:stretch>
              <a:fillRect/>
            </a:stretch>
          </p:blipFill>
          <p:spPr>
            <a:xfrm>
              <a:off x="833759" y="1520183"/>
              <a:ext cx="1794026" cy="2191431"/>
            </a:xfrm>
            <a:prstGeom prst="rect">
              <a:avLst/>
            </a:prstGeom>
            <a:noFill/>
            <a:ln w="9525">
              <a:noFill/>
            </a:ln>
          </p:spPr>
        </p:pic>
        <p:sp>
          <p:nvSpPr>
            <p:cNvPr id="33802" name="矩形 17"/>
            <p:cNvSpPr/>
            <p:nvPr/>
          </p:nvSpPr>
          <p:spPr>
            <a:xfrm>
              <a:off x="840641" y="1523276"/>
              <a:ext cx="2232247" cy="2181878"/>
            </a:xfrm>
            <a:prstGeom prst="rect">
              <a:avLst/>
            </a:prstGeom>
            <a:noFill/>
            <a:ln w="25400" cap="flat" cmpd="sng">
              <a:solidFill>
                <a:srgbClr val="CC6600"/>
              </a:solidFill>
              <a:prstDash val="solid"/>
              <a:round/>
              <a:headEnd type="none" w="med" len="med"/>
              <a:tailEnd type="none" w="med" len="med"/>
            </a:ln>
          </p:spPr>
          <p:txBody>
            <a:bodyPr anchor="ctr"/>
            <a:p>
              <a:pPr algn="ctr"/>
              <a:endParaRPr lang="zh-CN" altLang="en-US" dirty="0">
                <a:solidFill>
                  <a:srgbClr val="FFFFFF"/>
                </a:solidFill>
                <a:latin typeface="Arial" panose="020B0604020202020204" pitchFamily="34" charset="0"/>
              </a:endParaRPr>
            </a:p>
          </p:txBody>
        </p:sp>
        <p:sp>
          <p:nvSpPr>
            <p:cNvPr id="33803" name="TextBox 18"/>
            <p:cNvSpPr txBox="1"/>
            <p:nvPr/>
          </p:nvSpPr>
          <p:spPr>
            <a:xfrm>
              <a:off x="2870320" y="2135406"/>
              <a:ext cx="4830785" cy="953431"/>
            </a:xfrm>
            <a:prstGeom prst="rect">
              <a:avLst/>
            </a:prstGeom>
            <a:solidFill>
              <a:srgbClr val="FFFFFF"/>
            </a:solidFill>
            <a:ln w="9525">
              <a:noFill/>
            </a:ln>
          </p:spPr>
          <p:txBody>
            <a:bodyPr wrap="none">
              <a:spAutoFit/>
            </a:bodyPr>
            <a:p>
              <a:pPr algn="l"/>
              <a:r>
                <a:rPr lang="zh-CN" altLang="en-US" sz="2800" b="1" dirty="0">
                  <a:solidFill>
                    <a:srgbClr val="3333FF"/>
                  </a:solidFill>
                  <a:latin typeface="黑体" panose="02010609060101010101" pitchFamily="2" charset="-122"/>
                  <a:ea typeface="黑体" panose="02010609060101010101" pitchFamily="2" charset="-122"/>
                </a:rPr>
                <a:t>专题三 </a:t>
              </a:r>
              <a:endParaRPr lang="zh-CN" altLang="en-US" sz="2800" b="1" dirty="0">
                <a:solidFill>
                  <a:srgbClr val="3333FF"/>
                </a:solidFill>
                <a:latin typeface="黑体" panose="02010609060101010101" pitchFamily="2" charset="-122"/>
                <a:ea typeface="黑体" panose="02010609060101010101" pitchFamily="2" charset="-122"/>
              </a:endParaRPr>
            </a:p>
            <a:p>
              <a:pPr algn="l"/>
              <a:r>
                <a:rPr lang="zh-CN" altLang="en-US" sz="2800" b="1" dirty="0">
                  <a:solidFill>
                    <a:srgbClr val="3333FF"/>
                  </a:solidFill>
                  <a:latin typeface="黑体" panose="02010609060101010101" pitchFamily="2" charset="-122"/>
                  <a:ea typeface="黑体" panose="02010609060101010101" pitchFamily="2" charset="-122"/>
                </a:rPr>
                <a:t>中国社会主义建设道路的探索</a:t>
              </a:r>
              <a:endParaRPr lang="zh-CN" altLang="en-US" sz="2800" b="1" dirty="0">
                <a:solidFill>
                  <a:srgbClr val="3333FF"/>
                </a:solidFill>
                <a:latin typeface="黑体" panose="02010609060101010101" pitchFamily="2" charset="-122"/>
                <a:ea typeface="黑体" panose="02010609060101010101" pitchFamily="2" charset="-122"/>
              </a:endParaRPr>
            </a:p>
          </p:txBody>
        </p:sp>
      </p:grpSp>
      <p:pic>
        <p:nvPicPr>
          <p:cNvPr id="111644" name="TextBox 1"/>
          <p:cNvPicPr>
            <a:picLocks noGrp="1" noChangeAspect="1"/>
          </p:cNvPicPr>
          <p:nvPr/>
        </p:nvPicPr>
        <p:blipFill>
          <a:blip r:embed="rId6"/>
          <a:stretch>
            <a:fillRect/>
          </a:stretch>
        </p:blipFill>
        <p:spPr>
          <a:xfrm>
            <a:off x="900113" y="0"/>
            <a:ext cx="3457575" cy="2968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style.rotation</p:attrName>
                                        </p:attrNameLst>
                                      </p:cBhvr>
                                      <p:tavLst>
                                        <p:tav tm="0">
                                          <p:val>
                                            <p:fltVal val="720.000000"/>
                                          </p:val>
                                        </p:tav>
                                        <p:tav tm="100000">
                                          <p:val>
                                            <p:fltVal val="0.000000"/>
                                          </p:val>
                                        </p:tav>
                                      </p:tavLst>
                                    </p:anim>
                                    <p:anim calcmode="lin" valueType="num">
                                      <p:cBhvr>
                                        <p:cTn id="9" dur="2000" fill="hold"/>
                                        <p:tgtEl>
                                          <p:spTgt spid="3074"/>
                                        </p:tgtEl>
                                        <p:attrNameLst>
                                          <p:attrName>ppt_h</p:attrName>
                                        </p:attrNameLst>
                                      </p:cBhvr>
                                      <p:tavLst>
                                        <p:tav tm="0">
                                          <p:val>
                                            <p:fltVal val="0.000000"/>
                                          </p:val>
                                        </p:tav>
                                        <p:tav tm="100000">
                                          <p:val>
                                            <p:strVal val="#ppt_h"/>
                                          </p:val>
                                        </p:tav>
                                      </p:tavLst>
                                    </p:anim>
                                    <p:anim calcmode="lin" valueType="num">
                                      <p:cBhvr>
                                        <p:cTn id="10" dur="2000" fill="hold"/>
                                        <p:tgtEl>
                                          <p:spTgt spid="3074"/>
                                        </p:tgtEl>
                                        <p:attrNameLst>
                                          <p:attrName>ppt_w</p:attrName>
                                        </p:attrNameLst>
                                      </p:cBhvr>
                                      <p:tavLst>
                                        <p:tav tm="0">
                                          <p:val>
                                            <p:fltVal val="0.000000"/>
                                          </p:val>
                                        </p:tav>
                                        <p:tav tm="100000">
                                          <p:val>
                                            <p:strVal val="#ppt_w"/>
                                          </p:val>
                                        </p:tav>
                                      </p:tavLst>
                                    </p:anim>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par>
                          <p:cTn id="15" fill="hold">
                            <p:stCondLst>
                              <p:cond delay="4000"/>
                            </p:stCondLst>
                            <p:childTnLst>
                              <p:par>
                                <p:cTn id="16" presetID="6" presetClass="entr" presetSubtype="16"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标题 195585"/>
          <p:cNvSpPr>
            <a:spLocks noGrp="1" noRot="1"/>
          </p:cNvSpPr>
          <p:nvPr>
            <p:ph type="title"/>
          </p:nvPr>
        </p:nvSpPr>
        <p:spPr>
          <a:xfrm>
            <a:off x="508318" y="667068"/>
            <a:ext cx="6351587" cy="420687"/>
          </a:xfrm>
        </p:spPr>
        <p:txBody>
          <a:bodyPr anchor="t"/>
          <a:p>
            <a:r>
              <a:rPr lang="zh-CN" altLang="en-US" sz="2700" b="1" dirty="0">
                <a:solidFill>
                  <a:srgbClr val="FF0066"/>
                </a:solidFill>
              </a:rPr>
              <a:t>阅读教材，自己梳理教材结构：</a:t>
            </a:r>
            <a:endParaRPr lang="zh-CN" altLang="en-US" sz="2700" b="1" dirty="0">
              <a:solidFill>
                <a:srgbClr val="FF0066"/>
              </a:solidFill>
            </a:endParaRPr>
          </a:p>
        </p:txBody>
      </p:sp>
      <p:sp>
        <p:nvSpPr>
          <p:cNvPr id="130056" name="矩形 195594"/>
          <p:cNvSpPr/>
          <p:nvPr/>
        </p:nvSpPr>
        <p:spPr>
          <a:xfrm>
            <a:off x="179388" y="0"/>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知识梳理</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112653"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6469" name="文本框 446468"/>
          <p:cNvSpPr txBox="1"/>
          <p:nvPr/>
        </p:nvSpPr>
        <p:spPr>
          <a:xfrm>
            <a:off x="625475" y="681124"/>
            <a:ext cx="7892979" cy="460375"/>
          </a:xfrm>
          <a:prstGeom prst="rect">
            <a:avLst/>
          </a:prstGeom>
          <a:noFill/>
          <a:ln w="9525">
            <a:noFill/>
          </a:ln>
        </p:spPr>
        <p:txBody>
          <a:bodyPr>
            <a:spAutoFit/>
          </a:bodyPr>
          <a:p>
            <a:pPr>
              <a:spcBef>
                <a:spcPct val="50000"/>
              </a:spcBef>
            </a:pPr>
            <a:r>
              <a:rPr lang="zh-CN" altLang="en-US" sz="2400" b="1" dirty="0">
                <a:solidFill>
                  <a:schemeClr val="accent6"/>
                </a:solidFill>
                <a:effectLst>
                  <a:outerShdw blurRad="38100" dist="38100" dir="2700000">
                    <a:srgbClr val="C0C0C0"/>
                  </a:outerShdw>
                </a:effectLst>
                <a:latin typeface="黑体" panose="02010609060101010101" pitchFamily="2" charset="-122"/>
                <a:ea typeface="黑体" panose="02010609060101010101" pitchFamily="2" charset="-122"/>
              </a:rPr>
              <a:t>一、照搬苏联模式，建立社会主义制度（</a:t>
            </a:r>
            <a:r>
              <a:rPr lang="en-US" altLang="zh-CN" sz="2400" b="1" dirty="0">
                <a:solidFill>
                  <a:schemeClr val="accent6"/>
                </a:solidFill>
                <a:effectLst>
                  <a:outerShdw blurRad="38100" dist="38100" dir="2700000">
                    <a:srgbClr val="C0C0C0"/>
                  </a:outerShdw>
                </a:effectLst>
                <a:latin typeface="黑体" panose="02010609060101010101" pitchFamily="2" charset="-122"/>
                <a:ea typeface="黑体" panose="02010609060101010101" pitchFamily="2" charset="-122"/>
              </a:rPr>
              <a:t>1953-1956</a:t>
            </a:r>
            <a:r>
              <a:rPr lang="zh-CN" altLang="en-US" sz="2400" b="1" dirty="0">
                <a:solidFill>
                  <a:schemeClr val="accent6"/>
                </a:solidFill>
                <a:effectLst>
                  <a:outerShdw blurRad="38100" dist="38100" dir="2700000">
                    <a:srgbClr val="C0C0C0"/>
                  </a:outerShdw>
                </a:effectLst>
                <a:latin typeface="黑体" panose="02010609060101010101" pitchFamily="2" charset="-122"/>
                <a:ea typeface="黑体" panose="02010609060101010101" pitchFamily="2" charset="-122"/>
              </a:rPr>
              <a:t>）</a:t>
            </a:r>
            <a:r>
              <a:rPr lang="zh-CN" altLang="en-US" sz="2400" b="1" dirty="0">
                <a:solidFill>
                  <a:schemeClr val="accent6"/>
                </a:solidFill>
                <a:latin typeface="黑体" panose="02010609060101010101" pitchFamily="2" charset="-122"/>
                <a:ea typeface="黑体" panose="02010609060101010101" pitchFamily="2" charset="-122"/>
              </a:rPr>
              <a:t>：</a:t>
            </a:r>
            <a:endParaRPr lang="zh-CN" altLang="en-US" sz="2400" b="1" dirty="0">
              <a:solidFill>
                <a:schemeClr val="accent6"/>
              </a:solidFill>
              <a:latin typeface="黑体" panose="02010609060101010101" pitchFamily="2" charset="-122"/>
              <a:ea typeface="黑体" panose="02010609060101010101" pitchFamily="2" charset="-122"/>
            </a:endParaRPr>
          </a:p>
        </p:txBody>
      </p:sp>
      <p:sp>
        <p:nvSpPr>
          <p:cNvPr id="446470" name="矩形 446469"/>
          <p:cNvSpPr/>
          <p:nvPr/>
        </p:nvSpPr>
        <p:spPr>
          <a:xfrm>
            <a:off x="87630" y="1241969"/>
            <a:ext cx="2736535" cy="386080"/>
          </a:xfrm>
          <a:prstGeom prst="rect">
            <a:avLst/>
          </a:prstGeom>
          <a:noFill/>
          <a:ln w="9525">
            <a:noFill/>
          </a:ln>
        </p:spPr>
        <p:txBody>
          <a:bodyPr>
            <a:spAutoFit/>
          </a:bodyPr>
          <a:p>
            <a:pPr>
              <a:lnSpc>
                <a:spcPct val="80000"/>
              </a:lnSpc>
              <a:spcBef>
                <a:spcPct val="50000"/>
              </a:spcBef>
            </a:pPr>
            <a:r>
              <a:rPr lang="en-US" sz="24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1</a:t>
            </a:r>
            <a:r>
              <a:rPr lang="zh-CN" altLang="en-US" sz="24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、背景：</a:t>
            </a:r>
            <a:endParaRPr lang="zh-CN" altLang="en-US" sz="24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446471" name="矩形 446470"/>
          <p:cNvSpPr/>
          <p:nvPr/>
        </p:nvSpPr>
        <p:spPr>
          <a:xfrm>
            <a:off x="245110" y="1628140"/>
            <a:ext cx="8654415" cy="1198880"/>
          </a:xfrm>
          <a:prstGeom prst="rect">
            <a:avLst/>
          </a:prstGeom>
          <a:noFill/>
          <a:ln w="9525">
            <a:noFill/>
          </a:ln>
        </p:spPr>
        <p:txBody>
          <a:bodyPr wrap="square">
            <a:spAutoFit/>
          </a:bodyPr>
          <a:p>
            <a:r>
              <a:rPr lang="en-US" altLang="zh-CN" sz="2400" b="1" dirty="0">
                <a:solidFill>
                  <a:srgbClr val="FF0000"/>
                </a:solidFill>
                <a:effectLst>
                  <a:outerShdw blurRad="38100" dist="38100" dir="2700000">
                    <a:srgbClr val="C0C0C0"/>
                  </a:outerShdw>
                </a:effectLst>
                <a:latin typeface="Arial" panose="020B0604020202020204" pitchFamily="34" charset="0"/>
              </a:rPr>
              <a:t>1949-1952</a:t>
            </a:r>
            <a:r>
              <a:rPr lang="zh-CN" altLang="en-US" sz="2400" b="1" dirty="0">
                <a:solidFill>
                  <a:srgbClr val="FF0000"/>
                </a:solidFill>
                <a:effectLst>
                  <a:outerShdw blurRad="38100" dist="38100" dir="2700000">
                    <a:srgbClr val="C0C0C0"/>
                  </a:outerShdw>
                </a:effectLst>
                <a:latin typeface="Arial" panose="020B0604020202020204" pitchFamily="34" charset="0"/>
              </a:rPr>
              <a:t>年</a:t>
            </a:r>
            <a:r>
              <a:rPr lang="zh-CN" altLang="en-US" sz="2400" b="1" dirty="0">
                <a:effectLst>
                  <a:outerShdw blurRad="38100" dist="38100" dir="2700000">
                    <a:srgbClr val="C0C0C0"/>
                  </a:outerShdw>
                </a:effectLst>
                <a:latin typeface="Arial" panose="020B0604020202020204" pitchFamily="34" charset="0"/>
              </a:rPr>
              <a:t>，开展</a:t>
            </a:r>
            <a:r>
              <a:rPr lang="zh-CN" altLang="en-US" sz="2400" b="1" dirty="0">
                <a:solidFill>
                  <a:srgbClr val="FF0000"/>
                </a:solidFill>
                <a:effectLst>
                  <a:outerShdw blurRad="38100" dist="38100" dir="2700000">
                    <a:srgbClr val="C0C0C0"/>
                  </a:outerShdw>
                </a:effectLst>
                <a:latin typeface="Arial" panose="020B0604020202020204" pitchFamily="34" charset="0"/>
              </a:rPr>
              <a:t>土地改革运动</a:t>
            </a:r>
            <a:r>
              <a:rPr lang="zh-CN" altLang="en-US" sz="2400" b="1" dirty="0">
                <a:effectLst>
                  <a:outerShdw blurRad="38100" dist="38100" dir="2700000">
                    <a:srgbClr val="C0C0C0"/>
                  </a:outerShdw>
                </a:effectLst>
                <a:latin typeface="Arial" panose="020B0604020202020204" pitchFamily="34" charset="0"/>
              </a:rPr>
              <a:t>和</a:t>
            </a:r>
            <a:r>
              <a:rPr lang="zh-CN" altLang="zh-CN" sz="2400" b="1" dirty="0">
                <a:solidFill>
                  <a:srgbClr val="FF0000"/>
                </a:solidFill>
                <a:latin typeface="Arial" panose="020B0604020202020204" pitchFamily="34" charset="0"/>
              </a:rPr>
              <a:t>国民经济恢复</a:t>
            </a:r>
            <a:r>
              <a:rPr lang="zh-CN" altLang="zh-CN" sz="2400" b="1" dirty="0">
                <a:latin typeface="Arial" panose="020B0604020202020204" pitchFamily="34" charset="0"/>
              </a:rPr>
              <a:t>工作，</a:t>
            </a:r>
            <a:r>
              <a:rPr lang="zh-CN" altLang="zh-CN" sz="2400" b="1" dirty="0">
                <a:solidFill>
                  <a:srgbClr val="FF0000"/>
                </a:solidFill>
                <a:latin typeface="Arial" panose="020B0604020202020204" pitchFamily="34" charset="0"/>
              </a:rPr>
              <a:t>建立起国营经济</a:t>
            </a:r>
            <a:r>
              <a:rPr lang="zh-CN" altLang="zh-CN" sz="2400" b="1" dirty="0">
                <a:latin typeface="Arial" panose="020B0604020202020204" pitchFamily="34" charset="0"/>
              </a:rPr>
              <a:t>，从而为国家开展有计划的经济建设和社会主义改造奠定了基础。</a:t>
            </a:r>
            <a:endParaRPr lang="zh-CN" altLang="zh-CN" sz="2400" b="1" dirty="0">
              <a:latin typeface="Arial" panose="020B0604020202020204" pitchFamily="34" charset="0"/>
            </a:endParaRPr>
          </a:p>
        </p:txBody>
      </p:sp>
      <p:sp>
        <p:nvSpPr>
          <p:cNvPr id="446472" name="矩形 446471"/>
          <p:cNvSpPr/>
          <p:nvPr/>
        </p:nvSpPr>
        <p:spPr>
          <a:xfrm>
            <a:off x="87630" y="2827231"/>
            <a:ext cx="2736535" cy="386080"/>
          </a:xfrm>
          <a:prstGeom prst="rect">
            <a:avLst/>
          </a:prstGeom>
          <a:noFill/>
          <a:ln w="9525">
            <a:noFill/>
          </a:ln>
        </p:spPr>
        <p:txBody>
          <a:bodyPr>
            <a:spAutoFit/>
          </a:bodyPr>
          <a:p>
            <a:pPr>
              <a:lnSpc>
                <a:spcPct val="80000"/>
              </a:lnSpc>
              <a:spcBef>
                <a:spcPct val="50000"/>
              </a:spcBef>
            </a:pPr>
            <a:r>
              <a:rPr lang="en-US" sz="24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2</a:t>
            </a:r>
            <a:r>
              <a:rPr lang="zh-CN" altLang="en-US" sz="24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、主要内容：</a:t>
            </a:r>
            <a:endParaRPr lang="zh-CN" altLang="en-US" sz="24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446473" name="矩形 446472"/>
          <p:cNvSpPr/>
          <p:nvPr/>
        </p:nvSpPr>
        <p:spPr>
          <a:xfrm>
            <a:off x="87630" y="3213226"/>
            <a:ext cx="7056187" cy="460375"/>
          </a:xfrm>
          <a:prstGeom prst="rect">
            <a:avLst/>
          </a:prstGeom>
          <a:noFill/>
          <a:ln w="9525">
            <a:noFill/>
          </a:ln>
        </p:spPr>
        <p:txBody>
          <a:bodyPr>
            <a:spAutoFit/>
          </a:bodyPr>
          <a:p>
            <a:r>
              <a:rPr lang="en-US" altLang="zh-CN" sz="2400" b="1" dirty="0">
                <a:effectLst>
                  <a:outerShdw blurRad="38100" dist="38100" dir="2700000">
                    <a:srgbClr val="C0C0C0"/>
                  </a:outerShdw>
                </a:effectLst>
                <a:latin typeface="Arial" panose="020B0604020202020204" pitchFamily="34" charset="0"/>
              </a:rPr>
              <a:t>①1953</a:t>
            </a:r>
            <a:r>
              <a:rPr lang="zh-CN" altLang="en-US" sz="2400" b="1" dirty="0">
                <a:effectLst>
                  <a:outerShdw blurRad="38100" dist="38100" dir="2700000">
                    <a:srgbClr val="C0C0C0"/>
                  </a:outerShdw>
                </a:effectLst>
                <a:latin typeface="Arial" panose="020B0604020202020204" pitchFamily="34" charset="0"/>
              </a:rPr>
              <a:t>年制定过渡时期总路线（一化三改）；</a:t>
            </a:r>
            <a:endParaRPr lang="zh-CN" altLang="en-US" sz="2400" b="1" dirty="0">
              <a:effectLst>
                <a:outerShdw blurRad="38100" dist="38100" dir="2700000">
                  <a:srgbClr val="C0C0C0"/>
                </a:outerShdw>
              </a:effectLst>
              <a:latin typeface="Arial" panose="020B0604020202020204" pitchFamily="34" charset="0"/>
            </a:endParaRPr>
          </a:p>
        </p:txBody>
      </p:sp>
      <p:sp>
        <p:nvSpPr>
          <p:cNvPr id="446474" name="矩形 446473"/>
          <p:cNvSpPr/>
          <p:nvPr/>
        </p:nvSpPr>
        <p:spPr>
          <a:xfrm>
            <a:off x="87630" y="3679867"/>
            <a:ext cx="8621452" cy="460375"/>
          </a:xfrm>
          <a:prstGeom prst="rect">
            <a:avLst/>
          </a:prstGeom>
          <a:noFill/>
          <a:ln w="9525">
            <a:noFill/>
          </a:ln>
        </p:spPr>
        <p:txBody>
          <a:bodyPr>
            <a:spAutoFit/>
          </a:bodyPr>
          <a:p>
            <a:r>
              <a:rPr lang="en-US" altLang="zh-CN" sz="2400" b="1" dirty="0">
                <a:effectLst>
                  <a:outerShdw blurRad="38100" dist="38100" dir="2700000">
                    <a:srgbClr val="C0C0C0"/>
                  </a:outerShdw>
                </a:effectLst>
                <a:latin typeface="Arial" panose="020B0604020202020204" pitchFamily="34" charset="0"/>
              </a:rPr>
              <a:t>②</a:t>
            </a:r>
            <a:r>
              <a:rPr lang="zh-CN" altLang="en-US" sz="2400" b="1" dirty="0">
                <a:effectLst>
                  <a:outerShdw blurRad="38100" dist="38100" dir="2700000">
                    <a:srgbClr val="C0C0C0"/>
                  </a:outerShdw>
                </a:effectLst>
                <a:latin typeface="Arial" panose="020B0604020202020204" pitchFamily="34" charset="0"/>
              </a:rPr>
              <a:t>实施“一五”计划（</a:t>
            </a:r>
            <a:r>
              <a:rPr lang="en-US" altLang="zh-CN" sz="2400" b="1" dirty="0">
                <a:effectLst>
                  <a:outerShdw blurRad="38100" dist="38100" dir="2700000">
                    <a:srgbClr val="C0C0C0"/>
                  </a:outerShdw>
                </a:effectLst>
                <a:latin typeface="Arial" panose="020B0604020202020204" pitchFamily="34" charset="0"/>
              </a:rPr>
              <a:t>1953-1957</a:t>
            </a:r>
            <a:r>
              <a:rPr lang="zh-CN" altLang="en-US" sz="2400" b="1" dirty="0">
                <a:effectLst>
                  <a:outerShdw blurRad="38100" dist="38100" dir="2700000">
                    <a:srgbClr val="C0C0C0"/>
                  </a:outerShdw>
                </a:effectLst>
                <a:latin typeface="Arial" panose="020B0604020202020204" pitchFamily="34" charset="0"/>
              </a:rPr>
              <a:t>）</a:t>
            </a:r>
            <a:r>
              <a:rPr lang="zh-CN" altLang="en-US" sz="2400" b="1" dirty="0">
                <a:solidFill>
                  <a:srgbClr val="000000"/>
                </a:solidFill>
                <a:effectLst>
                  <a:outerShdw blurRad="38100" dist="38100" dir="2700000">
                    <a:srgbClr val="C0C0C0"/>
                  </a:outerShdw>
                </a:effectLst>
                <a:latin typeface="Arial" panose="020B0604020202020204" pitchFamily="34" charset="0"/>
              </a:rPr>
              <a:t>；</a:t>
            </a:r>
            <a:endParaRPr lang="zh-CN" altLang="en-US" sz="2400" b="1" dirty="0">
              <a:solidFill>
                <a:srgbClr val="000000"/>
              </a:solidFill>
              <a:effectLst>
                <a:outerShdw blurRad="38100" dist="38100" dir="2700000">
                  <a:srgbClr val="C0C0C0"/>
                </a:outerShdw>
              </a:effectLst>
              <a:latin typeface="Arial" panose="020B0604020202020204" pitchFamily="34" charset="0"/>
            </a:endParaRPr>
          </a:p>
        </p:txBody>
      </p:sp>
      <p:sp>
        <p:nvSpPr>
          <p:cNvPr id="446475" name="矩形 446474"/>
          <p:cNvSpPr/>
          <p:nvPr/>
        </p:nvSpPr>
        <p:spPr>
          <a:xfrm>
            <a:off x="87630" y="4140158"/>
            <a:ext cx="6407466" cy="460375"/>
          </a:xfrm>
          <a:prstGeom prst="rect">
            <a:avLst/>
          </a:prstGeom>
          <a:noFill/>
          <a:ln w="9525">
            <a:noFill/>
          </a:ln>
        </p:spPr>
        <p:txBody>
          <a:bodyPr>
            <a:spAutoFit/>
          </a:bodyPr>
          <a:p>
            <a:r>
              <a:rPr lang="en-US" altLang="zh-CN" sz="2400" b="1" dirty="0">
                <a:solidFill>
                  <a:srgbClr val="000000"/>
                </a:solidFill>
                <a:effectLst>
                  <a:outerShdw blurRad="38100" dist="38100" dir="2700000">
                    <a:srgbClr val="C0C0C0"/>
                  </a:outerShdw>
                </a:effectLst>
                <a:latin typeface="Arial" panose="020B0604020202020204" pitchFamily="34" charset="0"/>
              </a:rPr>
              <a:t>③</a:t>
            </a:r>
            <a:r>
              <a:rPr lang="zh-CN" altLang="en-US" sz="2400" b="1" dirty="0">
                <a:solidFill>
                  <a:srgbClr val="000000"/>
                </a:solidFill>
                <a:effectLst>
                  <a:outerShdw blurRad="38100" dist="38100" dir="2700000">
                    <a:srgbClr val="C0C0C0"/>
                  </a:outerShdw>
                </a:effectLst>
                <a:latin typeface="Arial" panose="020B0604020202020204" pitchFamily="34" charset="0"/>
              </a:rPr>
              <a:t>进行三大改造（</a:t>
            </a:r>
            <a:r>
              <a:rPr lang="en-US" altLang="zh-CN" sz="2400" b="1" dirty="0">
                <a:solidFill>
                  <a:srgbClr val="000000"/>
                </a:solidFill>
                <a:effectLst>
                  <a:outerShdw blurRad="38100" dist="38100" dir="2700000">
                    <a:srgbClr val="C0C0C0"/>
                  </a:outerShdw>
                </a:effectLst>
                <a:latin typeface="Arial" panose="020B0604020202020204" pitchFamily="34" charset="0"/>
              </a:rPr>
              <a:t>1953-1956</a:t>
            </a:r>
            <a:r>
              <a:rPr lang="zh-CN" altLang="en-US" sz="2400" b="1" dirty="0">
                <a:solidFill>
                  <a:srgbClr val="000000"/>
                </a:solidFill>
                <a:effectLst>
                  <a:outerShdw blurRad="38100" dist="38100" dir="2700000">
                    <a:srgbClr val="C0C0C0"/>
                  </a:outerShdw>
                </a:effectLst>
                <a:latin typeface="Arial" panose="020B0604020202020204" pitchFamily="34" charset="0"/>
              </a:rPr>
              <a:t>）；</a:t>
            </a:r>
            <a:endParaRPr lang="zh-CN" altLang="en-US" sz="2400" b="1" dirty="0">
              <a:solidFill>
                <a:srgbClr val="000000"/>
              </a:solidFill>
              <a:effectLst>
                <a:outerShdw blurRad="38100" dist="38100" dir="2700000">
                  <a:srgbClr val="C0C0C0"/>
                </a:outerShdw>
              </a:effectLst>
              <a:latin typeface="Arial" panose="020B0604020202020204" pitchFamily="34" charset="0"/>
            </a:endParaRPr>
          </a:p>
        </p:txBody>
      </p:sp>
      <p:sp>
        <p:nvSpPr>
          <p:cNvPr id="130056" name="矩形 195594"/>
          <p:cNvSpPr/>
          <p:nvPr/>
        </p:nvSpPr>
        <p:spPr>
          <a:xfrm>
            <a:off x="87313" y="14160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知识梳理</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6471"/>
                                        </p:tgtEl>
                                        <p:attrNameLst>
                                          <p:attrName>style.visibility</p:attrName>
                                        </p:attrNameLst>
                                      </p:cBhvr>
                                      <p:to>
                                        <p:strVal val="visible"/>
                                      </p:to>
                                    </p:set>
                                    <p:animEffect transition="in" filter="blinds(horizontal)">
                                      <p:cBhvr>
                                        <p:cTn id="7" dur="500"/>
                                        <p:tgtEl>
                                          <p:spTgt spid="4464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6473"/>
                                        </p:tgtEl>
                                        <p:attrNameLst>
                                          <p:attrName>style.visibility</p:attrName>
                                        </p:attrNameLst>
                                      </p:cBhvr>
                                      <p:to>
                                        <p:strVal val="visible"/>
                                      </p:to>
                                    </p:set>
                                    <p:animEffect transition="in" filter="blinds(horizontal)">
                                      <p:cBhvr>
                                        <p:cTn id="12" dur="500"/>
                                        <p:tgtEl>
                                          <p:spTgt spid="44647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6474"/>
                                        </p:tgtEl>
                                        <p:attrNameLst>
                                          <p:attrName>style.visibility</p:attrName>
                                        </p:attrNameLst>
                                      </p:cBhvr>
                                      <p:to>
                                        <p:strVal val="visible"/>
                                      </p:to>
                                    </p:set>
                                    <p:animEffect transition="in" filter="blinds(horizontal)">
                                      <p:cBhvr>
                                        <p:cTn id="17" dur="500"/>
                                        <p:tgtEl>
                                          <p:spTgt spid="44647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6475"/>
                                        </p:tgtEl>
                                        <p:attrNameLst>
                                          <p:attrName>style.visibility</p:attrName>
                                        </p:attrNameLst>
                                      </p:cBhvr>
                                      <p:to>
                                        <p:strVal val="visible"/>
                                      </p:to>
                                    </p:set>
                                    <p:animEffect transition="in" filter="blinds(horizontal)">
                                      <p:cBhvr>
                                        <p:cTn id="22" dur="500"/>
                                        <p:tgtEl>
                                          <p:spTgt spid="446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71" grpId="0"/>
      <p:bldP spid="446473" grpId="0"/>
      <p:bldP spid="446474" grpId="0"/>
      <p:bldP spid="4464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6476" name="矩形 446475"/>
          <p:cNvSpPr/>
          <p:nvPr/>
        </p:nvSpPr>
        <p:spPr>
          <a:xfrm>
            <a:off x="288925" y="2845919"/>
            <a:ext cx="2736535" cy="386080"/>
          </a:xfrm>
          <a:prstGeom prst="rect">
            <a:avLst/>
          </a:prstGeom>
          <a:noFill/>
          <a:ln w="9525">
            <a:noFill/>
          </a:ln>
        </p:spPr>
        <p:txBody>
          <a:bodyPr>
            <a:spAutoFit/>
          </a:bodyPr>
          <a:p>
            <a:pPr>
              <a:lnSpc>
                <a:spcPct val="80000"/>
              </a:lnSpc>
              <a:spcBef>
                <a:spcPct val="50000"/>
              </a:spcBef>
            </a:pPr>
            <a:r>
              <a:rPr lang="en-US" sz="24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4</a:t>
            </a:r>
            <a:r>
              <a:rPr lang="zh-CN" altLang="en-US" sz="24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、结果和影响：</a:t>
            </a:r>
            <a:endParaRPr lang="zh-CN" altLang="en-US" sz="24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446477" name="矩形 446476"/>
          <p:cNvSpPr/>
          <p:nvPr/>
        </p:nvSpPr>
        <p:spPr>
          <a:xfrm>
            <a:off x="100330" y="3232150"/>
            <a:ext cx="8691880" cy="1568450"/>
          </a:xfrm>
          <a:prstGeom prst="rect">
            <a:avLst/>
          </a:prstGeom>
          <a:noFill/>
          <a:ln w="9525">
            <a:noFill/>
          </a:ln>
        </p:spPr>
        <p:txBody>
          <a:bodyPr wrap="square">
            <a:spAutoFit/>
          </a:bodyPr>
          <a:p>
            <a:pPr>
              <a:spcBef>
                <a:spcPct val="50000"/>
              </a:spcBef>
              <a:buClr>
                <a:schemeClr val="bg1"/>
              </a:buClr>
            </a:pPr>
            <a:r>
              <a:rPr lang="en-US" altLang="zh-CN" sz="2400" b="1" dirty="0">
                <a:effectLst>
                  <a:outerShdw blurRad="38100" dist="38100" dir="2700000">
                    <a:srgbClr val="C0C0C0"/>
                  </a:outerShdw>
                </a:effectLst>
                <a:latin typeface="Arial" panose="020B0604020202020204" pitchFamily="34" charset="0"/>
              </a:rPr>
              <a:t>1956</a:t>
            </a:r>
            <a:r>
              <a:rPr lang="zh-CN" altLang="en-US" sz="2400" b="1" dirty="0">
                <a:effectLst>
                  <a:outerShdw blurRad="38100" dist="38100" dir="2700000">
                    <a:srgbClr val="C0C0C0"/>
                  </a:outerShdw>
                </a:effectLst>
                <a:latin typeface="Arial" panose="020B0604020202020204" pitchFamily="34" charset="0"/>
              </a:rPr>
              <a:t>年三大改造基本完成，实现生产资料从私有制向公有制的转变，</a:t>
            </a:r>
            <a:r>
              <a:rPr lang="zh-CN" altLang="en-US" sz="2400" b="1" dirty="0">
                <a:latin typeface="Arial" panose="020B0604020202020204" pitchFamily="34" charset="0"/>
              </a:rPr>
              <a:t>社会主义制度建立，中国进入社会主义初级阶段；</a:t>
            </a:r>
            <a:r>
              <a:rPr lang="zh-CN" altLang="en-US" sz="2400" b="1" dirty="0">
                <a:effectLst>
                  <a:outerShdw blurRad="38100" dist="38100" dir="2700000">
                    <a:srgbClr val="C0C0C0"/>
                  </a:outerShdw>
                </a:effectLst>
                <a:latin typeface="Arial" panose="020B0604020202020204" pitchFamily="34" charset="0"/>
              </a:rPr>
              <a:t>实现了中国历史上最广泛最深刻的社会变革，为中国以后的发展和进步奠定了坚实的基础。</a:t>
            </a:r>
            <a:endParaRPr lang="zh-CN" altLang="en-US" sz="2400" b="1" dirty="0">
              <a:effectLst>
                <a:outerShdw blurRad="38100" dist="38100" dir="2700000">
                  <a:srgbClr val="C0C0C0"/>
                </a:outerShdw>
              </a:effectLst>
              <a:latin typeface="Arial" panose="020B0604020202020204" pitchFamily="34" charset="0"/>
            </a:endParaRPr>
          </a:p>
        </p:txBody>
      </p:sp>
      <p:sp>
        <p:nvSpPr>
          <p:cNvPr id="446478" name="矩形 446477"/>
          <p:cNvSpPr/>
          <p:nvPr/>
        </p:nvSpPr>
        <p:spPr>
          <a:xfrm>
            <a:off x="288925" y="1630063"/>
            <a:ext cx="2736535" cy="386080"/>
          </a:xfrm>
          <a:prstGeom prst="rect">
            <a:avLst/>
          </a:prstGeom>
          <a:noFill/>
          <a:ln w="9525">
            <a:noFill/>
          </a:ln>
        </p:spPr>
        <p:txBody>
          <a:bodyPr>
            <a:spAutoFit/>
          </a:bodyPr>
          <a:p>
            <a:pPr>
              <a:lnSpc>
                <a:spcPct val="80000"/>
              </a:lnSpc>
              <a:spcBef>
                <a:spcPct val="50000"/>
              </a:spcBef>
            </a:pPr>
            <a:r>
              <a:rPr lang="en-US" sz="24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3</a:t>
            </a:r>
            <a:r>
              <a:rPr lang="zh-CN" altLang="en-US" sz="24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、特点（实质）：</a:t>
            </a:r>
            <a:endParaRPr lang="zh-CN" altLang="en-US" sz="24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446479" name="文本框 446478"/>
          <p:cNvSpPr txBox="1"/>
          <p:nvPr/>
        </p:nvSpPr>
        <p:spPr>
          <a:xfrm>
            <a:off x="288925" y="2016125"/>
            <a:ext cx="8590915" cy="829945"/>
          </a:xfrm>
          <a:prstGeom prst="rect">
            <a:avLst/>
          </a:prstGeom>
          <a:noFill/>
          <a:ln w="12700">
            <a:noFill/>
          </a:ln>
        </p:spPr>
        <p:txBody>
          <a:bodyPr wrap="square">
            <a:spAutoFit/>
          </a:bodyPr>
          <a:p>
            <a:pPr>
              <a:buClr>
                <a:schemeClr val="bg1"/>
              </a:buClr>
            </a:pPr>
            <a:r>
              <a:rPr lang="zh-CN" altLang="en-US" sz="2400" b="1" dirty="0">
                <a:latin typeface="黑体" panose="02010609060101010101" pitchFamily="2" charset="-122"/>
                <a:ea typeface="黑体" panose="02010609060101010101" pitchFamily="2" charset="-122"/>
              </a:rPr>
              <a:t>发展生产力（社会主义革命）和变革生产关系（社会主义改造）并举</a:t>
            </a:r>
            <a:endParaRPr lang="zh-CN" altLang="en-US" sz="2400" b="1" dirty="0">
              <a:latin typeface="黑体" panose="02010609060101010101" pitchFamily="2" charset="-122"/>
              <a:ea typeface="黑体" panose="02010609060101010101" pitchFamily="2" charset="-122"/>
            </a:endParaRPr>
          </a:p>
        </p:txBody>
      </p:sp>
      <p:sp>
        <p:nvSpPr>
          <p:cNvPr id="2" name="文本框 1"/>
          <p:cNvSpPr txBox="1"/>
          <p:nvPr/>
        </p:nvSpPr>
        <p:spPr>
          <a:xfrm>
            <a:off x="625475" y="681124"/>
            <a:ext cx="7892979" cy="460375"/>
          </a:xfrm>
          <a:prstGeom prst="rect">
            <a:avLst/>
          </a:prstGeom>
          <a:noFill/>
          <a:ln w="9525">
            <a:noFill/>
          </a:ln>
        </p:spPr>
        <p:txBody>
          <a:bodyPr>
            <a:spAutoFit/>
          </a:bodyPr>
          <a:p>
            <a:pPr>
              <a:spcBef>
                <a:spcPct val="50000"/>
              </a:spcBef>
            </a:pPr>
            <a:r>
              <a:rPr lang="zh-CN" altLang="en-US" sz="2400" b="1" dirty="0">
                <a:solidFill>
                  <a:schemeClr val="accent6"/>
                </a:solidFill>
                <a:effectLst>
                  <a:outerShdw blurRad="38100" dist="38100" dir="2700000">
                    <a:srgbClr val="C0C0C0"/>
                  </a:outerShdw>
                </a:effectLst>
                <a:latin typeface="黑体" panose="02010609060101010101" pitchFamily="2" charset="-122"/>
                <a:ea typeface="黑体" panose="02010609060101010101" pitchFamily="2" charset="-122"/>
              </a:rPr>
              <a:t>一、照搬苏联模式，建立社会主义制度（</a:t>
            </a:r>
            <a:r>
              <a:rPr lang="en-US" altLang="zh-CN" sz="2400" b="1" dirty="0">
                <a:solidFill>
                  <a:schemeClr val="accent6"/>
                </a:solidFill>
                <a:effectLst>
                  <a:outerShdw blurRad="38100" dist="38100" dir="2700000">
                    <a:srgbClr val="C0C0C0"/>
                  </a:outerShdw>
                </a:effectLst>
                <a:latin typeface="黑体" panose="02010609060101010101" pitchFamily="2" charset="-122"/>
                <a:ea typeface="黑体" panose="02010609060101010101" pitchFamily="2" charset="-122"/>
              </a:rPr>
              <a:t>1953-1956</a:t>
            </a:r>
            <a:r>
              <a:rPr lang="zh-CN" altLang="en-US" sz="2400" b="1" dirty="0">
                <a:solidFill>
                  <a:schemeClr val="accent6"/>
                </a:solidFill>
                <a:effectLst>
                  <a:outerShdw blurRad="38100" dist="38100" dir="2700000">
                    <a:srgbClr val="C0C0C0"/>
                  </a:outerShdw>
                </a:effectLst>
                <a:latin typeface="黑体" panose="02010609060101010101" pitchFamily="2" charset="-122"/>
                <a:ea typeface="黑体" panose="02010609060101010101" pitchFamily="2" charset="-122"/>
              </a:rPr>
              <a:t>）</a:t>
            </a:r>
            <a:r>
              <a:rPr lang="zh-CN" altLang="en-US" sz="2400" b="1" dirty="0">
                <a:solidFill>
                  <a:schemeClr val="accent6"/>
                </a:solidFill>
                <a:latin typeface="黑体" panose="02010609060101010101" pitchFamily="2" charset="-122"/>
                <a:ea typeface="黑体" panose="02010609060101010101" pitchFamily="2" charset="-122"/>
              </a:rPr>
              <a:t>：</a:t>
            </a:r>
            <a:endParaRPr lang="zh-CN" altLang="en-US" sz="2400" b="1" dirty="0">
              <a:solidFill>
                <a:schemeClr val="accent6"/>
              </a:solidFill>
              <a:latin typeface="黑体" panose="02010609060101010101" pitchFamily="2" charset="-122"/>
              <a:ea typeface="黑体" panose="02010609060101010101" pitchFamily="2" charset="-122"/>
            </a:endParaRPr>
          </a:p>
        </p:txBody>
      </p:sp>
      <p:sp>
        <p:nvSpPr>
          <p:cNvPr id="130056" name="矩形 195594"/>
          <p:cNvSpPr/>
          <p:nvPr/>
        </p:nvSpPr>
        <p:spPr>
          <a:xfrm>
            <a:off x="87313" y="14160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知识梳理</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3"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6479"/>
                                        </p:tgtEl>
                                        <p:attrNameLst>
                                          <p:attrName>style.visibility</p:attrName>
                                        </p:attrNameLst>
                                      </p:cBhvr>
                                      <p:to>
                                        <p:strVal val="visible"/>
                                      </p:to>
                                    </p:set>
                                    <p:animEffect transition="in" filter="dissolve">
                                      <p:cBhvr>
                                        <p:cTn id="7" dur="500"/>
                                        <p:tgtEl>
                                          <p:spTgt spid="4464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6477"/>
                                        </p:tgtEl>
                                        <p:attrNameLst>
                                          <p:attrName>style.visibility</p:attrName>
                                        </p:attrNameLst>
                                      </p:cBhvr>
                                      <p:to>
                                        <p:strVal val="visible"/>
                                      </p:to>
                                    </p:set>
                                    <p:animEffect transition="in" filter="blinds(horizontal)">
                                      <p:cBhvr>
                                        <p:cTn id="12" dur="500"/>
                                        <p:tgtEl>
                                          <p:spTgt spid="446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77" grpId="0"/>
      <p:bldP spid="4464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9540" name="文本框 449539"/>
          <p:cNvSpPr txBox="1"/>
          <p:nvPr/>
        </p:nvSpPr>
        <p:spPr>
          <a:xfrm>
            <a:off x="76200" y="641385"/>
            <a:ext cx="5219532" cy="460375"/>
          </a:xfrm>
          <a:prstGeom prst="rect">
            <a:avLst/>
          </a:prstGeom>
          <a:noFill/>
          <a:ln w="9525">
            <a:noFill/>
          </a:ln>
        </p:spPr>
        <p:txBody>
          <a:bodyPr>
            <a:spAutoFit/>
          </a:bodyPr>
          <a:p>
            <a:pPr>
              <a:spcBef>
                <a:spcPct val="50000"/>
              </a:spcBef>
            </a:pPr>
            <a:r>
              <a:rPr lang="en-US" altLang="zh-CN" sz="2400" b="1" dirty="0">
                <a:solidFill>
                  <a:schemeClr val="accent6"/>
                </a:solidFill>
                <a:latin typeface="黑体" panose="02010609060101010101" pitchFamily="2" charset="-122"/>
                <a:ea typeface="黑体" panose="02010609060101010101" pitchFamily="2" charset="-122"/>
              </a:rPr>
              <a:t>1</a:t>
            </a:r>
            <a:r>
              <a:rPr lang="zh-CN" altLang="en-US" sz="2400" b="1" dirty="0">
                <a:solidFill>
                  <a:schemeClr val="accent6"/>
                </a:solidFill>
                <a:latin typeface="黑体" panose="02010609060101010101" pitchFamily="2" charset="-122"/>
                <a:ea typeface="黑体" panose="02010609060101010101" pitchFamily="2" charset="-122"/>
              </a:rPr>
              <a:t>、过渡时期总路线</a:t>
            </a:r>
            <a:endParaRPr lang="zh-CN" altLang="en-US" sz="2400" b="1" dirty="0">
              <a:solidFill>
                <a:schemeClr val="accent6"/>
              </a:solidFill>
              <a:latin typeface="黑体" panose="02010609060101010101" pitchFamily="2" charset="-122"/>
              <a:ea typeface="黑体" panose="02010609060101010101" pitchFamily="2" charset="-122"/>
            </a:endParaRPr>
          </a:p>
        </p:txBody>
      </p:sp>
      <p:sp>
        <p:nvSpPr>
          <p:cNvPr id="449541" name="文本框 449540"/>
          <p:cNvSpPr txBox="1"/>
          <p:nvPr/>
        </p:nvSpPr>
        <p:spPr>
          <a:xfrm>
            <a:off x="851660" y="3101551"/>
            <a:ext cx="8406005" cy="755650"/>
          </a:xfrm>
          <a:prstGeom prst="rect">
            <a:avLst/>
          </a:prstGeom>
          <a:noFill/>
          <a:ln w="9525">
            <a:noFill/>
          </a:ln>
        </p:spPr>
        <p:txBody>
          <a:bodyPr>
            <a:spAutoFit/>
          </a:bodyPr>
          <a:p>
            <a:pPr>
              <a:lnSpc>
                <a:spcPct val="90000"/>
              </a:lnSpc>
              <a:buClr>
                <a:schemeClr val="bg1"/>
              </a:buClr>
            </a:pPr>
            <a:r>
              <a:rPr lang="zh-CN" altLang="en-US" sz="2400" b="1" dirty="0">
                <a:effectLst>
                  <a:outerShdw blurRad="38100" dist="38100" dir="2700000">
                    <a:srgbClr val="C0C0C0"/>
                  </a:outerShdw>
                </a:effectLst>
                <a:latin typeface="黑体" panose="02010609060101010101" pitchFamily="2" charset="-122"/>
                <a:ea typeface="黑体" panose="02010609060101010101" pitchFamily="2" charset="-122"/>
              </a:rPr>
              <a:t>社会主义建设和改造同时并举，即发展生产力和变革生产关系同时进行</a:t>
            </a:r>
            <a:endParaRPr lang="zh-CN" altLang="en-US" sz="2400" b="1" dirty="0">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449542" name="文本框 449541"/>
          <p:cNvSpPr txBox="1"/>
          <p:nvPr/>
        </p:nvSpPr>
        <p:spPr>
          <a:xfrm>
            <a:off x="851660" y="3857116"/>
            <a:ext cx="8406005" cy="755650"/>
          </a:xfrm>
          <a:prstGeom prst="rect">
            <a:avLst/>
          </a:prstGeom>
          <a:noFill/>
          <a:ln w="9525">
            <a:noFill/>
          </a:ln>
        </p:spPr>
        <p:txBody>
          <a:bodyPr>
            <a:spAutoFit/>
          </a:bodyPr>
          <a:p>
            <a:pPr>
              <a:lnSpc>
                <a:spcPct val="90000"/>
              </a:lnSpc>
              <a:buClr>
                <a:schemeClr val="bg1"/>
              </a:buClr>
            </a:pPr>
            <a:r>
              <a:rPr lang="zh-CN" altLang="en-US" sz="2400" b="1" dirty="0">
                <a:effectLst>
                  <a:outerShdw blurRad="38100" dist="38100" dir="2700000">
                    <a:srgbClr val="C0C0C0"/>
                  </a:outerShdw>
                </a:effectLst>
                <a:latin typeface="黑体" panose="02010609060101010101" pitchFamily="2" charset="-122"/>
                <a:ea typeface="黑体" panose="02010609060101010101" pitchFamily="2" charset="-122"/>
              </a:rPr>
              <a:t>标志着国家开始进行大规模的有计划的经济建设和社会主义改造。成为</a:t>
            </a:r>
            <a:r>
              <a:rPr lang="zh-CN" altLang="en-US" sz="2400" b="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rPr>
              <a:t>社会主义改造时期纲领性文件</a:t>
            </a:r>
            <a:r>
              <a:rPr lang="zh-CN" altLang="en-US" sz="2400" b="1" dirty="0">
                <a:effectLst>
                  <a:outerShdw blurRad="38100" dist="38100" dir="2700000">
                    <a:srgbClr val="C0C0C0"/>
                  </a:outerShdw>
                </a:effectLst>
                <a:latin typeface="黑体" panose="02010609060101010101" pitchFamily="2" charset="-122"/>
                <a:ea typeface="黑体" panose="02010609060101010101" pitchFamily="2" charset="-122"/>
              </a:rPr>
              <a:t>。 </a:t>
            </a:r>
            <a:endParaRPr lang="zh-CN" altLang="en-US" sz="2400" b="1" dirty="0">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449543" name="矩形 449542"/>
          <p:cNvSpPr/>
          <p:nvPr/>
        </p:nvSpPr>
        <p:spPr>
          <a:xfrm>
            <a:off x="-24765" y="2366203"/>
            <a:ext cx="1101090" cy="460375"/>
          </a:xfrm>
          <a:prstGeom prst="rect">
            <a:avLst/>
          </a:prstGeom>
          <a:noFill/>
          <a:ln w="9525">
            <a:noFill/>
          </a:ln>
        </p:spPr>
        <p:txBody>
          <a:bodyPr wrap="none" anchor="t">
            <a:spAutoFit/>
          </a:bodyPr>
          <a:p>
            <a:r>
              <a:rPr lang="zh-CN" altLang="en-US" sz="2400" b="1" dirty="0">
                <a:solidFill>
                  <a:srgbClr val="0000CC"/>
                </a:solidFill>
                <a:effectLst>
                  <a:outerShdw blurRad="38100" dist="38100" dir="2700000">
                    <a:srgbClr val="C0C0C0"/>
                  </a:outerShdw>
                </a:effectLst>
                <a:latin typeface="Arial" panose="020B0604020202020204" pitchFamily="34" charset="0"/>
              </a:rPr>
              <a:t>内容：</a:t>
            </a:r>
            <a:endParaRPr lang="zh-CN" altLang="en-US" sz="2400" b="1" dirty="0">
              <a:solidFill>
                <a:srgbClr val="0000CC"/>
              </a:solidFill>
              <a:effectLst>
                <a:outerShdw blurRad="38100" dist="38100" dir="2700000">
                  <a:srgbClr val="C0C0C0"/>
                </a:outerShdw>
              </a:effectLst>
              <a:latin typeface="Arial" panose="020B0604020202020204" pitchFamily="34" charset="0"/>
            </a:endParaRPr>
          </a:p>
        </p:txBody>
      </p:sp>
      <p:sp>
        <p:nvSpPr>
          <p:cNvPr id="449544" name="矩形 449543"/>
          <p:cNvSpPr/>
          <p:nvPr/>
        </p:nvSpPr>
        <p:spPr>
          <a:xfrm>
            <a:off x="-24765" y="3101406"/>
            <a:ext cx="1101090" cy="460375"/>
          </a:xfrm>
          <a:prstGeom prst="rect">
            <a:avLst/>
          </a:prstGeom>
          <a:noFill/>
          <a:ln w="9525">
            <a:noFill/>
          </a:ln>
        </p:spPr>
        <p:txBody>
          <a:bodyPr wrap="none" anchor="t">
            <a:spAutoFit/>
          </a:bodyPr>
          <a:p>
            <a:r>
              <a:rPr lang="zh-CN" altLang="en-US" sz="2400" b="1" dirty="0">
                <a:solidFill>
                  <a:srgbClr val="0000FF"/>
                </a:solidFill>
                <a:effectLst>
                  <a:outerShdw blurRad="38100" dist="38100" dir="2700000">
                    <a:srgbClr val="C0C0C0"/>
                  </a:outerShdw>
                </a:effectLst>
                <a:latin typeface="Arial" panose="020B0604020202020204" pitchFamily="34" charset="0"/>
              </a:rPr>
              <a:t>实质</a:t>
            </a:r>
            <a:r>
              <a:rPr lang="zh-CN" altLang="en-US" sz="2400" b="1" dirty="0">
                <a:effectLst>
                  <a:outerShdw blurRad="38100" dist="38100" dir="2700000">
                    <a:srgbClr val="C0C0C0"/>
                  </a:outerShdw>
                </a:effectLst>
                <a:latin typeface="Arial" panose="020B0604020202020204" pitchFamily="34" charset="0"/>
              </a:rPr>
              <a:t>：</a:t>
            </a:r>
            <a:endParaRPr lang="zh-CN" altLang="en-US" sz="2400" b="1" dirty="0">
              <a:effectLst>
                <a:outerShdw blurRad="38100" dist="38100" dir="2700000">
                  <a:srgbClr val="C0C0C0"/>
                </a:outerShdw>
              </a:effectLst>
              <a:latin typeface="Arial" panose="020B0604020202020204" pitchFamily="34" charset="0"/>
            </a:endParaRPr>
          </a:p>
        </p:txBody>
      </p:sp>
      <p:sp>
        <p:nvSpPr>
          <p:cNvPr id="449545" name="矩形 449544"/>
          <p:cNvSpPr/>
          <p:nvPr/>
        </p:nvSpPr>
        <p:spPr>
          <a:xfrm>
            <a:off x="-24765" y="3856706"/>
            <a:ext cx="1101090" cy="460375"/>
          </a:xfrm>
          <a:prstGeom prst="rect">
            <a:avLst/>
          </a:prstGeom>
          <a:noFill/>
          <a:ln w="9525">
            <a:noFill/>
          </a:ln>
        </p:spPr>
        <p:txBody>
          <a:bodyPr wrap="none" anchor="t">
            <a:spAutoFit/>
          </a:bodyPr>
          <a:p>
            <a:r>
              <a:rPr lang="zh-CN" altLang="en-US" sz="2400" b="1" dirty="0">
                <a:solidFill>
                  <a:srgbClr val="0000FF"/>
                </a:solidFill>
                <a:effectLst>
                  <a:outerShdw blurRad="38100" dist="38100" dir="2700000">
                    <a:srgbClr val="C0C0C0"/>
                  </a:outerShdw>
                </a:effectLst>
                <a:latin typeface="Arial" panose="020B0604020202020204" pitchFamily="34" charset="0"/>
              </a:rPr>
              <a:t>意义</a:t>
            </a:r>
            <a:r>
              <a:rPr lang="zh-CN" altLang="en-US" sz="2400" b="1" dirty="0">
                <a:effectLst>
                  <a:outerShdw blurRad="38100" dist="38100" dir="2700000">
                    <a:srgbClr val="C0C0C0"/>
                  </a:outerShdw>
                </a:effectLst>
                <a:latin typeface="Arial" panose="020B0604020202020204" pitchFamily="34" charset="0"/>
              </a:rPr>
              <a:t>：</a:t>
            </a:r>
            <a:endParaRPr lang="zh-CN" altLang="en-US" sz="2400" b="1" dirty="0">
              <a:effectLst>
                <a:outerShdw blurRad="38100" dist="38100" dir="2700000">
                  <a:srgbClr val="C0C0C0"/>
                </a:outerShdw>
              </a:effectLst>
              <a:latin typeface="Arial" panose="020B0604020202020204" pitchFamily="34" charset="0"/>
            </a:endParaRPr>
          </a:p>
        </p:txBody>
      </p:sp>
      <p:sp>
        <p:nvSpPr>
          <p:cNvPr id="449546" name="Text Box 4"/>
          <p:cNvSpPr txBox="1"/>
          <p:nvPr/>
        </p:nvSpPr>
        <p:spPr>
          <a:xfrm>
            <a:off x="131445" y="1101725"/>
            <a:ext cx="8880475" cy="1198880"/>
          </a:xfrm>
          <a:prstGeom prst="rect">
            <a:avLst/>
          </a:prstGeom>
          <a:noFill/>
          <a:ln w="38100" cap="flat" cmpd="sng">
            <a:solidFill>
              <a:srgbClr val="FF9900"/>
            </a:solidFill>
            <a:prstDash val="solid"/>
            <a:miter/>
            <a:headEnd type="none" w="med" len="med"/>
            <a:tailEnd type="none" w="med" len="med"/>
          </a:ln>
        </p:spPr>
        <p:txBody>
          <a:bodyPr wrap="square">
            <a:spAutoFit/>
          </a:bodyPr>
          <a:p>
            <a:r>
              <a:rPr lang="en-US" altLang="zh-CN" sz="2400" b="1">
                <a:latin typeface="Tahoma" panose="020B0604030504040204" pitchFamily="34" charset="0"/>
                <a:ea typeface="黑体" panose="02010609060101010101" pitchFamily="2" charset="-122"/>
              </a:rPr>
              <a:t>       </a:t>
            </a:r>
            <a:r>
              <a:rPr lang="zh-CN" altLang="en-US" sz="2400" b="1">
                <a:latin typeface="Tahoma" panose="020B0604030504040204" pitchFamily="34" charset="0"/>
                <a:ea typeface="黑体" panose="02010609060101010101" pitchFamily="2" charset="-122"/>
              </a:rPr>
              <a:t>过渡时期是指从</a:t>
            </a:r>
            <a:r>
              <a:rPr lang="zh-CN" altLang="en-US" sz="2400" b="1" u="sng" dirty="0">
                <a:solidFill>
                  <a:srgbClr val="FF0000"/>
                </a:solidFill>
                <a:latin typeface="Tahoma" panose="020B0604030504040204" pitchFamily="34" charset="0"/>
                <a:ea typeface="黑体" panose="02010609060101010101" pitchFamily="2" charset="-122"/>
              </a:rPr>
              <a:t>新中国成立（</a:t>
            </a:r>
            <a:r>
              <a:rPr lang="en-US" altLang="zh-CN" sz="2400" b="1" u="sng" dirty="0">
                <a:solidFill>
                  <a:srgbClr val="FF0000"/>
                </a:solidFill>
                <a:latin typeface="Tahoma" panose="020B0604030504040204" pitchFamily="34" charset="0"/>
                <a:ea typeface="黑体" panose="02010609060101010101" pitchFamily="2" charset="-122"/>
              </a:rPr>
              <a:t>1949</a:t>
            </a:r>
            <a:r>
              <a:rPr lang="zh-CN" altLang="en-US" sz="2400" b="1" u="sng" dirty="0">
                <a:solidFill>
                  <a:srgbClr val="FF0000"/>
                </a:solidFill>
                <a:latin typeface="Tahoma" panose="020B0604030504040204" pitchFamily="34" charset="0"/>
                <a:ea typeface="黑体" panose="02010609060101010101" pitchFamily="2" charset="-122"/>
              </a:rPr>
              <a:t>）</a:t>
            </a:r>
            <a:r>
              <a:rPr lang="zh-CN" altLang="en-US" sz="2400" b="1" dirty="0">
                <a:latin typeface="Tahoma" panose="020B0604030504040204" pitchFamily="34" charset="0"/>
                <a:ea typeface="黑体" panose="02010609060101010101" pitchFamily="2" charset="-122"/>
              </a:rPr>
              <a:t>到</a:t>
            </a:r>
            <a:r>
              <a:rPr lang="zh-CN" altLang="en-US" sz="2400" b="1" u="sng">
                <a:solidFill>
                  <a:srgbClr val="FF0000"/>
                </a:solidFill>
                <a:latin typeface="Tahoma" panose="020B0604030504040204" pitchFamily="34" charset="0"/>
                <a:ea typeface="黑体" panose="02010609060101010101" pitchFamily="2" charset="-122"/>
              </a:rPr>
              <a:t>社会主义改造</a:t>
            </a:r>
            <a:r>
              <a:rPr lang="zh-CN" altLang="en-US" sz="2400" b="1" dirty="0">
                <a:latin typeface="Tahoma" panose="020B0604030504040204" pitchFamily="34" charset="0"/>
                <a:ea typeface="黑体" panose="02010609060101010101" pitchFamily="2" charset="-122"/>
              </a:rPr>
              <a:t>基本完成（</a:t>
            </a:r>
            <a:r>
              <a:rPr lang="en-US" altLang="zh-CN" sz="2400" b="1" dirty="0">
                <a:latin typeface="Tahoma" panose="020B0604030504040204" pitchFamily="34" charset="0"/>
                <a:ea typeface="黑体" panose="02010609060101010101" pitchFamily="2" charset="-122"/>
              </a:rPr>
              <a:t>1956</a:t>
            </a:r>
            <a:r>
              <a:rPr lang="zh-CN" altLang="en-US" sz="2400" b="1" dirty="0">
                <a:latin typeface="Tahoma" panose="020B0604030504040204" pitchFamily="34" charset="0"/>
                <a:ea typeface="黑体" panose="02010609060101010101" pitchFamily="2" charset="-122"/>
              </a:rPr>
              <a:t>）这</a:t>
            </a:r>
            <a:r>
              <a:rPr lang="zh-CN" altLang="en-US" sz="2400" b="1">
                <a:latin typeface="Tahoma" panose="020B0604030504040204" pitchFamily="34" charset="0"/>
                <a:ea typeface="黑体" panose="02010609060101010101" pitchFamily="2" charset="-122"/>
              </a:rPr>
              <a:t>个时期，也就是从</a:t>
            </a:r>
            <a:r>
              <a:rPr lang="zh-CN" altLang="en-US" sz="2400" b="1">
                <a:solidFill>
                  <a:srgbClr val="FF0000"/>
                </a:solidFill>
                <a:latin typeface="Tahoma" panose="020B0604030504040204" pitchFamily="34" charset="0"/>
                <a:ea typeface="黑体" panose="02010609060101010101" pitchFamily="2" charset="-122"/>
              </a:rPr>
              <a:t>新民主主义</a:t>
            </a:r>
            <a:r>
              <a:rPr lang="zh-CN" altLang="en-US" sz="2400" b="1">
                <a:latin typeface="Tahoma" panose="020B0604030504040204" pitchFamily="34" charset="0"/>
                <a:ea typeface="黑体" panose="02010609060101010101" pitchFamily="2" charset="-122"/>
              </a:rPr>
              <a:t>社会到</a:t>
            </a:r>
            <a:r>
              <a:rPr lang="zh-CN" altLang="en-US" sz="2400" b="1">
                <a:solidFill>
                  <a:srgbClr val="FF0000"/>
                </a:solidFill>
                <a:latin typeface="Tahoma" panose="020B0604030504040204" pitchFamily="34" charset="0"/>
                <a:ea typeface="黑体" panose="02010609060101010101" pitchFamily="2" charset="-122"/>
              </a:rPr>
              <a:t>社会主义</a:t>
            </a:r>
            <a:r>
              <a:rPr lang="zh-CN" altLang="en-US" sz="2400" b="1">
                <a:latin typeface="Tahoma" panose="020B0604030504040204" pitchFamily="34" charset="0"/>
                <a:ea typeface="黑体" panose="02010609060101010101" pitchFamily="2" charset="-122"/>
              </a:rPr>
              <a:t>社会的转变时期。</a:t>
            </a:r>
            <a:endParaRPr lang="zh-CN" altLang="en-US" sz="2400" b="1">
              <a:latin typeface="Tahoma" panose="020B0604030504040204" pitchFamily="34" charset="0"/>
              <a:ea typeface="黑体" panose="02010609060101010101" pitchFamily="2" charset="-122"/>
            </a:endParaRPr>
          </a:p>
        </p:txBody>
      </p:sp>
      <p:sp>
        <p:nvSpPr>
          <p:cNvPr id="449547" name="矩形 449546"/>
          <p:cNvSpPr/>
          <p:nvPr/>
        </p:nvSpPr>
        <p:spPr>
          <a:xfrm>
            <a:off x="767985" y="2327109"/>
            <a:ext cx="8351250" cy="829945"/>
          </a:xfrm>
          <a:prstGeom prst="rect">
            <a:avLst/>
          </a:prstGeom>
          <a:noFill/>
          <a:ln w="9525">
            <a:noFill/>
          </a:ln>
        </p:spPr>
        <p:txBody>
          <a:bodyPr>
            <a:spAutoFit/>
          </a:bodyPr>
          <a:p>
            <a:r>
              <a:rPr lang="en-US" altLang="zh-CN" sz="2400" b="1" dirty="0">
                <a:effectLst>
                  <a:outerShdw blurRad="38100" dist="38100" dir="2700000">
                    <a:srgbClr val="C0C0C0"/>
                  </a:outerShdw>
                </a:effectLst>
                <a:latin typeface="Arial" panose="020B0604020202020204" pitchFamily="34" charset="0"/>
              </a:rPr>
              <a:t>“</a:t>
            </a:r>
            <a:r>
              <a:rPr lang="zh-CN" altLang="en-US" sz="2400" b="1" dirty="0">
                <a:effectLst>
                  <a:outerShdw blurRad="38100" dist="38100" dir="2700000">
                    <a:srgbClr val="C0C0C0"/>
                  </a:outerShdw>
                </a:effectLst>
                <a:latin typeface="Arial" panose="020B0604020202020204" pitchFamily="34" charset="0"/>
              </a:rPr>
              <a:t>一化三改”（</a:t>
            </a:r>
            <a:r>
              <a:rPr lang="zh-CN" altLang="zh-CN" sz="2400" b="1" dirty="0">
                <a:latin typeface="Arial" panose="020B0604020202020204" pitchFamily="34" charset="0"/>
              </a:rPr>
              <a:t>在相当长的时期内逐步实现社会主义工业化和社会主义改造，社会主义建设由此起步。</a:t>
            </a:r>
            <a:endParaRPr lang="zh-CN" altLang="zh-CN" sz="2400" b="1" dirty="0">
              <a:solidFill>
                <a:srgbClr val="0000FF"/>
              </a:solidFill>
              <a:effectLst>
                <a:outerShdw blurRad="38100" dist="38100" dir="2700000">
                  <a:srgbClr val="C0C0C0"/>
                </a:outerShdw>
              </a:effectLst>
              <a:latin typeface="Arial" panose="020B0604020202020204" pitchFamily="34" charset="0"/>
            </a:endParaRPr>
          </a:p>
        </p:txBody>
      </p:sp>
      <p:sp>
        <p:nvSpPr>
          <p:cNvPr id="130056" name="矩形 195594"/>
          <p:cNvSpPr/>
          <p:nvPr/>
        </p:nvSpPr>
        <p:spPr>
          <a:xfrm>
            <a:off x="87313" y="14160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9546"/>
                                        </p:tgtEl>
                                        <p:attrNameLst>
                                          <p:attrName>style.visibility</p:attrName>
                                        </p:attrNameLst>
                                      </p:cBhvr>
                                      <p:to>
                                        <p:strVal val="visible"/>
                                      </p:to>
                                    </p:set>
                                    <p:anim calcmode="lin" valueType="num">
                                      <p:cBhvr additive="base">
                                        <p:cTn id="7" dur="500" fill="hold"/>
                                        <p:tgtEl>
                                          <p:spTgt spid="449546"/>
                                        </p:tgtEl>
                                        <p:attrNameLst>
                                          <p:attrName>ppt_x</p:attrName>
                                        </p:attrNameLst>
                                      </p:cBhvr>
                                      <p:tavLst>
                                        <p:tav tm="0">
                                          <p:val>
                                            <p:strVal val="#ppt_x"/>
                                          </p:val>
                                        </p:tav>
                                        <p:tav tm="100000">
                                          <p:val>
                                            <p:strVal val="#ppt_x"/>
                                          </p:val>
                                        </p:tav>
                                      </p:tavLst>
                                    </p:anim>
                                    <p:anim calcmode="lin" valueType="num">
                                      <p:cBhvr additive="base">
                                        <p:cTn id="8" dur="500" fill="hold"/>
                                        <p:tgtEl>
                                          <p:spTgt spid="4495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49547"/>
                                        </p:tgtEl>
                                        <p:attrNameLst>
                                          <p:attrName>style.visibility</p:attrName>
                                        </p:attrNameLst>
                                      </p:cBhvr>
                                      <p:to>
                                        <p:strVal val="visible"/>
                                      </p:to>
                                    </p:set>
                                    <p:animEffect transition="in" filter="blinds(horizontal)">
                                      <p:cBhvr>
                                        <p:cTn id="13" dur="500"/>
                                        <p:tgtEl>
                                          <p:spTgt spid="449547"/>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449541"/>
                                        </p:tgtEl>
                                        <p:attrNameLst>
                                          <p:attrName>style.visibility</p:attrName>
                                        </p:attrNameLst>
                                      </p:cBhvr>
                                      <p:to>
                                        <p:strVal val="visible"/>
                                      </p:to>
                                    </p:set>
                                    <p:anim calcmode="lin" valueType="num">
                                      <p:cBhvr>
                                        <p:cTn id="18" dur="1" fill="hold"/>
                                        <p:tgtEl>
                                          <p:spTgt spid="449541"/>
                                        </p:tgtEl>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449542"/>
                                        </p:tgtEl>
                                        <p:attrNameLst>
                                          <p:attrName>style.visibility</p:attrName>
                                        </p:attrNameLst>
                                      </p:cBhvr>
                                      <p:to>
                                        <p:strVal val="visible"/>
                                      </p:to>
                                    </p:set>
                                    <p:anim calcmode="lin" valueType="num">
                                      <p:cBhvr>
                                        <p:cTn id="23" dur="1" fill="hold"/>
                                        <p:tgtEl>
                                          <p:spTgt spid="44954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1" grpId="0"/>
      <p:bldP spid="449542" grpId="0"/>
      <p:bldP spid="449546" grpId="0" bldLvl="0" animBg="1"/>
      <p:bldP spid="4495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64" name="文本框 450563"/>
          <p:cNvSpPr txBox="1"/>
          <p:nvPr/>
        </p:nvSpPr>
        <p:spPr>
          <a:xfrm>
            <a:off x="295910" y="917610"/>
            <a:ext cx="5598052" cy="460375"/>
          </a:xfrm>
          <a:prstGeom prst="rect">
            <a:avLst/>
          </a:prstGeom>
          <a:noFill/>
          <a:ln w="9525">
            <a:noFill/>
          </a:ln>
        </p:spPr>
        <p:txBody>
          <a:bodyPr>
            <a:spAutoFit/>
          </a:bodyPr>
          <a:p>
            <a:pPr>
              <a:spcBef>
                <a:spcPct val="50000"/>
              </a:spcBef>
            </a:pPr>
            <a:r>
              <a:rPr lang="en-US" altLang="zh-CN" sz="2400" b="1" dirty="0">
                <a:solidFill>
                  <a:schemeClr val="accent6"/>
                </a:solidFill>
                <a:latin typeface="黑体" panose="02010609060101010101" pitchFamily="2" charset="-122"/>
                <a:ea typeface="黑体" panose="02010609060101010101" pitchFamily="2" charset="-122"/>
              </a:rPr>
              <a:t>2</a:t>
            </a:r>
            <a:r>
              <a:rPr lang="zh-CN" altLang="en-US" sz="2400" b="1" dirty="0">
                <a:solidFill>
                  <a:schemeClr val="accent6"/>
                </a:solidFill>
                <a:latin typeface="黑体" panose="02010609060101010101" pitchFamily="2" charset="-122"/>
                <a:ea typeface="黑体" panose="02010609060101010101" pitchFamily="2" charset="-122"/>
              </a:rPr>
              <a:t>、“一五”计划（</a:t>
            </a:r>
            <a:r>
              <a:rPr lang="en-US" altLang="zh-CN" sz="2400" b="1">
                <a:solidFill>
                  <a:schemeClr val="accent6"/>
                </a:solidFill>
                <a:latin typeface="黑体" panose="02010609060101010101" pitchFamily="2" charset="-122"/>
                <a:ea typeface="黑体" panose="02010609060101010101" pitchFamily="2" charset="-122"/>
              </a:rPr>
              <a:t>1953—</a:t>
            </a:r>
            <a:r>
              <a:rPr lang="en-US" altLang="zh-CN" sz="2400" b="1" dirty="0">
                <a:solidFill>
                  <a:schemeClr val="accent6"/>
                </a:solidFill>
                <a:latin typeface="黑体" panose="02010609060101010101" pitchFamily="2" charset="-122"/>
                <a:ea typeface="黑体" panose="02010609060101010101" pitchFamily="2" charset="-122"/>
              </a:rPr>
              <a:t>1957</a:t>
            </a:r>
            <a:r>
              <a:rPr lang="zh-CN" altLang="en-US" sz="2400" b="1" dirty="0">
                <a:solidFill>
                  <a:schemeClr val="accent6"/>
                </a:solidFill>
                <a:latin typeface="黑体" panose="02010609060101010101" pitchFamily="2" charset="-122"/>
                <a:ea typeface="黑体" panose="02010609060101010101" pitchFamily="2" charset="-122"/>
              </a:rPr>
              <a:t>）</a:t>
            </a:r>
            <a:endParaRPr lang="zh-CN" altLang="en-US" sz="2400" b="1" dirty="0">
              <a:solidFill>
                <a:schemeClr val="accent6"/>
              </a:solidFill>
              <a:latin typeface="黑体" panose="02010609060101010101" pitchFamily="2" charset="-122"/>
              <a:ea typeface="黑体" panose="02010609060101010101" pitchFamily="2" charset="-122"/>
            </a:endParaRPr>
          </a:p>
        </p:txBody>
      </p:sp>
      <p:sp>
        <p:nvSpPr>
          <p:cNvPr id="450567" name="矩形 450566"/>
          <p:cNvSpPr/>
          <p:nvPr/>
        </p:nvSpPr>
        <p:spPr>
          <a:xfrm>
            <a:off x="34925" y="2028741"/>
            <a:ext cx="986790" cy="414020"/>
          </a:xfrm>
          <a:prstGeom prst="rect">
            <a:avLst/>
          </a:prstGeom>
          <a:noFill/>
          <a:ln w="9525">
            <a:noFill/>
          </a:ln>
        </p:spPr>
        <p:txBody>
          <a:bodyPr wrap="none" anchor="t">
            <a:spAutoFit/>
          </a:bodyPr>
          <a:p>
            <a:pPr>
              <a:spcBef>
                <a:spcPct val="30000"/>
              </a:spcBef>
              <a:buClr>
                <a:srgbClr val="3333FF"/>
              </a:buClr>
            </a:pPr>
            <a:r>
              <a:rPr lang="zh-CN" altLang="en-US" sz="2100" b="1" dirty="0">
                <a:solidFill>
                  <a:srgbClr val="0000CC"/>
                </a:solidFill>
                <a:effectLst>
                  <a:outerShdw blurRad="38100" dist="38100" dir="2700000">
                    <a:srgbClr val="C0C0C0"/>
                  </a:outerShdw>
                </a:effectLst>
                <a:latin typeface="Arial" panose="020B0604020202020204" pitchFamily="34" charset="0"/>
              </a:rPr>
              <a:t>依据：</a:t>
            </a:r>
            <a:endParaRPr lang="zh-CN" altLang="en-US" sz="2100" b="1" dirty="0">
              <a:solidFill>
                <a:srgbClr val="0000CC"/>
              </a:solidFill>
              <a:effectLst>
                <a:outerShdw blurRad="38100" dist="38100" dir="2700000">
                  <a:srgbClr val="C0C0C0"/>
                </a:outerShdw>
              </a:effectLst>
              <a:latin typeface="Arial" panose="020B0604020202020204" pitchFamily="34" charset="0"/>
            </a:endParaRPr>
          </a:p>
        </p:txBody>
      </p:sp>
      <p:sp>
        <p:nvSpPr>
          <p:cNvPr id="450568" name="矩形 450567"/>
          <p:cNvSpPr/>
          <p:nvPr/>
        </p:nvSpPr>
        <p:spPr>
          <a:xfrm>
            <a:off x="34925" y="2407261"/>
            <a:ext cx="1522730" cy="414020"/>
          </a:xfrm>
          <a:prstGeom prst="rect">
            <a:avLst/>
          </a:prstGeom>
          <a:noFill/>
          <a:ln w="9525">
            <a:noFill/>
          </a:ln>
        </p:spPr>
        <p:txBody>
          <a:bodyPr wrap="none" anchor="t">
            <a:spAutoFit/>
          </a:bodyPr>
          <a:p>
            <a:r>
              <a:rPr lang="zh-CN" altLang="en-US" sz="2100" b="1" dirty="0">
                <a:solidFill>
                  <a:srgbClr val="0000CC"/>
                </a:solidFill>
                <a:effectLst>
                  <a:outerShdw blurRad="38100" dist="38100" dir="2700000">
                    <a:srgbClr val="C0C0C0"/>
                  </a:outerShdw>
                </a:effectLst>
                <a:latin typeface="Arial" panose="020B0604020202020204" pitchFamily="34" charset="0"/>
              </a:rPr>
              <a:t>中心环节：</a:t>
            </a:r>
            <a:endParaRPr lang="zh-CN" altLang="en-US" sz="2100" b="1" dirty="0">
              <a:solidFill>
                <a:srgbClr val="0000CC"/>
              </a:solidFill>
              <a:effectLst>
                <a:outerShdw blurRad="38100" dist="38100" dir="2700000">
                  <a:srgbClr val="C0C0C0"/>
                </a:outerShdw>
              </a:effectLst>
              <a:latin typeface="Arial" panose="020B0604020202020204" pitchFamily="34" charset="0"/>
            </a:endParaRPr>
          </a:p>
        </p:txBody>
      </p:sp>
      <p:sp>
        <p:nvSpPr>
          <p:cNvPr id="450569" name="矩形 450568"/>
          <p:cNvSpPr/>
          <p:nvPr/>
        </p:nvSpPr>
        <p:spPr>
          <a:xfrm>
            <a:off x="34925" y="2784591"/>
            <a:ext cx="1522730" cy="414020"/>
          </a:xfrm>
          <a:prstGeom prst="rect">
            <a:avLst/>
          </a:prstGeom>
          <a:noFill/>
          <a:ln w="9525">
            <a:noFill/>
          </a:ln>
        </p:spPr>
        <p:txBody>
          <a:bodyPr wrap="none" anchor="t">
            <a:spAutoFit/>
          </a:bodyPr>
          <a:p>
            <a:pPr>
              <a:spcBef>
                <a:spcPct val="30000"/>
              </a:spcBef>
              <a:buClr>
                <a:srgbClr val="3333FF"/>
              </a:buClr>
            </a:pPr>
            <a:r>
              <a:rPr lang="zh-CN" altLang="en-US" sz="2100" b="1" dirty="0">
                <a:solidFill>
                  <a:srgbClr val="0000CC"/>
                </a:solidFill>
                <a:effectLst>
                  <a:outerShdw blurRad="38100" dist="38100" dir="2700000">
                    <a:srgbClr val="C0C0C0"/>
                  </a:outerShdw>
                </a:effectLst>
                <a:latin typeface="Arial" panose="020B0604020202020204" pitchFamily="34" charset="0"/>
              </a:rPr>
              <a:t>重点区域：</a:t>
            </a:r>
            <a:endParaRPr lang="zh-CN" altLang="en-US" sz="2100" b="1" dirty="0">
              <a:solidFill>
                <a:srgbClr val="0000CC"/>
              </a:solidFill>
              <a:effectLst>
                <a:outerShdw blurRad="38100" dist="38100" dir="2700000">
                  <a:srgbClr val="C0C0C0"/>
                </a:outerShdw>
              </a:effectLst>
              <a:latin typeface="Arial" panose="020B0604020202020204" pitchFamily="34" charset="0"/>
            </a:endParaRPr>
          </a:p>
        </p:txBody>
      </p:sp>
      <p:sp>
        <p:nvSpPr>
          <p:cNvPr id="450570" name="矩形 450569"/>
          <p:cNvSpPr/>
          <p:nvPr/>
        </p:nvSpPr>
        <p:spPr>
          <a:xfrm>
            <a:off x="34925" y="3163111"/>
            <a:ext cx="1611630" cy="414020"/>
          </a:xfrm>
          <a:prstGeom prst="rect">
            <a:avLst/>
          </a:prstGeom>
          <a:noFill/>
          <a:ln w="9525">
            <a:noFill/>
          </a:ln>
        </p:spPr>
        <p:txBody>
          <a:bodyPr wrap="none" anchor="t">
            <a:spAutoFit/>
          </a:bodyPr>
          <a:p>
            <a:pPr>
              <a:spcBef>
                <a:spcPct val="30000"/>
              </a:spcBef>
              <a:buClr>
                <a:srgbClr val="3333FF"/>
              </a:buClr>
            </a:pPr>
            <a:r>
              <a:rPr lang="zh-CN" altLang="en-US" sz="2100" b="1" dirty="0">
                <a:solidFill>
                  <a:srgbClr val="0000CC"/>
                </a:solidFill>
                <a:effectLst>
                  <a:outerShdw blurRad="38100" dist="38100" dir="2700000">
                    <a:srgbClr val="C0C0C0"/>
                  </a:outerShdw>
                </a:effectLst>
                <a:latin typeface="Arial" panose="020B0604020202020204" pitchFamily="34" charset="0"/>
              </a:rPr>
              <a:t>成就、意义</a:t>
            </a:r>
            <a:r>
              <a:rPr lang="en-US" altLang="zh-CN" sz="2100" b="1">
                <a:solidFill>
                  <a:srgbClr val="0000CC"/>
                </a:solidFill>
                <a:effectLst>
                  <a:outerShdw blurRad="38100" dist="38100" dir="2700000">
                    <a:srgbClr val="C0C0C0"/>
                  </a:outerShdw>
                </a:effectLst>
                <a:latin typeface="Arial" panose="020B0604020202020204" pitchFamily="34" charset="0"/>
              </a:rPr>
              <a:t>:</a:t>
            </a:r>
            <a:endParaRPr lang="en-US" altLang="zh-CN" sz="2100" b="1">
              <a:solidFill>
                <a:srgbClr val="0000CC"/>
              </a:solidFill>
              <a:effectLst>
                <a:outerShdw blurRad="38100" dist="38100" dir="2700000">
                  <a:srgbClr val="C0C0C0"/>
                </a:outerShdw>
              </a:effectLst>
              <a:latin typeface="Arial" panose="020B0604020202020204" pitchFamily="34" charset="0"/>
            </a:endParaRPr>
          </a:p>
        </p:txBody>
      </p:sp>
      <p:sp>
        <p:nvSpPr>
          <p:cNvPr id="450571" name="文本框 450570"/>
          <p:cNvSpPr txBox="1"/>
          <p:nvPr/>
        </p:nvSpPr>
        <p:spPr>
          <a:xfrm>
            <a:off x="937184" y="2028741"/>
            <a:ext cx="3723305" cy="414020"/>
          </a:xfrm>
          <a:prstGeom prst="rect">
            <a:avLst/>
          </a:prstGeom>
          <a:noFill/>
          <a:ln w="9525">
            <a:noFill/>
          </a:ln>
        </p:spPr>
        <p:txBody>
          <a:bodyPr>
            <a:spAutoFit/>
          </a:bodyPr>
          <a:p>
            <a:r>
              <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rPr>
              <a:t>过渡时期总路线</a:t>
            </a:r>
            <a:endPar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450572" name="文本框 450571"/>
          <p:cNvSpPr txBox="1"/>
          <p:nvPr/>
        </p:nvSpPr>
        <p:spPr>
          <a:xfrm>
            <a:off x="1313323" y="2407261"/>
            <a:ext cx="3563803" cy="414020"/>
          </a:xfrm>
          <a:prstGeom prst="rect">
            <a:avLst/>
          </a:prstGeom>
          <a:noFill/>
          <a:ln w="9525">
            <a:noFill/>
          </a:ln>
        </p:spPr>
        <p:txBody>
          <a:bodyPr>
            <a:spAutoFit/>
          </a:bodyPr>
          <a:p>
            <a:r>
              <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rPr>
              <a:t>优先发展重工业</a:t>
            </a:r>
            <a:endPar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450573" name="文本框 450572"/>
          <p:cNvSpPr txBox="1"/>
          <p:nvPr/>
        </p:nvSpPr>
        <p:spPr>
          <a:xfrm>
            <a:off x="1313323" y="2784591"/>
            <a:ext cx="2433004" cy="414020"/>
          </a:xfrm>
          <a:prstGeom prst="rect">
            <a:avLst/>
          </a:prstGeom>
          <a:noFill/>
          <a:ln w="9525">
            <a:noFill/>
          </a:ln>
        </p:spPr>
        <p:txBody>
          <a:bodyPr>
            <a:spAutoFit/>
          </a:bodyPr>
          <a:p>
            <a:r>
              <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rPr>
              <a:t>东北地区</a:t>
            </a:r>
            <a:endParaRPr lang="zh-CN" altLang="en-US" sz="2100" b="1" dirty="0">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450574" name="文本框 450573"/>
          <p:cNvSpPr txBox="1"/>
          <p:nvPr/>
        </p:nvSpPr>
        <p:spPr>
          <a:xfrm>
            <a:off x="34925" y="3486877"/>
            <a:ext cx="9144000" cy="414020"/>
          </a:xfrm>
          <a:prstGeom prst="rect">
            <a:avLst/>
          </a:prstGeom>
          <a:noFill/>
          <a:ln w="9525">
            <a:noFill/>
          </a:ln>
        </p:spPr>
        <p:txBody>
          <a:bodyPr>
            <a:spAutoFit/>
          </a:bodyPr>
          <a:p>
            <a:r>
              <a:rPr lang="zh-CN" altLang="en-US" sz="2100" b="1" dirty="0">
                <a:effectLst>
                  <a:outerShdw blurRad="38100" dist="38100" dir="2700000">
                    <a:srgbClr val="C0C0C0"/>
                  </a:outerShdw>
                </a:effectLst>
                <a:latin typeface="Arial" panose="020B0604020202020204" pitchFamily="34" charset="0"/>
                <a:ea typeface="黑体" panose="02010609060101010101" pitchFamily="2" charset="-122"/>
              </a:rPr>
              <a:t>开始改变工业落后的面貌，为国民经济的进一步发展打下了良好的基础。</a:t>
            </a:r>
            <a:endParaRPr lang="zh-CN" altLang="en-US" sz="2100" b="1" dirty="0">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450577" name="矩形 450576"/>
          <p:cNvSpPr/>
          <p:nvPr/>
        </p:nvSpPr>
        <p:spPr>
          <a:xfrm>
            <a:off x="4553361" y="2083495"/>
            <a:ext cx="2058670" cy="414020"/>
          </a:xfrm>
          <a:prstGeom prst="rect">
            <a:avLst/>
          </a:prstGeom>
          <a:noFill/>
          <a:ln w="9525">
            <a:noFill/>
          </a:ln>
        </p:spPr>
        <p:txBody>
          <a:bodyPr wrap="none" anchor="t">
            <a:spAutoFit/>
          </a:bodyPr>
          <a:p>
            <a:r>
              <a:rPr lang="zh-CN" altLang="en-US" sz="2100" b="1" dirty="0">
                <a:effectLst>
                  <a:outerShdw blurRad="38100" dist="38100" dir="2700000">
                    <a:srgbClr val="C0C0C0"/>
                  </a:outerShdw>
                </a:effectLst>
                <a:latin typeface="Arial" panose="020B0604020202020204" pitchFamily="34" charset="0"/>
              </a:rPr>
              <a:t>重工业基础薄弱</a:t>
            </a:r>
            <a:endParaRPr lang="zh-CN" altLang="en-US" sz="2100" b="1" dirty="0">
              <a:effectLst>
                <a:outerShdw blurRad="38100" dist="38100" dir="2700000">
                  <a:srgbClr val="C0C0C0"/>
                </a:outerShdw>
              </a:effectLst>
              <a:latin typeface="Arial" panose="020B0604020202020204" pitchFamily="34" charset="0"/>
            </a:endParaRPr>
          </a:p>
        </p:txBody>
      </p:sp>
      <p:sp>
        <p:nvSpPr>
          <p:cNvPr id="450578" name="矩形 450577"/>
          <p:cNvSpPr/>
          <p:nvPr/>
        </p:nvSpPr>
        <p:spPr>
          <a:xfrm>
            <a:off x="4553361" y="2407261"/>
            <a:ext cx="4625564" cy="414020"/>
          </a:xfrm>
          <a:prstGeom prst="rect">
            <a:avLst/>
          </a:prstGeom>
          <a:noFill/>
          <a:ln w="9525">
            <a:noFill/>
          </a:ln>
        </p:spPr>
        <p:txBody>
          <a:bodyPr>
            <a:spAutoFit/>
          </a:bodyPr>
          <a:p>
            <a:r>
              <a:rPr lang="zh-CN" altLang="en-US" sz="2100" b="1" dirty="0">
                <a:effectLst>
                  <a:outerShdw blurRad="38100" dist="38100" dir="2700000">
                    <a:srgbClr val="C0C0C0"/>
                  </a:outerShdw>
                </a:effectLst>
                <a:latin typeface="Arial" panose="020B0604020202020204" pitchFamily="34" charset="0"/>
              </a:rPr>
              <a:t>面临帝国主义的军事威胁和经济封锁</a:t>
            </a:r>
            <a:endParaRPr lang="zh-CN" altLang="en-US" sz="2100" b="1" dirty="0">
              <a:effectLst>
                <a:outerShdw blurRad="38100" dist="38100" dir="2700000">
                  <a:srgbClr val="C0C0C0"/>
                </a:outerShdw>
              </a:effectLst>
              <a:latin typeface="Arial" panose="020B0604020202020204" pitchFamily="34" charset="0"/>
            </a:endParaRPr>
          </a:p>
        </p:txBody>
      </p:sp>
      <p:sp>
        <p:nvSpPr>
          <p:cNvPr id="450579" name="矩形 450578"/>
          <p:cNvSpPr/>
          <p:nvPr/>
        </p:nvSpPr>
        <p:spPr>
          <a:xfrm>
            <a:off x="4553361" y="2731027"/>
            <a:ext cx="4625564" cy="414020"/>
          </a:xfrm>
          <a:prstGeom prst="rect">
            <a:avLst/>
          </a:prstGeom>
          <a:noFill/>
          <a:ln w="9525">
            <a:noFill/>
          </a:ln>
        </p:spPr>
        <p:txBody>
          <a:bodyPr>
            <a:spAutoFit/>
          </a:bodyPr>
          <a:p>
            <a:r>
              <a:rPr lang="zh-CN" altLang="en-US" sz="2100" b="1" dirty="0">
                <a:effectLst>
                  <a:outerShdw blurRad="38100" dist="38100" dir="2700000">
                    <a:srgbClr val="C0C0C0"/>
                  </a:outerShdw>
                </a:effectLst>
                <a:latin typeface="Arial" panose="020B0604020202020204" pitchFamily="34" charset="0"/>
              </a:rPr>
              <a:t>借鉴苏联优先发展重工业的经验</a:t>
            </a:r>
            <a:endParaRPr lang="zh-CN" altLang="en-US" sz="2100" b="1" dirty="0">
              <a:effectLst>
                <a:outerShdw blurRad="38100" dist="38100" dir="2700000">
                  <a:srgbClr val="C0C0C0"/>
                </a:outerShdw>
              </a:effectLst>
              <a:latin typeface="Arial" panose="020B0604020202020204" pitchFamily="34" charset="0"/>
            </a:endParaRPr>
          </a:p>
        </p:txBody>
      </p:sp>
      <p:grpSp>
        <p:nvGrpSpPr>
          <p:cNvPr id="450581" name="组合 450580"/>
          <p:cNvGrpSpPr/>
          <p:nvPr/>
        </p:nvGrpSpPr>
        <p:grpSpPr>
          <a:xfrm>
            <a:off x="3309482" y="2083495"/>
            <a:ext cx="1783092" cy="1060571"/>
            <a:chOff x="2752" y="2478"/>
            <a:chExt cx="1497" cy="891"/>
          </a:xfrm>
        </p:grpSpPr>
        <p:sp>
          <p:nvSpPr>
            <p:cNvPr id="450575" name="矩形 450574"/>
            <p:cNvSpPr/>
            <p:nvPr/>
          </p:nvSpPr>
          <p:spPr>
            <a:xfrm>
              <a:off x="2752" y="2478"/>
              <a:ext cx="1497" cy="891"/>
            </a:xfrm>
            <a:prstGeom prst="rect">
              <a:avLst/>
            </a:prstGeom>
            <a:noFill/>
            <a:ln w="9525">
              <a:noFill/>
            </a:ln>
          </p:spPr>
          <p:txBody>
            <a:bodyPr>
              <a:spAutoFit/>
            </a:bodyPr>
            <a:p>
              <a:r>
                <a:rPr lang="zh-CN" altLang="en-US" sz="2100" b="1" dirty="0">
                  <a:solidFill>
                    <a:srgbClr val="FF0000"/>
                  </a:solidFill>
                  <a:effectLst>
                    <a:outerShdw blurRad="38100" dist="38100" dir="2700000">
                      <a:srgbClr val="C0C0C0"/>
                    </a:outerShdw>
                  </a:effectLst>
                  <a:latin typeface="Arial" panose="020B0604020202020204" pitchFamily="34" charset="0"/>
                </a:rPr>
                <a:t>历史因素：</a:t>
              </a:r>
              <a:endParaRPr lang="zh-CN" altLang="en-US" sz="2100" b="1" dirty="0">
                <a:solidFill>
                  <a:srgbClr val="FF0000"/>
                </a:solidFill>
                <a:effectLst>
                  <a:outerShdw blurRad="38100" dist="38100" dir="2700000">
                    <a:srgbClr val="C0C0C0"/>
                  </a:outerShdw>
                </a:effectLst>
                <a:latin typeface="Arial" panose="020B0604020202020204" pitchFamily="34" charset="0"/>
              </a:endParaRPr>
            </a:p>
            <a:p>
              <a:r>
                <a:rPr lang="zh-CN" altLang="en-US" sz="2100" b="1" dirty="0">
                  <a:solidFill>
                    <a:srgbClr val="FF0000"/>
                  </a:solidFill>
                  <a:effectLst>
                    <a:outerShdw blurRad="38100" dist="38100" dir="2700000">
                      <a:srgbClr val="C0C0C0"/>
                    </a:outerShdw>
                  </a:effectLst>
                  <a:latin typeface="Arial" panose="020B0604020202020204" pitchFamily="34" charset="0"/>
                </a:rPr>
                <a:t>现实因素：</a:t>
              </a:r>
              <a:endParaRPr lang="zh-CN" altLang="en-US" sz="2100" b="1" dirty="0">
                <a:solidFill>
                  <a:srgbClr val="FF0000"/>
                </a:solidFill>
                <a:effectLst>
                  <a:outerShdw blurRad="38100" dist="38100" dir="2700000">
                    <a:srgbClr val="C0C0C0"/>
                  </a:outerShdw>
                </a:effectLst>
                <a:latin typeface="Arial" panose="020B0604020202020204" pitchFamily="34" charset="0"/>
              </a:endParaRPr>
            </a:p>
            <a:p>
              <a:r>
                <a:rPr lang="zh-CN" altLang="en-US" sz="2100" b="1" dirty="0">
                  <a:solidFill>
                    <a:srgbClr val="FF0000"/>
                  </a:solidFill>
                  <a:effectLst>
                    <a:outerShdw blurRad="38100" dist="38100" dir="2700000">
                      <a:srgbClr val="C0C0C0"/>
                    </a:outerShdw>
                  </a:effectLst>
                  <a:latin typeface="Arial" panose="020B0604020202020204" pitchFamily="34" charset="0"/>
                </a:rPr>
                <a:t>外部因素：</a:t>
              </a:r>
              <a:endParaRPr lang="zh-CN" altLang="en-US" sz="2100" b="1" dirty="0">
                <a:solidFill>
                  <a:srgbClr val="FF0000"/>
                </a:solidFill>
                <a:effectLst>
                  <a:outerShdw blurRad="38100" dist="38100" dir="2700000">
                    <a:srgbClr val="C0C0C0"/>
                  </a:outerShdw>
                </a:effectLst>
                <a:latin typeface="Arial" panose="020B0604020202020204" pitchFamily="34" charset="0"/>
              </a:endParaRPr>
            </a:p>
          </p:txBody>
        </p:sp>
        <p:sp>
          <p:nvSpPr>
            <p:cNvPr id="450580" name="左大括号 450579"/>
            <p:cNvSpPr/>
            <p:nvPr/>
          </p:nvSpPr>
          <p:spPr>
            <a:xfrm>
              <a:off x="2752" y="2568"/>
              <a:ext cx="46" cy="681"/>
            </a:xfrm>
            <a:prstGeom prst="leftBrace">
              <a:avLst>
                <a:gd name="adj1" fmla="val 123369"/>
                <a:gd name="adj2" fmla="val 50000"/>
              </a:avLst>
            </a:prstGeom>
            <a:noFill/>
            <a:ln w="50800" cap="flat" cmpd="sng">
              <a:solidFill>
                <a:schemeClr val="tx1"/>
              </a:solidFill>
              <a:prstDash val="solid"/>
              <a:headEnd type="none" w="med" len="med"/>
              <a:tailEnd type="none" w="med" len="med"/>
            </a:ln>
          </p:spPr>
          <p:txBody>
            <a:bodyPr/>
            <a:p>
              <a:endParaRPr lang="zh-CN" altLang="en-US" sz="100"/>
            </a:p>
          </p:txBody>
        </p:sp>
      </p:grpSp>
      <p:sp>
        <p:nvSpPr>
          <p:cNvPr id="450565" name="文本框 450564"/>
          <p:cNvSpPr txBox="1"/>
          <p:nvPr/>
        </p:nvSpPr>
        <p:spPr>
          <a:xfrm>
            <a:off x="0" y="1378209"/>
            <a:ext cx="9144000" cy="2560955"/>
          </a:xfrm>
          <a:prstGeom prst="rect">
            <a:avLst/>
          </a:prstGeom>
          <a:solidFill>
            <a:schemeClr val="accent1"/>
          </a:solidFill>
          <a:ln w="12700" cap="sq" cmpd="sng">
            <a:solidFill>
              <a:srgbClr val="0000CC"/>
            </a:solidFill>
            <a:prstDash val="solid"/>
            <a:miter/>
            <a:headEnd type="none" w="med" len="med"/>
            <a:tailEnd type="none" w="med" len="med"/>
          </a:ln>
        </p:spPr>
        <p:txBody>
          <a:bodyPr>
            <a:spAutoFit/>
          </a:bodyPr>
          <a:p>
            <a:pPr>
              <a:lnSpc>
                <a:spcPct val="85000"/>
              </a:lnSpc>
              <a:buClr>
                <a:schemeClr val="bg1"/>
              </a:buClr>
            </a:pPr>
            <a:r>
              <a:rPr lang="en-US" altLang="zh-CN" sz="1800" b="1" dirty="0">
                <a:solidFill>
                  <a:schemeClr val="tx2"/>
                </a:solidFill>
                <a:latin typeface="楷体" panose="02010609060101010101" charset="-122"/>
                <a:ea typeface="楷体" panose="02010609060101010101" charset="-122"/>
              </a:rPr>
              <a:t>   </a:t>
            </a:r>
            <a:r>
              <a:rPr lang="zh-CN" altLang="en-US" sz="2100" b="1" dirty="0">
                <a:solidFill>
                  <a:schemeClr val="tx2"/>
                </a:solidFill>
                <a:effectLst>
                  <a:outerShdw blurRad="38100" dist="38100" dir="2700000">
                    <a:srgbClr val="C0C0C0"/>
                  </a:outerShdw>
                </a:effectLst>
                <a:latin typeface="楷体" panose="02010609060101010101" charset="-122"/>
                <a:ea typeface="楷体" panose="02010609060101010101" charset="-122"/>
              </a:rPr>
              <a:t>我国发展国民经济的第一个五年计划，是根据中国共产党中央一九五二年提出的党在过渡时期的总路线、亦即国家在过渡时期的总任务而制定的。 </a:t>
            </a:r>
            <a:r>
              <a:rPr lang="en-US" altLang="zh-CN" sz="2100" b="1">
                <a:solidFill>
                  <a:schemeClr val="tx2"/>
                </a:solidFill>
                <a:effectLst>
                  <a:outerShdw blurRad="38100" dist="38100" dir="2700000">
                    <a:srgbClr val="C0C0C0"/>
                  </a:outerShdw>
                </a:effectLst>
                <a:latin typeface="楷体" panose="02010609060101010101" charset="-122"/>
                <a:ea typeface="楷体" panose="02010609060101010101" charset="-122"/>
              </a:rPr>
              <a:t>……</a:t>
            </a:r>
            <a:endParaRPr lang="en-US" altLang="zh-CN" sz="2100" b="1">
              <a:solidFill>
                <a:schemeClr val="tx2"/>
              </a:solidFill>
              <a:effectLst>
                <a:outerShdw blurRad="38100" dist="38100" dir="2700000">
                  <a:srgbClr val="C0C0C0"/>
                </a:outerShdw>
              </a:effectLst>
              <a:latin typeface="楷体" panose="02010609060101010101" charset="-122"/>
              <a:ea typeface="楷体" panose="02010609060101010101" charset="-122"/>
            </a:endParaRPr>
          </a:p>
          <a:p>
            <a:pPr>
              <a:lnSpc>
                <a:spcPct val="85000"/>
              </a:lnSpc>
              <a:buClr>
                <a:schemeClr val="bg1"/>
              </a:buClr>
            </a:pPr>
            <a:r>
              <a:rPr lang="en-US" altLang="zh-CN" sz="2100" b="1" dirty="0">
                <a:solidFill>
                  <a:schemeClr val="tx2"/>
                </a:solidFill>
                <a:effectLst>
                  <a:outerShdw blurRad="38100" dist="38100" dir="2700000">
                    <a:srgbClr val="C0C0C0"/>
                  </a:outerShdw>
                </a:effectLst>
                <a:latin typeface="楷体" panose="02010609060101010101" charset="-122"/>
                <a:ea typeface="楷体" panose="02010609060101010101" charset="-122"/>
              </a:rPr>
              <a:t>   </a:t>
            </a:r>
            <a:r>
              <a:rPr lang="zh-CN" altLang="en-US" sz="2100" b="1" dirty="0">
                <a:solidFill>
                  <a:schemeClr val="tx2"/>
                </a:solidFill>
                <a:effectLst>
                  <a:outerShdw blurRad="38100" dist="38100" dir="2700000">
                    <a:srgbClr val="C0C0C0"/>
                  </a:outerShdw>
                </a:effectLst>
                <a:latin typeface="楷体" panose="02010609060101010101" charset="-122"/>
                <a:ea typeface="楷体" panose="02010609060101010101" charset="-122"/>
              </a:rPr>
              <a:t>社会主义工业化是我们国家在过渡时期的中心任务，而社会主义工业化的中心环节，则是优先发展重工业。</a:t>
            </a:r>
            <a:r>
              <a:rPr lang="en-US" altLang="zh-CN" sz="2100" b="1">
                <a:solidFill>
                  <a:schemeClr val="tx2"/>
                </a:solidFill>
                <a:effectLst>
                  <a:outerShdw blurRad="38100" dist="38100" dir="2700000">
                    <a:srgbClr val="C0C0C0"/>
                  </a:outerShdw>
                </a:effectLst>
                <a:latin typeface="楷体" panose="02010609060101010101" charset="-122"/>
                <a:ea typeface="楷体" panose="02010609060101010101" charset="-122"/>
              </a:rPr>
              <a:t>…… </a:t>
            </a:r>
            <a:endParaRPr lang="en-US" altLang="zh-CN" sz="2100" b="1">
              <a:solidFill>
                <a:schemeClr val="tx2"/>
              </a:solidFill>
              <a:effectLst>
                <a:outerShdw blurRad="38100" dist="38100" dir="2700000">
                  <a:srgbClr val="C0C0C0"/>
                </a:outerShdw>
              </a:effectLst>
              <a:latin typeface="楷体" panose="02010609060101010101" charset="-122"/>
              <a:ea typeface="楷体" panose="02010609060101010101" charset="-122"/>
            </a:endParaRPr>
          </a:p>
          <a:p>
            <a:pPr>
              <a:lnSpc>
                <a:spcPct val="85000"/>
              </a:lnSpc>
              <a:buClr>
                <a:schemeClr val="bg1"/>
              </a:buClr>
            </a:pPr>
            <a:r>
              <a:rPr lang="en-US" altLang="zh-CN" sz="2100" b="1" dirty="0">
                <a:solidFill>
                  <a:schemeClr val="tx2"/>
                </a:solidFill>
                <a:effectLst>
                  <a:outerShdw blurRad="38100" dist="38100" dir="2700000">
                    <a:srgbClr val="C0C0C0"/>
                  </a:outerShdw>
                </a:effectLst>
                <a:latin typeface="楷体" panose="02010609060101010101" charset="-122"/>
                <a:ea typeface="楷体" panose="02010609060101010101" charset="-122"/>
              </a:rPr>
              <a:t>   </a:t>
            </a:r>
            <a:r>
              <a:rPr lang="zh-CN" altLang="en-US" sz="2100" b="1" dirty="0">
                <a:solidFill>
                  <a:schemeClr val="tx2"/>
                </a:solidFill>
                <a:effectLst>
                  <a:outerShdw blurRad="38100" dist="38100" dir="2700000">
                    <a:srgbClr val="C0C0C0"/>
                  </a:outerShdw>
                </a:effectLst>
                <a:latin typeface="楷体" panose="02010609060101010101" charset="-122"/>
                <a:ea typeface="楷体" panose="02010609060101010101" charset="-122"/>
              </a:rPr>
              <a:t>合理地利用东北、上海和其他城市的工业基础，发挥它们的作用，而特别是对于以鞍山钢铁联合企业为中心的东北工业基地进行必要的改建，以便迅速地扩大生产规模，供应国民经济的需要，支援新工业地区的建设 </a:t>
            </a:r>
            <a:r>
              <a:rPr lang="en-US" altLang="zh-CN" sz="2100" b="1">
                <a:solidFill>
                  <a:schemeClr val="tx2"/>
                </a:solidFill>
                <a:effectLst>
                  <a:outerShdw blurRad="38100" dist="38100" dir="2700000">
                    <a:srgbClr val="C0C0C0"/>
                  </a:outerShdw>
                </a:effectLst>
                <a:latin typeface="楷体" panose="02010609060101010101" charset="-122"/>
                <a:ea typeface="楷体" panose="02010609060101010101" charset="-122"/>
              </a:rPr>
              <a:t>……          </a:t>
            </a:r>
            <a:br>
              <a:rPr lang="en-US" altLang="zh-CN" sz="2100" b="1">
                <a:solidFill>
                  <a:schemeClr val="tx2"/>
                </a:solidFill>
                <a:effectLst>
                  <a:outerShdw blurRad="38100" dist="38100" dir="2700000">
                    <a:srgbClr val="C0C0C0"/>
                  </a:outerShdw>
                </a:effectLst>
                <a:latin typeface="楷体" panose="02010609060101010101" charset="-122"/>
                <a:ea typeface="楷体" panose="02010609060101010101" charset="-122"/>
              </a:rPr>
            </a:br>
            <a:r>
              <a:rPr lang="en-US" altLang="zh-CN" sz="2100" b="1">
                <a:solidFill>
                  <a:schemeClr val="tx2"/>
                </a:solidFill>
                <a:effectLst>
                  <a:outerShdw blurRad="38100" dist="38100" dir="2700000">
                    <a:srgbClr val="C0C0C0"/>
                  </a:outerShdw>
                </a:effectLst>
                <a:latin typeface="楷体" panose="02010609060101010101" charset="-122"/>
                <a:ea typeface="楷体" panose="02010609060101010101" charset="-122"/>
              </a:rPr>
              <a:t>    ——</a:t>
            </a:r>
            <a:r>
              <a:rPr lang="en-US" altLang="zh-CN" sz="2100" b="1" dirty="0">
                <a:solidFill>
                  <a:schemeClr val="tx2"/>
                </a:solidFill>
                <a:effectLst>
                  <a:outerShdw blurRad="38100" dist="38100" dir="2700000">
                    <a:srgbClr val="C0C0C0"/>
                  </a:outerShdw>
                </a:effectLst>
                <a:latin typeface="楷体" panose="02010609060101010101" charset="-122"/>
                <a:ea typeface="楷体" panose="02010609060101010101" charset="-122"/>
              </a:rPr>
              <a:t>《</a:t>
            </a:r>
            <a:r>
              <a:rPr lang="zh-CN" altLang="en-US" sz="2100" b="1" dirty="0">
                <a:solidFill>
                  <a:schemeClr val="tx2"/>
                </a:solidFill>
                <a:effectLst>
                  <a:outerShdw blurRad="38100" dist="38100" dir="2700000">
                    <a:srgbClr val="C0C0C0"/>
                  </a:outerShdw>
                </a:effectLst>
                <a:latin typeface="楷体" panose="02010609060101010101" charset="-122"/>
                <a:ea typeface="楷体" panose="02010609060101010101" charset="-122"/>
              </a:rPr>
              <a:t>关于发展国民经济的第一个五年计划的报告</a:t>
            </a:r>
            <a:r>
              <a:rPr lang="en-US" altLang="zh-CN" sz="2100" b="1" dirty="0">
                <a:solidFill>
                  <a:schemeClr val="tx2"/>
                </a:solidFill>
                <a:effectLst>
                  <a:outerShdw blurRad="38100" dist="38100" dir="2700000">
                    <a:srgbClr val="C0C0C0"/>
                  </a:outerShdw>
                </a:effectLst>
                <a:latin typeface="楷体" panose="02010609060101010101" charset="-122"/>
                <a:ea typeface="楷体" panose="02010609060101010101" charset="-122"/>
              </a:rPr>
              <a:t>》</a:t>
            </a:r>
            <a:r>
              <a:rPr lang="zh-CN" altLang="en-US" sz="2100" b="1" dirty="0">
                <a:solidFill>
                  <a:schemeClr val="tx2"/>
                </a:solidFill>
                <a:effectLst>
                  <a:outerShdw blurRad="38100" dist="38100" dir="2700000">
                    <a:srgbClr val="C0C0C0"/>
                  </a:outerShdw>
                </a:effectLst>
                <a:latin typeface="楷体" panose="02010609060101010101" charset="-122"/>
                <a:ea typeface="楷体" panose="02010609060101010101" charset="-122"/>
              </a:rPr>
              <a:t>（</a:t>
            </a:r>
            <a:r>
              <a:rPr lang="en-US" altLang="zh-CN" sz="2100" b="1" dirty="0">
                <a:solidFill>
                  <a:schemeClr val="tx2"/>
                </a:solidFill>
                <a:effectLst>
                  <a:outerShdw blurRad="38100" dist="38100" dir="2700000">
                    <a:srgbClr val="C0C0C0"/>
                  </a:outerShdw>
                </a:effectLst>
                <a:latin typeface="楷体" panose="02010609060101010101" charset="-122"/>
                <a:ea typeface="楷体" panose="02010609060101010101" charset="-122"/>
              </a:rPr>
              <a:t>1955</a:t>
            </a:r>
            <a:r>
              <a:rPr lang="zh-CN" altLang="en-US" sz="2100" b="1" dirty="0">
                <a:solidFill>
                  <a:schemeClr val="tx2"/>
                </a:solidFill>
                <a:effectLst>
                  <a:outerShdw blurRad="38100" dist="38100" dir="2700000">
                    <a:srgbClr val="C0C0C0"/>
                  </a:outerShdw>
                </a:effectLst>
                <a:latin typeface="楷体" panose="02010609060101010101" charset="-122"/>
                <a:ea typeface="楷体" panose="02010609060101010101" charset="-122"/>
              </a:rPr>
              <a:t>） </a:t>
            </a:r>
            <a:endParaRPr lang="zh-CN" altLang="en-US" sz="2100" b="1" dirty="0">
              <a:solidFill>
                <a:schemeClr val="tx2"/>
              </a:solidFill>
              <a:effectLst>
                <a:outerShdw blurRad="38100" dist="38100" dir="2700000">
                  <a:srgbClr val="C0C0C0"/>
                </a:outerShdw>
              </a:effectLst>
              <a:latin typeface="楷体" panose="02010609060101010101" charset="-122"/>
              <a:ea typeface="楷体" panose="02010609060101010101" charset="-122"/>
            </a:endParaRPr>
          </a:p>
        </p:txBody>
      </p:sp>
      <p:sp>
        <p:nvSpPr>
          <p:cNvPr id="130056" name="矩形 195594"/>
          <p:cNvSpPr/>
          <p:nvPr/>
        </p:nvSpPr>
        <p:spPr>
          <a:xfrm>
            <a:off x="87313" y="14160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5056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450571"/>
                                        </p:tgtEl>
                                        <p:attrNameLst>
                                          <p:attrName>style.visibility</p:attrName>
                                        </p:attrNameLst>
                                      </p:cBhvr>
                                      <p:to>
                                        <p:strVal val="visible"/>
                                      </p:to>
                                    </p:set>
                                    <p:anim calcmode="lin" valueType="num">
                                      <p:cBhvr>
                                        <p:cTn id="15" dur="1" fill="hold"/>
                                        <p:tgtEl>
                                          <p:spTgt spid="450571"/>
                                        </p:tgtEl>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450572"/>
                                        </p:tgtEl>
                                        <p:attrNameLst>
                                          <p:attrName>style.visibility</p:attrName>
                                        </p:attrNameLst>
                                      </p:cBhvr>
                                      <p:to>
                                        <p:strVal val="visible"/>
                                      </p:to>
                                    </p:set>
                                    <p:anim calcmode="lin" valueType="num">
                                      <p:cBhvr>
                                        <p:cTn id="20" dur="1" fill="hold"/>
                                        <p:tgtEl>
                                          <p:spTgt spid="450572"/>
                                        </p:tgtEl>
                                      </p:cBhvr>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50577"/>
                                        </p:tgtEl>
                                        <p:attrNameLst>
                                          <p:attrName>style.visibility</p:attrName>
                                        </p:attrNameLst>
                                      </p:cBhvr>
                                      <p:to>
                                        <p:strVal val="visible"/>
                                      </p:to>
                                    </p:set>
                                    <p:animEffect transition="in" filter="blinds(horizontal)">
                                      <p:cBhvr>
                                        <p:cTn id="25" dur="500"/>
                                        <p:tgtEl>
                                          <p:spTgt spid="45057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50578"/>
                                        </p:tgtEl>
                                        <p:attrNameLst>
                                          <p:attrName>style.visibility</p:attrName>
                                        </p:attrNameLst>
                                      </p:cBhvr>
                                      <p:to>
                                        <p:strVal val="visible"/>
                                      </p:to>
                                    </p:set>
                                    <p:animEffect transition="in" filter="blinds(horizontal)">
                                      <p:cBhvr>
                                        <p:cTn id="30" dur="500"/>
                                        <p:tgtEl>
                                          <p:spTgt spid="45057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50579"/>
                                        </p:tgtEl>
                                        <p:attrNameLst>
                                          <p:attrName>style.visibility</p:attrName>
                                        </p:attrNameLst>
                                      </p:cBhvr>
                                      <p:to>
                                        <p:strVal val="visible"/>
                                      </p:to>
                                    </p:set>
                                    <p:animEffect transition="in" filter="blinds(horizontal)">
                                      <p:cBhvr>
                                        <p:cTn id="35" dur="500"/>
                                        <p:tgtEl>
                                          <p:spTgt spid="450579"/>
                                        </p:tgtEl>
                                      </p:cBhvr>
                                    </p:animEffect>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450573"/>
                                        </p:tgtEl>
                                        <p:attrNameLst>
                                          <p:attrName>style.visibility</p:attrName>
                                        </p:attrNameLst>
                                      </p:cBhvr>
                                      <p:to>
                                        <p:strVal val="visible"/>
                                      </p:to>
                                    </p:set>
                                    <p:anim calcmode="lin" valueType="num">
                                      <p:cBhvr>
                                        <p:cTn id="40" dur="1" fill="hold"/>
                                        <p:tgtEl>
                                          <p:spTgt spid="450573"/>
                                        </p:tgtEl>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450574"/>
                                        </p:tgtEl>
                                        <p:attrNameLst>
                                          <p:attrName>style.visibility</p:attrName>
                                        </p:attrNameLst>
                                      </p:cBhvr>
                                      <p:to>
                                        <p:strVal val="visible"/>
                                      </p:to>
                                    </p:set>
                                    <p:anim calcmode="lin" valueType="num">
                                      <p:cBhvr>
                                        <p:cTn id="45" dur="1" fill="hold"/>
                                        <p:tgtEl>
                                          <p:spTgt spid="45057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1" grpId="0"/>
      <p:bldP spid="450572" grpId="0"/>
      <p:bldP spid="450573" grpId="0"/>
      <p:bldP spid="450574" grpId="0"/>
      <p:bldP spid="450577" grpId="0"/>
      <p:bldP spid="450578" grpId="0"/>
      <p:bldP spid="450579" grpId="0"/>
      <p:bldP spid="450565" grpId="0" animBg="1"/>
      <p:bldP spid="45056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1590" name="矩形 451589"/>
          <p:cNvSpPr/>
          <p:nvPr/>
        </p:nvSpPr>
        <p:spPr>
          <a:xfrm>
            <a:off x="0" y="613669"/>
            <a:ext cx="9144000" cy="2999740"/>
          </a:xfrm>
          <a:prstGeom prst="rect">
            <a:avLst/>
          </a:prstGeom>
          <a:noFill/>
          <a:ln w="9525">
            <a:noFill/>
          </a:ln>
        </p:spPr>
        <p:txBody>
          <a:bodyPr>
            <a:spAutoFit/>
          </a:bodyPr>
          <a:p>
            <a:r>
              <a:rPr lang="en-US" altLang="zh-CN" sz="2100" b="1" dirty="0">
                <a:latin typeface="Arial" panose="020B0604020202020204" pitchFamily="34" charset="0"/>
              </a:rPr>
              <a:t>      </a:t>
            </a:r>
            <a:r>
              <a:rPr lang="zh-CN" altLang="zh-CN" sz="2100" b="1" dirty="0">
                <a:latin typeface="Arial" panose="020B0604020202020204" pitchFamily="34" charset="0"/>
              </a:rPr>
              <a:t>史料　</a:t>
            </a:r>
            <a:r>
              <a:rPr lang="en-US" altLang="zh-CN" sz="2100" b="1">
                <a:solidFill>
                  <a:srgbClr val="FF0000"/>
                </a:solidFill>
                <a:latin typeface="Arial" panose="020B0604020202020204" pitchFamily="34" charset="0"/>
              </a:rPr>
              <a:t>(2013·</a:t>
            </a:r>
            <a:r>
              <a:rPr lang="zh-CN" altLang="zh-CN" sz="2100" b="1" dirty="0">
                <a:solidFill>
                  <a:srgbClr val="FF0000"/>
                </a:solidFill>
                <a:latin typeface="Arial" panose="020B0604020202020204" pitchFamily="34" charset="0"/>
              </a:rPr>
              <a:t>福建高考，节选</a:t>
            </a:r>
            <a:r>
              <a:rPr lang="en-US" altLang="zh-CN" sz="2100" b="1">
                <a:solidFill>
                  <a:srgbClr val="FF0000"/>
                </a:solidFill>
                <a:latin typeface="Arial" panose="020B0604020202020204" pitchFamily="34" charset="0"/>
              </a:rPr>
              <a:t>)</a:t>
            </a:r>
            <a:r>
              <a:rPr lang="zh-CN" altLang="zh-CN" sz="2100" b="1" dirty="0">
                <a:latin typeface="Arial" panose="020B0604020202020204" pitchFamily="34" charset="0"/>
              </a:rPr>
              <a:t>党在过渡时期的总路线和总任务是要在一个相当长的时期内基本上实现国家的工业化</a:t>
            </a:r>
            <a:r>
              <a:rPr lang="en-US" altLang="zh-CN" sz="2100" b="1">
                <a:latin typeface="Arial" panose="020B0604020202020204" pitchFamily="34" charset="0"/>
              </a:rPr>
              <a:t>……</a:t>
            </a:r>
            <a:r>
              <a:rPr lang="zh-CN" altLang="zh-CN" sz="2100" b="1" dirty="0">
                <a:latin typeface="Arial" panose="020B0604020202020204" pitchFamily="34" charset="0"/>
              </a:rPr>
              <a:t>从1953年起,我们就要进入大规模经济建设了,准备以20年时间建成中国的工业化</a:t>
            </a:r>
            <a:r>
              <a:rPr lang="en-US" altLang="zh-CN" sz="2100" b="1">
                <a:latin typeface="Arial" panose="020B0604020202020204" pitchFamily="34" charset="0"/>
              </a:rPr>
              <a:t>……</a:t>
            </a:r>
            <a:r>
              <a:rPr lang="zh-CN" altLang="zh-CN" sz="2100" b="1" dirty="0">
                <a:latin typeface="Arial" panose="020B0604020202020204" pitchFamily="34" charset="0"/>
              </a:rPr>
              <a:t>但是首先重要并能带动轻工业和农业发展的是建设重工业；《论十大关系》实际上是思考开辟一条跟苏联有所不同的中国工业化道路的问题；八大进一步确定了社会主义建设的战略目标，即“尽可能迅速地实现国家工业化</a:t>
            </a:r>
            <a:r>
              <a:rPr lang="en-US" altLang="zh-CN" sz="2100" b="1">
                <a:latin typeface="Arial" panose="020B0604020202020204" pitchFamily="34" charset="0"/>
              </a:rPr>
              <a:t>”……</a:t>
            </a:r>
            <a:r>
              <a:rPr lang="zh-CN" altLang="zh-CN" sz="2100" b="1" dirty="0">
                <a:latin typeface="Arial" panose="020B0604020202020204" pitchFamily="34" charset="0"/>
              </a:rPr>
              <a:t>实现国家工业化是中国人民百年来梦寐以求的理想。</a:t>
            </a:r>
            <a:r>
              <a:rPr lang="en-US" altLang="zh-CN" sz="2100" b="1" dirty="0">
                <a:latin typeface="Arial" panose="020B0604020202020204" pitchFamily="34" charset="0"/>
              </a:rPr>
              <a:t>         </a:t>
            </a:r>
            <a:r>
              <a:rPr lang="en-US" altLang="zh-CN" sz="2100" b="1">
                <a:latin typeface="Arial" panose="020B0604020202020204" pitchFamily="34" charset="0"/>
              </a:rPr>
              <a:t>——</a:t>
            </a:r>
            <a:r>
              <a:rPr lang="zh-CN" altLang="zh-CN" sz="2100" b="1" dirty="0">
                <a:latin typeface="Arial" panose="020B0604020202020204" pitchFamily="34" charset="0"/>
              </a:rPr>
              <a:t>摘编自《中国共产党历史》</a:t>
            </a:r>
            <a:endParaRPr lang="en-US" altLang="zh-CN" sz="2100" b="1">
              <a:latin typeface="Arial" panose="020B0604020202020204" pitchFamily="34" charset="0"/>
            </a:endParaRPr>
          </a:p>
          <a:p>
            <a:r>
              <a:rPr lang="zh-CN" altLang="zh-CN" sz="2100" b="1" dirty="0">
                <a:solidFill>
                  <a:srgbClr val="0000CC"/>
                </a:solidFill>
                <a:latin typeface="Arial" panose="020B0604020202020204" pitchFamily="34" charset="0"/>
              </a:rPr>
              <a:t>据上述史料并结合所学知识，阐明新中国初期工业化的基本设想，并分析这一设想与苏联的工业化道路有何不同。</a:t>
            </a:r>
            <a:endParaRPr lang="en-US" altLang="zh-CN" sz="2100" b="1">
              <a:solidFill>
                <a:srgbClr val="0000CC"/>
              </a:solidFill>
              <a:latin typeface="Arial" panose="020B0604020202020204" pitchFamily="34" charset="0"/>
            </a:endParaRPr>
          </a:p>
        </p:txBody>
      </p:sp>
      <p:sp>
        <p:nvSpPr>
          <p:cNvPr id="451591" name="矩形 451590"/>
          <p:cNvSpPr/>
          <p:nvPr/>
        </p:nvSpPr>
        <p:spPr>
          <a:xfrm>
            <a:off x="0" y="3613126"/>
            <a:ext cx="9144000" cy="1060450"/>
          </a:xfrm>
          <a:prstGeom prst="rect">
            <a:avLst/>
          </a:prstGeom>
          <a:noFill/>
          <a:ln w="9525">
            <a:noFill/>
          </a:ln>
        </p:spPr>
        <p:txBody>
          <a:bodyPr>
            <a:spAutoFit/>
          </a:bodyPr>
          <a:p>
            <a:r>
              <a:rPr lang="zh-CN" altLang="zh-CN" sz="2100" b="1" dirty="0">
                <a:solidFill>
                  <a:srgbClr val="FF0000"/>
                </a:solidFill>
                <a:latin typeface="Arial" panose="020B0604020202020204" pitchFamily="34" charset="0"/>
              </a:rPr>
              <a:t>设想：借鉴苏联经验，优先发展重工业，尽快实现工业化；</a:t>
            </a:r>
            <a:endParaRPr lang="zh-CN" altLang="zh-CN" sz="2100" b="1" dirty="0">
              <a:solidFill>
                <a:srgbClr val="FF0000"/>
              </a:solidFill>
              <a:latin typeface="Arial" panose="020B0604020202020204" pitchFamily="34" charset="0"/>
            </a:endParaRPr>
          </a:p>
          <a:p>
            <a:r>
              <a:rPr lang="zh-CN" altLang="zh-CN" sz="2100" b="1" dirty="0">
                <a:solidFill>
                  <a:srgbClr val="FF0000"/>
                </a:solidFill>
                <a:latin typeface="Arial" panose="020B0604020202020204" pitchFamily="34" charset="0"/>
              </a:rPr>
              <a:t>不同：但又不能片面强调发展重工业，要处理好重工业、轻工业、农业的关系，走一条与苏联不同的中国社会主义工业化道路。</a:t>
            </a:r>
            <a:endParaRPr lang="en-US" altLang="zh-CN" sz="2100" b="1">
              <a:solidFill>
                <a:srgbClr val="FF0000"/>
              </a:solidFill>
              <a:latin typeface="Arial" panose="020B0604020202020204" pitchFamily="34" charset="0"/>
            </a:endParaRPr>
          </a:p>
        </p:txBody>
      </p:sp>
      <p:sp>
        <p:nvSpPr>
          <p:cNvPr id="130056" name="矩形 195594"/>
          <p:cNvSpPr/>
          <p:nvPr/>
        </p:nvSpPr>
        <p:spPr>
          <a:xfrm>
            <a:off x="87313" y="14160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史料研读</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1591"/>
                                        </p:tgtEl>
                                        <p:attrNameLst>
                                          <p:attrName>style.visibility</p:attrName>
                                        </p:attrNameLst>
                                      </p:cBhvr>
                                      <p:to>
                                        <p:strVal val="visible"/>
                                      </p:to>
                                    </p:set>
                                    <p:animEffect transition="in" filter="blinds(horizontal)">
                                      <p:cBhvr>
                                        <p:cTn id="7" dur="500"/>
                                        <p:tgtEl>
                                          <p:spTgt spid="451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9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矩形 191489"/>
          <p:cNvSpPr/>
          <p:nvPr/>
        </p:nvSpPr>
        <p:spPr>
          <a:xfrm>
            <a:off x="468313" y="915988"/>
            <a:ext cx="7921625" cy="2306955"/>
          </a:xfrm>
          <a:prstGeom prst="rect">
            <a:avLst/>
          </a:prstGeom>
          <a:noFill/>
          <a:ln w="9525">
            <a:noFill/>
          </a:ln>
        </p:spPr>
        <p:txBody>
          <a:bodyPr>
            <a:spAutoFit/>
          </a:bodyPr>
          <a:p>
            <a:r>
              <a:rPr lang="zh-CN" altLang="zh-CN" sz="2400" b="1" dirty="0">
                <a:sym typeface="+mn-ea"/>
              </a:rPr>
              <a:t>在中国人民政治协商会议上，周恩来说：“今天的主要问题，是先做到不失业、不饥饿。为此，《共同纲领》规定公私企业目前一般应实行八小时至十小时的工作制。”这说明当时最紧迫的问题是</a:t>
            </a:r>
            <a:endParaRPr lang="zh-CN" altLang="zh-CN" sz="2400" b="1" dirty="0">
              <a:sym typeface="+mn-ea"/>
            </a:endParaRPr>
          </a:p>
          <a:p>
            <a:r>
              <a:rPr lang="zh-CN" altLang="zh-CN" sz="2400" b="1" dirty="0">
                <a:sym typeface="+mn-ea"/>
              </a:rPr>
              <a:t>A.迅速恢复国民经济  	B.改善工人生产条件</a:t>
            </a:r>
            <a:endParaRPr lang="zh-CN" altLang="zh-CN" sz="2400" b="1" dirty="0">
              <a:latin typeface="Arial" panose="020B0604020202020204" pitchFamily="34" charset="0"/>
            </a:endParaRPr>
          </a:p>
          <a:p>
            <a:r>
              <a:rPr lang="zh-CN" altLang="zh-CN" sz="2400" b="1" dirty="0">
                <a:sym typeface="+mn-ea"/>
              </a:rPr>
              <a:t>C.进行社会主义改造  	D.建立社会主义民主</a:t>
            </a:r>
            <a:endParaRPr sz="2400" b="1">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A</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13669" name="组合 191493"/>
          <p:cNvGrpSpPr/>
          <p:nvPr/>
        </p:nvGrpSpPr>
        <p:grpSpPr>
          <a:xfrm>
            <a:off x="179388" y="195263"/>
            <a:ext cx="2087562" cy="790575"/>
            <a:chOff x="3833" y="0"/>
            <a:chExt cx="1315" cy="498"/>
          </a:xfrm>
        </p:grpSpPr>
        <p:pic>
          <p:nvPicPr>
            <p:cNvPr id="113670"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13671"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13672"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矩形 191489"/>
          <p:cNvSpPr/>
          <p:nvPr/>
        </p:nvSpPr>
        <p:spPr>
          <a:xfrm>
            <a:off x="468313" y="915988"/>
            <a:ext cx="7921625" cy="3415030"/>
          </a:xfrm>
          <a:prstGeom prst="rect">
            <a:avLst/>
          </a:prstGeom>
          <a:noFill/>
          <a:ln w="9525">
            <a:noFill/>
          </a:ln>
        </p:spPr>
        <p:txBody>
          <a:bodyPr>
            <a:spAutoFit/>
          </a:bodyPr>
          <a:p>
            <a:pPr marL="342900" indent="-342900"/>
            <a:r>
              <a:rPr lang="en-US" altLang="zh-CN" sz="2400" b="1">
                <a:solidFill>
                  <a:srgbClr val="FF0000"/>
                </a:solidFill>
                <a:sym typeface="+mn-ea"/>
              </a:rPr>
              <a:t>(2014·</a:t>
            </a:r>
            <a:r>
              <a:rPr lang="zh-CN" altLang="zh-CN" sz="2400" b="1" dirty="0">
                <a:solidFill>
                  <a:srgbClr val="FF0000"/>
                </a:solidFill>
                <a:sym typeface="+mn-ea"/>
              </a:rPr>
              <a:t>海南高考</a:t>
            </a:r>
            <a:r>
              <a:rPr lang="en-US" altLang="zh-CN" sz="2400" b="1">
                <a:solidFill>
                  <a:srgbClr val="FF0000"/>
                </a:solidFill>
                <a:sym typeface="+mn-ea"/>
              </a:rPr>
              <a:t>)</a:t>
            </a:r>
            <a:r>
              <a:rPr lang="zh-CN" altLang="zh-CN" sz="2400" b="1" dirty="0">
                <a:sym typeface="+mn-ea"/>
              </a:rPr>
              <a:t>1950年，东北人民政府规定在大区范围内对煤炭、钢材等多种生产资料统一分配，随后，东北地区计划分配的物资种类逐年增加。从1953年起，计划分配调拨体制开始在全国铺开。这反映了中国计划经济体制</a:t>
            </a:r>
            <a:endParaRPr lang="en-US" altLang="zh-CN" sz="2400" b="1">
              <a:latin typeface="Arial" panose="020B0604020202020204" pitchFamily="34" charset="0"/>
            </a:endParaRPr>
          </a:p>
          <a:p>
            <a:pPr marL="342900" indent="-342900"/>
            <a:r>
              <a:rPr lang="zh-CN" altLang="zh-CN" sz="2400" b="1" dirty="0">
                <a:sym typeface="+mn-ea"/>
              </a:rPr>
              <a:t>A.是新生国家政权的基础		</a:t>
            </a:r>
            <a:endParaRPr lang="zh-CN" altLang="zh-CN" sz="2400" b="1" dirty="0">
              <a:sym typeface="+mn-ea"/>
            </a:endParaRPr>
          </a:p>
          <a:p>
            <a:pPr marL="342900" indent="-342900"/>
            <a:r>
              <a:rPr lang="zh-CN" altLang="zh-CN" sz="2400" b="1" dirty="0">
                <a:sym typeface="+mn-ea"/>
              </a:rPr>
              <a:t>B.随着行政区域的扩大逐步建立</a:t>
            </a:r>
            <a:endParaRPr lang="zh-CN" altLang="zh-CN" sz="2400" b="1" dirty="0">
              <a:latin typeface="Arial" panose="020B0604020202020204" pitchFamily="34" charset="0"/>
            </a:endParaRPr>
          </a:p>
          <a:p>
            <a:pPr marL="342900" indent="-342900"/>
            <a:r>
              <a:rPr lang="zh-CN" altLang="zh-CN" sz="2400" b="1" dirty="0">
                <a:sym typeface="+mn-ea"/>
              </a:rPr>
              <a:t>C.是在宪法原则下建立的</a:t>
            </a:r>
            <a:r>
              <a:rPr lang="en-US" altLang="zh-CN" sz="2400" b="1" dirty="0">
                <a:sym typeface="+mn-ea"/>
              </a:rPr>
              <a:t>               </a:t>
            </a:r>
            <a:endParaRPr lang="en-US" altLang="zh-CN" sz="2400" b="1" dirty="0">
              <a:sym typeface="+mn-ea"/>
            </a:endParaRPr>
          </a:p>
          <a:p>
            <a:pPr marL="342900" indent="-342900"/>
            <a:r>
              <a:rPr lang="zh-CN" altLang="zh-CN" sz="2400" b="1" dirty="0">
                <a:sym typeface="+mn-ea"/>
              </a:rPr>
              <a:t>D.随着工业化建设的进行而建立</a:t>
            </a:r>
            <a:endParaRPr altLang="zh-CN" sz="2400" b="1">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D</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17765" name="组合 191493"/>
          <p:cNvGrpSpPr/>
          <p:nvPr/>
        </p:nvGrpSpPr>
        <p:grpSpPr>
          <a:xfrm>
            <a:off x="-34607" y="132398"/>
            <a:ext cx="2087562" cy="790575"/>
            <a:chOff x="3833" y="0"/>
            <a:chExt cx="1315" cy="498"/>
          </a:xfrm>
        </p:grpSpPr>
        <p:pic>
          <p:nvPicPr>
            <p:cNvPr id="117766"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17767"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17768"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矩形 191489"/>
          <p:cNvSpPr/>
          <p:nvPr/>
        </p:nvSpPr>
        <p:spPr>
          <a:xfrm>
            <a:off x="468630" y="1059180"/>
            <a:ext cx="7996555" cy="2306955"/>
          </a:xfrm>
          <a:prstGeom prst="rect">
            <a:avLst/>
          </a:prstGeom>
          <a:noFill/>
          <a:ln w="9525">
            <a:noFill/>
          </a:ln>
        </p:spPr>
        <p:txBody>
          <a:bodyPr wrap="square">
            <a:spAutoFit/>
          </a:bodyPr>
          <a:p>
            <a:r>
              <a:rPr lang="en-US" altLang="zh-CN" sz="2400" b="1">
                <a:solidFill>
                  <a:srgbClr val="FF0000"/>
                </a:solidFill>
                <a:sym typeface="+mn-ea"/>
              </a:rPr>
              <a:t>(2014·</a:t>
            </a:r>
            <a:r>
              <a:rPr lang="zh-CN" altLang="zh-CN" sz="2400" b="1" dirty="0">
                <a:solidFill>
                  <a:srgbClr val="FF0000"/>
                </a:solidFill>
                <a:sym typeface="+mn-ea"/>
              </a:rPr>
              <a:t>重庆高考</a:t>
            </a:r>
            <a:r>
              <a:rPr lang="en-US" altLang="zh-CN" sz="2400" b="1">
                <a:solidFill>
                  <a:srgbClr val="FF0000"/>
                </a:solidFill>
                <a:sym typeface="+mn-ea"/>
              </a:rPr>
              <a:t>)</a:t>
            </a:r>
            <a:r>
              <a:rPr lang="zh-CN" altLang="zh-CN" sz="2400" b="1" dirty="0">
                <a:sym typeface="+mn-ea"/>
              </a:rPr>
              <a:t>1989年，邓小平会见来访的苏共领导人时，充分肯定了苏联对中国的帮助，认为“苏联帮助我们搞了一个工业基础”。这里的“工业基础”初步建立于新中国的</a:t>
            </a:r>
            <a:endParaRPr lang="zh-CN" altLang="zh-CN" sz="2400" b="1" dirty="0">
              <a:latin typeface="Arial" panose="020B0604020202020204" pitchFamily="34" charset="0"/>
            </a:endParaRPr>
          </a:p>
          <a:p>
            <a:r>
              <a:rPr lang="zh-CN" altLang="zh-CN" sz="2400" b="1" dirty="0">
                <a:sym typeface="+mn-ea"/>
              </a:rPr>
              <a:t>A.国民经济恢复时期	B.“一五”计划时期</a:t>
            </a:r>
            <a:endParaRPr lang="zh-CN" altLang="zh-CN" sz="2400" b="1" dirty="0">
              <a:latin typeface="Arial" panose="020B0604020202020204" pitchFamily="34" charset="0"/>
            </a:endParaRPr>
          </a:p>
          <a:p>
            <a:r>
              <a:rPr lang="zh-CN" altLang="zh-CN" sz="2400" b="1" dirty="0">
                <a:sym typeface="+mn-ea"/>
              </a:rPr>
              <a:t>C.“大跃进”时期		D.国民经济调整时期</a:t>
            </a:r>
            <a:endParaRPr altLang="zh-CN" sz="2400" b="1">
              <a:latin typeface="Arial" panose="020B0604020202020204" pitchFamily="34" charset="0"/>
            </a:endParaRPr>
          </a:p>
        </p:txBody>
      </p:sp>
      <p:sp>
        <p:nvSpPr>
          <p:cNvPr id="191491" name="矩形 191490"/>
          <p:cNvSpPr/>
          <p:nvPr/>
        </p:nvSpPr>
        <p:spPr>
          <a:xfrm>
            <a:off x="5757545" y="4005580"/>
            <a:ext cx="457200" cy="700088"/>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B</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18789" name="组合 191493"/>
          <p:cNvGrpSpPr/>
          <p:nvPr/>
        </p:nvGrpSpPr>
        <p:grpSpPr>
          <a:xfrm>
            <a:off x="179388" y="195263"/>
            <a:ext cx="2087562" cy="790575"/>
            <a:chOff x="3833" y="0"/>
            <a:chExt cx="1315" cy="498"/>
          </a:xfrm>
        </p:grpSpPr>
        <p:pic>
          <p:nvPicPr>
            <p:cNvPr id="118790"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18791"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18792"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3636" name="文本框 453635"/>
          <p:cNvSpPr txBox="1"/>
          <p:nvPr/>
        </p:nvSpPr>
        <p:spPr>
          <a:xfrm>
            <a:off x="986790" y="528990"/>
            <a:ext cx="5598052" cy="460375"/>
          </a:xfrm>
          <a:prstGeom prst="rect">
            <a:avLst/>
          </a:prstGeom>
          <a:noFill/>
          <a:ln w="9525">
            <a:noFill/>
          </a:ln>
        </p:spPr>
        <p:txBody>
          <a:bodyPr>
            <a:spAutoFit/>
          </a:bodyPr>
          <a:p>
            <a:pPr>
              <a:spcBef>
                <a:spcPct val="50000"/>
              </a:spcBef>
            </a:pPr>
            <a:r>
              <a:rPr lang="en-US" altLang="zh-CN" sz="2400" b="1" dirty="0">
                <a:solidFill>
                  <a:schemeClr val="accent2"/>
                </a:solidFill>
                <a:latin typeface="黑体" panose="02010609060101010101" pitchFamily="2" charset="-122"/>
                <a:ea typeface="黑体" panose="02010609060101010101" pitchFamily="2" charset="-122"/>
              </a:rPr>
              <a:t>3</a:t>
            </a:r>
            <a:r>
              <a:rPr lang="zh-CN" altLang="en-US" sz="2400" b="1" dirty="0">
                <a:solidFill>
                  <a:schemeClr val="accent2"/>
                </a:solidFill>
                <a:latin typeface="黑体" panose="02010609060101010101" pitchFamily="2" charset="-122"/>
                <a:ea typeface="黑体" panose="02010609060101010101" pitchFamily="2" charset="-122"/>
              </a:rPr>
              <a:t>、三大改造（</a:t>
            </a:r>
            <a:r>
              <a:rPr lang="en-US" altLang="zh-CN" sz="2400" b="1">
                <a:solidFill>
                  <a:schemeClr val="accent2"/>
                </a:solidFill>
                <a:latin typeface="黑体" panose="02010609060101010101" pitchFamily="2" charset="-122"/>
                <a:ea typeface="黑体" panose="02010609060101010101" pitchFamily="2" charset="-122"/>
              </a:rPr>
              <a:t>1953—</a:t>
            </a:r>
            <a:r>
              <a:rPr lang="en-US" altLang="zh-CN" sz="2400" b="1" dirty="0">
                <a:solidFill>
                  <a:schemeClr val="accent2"/>
                </a:solidFill>
                <a:latin typeface="黑体" panose="02010609060101010101" pitchFamily="2" charset="-122"/>
                <a:ea typeface="黑体" panose="02010609060101010101" pitchFamily="2" charset="-122"/>
              </a:rPr>
              <a:t>1956</a:t>
            </a:r>
            <a:r>
              <a:rPr lang="zh-CN" altLang="en-US" sz="2400" b="1" dirty="0">
                <a:solidFill>
                  <a:schemeClr val="accent2"/>
                </a:solidFill>
                <a:latin typeface="黑体" panose="02010609060101010101" pitchFamily="2" charset="-122"/>
                <a:ea typeface="黑体" panose="02010609060101010101" pitchFamily="2" charset="-122"/>
              </a:rPr>
              <a:t>）</a:t>
            </a:r>
            <a:endParaRPr lang="zh-CN" altLang="en-US" sz="2400" b="1" dirty="0">
              <a:solidFill>
                <a:schemeClr val="accent2"/>
              </a:solidFill>
              <a:latin typeface="黑体" panose="02010609060101010101" pitchFamily="2" charset="-122"/>
              <a:ea typeface="黑体" panose="02010609060101010101" pitchFamily="2" charset="-122"/>
            </a:endParaRPr>
          </a:p>
        </p:txBody>
      </p:sp>
      <p:sp>
        <p:nvSpPr>
          <p:cNvPr id="453637" name="矩形 453636"/>
          <p:cNvSpPr/>
          <p:nvPr/>
        </p:nvSpPr>
        <p:spPr>
          <a:xfrm>
            <a:off x="0" y="989323"/>
            <a:ext cx="986790" cy="414020"/>
          </a:xfrm>
          <a:prstGeom prst="rect">
            <a:avLst/>
          </a:prstGeom>
          <a:noFill/>
          <a:ln w="9525">
            <a:noFill/>
          </a:ln>
        </p:spPr>
        <p:txBody>
          <a:bodyPr wrap="none" anchor="t">
            <a:spAutoFit/>
          </a:bodyPr>
          <a:p>
            <a:r>
              <a:rPr lang="zh-CN" altLang="en-US" sz="2100" b="1" dirty="0">
                <a:solidFill>
                  <a:srgbClr val="0000CC"/>
                </a:solidFill>
                <a:effectLst>
                  <a:outerShdw blurRad="38100" dist="38100" dir="2700000">
                    <a:srgbClr val="C0C0C0"/>
                  </a:outerShdw>
                </a:effectLst>
                <a:latin typeface="Arial" panose="020B0604020202020204" pitchFamily="34" charset="0"/>
              </a:rPr>
              <a:t>内容：</a:t>
            </a:r>
            <a:endParaRPr lang="zh-CN" altLang="en-US" sz="2100" b="1" dirty="0">
              <a:solidFill>
                <a:srgbClr val="0000CC"/>
              </a:solidFill>
              <a:effectLst>
                <a:outerShdw blurRad="38100" dist="38100" dir="2700000">
                  <a:srgbClr val="C0C0C0"/>
                </a:outerShdw>
              </a:effectLst>
              <a:latin typeface="Arial" panose="020B0604020202020204" pitchFamily="34" charset="0"/>
            </a:endParaRPr>
          </a:p>
        </p:txBody>
      </p:sp>
      <p:sp>
        <p:nvSpPr>
          <p:cNvPr id="453638" name="矩形 453637"/>
          <p:cNvSpPr/>
          <p:nvPr/>
        </p:nvSpPr>
        <p:spPr>
          <a:xfrm>
            <a:off x="0" y="1695777"/>
            <a:ext cx="986790" cy="414020"/>
          </a:xfrm>
          <a:prstGeom prst="rect">
            <a:avLst/>
          </a:prstGeom>
          <a:noFill/>
          <a:ln w="9525">
            <a:noFill/>
          </a:ln>
        </p:spPr>
        <p:txBody>
          <a:bodyPr wrap="none" anchor="t">
            <a:spAutoFit/>
          </a:bodyPr>
          <a:p>
            <a:r>
              <a:rPr lang="zh-CN" altLang="en-US" sz="2100" b="1" dirty="0">
                <a:solidFill>
                  <a:srgbClr val="0000FF"/>
                </a:solidFill>
                <a:effectLst>
                  <a:outerShdw blurRad="38100" dist="38100" dir="2700000">
                    <a:srgbClr val="C0C0C0"/>
                  </a:outerShdw>
                </a:effectLst>
                <a:latin typeface="Arial" panose="020B0604020202020204" pitchFamily="34" charset="0"/>
              </a:rPr>
              <a:t>实质</a:t>
            </a:r>
            <a:r>
              <a:rPr lang="zh-CN" altLang="en-US" sz="2100" b="1" dirty="0">
                <a:effectLst>
                  <a:outerShdw blurRad="38100" dist="38100" dir="2700000">
                    <a:srgbClr val="C0C0C0"/>
                  </a:outerShdw>
                </a:effectLst>
                <a:latin typeface="Arial" panose="020B0604020202020204" pitchFamily="34" charset="0"/>
              </a:rPr>
              <a:t>：</a:t>
            </a:r>
            <a:endParaRPr lang="zh-CN" altLang="en-US" sz="2100" b="1" dirty="0">
              <a:effectLst>
                <a:outerShdw blurRad="38100" dist="38100" dir="2700000">
                  <a:srgbClr val="C0C0C0"/>
                </a:outerShdw>
              </a:effectLst>
              <a:latin typeface="Arial" panose="020B0604020202020204" pitchFamily="34" charset="0"/>
            </a:endParaRPr>
          </a:p>
        </p:txBody>
      </p:sp>
      <p:sp>
        <p:nvSpPr>
          <p:cNvPr id="453639" name="矩形 453638"/>
          <p:cNvSpPr/>
          <p:nvPr/>
        </p:nvSpPr>
        <p:spPr>
          <a:xfrm>
            <a:off x="0" y="2110348"/>
            <a:ext cx="986790" cy="414020"/>
          </a:xfrm>
          <a:prstGeom prst="rect">
            <a:avLst/>
          </a:prstGeom>
          <a:noFill/>
          <a:ln w="9525">
            <a:noFill/>
          </a:ln>
        </p:spPr>
        <p:txBody>
          <a:bodyPr wrap="none" anchor="t">
            <a:spAutoFit/>
          </a:bodyPr>
          <a:p>
            <a:r>
              <a:rPr lang="zh-CN" altLang="en-US" sz="2100" b="1" dirty="0">
                <a:solidFill>
                  <a:srgbClr val="0000FF"/>
                </a:solidFill>
                <a:effectLst>
                  <a:outerShdw blurRad="38100" dist="38100" dir="2700000">
                    <a:srgbClr val="C0C0C0"/>
                  </a:outerShdw>
                </a:effectLst>
                <a:latin typeface="Arial" panose="020B0604020202020204" pitchFamily="34" charset="0"/>
              </a:rPr>
              <a:t>评价</a:t>
            </a:r>
            <a:r>
              <a:rPr lang="zh-CN" altLang="en-US" sz="2100" b="1" dirty="0">
                <a:effectLst>
                  <a:outerShdw blurRad="38100" dist="38100" dir="2700000">
                    <a:srgbClr val="C0C0C0"/>
                  </a:outerShdw>
                </a:effectLst>
                <a:latin typeface="Arial" panose="020B0604020202020204" pitchFamily="34" charset="0"/>
              </a:rPr>
              <a:t>：</a:t>
            </a:r>
            <a:endParaRPr lang="zh-CN" altLang="en-US" sz="2100" b="1" dirty="0">
              <a:effectLst>
                <a:outerShdw blurRad="38100" dist="38100" dir="2700000">
                  <a:srgbClr val="C0C0C0"/>
                </a:outerShdw>
              </a:effectLst>
              <a:latin typeface="Arial" panose="020B0604020202020204" pitchFamily="34" charset="0"/>
            </a:endParaRPr>
          </a:p>
        </p:txBody>
      </p:sp>
      <p:sp>
        <p:nvSpPr>
          <p:cNvPr id="453640" name="矩形 453639"/>
          <p:cNvSpPr/>
          <p:nvPr/>
        </p:nvSpPr>
        <p:spPr>
          <a:xfrm>
            <a:off x="737995" y="989365"/>
            <a:ext cx="8406005" cy="706755"/>
          </a:xfrm>
          <a:prstGeom prst="rect">
            <a:avLst/>
          </a:prstGeom>
          <a:noFill/>
          <a:ln w="9525">
            <a:noFill/>
          </a:ln>
        </p:spPr>
        <p:txBody>
          <a:bodyPr>
            <a:spAutoFit/>
          </a:bodyPr>
          <a:p>
            <a:r>
              <a:rPr lang="zh-CN" altLang="zh-CN" sz="2000" b="1" dirty="0">
                <a:latin typeface="Arial" panose="020B0604020202020204" pitchFamily="34" charset="0"/>
              </a:rPr>
              <a:t>农民参加</a:t>
            </a:r>
            <a:r>
              <a:rPr lang="zh-CN" altLang="zh-CN" sz="2000" b="1" dirty="0">
                <a:solidFill>
                  <a:srgbClr val="FF0000"/>
                </a:solidFill>
                <a:latin typeface="Arial" panose="020B0604020202020204" pitchFamily="34" charset="0"/>
              </a:rPr>
              <a:t>农业生产合作社</a:t>
            </a:r>
            <a:r>
              <a:rPr lang="zh-CN" altLang="zh-CN" sz="2000" b="1" dirty="0">
                <a:latin typeface="Arial" panose="020B0604020202020204" pitchFamily="34" charset="0"/>
              </a:rPr>
              <a:t>，走集体化道路</a:t>
            </a:r>
            <a:r>
              <a:rPr lang="zh-CN" altLang="en-US" sz="2000" b="1" dirty="0">
                <a:latin typeface="Arial" panose="020B0604020202020204" pitchFamily="34" charset="0"/>
              </a:rPr>
              <a:t>；</a:t>
            </a:r>
            <a:r>
              <a:rPr lang="zh-CN" altLang="zh-CN" sz="2000" b="1" dirty="0">
                <a:latin typeface="Arial" panose="020B0604020202020204" pitchFamily="34" charset="0"/>
              </a:rPr>
              <a:t>手工业者参加</a:t>
            </a:r>
            <a:r>
              <a:rPr lang="zh-CN" altLang="zh-CN" sz="2000" b="1" dirty="0">
                <a:solidFill>
                  <a:srgbClr val="FF0000"/>
                </a:solidFill>
                <a:latin typeface="Arial" panose="020B0604020202020204" pitchFamily="34" charset="0"/>
              </a:rPr>
              <a:t>手工业生产合作社</a:t>
            </a:r>
            <a:r>
              <a:rPr lang="zh-CN" altLang="en-US" sz="2000" b="1" dirty="0">
                <a:latin typeface="Arial" panose="020B0604020202020204" pitchFamily="34" charset="0"/>
              </a:rPr>
              <a:t>；</a:t>
            </a:r>
            <a:r>
              <a:rPr lang="zh-CN" altLang="zh-CN" sz="2000" b="1" dirty="0">
                <a:latin typeface="Arial" panose="020B0604020202020204" pitchFamily="34" charset="0"/>
              </a:rPr>
              <a:t>资本主义工商业</a:t>
            </a:r>
            <a:r>
              <a:rPr lang="zh-CN" altLang="en-US" sz="2000" b="1" dirty="0">
                <a:latin typeface="Arial" panose="020B0604020202020204" pitchFamily="34" charset="0"/>
              </a:rPr>
              <a:t>采取</a:t>
            </a:r>
            <a:r>
              <a:rPr lang="zh-CN" altLang="en-US" sz="2000" b="1" dirty="0">
                <a:solidFill>
                  <a:srgbClr val="0000CC"/>
                </a:solidFill>
                <a:latin typeface="Arial" panose="020B0604020202020204" pitchFamily="34" charset="0"/>
              </a:rPr>
              <a:t>赎买政策</a:t>
            </a:r>
            <a:r>
              <a:rPr lang="zh-CN" altLang="en-US" sz="2000" b="1" dirty="0">
                <a:latin typeface="Arial" panose="020B0604020202020204" pitchFamily="34" charset="0"/>
              </a:rPr>
              <a:t>，</a:t>
            </a:r>
            <a:r>
              <a:rPr lang="zh-CN" altLang="zh-CN" sz="2000" b="1" dirty="0">
                <a:latin typeface="Arial" panose="020B0604020202020204" pitchFamily="34" charset="0"/>
              </a:rPr>
              <a:t>掀起全行业</a:t>
            </a:r>
            <a:r>
              <a:rPr lang="zh-CN" altLang="zh-CN" sz="2000" b="1" dirty="0">
                <a:solidFill>
                  <a:srgbClr val="FF0000"/>
                </a:solidFill>
                <a:latin typeface="Arial" panose="020B0604020202020204" pitchFamily="34" charset="0"/>
              </a:rPr>
              <a:t>公私合营</a:t>
            </a:r>
            <a:r>
              <a:rPr lang="zh-CN" altLang="zh-CN" sz="2000" b="1" dirty="0">
                <a:latin typeface="Arial" panose="020B0604020202020204" pitchFamily="34" charset="0"/>
              </a:rPr>
              <a:t>的高潮。</a:t>
            </a:r>
            <a:endParaRPr lang="zh-CN" altLang="zh-CN" sz="2000" b="1" dirty="0">
              <a:latin typeface="Arial" panose="020B0604020202020204" pitchFamily="34" charset="0"/>
            </a:endParaRPr>
          </a:p>
        </p:txBody>
      </p:sp>
      <p:sp>
        <p:nvSpPr>
          <p:cNvPr id="453641" name="矩形 453640"/>
          <p:cNvSpPr/>
          <p:nvPr/>
        </p:nvSpPr>
        <p:spPr>
          <a:xfrm>
            <a:off x="851025" y="1695777"/>
            <a:ext cx="6480075" cy="414020"/>
          </a:xfrm>
          <a:prstGeom prst="rect">
            <a:avLst/>
          </a:prstGeom>
          <a:noFill/>
          <a:ln w="9525">
            <a:noFill/>
          </a:ln>
        </p:spPr>
        <p:txBody>
          <a:bodyPr>
            <a:spAutoFit/>
          </a:bodyPr>
          <a:p>
            <a:r>
              <a:rPr lang="zh-CN" altLang="en-US" sz="2100" b="1" dirty="0">
                <a:latin typeface="Arial" panose="020B0604020202020204" pitchFamily="34" charset="0"/>
              </a:rPr>
              <a:t>把私有制改造为公有制，社会主义革命性质</a:t>
            </a:r>
            <a:r>
              <a:rPr lang="zh-CN" altLang="en-US" sz="2100" dirty="0">
                <a:latin typeface="Arial" panose="020B0604020202020204" pitchFamily="34" charset="0"/>
              </a:rPr>
              <a:t> </a:t>
            </a:r>
            <a:endParaRPr lang="zh-CN" altLang="en-US" sz="2100" dirty="0">
              <a:latin typeface="Arial" panose="020B0604020202020204" pitchFamily="34" charset="0"/>
            </a:endParaRPr>
          </a:p>
        </p:txBody>
      </p:sp>
      <p:sp>
        <p:nvSpPr>
          <p:cNvPr id="453643" name="矩形 453642"/>
          <p:cNvSpPr/>
          <p:nvPr/>
        </p:nvSpPr>
        <p:spPr>
          <a:xfrm>
            <a:off x="0" y="2524129"/>
            <a:ext cx="9144000" cy="1706880"/>
          </a:xfrm>
          <a:prstGeom prst="rect">
            <a:avLst/>
          </a:prstGeom>
          <a:noFill/>
          <a:ln w="9525">
            <a:noFill/>
          </a:ln>
        </p:spPr>
        <p:txBody>
          <a:bodyPr>
            <a:spAutoFit/>
          </a:bodyPr>
          <a:p>
            <a:r>
              <a:rPr lang="en-US" altLang="zh-CN" sz="2100" b="1" dirty="0">
                <a:latin typeface="Arial" panose="020B0604020202020204" pitchFamily="34" charset="0"/>
              </a:rPr>
              <a:t>①</a:t>
            </a:r>
            <a:r>
              <a:rPr lang="zh-CN" altLang="en-US" sz="2100" b="1" dirty="0">
                <a:latin typeface="Arial" panose="020B0604020202020204" pitchFamily="34" charset="0"/>
              </a:rPr>
              <a:t>积极：中国历史上</a:t>
            </a:r>
            <a:r>
              <a:rPr lang="zh-CN" altLang="en-US" sz="2100" b="1" dirty="0">
                <a:solidFill>
                  <a:srgbClr val="0000CC"/>
                </a:solidFill>
                <a:latin typeface="Arial" panose="020B0604020202020204" pitchFamily="34" charset="0"/>
              </a:rPr>
              <a:t>最深刻的社会变革</a:t>
            </a:r>
            <a:r>
              <a:rPr lang="zh-CN" altLang="en-US" sz="2100" b="1" dirty="0">
                <a:latin typeface="Arial" panose="020B0604020202020204" pitchFamily="34" charset="0"/>
              </a:rPr>
              <a:t>。建立起生产资料的公有制、社会主义制度和计划经济体制，改变了国家的经济结构、阶级结构、社会主要矛盾和社会制度，</a:t>
            </a:r>
            <a:r>
              <a:rPr lang="zh-CN" altLang="en-US" sz="2100" b="1" dirty="0">
                <a:solidFill>
                  <a:srgbClr val="0000CC"/>
                </a:solidFill>
                <a:latin typeface="Arial" panose="020B0604020202020204" pitchFamily="34" charset="0"/>
              </a:rPr>
              <a:t>为工业化发展开辟道路。</a:t>
            </a:r>
            <a:endParaRPr lang="zh-CN" altLang="en-US" sz="2100" b="1" dirty="0">
              <a:solidFill>
                <a:srgbClr val="0000CC"/>
              </a:solidFill>
              <a:latin typeface="Arial" panose="020B0604020202020204" pitchFamily="34" charset="0"/>
            </a:endParaRPr>
          </a:p>
          <a:p>
            <a:r>
              <a:rPr lang="en-US" altLang="zh-CN" sz="2100" b="1" dirty="0">
                <a:latin typeface="Arial" panose="020B0604020202020204" pitchFamily="34" charset="0"/>
              </a:rPr>
              <a:t>②</a:t>
            </a:r>
            <a:r>
              <a:rPr lang="zh-CN" altLang="en-US" sz="2100" b="1" dirty="0">
                <a:latin typeface="Arial" panose="020B0604020202020204" pitchFamily="34" charset="0"/>
              </a:rPr>
              <a:t>消极：改造过程中出现冒进、过激行动，所有制形式单一，超越了生产力实际等，给社会经济发展</a:t>
            </a:r>
            <a:r>
              <a:rPr lang="zh-CN" altLang="en-US" sz="2100" b="1" dirty="0">
                <a:solidFill>
                  <a:srgbClr val="0000CC"/>
                </a:solidFill>
                <a:latin typeface="Arial" panose="020B0604020202020204" pitchFamily="34" charset="0"/>
              </a:rPr>
              <a:t>遗留下许多问题</a:t>
            </a:r>
            <a:r>
              <a:rPr lang="zh-CN" altLang="en-US" sz="2100" b="1" dirty="0">
                <a:latin typeface="Arial" panose="020B0604020202020204" pitchFamily="34" charset="0"/>
              </a:rPr>
              <a:t>。</a:t>
            </a:r>
            <a:endParaRPr lang="zh-CN" altLang="en-US" sz="2100" b="1" dirty="0">
              <a:latin typeface="Arial" panose="020B0604020202020204" pitchFamily="34" charset="0"/>
            </a:endParaRPr>
          </a:p>
        </p:txBody>
      </p:sp>
      <p:sp>
        <p:nvSpPr>
          <p:cNvPr id="453646" name="矩形 453645"/>
          <p:cNvSpPr/>
          <p:nvPr/>
        </p:nvSpPr>
        <p:spPr>
          <a:xfrm>
            <a:off x="0" y="1793107"/>
            <a:ext cx="9144000" cy="2676525"/>
          </a:xfrm>
          <a:prstGeom prst="rect">
            <a:avLst/>
          </a:prstGeom>
          <a:solidFill>
            <a:schemeClr val="accent3">
              <a:lumMod val="65000"/>
            </a:schemeClr>
          </a:solidFill>
          <a:ln w="9525">
            <a:noFill/>
          </a:ln>
        </p:spPr>
        <p:txBody>
          <a:bodyPr>
            <a:spAutoFit/>
          </a:bodyPr>
          <a:p>
            <a:r>
              <a:rPr lang="en-US" altLang="zh-CN" sz="2400" b="1" dirty="0">
                <a:solidFill>
                  <a:srgbClr val="0000CC"/>
                </a:solidFill>
                <a:latin typeface="Arial" panose="020B0604020202020204" pitchFamily="34" charset="0"/>
              </a:rPr>
              <a:t>      </a:t>
            </a:r>
            <a:r>
              <a:rPr lang="zh-CN" altLang="en-US" sz="2400" b="1" dirty="0">
                <a:solidFill>
                  <a:srgbClr val="0000CC"/>
                </a:solidFill>
                <a:latin typeface="楷体" panose="02010609060101010101" charset="-122"/>
                <a:ea typeface="楷体" panose="02010609060101010101" charset="-122"/>
              </a:rPr>
              <a:t>史料  </a:t>
            </a:r>
            <a:r>
              <a:rPr lang="zh-CN" altLang="en-US" sz="2400" b="1" dirty="0">
                <a:latin typeface="楷体" panose="02010609060101010101" charset="-122"/>
                <a:ea typeface="楷体" panose="02010609060101010101" charset="-122"/>
              </a:rPr>
              <a:t>第一，对于资产阶级用</a:t>
            </a:r>
            <a:r>
              <a:rPr lang="zh-CN" altLang="en-US" sz="2400" b="1" dirty="0">
                <a:solidFill>
                  <a:srgbClr val="FF0000"/>
                </a:solidFill>
                <a:latin typeface="楷体" panose="02010609060101010101" charset="-122"/>
                <a:ea typeface="楷体" panose="02010609060101010101" charset="-122"/>
              </a:rPr>
              <a:t>赎买和国家资本主义</a:t>
            </a:r>
            <a:r>
              <a:rPr lang="zh-CN" altLang="en-US" sz="2400" b="1" dirty="0">
                <a:latin typeface="楷体" panose="02010609060101010101" charset="-122"/>
                <a:ea typeface="楷体" panose="02010609060101010101" charset="-122"/>
              </a:rPr>
              <a:t>的方法，有偿地而不是无偿地，逐步地改变资产阶级的所有制。第二，要在改造他们的同时，给予他们必要的工作安排。第三，不剥夺资产阶级的选举权，并且对于他们中间积极拥护社会主义改造的代表人物给予恰当的政治安排。                                               </a:t>
            </a:r>
            <a:endParaRPr lang="zh-CN" altLang="en-US" sz="2400" b="1" dirty="0">
              <a:latin typeface="楷体" panose="02010609060101010101" charset="-122"/>
              <a:ea typeface="楷体" panose="02010609060101010101" charset="-122"/>
            </a:endParaRPr>
          </a:p>
          <a:p>
            <a:r>
              <a:rPr lang="zh-CN" altLang="en-US" sz="2400" b="1" dirty="0">
                <a:latin typeface="楷体" panose="02010609060101010101" charset="-122"/>
                <a:ea typeface="楷体" panose="02010609060101010101" charset="-122"/>
              </a:rPr>
              <a:t>                        </a:t>
            </a:r>
            <a:r>
              <a:rPr lang="en-US" altLang="zh-CN" sz="2400" b="1">
                <a:latin typeface="楷体" panose="02010609060101010101" charset="-122"/>
                <a:ea typeface="楷体" panose="02010609060101010101" charset="-122"/>
              </a:rPr>
              <a:t>——</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关于资本主义工商业改造的决议</a:t>
            </a:r>
            <a:r>
              <a:rPr lang="en-US" altLang="zh-CN" sz="2400" b="1">
                <a:latin typeface="楷体" panose="02010609060101010101" charset="-122"/>
                <a:ea typeface="楷体" panose="02010609060101010101" charset="-122"/>
              </a:rPr>
              <a:t>》</a:t>
            </a:r>
            <a:endParaRPr lang="en-US" altLang="zh-CN" sz="2400" b="1">
              <a:latin typeface="楷体" panose="02010609060101010101" charset="-122"/>
              <a:ea typeface="楷体" panose="02010609060101010101" charset="-122"/>
            </a:endParaRPr>
          </a:p>
          <a:p>
            <a:r>
              <a:rPr lang="zh-CN" altLang="en-US" sz="2400" b="1" dirty="0">
                <a:solidFill>
                  <a:srgbClr val="0000CC"/>
                </a:solidFill>
                <a:latin typeface="Arial" panose="020B0604020202020204" pitchFamily="34" charset="0"/>
              </a:rPr>
              <a:t>材料反映了我党对资本主义工商业改造采取什么样的策略和方式？</a:t>
            </a:r>
            <a:endParaRPr lang="zh-CN" altLang="en-US" sz="2400" b="1" dirty="0">
              <a:solidFill>
                <a:srgbClr val="0000CC"/>
              </a:solidFill>
              <a:latin typeface="Arial" panose="020B0604020202020204" pitchFamily="34" charset="0"/>
            </a:endParaRPr>
          </a:p>
        </p:txBody>
      </p:sp>
      <p:sp>
        <p:nvSpPr>
          <p:cNvPr id="130056" name="矩形 195594"/>
          <p:cNvSpPr/>
          <p:nvPr/>
        </p:nvSpPr>
        <p:spPr>
          <a:xfrm>
            <a:off x="87313" y="14160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3640"/>
                                        </p:tgtEl>
                                        <p:attrNameLst>
                                          <p:attrName>style.visibility</p:attrName>
                                        </p:attrNameLst>
                                      </p:cBhvr>
                                      <p:to>
                                        <p:strVal val="visible"/>
                                      </p:to>
                                    </p:set>
                                    <p:animEffect transition="in" filter="blinds(horizontal)">
                                      <p:cBhvr>
                                        <p:cTn id="7" dur="500"/>
                                        <p:tgtEl>
                                          <p:spTgt spid="4536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3646"/>
                                        </p:tgtEl>
                                        <p:attrNameLst>
                                          <p:attrName>style.visibility</p:attrName>
                                        </p:attrNameLst>
                                      </p:cBhvr>
                                      <p:to>
                                        <p:strVal val="visible"/>
                                      </p:to>
                                    </p:set>
                                    <p:animEffect transition="in" filter="blinds(horizontal)">
                                      <p:cBhvr>
                                        <p:cTn id="12" dur="500"/>
                                        <p:tgtEl>
                                          <p:spTgt spid="45364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5364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53641"/>
                                        </p:tgtEl>
                                        <p:attrNameLst>
                                          <p:attrName>style.visibility</p:attrName>
                                        </p:attrNameLst>
                                      </p:cBhvr>
                                      <p:to>
                                        <p:strVal val="visible"/>
                                      </p:to>
                                    </p:set>
                                    <p:animEffect transition="in" filter="blinds(horizontal)">
                                      <p:cBhvr>
                                        <p:cTn id="21" dur="500"/>
                                        <p:tgtEl>
                                          <p:spTgt spid="45364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53643"/>
                                        </p:tgtEl>
                                        <p:attrNameLst>
                                          <p:attrName>style.visibility</p:attrName>
                                        </p:attrNameLst>
                                      </p:cBhvr>
                                      <p:to>
                                        <p:strVal val="visible"/>
                                      </p:to>
                                    </p:set>
                                    <p:animEffect transition="in" filter="blinds(horizontal)">
                                      <p:cBhvr>
                                        <p:cTn id="26" dur="500"/>
                                        <p:tgtEl>
                                          <p:spTgt spid="453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40" grpId="0"/>
      <p:bldP spid="453641" grpId="0"/>
      <p:bldP spid="453643" grpId="0"/>
      <p:bldP spid="453646" grpId="0" bldLvl="0" animBg="1"/>
      <p:bldP spid="45364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12774" y="679450"/>
            <a:ext cx="8917561" cy="5113655"/>
            <a:chOff x="-134" y="1090"/>
            <a:chExt cx="19339" cy="8053"/>
          </a:xfrm>
        </p:grpSpPr>
        <p:grpSp>
          <p:nvGrpSpPr>
            <p:cNvPr id="445462" name="组合 445461"/>
            <p:cNvGrpSpPr/>
            <p:nvPr/>
          </p:nvGrpSpPr>
          <p:grpSpPr>
            <a:xfrm>
              <a:off x="0" y="2905"/>
              <a:ext cx="19205" cy="228"/>
              <a:chOff x="0" y="1162"/>
              <a:chExt cx="7682" cy="91"/>
            </a:xfrm>
          </p:grpSpPr>
          <p:sp>
            <p:nvSpPr>
              <p:cNvPr id="445446" name="直接连接符 445445"/>
              <p:cNvSpPr/>
              <p:nvPr/>
            </p:nvSpPr>
            <p:spPr>
              <a:xfrm>
                <a:off x="0" y="1252"/>
                <a:ext cx="7682" cy="0"/>
              </a:xfrm>
              <a:prstGeom prst="line">
                <a:avLst/>
              </a:prstGeom>
              <a:ln w="9525" cap="flat" cmpd="sng">
                <a:solidFill>
                  <a:schemeClr val="tx1"/>
                </a:solidFill>
                <a:prstDash val="solid"/>
                <a:headEnd type="none" w="med" len="med"/>
                <a:tailEnd type="triangle" w="med" len="med"/>
              </a:ln>
            </p:spPr>
          </p:sp>
          <p:sp>
            <p:nvSpPr>
              <p:cNvPr id="445447" name="直接连接符 445446"/>
              <p:cNvSpPr/>
              <p:nvPr/>
            </p:nvSpPr>
            <p:spPr>
              <a:xfrm flipV="1">
                <a:off x="122" y="1162"/>
                <a:ext cx="0" cy="90"/>
              </a:xfrm>
              <a:prstGeom prst="line">
                <a:avLst/>
              </a:prstGeom>
              <a:ln w="9525" cap="flat" cmpd="sng">
                <a:solidFill>
                  <a:schemeClr val="tx1"/>
                </a:solidFill>
                <a:prstDash val="solid"/>
                <a:headEnd type="none" w="med" len="med"/>
                <a:tailEnd type="none" w="med" len="med"/>
              </a:ln>
            </p:spPr>
          </p:sp>
          <p:sp>
            <p:nvSpPr>
              <p:cNvPr id="445448" name="直接连接符 445447"/>
              <p:cNvSpPr/>
              <p:nvPr/>
            </p:nvSpPr>
            <p:spPr>
              <a:xfrm flipV="1">
                <a:off x="757" y="1162"/>
                <a:ext cx="0" cy="90"/>
              </a:xfrm>
              <a:prstGeom prst="line">
                <a:avLst/>
              </a:prstGeom>
              <a:ln w="9525" cap="flat" cmpd="sng">
                <a:solidFill>
                  <a:schemeClr val="tx1"/>
                </a:solidFill>
                <a:prstDash val="solid"/>
                <a:headEnd type="none" w="med" len="med"/>
                <a:tailEnd type="none" w="med" len="med"/>
              </a:ln>
            </p:spPr>
          </p:sp>
          <p:sp>
            <p:nvSpPr>
              <p:cNvPr id="445449" name="直接连接符 445448"/>
              <p:cNvSpPr/>
              <p:nvPr/>
            </p:nvSpPr>
            <p:spPr>
              <a:xfrm flipV="1">
                <a:off x="2117" y="1162"/>
                <a:ext cx="0" cy="90"/>
              </a:xfrm>
              <a:prstGeom prst="line">
                <a:avLst/>
              </a:prstGeom>
              <a:ln w="9525" cap="flat" cmpd="sng">
                <a:solidFill>
                  <a:schemeClr val="tx1"/>
                </a:solidFill>
                <a:prstDash val="solid"/>
                <a:headEnd type="none" w="med" len="med"/>
                <a:tailEnd type="none" w="med" len="med"/>
              </a:ln>
            </p:spPr>
          </p:sp>
          <p:sp>
            <p:nvSpPr>
              <p:cNvPr id="445450" name="直接连接符 445449"/>
              <p:cNvSpPr/>
              <p:nvPr/>
            </p:nvSpPr>
            <p:spPr>
              <a:xfrm flipV="1">
                <a:off x="2571" y="1162"/>
                <a:ext cx="0" cy="90"/>
              </a:xfrm>
              <a:prstGeom prst="line">
                <a:avLst/>
              </a:prstGeom>
              <a:ln w="9525" cap="flat" cmpd="sng">
                <a:solidFill>
                  <a:schemeClr val="tx1"/>
                </a:solidFill>
                <a:prstDash val="solid"/>
                <a:headEnd type="none" w="med" len="med"/>
                <a:tailEnd type="none" w="med" len="med"/>
              </a:ln>
            </p:spPr>
          </p:sp>
          <p:sp>
            <p:nvSpPr>
              <p:cNvPr id="445451" name="直接连接符 445450"/>
              <p:cNvSpPr/>
              <p:nvPr/>
            </p:nvSpPr>
            <p:spPr>
              <a:xfrm flipV="1">
                <a:off x="3251" y="1162"/>
                <a:ext cx="0" cy="90"/>
              </a:xfrm>
              <a:prstGeom prst="line">
                <a:avLst/>
              </a:prstGeom>
              <a:ln w="9525" cap="flat" cmpd="sng">
                <a:solidFill>
                  <a:schemeClr val="tx1"/>
                </a:solidFill>
                <a:prstDash val="solid"/>
                <a:headEnd type="none" w="med" len="med"/>
                <a:tailEnd type="none" w="med" len="med"/>
              </a:ln>
            </p:spPr>
          </p:sp>
          <p:sp>
            <p:nvSpPr>
              <p:cNvPr id="445452" name="直接连接符 445451"/>
              <p:cNvSpPr/>
              <p:nvPr/>
            </p:nvSpPr>
            <p:spPr>
              <a:xfrm flipV="1">
                <a:off x="5837" y="1162"/>
                <a:ext cx="0" cy="90"/>
              </a:xfrm>
              <a:prstGeom prst="line">
                <a:avLst/>
              </a:prstGeom>
              <a:ln w="9525" cap="flat" cmpd="sng">
                <a:solidFill>
                  <a:schemeClr val="tx1"/>
                </a:solidFill>
                <a:prstDash val="solid"/>
                <a:headEnd type="none" w="med" len="med"/>
                <a:tailEnd type="none" w="med" len="med"/>
              </a:ln>
            </p:spPr>
          </p:sp>
          <p:sp>
            <p:nvSpPr>
              <p:cNvPr id="445453" name="直接连接符 445452"/>
              <p:cNvSpPr/>
              <p:nvPr/>
            </p:nvSpPr>
            <p:spPr>
              <a:xfrm flipV="1">
                <a:off x="7062" y="1162"/>
                <a:ext cx="0" cy="90"/>
              </a:xfrm>
              <a:prstGeom prst="line">
                <a:avLst/>
              </a:prstGeom>
              <a:ln w="9525" cap="flat" cmpd="sng">
                <a:solidFill>
                  <a:schemeClr val="tx1"/>
                </a:solidFill>
                <a:prstDash val="solid"/>
                <a:headEnd type="none" w="med" len="med"/>
                <a:tailEnd type="none" w="med" len="med"/>
              </a:ln>
            </p:spPr>
          </p:sp>
          <p:sp>
            <p:nvSpPr>
              <p:cNvPr id="445454" name="直接连接符 445453"/>
              <p:cNvSpPr/>
              <p:nvPr/>
            </p:nvSpPr>
            <p:spPr>
              <a:xfrm flipV="1">
                <a:off x="1119" y="1162"/>
                <a:ext cx="0" cy="90"/>
              </a:xfrm>
              <a:prstGeom prst="line">
                <a:avLst/>
              </a:prstGeom>
              <a:ln w="9525" cap="flat" cmpd="sng">
                <a:solidFill>
                  <a:schemeClr val="tx1"/>
                </a:solidFill>
                <a:prstDash val="solid"/>
                <a:headEnd type="none" w="med" len="med"/>
                <a:tailEnd type="none" w="med" len="med"/>
              </a:ln>
            </p:spPr>
          </p:sp>
          <p:sp>
            <p:nvSpPr>
              <p:cNvPr id="445455" name="直接连接符 445454"/>
              <p:cNvSpPr/>
              <p:nvPr/>
            </p:nvSpPr>
            <p:spPr>
              <a:xfrm flipV="1">
                <a:off x="1664" y="1162"/>
                <a:ext cx="0" cy="90"/>
              </a:xfrm>
              <a:prstGeom prst="line">
                <a:avLst/>
              </a:prstGeom>
              <a:ln w="9525" cap="flat" cmpd="sng">
                <a:solidFill>
                  <a:schemeClr val="tx1"/>
                </a:solidFill>
                <a:prstDash val="solid"/>
                <a:headEnd type="none" w="med" len="med"/>
                <a:tailEnd type="none" w="med" len="med"/>
              </a:ln>
            </p:spPr>
          </p:sp>
          <p:sp>
            <p:nvSpPr>
              <p:cNvPr id="445456" name="直接连接符 445455"/>
              <p:cNvSpPr/>
              <p:nvPr/>
            </p:nvSpPr>
            <p:spPr>
              <a:xfrm flipV="1">
                <a:off x="4022" y="1162"/>
                <a:ext cx="0" cy="90"/>
              </a:xfrm>
              <a:prstGeom prst="line">
                <a:avLst/>
              </a:prstGeom>
              <a:ln w="9525" cap="flat" cmpd="sng">
                <a:solidFill>
                  <a:schemeClr val="tx1"/>
                </a:solidFill>
                <a:prstDash val="solid"/>
                <a:headEnd type="none" w="med" len="med"/>
                <a:tailEnd type="none" w="med" len="med"/>
              </a:ln>
            </p:spPr>
          </p:sp>
          <p:sp>
            <p:nvSpPr>
              <p:cNvPr id="445457" name="直接连接符 445456"/>
              <p:cNvSpPr/>
              <p:nvPr/>
            </p:nvSpPr>
            <p:spPr>
              <a:xfrm flipV="1">
                <a:off x="4431" y="1162"/>
                <a:ext cx="0" cy="90"/>
              </a:xfrm>
              <a:prstGeom prst="line">
                <a:avLst/>
              </a:prstGeom>
              <a:ln w="9525" cap="flat" cmpd="sng">
                <a:solidFill>
                  <a:schemeClr val="tx1"/>
                </a:solidFill>
                <a:prstDash val="solid"/>
                <a:headEnd type="none" w="med" len="med"/>
                <a:tailEnd type="none" w="med" len="med"/>
              </a:ln>
            </p:spPr>
          </p:sp>
          <p:sp>
            <p:nvSpPr>
              <p:cNvPr id="445458" name="直接连接符 445457"/>
              <p:cNvSpPr/>
              <p:nvPr/>
            </p:nvSpPr>
            <p:spPr>
              <a:xfrm flipV="1">
                <a:off x="4884" y="1162"/>
                <a:ext cx="0" cy="90"/>
              </a:xfrm>
              <a:prstGeom prst="line">
                <a:avLst/>
              </a:prstGeom>
              <a:ln w="9525" cap="flat" cmpd="sng">
                <a:solidFill>
                  <a:schemeClr val="tx1"/>
                </a:solidFill>
                <a:prstDash val="solid"/>
                <a:headEnd type="none" w="med" len="med"/>
                <a:tailEnd type="none" w="med" len="med"/>
              </a:ln>
            </p:spPr>
          </p:sp>
          <p:sp>
            <p:nvSpPr>
              <p:cNvPr id="445459" name="直接连接符 445458"/>
              <p:cNvSpPr/>
              <p:nvPr/>
            </p:nvSpPr>
            <p:spPr>
              <a:xfrm flipV="1">
                <a:off x="5383" y="1162"/>
                <a:ext cx="0" cy="91"/>
              </a:xfrm>
              <a:prstGeom prst="line">
                <a:avLst/>
              </a:prstGeom>
              <a:ln w="9525" cap="flat" cmpd="sng">
                <a:solidFill>
                  <a:schemeClr val="tx1"/>
                </a:solidFill>
                <a:prstDash val="solid"/>
                <a:headEnd type="none" w="med" len="med"/>
                <a:tailEnd type="none" w="med" len="med"/>
              </a:ln>
            </p:spPr>
          </p:sp>
          <p:sp>
            <p:nvSpPr>
              <p:cNvPr id="445460" name="直接连接符 445459"/>
              <p:cNvSpPr/>
              <p:nvPr/>
            </p:nvSpPr>
            <p:spPr>
              <a:xfrm flipV="1">
                <a:off x="6336" y="1162"/>
                <a:ext cx="0" cy="90"/>
              </a:xfrm>
              <a:prstGeom prst="line">
                <a:avLst/>
              </a:prstGeom>
              <a:ln w="9525" cap="flat" cmpd="sng">
                <a:solidFill>
                  <a:schemeClr val="tx1"/>
                </a:solidFill>
                <a:prstDash val="solid"/>
                <a:headEnd type="none" w="med" len="med"/>
                <a:tailEnd type="none" w="med" len="med"/>
              </a:ln>
            </p:spPr>
          </p:sp>
        </p:grpSp>
        <p:sp>
          <p:nvSpPr>
            <p:cNvPr id="445461" name="文本框 445460"/>
            <p:cNvSpPr txBox="1"/>
            <p:nvPr/>
          </p:nvSpPr>
          <p:spPr>
            <a:xfrm>
              <a:off x="0" y="3245"/>
              <a:ext cx="19205" cy="434"/>
            </a:xfrm>
            <a:prstGeom prst="rect">
              <a:avLst/>
            </a:prstGeom>
            <a:noFill/>
            <a:ln w="9525">
              <a:noFill/>
            </a:ln>
          </p:spPr>
          <p:txBody>
            <a:bodyPr>
              <a:spAutoFit/>
            </a:bodyPr>
            <a:p>
              <a:pPr>
                <a:spcBef>
                  <a:spcPct val="50000"/>
                </a:spcBef>
                <a:buClr>
                  <a:schemeClr val="bg1"/>
                </a:buClr>
              </a:pPr>
              <a:r>
                <a:rPr lang="en-US" altLang="zh-CN" sz="1200" b="1">
                  <a:latin typeface="Times New Roman" panose="02020603050405020304" pitchFamily="18" charset="0"/>
                  <a:ea typeface="黑体" panose="02010609060101010101" pitchFamily="2" charset="-122"/>
                </a:rPr>
                <a:t>1949       1953    1954       1956      1958       1961           1966                 1976  1978       1980        1984     1988         1992             2001</a:t>
              </a:r>
              <a:endParaRPr lang="en-US" altLang="zh-CN" sz="1200" b="1">
                <a:latin typeface="Times New Roman" panose="02020603050405020304" pitchFamily="18" charset="0"/>
                <a:ea typeface="黑体" panose="02010609060101010101" pitchFamily="2" charset="-122"/>
              </a:endParaRPr>
            </a:p>
          </p:txBody>
        </p:sp>
        <p:grpSp>
          <p:nvGrpSpPr>
            <p:cNvPr id="445469" name="组合 445468"/>
            <p:cNvGrpSpPr/>
            <p:nvPr/>
          </p:nvGrpSpPr>
          <p:grpSpPr>
            <a:xfrm>
              <a:off x="303" y="2113"/>
              <a:ext cx="18260" cy="565"/>
              <a:chOff x="122" y="845"/>
              <a:chExt cx="7302" cy="226"/>
            </a:xfrm>
          </p:grpSpPr>
          <p:sp>
            <p:nvSpPr>
              <p:cNvPr id="445464" name="左大括号 445463"/>
              <p:cNvSpPr/>
              <p:nvPr/>
            </p:nvSpPr>
            <p:spPr>
              <a:xfrm rot="5400000">
                <a:off x="780" y="187"/>
                <a:ext cx="226" cy="1542"/>
              </a:xfrm>
              <a:prstGeom prst="leftBrace">
                <a:avLst>
                  <a:gd name="adj1" fmla="val 56858"/>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445465" name="左大括号 445464"/>
              <p:cNvSpPr/>
              <p:nvPr/>
            </p:nvSpPr>
            <p:spPr>
              <a:xfrm rot="5400000">
                <a:off x="2367" y="187"/>
                <a:ext cx="181" cy="1587"/>
              </a:xfrm>
              <a:prstGeom prst="leftBrace">
                <a:avLst>
                  <a:gd name="adj1" fmla="val 73066"/>
                  <a:gd name="adj2" fmla="val 49995"/>
                </a:avLst>
              </a:prstGeom>
              <a:noFill/>
              <a:ln w="9525" cap="flat" cmpd="sng">
                <a:solidFill>
                  <a:schemeClr val="tx1"/>
                </a:solidFill>
                <a:prstDash val="solid"/>
                <a:headEnd type="none" w="med" len="med"/>
                <a:tailEnd type="none" w="med" len="med"/>
              </a:ln>
            </p:spPr>
            <p:txBody>
              <a:bodyPr/>
              <a:p>
                <a:endParaRPr lang="zh-CN" altLang="en-US"/>
              </a:p>
            </p:txBody>
          </p:sp>
          <p:sp>
            <p:nvSpPr>
              <p:cNvPr id="445466" name="左大括号 445465"/>
              <p:cNvSpPr/>
              <p:nvPr/>
            </p:nvSpPr>
            <p:spPr>
              <a:xfrm rot="5400000">
                <a:off x="3523" y="572"/>
                <a:ext cx="226" cy="771"/>
              </a:xfrm>
              <a:prstGeom prst="leftBrace">
                <a:avLst>
                  <a:gd name="adj1" fmla="val 28429"/>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445467" name="左大括号 445466"/>
              <p:cNvSpPr/>
              <p:nvPr/>
            </p:nvSpPr>
            <p:spPr>
              <a:xfrm rot="5400000">
                <a:off x="5632" y="-765"/>
                <a:ext cx="181" cy="3402"/>
              </a:xfrm>
              <a:prstGeom prst="leftBrace">
                <a:avLst>
                  <a:gd name="adj1" fmla="val 156629"/>
                  <a:gd name="adj2" fmla="val 50000"/>
                </a:avLst>
              </a:prstGeom>
              <a:noFill/>
              <a:ln w="9525" cap="flat" cmpd="sng">
                <a:solidFill>
                  <a:schemeClr val="tx1"/>
                </a:solidFill>
                <a:prstDash val="solid"/>
                <a:headEnd type="none" w="med" len="med"/>
                <a:tailEnd type="none" w="med" len="med"/>
              </a:ln>
            </p:spPr>
            <p:txBody>
              <a:bodyPr/>
              <a:p>
                <a:endParaRPr lang="zh-CN" altLang="en-US"/>
              </a:p>
            </p:txBody>
          </p:sp>
        </p:grpSp>
        <p:sp>
          <p:nvSpPr>
            <p:cNvPr id="445470" name="文本框 445469"/>
            <p:cNvSpPr txBox="1"/>
            <p:nvPr/>
          </p:nvSpPr>
          <p:spPr>
            <a:xfrm>
              <a:off x="643" y="1090"/>
              <a:ext cx="3517" cy="1452"/>
            </a:xfrm>
            <a:prstGeom prst="rect">
              <a:avLst/>
            </a:prstGeom>
            <a:noFill/>
            <a:ln w="9525">
              <a:noFill/>
            </a:ln>
          </p:spPr>
          <p:txBody>
            <a:bodyPr>
              <a:spAutoFit/>
            </a:bodyPr>
            <a:p>
              <a:pPr>
                <a:spcBef>
                  <a:spcPct val="50000"/>
                </a:spcBef>
                <a:buClr>
                  <a:schemeClr val="bg1"/>
                </a:buClr>
              </a:pPr>
              <a:r>
                <a:rPr lang="zh-CN" altLang="en-US" b="1" dirty="0">
                  <a:latin typeface="Times New Roman" panose="02020603050405020304" pitchFamily="18" charset="0"/>
                  <a:ea typeface="黑体" panose="02010609060101010101" pitchFamily="2" charset="-122"/>
                </a:rPr>
                <a:t>由新民主主义向社会主义过渡时期</a:t>
              </a:r>
              <a:endParaRPr lang="zh-CN" altLang="en-US" b="1" dirty="0">
                <a:latin typeface="Times New Roman" panose="02020603050405020304" pitchFamily="18" charset="0"/>
                <a:ea typeface="黑体" panose="02010609060101010101" pitchFamily="2" charset="-122"/>
              </a:endParaRPr>
            </a:p>
          </p:txBody>
        </p:sp>
        <p:sp>
          <p:nvSpPr>
            <p:cNvPr id="445471" name="文本框 445470"/>
            <p:cNvSpPr txBox="1"/>
            <p:nvPr/>
          </p:nvSpPr>
          <p:spPr>
            <a:xfrm>
              <a:off x="4270" y="1090"/>
              <a:ext cx="3293" cy="1452"/>
            </a:xfrm>
            <a:prstGeom prst="rect">
              <a:avLst/>
            </a:prstGeom>
            <a:noFill/>
            <a:ln w="9525">
              <a:noFill/>
            </a:ln>
          </p:spPr>
          <p:txBody>
            <a:bodyPr>
              <a:spAutoFit/>
            </a:bodyPr>
            <a:p>
              <a:pPr>
                <a:spcBef>
                  <a:spcPct val="50000"/>
                </a:spcBef>
                <a:buClr>
                  <a:schemeClr val="bg1"/>
                </a:buClr>
              </a:pPr>
              <a:r>
                <a:rPr lang="zh-CN" altLang="en-US" b="1" dirty="0">
                  <a:latin typeface="Times New Roman" panose="02020603050405020304" pitchFamily="18" charset="0"/>
                  <a:ea typeface="黑体" panose="02010609060101010101" pitchFamily="2" charset="-122"/>
                </a:rPr>
                <a:t>全面建设社会主义十年时期</a:t>
              </a:r>
              <a:endParaRPr lang="zh-CN" altLang="en-US" b="1" dirty="0">
                <a:latin typeface="Times New Roman" panose="02020603050405020304" pitchFamily="18" charset="0"/>
                <a:ea typeface="黑体" panose="02010609060101010101" pitchFamily="2" charset="-122"/>
              </a:endParaRPr>
            </a:p>
          </p:txBody>
        </p:sp>
        <p:sp>
          <p:nvSpPr>
            <p:cNvPr id="445472" name="文本框 445471"/>
            <p:cNvSpPr txBox="1"/>
            <p:nvPr/>
          </p:nvSpPr>
          <p:spPr>
            <a:xfrm>
              <a:off x="7563" y="1090"/>
              <a:ext cx="3172" cy="1016"/>
            </a:xfrm>
            <a:prstGeom prst="rect">
              <a:avLst/>
            </a:prstGeom>
            <a:noFill/>
            <a:ln w="9525">
              <a:noFill/>
            </a:ln>
          </p:spPr>
          <p:txBody>
            <a:bodyPr wrap="square">
              <a:spAutoFit/>
            </a:bodyPr>
            <a:p>
              <a:pPr>
                <a:spcBef>
                  <a:spcPct val="50000"/>
                </a:spcBef>
                <a:buClr>
                  <a:schemeClr val="bg1"/>
                </a:buClr>
              </a:pPr>
              <a:r>
                <a:rPr lang="en-US" altLang="zh-CN" b="1" dirty="0">
                  <a:latin typeface="Times New Roman" panose="02020603050405020304" pitchFamily="18" charset="0"/>
                  <a:ea typeface="黑体" panose="02010609060101010101" pitchFamily="2" charset="-122"/>
                </a:rPr>
                <a:t>“</a:t>
              </a:r>
              <a:r>
                <a:rPr lang="zh-CN" altLang="en-US" b="1" dirty="0">
                  <a:latin typeface="Times New Roman" panose="02020603050405020304" pitchFamily="18" charset="0"/>
                  <a:ea typeface="黑体" panose="02010609060101010101" pitchFamily="2" charset="-122"/>
                </a:rPr>
                <a:t>文革”十年时期</a:t>
              </a:r>
              <a:endParaRPr lang="zh-CN" altLang="en-US" b="1" dirty="0">
                <a:latin typeface="Times New Roman" panose="02020603050405020304" pitchFamily="18" charset="0"/>
                <a:ea typeface="黑体" panose="02010609060101010101" pitchFamily="2" charset="-122"/>
              </a:endParaRPr>
            </a:p>
          </p:txBody>
        </p:sp>
        <p:sp>
          <p:nvSpPr>
            <p:cNvPr id="445473" name="文本框 445472"/>
            <p:cNvSpPr txBox="1"/>
            <p:nvPr/>
          </p:nvSpPr>
          <p:spPr>
            <a:xfrm>
              <a:off x="11758" y="1318"/>
              <a:ext cx="4990" cy="1016"/>
            </a:xfrm>
            <a:prstGeom prst="rect">
              <a:avLst/>
            </a:prstGeom>
            <a:noFill/>
            <a:ln w="9525">
              <a:noFill/>
            </a:ln>
          </p:spPr>
          <p:txBody>
            <a:bodyPr>
              <a:spAutoFit/>
            </a:bodyPr>
            <a:p>
              <a:pPr>
                <a:spcBef>
                  <a:spcPct val="50000"/>
                </a:spcBef>
                <a:buClr>
                  <a:schemeClr val="bg1"/>
                </a:buClr>
              </a:pPr>
              <a:r>
                <a:rPr lang="zh-CN" altLang="en-US" b="1" dirty="0">
                  <a:latin typeface="Times New Roman" panose="02020603050405020304" pitchFamily="18" charset="0"/>
                  <a:ea typeface="黑体" panose="02010609060101010101" pitchFamily="2" charset="-122"/>
                </a:rPr>
                <a:t>社会主义现代化建设新时期</a:t>
              </a:r>
              <a:endParaRPr lang="zh-CN" altLang="en-US" b="1" dirty="0">
                <a:latin typeface="Times New Roman" panose="02020603050405020304" pitchFamily="18" charset="0"/>
                <a:ea typeface="黑体" panose="02010609060101010101" pitchFamily="2" charset="-122"/>
              </a:endParaRPr>
            </a:p>
          </p:txBody>
        </p:sp>
        <p:sp>
          <p:nvSpPr>
            <p:cNvPr id="445474" name="文本框 445473"/>
            <p:cNvSpPr txBox="1"/>
            <p:nvPr/>
          </p:nvSpPr>
          <p:spPr>
            <a:xfrm>
              <a:off x="-134" y="3700"/>
              <a:ext cx="997" cy="3175"/>
            </a:xfrm>
            <a:prstGeom prst="rect">
              <a:avLst/>
            </a:prstGeom>
            <a:noFill/>
            <a:ln w="9525">
              <a:noFill/>
            </a:ln>
          </p:spPr>
          <p:txBody>
            <a:bodyPr vert="eaVert">
              <a:spAutoFit/>
            </a:bodyPr>
            <a:p>
              <a:pPr>
                <a:spcBef>
                  <a:spcPct val="50000"/>
                </a:spcBef>
              </a:pPr>
              <a:r>
                <a:rPr lang="zh-CN" altLang="en-US" sz="1800" b="1" dirty="0">
                  <a:solidFill>
                    <a:srgbClr val="FF0000"/>
                  </a:solidFill>
                  <a:latin typeface="Arial" panose="020B0604020202020204" pitchFamily="34" charset="0"/>
                </a:rPr>
                <a:t>新中国成立</a:t>
              </a:r>
              <a:endParaRPr lang="zh-CN" altLang="en-US" sz="1800" b="1" dirty="0">
                <a:solidFill>
                  <a:srgbClr val="FF0000"/>
                </a:solidFill>
                <a:latin typeface="Arial" panose="020B0604020202020204" pitchFamily="34" charset="0"/>
              </a:endParaRPr>
            </a:p>
          </p:txBody>
        </p:sp>
        <p:sp>
          <p:nvSpPr>
            <p:cNvPr id="445475" name="文本框 445474"/>
            <p:cNvSpPr txBox="1"/>
            <p:nvPr/>
          </p:nvSpPr>
          <p:spPr>
            <a:xfrm>
              <a:off x="703" y="3700"/>
              <a:ext cx="1597" cy="3997"/>
            </a:xfrm>
            <a:prstGeom prst="rect">
              <a:avLst/>
            </a:prstGeom>
            <a:noFill/>
            <a:ln w="9525">
              <a:noFill/>
            </a:ln>
          </p:spPr>
          <p:txBody>
            <a:bodyPr vert="eaVert" wrap="square">
              <a:spAutoFit/>
            </a:bodyPr>
            <a:p>
              <a:pPr>
                <a:spcBef>
                  <a:spcPct val="50000"/>
                </a:spcBef>
              </a:pPr>
              <a:r>
                <a:rPr lang="en-US" altLang="zh-CN" sz="1800" b="1" dirty="0">
                  <a:solidFill>
                    <a:srgbClr val="FF0000"/>
                  </a:solidFill>
                  <a:latin typeface="Arial" panose="020B0604020202020204" pitchFamily="34" charset="0"/>
                </a:rPr>
                <a:t>“</a:t>
              </a:r>
              <a:r>
                <a:rPr lang="zh-CN" altLang="en-US" sz="1800" b="1" dirty="0">
                  <a:solidFill>
                    <a:srgbClr val="FF0000"/>
                  </a:solidFill>
                  <a:latin typeface="Arial" panose="020B0604020202020204" pitchFamily="34" charset="0"/>
                </a:rPr>
                <a:t>一五”计划和社会主义改造开始</a:t>
              </a:r>
              <a:endParaRPr lang="zh-CN" altLang="en-US" sz="1800" b="1" dirty="0">
                <a:solidFill>
                  <a:srgbClr val="FF0000"/>
                </a:solidFill>
                <a:latin typeface="Arial" panose="020B0604020202020204" pitchFamily="34" charset="0"/>
              </a:endParaRPr>
            </a:p>
          </p:txBody>
        </p:sp>
        <p:sp>
          <p:nvSpPr>
            <p:cNvPr id="445476" name="文本框 445475"/>
            <p:cNvSpPr txBox="1"/>
            <p:nvPr/>
          </p:nvSpPr>
          <p:spPr>
            <a:xfrm>
              <a:off x="2323" y="3700"/>
              <a:ext cx="997" cy="2495"/>
            </a:xfrm>
            <a:prstGeom prst="rect">
              <a:avLst/>
            </a:prstGeom>
            <a:noFill/>
            <a:ln w="9525">
              <a:noFill/>
            </a:ln>
          </p:spPr>
          <p:txBody>
            <a:bodyPr vert="eaVert">
              <a:spAutoFit/>
            </a:bodyPr>
            <a:p>
              <a:pPr>
                <a:spcBef>
                  <a:spcPct val="50000"/>
                </a:spcBef>
              </a:pPr>
              <a:r>
                <a:rPr lang="zh-CN" altLang="en-US" sz="1800" b="1" dirty="0">
                  <a:solidFill>
                    <a:srgbClr val="FF0000"/>
                  </a:solidFill>
                  <a:latin typeface="Arial" panose="020B0604020202020204" pitchFamily="34" charset="0"/>
                </a:rPr>
                <a:t>宪法颁布</a:t>
              </a:r>
              <a:endParaRPr lang="zh-CN" altLang="en-US" sz="1800" b="1" dirty="0">
                <a:solidFill>
                  <a:srgbClr val="FF0000"/>
                </a:solidFill>
                <a:latin typeface="Arial" panose="020B0604020202020204" pitchFamily="34" charset="0"/>
              </a:endParaRPr>
            </a:p>
          </p:txBody>
        </p:sp>
        <p:sp>
          <p:nvSpPr>
            <p:cNvPr id="445477" name="文本框 445476"/>
            <p:cNvSpPr txBox="1"/>
            <p:nvPr/>
          </p:nvSpPr>
          <p:spPr>
            <a:xfrm>
              <a:off x="2971" y="3700"/>
              <a:ext cx="1597" cy="4368"/>
            </a:xfrm>
            <a:prstGeom prst="rect">
              <a:avLst/>
            </a:prstGeom>
            <a:noFill/>
            <a:ln w="9525">
              <a:noFill/>
            </a:ln>
          </p:spPr>
          <p:txBody>
            <a:bodyPr vert="eaVert" wrap="square">
              <a:spAutoFit/>
            </a:bodyPr>
            <a:p>
              <a:pPr>
                <a:spcBef>
                  <a:spcPct val="50000"/>
                </a:spcBef>
              </a:pPr>
              <a:r>
                <a:rPr lang="zh-CN" altLang="en-US" sz="1800" b="1" dirty="0">
                  <a:solidFill>
                    <a:srgbClr val="FF0000"/>
                  </a:solidFill>
                  <a:latin typeface="Arial" panose="020B0604020202020204" pitchFamily="34" charset="0"/>
                </a:rPr>
                <a:t>三大改造完成，进入初级阶段</a:t>
              </a:r>
              <a:endParaRPr lang="zh-CN" altLang="en-US" sz="1800" b="1" dirty="0">
                <a:solidFill>
                  <a:srgbClr val="FF0000"/>
                </a:solidFill>
                <a:latin typeface="Arial" panose="020B0604020202020204" pitchFamily="34" charset="0"/>
              </a:endParaRPr>
            </a:p>
          </p:txBody>
        </p:sp>
        <p:sp>
          <p:nvSpPr>
            <p:cNvPr id="445478" name="文本框 445477"/>
            <p:cNvSpPr txBox="1"/>
            <p:nvPr/>
          </p:nvSpPr>
          <p:spPr>
            <a:xfrm>
              <a:off x="4346" y="3700"/>
              <a:ext cx="1597" cy="4367"/>
            </a:xfrm>
            <a:prstGeom prst="rect">
              <a:avLst/>
            </a:prstGeom>
            <a:noFill/>
            <a:ln w="9525">
              <a:noFill/>
            </a:ln>
          </p:spPr>
          <p:txBody>
            <a:bodyPr vert="eaVert" wrap="square">
              <a:spAutoFit/>
            </a:bodyPr>
            <a:p>
              <a:pPr>
                <a:spcBef>
                  <a:spcPct val="50000"/>
                </a:spcBef>
              </a:pPr>
              <a:r>
                <a:rPr lang="zh-CN" altLang="en-US" sz="1800" b="1" dirty="0">
                  <a:solidFill>
                    <a:srgbClr val="FF0000"/>
                  </a:solidFill>
                  <a:latin typeface="Arial" panose="020B0604020202020204" pitchFamily="34" charset="0"/>
                </a:rPr>
                <a:t>大跃进、人民公社化运动和社会主义建设总路线</a:t>
              </a:r>
              <a:endParaRPr lang="zh-CN" altLang="en-US" sz="1800" b="1" dirty="0">
                <a:solidFill>
                  <a:srgbClr val="FF0000"/>
                </a:solidFill>
                <a:latin typeface="Arial" panose="020B0604020202020204" pitchFamily="34" charset="0"/>
              </a:endParaRPr>
            </a:p>
          </p:txBody>
        </p:sp>
        <p:sp>
          <p:nvSpPr>
            <p:cNvPr id="445479" name="文本框 445478"/>
            <p:cNvSpPr txBox="1"/>
            <p:nvPr/>
          </p:nvSpPr>
          <p:spPr>
            <a:xfrm>
              <a:off x="5951" y="3700"/>
              <a:ext cx="997" cy="5443"/>
            </a:xfrm>
            <a:prstGeom prst="rect">
              <a:avLst/>
            </a:prstGeom>
            <a:noFill/>
            <a:ln w="9525">
              <a:noFill/>
            </a:ln>
          </p:spPr>
          <p:txBody>
            <a:bodyPr vert="eaVert">
              <a:spAutoFit/>
            </a:bodyPr>
            <a:p>
              <a:pPr>
                <a:spcBef>
                  <a:spcPct val="50000"/>
                </a:spcBef>
              </a:pPr>
              <a:r>
                <a:rPr lang="zh-CN" altLang="en-US" sz="1800" b="1" dirty="0">
                  <a:solidFill>
                    <a:srgbClr val="FF0000"/>
                  </a:solidFill>
                  <a:latin typeface="Arial" panose="020B0604020202020204" pitchFamily="34" charset="0"/>
                </a:rPr>
                <a:t>恢复国民经济八字方针</a:t>
              </a:r>
              <a:endParaRPr lang="zh-CN" altLang="en-US" sz="1800" b="1" dirty="0">
                <a:solidFill>
                  <a:srgbClr val="FF0000"/>
                </a:solidFill>
                <a:latin typeface="Arial" panose="020B0604020202020204" pitchFamily="34" charset="0"/>
              </a:endParaRPr>
            </a:p>
          </p:txBody>
        </p:sp>
        <p:sp>
          <p:nvSpPr>
            <p:cNvPr id="445480" name="文本框 445479"/>
            <p:cNvSpPr txBox="1"/>
            <p:nvPr/>
          </p:nvSpPr>
          <p:spPr>
            <a:xfrm>
              <a:off x="7543" y="3700"/>
              <a:ext cx="997" cy="2495"/>
            </a:xfrm>
            <a:prstGeom prst="rect">
              <a:avLst/>
            </a:prstGeom>
            <a:noFill/>
            <a:ln w="9525">
              <a:noFill/>
            </a:ln>
          </p:spPr>
          <p:txBody>
            <a:bodyPr vert="eaVert">
              <a:spAutoFit/>
            </a:bodyPr>
            <a:p>
              <a:pPr>
                <a:spcBef>
                  <a:spcPct val="50000"/>
                </a:spcBef>
              </a:pPr>
              <a:r>
                <a:rPr lang="zh-CN" altLang="en-US" sz="1800" b="1" dirty="0">
                  <a:solidFill>
                    <a:srgbClr val="FF0000"/>
                  </a:solidFill>
                  <a:latin typeface="Arial" panose="020B0604020202020204" pitchFamily="34" charset="0"/>
                </a:rPr>
                <a:t>文革开始</a:t>
              </a:r>
              <a:endParaRPr lang="zh-CN" altLang="en-US" sz="1800" b="1" dirty="0">
                <a:solidFill>
                  <a:srgbClr val="FF0000"/>
                </a:solidFill>
                <a:latin typeface="Arial" panose="020B0604020202020204" pitchFamily="34" charset="0"/>
              </a:endParaRPr>
            </a:p>
          </p:txBody>
        </p:sp>
        <p:sp>
          <p:nvSpPr>
            <p:cNvPr id="445481" name="文本框 445480"/>
            <p:cNvSpPr txBox="1"/>
            <p:nvPr/>
          </p:nvSpPr>
          <p:spPr>
            <a:xfrm>
              <a:off x="9578" y="3700"/>
              <a:ext cx="997" cy="2495"/>
            </a:xfrm>
            <a:prstGeom prst="rect">
              <a:avLst/>
            </a:prstGeom>
            <a:noFill/>
            <a:ln w="9525">
              <a:noFill/>
            </a:ln>
          </p:spPr>
          <p:txBody>
            <a:bodyPr vert="eaVert">
              <a:spAutoFit/>
            </a:bodyPr>
            <a:p>
              <a:pPr>
                <a:spcBef>
                  <a:spcPct val="50000"/>
                </a:spcBef>
              </a:pPr>
              <a:r>
                <a:rPr lang="zh-CN" altLang="en-US" sz="1800" b="1" dirty="0">
                  <a:solidFill>
                    <a:srgbClr val="FF0000"/>
                  </a:solidFill>
                  <a:latin typeface="Arial" panose="020B0604020202020204" pitchFamily="34" charset="0"/>
                </a:rPr>
                <a:t>文革结束</a:t>
              </a:r>
              <a:endParaRPr lang="zh-CN" altLang="en-US" sz="1800" b="1" dirty="0">
                <a:solidFill>
                  <a:srgbClr val="FF0000"/>
                </a:solidFill>
                <a:latin typeface="Arial" panose="020B0604020202020204" pitchFamily="34" charset="0"/>
              </a:endParaRPr>
            </a:p>
          </p:txBody>
        </p:sp>
        <p:sp>
          <p:nvSpPr>
            <p:cNvPr id="445482" name="文本框 445481"/>
            <p:cNvSpPr txBox="1"/>
            <p:nvPr/>
          </p:nvSpPr>
          <p:spPr>
            <a:xfrm>
              <a:off x="10160" y="3700"/>
              <a:ext cx="1597" cy="4173"/>
            </a:xfrm>
            <a:prstGeom prst="rect">
              <a:avLst/>
            </a:prstGeom>
            <a:noFill/>
            <a:ln w="9525">
              <a:noFill/>
            </a:ln>
          </p:spPr>
          <p:txBody>
            <a:bodyPr vert="eaVert" wrap="square">
              <a:spAutoFit/>
            </a:bodyPr>
            <a:p>
              <a:pPr>
                <a:spcBef>
                  <a:spcPct val="50000"/>
                </a:spcBef>
              </a:pPr>
              <a:r>
                <a:rPr lang="zh-CN" altLang="en-US" sz="1800" b="1" dirty="0">
                  <a:latin typeface="Arial" panose="020B0604020202020204" pitchFamily="34" charset="0"/>
                </a:rPr>
                <a:t>十一届三中全会、农村改革开始</a:t>
              </a:r>
              <a:endParaRPr lang="zh-CN" altLang="en-US" sz="1800" b="1" dirty="0">
                <a:latin typeface="Arial" panose="020B0604020202020204" pitchFamily="34" charset="0"/>
              </a:endParaRPr>
            </a:p>
          </p:txBody>
        </p:sp>
        <p:sp>
          <p:nvSpPr>
            <p:cNvPr id="445483" name="文本框 445482"/>
            <p:cNvSpPr txBox="1"/>
            <p:nvPr/>
          </p:nvSpPr>
          <p:spPr>
            <a:xfrm>
              <a:off x="11601" y="3679"/>
              <a:ext cx="997" cy="5443"/>
            </a:xfrm>
            <a:prstGeom prst="rect">
              <a:avLst/>
            </a:prstGeom>
            <a:noFill/>
            <a:ln w="9525">
              <a:noFill/>
            </a:ln>
          </p:spPr>
          <p:txBody>
            <a:bodyPr vert="eaVert">
              <a:spAutoFit/>
            </a:bodyPr>
            <a:p>
              <a:pPr>
                <a:spcBef>
                  <a:spcPct val="50000"/>
                </a:spcBef>
              </a:pPr>
              <a:r>
                <a:rPr lang="zh-CN" altLang="en-US" sz="1800" b="1" dirty="0">
                  <a:latin typeface="Arial" panose="020B0604020202020204" pitchFamily="34" charset="0"/>
                </a:rPr>
                <a:t>深圳等四个经济特区建立</a:t>
              </a:r>
              <a:endParaRPr lang="zh-CN" altLang="en-US" sz="1800" b="1" dirty="0">
                <a:latin typeface="Arial" panose="020B0604020202020204" pitchFamily="34" charset="0"/>
              </a:endParaRPr>
            </a:p>
          </p:txBody>
        </p:sp>
        <p:sp>
          <p:nvSpPr>
            <p:cNvPr id="445484" name="文本框 445483"/>
            <p:cNvSpPr txBox="1"/>
            <p:nvPr/>
          </p:nvSpPr>
          <p:spPr>
            <a:xfrm>
              <a:off x="12733" y="3700"/>
              <a:ext cx="1597" cy="4292"/>
            </a:xfrm>
            <a:prstGeom prst="rect">
              <a:avLst/>
            </a:prstGeom>
            <a:noFill/>
            <a:ln w="9525">
              <a:noFill/>
            </a:ln>
          </p:spPr>
          <p:txBody>
            <a:bodyPr vert="eaVert" wrap="square">
              <a:spAutoFit/>
            </a:bodyPr>
            <a:p>
              <a:pPr>
                <a:spcBef>
                  <a:spcPct val="50000"/>
                </a:spcBef>
              </a:pPr>
              <a:r>
                <a:rPr lang="zh-CN" altLang="en-US" sz="1800" b="1" dirty="0">
                  <a:latin typeface="Arial" panose="020B0604020202020204" pitchFamily="34" charset="0"/>
                </a:rPr>
                <a:t>城市经济体制改革、沿海港口城市开放</a:t>
              </a:r>
              <a:endParaRPr lang="zh-CN" altLang="en-US" sz="1800" b="1" dirty="0">
                <a:latin typeface="Arial" panose="020B0604020202020204" pitchFamily="34" charset="0"/>
              </a:endParaRPr>
            </a:p>
          </p:txBody>
        </p:sp>
        <p:sp>
          <p:nvSpPr>
            <p:cNvPr id="445485" name="文本框 445484"/>
            <p:cNvSpPr txBox="1"/>
            <p:nvPr/>
          </p:nvSpPr>
          <p:spPr>
            <a:xfrm>
              <a:off x="14118" y="3700"/>
              <a:ext cx="997" cy="3996"/>
            </a:xfrm>
            <a:prstGeom prst="rect">
              <a:avLst/>
            </a:prstGeom>
            <a:noFill/>
            <a:ln w="9525">
              <a:noFill/>
            </a:ln>
          </p:spPr>
          <p:txBody>
            <a:bodyPr vert="eaVert" wrap="square">
              <a:spAutoFit/>
            </a:bodyPr>
            <a:p>
              <a:pPr>
                <a:spcBef>
                  <a:spcPct val="50000"/>
                </a:spcBef>
              </a:pPr>
              <a:r>
                <a:rPr lang="zh-CN" altLang="en-US" sz="1800" b="1" dirty="0">
                  <a:latin typeface="Arial" panose="020B0604020202020204" pitchFamily="34" charset="0"/>
                </a:rPr>
                <a:t>海南建省成为经济特区</a:t>
              </a:r>
              <a:endParaRPr lang="zh-CN" altLang="en-US" sz="1800" b="1" dirty="0">
                <a:latin typeface="Arial" panose="020B0604020202020204" pitchFamily="34" charset="0"/>
              </a:endParaRPr>
            </a:p>
          </p:txBody>
        </p:sp>
        <p:sp>
          <p:nvSpPr>
            <p:cNvPr id="445486" name="文本框 445485"/>
            <p:cNvSpPr txBox="1"/>
            <p:nvPr/>
          </p:nvSpPr>
          <p:spPr>
            <a:xfrm>
              <a:off x="15112" y="3700"/>
              <a:ext cx="1597" cy="4584"/>
            </a:xfrm>
            <a:prstGeom prst="rect">
              <a:avLst/>
            </a:prstGeom>
            <a:noFill/>
            <a:ln w="9525">
              <a:noFill/>
            </a:ln>
          </p:spPr>
          <p:txBody>
            <a:bodyPr vert="eaVert" wrap="square">
              <a:spAutoFit/>
            </a:bodyPr>
            <a:p>
              <a:pPr>
                <a:spcBef>
                  <a:spcPct val="50000"/>
                </a:spcBef>
              </a:pPr>
              <a:r>
                <a:rPr lang="zh-CN" altLang="en-US" sz="1800" b="1" dirty="0">
                  <a:latin typeface="Arial" panose="020B0604020202020204" pitchFamily="34" charset="0"/>
                </a:rPr>
                <a:t>南方谈话、十四大提出建立社会主义市场经济体制目标</a:t>
              </a:r>
              <a:endParaRPr lang="zh-CN" altLang="en-US" sz="1800" b="1" dirty="0">
                <a:latin typeface="Arial" panose="020B0604020202020204" pitchFamily="34" charset="0"/>
              </a:endParaRPr>
            </a:p>
          </p:txBody>
        </p:sp>
        <p:sp>
          <p:nvSpPr>
            <p:cNvPr id="445487" name="文本框 445486"/>
            <p:cNvSpPr txBox="1"/>
            <p:nvPr/>
          </p:nvSpPr>
          <p:spPr>
            <a:xfrm>
              <a:off x="17178" y="3700"/>
              <a:ext cx="997" cy="3176"/>
            </a:xfrm>
            <a:prstGeom prst="rect">
              <a:avLst/>
            </a:prstGeom>
            <a:noFill/>
            <a:ln w="9525">
              <a:noFill/>
            </a:ln>
          </p:spPr>
          <p:txBody>
            <a:bodyPr vert="eaVert" wrap="square">
              <a:spAutoFit/>
            </a:bodyPr>
            <a:p>
              <a:pPr>
                <a:spcBef>
                  <a:spcPct val="50000"/>
                </a:spcBef>
              </a:pPr>
              <a:r>
                <a:rPr lang="zh-CN" altLang="en-US" sz="1800" b="1" dirty="0">
                  <a:latin typeface="Arial" panose="020B0604020202020204" pitchFamily="34" charset="0"/>
                </a:rPr>
                <a:t>加入世界贸易组织</a:t>
              </a:r>
              <a:endParaRPr lang="zh-CN" altLang="en-US" sz="1800" b="1" dirty="0">
                <a:latin typeface="Arial" panose="020B0604020202020204" pitchFamily="34" charset="0"/>
              </a:endParaRPr>
            </a:p>
          </p:txBody>
        </p:sp>
      </p:grpSp>
      <p:sp>
        <p:nvSpPr>
          <p:cNvPr id="3" name="矩形 2"/>
          <p:cNvSpPr/>
          <p:nvPr/>
        </p:nvSpPr>
        <p:spPr>
          <a:xfrm>
            <a:off x="339725" y="68263"/>
            <a:ext cx="776288" cy="469900"/>
          </a:xfrm>
          <a:prstGeom prst="rect">
            <a:avLst/>
          </a:prstGeom>
          <a:blipFill dpi="0" rotWithShape="1">
            <a:blip r:embed="rId1">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pic>
        <p:nvPicPr>
          <p:cNvPr id="43035" name="TextBox 1"/>
          <p:cNvPicPr>
            <a:picLocks noGrp="1" noChangeAspect="1"/>
          </p:cNvPicPr>
          <p:nvPr/>
        </p:nvPicPr>
        <p:blipFill>
          <a:blip r:embed="rId2"/>
          <a:stretch>
            <a:fillRect/>
          </a:stretch>
        </p:blipFill>
        <p:spPr>
          <a:xfrm>
            <a:off x="900113" y="0"/>
            <a:ext cx="3457575" cy="296863"/>
          </a:xfrm>
          <a:prstGeom prst="rect">
            <a:avLst/>
          </a:prstGeom>
          <a:noFill/>
          <a:ln w="9525">
            <a:noFill/>
          </a:ln>
        </p:spPr>
      </p:pic>
      <p:sp>
        <p:nvSpPr>
          <p:cNvPr id="36885" name="矩形 154640"/>
          <p:cNvSpPr/>
          <p:nvPr/>
        </p:nvSpPr>
        <p:spPr>
          <a:xfrm>
            <a:off x="-58737" y="139383"/>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专题线索</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9780" name="文本框 459779"/>
          <p:cNvSpPr txBox="1"/>
          <p:nvPr/>
        </p:nvSpPr>
        <p:spPr>
          <a:xfrm>
            <a:off x="1071245" y="820455"/>
            <a:ext cx="7001433" cy="460375"/>
          </a:xfrm>
          <a:prstGeom prst="rect">
            <a:avLst/>
          </a:prstGeom>
          <a:noFill/>
          <a:ln w="9525">
            <a:noFill/>
          </a:ln>
        </p:spPr>
        <p:txBody>
          <a:bodyPr>
            <a:spAutoFit/>
          </a:bodyPr>
          <a:p>
            <a:pPr>
              <a:spcBef>
                <a:spcPct val="50000"/>
              </a:spcBef>
            </a:pPr>
            <a:r>
              <a:rPr lang="en-US" altLang="zh-CN" sz="2400" b="1" dirty="0">
                <a:solidFill>
                  <a:schemeClr val="accent2"/>
                </a:solidFill>
                <a:latin typeface="黑体" panose="02010609060101010101" pitchFamily="2" charset="-122"/>
                <a:ea typeface="黑体" panose="02010609060101010101" pitchFamily="2" charset="-122"/>
              </a:rPr>
              <a:t>4</a:t>
            </a:r>
            <a:r>
              <a:rPr lang="zh-CN" altLang="en-US" sz="2400" b="1" dirty="0">
                <a:solidFill>
                  <a:schemeClr val="accent2"/>
                </a:solidFill>
                <a:latin typeface="黑体" panose="02010609060101010101" pitchFamily="2" charset="-122"/>
                <a:ea typeface="黑体" panose="02010609060101010101" pitchFamily="2" charset="-122"/>
              </a:rPr>
              <a:t>、三大改造前后中国社会结构对比</a:t>
            </a:r>
            <a:endParaRPr lang="zh-CN" altLang="en-US" sz="2400" b="1" dirty="0">
              <a:solidFill>
                <a:schemeClr val="accent2"/>
              </a:solidFill>
              <a:latin typeface="黑体" panose="02010609060101010101" pitchFamily="2" charset="-122"/>
              <a:ea typeface="黑体" panose="02010609060101010101" pitchFamily="2" charset="-122"/>
            </a:endParaRPr>
          </a:p>
        </p:txBody>
      </p:sp>
      <p:graphicFrame>
        <p:nvGraphicFramePr>
          <p:cNvPr id="459845" name="表格 459844"/>
          <p:cNvGraphicFramePr/>
          <p:nvPr/>
        </p:nvGraphicFramePr>
        <p:xfrm>
          <a:off x="0" y="1328679"/>
          <a:ext cx="9144000" cy="3241675"/>
        </p:xfrm>
        <a:graphic>
          <a:graphicData uri="http://schemas.openxmlformats.org/drawingml/2006/table">
            <a:tbl>
              <a:tblPr/>
              <a:tblGrid>
                <a:gridCol w="1226185"/>
                <a:gridCol w="3644900"/>
                <a:gridCol w="4272915"/>
              </a:tblGrid>
              <a:tr h="38862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100" b="1" dirty="0">
                        <a:effectLst>
                          <a:outerShdw blurRad="38100" dist="38100" dir="2700000">
                            <a:srgbClr val="C0C0C0"/>
                          </a:outerShdw>
                        </a:effectLst>
                        <a:ea typeface="黑体" panose="02010609060101010101" pitchFamily="2" charset="-122"/>
                      </a:endParaRPr>
                    </a:p>
                  </a:txBody>
                  <a:tcPr marL="68562" marR="68562" marT="34281" marB="3428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100" b="1" dirty="0">
                          <a:effectLst>
                            <a:outerShdw blurRad="38100" dist="38100" dir="2700000">
                              <a:srgbClr val="C0C0C0"/>
                            </a:outerShdw>
                          </a:effectLst>
                          <a:latin typeface="宋体" panose="02010600030101010101" pitchFamily="2" charset="-122"/>
                          <a:ea typeface="黑体" panose="02010609060101010101" pitchFamily="2" charset="-122"/>
                        </a:rPr>
                        <a:t>社会主义改造前</a:t>
                      </a:r>
                      <a:endParaRPr lang="zh-CN" altLang="en-US" sz="2100" b="1" dirty="0">
                        <a:effectLst>
                          <a:outerShdw blurRad="38100" dist="38100" dir="2700000">
                            <a:srgbClr val="C0C0C0"/>
                          </a:outerShdw>
                        </a:effectLst>
                        <a:ea typeface="黑体" panose="02010609060101010101" pitchFamily="2" charset="-122"/>
                      </a:endParaRPr>
                    </a:p>
                  </a:txBody>
                  <a:tcPr marL="68562" marR="68562" marT="34281" marB="3428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100" b="1" dirty="0">
                          <a:effectLst>
                            <a:outerShdw blurRad="38100" dist="38100" dir="2700000">
                              <a:srgbClr val="C0C0C0"/>
                            </a:outerShdw>
                          </a:effectLst>
                          <a:latin typeface="宋体" panose="02010600030101010101" pitchFamily="2" charset="-122"/>
                          <a:ea typeface="黑体" panose="02010609060101010101" pitchFamily="2" charset="-122"/>
                        </a:rPr>
                        <a:t>社会主义改造后</a:t>
                      </a:r>
                      <a:endParaRPr lang="zh-CN" altLang="en-US" sz="2100" b="1" dirty="0">
                        <a:effectLst>
                          <a:outerShdw blurRad="38100" dist="38100" dir="2700000">
                            <a:srgbClr val="C0C0C0"/>
                          </a:outerShdw>
                        </a:effectLst>
                        <a:ea typeface="黑体" panose="02010609060101010101" pitchFamily="2" charset="-122"/>
                      </a:endParaRPr>
                    </a:p>
                  </a:txBody>
                  <a:tcPr marL="68562" marR="68562" marT="34281" marB="3428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862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100" b="1" dirty="0">
                          <a:solidFill>
                            <a:srgbClr val="FF0000"/>
                          </a:solidFill>
                          <a:effectLst>
                            <a:outerShdw blurRad="38100" dist="38100" dir="2700000">
                              <a:srgbClr val="C0C0C0"/>
                            </a:outerShdw>
                          </a:effectLst>
                          <a:latin typeface="宋体" panose="02010600030101010101" pitchFamily="2" charset="-122"/>
                          <a:ea typeface="黑体" panose="02010609060101010101" pitchFamily="2" charset="-122"/>
                        </a:rPr>
                        <a:t>经济成分</a:t>
                      </a:r>
                      <a:endParaRPr lang="zh-CN" altLang="en-US" sz="2100" b="1" dirty="0">
                        <a:solidFill>
                          <a:srgbClr val="FF0000"/>
                        </a:solidFill>
                        <a:effectLst>
                          <a:outerShdw blurRad="38100" dist="38100" dir="2700000">
                            <a:srgbClr val="C0C0C0"/>
                          </a:outerShdw>
                        </a:effectLst>
                        <a:ea typeface="黑体" panose="02010609060101010101" pitchFamily="2" charset="-122"/>
                      </a:endParaRPr>
                    </a:p>
                  </a:txBody>
                  <a:tcPr marL="68562" marR="68562" marT="34281" marB="3428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100" b="1" dirty="0">
                          <a:effectLst>
                            <a:outerShdw blurRad="38100" dist="38100" dir="2700000">
                              <a:srgbClr val="C0C0C0"/>
                            </a:outerShdw>
                          </a:effectLst>
                          <a:latin typeface="宋体" panose="02010600030101010101" pitchFamily="2" charset="-122"/>
                          <a:ea typeface="黑体" panose="02010609060101010101" pitchFamily="2" charset="-122"/>
                        </a:rPr>
                        <a:t>多种经济成分并存</a:t>
                      </a:r>
                      <a:endParaRPr lang="zh-CN" altLang="en-US" sz="2100" b="1" dirty="0">
                        <a:effectLst>
                          <a:outerShdw blurRad="38100" dist="38100" dir="2700000">
                            <a:srgbClr val="C0C0C0"/>
                          </a:outerShdw>
                        </a:effectLst>
                        <a:ea typeface="黑体" panose="02010609060101010101" pitchFamily="2" charset="-122"/>
                      </a:endParaRPr>
                    </a:p>
                  </a:txBody>
                  <a:tcPr marL="68562" marR="68562" marT="34281" marB="3428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zh-CN" altLang="en-US" sz="2100" b="1" dirty="0">
                        <a:effectLst>
                          <a:outerShdw blurRad="38100" dist="38100" dir="2700000">
                            <a:srgbClr val="C0C0C0"/>
                          </a:outerShdw>
                        </a:effectLst>
                        <a:ea typeface="黑体" panose="02010609060101010101" pitchFamily="2" charset="-122"/>
                      </a:endParaRPr>
                    </a:p>
                  </a:txBody>
                  <a:tcPr marL="68562" marR="68562" marT="34281" marB="3428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5214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100" b="1" dirty="0">
                          <a:solidFill>
                            <a:srgbClr val="FF0000"/>
                          </a:solidFill>
                          <a:effectLst>
                            <a:outerShdw blurRad="38100" dist="38100" dir="2700000">
                              <a:srgbClr val="C0C0C0"/>
                            </a:outerShdw>
                          </a:effectLst>
                          <a:latin typeface="宋体" panose="02010600030101010101" pitchFamily="2" charset="-122"/>
                          <a:ea typeface="黑体" panose="02010609060101010101" pitchFamily="2" charset="-122"/>
                        </a:rPr>
                        <a:t>阶级状况</a:t>
                      </a:r>
                      <a:endParaRPr lang="zh-CN" altLang="en-US" sz="2100" b="1" dirty="0">
                        <a:solidFill>
                          <a:srgbClr val="FF0000"/>
                        </a:solidFill>
                        <a:effectLst>
                          <a:outerShdw blurRad="38100" dist="38100" dir="2700000">
                            <a:srgbClr val="C0C0C0"/>
                          </a:outerShdw>
                        </a:effectLst>
                        <a:ea typeface="黑体" panose="02010609060101010101" pitchFamily="2" charset="-122"/>
                      </a:endParaRPr>
                    </a:p>
                  </a:txBody>
                  <a:tcPr marL="68562" marR="68562" marT="34281" marB="3428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100" b="1" dirty="0">
                          <a:effectLst>
                            <a:outerShdw blurRad="38100" dist="38100" dir="2700000">
                              <a:srgbClr val="C0C0C0"/>
                            </a:outerShdw>
                          </a:effectLst>
                          <a:latin typeface="宋体" panose="02010600030101010101" pitchFamily="2" charset="-122"/>
                          <a:ea typeface="黑体" panose="02010609060101010101" pitchFamily="2" charset="-122"/>
                        </a:rPr>
                        <a:t>存在着经济剥削和剥削阶级</a:t>
                      </a:r>
                      <a:endParaRPr lang="zh-CN" altLang="en-US" sz="2100" b="1" dirty="0">
                        <a:effectLst>
                          <a:outerShdw blurRad="38100" dist="38100" dir="2700000">
                            <a:srgbClr val="C0C0C0"/>
                          </a:outerShdw>
                        </a:effectLst>
                        <a:ea typeface="黑体" panose="02010609060101010101" pitchFamily="2" charset="-122"/>
                      </a:endParaRPr>
                    </a:p>
                  </a:txBody>
                  <a:tcPr marL="68562" marR="68562" marT="34281" marB="3428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zh-CN" altLang="en-US" sz="2100" b="1" dirty="0">
                        <a:effectLst>
                          <a:outerShdw blurRad="38100" dist="38100" dir="2700000">
                            <a:srgbClr val="C0C0C0"/>
                          </a:outerShdw>
                        </a:effectLst>
                        <a:ea typeface="黑体" panose="02010609060101010101" pitchFamily="2" charset="-122"/>
                      </a:endParaRPr>
                    </a:p>
                  </a:txBody>
                  <a:tcPr marL="68562" marR="68562" marT="34281" marB="3428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866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100" b="1" dirty="0">
                          <a:solidFill>
                            <a:srgbClr val="FF0000"/>
                          </a:solidFill>
                          <a:effectLst>
                            <a:outerShdw blurRad="38100" dist="38100" dir="2700000">
                              <a:srgbClr val="C0C0C0"/>
                            </a:outerShdw>
                          </a:effectLst>
                          <a:latin typeface="宋体" panose="02010600030101010101" pitchFamily="2" charset="-122"/>
                          <a:ea typeface="黑体" panose="02010609060101010101" pitchFamily="2" charset="-122"/>
                        </a:rPr>
                        <a:t>主要矛盾</a:t>
                      </a:r>
                      <a:endParaRPr lang="zh-CN" altLang="en-US" sz="2100" b="1" dirty="0">
                        <a:solidFill>
                          <a:srgbClr val="FF0000"/>
                        </a:solidFill>
                        <a:effectLst>
                          <a:outerShdw blurRad="38100" dist="38100" dir="2700000">
                            <a:srgbClr val="C0C0C0"/>
                          </a:outerShdw>
                        </a:effectLst>
                        <a:latin typeface="宋体" panose="02010600030101010101" pitchFamily="2" charset="-122"/>
                        <a:ea typeface="黑体" panose="02010609060101010101" pitchFamily="2" charset="-122"/>
                      </a:endParaRPr>
                    </a:p>
                  </a:txBody>
                  <a:tcPr marL="68562" marR="68562" marT="34281" marB="3428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800" b="1" dirty="0">
                          <a:effectLst>
                            <a:outerShdw blurRad="38100" dist="38100" dir="2700000">
                              <a:srgbClr val="C0C0C0"/>
                            </a:outerShdw>
                          </a:effectLst>
                          <a:latin typeface="宋体" panose="02010600030101010101" pitchFamily="2" charset="-122"/>
                          <a:ea typeface="黑体" panose="02010609060101010101" pitchFamily="2" charset="-122"/>
                        </a:rPr>
                        <a:t>无产阶级同资产阶级之间的矛盾</a:t>
                      </a:r>
                      <a:endParaRPr lang="zh-CN" altLang="en-US" sz="1800" b="1" dirty="0">
                        <a:effectLst>
                          <a:outerShdw blurRad="38100" dist="38100" dir="2700000">
                            <a:srgbClr val="C0C0C0"/>
                          </a:outerShdw>
                        </a:effectLst>
                        <a:latin typeface="宋体" panose="02010600030101010101" pitchFamily="2" charset="-122"/>
                        <a:ea typeface="黑体" panose="02010609060101010101" pitchFamily="2" charset="-122"/>
                      </a:endParaRPr>
                    </a:p>
                  </a:txBody>
                  <a:tcPr marL="68562" marR="68562" marT="34281" marB="3428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zh-CN" altLang="en-US" sz="2100" b="1" dirty="0">
                        <a:effectLst>
                          <a:outerShdw blurRad="38100" dist="38100" dir="2700000">
                            <a:srgbClr val="C0C0C0"/>
                          </a:outerShdw>
                        </a:effectLst>
                        <a:ea typeface="黑体" panose="02010609060101010101" pitchFamily="2" charset="-122"/>
                      </a:endParaRPr>
                    </a:p>
                  </a:txBody>
                  <a:tcPr marL="68562" marR="68562" marT="34281" marB="3428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862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100" b="1" dirty="0">
                          <a:solidFill>
                            <a:srgbClr val="FF0000"/>
                          </a:solidFill>
                          <a:effectLst>
                            <a:outerShdw blurRad="38100" dist="38100" dir="2700000">
                              <a:srgbClr val="C0C0C0"/>
                            </a:outerShdw>
                          </a:effectLst>
                          <a:ea typeface="黑体" panose="02010609060101010101" pitchFamily="2" charset="-122"/>
                        </a:rPr>
                        <a:t>管理体制</a:t>
                      </a:r>
                      <a:endParaRPr lang="zh-CN" altLang="en-US" sz="2100" b="1" dirty="0">
                        <a:solidFill>
                          <a:srgbClr val="FF0000"/>
                        </a:solidFill>
                        <a:effectLst>
                          <a:outerShdw blurRad="38100" dist="38100" dir="2700000">
                            <a:srgbClr val="C0C0C0"/>
                          </a:outerShdw>
                        </a:effectLst>
                        <a:ea typeface="黑体" panose="02010609060101010101" pitchFamily="2" charset="-122"/>
                      </a:endParaRPr>
                    </a:p>
                  </a:txBody>
                  <a:tcPr marL="68562" marR="68562" marT="34281" marB="3428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100" b="1" dirty="0">
                          <a:effectLst>
                            <a:outerShdw blurRad="38100" dist="38100" dir="2700000">
                              <a:srgbClr val="C0C0C0"/>
                            </a:outerShdw>
                          </a:effectLst>
                          <a:ea typeface="黑体" panose="02010609060101010101" pitchFamily="2" charset="-122"/>
                        </a:rPr>
                        <a:t>计划市场相结合</a:t>
                      </a:r>
                      <a:endParaRPr lang="zh-CN" altLang="en-US" sz="2100" b="1" dirty="0">
                        <a:effectLst>
                          <a:outerShdw blurRad="38100" dist="38100" dir="2700000">
                            <a:srgbClr val="C0C0C0"/>
                          </a:outerShdw>
                        </a:effectLst>
                        <a:ea typeface="黑体" panose="02010609060101010101" pitchFamily="2" charset="-122"/>
                      </a:endParaRPr>
                    </a:p>
                  </a:txBody>
                  <a:tcPr marL="68562" marR="68562" marT="34281" marB="3428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zh-CN" altLang="en-US" sz="2100" b="1" dirty="0">
                        <a:effectLst>
                          <a:outerShdw blurRad="38100" dist="38100" dir="2700000">
                            <a:srgbClr val="C0C0C0"/>
                          </a:outerShdw>
                        </a:effectLst>
                        <a:ea typeface="黑体" panose="02010609060101010101" pitchFamily="2" charset="-122"/>
                      </a:endParaRPr>
                    </a:p>
                  </a:txBody>
                  <a:tcPr marL="68562" marR="68562" marT="34281" marB="3428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1501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100" b="1" dirty="0">
                          <a:solidFill>
                            <a:srgbClr val="FF0000"/>
                          </a:solidFill>
                          <a:effectLst>
                            <a:outerShdw blurRad="38100" dist="38100" dir="2700000">
                              <a:srgbClr val="C0C0C0"/>
                            </a:outerShdw>
                          </a:effectLst>
                          <a:latin typeface="宋体" panose="02010600030101010101" pitchFamily="2" charset="-122"/>
                          <a:ea typeface="黑体" panose="02010609060101010101" pitchFamily="2" charset="-122"/>
                        </a:rPr>
                        <a:t>中心任务</a:t>
                      </a:r>
                      <a:endParaRPr lang="zh-CN" altLang="en-US" sz="2100" b="1" dirty="0">
                        <a:solidFill>
                          <a:srgbClr val="FF0000"/>
                        </a:solidFill>
                        <a:effectLst>
                          <a:outerShdw blurRad="38100" dist="38100" dir="2700000">
                            <a:srgbClr val="C0C0C0"/>
                          </a:outerShdw>
                        </a:effectLst>
                        <a:ea typeface="黑体" panose="02010609060101010101" pitchFamily="2" charset="-122"/>
                      </a:endParaRPr>
                    </a:p>
                  </a:txBody>
                  <a:tcPr marL="68562" marR="68562" marT="34281" marB="3428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zh-CN" altLang="en-US" sz="2100" b="1" dirty="0">
                        <a:effectLst>
                          <a:outerShdw blurRad="38100" dist="38100" dir="2700000">
                            <a:srgbClr val="C0C0C0"/>
                          </a:outerShdw>
                        </a:effectLst>
                        <a:ea typeface="黑体" panose="02010609060101010101" pitchFamily="2" charset="-122"/>
                      </a:endParaRPr>
                    </a:p>
                  </a:txBody>
                  <a:tcPr marL="68562" marR="68562" marT="34281" marB="3428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459807" name="文本框 459806"/>
          <p:cNvSpPr txBox="1"/>
          <p:nvPr/>
        </p:nvSpPr>
        <p:spPr>
          <a:xfrm>
            <a:off x="4895766" y="1707199"/>
            <a:ext cx="4248234" cy="414020"/>
          </a:xfrm>
          <a:prstGeom prst="rect">
            <a:avLst/>
          </a:prstGeom>
          <a:noFill/>
          <a:ln w="9525">
            <a:noFill/>
          </a:ln>
        </p:spPr>
        <p:txBody>
          <a:bodyPr>
            <a:spAutoFit/>
          </a:bodyPr>
          <a:p>
            <a:pPr algn="ctr"/>
            <a:r>
              <a:rPr lang="zh-CN" altLang="en-US" sz="2100" b="1" dirty="0">
                <a:solidFill>
                  <a:srgbClr val="0000CC"/>
                </a:solidFill>
                <a:effectLst>
                  <a:outerShdw blurRad="38100" dist="38100" dir="2700000">
                    <a:srgbClr val="C0C0C0"/>
                  </a:outerShdw>
                </a:effectLst>
                <a:latin typeface="Arial" panose="020B0604020202020204" pitchFamily="34" charset="0"/>
              </a:rPr>
              <a:t>单一的公有制经济结构</a:t>
            </a:r>
            <a:endParaRPr lang="zh-CN" altLang="en-US" sz="2100" dirty="0">
              <a:solidFill>
                <a:srgbClr val="0000CC"/>
              </a:solidFill>
              <a:effectLst>
                <a:outerShdw blurRad="38100" dist="38100" dir="2700000">
                  <a:srgbClr val="C0C0C0"/>
                </a:outerShdw>
              </a:effectLst>
              <a:latin typeface="Arial" panose="020B0604020202020204" pitchFamily="34" charset="0"/>
            </a:endParaRPr>
          </a:p>
        </p:txBody>
      </p:sp>
      <p:sp>
        <p:nvSpPr>
          <p:cNvPr id="459808" name="文本框 459807"/>
          <p:cNvSpPr txBox="1"/>
          <p:nvPr/>
        </p:nvSpPr>
        <p:spPr>
          <a:xfrm>
            <a:off x="4895766" y="2030965"/>
            <a:ext cx="4248234" cy="737235"/>
          </a:xfrm>
          <a:prstGeom prst="rect">
            <a:avLst/>
          </a:prstGeom>
          <a:noFill/>
          <a:ln w="9525">
            <a:noFill/>
          </a:ln>
        </p:spPr>
        <p:txBody>
          <a:bodyPr>
            <a:spAutoFit/>
          </a:bodyPr>
          <a:p>
            <a:r>
              <a:rPr lang="zh-CN" altLang="en-US" sz="2100" b="1" dirty="0">
                <a:solidFill>
                  <a:srgbClr val="0000CC"/>
                </a:solidFill>
                <a:effectLst>
                  <a:outerShdw blurRad="38100" dist="38100" dir="2700000">
                    <a:srgbClr val="C0C0C0"/>
                  </a:outerShdw>
                </a:effectLst>
                <a:latin typeface="Arial" panose="020B0604020202020204" pitchFamily="34" charset="0"/>
              </a:rPr>
              <a:t>民族资产阶级转化为普通劳动者，剥削阶级消灭</a:t>
            </a:r>
            <a:endParaRPr lang="zh-CN" altLang="en-US" sz="2100" b="1" dirty="0">
              <a:solidFill>
                <a:srgbClr val="0000CC"/>
              </a:solidFill>
              <a:effectLst>
                <a:outerShdw blurRad="38100" dist="38100" dir="2700000">
                  <a:srgbClr val="C0C0C0"/>
                </a:outerShdw>
              </a:effectLst>
              <a:latin typeface="Arial" panose="020B0604020202020204" pitchFamily="34" charset="0"/>
            </a:endParaRPr>
          </a:p>
        </p:txBody>
      </p:sp>
      <p:sp>
        <p:nvSpPr>
          <p:cNvPr id="459809" name="文本框 459808"/>
          <p:cNvSpPr txBox="1"/>
          <p:nvPr/>
        </p:nvSpPr>
        <p:spPr>
          <a:xfrm>
            <a:off x="4895766" y="2733251"/>
            <a:ext cx="4248234" cy="737235"/>
          </a:xfrm>
          <a:prstGeom prst="rect">
            <a:avLst/>
          </a:prstGeom>
          <a:noFill/>
          <a:ln w="9525">
            <a:noFill/>
          </a:ln>
        </p:spPr>
        <p:txBody>
          <a:bodyPr>
            <a:spAutoFit/>
          </a:bodyPr>
          <a:p>
            <a:r>
              <a:rPr lang="zh-CN" altLang="en-US" sz="2100" b="1" dirty="0">
                <a:solidFill>
                  <a:srgbClr val="0000CC"/>
                </a:solidFill>
                <a:effectLst>
                  <a:outerShdw blurRad="38100" dist="38100" dir="2700000">
                    <a:srgbClr val="C0C0C0"/>
                  </a:outerShdw>
                </a:effectLst>
                <a:latin typeface="Arial" panose="020B0604020202020204" pitchFamily="34" charset="0"/>
              </a:rPr>
              <a:t>先进的社会制度与落后生产力之间的矛盾</a:t>
            </a:r>
            <a:endParaRPr lang="zh-CN" altLang="en-US" sz="2100" b="1" dirty="0">
              <a:solidFill>
                <a:srgbClr val="0000CC"/>
              </a:solidFill>
              <a:effectLst>
                <a:outerShdw blurRad="38100" dist="38100" dir="2700000">
                  <a:srgbClr val="C0C0C0"/>
                </a:outerShdw>
              </a:effectLst>
              <a:latin typeface="Arial" panose="020B0604020202020204" pitchFamily="34" charset="0"/>
            </a:endParaRPr>
          </a:p>
        </p:txBody>
      </p:sp>
      <p:sp>
        <p:nvSpPr>
          <p:cNvPr id="459810" name="文本框 459809"/>
          <p:cNvSpPr txBox="1"/>
          <p:nvPr/>
        </p:nvSpPr>
        <p:spPr>
          <a:xfrm>
            <a:off x="1226024" y="3812867"/>
            <a:ext cx="7917976" cy="737235"/>
          </a:xfrm>
          <a:prstGeom prst="rect">
            <a:avLst/>
          </a:prstGeom>
          <a:noFill/>
          <a:ln w="9525">
            <a:noFill/>
          </a:ln>
        </p:spPr>
        <p:txBody>
          <a:bodyPr>
            <a:spAutoFit/>
          </a:bodyPr>
          <a:p>
            <a:r>
              <a:rPr lang="zh-CN" altLang="en-US" sz="2100" b="1" dirty="0">
                <a:solidFill>
                  <a:srgbClr val="0000CC"/>
                </a:solidFill>
                <a:effectLst>
                  <a:outerShdw blurRad="38100" dist="38100" dir="2700000">
                    <a:srgbClr val="C0C0C0"/>
                  </a:outerShdw>
                </a:effectLst>
                <a:latin typeface="Arial" panose="020B0604020202020204" pitchFamily="34" charset="0"/>
              </a:rPr>
              <a:t>集中精力进行社会主义建设，尽快地从落后的农业国转变为先进的工业国</a:t>
            </a:r>
            <a:endParaRPr lang="zh-CN" altLang="en-US" sz="2100" b="1" dirty="0">
              <a:solidFill>
                <a:srgbClr val="0000CC"/>
              </a:solidFill>
              <a:effectLst>
                <a:outerShdw blurRad="38100" dist="38100" dir="2700000">
                  <a:srgbClr val="C0C0C0"/>
                </a:outerShdw>
              </a:effectLst>
              <a:latin typeface="Arial" panose="020B0604020202020204" pitchFamily="34" charset="0"/>
            </a:endParaRPr>
          </a:p>
        </p:txBody>
      </p:sp>
      <p:sp>
        <p:nvSpPr>
          <p:cNvPr id="459828" name="文本框 459827"/>
          <p:cNvSpPr txBox="1"/>
          <p:nvPr/>
        </p:nvSpPr>
        <p:spPr>
          <a:xfrm>
            <a:off x="4895766" y="3434347"/>
            <a:ext cx="4248234" cy="414020"/>
          </a:xfrm>
          <a:prstGeom prst="rect">
            <a:avLst/>
          </a:prstGeom>
          <a:noFill/>
          <a:ln w="9525">
            <a:noFill/>
          </a:ln>
        </p:spPr>
        <p:txBody>
          <a:bodyPr>
            <a:spAutoFit/>
          </a:bodyPr>
          <a:p>
            <a:r>
              <a:rPr lang="zh-CN" altLang="en-US" sz="2100" b="1" dirty="0">
                <a:solidFill>
                  <a:srgbClr val="0000CC"/>
                </a:solidFill>
                <a:effectLst>
                  <a:outerShdw blurRad="38100" dist="38100" dir="2700000">
                    <a:srgbClr val="C0C0C0"/>
                  </a:outerShdw>
                </a:effectLst>
                <a:latin typeface="Arial" panose="020B0604020202020204" pitchFamily="34" charset="0"/>
              </a:rPr>
              <a:t>计划经济体制</a:t>
            </a:r>
            <a:endParaRPr lang="zh-CN" altLang="en-US" sz="2100" b="1" dirty="0">
              <a:solidFill>
                <a:srgbClr val="0000CC"/>
              </a:solidFill>
              <a:effectLst>
                <a:outerShdw blurRad="38100" dist="38100" dir="2700000">
                  <a:srgbClr val="C0C0C0"/>
                </a:outerShdw>
              </a:effectLst>
              <a:latin typeface="Arial" panose="020B0604020202020204" pitchFamily="34" charset="0"/>
            </a:endParaRPr>
          </a:p>
        </p:txBody>
      </p:sp>
      <p:sp>
        <p:nvSpPr>
          <p:cNvPr id="130056" name="矩形 195594"/>
          <p:cNvSpPr/>
          <p:nvPr/>
        </p:nvSpPr>
        <p:spPr>
          <a:xfrm>
            <a:off x="87313" y="14160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59807"/>
                                        </p:tgtEl>
                                        <p:attrNameLst>
                                          <p:attrName>style.visibility</p:attrName>
                                        </p:attrNameLst>
                                      </p:cBhvr>
                                      <p:to>
                                        <p:strVal val="visible"/>
                                      </p:to>
                                    </p:set>
                                    <p:anim calcmode="lin" valueType="num">
                                      <p:cBhvr>
                                        <p:cTn id="7" dur="1" fill="hold"/>
                                        <p:tgtEl>
                                          <p:spTgt spid="459807"/>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59808"/>
                                        </p:tgtEl>
                                        <p:attrNameLst>
                                          <p:attrName>style.visibility</p:attrName>
                                        </p:attrNameLst>
                                      </p:cBhvr>
                                      <p:to>
                                        <p:strVal val="visible"/>
                                      </p:to>
                                    </p:set>
                                    <p:anim calcmode="lin" valueType="num">
                                      <p:cBhvr>
                                        <p:cTn id="12" dur="1" fill="hold"/>
                                        <p:tgtEl>
                                          <p:spTgt spid="459808"/>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59809"/>
                                        </p:tgtEl>
                                        <p:attrNameLst>
                                          <p:attrName>style.visibility</p:attrName>
                                        </p:attrNameLst>
                                      </p:cBhvr>
                                      <p:to>
                                        <p:strVal val="visible"/>
                                      </p:to>
                                    </p:set>
                                    <p:anim calcmode="lin" valueType="num">
                                      <p:cBhvr>
                                        <p:cTn id="17" dur="1" fill="hold"/>
                                        <p:tgtEl>
                                          <p:spTgt spid="459809"/>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59828"/>
                                        </p:tgtEl>
                                        <p:attrNameLst>
                                          <p:attrName>style.visibility</p:attrName>
                                        </p:attrNameLst>
                                      </p:cBhvr>
                                      <p:to>
                                        <p:strVal val="visible"/>
                                      </p:to>
                                    </p:set>
                                    <p:anim calcmode="lin" valueType="num">
                                      <p:cBhvr>
                                        <p:cTn id="22" dur="1" fill="hold"/>
                                        <p:tgtEl>
                                          <p:spTgt spid="459828"/>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59810"/>
                                        </p:tgtEl>
                                        <p:attrNameLst>
                                          <p:attrName>style.visibility</p:attrName>
                                        </p:attrNameLst>
                                      </p:cBhvr>
                                      <p:to>
                                        <p:strVal val="visible"/>
                                      </p:to>
                                    </p:set>
                                    <p:anim calcmode="lin" valueType="num">
                                      <p:cBhvr>
                                        <p:cTn id="27" dur="1" fill="hold"/>
                                        <p:tgtEl>
                                          <p:spTgt spid="45981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807" grpId="0"/>
      <p:bldP spid="459808" grpId="0"/>
      <p:bldP spid="459809" grpId="0"/>
      <p:bldP spid="459810" grpId="0"/>
      <p:bldP spid="4598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4900" name="文本框 464899"/>
          <p:cNvSpPr txBox="1"/>
          <p:nvPr/>
        </p:nvSpPr>
        <p:spPr>
          <a:xfrm>
            <a:off x="728345" y="761365"/>
            <a:ext cx="5431790" cy="460375"/>
          </a:xfrm>
          <a:prstGeom prst="rect">
            <a:avLst/>
          </a:prstGeom>
          <a:noFill/>
          <a:ln w="9525">
            <a:noFill/>
          </a:ln>
        </p:spPr>
        <p:txBody>
          <a:bodyPr wrap="square">
            <a:spAutoFit/>
          </a:bodyPr>
          <a:p>
            <a:pPr>
              <a:spcBef>
                <a:spcPct val="50000"/>
              </a:spcBef>
            </a:pPr>
            <a:r>
              <a:rPr lang="en-US" altLang="zh-CN" sz="2400" b="1" dirty="0">
                <a:solidFill>
                  <a:schemeClr val="accent2"/>
                </a:solidFill>
                <a:latin typeface="黑体" panose="02010609060101010101" pitchFamily="2" charset="-122"/>
                <a:ea typeface="黑体" panose="02010609060101010101" pitchFamily="2" charset="-122"/>
              </a:rPr>
              <a:t>5</a:t>
            </a:r>
            <a:r>
              <a:rPr lang="zh-CN" altLang="en-US" sz="2400" b="1" dirty="0">
                <a:solidFill>
                  <a:schemeClr val="accent2"/>
                </a:solidFill>
                <a:latin typeface="黑体" panose="02010609060101010101" pitchFamily="2" charset="-122"/>
                <a:ea typeface="黑体" panose="02010609060101010101" pitchFamily="2" charset="-122"/>
              </a:rPr>
              <a:t>、全面理解计划经济体制</a:t>
            </a:r>
            <a:endParaRPr lang="zh-CN" altLang="en-US" sz="2400" b="1" dirty="0">
              <a:solidFill>
                <a:schemeClr val="accent2"/>
              </a:solidFill>
              <a:latin typeface="黑体" panose="02010609060101010101" pitchFamily="2" charset="-122"/>
              <a:ea typeface="黑体" panose="02010609060101010101" pitchFamily="2" charset="-122"/>
            </a:endParaRPr>
          </a:p>
        </p:txBody>
      </p:sp>
      <p:sp>
        <p:nvSpPr>
          <p:cNvPr id="464901" name="文本框 464900"/>
          <p:cNvSpPr txBox="1"/>
          <p:nvPr/>
        </p:nvSpPr>
        <p:spPr>
          <a:xfrm>
            <a:off x="151130" y="1716405"/>
            <a:ext cx="8729980" cy="2277110"/>
          </a:xfrm>
          <a:prstGeom prst="rect">
            <a:avLst/>
          </a:prstGeom>
          <a:solidFill>
            <a:schemeClr val="accent5">
              <a:lumMod val="90000"/>
            </a:schemeClr>
          </a:solidFill>
          <a:ln w="9525">
            <a:noFill/>
          </a:ln>
        </p:spPr>
        <p:txBody>
          <a:bodyPr wrap="square">
            <a:spAutoFit/>
          </a:bodyPr>
          <a:p>
            <a:r>
              <a:rPr lang="zh-CN" altLang="en-US" sz="1800" b="1" dirty="0">
                <a:effectLst>
                  <a:outerShdw blurRad="38100" dist="38100" dir="2700000">
                    <a:srgbClr val="C0C0C0"/>
                  </a:outerShdw>
                </a:effectLst>
                <a:latin typeface="楷体_GB2312" pitchFamily="49" charset="-122"/>
                <a:ea typeface="楷体_GB2312" pitchFamily="49" charset="-122"/>
              </a:rPr>
              <a:t>（</a:t>
            </a:r>
            <a:r>
              <a:rPr lang="en-US" altLang="zh-CN" sz="1800" b="1">
                <a:effectLst>
                  <a:outerShdw blurRad="38100" dist="38100" dir="2700000">
                    <a:srgbClr val="C0C0C0"/>
                  </a:outerShdw>
                </a:effectLst>
                <a:latin typeface="楷体_GB2312" pitchFamily="49" charset="-122"/>
                <a:ea typeface="楷体_GB2312" pitchFamily="49" charset="-122"/>
              </a:rPr>
              <a:t>2012</a:t>
            </a:r>
            <a:r>
              <a:rPr lang="en-US" altLang="zh-CN" sz="2025" b="1">
                <a:effectLst>
                  <a:outerShdw blurRad="38100" dist="38100" dir="2700000">
                    <a:srgbClr val="C0C0C0"/>
                  </a:outerShdw>
                </a:effectLst>
                <a:latin typeface="Arial" panose="020B0604020202020204" pitchFamily="34" charset="0"/>
                <a:ea typeface="楷体_GB2312" pitchFamily="49" charset="-122"/>
              </a:rPr>
              <a:t>·</a:t>
            </a:r>
            <a:r>
              <a:rPr lang="zh-CN" altLang="en-US" sz="2025" b="1" dirty="0">
                <a:effectLst>
                  <a:outerShdw blurRad="38100" dist="38100" dir="2700000">
                    <a:srgbClr val="C0C0C0"/>
                  </a:outerShdw>
                </a:effectLst>
                <a:latin typeface="楷体_GB2312" pitchFamily="49" charset="-122"/>
                <a:ea typeface="楷体_GB2312" pitchFamily="49" charset="-122"/>
              </a:rPr>
              <a:t>天津文综，</a:t>
            </a:r>
            <a:r>
              <a:rPr lang="en-US" altLang="zh-CN" sz="2025" b="1" dirty="0">
                <a:effectLst>
                  <a:outerShdw blurRad="38100" dist="38100" dir="2700000">
                    <a:srgbClr val="C0C0C0"/>
                  </a:outerShdw>
                </a:effectLst>
                <a:latin typeface="楷体_GB2312" pitchFamily="49" charset="-122"/>
                <a:ea typeface="楷体_GB2312" pitchFamily="49" charset="-122"/>
              </a:rPr>
              <a:t>4)</a:t>
            </a:r>
            <a:r>
              <a:rPr lang="zh-CN" altLang="en-US" sz="2025" b="1" dirty="0">
                <a:effectLst>
                  <a:outerShdw blurRad="38100" dist="38100" dir="2700000">
                    <a:srgbClr val="C0C0C0"/>
                  </a:outerShdw>
                </a:effectLst>
                <a:latin typeface="楷体_GB2312" pitchFamily="49" charset="-122"/>
                <a:ea typeface="楷体_GB2312" pitchFamily="49" charset="-122"/>
              </a:rPr>
              <a:t>下图介绍信内容所反映的实质是  </a:t>
            </a:r>
            <a:r>
              <a:rPr lang="zh-CN" altLang="en-US" sz="2025" b="1" dirty="0">
                <a:solidFill>
                  <a:srgbClr val="0000CC"/>
                </a:solidFill>
                <a:effectLst>
                  <a:outerShdw blurRad="38100" dist="38100" dir="2700000">
                    <a:srgbClr val="C0C0C0"/>
                  </a:outerShdw>
                </a:effectLst>
                <a:latin typeface="楷体_GB2312" pitchFamily="49" charset="-122"/>
                <a:ea typeface="楷体_GB2312" pitchFamily="49" charset="-122"/>
              </a:rPr>
              <a:t>介绍信</a:t>
            </a:r>
            <a:endParaRPr lang="zh-CN" altLang="en-US" sz="2025" b="1" dirty="0">
              <a:solidFill>
                <a:srgbClr val="0000CC"/>
              </a:solidFill>
              <a:effectLst>
                <a:outerShdw blurRad="38100" dist="38100" dir="2700000">
                  <a:srgbClr val="C0C0C0"/>
                </a:outerShdw>
              </a:effectLst>
              <a:latin typeface="楷体_GB2312" pitchFamily="49" charset="-122"/>
              <a:ea typeface="楷体_GB2312" pitchFamily="49" charset="-122"/>
            </a:endParaRPr>
          </a:p>
          <a:p>
            <a:r>
              <a:rPr lang="zh-CN" altLang="en-US" sz="2025" b="1" dirty="0">
                <a:effectLst>
                  <a:outerShdw blurRad="38100" dist="38100" dir="2700000">
                    <a:srgbClr val="C0C0C0"/>
                  </a:outerShdw>
                </a:effectLst>
                <a:latin typeface="楷体_GB2312" pitchFamily="49" charset="-122"/>
                <a:ea typeface="楷体_GB2312" pitchFamily="49" charset="-122"/>
              </a:rPr>
              <a:t>    </a:t>
            </a:r>
            <a:r>
              <a:rPr lang="zh-CN" altLang="en-US" sz="2025" b="1" dirty="0">
                <a:solidFill>
                  <a:schemeClr val="accent2"/>
                </a:solidFill>
                <a:effectLst>
                  <a:outerShdw blurRad="38100" dist="38100" dir="2700000">
                    <a:srgbClr val="C0C0C0"/>
                  </a:outerShdw>
                </a:effectLst>
                <a:latin typeface="楷体_GB2312" pitchFamily="49" charset="-122"/>
                <a:ea typeface="楷体_GB2312" pitchFamily="49" charset="-122"/>
              </a:rPr>
              <a:t>兹有本校胡世厚同志因返里事去河南洛阳，携带通用粮票</a:t>
            </a:r>
            <a:r>
              <a:rPr lang="en-US" altLang="zh-CN" sz="2025" b="1" dirty="0">
                <a:solidFill>
                  <a:schemeClr val="accent2"/>
                </a:solidFill>
                <a:effectLst>
                  <a:outerShdw blurRad="38100" dist="38100" dir="2700000">
                    <a:srgbClr val="C0C0C0"/>
                  </a:outerShdw>
                </a:effectLst>
                <a:latin typeface="楷体_GB2312" pitchFamily="49" charset="-122"/>
                <a:ea typeface="楷体_GB2312" pitchFamily="49" charset="-122"/>
              </a:rPr>
              <a:t>20</a:t>
            </a:r>
            <a:r>
              <a:rPr lang="zh-CN" altLang="en-US" sz="2025" b="1" dirty="0">
                <a:solidFill>
                  <a:schemeClr val="accent2"/>
                </a:solidFill>
                <a:effectLst>
                  <a:outerShdw blurRad="38100" dist="38100" dir="2700000">
                    <a:srgbClr val="C0C0C0"/>
                  </a:outerShdw>
                </a:effectLst>
                <a:latin typeface="楷体_GB2312" pitchFamily="49" charset="-122"/>
                <a:ea typeface="楷体_GB2312" pitchFamily="49" charset="-122"/>
              </a:rPr>
              <a:t>斤，希沿途军警查验放行是荷。此致敬礼</a:t>
            </a:r>
            <a:r>
              <a:rPr lang="en-US" altLang="zh-CN" sz="2025" b="1" dirty="0">
                <a:solidFill>
                  <a:schemeClr val="accent2"/>
                </a:solidFill>
                <a:effectLst>
                  <a:outerShdw blurRad="38100" dist="38100" dir="2700000">
                    <a:srgbClr val="C0C0C0"/>
                  </a:outerShdw>
                </a:effectLst>
                <a:latin typeface="楷体_GB2312" pitchFamily="49" charset="-122"/>
                <a:ea typeface="楷体_GB2312" pitchFamily="49" charset="-122"/>
              </a:rPr>
              <a:t>(</a:t>
            </a:r>
            <a:r>
              <a:rPr lang="zh-CN" altLang="en-US" sz="2025" b="1" dirty="0">
                <a:solidFill>
                  <a:schemeClr val="accent2"/>
                </a:solidFill>
                <a:effectLst>
                  <a:outerShdw blurRad="38100" dist="38100" dir="2700000">
                    <a:srgbClr val="C0C0C0"/>
                  </a:outerShdw>
                </a:effectLst>
                <a:latin typeface="楷体_GB2312" pitchFamily="49" charset="-122"/>
                <a:ea typeface="楷体_GB2312" pitchFamily="49" charset="-122"/>
              </a:rPr>
              <a:t>限</a:t>
            </a:r>
            <a:r>
              <a:rPr lang="en-US" altLang="zh-CN" sz="2025" b="1" dirty="0">
                <a:solidFill>
                  <a:schemeClr val="accent2"/>
                </a:solidFill>
                <a:effectLst>
                  <a:outerShdw blurRad="38100" dist="38100" dir="2700000">
                    <a:srgbClr val="C0C0C0"/>
                  </a:outerShdw>
                </a:effectLst>
                <a:latin typeface="楷体_GB2312" pitchFamily="49" charset="-122"/>
                <a:ea typeface="楷体_GB2312" pitchFamily="49" charset="-122"/>
              </a:rPr>
              <a:t>2</a:t>
            </a:r>
            <a:r>
              <a:rPr lang="zh-CN" altLang="en-US" sz="2025" b="1" dirty="0">
                <a:solidFill>
                  <a:schemeClr val="accent2"/>
                </a:solidFill>
                <a:effectLst>
                  <a:outerShdw blurRad="38100" dist="38100" dir="2700000">
                    <a:srgbClr val="C0C0C0"/>
                  </a:outerShdw>
                </a:effectLst>
                <a:latin typeface="楷体_GB2312" pitchFamily="49" charset="-122"/>
                <a:ea typeface="楷体_GB2312" pitchFamily="49" charset="-122"/>
              </a:rPr>
              <a:t>月</a:t>
            </a:r>
            <a:r>
              <a:rPr lang="en-US" altLang="zh-CN" sz="2025" b="1" dirty="0">
                <a:solidFill>
                  <a:schemeClr val="accent2"/>
                </a:solidFill>
                <a:effectLst>
                  <a:outerShdw blurRad="38100" dist="38100" dir="2700000">
                    <a:srgbClr val="C0C0C0"/>
                  </a:outerShdw>
                </a:effectLst>
                <a:latin typeface="楷体_GB2312" pitchFamily="49" charset="-122"/>
                <a:ea typeface="楷体_GB2312" pitchFamily="49" charset="-122"/>
              </a:rPr>
              <a:t>5</a:t>
            </a:r>
            <a:r>
              <a:rPr lang="zh-CN" altLang="en-US" sz="2025" b="1" dirty="0">
                <a:solidFill>
                  <a:schemeClr val="accent2"/>
                </a:solidFill>
                <a:effectLst>
                  <a:outerShdw blurRad="38100" dist="38100" dir="2700000">
                    <a:srgbClr val="C0C0C0"/>
                  </a:outerShdw>
                </a:effectLst>
                <a:latin typeface="楷体_GB2312" pitchFamily="49" charset="-122"/>
                <a:ea typeface="楷体_GB2312" pitchFamily="49" charset="-122"/>
              </a:rPr>
              <a:t>日作废</a:t>
            </a:r>
            <a:r>
              <a:rPr lang="en-US" altLang="zh-CN" sz="2025" b="1">
                <a:solidFill>
                  <a:schemeClr val="accent2"/>
                </a:solidFill>
                <a:effectLst>
                  <a:outerShdw blurRad="38100" dist="38100" dir="2700000">
                    <a:srgbClr val="C0C0C0"/>
                  </a:outerShdw>
                </a:effectLst>
                <a:latin typeface="楷体_GB2312" pitchFamily="49" charset="-122"/>
                <a:ea typeface="楷体_GB2312" pitchFamily="49" charset="-122"/>
              </a:rPr>
              <a:t>)</a:t>
            </a:r>
            <a:endParaRPr lang="en-US" altLang="zh-CN" sz="2025" b="1">
              <a:solidFill>
                <a:schemeClr val="accent2"/>
              </a:solidFill>
              <a:effectLst>
                <a:outerShdw blurRad="38100" dist="38100" dir="2700000">
                  <a:srgbClr val="C0C0C0"/>
                </a:outerShdw>
              </a:effectLst>
              <a:latin typeface="楷体_GB2312" pitchFamily="49" charset="-122"/>
              <a:ea typeface="楷体_GB2312" pitchFamily="49" charset="-122"/>
            </a:endParaRPr>
          </a:p>
          <a:p>
            <a:r>
              <a:rPr lang="en-US" altLang="zh-CN" sz="2025" b="1">
                <a:solidFill>
                  <a:schemeClr val="accent2"/>
                </a:solidFill>
                <a:effectLst>
                  <a:outerShdw blurRad="38100" dist="38100" dir="2700000">
                    <a:srgbClr val="C0C0C0"/>
                  </a:outerShdw>
                </a:effectLst>
                <a:latin typeface="楷体_GB2312" pitchFamily="49" charset="-122"/>
                <a:ea typeface="楷体_GB2312" pitchFamily="49" charset="-122"/>
              </a:rPr>
              <a:t>                       </a:t>
            </a:r>
            <a:r>
              <a:rPr lang="zh-CN" altLang="en-US" sz="2025" b="1" dirty="0">
                <a:solidFill>
                  <a:schemeClr val="accent2"/>
                </a:solidFill>
                <a:effectLst>
                  <a:outerShdw blurRad="38100" dist="38100" dir="2700000">
                    <a:srgbClr val="C0C0C0"/>
                  </a:outerShdw>
                </a:effectLst>
                <a:latin typeface="楷体_GB2312" pitchFamily="49" charset="-122"/>
                <a:ea typeface="楷体_GB2312" pitchFamily="49" charset="-122"/>
              </a:rPr>
              <a:t>中共中央高级党校</a:t>
            </a:r>
            <a:r>
              <a:rPr lang="en-US" altLang="zh-CN" sz="2025" b="1" dirty="0">
                <a:solidFill>
                  <a:schemeClr val="accent2"/>
                </a:solidFill>
                <a:effectLst>
                  <a:outerShdw blurRad="38100" dist="38100" dir="2700000">
                    <a:srgbClr val="C0C0C0"/>
                  </a:outerShdw>
                </a:effectLst>
                <a:latin typeface="楷体_GB2312" pitchFamily="49" charset="-122"/>
                <a:ea typeface="楷体_GB2312" pitchFamily="49" charset="-122"/>
              </a:rPr>
              <a:t>(</a:t>
            </a:r>
            <a:r>
              <a:rPr lang="zh-CN" altLang="en-US" sz="2025" b="1" dirty="0">
                <a:solidFill>
                  <a:schemeClr val="accent2"/>
                </a:solidFill>
                <a:effectLst>
                  <a:outerShdw blurRad="38100" dist="38100" dir="2700000">
                    <a:srgbClr val="C0C0C0"/>
                  </a:outerShdw>
                </a:effectLst>
                <a:latin typeface="楷体_GB2312" pitchFamily="49" charset="-122"/>
                <a:ea typeface="楷体_GB2312" pitchFamily="49" charset="-122"/>
              </a:rPr>
              <a:t>印章</a:t>
            </a:r>
            <a:r>
              <a:rPr lang="en-US" altLang="zh-CN" sz="2025" b="1" dirty="0">
                <a:solidFill>
                  <a:schemeClr val="accent2"/>
                </a:solidFill>
                <a:effectLst>
                  <a:outerShdw blurRad="38100" dist="38100" dir="2700000">
                    <a:srgbClr val="C0C0C0"/>
                  </a:outerShdw>
                </a:effectLst>
                <a:latin typeface="楷体_GB2312" pitchFamily="49" charset="-122"/>
                <a:ea typeface="楷体_GB2312" pitchFamily="49" charset="-122"/>
              </a:rPr>
              <a:t>)</a:t>
            </a:r>
            <a:r>
              <a:rPr lang="zh-CN" altLang="en-US" sz="2025" b="1" dirty="0">
                <a:effectLst>
                  <a:outerShdw blurRad="38100" dist="38100" dir="2700000">
                    <a:srgbClr val="C0C0C0"/>
                  </a:outerShdw>
                </a:effectLst>
                <a:latin typeface="楷体_GB2312" pitchFamily="49" charset="-122"/>
                <a:ea typeface="楷体_GB2312" pitchFamily="49" charset="-122"/>
              </a:rPr>
              <a:t>　</a:t>
            </a:r>
            <a:endParaRPr lang="zh-CN" altLang="en-US" sz="2025" b="1" dirty="0">
              <a:effectLst>
                <a:outerShdw blurRad="38100" dist="38100" dir="2700000">
                  <a:srgbClr val="C0C0C0"/>
                </a:outerShdw>
              </a:effectLst>
              <a:latin typeface="楷体_GB2312" pitchFamily="49" charset="-122"/>
              <a:ea typeface="楷体_GB2312" pitchFamily="49" charset="-122"/>
            </a:endParaRPr>
          </a:p>
          <a:p>
            <a:r>
              <a:rPr lang="zh-CN" altLang="en-US" sz="2025" b="1" dirty="0">
                <a:effectLst>
                  <a:outerShdw blurRad="38100" dist="38100" dir="2700000">
                    <a:srgbClr val="C0C0C0"/>
                  </a:outerShdw>
                </a:effectLst>
                <a:latin typeface="楷体_GB2312" pitchFamily="49" charset="-122"/>
                <a:ea typeface="楷体_GB2312" pitchFamily="49" charset="-122"/>
              </a:rPr>
              <a:t>				     </a:t>
            </a:r>
            <a:r>
              <a:rPr lang="en-US" altLang="zh-CN" sz="2025" b="1" dirty="0">
                <a:effectLst>
                  <a:outerShdw blurRad="38100" dist="38100" dir="2700000">
                    <a:srgbClr val="C0C0C0"/>
                  </a:outerShdw>
                </a:effectLst>
                <a:latin typeface="楷体_GB2312" pitchFamily="49" charset="-122"/>
                <a:ea typeface="楷体_GB2312" pitchFamily="49" charset="-122"/>
              </a:rPr>
              <a:t>1963</a:t>
            </a:r>
            <a:r>
              <a:rPr lang="zh-CN" altLang="en-US" sz="2025" b="1" dirty="0">
                <a:effectLst>
                  <a:outerShdw blurRad="38100" dist="38100" dir="2700000">
                    <a:srgbClr val="C0C0C0"/>
                  </a:outerShdw>
                </a:effectLst>
                <a:latin typeface="楷体_GB2312" pitchFamily="49" charset="-122"/>
                <a:ea typeface="楷体_GB2312" pitchFamily="49" charset="-122"/>
              </a:rPr>
              <a:t>年</a:t>
            </a:r>
            <a:r>
              <a:rPr lang="en-US" altLang="zh-CN" sz="2025" b="1" dirty="0">
                <a:effectLst>
                  <a:outerShdw blurRad="38100" dist="38100" dir="2700000">
                    <a:srgbClr val="C0C0C0"/>
                  </a:outerShdw>
                </a:effectLst>
                <a:latin typeface="楷体_GB2312" pitchFamily="49" charset="-122"/>
                <a:ea typeface="楷体_GB2312" pitchFamily="49" charset="-122"/>
              </a:rPr>
              <a:t>1</a:t>
            </a:r>
            <a:r>
              <a:rPr lang="zh-CN" altLang="en-US" sz="2025" b="1" dirty="0">
                <a:effectLst>
                  <a:outerShdw blurRad="38100" dist="38100" dir="2700000">
                    <a:srgbClr val="C0C0C0"/>
                  </a:outerShdw>
                </a:effectLst>
                <a:latin typeface="楷体_GB2312" pitchFamily="49" charset="-122"/>
                <a:ea typeface="楷体_GB2312" pitchFamily="49" charset="-122"/>
              </a:rPr>
              <a:t>月</a:t>
            </a:r>
            <a:r>
              <a:rPr lang="en-US" altLang="zh-CN" sz="2025" b="1" dirty="0">
                <a:effectLst>
                  <a:outerShdw blurRad="38100" dist="38100" dir="2700000">
                    <a:srgbClr val="C0C0C0"/>
                  </a:outerShdw>
                </a:effectLst>
                <a:latin typeface="楷体_GB2312" pitchFamily="49" charset="-122"/>
                <a:ea typeface="楷体_GB2312" pitchFamily="49" charset="-122"/>
              </a:rPr>
              <a:t>10</a:t>
            </a:r>
            <a:r>
              <a:rPr lang="zh-CN" altLang="en-US" sz="2025" b="1" dirty="0">
                <a:effectLst>
                  <a:outerShdw blurRad="38100" dist="38100" dir="2700000">
                    <a:srgbClr val="C0C0C0"/>
                  </a:outerShdw>
                </a:effectLst>
                <a:latin typeface="楷体_GB2312" pitchFamily="49" charset="-122"/>
                <a:ea typeface="楷体_GB2312" pitchFamily="49" charset="-122"/>
              </a:rPr>
              <a:t>日　</a:t>
            </a:r>
            <a:endParaRPr lang="zh-CN" altLang="en-US" sz="2025" b="1" dirty="0">
              <a:effectLst>
                <a:outerShdw blurRad="38100" dist="38100" dir="2700000">
                  <a:srgbClr val="C0C0C0"/>
                </a:outerShdw>
              </a:effectLst>
              <a:latin typeface="楷体_GB2312" pitchFamily="49" charset="-122"/>
              <a:ea typeface="楷体_GB2312" pitchFamily="49" charset="-122"/>
            </a:endParaRPr>
          </a:p>
          <a:p>
            <a:r>
              <a:rPr lang="en-US" altLang="zh-CN" sz="2025" b="1" dirty="0">
                <a:effectLst>
                  <a:outerShdw blurRad="38100" dist="38100" dir="2700000">
                    <a:srgbClr val="C0C0C0"/>
                  </a:outerShdw>
                </a:effectLst>
                <a:latin typeface="Arial" panose="020B0604020202020204" pitchFamily="34" charset="0"/>
              </a:rPr>
              <a:t>A</a:t>
            </a:r>
            <a:r>
              <a:rPr lang="zh-CN" altLang="en-US" sz="2025" b="1" dirty="0">
                <a:effectLst>
                  <a:outerShdw blurRad="38100" dist="38100" dir="2700000">
                    <a:srgbClr val="C0C0C0"/>
                  </a:outerShdw>
                </a:effectLst>
                <a:latin typeface="Arial" panose="020B0604020202020204" pitchFamily="34" charset="0"/>
              </a:rPr>
              <a:t>．国内粮食供应比较紧张        </a:t>
            </a:r>
            <a:r>
              <a:rPr lang="en-US" altLang="zh-CN" sz="2025" b="1" dirty="0">
                <a:effectLst>
                  <a:outerShdw blurRad="38100" dist="38100" dir="2700000">
                    <a:srgbClr val="C0C0C0"/>
                  </a:outerShdw>
                </a:effectLst>
                <a:latin typeface="Arial" panose="020B0604020202020204" pitchFamily="34" charset="0"/>
              </a:rPr>
              <a:t>B</a:t>
            </a:r>
            <a:r>
              <a:rPr lang="zh-CN" altLang="en-US" sz="2025" b="1" dirty="0">
                <a:effectLst>
                  <a:outerShdw blurRad="38100" dist="38100" dir="2700000">
                    <a:srgbClr val="C0C0C0"/>
                  </a:outerShdw>
                </a:effectLst>
                <a:latin typeface="Arial" panose="020B0604020202020204" pitchFamily="34" charset="0"/>
              </a:rPr>
              <a:t>．中国实行计划经济体制</a:t>
            </a:r>
            <a:endParaRPr lang="zh-CN" altLang="en-US" sz="2025" b="1" dirty="0">
              <a:effectLst>
                <a:outerShdw blurRad="38100" dist="38100" dir="2700000">
                  <a:srgbClr val="C0C0C0"/>
                </a:outerShdw>
              </a:effectLst>
              <a:latin typeface="Arial" panose="020B0604020202020204" pitchFamily="34" charset="0"/>
            </a:endParaRPr>
          </a:p>
          <a:p>
            <a:r>
              <a:rPr lang="en-US" altLang="zh-CN" sz="2025" b="1" dirty="0">
                <a:effectLst>
                  <a:outerShdw blurRad="38100" dist="38100" dir="2700000">
                    <a:srgbClr val="C0C0C0"/>
                  </a:outerShdw>
                </a:effectLst>
                <a:latin typeface="Arial" panose="020B0604020202020204" pitchFamily="34" charset="0"/>
              </a:rPr>
              <a:t>C</a:t>
            </a:r>
            <a:r>
              <a:rPr lang="zh-CN" altLang="en-US" sz="2025" b="1" dirty="0">
                <a:effectLst>
                  <a:outerShdw blurRad="38100" dist="38100" dir="2700000">
                    <a:srgbClr val="C0C0C0"/>
                  </a:outerShdw>
                </a:effectLst>
                <a:latin typeface="Arial" panose="020B0604020202020204" pitchFamily="34" charset="0"/>
              </a:rPr>
              <a:t>．国家实行粮食凭票供应        </a:t>
            </a:r>
            <a:r>
              <a:rPr lang="en-US" altLang="zh-CN" sz="2025" b="1" dirty="0">
                <a:effectLst>
                  <a:outerShdw blurRad="38100" dist="38100" dir="2700000">
                    <a:srgbClr val="C0C0C0"/>
                  </a:outerShdw>
                </a:effectLst>
                <a:latin typeface="Arial" panose="020B0604020202020204" pitchFamily="34" charset="0"/>
              </a:rPr>
              <a:t>D</a:t>
            </a:r>
            <a:r>
              <a:rPr lang="zh-CN" altLang="en-US" sz="2025" b="1" dirty="0">
                <a:effectLst>
                  <a:outerShdw blurRad="38100" dist="38100" dir="2700000">
                    <a:srgbClr val="C0C0C0"/>
                  </a:outerShdw>
                </a:effectLst>
                <a:latin typeface="Arial" panose="020B0604020202020204" pitchFamily="34" charset="0"/>
              </a:rPr>
              <a:t>．国家工作人员遵纪守法</a:t>
            </a:r>
            <a:endParaRPr lang="zh-CN" altLang="en-US" sz="2025" b="1" dirty="0">
              <a:effectLst>
                <a:outerShdw blurRad="38100" dist="38100" dir="2700000">
                  <a:srgbClr val="C0C0C0"/>
                </a:outerShdw>
              </a:effectLst>
              <a:latin typeface="楷体_GB2312" pitchFamily="49" charset="-122"/>
              <a:ea typeface="楷体_GB2312" pitchFamily="49" charset="-122"/>
            </a:endParaRPr>
          </a:p>
        </p:txBody>
      </p:sp>
      <p:sp>
        <p:nvSpPr>
          <p:cNvPr id="464902" name="矩形 3"/>
          <p:cNvSpPr/>
          <p:nvPr/>
        </p:nvSpPr>
        <p:spPr>
          <a:xfrm>
            <a:off x="6998168" y="1033338"/>
            <a:ext cx="404495" cy="494665"/>
          </a:xfrm>
          <a:prstGeom prst="rect">
            <a:avLst/>
          </a:prstGeom>
          <a:noFill/>
          <a:ln w="9525">
            <a:noFill/>
          </a:ln>
        </p:spPr>
        <p:txBody>
          <a:bodyPr wrap="none" lIns="91427" tIns="45714" rIns="91427" bIns="45714">
            <a:spAutoFit/>
          </a:bodyPr>
          <a:p>
            <a:pPr defTabSz="1219200"/>
            <a:r>
              <a:rPr lang="en-US" altLang="zh-CN" sz="2625" b="1">
                <a:solidFill>
                  <a:srgbClr val="FF0000"/>
                </a:solidFill>
                <a:latin typeface="Times New Roman" panose="02020603050405020304" pitchFamily="18" charset="0"/>
                <a:ea typeface="黑体" panose="02010609060101010101" pitchFamily="2" charset="-122"/>
              </a:rPr>
              <a:t>B</a:t>
            </a:r>
            <a:endParaRPr lang="en-US" altLang="zh-CN" sz="2625" b="1">
              <a:solidFill>
                <a:srgbClr val="FF0000"/>
              </a:solidFill>
              <a:latin typeface="Times New Roman" panose="02020603050405020304" pitchFamily="18" charset="0"/>
              <a:ea typeface="黑体" panose="02010609060101010101" pitchFamily="2" charset="-122"/>
            </a:endParaRPr>
          </a:p>
        </p:txBody>
      </p:sp>
      <p:sp>
        <p:nvSpPr>
          <p:cNvPr id="130056" name="矩形 195594"/>
          <p:cNvSpPr/>
          <p:nvPr/>
        </p:nvSpPr>
        <p:spPr>
          <a:xfrm>
            <a:off x="87313" y="14160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4902"/>
                                        </p:tgtEl>
                                        <p:attrNameLst>
                                          <p:attrName>style.visibility</p:attrName>
                                        </p:attrNameLst>
                                      </p:cBhvr>
                                      <p:to>
                                        <p:strVal val="visible"/>
                                      </p:to>
                                    </p:set>
                                    <p:animEffect transition="in" filter="blinds(horizontal)">
                                      <p:cBhvr>
                                        <p:cTn id="7" dur="500"/>
                                        <p:tgtEl>
                                          <p:spTgt spid="464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4900" name="文本框 464899"/>
          <p:cNvSpPr txBox="1"/>
          <p:nvPr/>
        </p:nvSpPr>
        <p:spPr>
          <a:xfrm>
            <a:off x="728345" y="761365"/>
            <a:ext cx="5431790" cy="460375"/>
          </a:xfrm>
          <a:prstGeom prst="rect">
            <a:avLst/>
          </a:prstGeom>
          <a:noFill/>
          <a:ln w="9525">
            <a:noFill/>
          </a:ln>
        </p:spPr>
        <p:txBody>
          <a:bodyPr wrap="square">
            <a:spAutoFit/>
          </a:bodyPr>
          <a:p>
            <a:pPr>
              <a:spcBef>
                <a:spcPct val="50000"/>
              </a:spcBef>
            </a:pPr>
            <a:r>
              <a:rPr lang="en-US" altLang="zh-CN" sz="2400" b="1" dirty="0">
                <a:solidFill>
                  <a:schemeClr val="accent2"/>
                </a:solidFill>
                <a:latin typeface="黑体" panose="02010609060101010101" pitchFamily="2" charset="-122"/>
                <a:ea typeface="黑体" panose="02010609060101010101" pitchFamily="2" charset="-122"/>
              </a:rPr>
              <a:t>5</a:t>
            </a:r>
            <a:r>
              <a:rPr lang="zh-CN" altLang="en-US" sz="2400" b="1" dirty="0">
                <a:solidFill>
                  <a:schemeClr val="accent2"/>
                </a:solidFill>
                <a:latin typeface="黑体" panose="02010609060101010101" pitchFamily="2" charset="-122"/>
                <a:ea typeface="黑体" panose="02010609060101010101" pitchFamily="2" charset="-122"/>
              </a:rPr>
              <a:t>、全面理解计划经济体制</a:t>
            </a:r>
            <a:endParaRPr lang="zh-CN" altLang="en-US" sz="2400" b="1" dirty="0">
              <a:solidFill>
                <a:schemeClr val="accent2"/>
              </a:solidFill>
              <a:latin typeface="黑体" panose="02010609060101010101" pitchFamily="2" charset="-122"/>
              <a:ea typeface="黑体" panose="02010609060101010101" pitchFamily="2" charset="-122"/>
            </a:endParaRPr>
          </a:p>
        </p:txBody>
      </p:sp>
      <p:sp>
        <p:nvSpPr>
          <p:cNvPr id="464904" name="矩形 464903"/>
          <p:cNvSpPr/>
          <p:nvPr/>
        </p:nvSpPr>
        <p:spPr>
          <a:xfrm>
            <a:off x="125730" y="1419450"/>
            <a:ext cx="1313180" cy="414020"/>
          </a:xfrm>
          <a:prstGeom prst="rect">
            <a:avLst/>
          </a:prstGeom>
          <a:noFill/>
          <a:ln w="9525">
            <a:noFill/>
          </a:ln>
        </p:spPr>
        <p:txBody>
          <a:bodyPr wrap="none" anchor="t">
            <a:spAutoFit/>
          </a:bodyPr>
          <a:p>
            <a:r>
              <a:rPr lang="en-US" altLang="zh-CN" sz="2100" b="1" dirty="0">
                <a:solidFill>
                  <a:srgbClr val="0000CC"/>
                </a:solidFill>
                <a:effectLst>
                  <a:outerShdw blurRad="38100" dist="38100" dir="2700000">
                    <a:srgbClr val="C0C0C0"/>
                  </a:outerShdw>
                </a:effectLst>
                <a:latin typeface="Arial" panose="020B0604020202020204" pitchFamily="34" charset="0"/>
              </a:rPr>
              <a:t>(1)</a:t>
            </a:r>
            <a:r>
              <a:rPr lang="zh-CN" altLang="en-US" sz="2100" b="1" dirty="0">
                <a:solidFill>
                  <a:srgbClr val="0000CC"/>
                </a:solidFill>
                <a:effectLst>
                  <a:outerShdw blurRad="38100" dist="38100" dir="2700000">
                    <a:srgbClr val="C0C0C0"/>
                  </a:outerShdw>
                </a:effectLst>
                <a:latin typeface="Arial" panose="020B0604020202020204" pitchFamily="34" charset="0"/>
              </a:rPr>
              <a:t>建立</a:t>
            </a:r>
            <a:r>
              <a:rPr lang="zh-CN" altLang="en-US" sz="2100" b="1" dirty="0">
                <a:effectLst>
                  <a:outerShdw blurRad="38100" dist="38100" dir="2700000">
                    <a:srgbClr val="C0C0C0"/>
                  </a:outerShdw>
                </a:effectLst>
                <a:latin typeface="Arial" panose="020B0604020202020204" pitchFamily="34" charset="0"/>
              </a:rPr>
              <a:t>：</a:t>
            </a:r>
            <a:endParaRPr lang="zh-CN" altLang="en-US" sz="2100" b="1" dirty="0">
              <a:effectLst>
                <a:outerShdw blurRad="38100" dist="38100" dir="2700000">
                  <a:srgbClr val="C0C0C0"/>
                </a:outerShdw>
              </a:effectLst>
              <a:latin typeface="Arial" panose="020B0604020202020204" pitchFamily="34" charset="0"/>
            </a:endParaRPr>
          </a:p>
        </p:txBody>
      </p:sp>
      <p:sp>
        <p:nvSpPr>
          <p:cNvPr id="464905" name="矩形 464904"/>
          <p:cNvSpPr/>
          <p:nvPr/>
        </p:nvSpPr>
        <p:spPr>
          <a:xfrm>
            <a:off x="125730" y="2156703"/>
            <a:ext cx="1849120" cy="414020"/>
          </a:xfrm>
          <a:prstGeom prst="rect">
            <a:avLst/>
          </a:prstGeom>
          <a:noFill/>
          <a:ln w="9525">
            <a:noFill/>
          </a:ln>
        </p:spPr>
        <p:txBody>
          <a:bodyPr wrap="none" anchor="t">
            <a:spAutoFit/>
          </a:bodyPr>
          <a:p>
            <a:r>
              <a:rPr lang="en-US" altLang="zh-CN" sz="2100" b="1" dirty="0">
                <a:solidFill>
                  <a:srgbClr val="0000CC"/>
                </a:solidFill>
                <a:effectLst>
                  <a:outerShdw blurRad="38100" dist="38100" dir="2700000">
                    <a:srgbClr val="C0C0C0"/>
                  </a:outerShdw>
                </a:effectLst>
                <a:latin typeface="Arial" panose="020B0604020202020204" pitchFamily="34" charset="0"/>
              </a:rPr>
              <a:t>(2)</a:t>
            </a:r>
            <a:r>
              <a:rPr lang="zh-CN" altLang="en-US" sz="2100" b="1" dirty="0">
                <a:solidFill>
                  <a:srgbClr val="0000CC"/>
                </a:solidFill>
                <a:effectLst>
                  <a:outerShdw blurRad="38100" dist="38100" dir="2700000">
                    <a:srgbClr val="C0C0C0"/>
                  </a:outerShdw>
                </a:effectLst>
                <a:latin typeface="Arial" panose="020B0604020202020204" pitchFamily="34" charset="0"/>
              </a:rPr>
              <a:t>基本特征：</a:t>
            </a:r>
            <a:endParaRPr lang="zh-CN" altLang="en-US" sz="2100" b="1" dirty="0">
              <a:solidFill>
                <a:srgbClr val="0000CC"/>
              </a:solidFill>
              <a:effectLst>
                <a:outerShdw blurRad="38100" dist="38100" dir="2700000">
                  <a:srgbClr val="C0C0C0"/>
                </a:outerShdw>
              </a:effectLst>
              <a:latin typeface="Arial" panose="020B0604020202020204" pitchFamily="34" charset="0"/>
            </a:endParaRPr>
          </a:p>
        </p:txBody>
      </p:sp>
      <p:sp>
        <p:nvSpPr>
          <p:cNvPr id="464906" name="矩形 464905"/>
          <p:cNvSpPr/>
          <p:nvPr/>
        </p:nvSpPr>
        <p:spPr>
          <a:xfrm>
            <a:off x="125730" y="2688851"/>
            <a:ext cx="1849120" cy="414020"/>
          </a:xfrm>
          <a:prstGeom prst="rect">
            <a:avLst/>
          </a:prstGeom>
          <a:noFill/>
          <a:ln w="9525">
            <a:noFill/>
          </a:ln>
        </p:spPr>
        <p:txBody>
          <a:bodyPr wrap="none" anchor="t">
            <a:spAutoFit/>
          </a:bodyPr>
          <a:p>
            <a:r>
              <a:rPr lang="en-US" altLang="zh-CN" sz="2100" b="1" dirty="0">
                <a:solidFill>
                  <a:srgbClr val="0000CC"/>
                </a:solidFill>
                <a:effectLst>
                  <a:outerShdw blurRad="38100" dist="38100" dir="2700000">
                    <a:srgbClr val="C0C0C0"/>
                  </a:outerShdw>
                </a:effectLst>
                <a:latin typeface="Arial" panose="020B0604020202020204" pitchFamily="34" charset="0"/>
              </a:rPr>
              <a:t>(3)</a:t>
            </a:r>
            <a:r>
              <a:rPr lang="zh-CN" altLang="en-US" sz="2100" b="1" dirty="0">
                <a:solidFill>
                  <a:srgbClr val="0000CC"/>
                </a:solidFill>
                <a:effectLst>
                  <a:outerShdw blurRad="38100" dist="38100" dir="2700000">
                    <a:srgbClr val="C0C0C0"/>
                  </a:outerShdw>
                </a:effectLst>
                <a:latin typeface="Arial" panose="020B0604020202020204" pitchFamily="34" charset="0"/>
              </a:rPr>
              <a:t>积极作用</a:t>
            </a:r>
            <a:r>
              <a:rPr lang="zh-CN" altLang="en-US" sz="2100" b="1" dirty="0">
                <a:effectLst>
                  <a:outerShdw blurRad="38100" dist="38100" dir="2700000">
                    <a:srgbClr val="C0C0C0"/>
                  </a:outerShdw>
                </a:effectLst>
                <a:latin typeface="Arial" panose="020B0604020202020204" pitchFamily="34" charset="0"/>
              </a:rPr>
              <a:t>：</a:t>
            </a:r>
            <a:endParaRPr lang="zh-CN" altLang="en-US" sz="2100" b="1" dirty="0">
              <a:effectLst>
                <a:outerShdw blurRad="38100" dist="38100" dir="2700000">
                  <a:srgbClr val="C0C0C0"/>
                </a:outerShdw>
              </a:effectLst>
              <a:latin typeface="Arial" panose="020B0604020202020204" pitchFamily="34" charset="0"/>
            </a:endParaRPr>
          </a:p>
        </p:txBody>
      </p:sp>
      <p:sp>
        <p:nvSpPr>
          <p:cNvPr id="464907" name="矩形 464906"/>
          <p:cNvSpPr/>
          <p:nvPr/>
        </p:nvSpPr>
        <p:spPr>
          <a:xfrm>
            <a:off x="125730" y="3404551"/>
            <a:ext cx="1849120" cy="414020"/>
          </a:xfrm>
          <a:prstGeom prst="rect">
            <a:avLst/>
          </a:prstGeom>
          <a:noFill/>
          <a:ln w="9525">
            <a:noFill/>
          </a:ln>
        </p:spPr>
        <p:txBody>
          <a:bodyPr wrap="none" anchor="t">
            <a:spAutoFit/>
          </a:bodyPr>
          <a:p>
            <a:r>
              <a:rPr lang="en-US" altLang="zh-CN" sz="2100" b="1" dirty="0">
                <a:solidFill>
                  <a:srgbClr val="0000CC"/>
                </a:solidFill>
                <a:effectLst>
                  <a:outerShdw blurRad="38100" dist="38100" dir="2700000">
                    <a:srgbClr val="C0C0C0"/>
                  </a:outerShdw>
                </a:effectLst>
                <a:latin typeface="Arial" panose="020B0604020202020204" pitchFamily="34" charset="0"/>
              </a:rPr>
              <a:t>(4)</a:t>
            </a:r>
            <a:r>
              <a:rPr lang="zh-CN" altLang="en-US" sz="2100" b="1" dirty="0">
                <a:solidFill>
                  <a:srgbClr val="0000CC"/>
                </a:solidFill>
                <a:effectLst>
                  <a:outerShdw blurRad="38100" dist="38100" dir="2700000">
                    <a:srgbClr val="C0C0C0"/>
                  </a:outerShdw>
                </a:effectLst>
                <a:latin typeface="Arial" panose="020B0604020202020204" pitchFamily="34" charset="0"/>
              </a:rPr>
              <a:t>消极影响</a:t>
            </a:r>
            <a:r>
              <a:rPr lang="zh-CN" altLang="en-US" sz="2100" b="1" dirty="0">
                <a:effectLst>
                  <a:outerShdw blurRad="38100" dist="38100" dir="2700000">
                    <a:srgbClr val="C0C0C0"/>
                  </a:outerShdw>
                </a:effectLst>
                <a:latin typeface="Arial" panose="020B0604020202020204" pitchFamily="34" charset="0"/>
              </a:rPr>
              <a:t>：</a:t>
            </a:r>
            <a:endParaRPr lang="zh-CN" altLang="en-US" sz="2100" b="1" dirty="0">
              <a:effectLst>
                <a:outerShdw blurRad="38100" dist="38100" dir="2700000">
                  <a:srgbClr val="C0C0C0"/>
                </a:outerShdw>
              </a:effectLst>
              <a:latin typeface="Arial" panose="020B0604020202020204" pitchFamily="34" charset="0"/>
            </a:endParaRPr>
          </a:p>
        </p:txBody>
      </p:sp>
      <p:sp>
        <p:nvSpPr>
          <p:cNvPr id="464908" name="矩形 464907"/>
          <p:cNvSpPr/>
          <p:nvPr/>
        </p:nvSpPr>
        <p:spPr>
          <a:xfrm>
            <a:off x="1246505" y="1419225"/>
            <a:ext cx="7563485" cy="737235"/>
          </a:xfrm>
          <a:prstGeom prst="rect">
            <a:avLst/>
          </a:prstGeom>
          <a:noFill/>
          <a:ln w="9525">
            <a:noFill/>
          </a:ln>
        </p:spPr>
        <p:txBody>
          <a:bodyPr wrap="square">
            <a:spAutoFit/>
          </a:bodyPr>
          <a:p>
            <a:r>
              <a:rPr lang="zh-CN" altLang="en-US" sz="2100" b="1" dirty="0">
                <a:effectLst>
                  <a:outerShdw blurRad="38100" dist="38100" dir="2700000">
                    <a:srgbClr val="C0C0C0"/>
                  </a:outerShdw>
                </a:effectLst>
                <a:latin typeface="Arial" panose="020B0604020202020204" pitchFamily="34" charset="0"/>
              </a:rPr>
              <a:t>通过“一五”计划和三大改造，逐渐建立起生产资料公有制为基础的社会主义计划经济体制。</a:t>
            </a:r>
            <a:endParaRPr lang="zh-CN" altLang="en-US" sz="2100" b="1" dirty="0">
              <a:effectLst>
                <a:outerShdw blurRad="38100" dist="38100" dir="2700000">
                  <a:srgbClr val="C0C0C0"/>
                </a:outerShdw>
              </a:effectLst>
              <a:latin typeface="Arial" panose="020B0604020202020204" pitchFamily="34" charset="0"/>
            </a:endParaRPr>
          </a:p>
        </p:txBody>
      </p:sp>
      <p:sp>
        <p:nvSpPr>
          <p:cNvPr id="464909" name="矩形 464908"/>
          <p:cNvSpPr/>
          <p:nvPr/>
        </p:nvSpPr>
        <p:spPr>
          <a:xfrm>
            <a:off x="1945005" y="2156460"/>
            <a:ext cx="7198995" cy="414020"/>
          </a:xfrm>
          <a:prstGeom prst="rect">
            <a:avLst/>
          </a:prstGeom>
          <a:noFill/>
          <a:ln w="9525">
            <a:noFill/>
          </a:ln>
        </p:spPr>
        <p:txBody>
          <a:bodyPr wrap="square">
            <a:spAutoFit/>
          </a:bodyPr>
          <a:p>
            <a:r>
              <a:rPr lang="zh-CN" altLang="en-US" sz="2100" b="1" dirty="0">
                <a:effectLst>
                  <a:outerShdw blurRad="38100" dist="38100" dir="2700000">
                    <a:srgbClr val="C0C0C0"/>
                  </a:outerShdw>
                </a:effectLst>
                <a:latin typeface="Arial" panose="020B0604020202020204" pitchFamily="34" charset="0"/>
              </a:rPr>
              <a:t>高度集中统一，单一公有制、行政计划命令管理、平均分配</a:t>
            </a:r>
            <a:endParaRPr lang="zh-CN" altLang="en-US" sz="2100" b="1" dirty="0">
              <a:effectLst>
                <a:outerShdw blurRad="38100" dist="38100" dir="2700000">
                  <a:srgbClr val="C0C0C0"/>
                </a:outerShdw>
              </a:effectLst>
              <a:latin typeface="Arial" panose="020B0604020202020204" pitchFamily="34" charset="0"/>
            </a:endParaRPr>
          </a:p>
        </p:txBody>
      </p:sp>
      <p:sp>
        <p:nvSpPr>
          <p:cNvPr id="464910" name="矩形 464909"/>
          <p:cNvSpPr/>
          <p:nvPr/>
        </p:nvSpPr>
        <p:spPr>
          <a:xfrm>
            <a:off x="1631950" y="2688590"/>
            <a:ext cx="7512050" cy="715645"/>
          </a:xfrm>
          <a:prstGeom prst="rect">
            <a:avLst/>
          </a:prstGeom>
          <a:noFill/>
          <a:ln w="9525">
            <a:noFill/>
          </a:ln>
        </p:spPr>
        <p:txBody>
          <a:bodyPr wrap="square">
            <a:spAutoFit/>
          </a:bodyPr>
          <a:p>
            <a:r>
              <a:rPr lang="zh-CN" altLang="en-US" sz="2025" b="1" dirty="0">
                <a:effectLst>
                  <a:outerShdw blurRad="38100" dist="38100" dir="2700000">
                    <a:srgbClr val="C0C0C0"/>
                  </a:outerShdw>
                </a:effectLst>
                <a:latin typeface="Arial" panose="020B0604020202020204" pitchFamily="34" charset="0"/>
              </a:rPr>
              <a:t>对集中人力、物力、财力进行国家重点建设，</a:t>
            </a:r>
            <a:r>
              <a:rPr lang="zh-CN" altLang="en-US" sz="2025" b="1" u="sng" dirty="0">
                <a:effectLst>
                  <a:outerShdw blurRad="38100" dist="38100" dir="2700000">
                    <a:srgbClr val="C0C0C0"/>
                  </a:outerShdw>
                </a:effectLst>
                <a:latin typeface="Arial" panose="020B0604020202020204" pitchFamily="34" charset="0"/>
              </a:rPr>
              <a:t>促进“一五”计划超额完成，保证市场稳定和人民的基本需求</a:t>
            </a:r>
            <a:r>
              <a:rPr lang="zh-CN" altLang="en-US" sz="2025" b="1" dirty="0">
                <a:effectLst>
                  <a:outerShdw blurRad="38100" dist="38100" dir="2700000">
                    <a:srgbClr val="C0C0C0"/>
                  </a:outerShdw>
                </a:effectLst>
                <a:latin typeface="Arial" panose="020B0604020202020204" pitchFamily="34" charset="0"/>
              </a:rPr>
              <a:t>，发挥过重要作用。</a:t>
            </a:r>
            <a:endParaRPr lang="zh-CN" altLang="en-US" sz="2025" b="1" dirty="0">
              <a:effectLst>
                <a:outerShdw blurRad="38100" dist="38100" dir="2700000">
                  <a:srgbClr val="C0C0C0"/>
                </a:outerShdw>
              </a:effectLst>
              <a:latin typeface="Arial" panose="020B0604020202020204" pitchFamily="34" charset="0"/>
            </a:endParaRPr>
          </a:p>
        </p:txBody>
      </p:sp>
      <p:sp>
        <p:nvSpPr>
          <p:cNvPr id="464911" name="矩形 464910"/>
          <p:cNvSpPr/>
          <p:nvPr/>
        </p:nvSpPr>
        <p:spPr>
          <a:xfrm>
            <a:off x="1773555" y="3404235"/>
            <a:ext cx="7303135" cy="737235"/>
          </a:xfrm>
          <a:prstGeom prst="rect">
            <a:avLst/>
          </a:prstGeom>
          <a:noFill/>
          <a:ln w="9525">
            <a:noFill/>
          </a:ln>
        </p:spPr>
        <p:txBody>
          <a:bodyPr wrap="square">
            <a:spAutoFit/>
          </a:bodyPr>
          <a:p>
            <a:r>
              <a:rPr lang="zh-CN" altLang="en-US" sz="2100" b="1" dirty="0">
                <a:effectLst>
                  <a:outerShdw blurRad="38100" dist="38100" dir="2700000">
                    <a:srgbClr val="C0C0C0"/>
                  </a:outerShdw>
                </a:effectLst>
                <a:latin typeface="Arial" panose="020B0604020202020204" pitchFamily="34" charset="0"/>
              </a:rPr>
              <a:t>影响了人们的生产积极性，</a:t>
            </a:r>
            <a:r>
              <a:rPr lang="zh-CN" altLang="en-US" sz="2100" b="1" u="sng" dirty="0">
                <a:solidFill>
                  <a:srgbClr val="000000"/>
                </a:solidFill>
                <a:effectLst>
                  <a:outerShdw blurRad="38100" dist="38100" dir="2700000">
                    <a:srgbClr val="C0C0C0"/>
                  </a:outerShdw>
                </a:effectLst>
                <a:latin typeface="Arial" panose="020B0604020202020204" pitchFamily="34" charset="0"/>
              </a:rPr>
              <a:t>束缚了生产力的发展</a:t>
            </a:r>
            <a:r>
              <a:rPr lang="zh-CN" altLang="en-US" sz="2100" b="1" dirty="0">
                <a:solidFill>
                  <a:srgbClr val="000000"/>
                </a:solidFill>
                <a:effectLst>
                  <a:outerShdw blurRad="38100" dist="38100" dir="2700000">
                    <a:srgbClr val="C0C0C0"/>
                  </a:outerShdw>
                </a:effectLst>
                <a:latin typeface="Arial" panose="020B0604020202020204" pitchFamily="34" charset="0"/>
              </a:rPr>
              <a:t>，导致商品供应严重不足，给人们生活带来了极大的不便。</a:t>
            </a:r>
            <a:endParaRPr lang="zh-CN" altLang="en-US" sz="2100" b="1" dirty="0">
              <a:solidFill>
                <a:srgbClr val="000000"/>
              </a:solidFill>
              <a:effectLst>
                <a:outerShdw blurRad="38100" dist="38100" dir="2700000">
                  <a:srgbClr val="C0C0C0"/>
                </a:outerShdw>
              </a:effectLst>
              <a:latin typeface="Arial" panose="020B0604020202020204" pitchFamily="34" charset="0"/>
            </a:endParaRPr>
          </a:p>
        </p:txBody>
      </p:sp>
      <p:sp>
        <p:nvSpPr>
          <p:cNvPr id="130056" name="矩形 195594"/>
          <p:cNvSpPr/>
          <p:nvPr/>
        </p:nvSpPr>
        <p:spPr>
          <a:xfrm>
            <a:off x="87313" y="14160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4908"/>
                                        </p:tgtEl>
                                        <p:attrNameLst>
                                          <p:attrName>style.visibility</p:attrName>
                                        </p:attrNameLst>
                                      </p:cBhvr>
                                      <p:to>
                                        <p:strVal val="visible"/>
                                      </p:to>
                                    </p:set>
                                    <p:animEffect transition="in" filter="blinds(horizontal)">
                                      <p:cBhvr>
                                        <p:cTn id="7" dur="500"/>
                                        <p:tgtEl>
                                          <p:spTgt spid="4649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4909"/>
                                        </p:tgtEl>
                                        <p:attrNameLst>
                                          <p:attrName>style.visibility</p:attrName>
                                        </p:attrNameLst>
                                      </p:cBhvr>
                                      <p:to>
                                        <p:strVal val="visible"/>
                                      </p:to>
                                    </p:set>
                                    <p:animEffect transition="in" filter="blinds(horizontal)">
                                      <p:cBhvr>
                                        <p:cTn id="12" dur="500"/>
                                        <p:tgtEl>
                                          <p:spTgt spid="4649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4910"/>
                                        </p:tgtEl>
                                        <p:attrNameLst>
                                          <p:attrName>style.visibility</p:attrName>
                                        </p:attrNameLst>
                                      </p:cBhvr>
                                      <p:to>
                                        <p:strVal val="visible"/>
                                      </p:to>
                                    </p:set>
                                    <p:animEffect transition="in" filter="blinds(horizontal)">
                                      <p:cBhvr>
                                        <p:cTn id="17" dur="500"/>
                                        <p:tgtEl>
                                          <p:spTgt spid="4649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4911"/>
                                        </p:tgtEl>
                                        <p:attrNameLst>
                                          <p:attrName>style.visibility</p:attrName>
                                        </p:attrNameLst>
                                      </p:cBhvr>
                                      <p:to>
                                        <p:strVal val="visible"/>
                                      </p:to>
                                    </p:set>
                                    <p:animEffect transition="in" filter="blinds(horizontal)">
                                      <p:cBhvr>
                                        <p:cTn id="22" dur="500"/>
                                        <p:tgtEl>
                                          <p:spTgt spid="464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8" grpId="0"/>
      <p:bldP spid="464909" grpId="0"/>
      <p:bldP spid="464910" grpId="0"/>
      <p:bldP spid="4649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4661" name="矩形 454660"/>
          <p:cNvSpPr/>
          <p:nvPr/>
        </p:nvSpPr>
        <p:spPr>
          <a:xfrm>
            <a:off x="0" y="797819"/>
            <a:ext cx="9144000" cy="2214880"/>
          </a:xfrm>
          <a:prstGeom prst="rect">
            <a:avLst/>
          </a:prstGeom>
          <a:noFill/>
          <a:ln w="9525">
            <a:noFill/>
          </a:ln>
        </p:spPr>
        <p:txBody>
          <a:bodyPr>
            <a:spAutoFit/>
          </a:bodyPr>
          <a:p>
            <a:r>
              <a:rPr lang="en-US" altLang="zh-CN" sz="2100" b="1" dirty="0">
                <a:latin typeface="Arial" panose="020B0604020202020204" pitchFamily="34" charset="0"/>
              </a:rPr>
              <a:t>     </a:t>
            </a:r>
            <a:r>
              <a:rPr lang="zh-CN" altLang="zh-CN" sz="1800" b="1" dirty="0">
                <a:latin typeface="楷体" panose="02010609060101010101" charset="-122"/>
                <a:ea typeface="楷体" panose="02010609060101010101" charset="-122"/>
              </a:rPr>
              <a:t>史料一　在国民收入中，1957年同1952年相比，国营经济所占比重由19%提高到33%，合作社经济由1.5%提高到56%，公私合营经济由0.7%提高到8%，个体经济则由71.8%降低到3%，资本主义经济由7%降低到1%以下。</a:t>
            </a:r>
            <a:endParaRPr lang="zh-CN" altLang="zh-CN" sz="1800" b="1" dirty="0">
              <a:latin typeface="楷体" panose="02010609060101010101" charset="-122"/>
              <a:ea typeface="楷体" panose="02010609060101010101" charset="-122"/>
            </a:endParaRPr>
          </a:p>
          <a:p>
            <a:r>
              <a:rPr lang="en-US" altLang="zh-CN" sz="2000" b="1" dirty="0">
                <a:latin typeface="楷体" panose="02010609060101010101" charset="-122"/>
                <a:ea typeface="楷体" panose="02010609060101010101" charset="-122"/>
              </a:rPr>
              <a:t>     </a:t>
            </a:r>
            <a:r>
              <a:rPr lang="zh-CN" altLang="zh-CN" sz="2000" b="1" dirty="0">
                <a:latin typeface="楷体" panose="02010609060101010101" charset="-122"/>
                <a:ea typeface="楷体" panose="02010609060101010101" charset="-122"/>
              </a:rPr>
              <a:t>史料二　在农业合作化的过程中，一部分干部滋长了急于求成的情绪，在合作社的发展上盲目求多求快，强迫农民入社。结果出现了一些农民杀猪砍树，卖羊卖牛，不积极生产，甚至破坏农具的现象。</a:t>
            </a:r>
            <a:endParaRPr lang="zh-CN" altLang="zh-CN" sz="2000" b="1" dirty="0">
              <a:latin typeface="楷体" panose="02010609060101010101" charset="-122"/>
              <a:ea typeface="楷体" panose="02010609060101010101" charset="-122"/>
            </a:endParaRPr>
          </a:p>
          <a:p>
            <a:r>
              <a:rPr lang="zh-CN" altLang="en-US" sz="2100" b="1" dirty="0">
                <a:solidFill>
                  <a:srgbClr val="0000CC"/>
                </a:solidFill>
                <a:latin typeface="Arial" panose="020B0604020202020204" pitchFamily="34" charset="0"/>
              </a:rPr>
              <a:t>史料一、二分别反映了什么历史信息？</a:t>
            </a:r>
            <a:r>
              <a:rPr lang="zh-CN" altLang="en-US" sz="2100" b="1" dirty="0">
                <a:latin typeface="Arial" panose="020B0604020202020204" pitchFamily="34" charset="0"/>
              </a:rPr>
              <a:t>   </a:t>
            </a:r>
            <a:endParaRPr lang="zh-CN" altLang="en-US" sz="2100" b="1">
              <a:solidFill>
                <a:srgbClr val="0000CC"/>
              </a:solidFill>
              <a:latin typeface="Arial" panose="020B0604020202020204" pitchFamily="34" charset="0"/>
            </a:endParaRPr>
          </a:p>
        </p:txBody>
      </p:sp>
      <p:sp>
        <p:nvSpPr>
          <p:cNvPr id="454665" name="矩形 454664"/>
          <p:cNvSpPr/>
          <p:nvPr/>
        </p:nvSpPr>
        <p:spPr>
          <a:xfrm>
            <a:off x="0" y="3169920"/>
            <a:ext cx="8432800" cy="737235"/>
          </a:xfrm>
          <a:prstGeom prst="rect">
            <a:avLst/>
          </a:prstGeom>
          <a:noFill/>
          <a:ln w="9525">
            <a:noFill/>
          </a:ln>
        </p:spPr>
        <p:txBody>
          <a:bodyPr wrap="square">
            <a:spAutoFit/>
          </a:bodyPr>
          <a:p>
            <a:pPr>
              <a:spcBef>
                <a:spcPct val="50000"/>
              </a:spcBef>
            </a:pPr>
            <a:r>
              <a:rPr lang="zh-CN" altLang="en-US" sz="2100" b="1" dirty="0">
                <a:solidFill>
                  <a:srgbClr val="FF0000"/>
                </a:solidFill>
                <a:latin typeface="Arial" panose="020B0604020202020204" pitchFamily="34" charset="0"/>
              </a:rPr>
              <a:t>史料一</a:t>
            </a:r>
            <a:r>
              <a:rPr lang="zh-CN" altLang="zh-CN" sz="2100" b="1" dirty="0">
                <a:solidFill>
                  <a:srgbClr val="FF0000"/>
                </a:solidFill>
                <a:latin typeface="Arial" panose="020B0604020202020204" pitchFamily="34" charset="0"/>
              </a:rPr>
              <a:t>反映了对生产资料私有制的社会主义改造基本完成，使社会主义经济成分在国民经济中占据了绝对的优势。</a:t>
            </a:r>
            <a:endParaRPr lang="zh-CN" altLang="zh-CN" sz="2100" b="1" dirty="0">
              <a:solidFill>
                <a:srgbClr val="FF0000"/>
              </a:solidFill>
              <a:latin typeface="Arial" panose="020B0604020202020204" pitchFamily="34" charset="0"/>
            </a:endParaRPr>
          </a:p>
        </p:txBody>
      </p:sp>
      <p:sp>
        <p:nvSpPr>
          <p:cNvPr id="2" name="文本框 1"/>
          <p:cNvSpPr txBox="1"/>
          <p:nvPr/>
        </p:nvSpPr>
        <p:spPr>
          <a:xfrm>
            <a:off x="0" y="4020185"/>
            <a:ext cx="8432165" cy="706755"/>
          </a:xfrm>
          <a:prstGeom prst="rect">
            <a:avLst/>
          </a:prstGeom>
          <a:noFill/>
        </p:spPr>
        <p:txBody>
          <a:bodyPr wrap="square" rtlCol="0" anchor="t">
            <a:spAutoFit/>
          </a:bodyPr>
          <a:p>
            <a:pPr>
              <a:spcBef>
                <a:spcPct val="50000"/>
              </a:spcBef>
            </a:pPr>
            <a:r>
              <a:rPr lang="zh-CN" altLang="en-US" sz="2000" b="1" dirty="0">
                <a:solidFill>
                  <a:srgbClr val="FF0000"/>
                </a:solidFill>
                <a:sym typeface="+mn-ea"/>
              </a:rPr>
              <a:t>史料二</a:t>
            </a:r>
            <a:r>
              <a:rPr lang="zh-CN" altLang="zh-CN" sz="2000" b="1" dirty="0">
                <a:solidFill>
                  <a:srgbClr val="FF0000"/>
                </a:solidFill>
                <a:sym typeface="+mn-ea"/>
              </a:rPr>
              <a:t>表明在农村合作化改造的过程中，存在着要求过急、改造过快、形式过于单一等挫伤农民积极性的现象</a:t>
            </a:r>
            <a:r>
              <a:rPr lang="zh-CN" altLang="en-US" sz="2000" b="1" dirty="0">
                <a:solidFill>
                  <a:srgbClr val="FF0000"/>
                </a:solidFill>
                <a:sym typeface="+mn-ea"/>
              </a:rPr>
              <a:t>。</a:t>
            </a:r>
            <a:endParaRPr lang="zh-CN" altLang="en-US" sz="2000" b="1" dirty="0">
              <a:solidFill>
                <a:srgbClr val="FF0000"/>
              </a:solidFill>
              <a:sym typeface="+mn-ea"/>
            </a:endParaRPr>
          </a:p>
        </p:txBody>
      </p:sp>
      <p:sp>
        <p:nvSpPr>
          <p:cNvPr id="130056" name="矩形 195594"/>
          <p:cNvSpPr/>
          <p:nvPr/>
        </p:nvSpPr>
        <p:spPr>
          <a:xfrm>
            <a:off x="87313" y="14160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史料研读</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3"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4665"/>
                                        </p:tgtEl>
                                        <p:attrNameLst>
                                          <p:attrName>style.visibility</p:attrName>
                                        </p:attrNameLst>
                                      </p:cBhvr>
                                      <p:to>
                                        <p:strVal val="visible"/>
                                      </p:to>
                                    </p:set>
                                    <p:animEffect transition="in" filter="blinds(horizontal)">
                                      <p:cBhvr>
                                        <p:cTn id="7" dur="500"/>
                                        <p:tgtEl>
                                          <p:spTgt spid="45466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5"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矩形 191489"/>
          <p:cNvSpPr/>
          <p:nvPr/>
        </p:nvSpPr>
        <p:spPr>
          <a:xfrm>
            <a:off x="468313" y="915988"/>
            <a:ext cx="7921625" cy="1568450"/>
          </a:xfrm>
          <a:prstGeom prst="rect">
            <a:avLst/>
          </a:prstGeom>
          <a:noFill/>
          <a:ln w="9525">
            <a:noFill/>
          </a:ln>
        </p:spPr>
        <p:txBody>
          <a:bodyPr>
            <a:spAutoFit/>
          </a:bodyPr>
          <a:p>
            <a:r>
              <a:rPr lang="en-US" altLang="zh-CN" sz="2400" b="1">
                <a:sym typeface="+mn-ea"/>
              </a:rPr>
              <a:t> </a:t>
            </a:r>
            <a:r>
              <a:rPr lang="en-US" altLang="zh-CN" sz="2400" b="1">
                <a:solidFill>
                  <a:srgbClr val="FF0000"/>
                </a:solidFill>
                <a:sym typeface="+mn-ea"/>
              </a:rPr>
              <a:t>(2014·</a:t>
            </a:r>
            <a:r>
              <a:rPr lang="zh-CN" altLang="zh-CN" sz="2400" b="1" dirty="0">
                <a:solidFill>
                  <a:srgbClr val="FF0000"/>
                </a:solidFill>
                <a:sym typeface="+mn-ea"/>
              </a:rPr>
              <a:t>北京高考</a:t>
            </a:r>
            <a:r>
              <a:rPr lang="en-US" altLang="zh-CN" sz="2400" b="1">
                <a:solidFill>
                  <a:srgbClr val="FF0000"/>
                </a:solidFill>
                <a:sym typeface="+mn-ea"/>
              </a:rPr>
              <a:t>)“</a:t>
            </a:r>
            <a:r>
              <a:rPr lang="zh-CN" altLang="zh-CN" sz="2400" b="1" dirty="0">
                <a:sym typeface="+mn-ea"/>
              </a:rPr>
              <a:t>单干邀伴变互助，小组联起变大组，大组变做合作社，领导要靠党支部。”这首歌谣反映了</a:t>
            </a:r>
            <a:endParaRPr lang="zh-CN" altLang="zh-CN" sz="2400" b="1" dirty="0">
              <a:latin typeface="Arial" panose="020B0604020202020204" pitchFamily="34" charset="0"/>
            </a:endParaRPr>
          </a:p>
          <a:p>
            <a:r>
              <a:rPr lang="zh-CN" altLang="zh-CN" sz="2400" b="1" dirty="0">
                <a:sym typeface="+mn-ea"/>
              </a:rPr>
              <a:t>A.人民公社化运动  	B.家庭(联产)承包责任制</a:t>
            </a:r>
            <a:endParaRPr lang="zh-CN" altLang="zh-CN" sz="2400" b="1" dirty="0">
              <a:latin typeface="Arial" panose="020B0604020202020204" pitchFamily="34" charset="0"/>
            </a:endParaRPr>
          </a:p>
          <a:p>
            <a:r>
              <a:rPr lang="zh-CN" altLang="zh-CN" sz="2400" b="1" dirty="0">
                <a:sym typeface="+mn-ea"/>
              </a:rPr>
              <a:t>C.农业社会主义改造  	D.中共八大经济方针</a:t>
            </a:r>
            <a:endParaRPr sz="2400" b="1">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C</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13669" name="组合 191493"/>
          <p:cNvGrpSpPr/>
          <p:nvPr/>
        </p:nvGrpSpPr>
        <p:grpSpPr>
          <a:xfrm>
            <a:off x="179388" y="195263"/>
            <a:ext cx="2087562" cy="790575"/>
            <a:chOff x="3833" y="0"/>
            <a:chExt cx="1315" cy="498"/>
          </a:xfrm>
        </p:grpSpPr>
        <p:pic>
          <p:nvPicPr>
            <p:cNvPr id="113670"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13671"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13672"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矩形 191489"/>
          <p:cNvSpPr/>
          <p:nvPr/>
        </p:nvSpPr>
        <p:spPr>
          <a:xfrm>
            <a:off x="468630" y="916305"/>
            <a:ext cx="8649970" cy="3784600"/>
          </a:xfrm>
          <a:prstGeom prst="rect">
            <a:avLst/>
          </a:prstGeom>
          <a:noFill/>
          <a:ln w="9525">
            <a:noFill/>
          </a:ln>
        </p:spPr>
        <p:txBody>
          <a:bodyPr wrap="square">
            <a:spAutoFit/>
          </a:bodyPr>
          <a:p>
            <a:pPr marL="342900" indent="-342900"/>
            <a:r>
              <a:rPr lang="zh-CN" altLang="zh-CN" sz="2400" b="1" dirty="0">
                <a:sym typeface="+mn-ea"/>
              </a:rPr>
              <a:t>根据下表中国1952～1956年不同所有制企业总产值对比表(单位：%)。下列叙述正确的是</a:t>
            </a:r>
            <a:endParaRPr lang="zh-CN" altLang="zh-CN" sz="2400" b="1" dirty="0">
              <a:latin typeface="Arial" panose="020B0604020202020204" pitchFamily="34" charset="0"/>
            </a:endParaRPr>
          </a:p>
          <a:p>
            <a:pPr marL="342900" indent="-342900"/>
            <a:endParaRPr lang="zh-CN" altLang="zh-CN" sz="2400" b="1" dirty="0">
              <a:sym typeface="+mn-ea"/>
            </a:endParaRPr>
          </a:p>
          <a:p>
            <a:pPr marL="342900" indent="-342900"/>
            <a:endParaRPr lang="zh-CN" altLang="zh-CN" sz="2400" b="1" dirty="0">
              <a:sym typeface="+mn-ea"/>
            </a:endParaRPr>
          </a:p>
          <a:p>
            <a:pPr marL="342900" indent="-342900"/>
            <a:endParaRPr lang="zh-CN" altLang="zh-CN" sz="2400" b="1" dirty="0">
              <a:sym typeface="+mn-ea"/>
            </a:endParaRPr>
          </a:p>
          <a:p>
            <a:pPr marL="342900" indent="-342900"/>
            <a:endParaRPr lang="zh-CN" altLang="zh-CN" sz="2400" b="1" dirty="0">
              <a:sym typeface="+mn-ea"/>
            </a:endParaRPr>
          </a:p>
          <a:p>
            <a:pPr marL="342900" indent="-342900"/>
            <a:r>
              <a:rPr lang="zh-CN" altLang="zh-CN" sz="2400" b="1" dirty="0">
                <a:sym typeface="+mn-ea"/>
              </a:rPr>
              <a:t>A.1952年全民所有制企业占国民生产总值的40%以上</a:t>
            </a:r>
            <a:endParaRPr lang="zh-CN" altLang="zh-CN" sz="2400" b="1" dirty="0">
              <a:latin typeface="Arial" panose="020B0604020202020204" pitchFamily="34" charset="0"/>
            </a:endParaRPr>
          </a:p>
          <a:p>
            <a:pPr marL="342900" indent="-342900"/>
            <a:r>
              <a:rPr lang="zh-CN" altLang="zh-CN" sz="2400" b="1" dirty="0">
                <a:sym typeface="+mn-ea"/>
              </a:rPr>
              <a:t>B.1956年公私合营企业占据相当比例，意味着改造尚未成功</a:t>
            </a:r>
            <a:endParaRPr lang="zh-CN" altLang="zh-CN" sz="2400" b="1" dirty="0">
              <a:latin typeface="Arial" panose="020B0604020202020204" pitchFamily="34" charset="0"/>
            </a:endParaRPr>
          </a:p>
          <a:p>
            <a:pPr marL="342900" indent="-342900"/>
            <a:r>
              <a:rPr lang="zh-CN" altLang="zh-CN" sz="2400" b="1" dirty="0">
                <a:sym typeface="+mn-ea"/>
              </a:rPr>
              <a:t>C.对农业的改造是集体所有制企业所占比例提高的重要原因</a:t>
            </a:r>
            <a:endParaRPr lang="zh-CN" altLang="zh-CN" sz="2400" b="1" dirty="0">
              <a:latin typeface="Arial" panose="020B0604020202020204" pitchFamily="34" charset="0"/>
            </a:endParaRPr>
          </a:p>
          <a:p>
            <a:pPr marL="342900" indent="-342900"/>
            <a:r>
              <a:rPr lang="zh-CN" altLang="zh-CN" sz="2400" b="1" dirty="0">
                <a:sym typeface="+mn-ea"/>
              </a:rPr>
              <a:t>D.三大改造是1952～1956年所有制结构发生改变的根本原因</a:t>
            </a:r>
            <a:endParaRPr altLang="zh-CN" sz="2400" b="1">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D</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17765" name="组合 191493"/>
          <p:cNvGrpSpPr/>
          <p:nvPr/>
        </p:nvGrpSpPr>
        <p:grpSpPr>
          <a:xfrm>
            <a:off x="179388" y="195263"/>
            <a:ext cx="2087562" cy="790575"/>
            <a:chOff x="3833" y="0"/>
            <a:chExt cx="1315" cy="498"/>
          </a:xfrm>
        </p:grpSpPr>
        <p:pic>
          <p:nvPicPr>
            <p:cNvPr id="117766"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17767"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17768"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graphicFrame>
        <p:nvGraphicFramePr>
          <p:cNvPr id="466992" name="表格 466991"/>
          <p:cNvGraphicFramePr/>
          <p:nvPr/>
        </p:nvGraphicFramePr>
        <p:xfrm>
          <a:off x="73660" y="1788795"/>
          <a:ext cx="8917940" cy="1339215"/>
        </p:xfrm>
        <a:graphic>
          <a:graphicData uri="http://schemas.openxmlformats.org/drawingml/2006/table">
            <a:tbl>
              <a:tblPr/>
              <a:tblGrid>
                <a:gridCol w="1485900"/>
                <a:gridCol w="1487170"/>
                <a:gridCol w="1263015"/>
                <a:gridCol w="1709420"/>
                <a:gridCol w="1115060"/>
                <a:gridCol w="1857375"/>
              </a:tblGrid>
              <a:tr h="44640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50000"/>
                        </a:lnSpc>
                        <a:spcBef>
                          <a:spcPct val="0"/>
                        </a:spcBef>
                        <a:buNone/>
                      </a:pPr>
                      <a:r>
                        <a:rPr lang="zh-CN" altLang="en-US" sz="1800" b="1" dirty="0">
                          <a:latin typeface="Times New Roman" panose="02020603050405020304" pitchFamily="18" charset="0"/>
                          <a:ea typeface="华文细黑"/>
                        </a:rPr>
                        <a:t>年代</a:t>
                      </a:r>
                      <a:endParaRPr lang="zh-CN" altLang="en-US" sz="1800" b="1" dirty="0">
                        <a:latin typeface="Times New Roman" panose="02020603050405020304" pitchFamily="18" charset="0"/>
                        <a:ea typeface="华文细黑"/>
                      </a:endParaRPr>
                    </a:p>
                  </a:txBody>
                  <a:tcPr marL="51421" marR="5142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50000"/>
                        </a:lnSpc>
                        <a:spcBef>
                          <a:spcPct val="0"/>
                        </a:spcBef>
                        <a:buNone/>
                      </a:pPr>
                      <a:r>
                        <a:rPr lang="zh-CN" altLang="en-US" sz="1800" b="1" dirty="0">
                          <a:latin typeface="Times New Roman" panose="02020603050405020304" pitchFamily="18" charset="0"/>
                          <a:ea typeface="华文细黑"/>
                        </a:rPr>
                        <a:t>全民</a:t>
                      </a:r>
                      <a:endParaRPr lang="zh-CN" altLang="en-US" sz="1800" b="1" dirty="0">
                        <a:latin typeface="Times New Roman" panose="02020603050405020304" pitchFamily="18" charset="0"/>
                        <a:ea typeface="华文细黑"/>
                      </a:endParaRPr>
                    </a:p>
                  </a:txBody>
                  <a:tcPr marL="51421" marR="5142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50000"/>
                        </a:lnSpc>
                        <a:spcBef>
                          <a:spcPct val="0"/>
                        </a:spcBef>
                        <a:buNone/>
                      </a:pPr>
                      <a:r>
                        <a:rPr lang="zh-CN" altLang="en-US" sz="1800" b="1" dirty="0">
                          <a:latin typeface="Times New Roman" panose="02020603050405020304" pitchFamily="18" charset="0"/>
                          <a:ea typeface="华文细黑"/>
                        </a:rPr>
                        <a:t>集体</a:t>
                      </a:r>
                      <a:endParaRPr lang="zh-CN" altLang="en-US" sz="1800" b="1" dirty="0">
                        <a:latin typeface="Times New Roman" panose="02020603050405020304" pitchFamily="18" charset="0"/>
                        <a:ea typeface="华文细黑"/>
                      </a:endParaRPr>
                    </a:p>
                  </a:txBody>
                  <a:tcPr marL="51421" marR="5142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50000"/>
                        </a:lnSpc>
                        <a:spcBef>
                          <a:spcPct val="0"/>
                        </a:spcBef>
                        <a:buNone/>
                      </a:pPr>
                      <a:r>
                        <a:rPr lang="zh-CN" altLang="en-US" sz="1800" b="1" dirty="0">
                          <a:latin typeface="Times New Roman" panose="02020603050405020304" pitchFamily="18" charset="0"/>
                          <a:ea typeface="华文细黑"/>
                        </a:rPr>
                        <a:t>公私合营</a:t>
                      </a:r>
                      <a:endParaRPr lang="zh-CN" altLang="en-US" sz="1800" b="1" dirty="0">
                        <a:latin typeface="Times New Roman" panose="02020603050405020304" pitchFamily="18" charset="0"/>
                        <a:ea typeface="华文细黑"/>
                      </a:endParaRPr>
                    </a:p>
                  </a:txBody>
                  <a:tcPr marL="51421" marR="5142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50000"/>
                        </a:lnSpc>
                        <a:spcBef>
                          <a:spcPct val="0"/>
                        </a:spcBef>
                        <a:buNone/>
                      </a:pPr>
                      <a:r>
                        <a:rPr lang="zh-CN" altLang="en-US" sz="1800" b="1" dirty="0">
                          <a:latin typeface="Times New Roman" panose="02020603050405020304" pitchFamily="18" charset="0"/>
                          <a:ea typeface="华文细黑"/>
                        </a:rPr>
                        <a:t>私营</a:t>
                      </a:r>
                      <a:endParaRPr lang="zh-CN" altLang="en-US" sz="1800" b="1" dirty="0">
                        <a:latin typeface="Times New Roman" panose="02020603050405020304" pitchFamily="18" charset="0"/>
                        <a:ea typeface="华文细黑"/>
                      </a:endParaRPr>
                    </a:p>
                  </a:txBody>
                  <a:tcPr marL="51421" marR="5142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50000"/>
                        </a:lnSpc>
                        <a:spcBef>
                          <a:spcPct val="0"/>
                        </a:spcBef>
                        <a:buNone/>
                      </a:pPr>
                      <a:r>
                        <a:rPr lang="zh-CN" altLang="en-US" sz="1800" b="1" dirty="0">
                          <a:latin typeface="Times New Roman" panose="02020603050405020304" pitchFamily="18" charset="0"/>
                          <a:ea typeface="华文细黑"/>
                        </a:rPr>
                        <a:t>个体手工业</a:t>
                      </a:r>
                      <a:endParaRPr lang="zh-CN" altLang="en-US" sz="1800" b="1" dirty="0">
                        <a:latin typeface="Times New Roman" panose="02020603050405020304" pitchFamily="18" charset="0"/>
                        <a:ea typeface="华文细黑"/>
                      </a:endParaRPr>
                    </a:p>
                  </a:txBody>
                  <a:tcPr marL="51421" marR="5142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640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50000"/>
                        </a:lnSpc>
                        <a:spcBef>
                          <a:spcPct val="0"/>
                        </a:spcBef>
                        <a:buNone/>
                      </a:pPr>
                      <a:r>
                        <a:rPr lang="en-US" altLang="zh-CN" sz="1800" b="1">
                          <a:latin typeface="Times New Roman" panose="02020603050405020304" pitchFamily="18" charset="0"/>
                          <a:ea typeface="华文细黑"/>
                        </a:rPr>
                        <a:t>1952</a:t>
                      </a:r>
                      <a:endParaRPr lang="en-US" altLang="zh-CN" sz="1800" b="1" dirty="0">
                        <a:latin typeface="Times New Roman" panose="02020603050405020304" pitchFamily="18" charset="0"/>
                        <a:ea typeface="华文细黑"/>
                      </a:endParaRPr>
                    </a:p>
                  </a:txBody>
                  <a:tcPr marL="51421" marR="5142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50000"/>
                        </a:lnSpc>
                        <a:spcBef>
                          <a:spcPct val="0"/>
                        </a:spcBef>
                        <a:buNone/>
                      </a:pPr>
                      <a:r>
                        <a:rPr lang="en-US" altLang="zh-CN" sz="1800" b="1">
                          <a:latin typeface="Times New Roman" panose="02020603050405020304" pitchFamily="18" charset="0"/>
                          <a:ea typeface="华文细黑"/>
                        </a:rPr>
                        <a:t>41.5</a:t>
                      </a:r>
                      <a:endParaRPr lang="en-US" altLang="zh-CN" sz="1800" b="1" dirty="0">
                        <a:latin typeface="Times New Roman" panose="02020603050405020304" pitchFamily="18" charset="0"/>
                        <a:ea typeface="华文细黑"/>
                      </a:endParaRPr>
                    </a:p>
                  </a:txBody>
                  <a:tcPr marL="51421" marR="5142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50000"/>
                        </a:lnSpc>
                        <a:spcBef>
                          <a:spcPct val="0"/>
                        </a:spcBef>
                        <a:buNone/>
                      </a:pPr>
                      <a:r>
                        <a:rPr lang="en-US" altLang="zh-CN" sz="1800" b="1">
                          <a:latin typeface="Times New Roman" panose="02020603050405020304" pitchFamily="18" charset="0"/>
                          <a:ea typeface="华文细黑"/>
                        </a:rPr>
                        <a:t>3.2</a:t>
                      </a:r>
                      <a:endParaRPr lang="en-US" altLang="zh-CN" sz="1800" b="1" dirty="0">
                        <a:latin typeface="Times New Roman" panose="02020603050405020304" pitchFamily="18" charset="0"/>
                        <a:ea typeface="华文细黑"/>
                      </a:endParaRPr>
                    </a:p>
                  </a:txBody>
                  <a:tcPr marL="51421" marR="5142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50000"/>
                        </a:lnSpc>
                        <a:spcBef>
                          <a:spcPct val="0"/>
                        </a:spcBef>
                        <a:buNone/>
                      </a:pPr>
                      <a:r>
                        <a:rPr lang="en-US" altLang="zh-CN" sz="1800" b="1">
                          <a:latin typeface="Times New Roman" panose="02020603050405020304" pitchFamily="18" charset="0"/>
                          <a:ea typeface="华文细黑"/>
                        </a:rPr>
                        <a:t>4</a:t>
                      </a:r>
                      <a:endParaRPr lang="en-US" altLang="zh-CN" sz="1800" b="1" dirty="0">
                        <a:latin typeface="Times New Roman" panose="02020603050405020304" pitchFamily="18" charset="0"/>
                        <a:ea typeface="华文细黑"/>
                      </a:endParaRPr>
                    </a:p>
                  </a:txBody>
                  <a:tcPr marL="51421" marR="5142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50000"/>
                        </a:lnSpc>
                        <a:spcBef>
                          <a:spcPct val="0"/>
                        </a:spcBef>
                        <a:buNone/>
                      </a:pPr>
                      <a:r>
                        <a:rPr lang="en-US" altLang="zh-CN" sz="1800" b="1">
                          <a:latin typeface="Times New Roman" panose="02020603050405020304" pitchFamily="18" charset="0"/>
                          <a:ea typeface="华文细黑"/>
                        </a:rPr>
                        <a:t>30.7</a:t>
                      </a:r>
                      <a:endParaRPr lang="en-US" altLang="zh-CN" sz="1800" b="1" dirty="0">
                        <a:latin typeface="Times New Roman" panose="02020603050405020304" pitchFamily="18" charset="0"/>
                        <a:ea typeface="华文细黑"/>
                      </a:endParaRPr>
                    </a:p>
                  </a:txBody>
                  <a:tcPr marL="51421" marR="5142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50000"/>
                        </a:lnSpc>
                        <a:spcBef>
                          <a:spcPct val="0"/>
                        </a:spcBef>
                        <a:buNone/>
                      </a:pPr>
                      <a:r>
                        <a:rPr lang="en-US" altLang="zh-CN" sz="1800" b="1">
                          <a:latin typeface="Times New Roman" panose="02020603050405020304" pitchFamily="18" charset="0"/>
                          <a:ea typeface="华文细黑"/>
                        </a:rPr>
                        <a:t>20.6</a:t>
                      </a:r>
                      <a:endParaRPr lang="en-US" altLang="zh-CN" sz="1800" b="1" dirty="0">
                        <a:latin typeface="Times New Roman" panose="02020603050405020304" pitchFamily="18" charset="0"/>
                        <a:ea typeface="华文细黑"/>
                      </a:endParaRPr>
                    </a:p>
                  </a:txBody>
                  <a:tcPr marL="51421" marR="5142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640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50000"/>
                        </a:lnSpc>
                        <a:spcBef>
                          <a:spcPct val="0"/>
                        </a:spcBef>
                        <a:buNone/>
                      </a:pPr>
                      <a:r>
                        <a:rPr lang="en-US" altLang="zh-CN" sz="1800" b="1">
                          <a:latin typeface="Times New Roman" panose="02020603050405020304" pitchFamily="18" charset="0"/>
                          <a:ea typeface="华文细黑"/>
                        </a:rPr>
                        <a:t>1956</a:t>
                      </a:r>
                      <a:endParaRPr lang="en-US" altLang="zh-CN" sz="1800" b="1" dirty="0">
                        <a:latin typeface="Times New Roman" panose="02020603050405020304" pitchFamily="18" charset="0"/>
                        <a:ea typeface="华文细黑"/>
                      </a:endParaRPr>
                    </a:p>
                  </a:txBody>
                  <a:tcPr marL="51421" marR="5142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50000"/>
                        </a:lnSpc>
                        <a:spcBef>
                          <a:spcPct val="0"/>
                        </a:spcBef>
                        <a:buNone/>
                      </a:pPr>
                      <a:r>
                        <a:rPr lang="en-US" altLang="zh-CN" sz="1800" b="1">
                          <a:latin typeface="Times New Roman" panose="02020603050405020304" pitchFamily="18" charset="0"/>
                          <a:ea typeface="华文细黑"/>
                        </a:rPr>
                        <a:t>54.5</a:t>
                      </a:r>
                      <a:endParaRPr lang="en-US" altLang="zh-CN" sz="1800" b="1" dirty="0">
                        <a:latin typeface="Times New Roman" panose="02020603050405020304" pitchFamily="18" charset="0"/>
                        <a:ea typeface="华文细黑"/>
                      </a:endParaRPr>
                    </a:p>
                  </a:txBody>
                  <a:tcPr marL="51421" marR="5142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50000"/>
                        </a:lnSpc>
                        <a:spcBef>
                          <a:spcPct val="0"/>
                        </a:spcBef>
                        <a:buNone/>
                      </a:pPr>
                      <a:r>
                        <a:rPr lang="en-US" altLang="zh-CN" sz="1800" b="1">
                          <a:latin typeface="Times New Roman" panose="02020603050405020304" pitchFamily="18" charset="0"/>
                          <a:ea typeface="华文细黑"/>
                        </a:rPr>
                        <a:t>17.1</a:t>
                      </a:r>
                      <a:endParaRPr lang="en-US" altLang="zh-CN" sz="1800" b="1" dirty="0">
                        <a:latin typeface="Times New Roman" panose="02020603050405020304" pitchFamily="18" charset="0"/>
                        <a:ea typeface="华文细黑"/>
                      </a:endParaRPr>
                    </a:p>
                  </a:txBody>
                  <a:tcPr marL="51421" marR="5142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50000"/>
                        </a:lnSpc>
                        <a:spcBef>
                          <a:spcPct val="0"/>
                        </a:spcBef>
                        <a:buNone/>
                      </a:pPr>
                      <a:r>
                        <a:rPr lang="en-US" altLang="zh-CN" sz="1800" b="1">
                          <a:latin typeface="Times New Roman" panose="02020603050405020304" pitchFamily="18" charset="0"/>
                          <a:ea typeface="华文细黑"/>
                        </a:rPr>
                        <a:t>27.2</a:t>
                      </a:r>
                      <a:endParaRPr lang="en-US" altLang="zh-CN" sz="1800" b="1" dirty="0">
                        <a:latin typeface="Times New Roman" panose="02020603050405020304" pitchFamily="18" charset="0"/>
                        <a:ea typeface="华文细黑"/>
                      </a:endParaRPr>
                    </a:p>
                  </a:txBody>
                  <a:tcPr marL="51421" marR="5142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50000"/>
                        </a:lnSpc>
                        <a:spcBef>
                          <a:spcPct val="0"/>
                        </a:spcBef>
                        <a:buNone/>
                      </a:pPr>
                      <a:r>
                        <a:rPr lang="en-US" altLang="zh-CN" sz="1800" b="1">
                          <a:latin typeface="Times New Roman" panose="02020603050405020304" pitchFamily="18" charset="0"/>
                          <a:ea typeface="华文细黑"/>
                        </a:rPr>
                        <a:t>0.04</a:t>
                      </a:r>
                      <a:endParaRPr lang="en-US" altLang="zh-CN" sz="1800" b="1" dirty="0">
                        <a:latin typeface="Times New Roman" panose="02020603050405020304" pitchFamily="18" charset="0"/>
                        <a:ea typeface="华文细黑"/>
                      </a:endParaRPr>
                    </a:p>
                  </a:txBody>
                  <a:tcPr marL="51421" marR="5142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50000"/>
                        </a:lnSpc>
                        <a:spcBef>
                          <a:spcPct val="0"/>
                        </a:spcBef>
                        <a:buNone/>
                      </a:pPr>
                      <a:r>
                        <a:rPr lang="en-US" altLang="zh-CN" sz="1800" b="1">
                          <a:latin typeface="Times New Roman" panose="02020603050405020304" pitchFamily="18" charset="0"/>
                          <a:ea typeface="华文细黑"/>
                        </a:rPr>
                        <a:t>1.2</a:t>
                      </a:r>
                      <a:endParaRPr lang="en-US" altLang="zh-CN" sz="1800" b="1" dirty="0">
                        <a:latin typeface="Times New Roman" panose="02020603050405020304" pitchFamily="18" charset="0"/>
                        <a:ea typeface="华文细黑"/>
                      </a:endParaRPr>
                    </a:p>
                  </a:txBody>
                  <a:tcPr marL="51421" marR="5142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5924" name="文本框 465923"/>
          <p:cNvSpPr txBox="1"/>
          <p:nvPr/>
        </p:nvSpPr>
        <p:spPr>
          <a:xfrm>
            <a:off x="637540" y="551815"/>
            <a:ext cx="7868920" cy="460375"/>
          </a:xfrm>
          <a:prstGeom prst="rect">
            <a:avLst/>
          </a:prstGeom>
          <a:noFill/>
          <a:ln w="9525">
            <a:noFill/>
          </a:ln>
        </p:spPr>
        <p:txBody>
          <a:bodyPr wrap="square">
            <a:spAutoFit/>
          </a:bodyPr>
          <a:p>
            <a:pPr>
              <a:spcBef>
                <a:spcPct val="50000"/>
              </a:spcBef>
            </a:pPr>
            <a:r>
              <a:rPr lang="zh-CN" altLang="en-US" sz="2400" b="1" dirty="0">
                <a:solidFill>
                  <a:schemeClr val="accent2"/>
                </a:solidFill>
                <a:latin typeface="黑体" panose="02010609060101010101" pitchFamily="2" charset="-122"/>
                <a:ea typeface="黑体" panose="02010609060101010101" pitchFamily="2" charset="-122"/>
              </a:rPr>
              <a:t>二、中国社会主义建设道路曲折的探索（</a:t>
            </a:r>
            <a:r>
              <a:rPr lang="en-US" altLang="zh-CN" sz="2400" b="1">
                <a:solidFill>
                  <a:schemeClr val="accent2"/>
                </a:solidFill>
                <a:latin typeface="黑体" panose="02010609060101010101" pitchFamily="2" charset="-122"/>
                <a:ea typeface="黑体" panose="02010609060101010101" pitchFamily="2" charset="-122"/>
              </a:rPr>
              <a:t>1956—</a:t>
            </a:r>
            <a:r>
              <a:rPr lang="en-US" altLang="zh-CN" sz="2400" b="1" dirty="0">
                <a:solidFill>
                  <a:schemeClr val="accent2"/>
                </a:solidFill>
                <a:latin typeface="黑体" panose="02010609060101010101" pitchFamily="2" charset="-122"/>
                <a:ea typeface="黑体" panose="02010609060101010101" pitchFamily="2" charset="-122"/>
              </a:rPr>
              <a:t>1976</a:t>
            </a:r>
            <a:r>
              <a:rPr lang="zh-CN" altLang="en-US" sz="2400" b="1" dirty="0">
                <a:solidFill>
                  <a:schemeClr val="accent2"/>
                </a:solidFill>
                <a:latin typeface="黑体" panose="02010609060101010101" pitchFamily="2" charset="-122"/>
                <a:ea typeface="黑体" panose="02010609060101010101" pitchFamily="2" charset="-122"/>
              </a:rPr>
              <a:t>）：</a:t>
            </a:r>
            <a:endParaRPr lang="zh-CN" altLang="en-US" sz="2400" b="1" dirty="0">
              <a:solidFill>
                <a:schemeClr val="accent2"/>
              </a:solidFill>
              <a:latin typeface="黑体" panose="02010609060101010101" pitchFamily="2" charset="-122"/>
              <a:ea typeface="黑体" panose="02010609060101010101" pitchFamily="2" charset="-122"/>
            </a:endParaRPr>
          </a:p>
        </p:txBody>
      </p:sp>
      <p:sp>
        <p:nvSpPr>
          <p:cNvPr id="465926" name="矩形 465925"/>
          <p:cNvSpPr/>
          <p:nvPr/>
        </p:nvSpPr>
        <p:spPr>
          <a:xfrm>
            <a:off x="0" y="1012099"/>
            <a:ext cx="2736535" cy="349250"/>
          </a:xfrm>
          <a:prstGeom prst="rect">
            <a:avLst/>
          </a:prstGeom>
          <a:noFill/>
          <a:ln w="9525">
            <a:noFill/>
          </a:ln>
        </p:spPr>
        <p:txBody>
          <a:bodyPr>
            <a:spAutoFit/>
          </a:bodyPr>
          <a:p>
            <a:pPr>
              <a:lnSpc>
                <a:spcPct val="80000"/>
              </a:lnSpc>
              <a:spcBef>
                <a:spcPct val="50000"/>
              </a:spcBef>
            </a:pPr>
            <a:r>
              <a:rPr 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1</a:t>
            </a:r>
            <a:r>
              <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、正确探索：</a:t>
            </a:r>
            <a:endPar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465927" name="矩形 465926"/>
          <p:cNvSpPr/>
          <p:nvPr/>
        </p:nvSpPr>
        <p:spPr>
          <a:xfrm>
            <a:off x="0" y="4061309"/>
            <a:ext cx="9144000" cy="691515"/>
          </a:xfrm>
          <a:prstGeom prst="rect">
            <a:avLst/>
          </a:prstGeom>
          <a:noFill/>
          <a:ln w="9525">
            <a:noFill/>
          </a:ln>
        </p:spPr>
        <p:txBody>
          <a:bodyPr>
            <a:spAutoFit/>
          </a:bodyPr>
          <a:p>
            <a:r>
              <a:rPr lang="en-US" altLang="zh-CN" sz="1950" b="1" dirty="0">
                <a:effectLst>
                  <a:outerShdw blurRad="38100" dist="38100" dir="2700000">
                    <a:srgbClr val="C0C0C0"/>
                  </a:outerShdw>
                </a:effectLst>
                <a:latin typeface="Arial" panose="020B0604020202020204" pitchFamily="34" charset="0"/>
              </a:rPr>
              <a:t>(2)</a:t>
            </a:r>
            <a:r>
              <a:rPr lang="en-US" altLang="zh-CN" sz="1950" b="1">
                <a:effectLst>
                  <a:outerShdw blurRad="38100" dist="38100" dir="2700000">
                    <a:srgbClr val="C0C0C0"/>
                  </a:outerShdw>
                </a:effectLst>
                <a:latin typeface="Arial" panose="020B0604020202020204" pitchFamily="34" charset="0"/>
              </a:rPr>
              <a:t>1966—</a:t>
            </a:r>
            <a:r>
              <a:rPr lang="en-US" altLang="zh-CN" sz="1950" b="1" dirty="0">
                <a:effectLst>
                  <a:outerShdw blurRad="38100" dist="38100" dir="2700000">
                    <a:srgbClr val="C0C0C0"/>
                  </a:outerShdw>
                </a:effectLst>
                <a:latin typeface="Arial" panose="020B0604020202020204" pitchFamily="34" charset="0"/>
              </a:rPr>
              <a:t>1976</a:t>
            </a:r>
            <a:r>
              <a:rPr lang="zh-CN" altLang="en-US" sz="1950" b="1" dirty="0">
                <a:effectLst>
                  <a:outerShdw blurRad="38100" dist="38100" dir="2700000">
                    <a:srgbClr val="C0C0C0"/>
                  </a:outerShdw>
                </a:effectLst>
                <a:latin typeface="Arial" panose="020B0604020202020204" pitchFamily="34" charset="0"/>
              </a:rPr>
              <a:t>年的</a:t>
            </a:r>
            <a:r>
              <a:rPr lang="zh-CN" altLang="en-US" sz="1950" b="1" dirty="0">
                <a:solidFill>
                  <a:srgbClr val="FF0000"/>
                </a:solidFill>
                <a:effectLst>
                  <a:outerShdw blurRad="38100" dist="38100" dir="2700000">
                    <a:srgbClr val="C0C0C0"/>
                  </a:outerShdw>
                </a:effectLst>
                <a:latin typeface="Arial" panose="020B0604020202020204" pitchFamily="34" charset="0"/>
              </a:rPr>
              <a:t>“</a:t>
            </a:r>
            <a:r>
              <a:rPr lang="zh-CN" altLang="en-US" sz="1950" b="1" u="sng" dirty="0">
                <a:solidFill>
                  <a:srgbClr val="FF0000"/>
                </a:solidFill>
                <a:effectLst>
                  <a:outerShdw blurRad="38100" dist="38100" dir="2700000">
                    <a:srgbClr val="C0C0C0"/>
                  </a:outerShdw>
                </a:effectLst>
                <a:latin typeface="Arial" panose="020B0604020202020204" pitchFamily="34" charset="0"/>
              </a:rPr>
              <a:t>文革</a:t>
            </a:r>
            <a:r>
              <a:rPr lang="zh-CN" altLang="en-US" sz="1950" b="1" dirty="0">
                <a:solidFill>
                  <a:srgbClr val="FF0000"/>
                </a:solidFill>
                <a:effectLst>
                  <a:outerShdw blurRad="38100" dist="38100" dir="2700000">
                    <a:srgbClr val="C0C0C0"/>
                  </a:outerShdw>
                </a:effectLst>
                <a:latin typeface="Arial" panose="020B0604020202020204" pitchFamily="34" charset="0"/>
              </a:rPr>
              <a:t>”</a:t>
            </a:r>
            <a:r>
              <a:rPr lang="zh-CN" altLang="en-US" sz="1950" b="1" dirty="0">
                <a:effectLst>
                  <a:outerShdw blurRad="38100" dist="38100" dir="2700000">
                    <a:srgbClr val="C0C0C0"/>
                  </a:outerShdw>
                </a:effectLst>
                <a:latin typeface="Arial" panose="020B0604020202020204" pitchFamily="34" charset="0"/>
              </a:rPr>
              <a:t>：</a:t>
            </a:r>
            <a:r>
              <a:rPr lang="zh-CN" altLang="zh-CN" sz="1950" b="1" dirty="0">
                <a:latin typeface="Arial" panose="020B0604020202020204" pitchFamily="34" charset="0"/>
              </a:rPr>
              <a:t>给中国的经济建设造成极其严重的破坏</a:t>
            </a:r>
            <a:r>
              <a:rPr lang="zh-CN" altLang="en-US" sz="1950" b="1" dirty="0">
                <a:latin typeface="Arial" panose="020B0604020202020204" pitchFamily="34" charset="0"/>
              </a:rPr>
              <a:t>；</a:t>
            </a:r>
            <a:r>
              <a:rPr lang="zh-CN" altLang="zh-CN" sz="1950" b="1" dirty="0">
                <a:latin typeface="Arial" panose="020B0604020202020204" pitchFamily="34" charset="0"/>
              </a:rPr>
              <a:t>使中国拉大了与</a:t>
            </a:r>
            <a:r>
              <a:rPr lang="zh-CN" altLang="en-US" sz="1950" b="1" u="sng" dirty="0">
                <a:latin typeface="Arial" panose="020B0604020202020204" pitchFamily="34" charset="0"/>
              </a:rPr>
              <a:t>发达国家</a:t>
            </a:r>
            <a:r>
              <a:rPr lang="zh-CN" altLang="zh-CN" sz="1950" b="1" dirty="0">
                <a:latin typeface="Arial" panose="020B0604020202020204" pitchFamily="34" charset="0"/>
              </a:rPr>
              <a:t>的差距，失去了一次极其宝贵的发展机遇。</a:t>
            </a:r>
            <a:endParaRPr lang="zh-CN" altLang="en-US" sz="1950" b="1" dirty="0">
              <a:effectLst>
                <a:outerShdw blurRad="38100" dist="38100" dir="2700000">
                  <a:srgbClr val="C0C0C0"/>
                </a:outerShdw>
              </a:effectLst>
              <a:latin typeface="Arial" panose="020B0604020202020204" pitchFamily="34" charset="0"/>
            </a:endParaRPr>
          </a:p>
        </p:txBody>
      </p:sp>
      <p:sp>
        <p:nvSpPr>
          <p:cNvPr id="465928" name="矩形 465927"/>
          <p:cNvSpPr/>
          <p:nvPr/>
        </p:nvSpPr>
        <p:spPr>
          <a:xfrm>
            <a:off x="0" y="1361675"/>
            <a:ext cx="9144000" cy="391160"/>
          </a:xfrm>
          <a:prstGeom prst="rect">
            <a:avLst/>
          </a:prstGeom>
          <a:noFill/>
          <a:ln w="9525">
            <a:noFill/>
          </a:ln>
        </p:spPr>
        <p:txBody>
          <a:bodyPr>
            <a:spAutoFit/>
          </a:bodyPr>
          <a:p>
            <a:r>
              <a:rPr lang="en-US" altLang="zh-CN" sz="1950" b="1" dirty="0">
                <a:effectLst>
                  <a:outerShdw blurRad="38100" dist="38100" dir="2700000">
                    <a:srgbClr val="C0C0C0"/>
                  </a:outerShdw>
                </a:effectLst>
                <a:latin typeface="Arial" panose="020B0604020202020204" pitchFamily="34" charset="0"/>
              </a:rPr>
              <a:t>(1)</a:t>
            </a:r>
            <a:r>
              <a:rPr lang="en-US" altLang="zh-CN" sz="1950" b="1">
                <a:effectLst>
                  <a:outerShdw blurRad="38100" dist="38100" dir="2700000">
                    <a:srgbClr val="C0C0C0"/>
                  </a:outerShdw>
                </a:effectLst>
                <a:latin typeface="Arial" panose="020B0604020202020204" pitchFamily="34" charset="0"/>
              </a:rPr>
              <a:t>1956</a:t>
            </a:r>
            <a:r>
              <a:rPr lang="en-US" altLang="zh-CN" sz="1950" b="1">
                <a:solidFill>
                  <a:srgbClr val="FF0000"/>
                </a:solidFill>
                <a:effectLst>
                  <a:outerShdw blurRad="38100" dist="38100" dir="2700000">
                    <a:srgbClr val="C0C0C0"/>
                  </a:outerShdw>
                </a:effectLst>
                <a:latin typeface="Arial" panose="020B0604020202020204" pitchFamily="34" charset="0"/>
              </a:rPr>
              <a:t>《</a:t>
            </a:r>
            <a:r>
              <a:rPr lang="zh-CN" altLang="en-US" sz="1950" b="1" u="sng" dirty="0">
                <a:solidFill>
                  <a:srgbClr val="FF0000"/>
                </a:solidFill>
                <a:effectLst>
                  <a:outerShdw blurRad="38100" dist="38100" dir="2700000">
                    <a:srgbClr val="C0C0C0"/>
                  </a:outerShdw>
                </a:effectLst>
                <a:latin typeface="Arial" panose="020B0604020202020204" pitchFamily="34" charset="0"/>
              </a:rPr>
              <a:t>论十大关系</a:t>
            </a:r>
            <a:r>
              <a:rPr lang="en-US" altLang="zh-CN" sz="1950" b="1" dirty="0">
                <a:solidFill>
                  <a:srgbClr val="FF0000"/>
                </a:solidFill>
                <a:effectLst>
                  <a:outerShdw blurRad="38100" dist="38100" dir="2700000">
                    <a:srgbClr val="C0C0C0"/>
                  </a:outerShdw>
                </a:effectLst>
                <a:latin typeface="Arial" panose="020B0604020202020204" pitchFamily="34" charset="0"/>
              </a:rPr>
              <a:t>》</a:t>
            </a:r>
            <a:r>
              <a:rPr lang="zh-CN" altLang="en-US" sz="1950" b="1" dirty="0">
                <a:effectLst>
                  <a:outerShdw blurRad="38100" dist="38100" dir="2700000">
                    <a:srgbClr val="C0C0C0"/>
                  </a:outerShdw>
                </a:effectLst>
                <a:latin typeface="Arial" panose="020B0604020202020204" pitchFamily="34" charset="0"/>
              </a:rPr>
              <a:t>发表：标志着探索社会主义建设道路的开端；</a:t>
            </a:r>
            <a:endParaRPr lang="zh-CN" altLang="en-US" sz="1950" b="1" dirty="0">
              <a:effectLst>
                <a:outerShdw blurRad="38100" dist="38100" dir="2700000">
                  <a:srgbClr val="C0C0C0"/>
                </a:outerShdw>
              </a:effectLst>
              <a:latin typeface="Arial" panose="020B0604020202020204" pitchFamily="34" charset="0"/>
            </a:endParaRPr>
          </a:p>
        </p:txBody>
      </p:sp>
      <p:sp>
        <p:nvSpPr>
          <p:cNvPr id="465929" name="矩形 465928"/>
          <p:cNvSpPr/>
          <p:nvPr/>
        </p:nvSpPr>
        <p:spPr>
          <a:xfrm>
            <a:off x="0" y="1685441"/>
            <a:ext cx="9144000" cy="691515"/>
          </a:xfrm>
          <a:prstGeom prst="rect">
            <a:avLst/>
          </a:prstGeom>
          <a:noFill/>
          <a:ln w="9525">
            <a:noFill/>
          </a:ln>
        </p:spPr>
        <p:txBody>
          <a:bodyPr>
            <a:spAutoFit/>
          </a:bodyPr>
          <a:p>
            <a:r>
              <a:rPr lang="en-US" altLang="zh-CN" sz="1950" b="1" dirty="0">
                <a:effectLst>
                  <a:outerShdw blurRad="38100" dist="38100" dir="2700000">
                    <a:srgbClr val="C0C0C0"/>
                  </a:outerShdw>
                </a:effectLst>
                <a:latin typeface="Arial" panose="020B0604020202020204" pitchFamily="34" charset="0"/>
              </a:rPr>
              <a:t>(2)1956</a:t>
            </a:r>
            <a:r>
              <a:rPr lang="zh-CN" altLang="en-US" sz="1950" b="1" dirty="0">
                <a:effectLst>
                  <a:outerShdw blurRad="38100" dist="38100" dir="2700000">
                    <a:srgbClr val="C0C0C0"/>
                  </a:outerShdw>
                </a:effectLst>
                <a:latin typeface="Arial" panose="020B0604020202020204" pitchFamily="34" charset="0"/>
              </a:rPr>
              <a:t>中共</a:t>
            </a:r>
            <a:r>
              <a:rPr lang="zh-CN" altLang="en-US" sz="1950" b="1" u="sng" dirty="0">
                <a:effectLst>
                  <a:outerShdw blurRad="38100" dist="38100" dir="2700000">
                    <a:srgbClr val="C0C0C0"/>
                  </a:outerShdw>
                </a:effectLst>
                <a:latin typeface="Arial" panose="020B0604020202020204" pitchFamily="34" charset="0"/>
              </a:rPr>
              <a:t>八大</a:t>
            </a:r>
            <a:r>
              <a:rPr lang="zh-CN" altLang="en-US" sz="1950" b="1" dirty="0">
                <a:effectLst>
                  <a:outerShdw blurRad="38100" dist="38100" dir="2700000">
                    <a:srgbClr val="C0C0C0"/>
                  </a:outerShdw>
                </a:effectLst>
                <a:latin typeface="Arial" panose="020B0604020202020204" pitchFamily="34" charset="0"/>
              </a:rPr>
              <a:t>召开：内容（</a:t>
            </a:r>
            <a:r>
              <a:rPr lang="zh-CN" altLang="en-US" sz="1950" b="1" dirty="0">
                <a:latin typeface="Arial" panose="020B0604020202020204" pitchFamily="34" charset="0"/>
              </a:rPr>
              <a:t>对主要矛盾的正确论断；对主要任务的正确认识）；意义（</a:t>
            </a:r>
            <a:r>
              <a:rPr lang="zh-CN" altLang="zh-CN" sz="1950" b="1" dirty="0">
                <a:latin typeface="Arial" panose="020B0604020202020204" pitchFamily="34" charset="0"/>
              </a:rPr>
              <a:t>集中体现了中共在探索建设社会主义道路方面取得的初步成果</a:t>
            </a:r>
            <a:r>
              <a:rPr lang="zh-CN" altLang="en-US" sz="1950" b="1" dirty="0">
                <a:latin typeface="Arial" panose="020B0604020202020204" pitchFamily="34" charset="0"/>
              </a:rPr>
              <a:t>）。</a:t>
            </a:r>
            <a:endParaRPr lang="zh-CN" altLang="en-US" sz="1950" b="1" dirty="0">
              <a:latin typeface="Arial" panose="020B0604020202020204" pitchFamily="34" charset="0"/>
            </a:endParaRPr>
          </a:p>
        </p:txBody>
      </p:sp>
      <p:sp>
        <p:nvSpPr>
          <p:cNvPr id="465930" name="矩形 465929"/>
          <p:cNvSpPr/>
          <p:nvPr/>
        </p:nvSpPr>
        <p:spPr>
          <a:xfrm>
            <a:off x="0" y="2332972"/>
            <a:ext cx="9144000" cy="391160"/>
          </a:xfrm>
          <a:prstGeom prst="rect">
            <a:avLst/>
          </a:prstGeom>
          <a:noFill/>
          <a:ln w="9525">
            <a:noFill/>
          </a:ln>
        </p:spPr>
        <p:txBody>
          <a:bodyPr>
            <a:spAutoFit/>
          </a:bodyPr>
          <a:p>
            <a:r>
              <a:rPr lang="en-US" altLang="zh-CN" sz="1950" b="1" dirty="0">
                <a:effectLst>
                  <a:outerShdw blurRad="38100" dist="38100" dir="2700000">
                    <a:srgbClr val="C0C0C0"/>
                  </a:outerShdw>
                </a:effectLst>
                <a:latin typeface="Arial" panose="020B0604020202020204" pitchFamily="34" charset="0"/>
              </a:rPr>
              <a:t>(3)1960</a:t>
            </a:r>
            <a:r>
              <a:rPr lang="zh-CN" altLang="en-US" sz="1950" b="1" dirty="0">
                <a:effectLst>
                  <a:outerShdw blurRad="38100" dist="38100" dir="2700000">
                    <a:srgbClr val="C0C0C0"/>
                  </a:outerShdw>
                </a:effectLst>
                <a:latin typeface="Arial" panose="020B0604020202020204" pitchFamily="34" charset="0"/>
              </a:rPr>
              <a:t>年</a:t>
            </a:r>
            <a:r>
              <a:rPr lang="zh-CN" altLang="en-US" sz="1950" b="1" dirty="0">
                <a:solidFill>
                  <a:srgbClr val="FF0000"/>
                </a:solidFill>
                <a:effectLst>
                  <a:outerShdw blurRad="38100" dist="38100" dir="2700000">
                    <a:srgbClr val="C0C0C0"/>
                  </a:outerShdw>
                </a:effectLst>
                <a:latin typeface="Arial" panose="020B0604020202020204" pitchFamily="34" charset="0"/>
              </a:rPr>
              <a:t>“</a:t>
            </a:r>
            <a:r>
              <a:rPr lang="zh-CN" altLang="en-US" sz="1950" b="1" u="sng" dirty="0">
                <a:solidFill>
                  <a:srgbClr val="FF0000"/>
                </a:solidFill>
                <a:effectLst>
                  <a:outerShdw blurRad="38100" dist="38100" dir="2700000">
                    <a:srgbClr val="C0C0C0"/>
                  </a:outerShdw>
                </a:effectLst>
                <a:latin typeface="Arial" panose="020B0604020202020204" pitchFamily="34" charset="0"/>
              </a:rPr>
              <a:t>八字方针</a:t>
            </a:r>
            <a:r>
              <a:rPr lang="zh-CN" altLang="en-US" sz="1950" b="1" dirty="0">
                <a:solidFill>
                  <a:srgbClr val="FF0000"/>
                </a:solidFill>
                <a:effectLst>
                  <a:outerShdw blurRad="38100" dist="38100" dir="2700000">
                    <a:srgbClr val="C0C0C0"/>
                  </a:outerShdw>
                </a:effectLst>
                <a:latin typeface="Arial" panose="020B0604020202020204" pitchFamily="34" charset="0"/>
              </a:rPr>
              <a:t>”</a:t>
            </a:r>
            <a:r>
              <a:rPr lang="zh-CN" altLang="en-US" sz="1950" b="1" dirty="0">
                <a:effectLst>
                  <a:outerShdw blurRad="38100" dist="38100" dir="2700000">
                    <a:srgbClr val="C0C0C0"/>
                  </a:outerShdw>
                </a:effectLst>
                <a:latin typeface="Arial" panose="020B0604020202020204" pitchFamily="34" charset="0"/>
              </a:rPr>
              <a:t>提出，</a:t>
            </a:r>
            <a:r>
              <a:rPr lang="en-US" altLang="zh-CN" sz="1950" b="1" dirty="0">
                <a:effectLst>
                  <a:outerShdw blurRad="38100" dist="38100" dir="2700000">
                    <a:srgbClr val="C0C0C0"/>
                  </a:outerShdw>
                </a:effectLst>
                <a:latin typeface="Arial" panose="020B0604020202020204" pitchFamily="34" charset="0"/>
              </a:rPr>
              <a:t>1965</a:t>
            </a:r>
            <a:r>
              <a:rPr lang="zh-CN" altLang="en-US" sz="1950" b="1" dirty="0">
                <a:effectLst>
                  <a:outerShdw blurRad="38100" dist="38100" dir="2700000">
                    <a:srgbClr val="C0C0C0"/>
                  </a:outerShdw>
                </a:effectLst>
                <a:latin typeface="Arial" panose="020B0604020202020204" pitchFamily="34" charset="0"/>
              </a:rPr>
              <a:t>年</a:t>
            </a:r>
            <a:r>
              <a:rPr lang="zh-CN" altLang="zh-CN" sz="1950" b="1" dirty="0">
                <a:latin typeface="Arial" panose="020B0604020202020204" pitchFamily="34" charset="0"/>
              </a:rPr>
              <a:t>国民经济得到恢复和发展。</a:t>
            </a:r>
            <a:endParaRPr lang="zh-CN" altLang="en-US" sz="1950" b="1" dirty="0">
              <a:latin typeface="Arial" panose="020B0604020202020204" pitchFamily="34" charset="0"/>
            </a:endParaRPr>
          </a:p>
        </p:txBody>
      </p:sp>
      <p:sp>
        <p:nvSpPr>
          <p:cNvPr id="465932" name="矩形 465931"/>
          <p:cNvSpPr/>
          <p:nvPr/>
        </p:nvSpPr>
        <p:spPr>
          <a:xfrm>
            <a:off x="0" y="2657928"/>
            <a:ext cx="9144000" cy="391160"/>
          </a:xfrm>
          <a:prstGeom prst="rect">
            <a:avLst/>
          </a:prstGeom>
          <a:noFill/>
          <a:ln w="9525">
            <a:noFill/>
          </a:ln>
        </p:spPr>
        <p:txBody>
          <a:bodyPr>
            <a:spAutoFit/>
          </a:bodyPr>
          <a:p>
            <a:r>
              <a:rPr lang="en-US" altLang="zh-CN" sz="1950" b="1" dirty="0">
                <a:effectLst>
                  <a:outerShdw blurRad="38100" dist="38100" dir="2700000">
                    <a:srgbClr val="C0C0C0"/>
                  </a:outerShdw>
                </a:effectLst>
                <a:latin typeface="Arial" panose="020B0604020202020204" pitchFamily="34" charset="0"/>
              </a:rPr>
              <a:t>(4)</a:t>
            </a:r>
            <a:r>
              <a:rPr lang="zh-CN" altLang="en-US" sz="1950" b="1" dirty="0">
                <a:effectLst>
                  <a:outerShdw blurRad="38100" dist="38100" dir="2700000">
                    <a:srgbClr val="C0C0C0"/>
                  </a:outerShdw>
                </a:effectLst>
                <a:latin typeface="Arial" panose="020B0604020202020204" pitchFamily="34" charset="0"/>
              </a:rPr>
              <a:t>十年建设探索的成就：工业、交通、能源。</a:t>
            </a:r>
            <a:endParaRPr lang="zh-CN" altLang="en-US" sz="1950" b="1" dirty="0">
              <a:latin typeface="Arial" panose="020B0604020202020204" pitchFamily="34" charset="0"/>
            </a:endParaRPr>
          </a:p>
        </p:txBody>
      </p:sp>
      <p:sp>
        <p:nvSpPr>
          <p:cNvPr id="465933" name="矩形 465932"/>
          <p:cNvSpPr/>
          <p:nvPr/>
        </p:nvSpPr>
        <p:spPr>
          <a:xfrm>
            <a:off x="0" y="3359024"/>
            <a:ext cx="2736535" cy="349250"/>
          </a:xfrm>
          <a:prstGeom prst="rect">
            <a:avLst/>
          </a:prstGeom>
          <a:noFill/>
          <a:ln w="9525">
            <a:noFill/>
          </a:ln>
        </p:spPr>
        <p:txBody>
          <a:bodyPr>
            <a:spAutoFit/>
          </a:bodyPr>
          <a:p>
            <a:pPr>
              <a:lnSpc>
                <a:spcPct val="80000"/>
              </a:lnSpc>
              <a:spcBef>
                <a:spcPct val="50000"/>
              </a:spcBef>
            </a:pPr>
            <a:r>
              <a:rPr 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2</a:t>
            </a:r>
            <a:r>
              <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、挫折失误：</a:t>
            </a:r>
            <a:endParaRPr lang="zh-CN" altLang="en-US" sz="21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465934" name="矩形 465933"/>
          <p:cNvSpPr/>
          <p:nvPr/>
        </p:nvSpPr>
        <p:spPr>
          <a:xfrm>
            <a:off x="0" y="3670089"/>
            <a:ext cx="6137264" cy="391160"/>
          </a:xfrm>
          <a:prstGeom prst="rect">
            <a:avLst/>
          </a:prstGeom>
          <a:noFill/>
          <a:ln w="9525">
            <a:noFill/>
          </a:ln>
        </p:spPr>
        <p:txBody>
          <a:bodyPr>
            <a:spAutoFit/>
          </a:bodyPr>
          <a:p>
            <a:r>
              <a:rPr lang="en-US" altLang="zh-CN" sz="1950" b="1" dirty="0">
                <a:effectLst>
                  <a:outerShdw blurRad="38100" dist="38100" dir="2700000">
                    <a:srgbClr val="C0C0C0"/>
                  </a:outerShdw>
                </a:effectLst>
                <a:latin typeface="Arial" panose="020B0604020202020204" pitchFamily="34" charset="0"/>
              </a:rPr>
              <a:t>(1)1958</a:t>
            </a:r>
            <a:r>
              <a:rPr lang="zh-CN" altLang="en-US" sz="1950" b="1" dirty="0">
                <a:effectLst>
                  <a:outerShdw blurRad="38100" dist="38100" dir="2700000">
                    <a:srgbClr val="C0C0C0"/>
                  </a:outerShdw>
                </a:effectLst>
                <a:latin typeface="Arial" panose="020B0604020202020204" pitchFamily="34" charset="0"/>
              </a:rPr>
              <a:t>年的“</a:t>
            </a:r>
            <a:r>
              <a:rPr lang="zh-CN" altLang="en-US" sz="1950" b="1" u="sng" dirty="0">
                <a:solidFill>
                  <a:srgbClr val="FF0000"/>
                </a:solidFill>
                <a:effectLst>
                  <a:outerShdw blurRad="38100" dist="38100" dir="2700000">
                    <a:srgbClr val="C0C0C0"/>
                  </a:outerShdw>
                </a:effectLst>
                <a:latin typeface="Arial" panose="020B0604020202020204" pitchFamily="34" charset="0"/>
              </a:rPr>
              <a:t>大跃进”和人民公社化运动</a:t>
            </a:r>
            <a:r>
              <a:rPr lang="zh-CN" altLang="en-US" sz="1950" b="1" dirty="0">
                <a:effectLst>
                  <a:outerShdw blurRad="38100" dist="38100" dir="2700000">
                    <a:srgbClr val="C0C0C0"/>
                  </a:outerShdw>
                </a:effectLst>
                <a:latin typeface="Arial" panose="020B0604020202020204" pitchFamily="34" charset="0"/>
              </a:rPr>
              <a:t>。</a:t>
            </a:r>
            <a:endParaRPr lang="zh-CN" altLang="en-US" sz="1950" b="1" dirty="0">
              <a:effectLst>
                <a:outerShdw blurRad="38100" dist="38100" dir="2700000">
                  <a:srgbClr val="C0C0C0"/>
                </a:outerShdw>
              </a:effectLst>
              <a:latin typeface="Arial" panose="020B0604020202020204" pitchFamily="34" charset="0"/>
            </a:endParaRPr>
          </a:p>
        </p:txBody>
      </p:sp>
      <p:sp>
        <p:nvSpPr>
          <p:cNvPr id="465935" name="矩形 465934"/>
          <p:cNvSpPr/>
          <p:nvPr/>
        </p:nvSpPr>
        <p:spPr>
          <a:xfrm>
            <a:off x="0" y="3035258"/>
            <a:ext cx="9144000" cy="391160"/>
          </a:xfrm>
          <a:prstGeom prst="rect">
            <a:avLst/>
          </a:prstGeom>
          <a:noFill/>
          <a:ln w="9525">
            <a:noFill/>
          </a:ln>
        </p:spPr>
        <p:txBody>
          <a:bodyPr>
            <a:spAutoFit/>
          </a:bodyPr>
          <a:p>
            <a:r>
              <a:rPr lang="en-US" altLang="zh-CN" sz="1950" b="1" dirty="0">
                <a:effectLst>
                  <a:outerShdw blurRad="38100" dist="38100" dir="2700000">
                    <a:srgbClr val="C0C0C0"/>
                  </a:outerShdw>
                </a:effectLst>
                <a:latin typeface="Arial" panose="020B0604020202020204" pitchFamily="34" charset="0"/>
              </a:rPr>
              <a:t>(5)</a:t>
            </a:r>
            <a:r>
              <a:rPr lang="zh-CN" altLang="en-US" sz="1950" b="1" dirty="0">
                <a:effectLst>
                  <a:outerShdw blurRad="38100" dist="38100" dir="2700000">
                    <a:srgbClr val="C0C0C0"/>
                  </a:outerShdw>
                </a:effectLst>
                <a:latin typeface="Arial" panose="020B0604020202020204" pitchFamily="34" charset="0"/>
              </a:rPr>
              <a:t>“文革”的两次复苏：</a:t>
            </a:r>
            <a:r>
              <a:rPr lang="en-US" altLang="zh-CN" sz="1950" b="1" dirty="0">
                <a:effectLst>
                  <a:outerShdw blurRad="38100" dist="38100" dir="2700000">
                    <a:srgbClr val="C0C0C0"/>
                  </a:outerShdw>
                </a:effectLst>
                <a:latin typeface="Arial" panose="020B0604020202020204" pitchFamily="34" charset="0"/>
              </a:rPr>
              <a:t>1971</a:t>
            </a:r>
            <a:r>
              <a:rPr lang="zh-CN" altLang="en-US" sz="1950" b="1" dirty="0">
                <a:effectLst>
                  <a:outerShdw blurRad="38100" dist="38100" dir="2700000">
                    <a:srgbClr val="C0C0C0"/>
                  </a:outerShdw>
                </a:effectLst>
                <a:latin typeface="Arial" panose="020B0604020202020204" pitchFamily="34" charset="0"/>
              </a:rPr>
              <a:t>年周恩来主持工作；</a:t>
            </a:r>
            <a:r>
              <a:rPr lang="en-US" altLang="zh-CN" sz="1950" b="1" dirty="0">
                <a:effectLst>
                  <a:outerShdw blurRad="38100" dist="38100" dir="2700000">
                    <a:srgbClr val="C0C0C0"/>
                  </a:outerShdw>
                </a:effectLst>
                <a:latin typeface="Arial" panose="020B0604020202020204" pitchFamily="34" charset="0"/>
              </a:rPr>
              <a:t>1975</a:t>
            </a:r>
            <a:r>
              <a:rPr lang="zh-CN" altLang="en-US" sz="1950" b="1" dirty="0">
                <a:effectLst>
                  <a:outerShdw blurRad="38100" dist="38100" dir="2700000">
                    <a:srgbClr val="C0C0C0"/>
                  </a:outerShdw>
                </a:effectLst>
                <a:latin typeface="Arial" panose="020B0604020202020204" pitchFamily="34" charset="0"/>
              </a:rPr>
              <a:t>年邓小平全面整顿。</a:t>
            </a:r>
            <a:endParaRPr lang="zh-CN" altLang="en-US" sz="1950" b="1" dirty="0">
              <a:latin typeface="Arial" panose="020B0604020202020204" pitchFamily="34" charset="0"/>
            </a:endParaRPr>
          </a:p>
        </p:txBody>
      </p:sp>
      <p:sp>
        <p:nvSpPr>
          <p:cNvPr id="130056" name="矩形 195594"/>
          <p:cNvSpPr/>
          <p:nvPr/>
        </p:nvSpPr>
        <p:spPr>
          <a:xfrm>
            <a:off x="87313" y="14160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知识梳理</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5928"/>
                                        </p:tgtEl>
                                        <p:attrNameLst>
                                          <p:attrName>style.visibility</p:attrName>
                                        </p:attrNameLst>
                                      </p:cBhvr>
                                      <p:to>
                                        <p:strVal val="visible"/>
                                      </p:to>
                                    </p:set>
                                    <p:animEffect transition="in" filter="blinds(horizontal)">
                                      <p:cBhvr>
                                        <p:cTn id="7" dur="500"/>
                                        <p:tgtEl>
                                          <p:spTgt spid="4659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5929"/>
                                        </p:tgtEl>
                                        <p:attrNameLst>
                                          <p:attrName>style.visibility</p:attrName>
                                        </p:attrNameLst>
                                      </p:cBhvr>
                                      <p:to>
                                        <p:strVal val="visible"/>
                                      </p:to>
                                    </p:set>
                                    <p:animEffect transition="in" filter="blinds(horizontal)">
                                      <p:cBhvr>
                                        <p:cTn id="12" dur="500"/>
                                        <p:tgtEl>
                                          <p:spTgt spid="4659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5930"/>
                                        </p:tgtEl>
                                        <p:attrNameLst>
                                          <p:attrName>style.visibility</p:attrName>
                                        </p:attrNameLst>
                                      </p:cBhvr>
                                      <p:to>
                                        <p:strVal val="visible"/>
                                      </p:to>
                                    </p:set>
                                    <p:animEffect transition="in" filter="blinds(horizontal)">
                                      <p:cBhvr>
                                        <p:cTn id="17" dur="500"/>
                                        <p:tgtEl>
                                          <p:spTgt spid="4659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5932"/>
                                        </p:tgtEl>
                                        <p:attrNameLst>
                                          <p:attrName>style.visibility</p:attrName>
                                        </p:attrNameLst>
                                      </p:cBhvr>
                                      <p:to>
                                        <p:strVal val="visible"/>
                                      </p:to>
                                    </p:set>
                                    <p:animEffect transition="in" filter="blinds(horizontal)">
                                      <p:cBhvr>
                                        <p:cTn id="22" dur="500"/>
                                        <p:tgtEl>
                                          <p:spTgt spid="4659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65935"/>
                                        </p:tgtEl>
                                        <p:attrNameLst>
                                          <p:attrName>style.visibility</p:attrName>
                                        </p:attrNameLst>
                                      </p:cBhvr>
                                      <p:to>
                                        <p:strVal val="visible"/>
                                      </p:to>
                                    </p:set>
                                    <p:animEffect transition="in" filter="blinds(horizontal)">
                                      <p:cBhvr>
                                        <p:cTn id="27" dur="500"/>
                                        <p:tgtEl>
                                          <p:spTgt spid="4659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65934"/>
                                        </p:tgtEl>
                                        <p:attrNameLst>
                                          <p:attrName>style.visibility</p:attrName>
                                        </p:attrNameLst>
                                      </p:cBhvr>
                                      <p:to>
                                        <p:strVal val="visible"/>
                                      </p:to>
                                    </p:set>
                                    <p:animEffect transition="in" filter="blinds(horizontal)">
                                      <p:cBhvr>
                                        <p:cTn id="32" dur="500"/>
                                        <p:tgtEl>
                                          <p:spTgt spid="46593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65927"/>
                                        </p:tgtEl>
                                        <p:attrNameLst>
                                          <p:attrName>style.visibility</p:attrName>
                                        </p:attrNameLst>
                                      </p:cBhvr>
                                      <p:to>
                                        <p:strVal val="visible"/>
                                      </p:to>
                                    </p:set>
                                    <p:animEffect transition="in" filter="blinds(horizontal)">
                                      <p:cBhvr>
                                        <p:cTn id="37" dur="500"/>
                                        <p:tgtEl>
                                          <p:spTgt spid="465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7" grpId="0"/>
      <p:bldP spid="465928" grpId="0"/>
      <p:bldP spid="465929" grpId="0"/>
      <p:bldP spid="465930" grpId="0"/>
      <p:bldP spid="465932" grpId="0"/>
      <p:bldP spid="465934" grpId="0"/>
      <p:bldP spid="4659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矩形 191489"/>
          <p:cNvSpPr/>
          <p:nvPr/>
        </p:nvSpPr>
        <p:spPr>
          <a:xfrm>
            <a:off x="468313" y="915988"/>
            <a:ext cx="7921625" cy="1938020"/>
          </a:xfrm>
          <a:prstGeom prst="rect">
            <a:avLst/>
          </a:prstGeom>
          <a:noFill/>
          <a:ln w="9525">
            <a:noFill/>
          </a:ln>
        </p:spPr>
        <p:txBody>
          <a:bodyPr>
            <a:spAutoFit/>
          </a:bodyPr>
          <a:p>
            <a:r>
              <a:rPr lang="en-US" altLang="zh-CN" sz="2400" b="1">
                <a:sym typeface="+mn-ea"/>
              </a:rPr>
              <a:t> </a:t>
            </a:r>
            <a:r>
              <a:rPr lang="zh-CN" altLang="en-US" sz="2400" b="1" dirty="0">
                <a:sym typeface="+mn-ea"/>
              </a:rPr>
              <a:t>与下图漫画主题一致的标语是</a:t>
            </a:r>
            <a:endParaRPr lang="zh-CN" altLang="en-US" sz="2400" b="1" dirty="0">
              <a:latin typeface="Arial" panose="020B0604020202020204" pitchFamily="34" charset="0"/>
            </a:endParaRPr>
          </a:p>
          <a:p>
            <a:r>
              <a:rPr lang="en-US" altLang="zh-CN" sz="2400" b="1" dirty="0">
                <a:sym typeface="+mn-ea"/>
              </a:rPr>
              <a:t>A</a:t>
            </a:r>
            <a:r>
              <a:rPr lang="zh-CN" altLang="en-US" sz="2400" b="1" dirty="0">
                <a:sym typeface="+mn-ea"/>
              </a:rPr>
              <a:t>．“宁要社会主义的草，不要资本主义的苗”</a:t>
            </a:r>
            <a:endParaRPr lang="zh-CN" altLang="en-US" sz="2400" b="1" dirty="0">
              <a:latin typeface="Arial" panose="020B0604020202020204" pitchFamily="34" charset="0"/>
            </a:endParaRPr>
          </a:p>
          <a:p>
            <a:r>
              <a:rPr lang="en-US" altLang="zh-CN" sz="2400" b="1" dirty="0">
                <a:sym typeface="+mn-ea"/>
              </a:rPr>
              <a:t>B</a:t>
            </a:r>
            <a:r>
              <a:rPr lang="zh-CN" altLang="en-US" sz="2400" b="1" dirty="0">
                <a:sym typeface="+mn-ea"/>
              </a:rPr>
              <a:t>．“亿万人民亿万兵，万里江山万里营”</a:t>
            </a:r>
            <a:endParaRPr lang="zh-CN" altLang="en-US" sz="2400" b="1" dirty="0">
              <a:latin typeface="Arial" panose="020B0604020202020204" pitchFamily="34" charset="0"/>
            </a:endParaRPr>
          </a:p>
          <a:p>
            <a:r>
              <a:rPr lang="en-US" altLang="zh-CN" sz="2400" b="1" dirty="0">
                <a:sym typeface="+mn-ea"/>
              </a:rPr>
              <a:t>C</a:t>
            </a:r>
            <a:r>
              <a:rPr lang="zh-CN" altLang="en-US" sz="2400" b="1" dirty="0">
                <a:sym typeface="+mn-ea"/>
              </a:rPr>
              <a:t>．“主观能动性无限，巧妇能为无米之炊”</a:t>
            </a:r>
            <a:endParaRPr lang="zh-CN" altLang="en-US" sz="2400" b="1" dirty="0">
              <a:latin typeface="Arial" panose="020B0604020202020204" pitchFamily="34" charset="0"/>
            </a:endParaRPr>
          </a:p>
          <a:p>
            <a:r>
              <a:rPr lang="en-US" altLang="zh-CN" sz="2400" b="1" dirty="0">
                <a:sym typeface="+mn-ea"/>
              </a:rPr>
              <a:t>D</a:t>
            </a:r>
            <a:r>
              <a:rPr lang="zh-CN" altLang="en-US" sz="2400" b="1" dirty="0">
                <a:sym typeface="+mn-ea"/>
              </a:rPr>
              <a:t>．“时间就是金钱，效益就是生命”</a:t>
            </a:r>
            <a:endParaRPr sz="2400" b="1">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C</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13669" name="组合 191493"/>
          <p:cNvGrpSpPr/>
          <p:nvPr/>
        </p:nvGrpSpPr>
        <p:grpSpPr>
          <a:xfrm>
            <a:off x="179388" y="195263"/>
            <a:ext cx="2087562" cy="790575"/>
            <a:chOff x="3833" y="0"/>
            <a:chExt cx="1315" cy="498"/>
          </a:xfrm>
        </p:grpSpPr>
        <p:pic>
          <p:nvPicPr>
            <p:cNvPr id="113670"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13671"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13672"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pic>
        <p:nvPicPr>
          <p:cNvPr id="474126" name="图片 474125" descr="学科网(www.zxxk.com)--国内最大的教育资源门户，提供试卷、教案、课件、论文、素材及各类教学资源下载，还有大量而丰富的教学相关资讯！"/>
          <p:cNvPicPr>
            <a:picLocks noChangeAspect="1"/>
          </p:cNvPicPr>
          <p:nvPr/>
        </p:nvPicPr>
        <p:blipFill>
          <a:blip r:embed="rId4"/>
          <a:stretch>
            <a:fillRect/>
          </a:stretch>
        </p:blipFill>
        <p:spPr>
          <a:xfrm>
            <a:off x="900430" y="2854325"/>
            <a:ext cx="5393055" cy="1787525"/>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矩形 191489"/>
          <p:cNvSpPr/>
          <p:nvPr/>
        </p:nvSpPr>
        <p:spPr>
          <a:xfrm>
            <a:off x="468630" y="916305"/>
            <a:ext cx="8649970" cy="3784600"/>
          </a:xfrm>
          <a:prstGeom prst="rect">
            <a:avLst/>
          </a:prstGeom>
          <a:noFill/>
          <a:ln w="9525">
            <a:noFill/>
          </a:ln>
        </p:spPr>
        <p:txBody>
          <a:bodyPr wrap="square">
            <a:spAutoFit/>
          </a:bodyPr>
          <a:p>
            <a:pPr marL="342900" indent="-342900"/>
            <a:r>
              <a:rPr lang="zh-CN" altLang="zh-CN" sz="2400" b="1" dirty="0">
                <a:sym typeface="+mn-ea"/>
              </a:rPr>
              <a:t>以下是一位同学的历史学习笔记，记录了中国现代史上某一时期的经济发展情况，对此认识正确的是</a:t>
            </a:r>
            <a:endParaRPr lang="en-US" altLang="zh-CN" sz="2400" b="1">
              <a:latin typeface="Arial" panose="020B0604020202020204" pitchFamily="34" charset="0"/>
            </a:endParaRPr>
          </a:p>
          <a:p>
            <a:pPr marL="342900" indent="-342900"/>
            <a:r>
              <a:rPr lang="zh-CN" altLang="en-US" sz="2400" b="1" dirty="0">
                <a:sym typeface="+mn-ea"/>
              </a:rPr>
              <a:t>农业强调</a:t>
            </a:r>
            <a:r>
              <a:rPr lang="en-US" altLang="x-none" sz="2400" b="1">
                <a:sym typeface="+mn-ea"/>
              </a:rPr>
              <a:t>“</a:t>
            </a:r>
            <a:r>
              <a:rPr lang="zh-CN" altLang="en-US" sz="2400" b="1" dirty="0">
                <a:sym typeface="+mn-ea"/>
              </a:rPr>
              <a:t>以粮为纲</a:t>
            </a:r>
            <a:r>
              <a:rPr lang="en-US" altLang="x-none" sz="2400" b="1">
                <a:sym typeface="+mn-ea"/>
              </a:rPr>
              <a:t>”</a:t>
            </a:r>
            <a:r>
              <a:rPr lang="zh-CN" altLang="en-US" sz="2400" b="1" dirty="0">
                <a:sym typeface="+mn-ea"/>
              </a:rPr>
              <a:t>，工业强调</a:t>
            </a:r>
            <a:r>
              <a:rPr lang="en-US" altLang="x-none" sz="2400" b="1">
                <a:sym typeface="+mn-ea"/>
              </a:rPr>
              <a:t>“</a:t>
            </a:r>
            <a:r>
              <a:rPr lang="zh-CN" altLang="en-US" sz="2400" b="1" dirty="0">
                <a:sym typeface="+mn-ea"/>
              </a:rPr>
              <a:t>以钢为纲</a:t>
            </a:r>
            <a:r>
              <a:rPr lang="en-US" altLang="x-none" sz="2400" b="1">
                <a:sym typeface="+mn-ea"/>
              </a:rPr>
              <a:t>”</a:t>
            </a:r>
            <a:endParaRPr lang="zh-CN" altLang="en-US" sz="2400" b="1" dirty="0">
              <a:latin typeface="Arial" panose="020B0604020202020204" pitchFamily="34" charset="0"/>
            </a:endParaRPr>
          </a:p>
          <a:p>
            <a:pPr marL="342900" indent="-342900"/>
            <a:r>
              <a:rPr lang="en-US" altLang="zh-CN" sz="2400" b="1">
                <a:sym typeface="+mn-ea"/>
              </a:rPr>
              <a:t>…………</a:t>
            </a:r>
            <a:endParaRPr lang="zh-CN" altLang="zh-CN" sz="2400" b="1" dirty="0">
              <a:latin typeface="Arial" panose="020B0604020202020204" pitchFamily="34" charset="0"/>
            </a:endParaRPr>
          </a:p>
          <a:p>
            <a:pPr marL="342900" indent="-342900"/>
            <a:r>
              <a:rPr lang="zh-CN" altLang="en-US" sz="2400" b="1" dirty="0">
                <a:sym typeface="+mn-ea"/>
              </a:rPr>
              <a:t>适当缩小基本建设规模，统筹兼顾、全面安排。</a:t>
            </a:r>
            <a:endParaRPr lang="zh-CN" altLang="en-US" sz="2400" b="1" dirty="0">
              <a:latin typeface="Arial" panose="020B0604020202020204" pitchFamily="34" charset="0"/>
            </a:endParaRPr>
          </a:p>
          <a:p>
            <a:pPr marL="342900" indent="-342900"/>
            <a:r>
              <a:rPr lang="zh-CN" altLang="zh-CN" sz="2400" b="1" dirty="0">
                <a:sym typeface="+mn-ea"/>
              </a:rPr>
              <a:t>A.从“左”倾冒进到国民经济调整</a:t>
            </a:r>
            <a:r>
              <a:rPr lang="zh-CN" altLang="en-US" sz="2400" b="1" dirty="0">
                <a:sym typeface="+mn-ea"/>
              </a:rPr>
              <a:t>	   </a:t>
            </a:r>
            <a:endParaRPr lang="zh-CN" altLang="en-US" sz="2400" b="1" dirty="0">
              <a:sym typeface="+mn-ea"/>
            </a:endParaRPr>
          </a:p>
          <a:p>
            <a:pPr marL="342900" indent="-342900"/>
            <a:r>
              <a:rPr lang="zh-CN" altLang="zh-CN" sz="2400" b="1" dirty="0">
                <a:sym typeface="+mn-ea"/>
              </a:rPr>
              <a:t>B.从国民经济恢复到“一五”计划完成</a:t>
            </a:r>
            <a:endParaRPr lang="zh-CN" altLang="zh-CN" sz="2400" b="1" dirty="0">
              <a:latin typeface="Arial" panose="020B0604020202020204" pitchFamily="34" charset="0"/>
            </a:endParaRPr>
          </a:p>
          <a:p>
            <a:pPr marL="342900" indent="-342900"/>
            <a:r>
              <a:rPr lang="zh-CN" altLang="zh-CN" sz="2400" b="1" dirty="0">
                <a:sym typeface="+mn-ea"/>
              </a:rPr>
              <a:t>C.从“文化大革命”到实施拨乱反正</a:t>
            </a:r>
            <a:r>
              <a:rPr lang="zh-CN" altLang="en-US" sz="2400" b="1" dirty="0">
                <a:sym typeface="+mn-ea"/>
              </a:rPr>
              <a:t>	   </a:t>
            </a:r>
            <a:endParaRPr lang="zh-CN" altLang="en-US" sz="2400" b="1" dirty="0">
              <a:sym typeface="+mn-ea"/>
            </a:endParaRPr>
          </a:p>
          <a:p>
            <a:pPr marL="342900" indent="-342900"/>
            <a:r>
              <a:rPr lang="zh-CN" altLang="zh-CN" sz="2400" b="1" dirty="0">
                <a:sym typeface="+mn-ea"/>
              </a:rPr>
              <a:t>D.从改革开放到社会主义市场经济</a:t>
            </a:r>
            <a:endParaRPr lang="zh-CN" altLang="en-US" sz="2400" b="1" dirty="0">
              <a:latin typeface="Arial" panose="020B0604020202020204" pitchFamily="34" charset="0"/>
            </a:endParaRPr>
          </a:p>
          <a:p>
            <a:pPr marL="342900" indent="-342900"/>
            <a:endParaRPr altLang="zh-CN" sz="2400" b="1">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A</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17765" name="组合 191493"/>
          <p:cNvGrpSpPr/>
          <p:nvPr/>
        </p:nvGrpSpPr>
        <p:grpSpPr>
          <a:xfrm>
            <a:off x="179388" y="195263"/>
            <a:ext cx="2087562" cy="790575"/>
            <a:chOff x="3833" y="0"/>
            <a:chExt cx="1315" cy="498"/>
          </a:xfrm>
        </p:grpSpPr>
        <p:pic>
          <p:nvPicPr>
            <p:cNvPr id="117766"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17767"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17768"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7972" name="文本框 467971"/>
          <p:cNvSpPr txBox="1"/>
          <p:nvPr/>
        </p:nvSpPr>
        <p:spPr>
          <a:xfrm>
            <a:off x="737870" y="467360"/>
            <a:ext cx="5055235" cy="460375"/>
          </a:xfrm>
          <a:prstGeom prst="rect">
            <a:avLst/>
          </a:prstGeom>
          <a:noFill/>
          <a:ln w="9525">
            <a:noFill/>
          </a:ln>
        </p:spPr>
        <p:txBody>
          <a:bodyPr wrap="square">
            <a:spAutoFit/>
          </a:bodyPr>
          <a:p>
            <a:pPr>
              <a:spcBef>
                <a:spcPct val="50000"/>
              </a:spcBef>
            </a:pPr>
            <a:r>
              <a:rPr lang="en-US" altLang="zh-CN" sz="2400" b="1" dirty="0">
                <a:solidFill>
                  <a:schemeClr val="accent2"/>
                </a:solidFill>
                <a:latin typeface="黑体" panose="02010609060101010101" pitchFamily="2" charset="-122"/>
                <a:ea typeface="黑体" panose="02010609060101010101" pitchFamily="2" charset="-122"/>
              </a:rPr>
              <a:t>6</a:t>
            </a:r>
            <a:r>
              <a:rPr lang="zh-CN" altLang="en-US" sz="2400" b="1" dirty="0">
                <a:solidFill>
                  <a:schemeClr val="accent2"/>
                </a:solidFill>
                <a:latin typeface="黑体" panose="02010609060101010101" pitchFamily="2" charset="-122"/>
                <a:ea typeface="黑体" panose="02010609060101010101" pitchFamily="2" charset="-122"/>
              </a:rPr>
              <a:t>、大跃进和人民公社化运动</a:t>
            </a:r>
            <a:endParaRPr lang="zh-CN" altLang="en-US" sz="2400" b="1" dirty="0">
              <a:solidFill>
                <a:schemeClr val="accent2"/>
              </a:solidFill>
              <a:latin typeface="黑体" panose="02010609060101010101" pitchFamily="2" charset="-122"/>
              <a:ea typeface="黑体" panose="02010609060101010101" pitchFamily="2" charset="-122"/>
            </a:endParaRPr>
          </a:p>
        </p:txBody>
      </p:sp>
      <p:sp>
        <p:nvSpPr>
          <p:cNvPr id="467974" name="文本框 467973"/>
          <p:cNvSpPr txBox="1"/>
          <p:nvPr/>
        </p:nvSpPr>
        <p:spPr>
          <a:xfrm>
            <a:off x="792605" y="927577"/>
            <a:ext cx="8406005" cy="737235"/>
          </a:xfrm>
          <a:prstGeom prst="rect">
            <a:avLst/>
          </a:prstGeom>
          <a:noFill/>
          <a:ln w="9525">
            <a:noFill/>
          </a:ln>
        </p:spPr>
        <p:txBody>
          <a:bodyPr>
            <a:spAutoFit/>
          </a:bodyPr>
          <a:p>
            <a:pPr>
              <a:spcBef>
                <a:spcPct val="50000"/>
              </a:spcBef>
              <a:buClr>
                <a:schemeClr val="bg1"/>
              </a:buClr>
            </a:pPr>
            <a:r>
              <a:rPr lang="zh-CN" altLang="en-US" sz="2100" b="1" dirty="0">
                <a:solidFill>
                  <a:srgbClr val="FF0000"/>
                </a:solidFill>
                <a:effectLst>
                  <a:outerShdw blurRad="38100" dist="38100" dir="2700000">
                    <a:srgbClr val="C0C0C0"/>
                  </a:outerShdw>
                </a:effectLst>
                <a:latin typeface="宋体" panose="02010600030101010101" pitchFamily="2" charset="-122"/>
              </a:rPr>
              <a:t>急于求成，片面强调经济建设发展速度；缺乏实践经验，对国情认识不足；“左倾”错误思想的指导（根源）</a:t>
            </a:r>
            <a:endParaRPr lang="zh-CN" altLang="en-US" sz="2100" b="1" dirty="0">
              <a:solidFill>
                <a:srgbClr val="FF0000"/>
              </a:solidFill>
              <a:effectLst>
                <a:outerShdw blurRad="38100" dist="38100" dir="2700000">
                  <a:srgbClr val="C0C0C0"/>
                </a:outerShdw>
              </a:effectLst>
              <a:latin typeface="宋体" panose="02010600030101010101" pitchFamily="2" charset="-122"/>
            </a:endParaRPr>
          </a:p>
        </p:txBody>
      </p:sp>
      <p:sp>
        <p:nvSpPr>
          <p:cNvPr id="467975" name="矩形 467974"/>
          <p:cNvSpPr/>
          <p:nvPr/>
        </p:nvSpPr>
        <p:spPr>
          <a:xfrm>
            <a:off x="0" y="927946"/>
            <a:ext cx="986790" cy="414020"/>
          </a:xfrm>
          <a:prstGeom prst="rect">
            <a:avLst/>
          </a:prstGeom>
          <a:noFill/>
          <a:ln w="9525">
            <a:noFill/>
          </a:ln>
        </p:spPr>
        <p:txBody>
          <a:bodyPr wrap="none" anchor="t">
            <a:spAutoFit/>
          </a:bodyPr>
          <a:p>
            <a:r>
              <a:rPr lang="zh-CN" altLang="en-US" sz="2100" b="1" dirty="0">
                <a:solidFill>
                  <a:srgbClr val="0000CC"/>
                </a:solidFill>
                <a:effectLst>
                  <a:outerShdw blurRad="38100" dist="38100" dir="2700000">
                    <a:srgbClr val="C0C0C0"/>
                  </a:outerShdw>
                </a:effectLst>
                <a:latin typeface="黑体" panose="02010609060101010101" pitchFamily="2" charset="-122"/>
                <a:ea typeface="黑体" panose="02010609060101010101" pitchFamily="2" charset="-122"/>
              </a:rPr>
              <a:t>原因：</a:t>
            </a:r>
            <a:endParaRPr lang="zh-CN" altLang="en-US" sz="2100" b="1" dirty="0">
              <a:solidFill>
                <a:srgbClr val="0000CC"/>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467977" name="文本框 467976"/>
          <p:cNvSpPr txBox="1"/>
          <p:nvPr/>
        </p:nvSpPr>
        <p:spPr>
          <a:xfrm>
            <a:off x="847360" y="1665279"/>
            <a:ext cx="8351250" cy="414020"/>
          </a:xfrm>
          <a:prstGeom prst="rect">
            <a:avLst/>
          </a:prstGeom>
          <a:noFill/>
          <a:ln w="9525">
            <a:noFill/>
          </a:ln>
        </p:spPr>
        <p:txBody>
          <a:bodyPr>
            <a:spAutoFit/>
          </a:bodyPr>
          <a:p>
            <a:pPr>
              <a:buClr>
                <a:schemeClr val="bg1"/>
              </a:buClr>
            </a:pPr>
            <a:r>
              <a:rPr lang="zh-CN" altLang="en-US" sz="2100" b="1" u="sng" dirty="0">
                <a:solidFill>
                  <a:srgbClr val="FF0000"/>
                </a:solidFill>
                <a:effectLst>
                  <a:outerShdw blurRad="38100" dist="38100" dir="2700000">
                    <a:srgbClr val="C0C0C0"/>
                  </a:outerShdw>
                </a:effectLst>
                <a:latin typeface="黑体" panose="02010609060101010101" pitchFamily="2" charset="-122"/>
              </a:rPr>
              <a:t>片面追求工农业生产和建设的高速度</a:t>
            </a:r>
            <a:r>
              <a:rPr lang="zh-CN" altLang="en-US" sz="2100" b="1" dirty="0">
                <a:solidFill>
                  <a:srgbClr val="FF0000"/>
                </a:solidFill>
                <a:effectLst>
                  <a:outerShdw blurRad="38100" dist="38100" dir="2700000">
                    <a:srgbClr val="C0C0C0"/>
                  </a:outerShdw>
                </a:effectLst>
                <a:latin typeface="黑体" panose="02010609060101010101" pitchFamily="2" charset="-122"/>
              </a:rPr>
              <a:t>；高指标、瞎指挥、浮夸风。</a:t>
            </a:r>
            <a:endParaRPr lang="zh-CN" altLang="en-US" sz="2100" b="1" dirty="0">
              <a:solidFill>
                <a:srgbClr val="FF0000"/>
              </a:solidFill>
              <a:effectLst>
                <a:outerShdw blurRad="38100" dist="38100" dir="2700000">
                  <a:srgbClr val="C0C0C0"/>
                </a:outerShdw>
              </a:effectLst>
              <a:latin typeface="黑体" panose="02010609060101010101" pitchFamily="2" charset="-122"/>
            </a:endParaRPr>
          </a:p>
        </p:txBody>
      </p:sp>
      <p:sp>
        <p:nvSpPr>
          <p:cNvPr id="467978" name="矩形 467977"/>
          <p:cNvSpPr/>
          <p:nvPr/>
        </p:nvSpPr>
        <p:spPr>
          <a:xfrm>
            <a:off x="0" y="1665279"/>
            <a:ext cx="986790" cy="414020"/>
          </a:xfrm>
          <a:prstGeom prst="rect">
            <a:avLst/>
          </a:prstGeom>
          <a:noFill/>
          <a:ln w="9525">
            <a:noFill/>
          </a:ln>
        </p:spPr>
        <p:txBody>
          <a:bodyPr wrap="none" anchor="t">
            <a:spAutoFit/>
          </a:bodyPr>
          <a:p>
            <a:r>
              <a:rPr lang="zh-CN" altLang="en-US" sz="2100" b="1" dirty="0">
                <a:solidFill>
                  <a:srgbClr val="0000CC"/>
                </a:solidFill>
                <a:effectLst>
                  <a:outerShdw blurRad="38100" dist="38100" dir="2700000">
                    <a:srgbClr val="C0C0C0"/>
                  </a:outerShdw>
                </a:effectLst>
                <a:latin typeface="黑体" panose="02010609060101010101" pitchFamily="2" charset="-122"/>
                <a:ea typeface="黑体" panose="02010609060101010101" pitchFamily="2" charset="-122"/>
              </a:rPr>
              <a:t>表现：</a:t>
            </a:r>
            <a:endParaRPr lang="zh-CN" altLang="en-US" sz="2100" b="1" dirty="0">
              <a:solidFill>
                <a:srgbClr val="0000CC"/>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467979" name="矩形 467978"/>
          <p:cNvSpPr/>
          <p:nvPr/>
        </p:nvSpPr>
        <p:spPr>
          <a:xfrm>
            <a:off x="0" y="2219550"/>
            <a:ext cx="986790" cy="414020"/>
          </a:xfrm>
          <a:prstGeom prst="rect">
            <a:avLst/>
          </a:prstGeom>
          <a:noFill/>
          <a:ln w="9525">
            <a:noFill/>
          </a:ln>
        </p:spPr>
        <p:txBody>
          <a:bodyPr wrap="none" anchor="t">
            <a:spAutoFit/>
          </a:bodyPr>
          <a:p>
            <a:r>
              <a:rPr lang="zh-CN" altLang="en-US" sz="2100" b="1" dirty="0">
                <a:solidFill>
                  <a:srgbClr val="0000CC"/>
                </a:solidFill>
                <a:effectLst>
                  <a:outerShdw blurRad="38100" dist="38100" dir="2700000">
                    <a:srgbClr val="C0C0C0"/>
                  </a:outerShdw>
                </a:effectLst>
                <a:latin typeface="黑体" panose="02010609060101010101" pitchFamily="2" charset="-122"/>
                <a:ea typeface="黑体" panose="02010609060101010101" pitchFamily="2" charset="-122"/>
              </a:rPr>
              <a:t>危害：</a:t>
            </a:r>
            <a:endParaRPr lang="zh-CN" altLang="en-US" sz="2100" b="1" dirty="0">
              <a:solidFill>
                <a:srgbClr val="0000CC"/>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467980" name="Text Box 2"/>
          <p:cNvSpPr txBox="1"/>
          <p:nvPr/>
        </p:nvSpPr>
        <p:spPr>
          <a:xfrm>
            <a:off x="54610" y="2585370"/>
            <a:ext cx="9144000" cy="2030095"/>
          </a:xfrm>
          <a:prstGeom prst="rect">
            <a:avLst/>
          </a:prstGeom>
          <a:noFill/>
          <a:ln w="9525">
            <a:noFill/>
          </a:ln>
        </p:spPr>
        <p:txBody>
          <a:bodyPr>
            <a:spAutoFit/>
          </a:bodyPr>
          <a:p>
            <a:r>
              <a:rPr lang="zh-CN" altLang="en-US" sz="1800" b="1" dirty="0">
                <a:effectLst>
                  <a:outerShdw blurRad="38100" dist="38100" dir="2700000">
                    <a:srgbClr val="C0C0C0"/>
                  </a:outerShdw>
                </a:effectLst>
                <a:latin typeface="华文新魏" pitchFamily="2" charset="-122"/>
                <a:ea typeface="华文新魏" pitchFamily="2" charset="-122"/>
              </a:rPr>
              <a:t>材料一　国家</a:t>
            </a:r>
            <a:r>
              <a:rPr lang="zh-CN" altLang="en-US" sz="1800" b="1" dirty="0">
                <a:solidFill>
                  <a:srgbClr val="FF0000"/>
                </a:solidFill>
                <a:effectLst>
                  <a:outerShdw blurRad="38100" dist="38100" dir="2700000">
                    <a:srgbClr val="C0C0C0"/>
                  </a:outerShdw>
                </a:effectLst>
                <a:latin typeface="华文新魏" pitchFamily="2" charset="-122"/>
                <a:ea typeface="华文新魏" pitchFamily="2" charset="-122"/>
              </a:rPr>
              <a:t>花费</a:t>
            </a:r>
            <a:r>
              <a:rPr lang="zh-CN" altLang="en-US" sz="1800" b="1" dirty="0">
                <a:effectLst>
                  <a:outerShdw blurRad="38100" dist="38100" dir="2700000">
                    <a:srgbClr val="C0C0C0"/>
                  </a:outerShdw>
                </a:effectLst>
                <a:latin typeface="华文新魏" pitchFamily="2" charset="-122"/>
                <a:ea typeface="华文新魏" pitchFamily="2" charset="-122"/>
              </a:rPr>
              <a:t>了宝贵的</a:t>
            </a:r>
            <a:r>
              <a:rPr lang="zh-CN" altLang="en-US" sz="1800" b="1" dirty="0">
                <a:solidFill>
                  <a:srgbClr val="FF0000"/>
                </a:solidFill>
                <a:effectLst>
                  <a:outerShdw blurRad="38100" dist="38100" dir="2700000">
                    <a:srgbClr val="C0C0C0"/>
                  </a:outerShdw>
                </a:effectLst>
                <a:latin typeface="华文新魏" pitchFamily="2" charset="-122"/>
                <a:ea typeface="华文新魏" pitchFamily="2" charset="-122"/>
              </a:rPr>
              <a:t>原材料</a:t>
            </a:r>
            <a:r>
              <a:rPr lang="zh-CN" altLang="en-US" sz="1800" b="1" dirty="0">
                <a:effectLst>
                  <a:outerShdw blurRad="38100" dist="38100" dir="2700000">
                    <a:srgbClr val="C0C0C0"/>
                  </a:outerShdw>
                </a:effectLst>
                <a:latin typeface="华文新魏" pitchFamily="2" charset="-122"/>
                <a:ea typeface="华文新魏" pitchFamily="2" charset="-122"/>
              </a:rPr>
              <a:t>，</a:t>
            </a:r>
            <a:r>
              <a:rPr lang="zh-CN" altLang="en-US" sz="1800" b="1" dirty="0">
                <a:solidFill>
                  <a:srgbClr val="FF0000"/>
                </a:solidFill>
                <a:effectLst>
                  <a:outerShdw blurRad="38100" dist="38100" dir="2700000">
                    <a:srgbClr val="C0C0C0"/>
                  </a:outerShdw>
                </a:effectLst>
                <a:latin typeface="华文新魏" pitchFamily="2" charset="-122"/>
                <a:ea typeface="华文新魏" pitchFamily="2" charset="-122"/>
              </a:rPr>
              <a:t>制造</a:t>
            </a:r>
            <a:r>
              <a:rPr lang="zh-CN" altLang="en-US" sz="1800" b="1" dirty="0">
                <a:effectLst>
                  <a:outerShdw blurRad="38100" dist="38100" dir="2700000">
                    <a:srgbClr val="C0C0C0"/>
                  </a:outerShdw>
                </a:effectLst>
                <a:latin typeface="华文新魏" pitchFamily="2" charset="-122"/>
                <a:ea typeface="华文新魏" pitchFamily="2" charset="-122"/>
              </a:rPr>
              <a:t>出大量的</a:t>
            </a:r>
            <a:r>
              <a:rPr lang="zh-CN" altLang="en-US" sz="1800" b="1" dirty="0">
                <a:solidFill>
                  <a:srgbClr val="FF0000"/>
                </a:solidFill>
                <a:effectLst>
                  <a:outerShdw blurRad="38100" dist="38100" dir="2700000">
                    <a:srgbClr val="C0C0C0"/>
                  </a:outerShdw>
                </a:effectLst>
                <a:latin typeface="华文新魏" pitchFamily="2" charset="-122"/>
                <a:ea typeface="华文新魏" pitchFamily="2" charset="-122"/>
              </a:rPr>
              <a:t>废品</a:t>
            </a:r>
            <a:r>
              <a:rPr lang="en-US" altLang="zh-CN" sz="1800" b="1" dirty="0">
                <a:effectLst>
                  <a:outerShdw blurRad="38100" dist="38100" dir="2700000">
                    <a:srgbClr val="C0C0C0"/>
                  </a:outerShdw>
                </a:effectLst>
                <a:latin typeface="华文新魏" pitchFamily="2" charset="-122"/>
                <a:ea typeface="华文新魏" pitchFamily="2" charset="-122"/>
              </a:rPr>
              <a:t>……</a:t>
            </a:r>
            <a:r>
              <a:rPr lang="zh-CN" altLang="en-US" sz="1800" b="1" dirty="0">
                <a:effectLst>
                  <a:outerShdw blurRad="38100" dist="38100" dir="2700000">
                    <a:srgbClr val="C0C0C0"/>
                  </a:outerShdw>
                </a:effectLst>
                <a:latin typeface="华文新魏" pitchFamily="2" charset="-122"/>
                <a:ea typeface="华文新魏" pitchFamily="2" charset="-122"/>
              </a:rPr>
              <a:t>至于一九五八年生产的“一〇七〇万吨”钢里，有三百多万吨是乡下人砸铁锅，城里人拆钢窗、卸暖气管，用“土高炉”炼出来的，</a:t>
            </a:r>
            <a:r>
              <a:rPr lang="zh-CN" altLang="en-US" sz="1800" b="1" dirty="0">
                <a:solidFill>
                  <a:srgbClr val="FF0000"/>
                </a:solidFill>
                <a:effectLst>
                  <a:outerShdw blurRad="38100" dist="38100" dir="2700000">
                    <a:srgbClr val="C0C0C0"/>
                  </a:outerShdw>
                </a:effectLst>
                <a:latin typeface="华文新魏" pitchFamily="2" charset="-122"/>
                <a:ea typeface="华文新魏" pitchFamily="2" charset="-122"/>
              </a:rPr>
              <a:t>什么用处也没有</a:t>
            </a:r>
            <a:r>
              <a:rPr lang="zh-CN" altLang="en-US" sz="1800" b="1" dirty="0">
                <a:effectLst>
                  <a:outerShdw blurRad="38100" dist="38100" dir="2700000">
                    <a:srgbClr val="C0C0C0"/>
                  </a:outerShdw>
                </a:effectLst>
                <a:latin typeface="华文新魏" pitchFamily="2" charset="-122"/>
                <a:ea typeface="华文新魏" pitchFamily="2" charset="-122"/>
              </a:rPr>
              <a:t>。薄一波一九五九年说的“一九五八年炼出来的三百万吨土钢，</a:t>
            </a:r>
            <a:r>
              <a:rPr lang="zh-CN" altLang="en-US" sz="1800" b="1" dirty="0">
                <a:solidFill>
                  <a:srgbClr val="FF0000"/>
                </a:solidFill>
                <a:effectLst>
                  <a:outerShdw blurRad="38100" dist="38100" dir="2700000">
                    <a:srgbClr val="C0C0C0"/>
                  </a:outerShdw>
                </a:effectLst>
                <a:latin typeface="华文新魏" pitchFamily="2" charset="-122"/>
                <a:ea typeface="华文新魏" pitchFamily="2" charset="-122"/>
              </a:rPr>
              <a:t>至今还埋在草里</a:t>
            </a:r>
            <a:r>
              <a:rPr lang="zh-CN" altLang="en-US" sz="1800" b="1" dirty="0">
                <a:effectLst>
                  <a:outerShdw blurRad="38100" dist="38100" dir="2700000">
                    <a:srgbClr val="C0C0C0"/>
                  </a:outerShdw>
                </a:effectLst>
                <a:latin typeface="华文新魏" pitchFamily="2" charset="-122"/>
                <a:ea typeface="华文新魏" pitchFamily="2" charset="-122"/>
              </a:rPr>
              <a:t>”。    </a:t>
            </a:r>
            <a:r>
              <a:rPr lang="en-US" altLang="zh-CN" sz="1800" b="1" dirty="0">
                <a:effectLst>
                  <a:outerShdw blurRad="38100" dist="38100" dir="2700000">
                    <a:srgbClr val="C0C0C0"/>
                  </a:outerShdw>
                </a:effectLst>
                <a:latin typeface="华文新魏" pitchFamily="2" charset="-122"/>
                <a:ea typeface="华文新魏" pitchFamily="2" charset="-122"/>
              </a:rPr>
              <a:t>——</a:t>
            </a:r>
            <a:r>
              <a:rPr lang="zh-CN" altLang="en-US" sz="1800" b="1" dirty="0">
                <a:effectLst>
                  <a:outerShdw blurRad="38100" dist="38100" dir="2700000">
                    <a:srgbClr val="C0C0C0"/>
                  </a:outerShdw>
                </a:effectLst>
                <a:latin typeface="华文新魏" pitchFamily="2" charset="-122"/>
                <a:ea typeface="华文新魏" pitchFamily="2" charset="-122"/>
              </a:rPr>
              <a:t>中国国家统计局编一九八三年</a:t>
            </a:r>
            <a:r>
              <a:rPr lang="en-US" altLang="zh-CN" sz="1800" b="1" dirty="0">
                <a:effectLst>
                  <a:outerShdw blurRad="38100" dist="38100" dir="2700000">
                    <a:srgbClr val="C0C0C0"/>
                  </a:outerShdw>
                </a:effectLst>
                <a:latin typeface="华文新魏" pitchFamily="2" charset="-122"/>
                <a:ea typeface="华文新魏" pitchFamily="2" charset="-122"/>
              </a:rPr>
              <a:t>《</a:t>
            </a:r>
            <a:r>
              <a:rPr lang="zh-CN" altLang="en-US" sz="1800" b="1" dirty="0">
                <a:effectLst>
                  <a:outerShdw blurRad="38100" dist="38100" dir="2700000">
                    <a:srgbClr val="C0C0C0"/>
                  </a:outerShdw>
                </a:effectLst>
                <a:latin typeface="华文新魏" pitchFamily="2" charset="-122"/>
                <a:ea typeface="华文新魏" pitchFamily="2" charset="-122"/>
              </a:rPr>
              <a:t>中国统计年鉴</a:t>
            </a:r>
            <a:r>
              <a:rPr lang="en-US" altLang="zh-CN" sz="1800" b="1">
                <a:effectLst>
                  <a:outerShdw blurRad="38100" dist="38100" dir="2700000">
                    <a:srgbClr val="C0C0C0"/>
                  </a:outerShdw>
                </a:effectLst>
                <a:latin typeface="华文新魏" pitchFamily="2" charset="-122"/>
                <a:ea typeface="华文新魏" pitchFamily="2" charset="-122"/>
              </a:rPr>
              <a:t>》</a:t>
            </a:r>
            <a:endParaRPr lang="en-US" altLang="zh-CN" sz="1800" b="1">
              <a:effectLst>
                <a:outerShdw blurRad="38100" dist="38100" dir="2700000">
                  <a:srgbClr val="C0C0C0"/>
                </a:outerShdw>
              </a:effectLst>
              <a:latin typeface="华文新魏" pitchFamily="2" charset="-122"/>
              <a:ea typeface="华文新魏" pitchFamily="2" charset="-122"/>
            </a:endParaRPr>
          </a:p>
          <a:p>
            <a:r>
              <a:rPr lang="zh-CN" altLang="en-US" sz="1800" b="1" dirty="0">
                <a:latin typeface="Arial" panose="020B0604020202020204" pitchFamily="34" charset="0"/>
              </a:rPr>
              <a:t>材料二  重工业畸形发展农业受到严重削弱，生产大幅度下降。</a:t>
            </a:r>
            <a:r>
              <a:rPr lang="en-US" altLang="zh-CN" sz="1800" b="1" dirty="0">
                <a:latin typeface="Arial" panose="020B0604020202020204" pitchFamily="34" charset="0"/>
              </a:rPr>
              <a:t>1960</a:t>
            </a:r>
            <a:r>
              <a:rPr lang="zh-CN" altLang="en-US" sz="1800" b="1" dirty="0">
                <a:latin typeface="Arial" panose="020B0604020202020204" pitchFamily="34" charset="0"/>
              </a:rPr>
              <a:t>年比</a:t>
            </a:r>
            <a:r>
              <a:rPr lang="en-US" altLang="zh-CN" sz="1800" b="1" dirty="0">
                <a:latin typeface="Arial" panose="020B0604020202020204" pitchFamily="34" charset="0"/>
              </a:rPr>
              <a:t>1957</a:t>
            </a:r>
            <a:r>
              <a:rPr lang="zh-CN" altLang="en-US" sz="1800" b="1" dirty="0">
                <a:latin typeface="Arial" panose="020B0604020202020204" pitchFamily="34" charset="0"/>
              </a:rPr>
              <a:t>年，工业总产值增长</a:t>
            </a:r>
            <a:r>
              <a:rPr lang="en-US" altLang="zh-CN" sz="1800" b="1" dirty="0">
                <a:latin typeface="Arial" panose="020B0604020202020204" pitchFamily="34" charset="0"/>
              </a:rPr>
              <a:t>2</a:t>
            </a:r>
            <a:r>
              <a:rPr lang="zh-CN" altLang="en-US" sz="1800" b="1" dirty="0">
                <a:latin typeface="Arial" panose="020B0604020202020204" pitchFamily="34" charset="0"/>
              </a:rPr>
              <a:t>．</a:t>
            </a:r>
            <a:r>
              <a:rPr lang="en-US" altLang="zh-CN" sz="1800" b="1" dirty="0">
                <a:latin typeface="Arial" panose="020B0604020202020204" pitchFamily="34" charset="0"/>
              </a:rPr>
              <a:t>3</a:t>
            </a:r>
            <a:r>
              <a:rPr lang="zh-CN" altLang="en-US" sz="1800" b="1" dirty="0">
                <a:latin typeface="Arial" panose="020B0604020202020204" pitchFamily="34" charset="0"/>
              </a:rPr>
              <a:t>倍，而农业总产值却下降了</a:t>
            </a:r>
            <a:r>
              <a:rPr lang="en-US" altLang="zh-CN" sz="1800" b="1" dirty="0">
                <a:latin typeface="Arial" panose="020B0604020202020204" pitchFamily="34" charset="0"/>
              </a:rPr>
              <a:t>22</a:t>
            </a:r>
            <a:r>
              <a:rPr lang="zh-CN" altLang="en-US" sz="1800" b="1" dirty="0">
                <a:latin typeface="Arial" panose="020B0604020202020204" pitchFamily="34" charset="0"/>
              </a:rPr>
              <a:t>．</a:t>
            </a:r>
            <a:r>
              <a:rPr lang="en-US" altLang="zh-CN" sz="1800" b="1" dirty="0">
                <a:latin typeface="Arial" panose="020B0604020202020204" pitchFamily="34" charset="0"/>
              </a:rPr>
              <a:t>8</a:t>
            </a:r>
            <a:r>
              <a:rPr lang="zh-CN" altLang="en-US" sz="1800" b="1" dirty="0">
                <a:latin typeface="Arial" panose="020B0604020202020204" pitchFamily="34" charset="0"/>
              </a:rPr>
              <a:t>％；农业不能为工业的迅速发展提供所需要的粮食、油料、原料等农产品。</a:t>
            </a:r>
            <a:endParaRPr lang="zh-CN" altLang="en-US" sz="1800" b="1">
              <a:effectLst>
                <a:outerShdw blurRad="38100" dist="38100" dir="2700000">
                  <a:srgbClr val="C0C0C0"/>
                </a:outerShdw>
              </a:effectLst>
              <a:latin typeface="华文新魏" pitchFamily="2" charset="-122"/>
              <a:ea typeface="华文新魏" pitchFamily="2" charset="-122"/>
            </a:endParaRPr>
          </a:p>
        </p:txBody>
      </p:sp>
      <p:grpSp>
        <p:nvGrpSpPr>
          <p:cNvPr id="467982" name="组合 467981"/>
          <p:cNvGrpSpPr/>
          <p:nvPr/>
        </p:nvGrpSpPr>
        <p:grpSpPr>
          <a:xfrm>
            <a:off x="954633" y="2668144"/>
            <a:ext cx="6856215" cy="1085567"/>
            <a:chOff x="0" y="1920"/>
            <a:chExt cx="5760" cy="912"/>
          </a:xfrm>
        </p:grpSpPr>
        <p:pic>
          <p:nvPicPr>
            <p:cNvPr id="467983" name="矩形 2"/>
            <p:cNvPicPr/>
            <p:nvPr/>
          </p:nvPicPr>
          <p:blipFill>
            <a:blip r:embed="rId1"/>
            <a:stretch>
              <a:fillRect/>
            </a:stretch>
          </p:blipFill>
          <p:spPr>
            <a:xfrm>
              <a:off x="0" y="1920"/>
              <a:ext cx="5760" cy="912"/>
            </a:xfrm>
            <a:prstGeom prst="rect">
              <a:avLst/>
            </a:prstGeom>
            <a:noFill/>
            <a:ln w="9525">
              <a:noFill/>
            </a:ln>
          </p:spPr>
        </p:pic>
        <p:sp>
          <p:nvSpPr>
            <p:cNvPr id="467984" name="文本框 467983"/>
            <p:cNvSpPr txBox="1"/>
            <p:nvPr/>
          </p:nvSpPr>
          <p:spPr>
            <a:xfrm>
              <a:off x="988" y="2111"/>
              <a:ext cx="3756" cy="348"/>
            </a:xfrm>
            <a:prstGeom prst="rect">
              <a:avLst/>
            </a:prstGeom>
            <a:noFill/>
            <a:ln w="9525">
              <a:noFill/>
            </a:ln>
          </p:spPr>
          <p:txBody>
            <a:bodyPr wrap="none" anchor="ctr">
              <a:spAutoFit/>
            </a:bodyPr>
            <a:p>
              <a:pPr algn="ctr"/>
              <a:r>
                <a:rPr lang="zh-CN" altLang="en-US" sz="2100" b="1" dirty="0">
                  <a:solidFill>
                    <a:srgbClr val="FFFFFF"/>
                  </a:solidFill>
                  <a:effectLst>
                    <a:outerShdw blurRad="38100" dist="38100" dir="2700000">
                      <a:srgbClr val="C0C0C0"/>
                    </a:outerShdw>
                  </a:effectLst>
                  <a:latin typeface="黑体" panose="02010609060101010101" pitchFamily="2" charset="-122"/>
                  <a:ea typeface="黑体" panose="02010609060101010101" pitchFamily="2" charset="-122"/>
                </a:rPr>
                <a:t>人力、物力巨大浪费，破坏生态环境</a:t>
              </a:r>
              <a:endParaRPr lang="zh-CN" altLang="en-US" sz="2100" b="1" dirty="0">
                <a:solidFill>
                  <a:srgbClr val="FFFF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grpSp>
      <p:sp>
        <p:nvSpPr>
          <p:cNvPr id="3" name="矩形 2"/>
          <p:cNvSpPr/>
          <p:nvPr/>
        </p:nvSpPr>
        <p:spPr>
          <a:xfrm>
            <a:off x="2463063" y="3922389"/>
            <a:ext cx="2862580" cy="414020"/>
          </a:xfrm>
          <a:prstGeom prst="rect">
            <a:avLst/>
          </a:prstGeo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wrap="non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zh-CN" altLang="en-US" sz="2100" b="1" dirty="0">
                <a:solidFill>
                  <a:srgbClr val="FFFFFF"/>
                </a:solidFill>
                <a:effectLst>
                  <a:outerShdw blurRad="38100" dist="38100" dir="2700000">
                    <a:srgbClr val="C0C0C0"/>
                  </a:outerShdw>
                </a:effectLst>
                <a:latin typeface="黑体" panose="02010609060101010101" pitchFamily="2" charset="-122"/>
                <a:ea typeface="黑体" panose="02010609060101010101" pitchFamily="2" charset="-122"/>
              </a:rPr>
              <a:t>国民经济比例严重失调</a:t>
            </a:r>
            <a:endParaRPr lang="zh-CN" altLang="en-US" sz="2100" b="1" dirty="0">
              <a:solidFill>
                <a:srgbClr val="FFFF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467973" name="文本框 467972"/>
          <p:cNvSpPr txBox="1"/>
          <p:nvPr/>
        </p:nvSpPr>
        <p:spPr>
          <a:xfrm>
            <a:off x="54610" y="927504"/>
            <a:ext cx="9144000" cy="1291590"/>
          </a:xfrm>
          <a:prstGeom prst="rect">
            <a:avLst/>
          </a:prstGeom>
          <a:solidFill>
            <a:schemeClr val="accent5">
              <a:lumMod val="90000"/>
            </a:schemeClr>
          </a:solidFill>
          <a:ln w="9525" cap="flat" cmpd="sng">
            <a:solidFill>
              <a:srgbClr val="0000CC"/>
            </a:solidFill>
            <a:prstDash val="dash"/>
            <a:miter/>
            <a:headEnd type="none" w="med" len="med"/>
            <a:tailEnd type="none" w="med" len="med"/>
          </a:ln>
        </p:spPr>
        <p:txBody>
          <a:bodyPr>
            <a:spAutoFit/>
          </a:bodyPr>
          <a:p>
            <a:pPr>
              <a:spcBef>
                <a:spcPct val="50000"/>
              </a:spcBef>
            </a:pPr>
            <a:r>
              <a:rPr lang="en-US" altLang="zh-CN" sz="1950" b="1" dirty="0">
                <a:latin typeface="楷体_GB2312" pitchFamily="49" charset="-122"/>
                <a:ea typeface="楷体_GB2312" pitchFamily="49" charset="-122"/>
              </a:rPr>
              <a:t>    </a:t>
            </a:r>
            <a:r>
              <a:rPr lang="en-US" altLang="zh-CN" sz="1950" b="1" dirty="0">
                <a:latin typeface="宋体" panose="02010600030101010101" pitchFamily="2" charset="-122"/>
              </a:rPr>
              <a:t>“</a:t>
            </a:r>
            <a:r>
              <a:rPr lang="zh-CN" altLang="en-US" sz="1950" b="1" dirty="0">
                <a:latin typeface="宋体" panose="02010600030101010101" pitchFamily="2" charset="-122"/>
              </a:rPr>
              <a:t>又是大国又是穷国，不跃进行吗？落后二百年，不跃进行吗！” 毛泽东在一九五八年宣布的“三年基本超过英国，十年超过美国，有充分把握”。</a:t>
            </a:r>
            <a:r>
              <a:rPr lang="zh-CN" altLang="en-US" sz="1950" b="1" dirty="0">
                <a:latin typeface="楷体_GB2312" pitchFamily="49" charset="-122"/>
                <a:ea typeface="楷体_GB2312" pitchFamily="49" charset="-122"/>
              </a:rPr>
              <a:t> </a:t>
            </a:r>
            <a:br>
              <a:rPr lang="zh-CN" altLang="en-US" sz="1950" b="1" dirty="0">
                <a:latin typeface="楷体_GB2312" pitchFamily="49" charset="-122"/>
                <a:ea typeface="楷体_GB2312" pitchFamily="49" charset="-122"/>
              </a:rPr>
            </a:br>
            <a:r>
              <a:rPr lang="en-US" altLang="zh-CN" sz="1950" b="1" dirty="0">
                <a:solidFill>
                  <a:srgbClr val="0000CC"/>
                </a:solidFill>
                <a:latin typeface="楷体_GB2312" pitchFamily="49" charset="-122"/>
                <a:ea typeface="楷体_GB2312" pitchFamily="49" charset="-122"/>
              </a:rPr>
              <a:t>1</a:t>
            </a:r>
            <a:r>
              <a:rPr lang="zh-CN" altLang="en-US" sz="1950" b="1" dirty="0">
                <a:solidFill>
                  <a:srgbClr val="0000CC"/>
                </a:solidFill>
                <a:latin typeface="楷体_GB2312" pitchFamily="49" charset="-122"/>
                <a:ea typeface="楷体_GB2312" pitchFamily="49" charset="-122"/>
              </a:rPr>
              <a:t>、材料显示开展大跃进运动是在何种心态下进行？还有什么原因？有何表现？产生了怎样的危害？</a:t>
            </a:r>
            <a:endParaRPr lang="zh-CN" altLang="en-US" sz="1950" b="1" dirty="0">
              <a:solidFill>
                <a:srgbClr val="0000CC"/>
              </a:solidFill>
              <a:latin typeface="楷体_GB2312" pitchFamily="49" charset="-122"/>
              <a:ea typeface="楷体_GB2312" pitchFamily="49" charset="-122"/>
            </a:endParaRPr>
          </a:p>
        </p:txBody>
      </p:sp>
      <p:sp>
        <p:nvSpPr>
          <p:cNvPr id="130056" name="矩形 195594"/>
          <p:cNvSpPr/>
          <p:nvPr/>
        </p:nvSpPr>
        <p:spPr>
          <a:xfrm>
            <a:off x="87313" y="14160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2"/>
          <a:stretch>
            <a:fillRect/>
          </a:stretch>
        </p:blipFill>
        <p:spPr>
          <a:xfrm>
            <a:off x="900113" y="0"/>
            <a:ext cx="3457575" cy="296863"/>
          </a:xfrm>
          <a:prstGeom prst="rect">
            <a:avLst/>
          </a:prstGeom>
          <a:noFill/>
          <a:ln w="9525">
            <a:noFill/>
          </a:ln>
        </p:spPr>
      </p:pic>
      <p:sp>
        <p:nvSpPr>
          <p:cNvPr id="2" name="矩形 10"/>
          <p:cNvSpPr/>
          <p:nvPr/>
        </p:nvSpPr>
        <p:spPr>
          <a:xfrm>
            <a:off x="2013585" y="18097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7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6797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67974"/>
                                        </p:tgtEl>
                                        <p:attrNameLst>
                                          <p:attrName>style.visibility</p:attrName>
                                        </p:attrNameLst>
                                      </p:cBhvr>
                                      <p:to>
                                        <p:strVal val="visible"/>
                                      </p:to>
                                    </p:set>
                                    <p:animEffect transition="in" filter="strips(downLeft)">
                                      <p:cBhvr>
                                        <p:cTn id="15" dur="500"/>
                                        <p:tgtEl>
                                          <p:spTgt spid="46797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67977"/>
                                        </p:tgtEl>
                                        <p:attrNameLst>
                                          <p:attrName>style.visibility</p:attrName>
                                        </p:attrNameLst>
                                      </p:cBhvr>
                                      <p:to>
                                        <p:strVal val="visible"/>
                                      </p:to>
                                    </p:set>
                                    <p:animEffect transition="in" filter="blinds(horizontal)">
                                      <p:cBhvr>
                                        <p:cTn id="20" dur="500"/>
                                        <p:tgtEl>
                                          <p:spTgt spid="46797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67980"/>
                                        </p:tgtEl>
                                        <p:attrNameLst>
                                          <p:attrName>style.visibility</p:attrName>
                                        </p:attrNameLst>
                                      </p:cBhvr>
                                      <p:to>
                                        <p:strVal val="visible"/>
                                      </p:to>
                                    </p:set>
                                    <p:animEffect transition="in" filter="blinds(horizontal)">
                                      <p:cBhvr>
                                        <p:cTn id="25" dur="500"/>
                                        <p:tgtEl>
                                          <p:spTgt spid="46798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46798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67982"/>
                                        </p:tgtEl>
                                        <p:attrNameLst>
                                          <p:attrName>style.visibility</p:attrName>
                                        </p:attrNameLst>
                                      </p:cBhvr>
                                      <p:to>
                                        <p:strVal val="visible"/>
                                      </p:to>
                                    </p:set>
                                    <p:animEffect transition="in" filter="blinds(horizontal)">
                                      <p:cBhvr>
                                        <p:cTn id="34" dur="500"/>
                                        <p:tgtEl>
                                          <p:spTgt spid="46798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000000"/>
                                          </p:val>
                                        </p:tav>
                                        <p:tav tm="100000">
                                          <p:val>
                                            <p:strVal val="#ppt_w"/>
                                          </p:val>
                                        </p:tav>
                                      </p:tavLst>
                                    </p:anim>
                                    <p:anim calcmode="lin" valueType="num">
                                      <p:cBhvr>
                                        <p:cTn id="40" dur="500" fill="hold"/>
                                        <p:tgtEl>
                                          <p:spTgt spid="3"/>
                                        </p:tgtEl>
                                        <p:attrNameLst>
                                          <p:attrName>ppt_h</p:attrName>
                                        </p:attrNameLst>
                                      </p:cBhvr>
                                      <p:tavLst>
                                        <p:tav tm="0">
                                          <p:val>
                                            <p:fltVal val="0.000000"/>
                                          </p:val>
                                        </p:tav>
                                        <p:tav tm="100000">
                                          <p:val>
                                            <p:strVal val="#ppt_h"/>
                                          </p:val>
                                        </p:tav>
                                      </p:tavLst>
                                    </p:anim>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4" grpId="0"/>
      <p:bldP spid="467977" grpId="0"/>
      <p:bldP spid="467980" grpId="0"/>
      <p:bldP spid="467973" grpId="0" bldLvl="0" animBg="1"/>
      <p:bldP spid="467973" grpId="1" bldLvl="0" animBg="1"/>
      <p:bldP spid="46798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8516" name="文本框 448515"/>
          <p:cNvSpPr txBox="1"/>
          <p:nvPr/>
        </p:nvSpPr>
        <p:spPr>
          <a:xfrm>
            <a:off x="458470" y="767080"/>
            <a:ext cx="8227060" cy="460375"/>
          </a:xfrm>
          <a:prstGeom prst="rect">
            <a:avLst/>
          </a:prstGeom>
          <a:solidFill>
            <a:srgbClr val="CCFFFF"/>
          </a:solidFill>
          <a:ln w="9525">
            <a:noFill/>
          </a:ln>
        </p:spPr>
        <p:txBody>
          <a:bodyPr wrap="square">
            <a:spAutoFit/>
          </a:bodyPr>
          <a:p>
            <a:pPr>
              <a:spcBef>
                <a:spcPct val="50000"/>
              </a:spcBef>
            </a:pPr>
            <a:r>
              <a:rPr lang="zh-CN" altLang="en-US" sz="2400" b="1" dirty="0">
                <a:solidFill>
                  <a:schemeClr val="accent6"/>
                </a:solidFill>
                <a:latin typeface="黑体" panose="02010609060101010101" pitchFamily="2" charset="-122"/>
                <a:ea typeface="黑体" panose="02010609060101010101" pitchFamily="2" charset="-122"/>
              </a:rPr>
              <a:t>新中国成立以来社会主义道路探索的曲折历程及阶段特征</a:t>
            </a:r>
            <a:endParaRPr lang="zh-CN" altLang="en-US" sz="2400" b="1" dirty="0">
              <a:solidFill>
                <a:schemeClr val="accent6"/>
              </a:solidFill>
              <a:latin typeface="黑体" panose="02010609060101010101" pitchFamily="2" charset="-122"/>
              <a:ea typeface="黑体" panose="02010609060101010101" pitchFamily="2" charset="-122"/>
            </a:endParaRPr>
          </a:p>
        </p:txBody>
      </p:sp>
      <p:sp>
        <p:nvSpPr>
          <p:cNvPr id="448519" name="矩形 448518"/>
          <p:cNvSpPr/>
          <p:nvPr/>
        </p:nvSpPr>
        <p:spPr>
          <a:xfrm>
            <a:off x="125095" y="1337310"/>
            <a:ext cx="8437880" cy="460375"/>
          </a:xfrm>
          <a:prstGeom prst="rect">
            <a:avLst/>
          </a:prstGeom>
          <a:noFill/>
          <a:ln w="9525">
            <a:noFill/>
          </a:ln>
        </p:spPr>
        <p:txBody>
          <a:bodyPr wrap="square">
            <a:spAutoFit/>
          </a:bodyPr>
          <a:p>
            <a:r>
              <a:rPr lang="zh-CN" altLang="en-US" sz="2400" b="1" dirty="0">
                <a:solidFill>
                  <a:srgbClr val="FF0000"/>
                </a:solidFill>
                <a:latin typeface="Arial" panose="020B0604020202020204" pitchFamily="34" charset="0"/>
              </a:rPr>
              <a:t>一、第一阶段（</a:t>
            </a:r>
            <a:r>
              <a:rPr lang="en-US" altLang="zh-CN" sz="2400" b="1" dirty="0">
                <a:solidFill>
                  <a:srgbClr val="FF0000"/>
                </a:solidFill>
                <a:latin typeface="Arial" panose="020B0604020202020204" pitchFamily="34" charset="0"/>
              </a:rPr>
              <a:t>1949-1956</a:t>
            </a:r>
            <a:r>
              <a:rPr lang="zh-CN" altLang="en-US" sz="2400" b="1" dirty="0">
                <a:solidFill>
                  <a:srgbClr val="FF0000"/>
                </a:solidFill>
                <a:latin typeface="Arial" panose="020B0604020202020204" pitchFamily="34" charset="0"/>
              </a:rPr>
              <a:t>年）：社会主义过渡时期</a:t>
            </a:r>
            <a:endParaRPr lang="zh-CN" altLang="en-US" sz="2400" b="1" dirty="0">
              <a:solidFill>
                <a:srgbClr val="FF0000"/>
              </a:solidFill>
              <a:latin typeface="Arial" panose="020B0604020202020204" pitchFamily="34" charset="0"/>
            </a:endParaRPr>
          </a:p>
        </p:txBody>
      </p:sp>
      <p:sp>
        <p:nvSpPr>
          <p:cNvPr id="448520" name="矩形 448519"/>
          <p:cNvSpPr/>
          <p:nvPr/>
        </p:nvSpPr>
        <p:spPr>
          <a:xfrm>
            <a:off x="213360" y="1972310"/>
            <a:ext cx="8563610" cy="1198880"/>
          </a:xfrm>
          <a:prstGeom prst="rect">
            <a:avLst/>
          </a:prstGeom>
          <a:noFill/>
          <a:ln w="9525">
            <a:noFill/>
          </a:ln>
        </p:spPr>
        <p:txBody>
          <a:bodyPr wrap="square">
            <a:spAutoFit/>
          </a:bodyPr>
          <a:p>
            <a:r>
              <a:rPr lang="en-US" altLang="zh-CN" sz="2400" b="1" dirty="0">
                <a:solidFill>
                  <a:srgbClr val="0000CC"/>
                </a:solidFill>
                <a:effectLst>
                  <a:outerShdw blurRad="38100" dist="38100" dir="2700000">
                    <a:srgbClr val="C0C0C0"/>
                  </a:outerShdw>
                </a:effectLst>
                <a:latin typeface="Arial" panose="020B0604020202020204" pitchFamily="34" charset="0"/>
              </a:rPr>
              <a:t>1</a:t>
            </a:r>
            <a:r>
              <a:rPr lang="zh-CN" altLang="en-US" sz="2400" b="1" dirty="0">
                <a:solidFill>
                  <a:srgbClr val="0000CC"/>
                </a:solidFill>
                <a:effectLst>
                  <a:outerShdw blurRad="38100" dist="38100" dir="2700000">
                    <a:srgbClr val="C0C0C0"/>
                  </a:outerShdw>
                </a:effectLst>
                <a:latin typeface="Arial" panose="020B0604020202020204" pitchFamily="34" charset="0"/>
              </a:rPr>
              <a:t>．国民经济恢复时期（</a:t>
            </a:r>
            <a:r>
              <a:rPr lang="en-US" altLang="zh-CN" sz="2400" b="1">
                <a:solidFill>
                  <a:srgbClr val="0000CC"/>
                </a:solidFill>
                <a:effectLst>
                  <a:outerShdw blurRad="38100" dist="38100" dir="2700000">
                    <a:srgbClr val="C0C0C0"/>
                  </a:outerShdw>
                </a:effectLst>
                <a:latin typeface="Arial" panose="020B0604020202020204" pitchFamily="34" charset="0"/>
              </a:rPr>
              <a:t>1949—</a:t>
            </a:r>
            <a:r>
              <a:rPr lang="en-US" altLang="zh-CN" sz="2400" b="1" dirty="0">
                <a:solidFill>
                  <a:srgbClr val="0000CC"/>
                </a:solidFill>
                <a:effectLst>
                  <a:outerShdw blurRad="38100" dist="38100" dir="2700000">
                    <a:srgbClr val="C0C0C0"/>
                  </a:outerShdw>
                </a:effectLst>
                <a:latin typeface="Arial" panose="020B0604020202020204" pitchFamily="34" charset="0"/>
              </a:rPr>
              <a:t>1952</a:t>
            </a:r>
            <a:r>
              <a:rPr lang="zh-CN" altLang="en-US" sz="2400" b="1" dirty="0">
                <a:solidFill>
                  <a:srgbClr val="0000CC"/>
                </a:solidFill>
                <a:effectLst>
                  <a:outerShdw blurRad="38100" dist="38100" dir="2700000">
                    <a:srgbClr val="C0C0C0"/>
                  </a:outerShdw>
                </a:effectLst>
                <a:latin typeface="Arial" panose="020B0604020202020204" pitchFamily="34" charset="0"/>
              </a:rPr>
              <a:t>年底）：</a:t>
            </a:r>
            <a:r>
              <a:rPr lang="zh-CN" altLang="en-US" sz="2400" b="1" dirty="0">
                <a:effectLst>
                  <a:outerShdw blurRad="38100" dist="38100" dir="2700000">
                    <a:srgbClr val="C0C0C0"/>
                  </a:outerShdw>
                </a:effectLst>
                <a:latin typeface="Arial" panose="020B0604020202020204" pitchFamily="34" charset="0"/>
              </a:rPr>
              <a:t>巩固人民民主政权，实现了国民经济的恢复，为国家开展有计划的经济建设创造了条件。</a:t>
            </a:r>
            <a:endParaRPr lang="zh-CN" altLang="en-US" sz="2400" b="1" dirty="0">
              <a:effectLst>
                <a:outerShdw blurRad="38100" dist="38100" dir="2700000">
                  <a:srgbClr val="C0C0C0"/>
                </a:outerShdw>
              </a:effectLst>
              <a:latin typeface="Arial" panose="020B0604020202020204" pitchFamily="34" charset="0"/>
            </a:endParaRPr>
          </a:p>
        </p:txBody>
      </p:sp>
      <p:sp>
        <p:nvSpPr>
          <p:cNvPr id="448521" name="矩形 448520"/>
          <p:cNvSpPr/>
          <p:nvPr/>
        </p:nvSpPr>
        <p:spPr>
          <a:xfrm>
            <a:off x="229235" y="3171190"/>
            <a:ext cx="8685530" cy="1198880"/>
          </a:xfrm>
          <a:prstGeom prst="rect">
            <a:avLst/>
          </a:prstGeom>
          <a:noFill/>
          <a:ln w="9525">
            <a:noFill/>
          </a:ln>
        </p:spPr>
        <p:txBody>
          <a:bodyPr wrap="square">
            <a:spAutoFit/>
          </a:bodyPr>
          <a:p>
            <a:r>
              <a:rPr lang="en-US" altLang="zh-CN" sz="2400" b="1" dirty="0">
                <a:solidFill>
                  <a:srgbClr val="0000CC"/>
                </a:solidFill>
                <a:effectLst>
                  <a:outerShdw blurRad="38100" dist="38100" dir="2700000">
                    <a:srgbClr val="C0C0C0"/>
                  </a:outerShdw>
                </a:effectLst>
                <a:latin typeface="Arial" panose="020B0604020202020204" pitchFamily="34" charset="0"/>
              </a:rPr>
              <a:t>2</a:t>
            </a:r>
            <a:r>
              <a:rPr lang="zh-CN" altLang="en-US" sz="2400" b="1" dirty="0">
                <a:solidFill>
                  <a:srgbClr val="0000CC"/>
                </a:solidFill>
                <a:effectLst>
                  <a:outerShdw blurRad="38100" dist="38100" dir="2700000">
                    <a:srgbClr val="C0C0C0"/>
                  </a:outerShdw>
                </a:effectLst>
                <a:latin typeface="Arial" panose="020B0604020202020204" pitchFamily="34" charset="0"/>
              </a:rPr>
              <a:t>．所有制结构的改造（</a:t>
            </a:r>
            <a:r>
              <a:rPr lang="en-US" altLang="zh-CN" sz="2400" b="1">
                <a:solidFill>
                  <a:srgbClr val="0000CC"/>
                </a:solidFill>
                <a:effectLst>
                  <a:outerShdw blurRad="38100" dist="38100" dir="2700000">
                    <a:srgbClr val="C0C0C0"/>
                  </a:outerShdw>
                </a:effectLst>
                <a:latin typeface="Arial" panose="020B0604020202020204" pitchFamily="34" charset="0"/>
              </a:rPr>
              <a:t>1953—</a:t>
            </a:r>
            <a:r>
              <a:rPr lang="en-US" altLang="zh-CN" sz="2400" b="1" dirty="0">
                <a:solidFill>
                  <a:srgbClr val="0000CC"/>
                </a:solidFill>
                <a:effectLst>
                  <a:outerShdw blurRad="38100" dist="38100" dir="2700000">
                    <a:srgbClr val="C0C0C0"/>
                  </a:outerShdw>
                </a:effectLst>
                <a:latin typeface="Arial" panose="020B0604020202020204" pitchFamily="34" charset="0"/>
              </a:rPr>
              <a:t>1956</a:t>
            </a:r>
            <a:r>
              <a:rPr lang="zh-CN" altLang="en-US" sz="2400" b="1" dirty="0">
                <a:solidFill>
                  <a:srgbClr val="0000CC"/>
                </a:solidFill>
                <a:effectLst>
                  <a:outerShdw blurRad="38100" dist="38100" dir="2700000">
                    <a:srgbClr val="C0C0C0"/>
                  </a:outerShdw>
                </a:effectLst>
                <a:latin typeface="Arial" panose="020B0604020202020204" pitchFamily="34" charset="0"/>
              </a:rPr>
              <a:t>）：</a:t>
            </a:r>
            <a:r>
              <a:rPr lang="en-US" altLang="zh-CN" sz="2400" b="1" dirty="0">
                <a:effectLst>
                  <a:outerShdw blurRad="38100" dist="38100" dir="2700000">
                    <a:srgbClr val="C0C0C0"/>
                  </a:outerShdw>
                </a:effectLst>
                <a:latin typeface="Arial" panose="020B0604020202020204" pitchFamily="34" charset="0"/>
              </a:rPr>
              <a:t>①1953</a:t>
            </a:r>
            <a:r>
              <a:rPr lang="zh-CN" altLang="en-US" sz="2400" b="1" dirty="0">
                <a:effectLst>
                  <a:outerShdw blurRad="38100" dist="38100" dir="2700000">
                    <a:srgbClr val="C0C0C0"/>
                  </a:outerShdw>
                </a:effectLst>
                <a:latin typeface="Arial" panose="020B0604020202020204" pitchFamily="34" charset="0"/>
              </a:rPr>
              <a:t>年实施一五计划，优先发展重工业。 </a:t>
            </a:r>
            <a:r>
              <a:rPr lang="en-US" altLang="zh-CN" sz="2400" b="1" dirty="0">
                <a:effectLst>
                  <a:outerShdw blurRad="38100" dist="38100" dir="2700000">
                    <a:srgbClr val="C0C0C0"/>
                  </a:outerShdw>
                </a:effectLst>
                <a:latin typeface="Arial" panose="020B0604020202020204" pitchFamily="34" charset="0"/>
              </a:rPr>
              <a:t>②</a:t>
            </a:r>
            <a:r>
              <a:rPr lang="zh-CN" altLang="en-US" sz="2400" b="1" dirty="0">
                <a:effectLst>
                  <a:outerShdw blurRad="38100" dist="38100" dir="2700000">
                    <a:srgbClr val="C0C0C0"/>
                  </a:outerShdw>
                </a:effectLst>
                <a:latin typeface="Arial" panose="020B0604020202020204" pitchFamily="34" charset="0"/>
              </a:rPr>
              <a:t>开展社会主义三大改造（农业、手工业、资本主义工商业）</a:t>
            </a:r>
            <a:r>
              <a:rPr lang="zh-CN" altLang="en-US" sz="2400" dirty="0">
                <a:latin typeface="Arial" panose="020B0604020202020204" pitchFamily="34" charset="0"/>
              </a:rPr>
              <a:t> </a:t>
            </a:r>
            <a:endParaRPr lang="zh-CN" altLang="en-US" sz="2400" dirty="0">
              <a:latin typeface="Arial" panose="020B0604020202020204" pitchFamily="34" charset="0"/>
            </a:endParaRPr>
          </a:p>
        </p:txBody>
      </p:sp>
      <p:sp>
        <p:nvSpPr>
          <p:cNvPr id="3" name="矩形 2"/>
          <p:cNvSpPr/>
          <p:nvPr/>
        </p:nvSpPr>
        <p:spPr>
          <a:xfrm>
            <a:off x="339725" y="68263"/>
            <a:ext cx="776288" cy="469900"/>
          </a:xfrm>
          <a:prstGeom prst="rect">
            <a:avLst/>
          </a:prstGeom>
          <a:blipFill dpi="0" rotWithShape="1">
            <a:blip r:embed="rId1">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pic>
        <p:nvPicPr>
          <p:cNvPr id="43035" name="TextBox 1"/>
          <p:cNvPicPr>
            <a:picLocks noGrp="1" noChangeAspect="1"/>
          </p:cNvPicPr>
          <p:nvPr/>
        </p:nvPicPr>
        <p:blipFill>
          <a:blip r:embed="rId2"/>
          <a:stretch>
            <a:fillRect/>
          </a:stretch>
        </p:blipFill>
        <p:spPr>
          <a:xfrm>
            <a:off x="900113" y="0"/>
            <a:ext cx="3457575" cy="296863"/>
          </a:xfrm>
          <a:prstGeom prst="rect">
            <a:avLst/>
          </a:prstGeom>
          <a:noFill/>
          <a:ln w="9525">
            <a:noFill/>
          </a:ln>
        </p:spPr>
      </p:pic>
      <p:sp>
        <p:nvSpPr>
          <p:cNvPr id="36885" name="矩形 154640"/>
          <p:cNvSpPr/>
          <p:nvPr/>
        </p:nvSpPr>
        <p:spPr>
          <a:xfrm>
            <a:off x="-71437" y="240348"/>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专题线索</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8519"/>
                                        </p:tgtEl>
                                        <p:attrNameLst>
                                          <p:attrName>style.visibility</p:attrName>
                                        </p:attrNameLst>
                                      </p:cBhvr>
                                      <p:to>
                                        <p:strVal val="visible"/>
                                      </p:to>
                                    </p:set>
                                    <p:animEffect transition="in" filter="blinds(horizontal)">
                                      <p:cBhvr>
                                        <p:cTn id="7" dur="500"/>
                                        <p:tgtEl>
                                          <p:spTgt spid="4485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8520"/>
                                        </p:tgtEl>
                                        <p:attrNameLst>
                                          <p:attrName>style.visibility</p:attrName>
                                        </p:attrNameLst>
                                      </p:cBhvr>
                                      <p:to>
                                        <p:strVal val="visible"/>
                                      </p:to>
                                    </p:set>
                                    <p:animEffect transition="in" filter="blinds(horizontal)">
                                      <p:cBhvr>
                                        <p:cTn id="12" dur="500"/>
                                        <p:tgtEl>
                                          <p:spTgt spid="4485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8521"/>
                                        </p:tgtEl>
                                        <p:attrNameLst>
                                          <p:attrName>style.visibility</p:attrName>
                                        </p:attrNameLst>
                                      </p:cBhvr>
                                      <p:to>
                                        <p:strVal val="visible"/>
                                      </p:to>
                                    </p:set>
                                    <p:animEffect transition="in" filter="blinds(horizontal)">
                                      <p:cBhvr>
                                        <p:cTn id="17" dur="500"/>
                                        <p:tgtEl>
                                          <p:spTgt spid="448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9" grpId="0"/>
      <p:bldP spid="448520" grpId="0"/>
      <p:bldP spid="4485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8998" name="文本框 468997"/>
          <p:cNvSpPr txBox="1"/>
          <p:nvPr/>
        </p:nvSpPr>
        <p:spPr>
          <a:xfrm>
            <a:off x="0" y="2680325"/>
            <a:ext cx="9144000" cy="737235"/>
          </a:xfrm>
          <a:prstGeom prst="rect">
            <a:avLst/>
          </a:prstGeom>
          <a:noFill/>
          <a:ln w="9525">
            <a:noFill/>
          </a:ln>
        </p:spPr>
        <p:txBody>
          <a:bodyPr>
            <a:spAutoFit/>
          </a:bodyPr>
          <a:p>
            <a:pPr>
              <a:spcBef>
                <a:spcPct val="50000"/>
              </a:spcBef>
              <a:buClr>
                <a:schemeClr val="bg1"/>
              </a:buClr>
            </a:pPr>
            <a:r>
              <a:rPr lang="zh-CN" altLang="en-US" sz="2100" b="1" dirty="0">
                <a:solidFill>
                  <a:srgbClr val="FF0000"/>
                </a:solidFill>
                <a:effectLst>
                  <a:outerShdw blurRad="38100" dist="38100" dir="2700000">
                    <a:srgbClr val="C0C0C0"/>
                  </a:outerShdw>
                </a:effectLst>
                <a:latin typeface="黑体" panose="02010609060101010101" pitchFamily="2" charset="-122"/>
              </a:rPr>
              <a:t>盲目提高公有化程度，</a:t>
            </a:r>
            <a:r>
              <a:rPr lang="zh-CN" altLang="en-US" sz="2100" b="1" dirty="0">
                <a:solidFill>
                  <a:srgbClr val="FF0000"/>
                </a:solidFill>
                <a:effectLst>
                  <a:outerShdw blurRad="38100" dist="38100" dir="2700000">
                    <a:srgbClr val="C0C0C0"/>
                  </a:outerShdw>
                </a:effectLst>
                <a:latin typeface="Arial" panose="020B0604020202020204" pitchFamily="34" charset="0"/>
              </a:rPr>
              <a:t>不顾生产力的实际水平，片面变革生产关系的“左”倾错误，</a:t>
            </a:r>
            <a:r>
              <a:rPr lang="zh-CN" altLang="en-US" sz="2100" b="1" u="sng" dirty="0">
                <a:solidFill>
                  <a:srgbClr val="FF0000"/>
                </a:solidFill>
                <a:effectLst>
                  <a:outerShdw blurRad="38100" dist="38100" dir="2700000">
                    <a:srgbClr val="C0C0C0"/>
                  </a:outerShdw>
                </a:effectLst>
                <a:latin typeface="Arial" panose="020B0604020202020204" pitchFamily="34" charset="0"/>
              </a:rPr>
              <a:t>违背了生产力决定生产关系的原理</a:t>
            </a:r>
            <a:r>
              <a:rPr lang="zh-CN" altLang="en-US" sz="2100" b="1" dirty="0">
                <a:solidFill>
                  <a:srgbClr val="FF0000"/>
                </a:solidFill>
                <a:effectLst>
                  <a:outerShdw blurRad="38100" dist="38100" dir="2700000">
                    <a:srgbClr val="C0C0C0"/>
                  </a:outerShdw>
                </a:effectLst>
                <a:latin typeface="Arial" panose="020B0604020202020204" pitchFamily="34" charset="0"/>
              </a:rPr>
              <a:t>。</a:t>
            </a:r>
            <a:endParaRPr lang="zh-CN" altLang="en-US" sz="2100" b="1" dirty="0">
              <a:solidFill>
                <a:srgbClr val="FF0000"/>
              </a:solidFill>
              <a:effectLst>
                <a:outerShdw blurRad="38100" dist="38100" dir="2700000">
                  <a:srgbClr val="C0C0C0"/>
                </a:outerShdw>
              </a:effectLst>
              <a:latin typeface="Arial" panose="020B0604020202020204" pitchFamily="34" charset="0"/>
            </a:endParaRPr>
          </a:p>
        </p:txBody>
      </p:sp>
      <p:sp>
        <p:nvSpPr>
          <p:cNvPr id="468999" name="文本框 468998"/>
          <p:cNvSpPr txBox="1"/>
          <p:nvPr/>
        </p:nvSpPr>
        <p:spPr>
          <a:xfrm>
            <a:off x="1075325" y="1510357"/>
            <a:ext cx="6641958" cy="414020"/>
          </a:xfrm>
          <a:prstGeom prst="rect">
            <a:avLst/>
          </a:prstGeom>
          <a:noFill/>
          <a:ln w="9525">
            <a:noFill/>
          </a:ln>
        </p:spPr>
        <p:txBody>
          <a:bodyPr>
            <a:spAutoFit/>
          </a:bodyPr>
          <a:p>
            <a:pPr>
              <a:spcBef>
                <a:spcPct val="50000"/>
              </a:spcBef>
              <a:buClr>
                <a:schemeClr val="bg1"/>
              </a:buClr>
            </a:pPr>
            <a:r>
              <a:rPr lang="zh-CN" altLang="en-US" sz="2100" b="1" dirty="0">
                <a:solidFill>
                  <a:srgbClr val="FF0000"/>
                </a:solidFill>
                <a:effectLst>
                  <a:outerShdw blurRad="38100" dist="38100" dir="2700000">
                    <a:srgbClr val="C0C0C0"/>
                  </a:outerShdw>
                </a:effectLst>
                <a:latin typeface="宋体" panose="02010600030101010101" pitchFamily="2" charset="-122"/>
              </a:rPr>
              <a:t>挫伤农民的生产积极性，破坏农业生产</a:t>
            </a:r>
            <a:endParaRPr lang="zh-CN" altLang="en-US" sz="2100" b="1">
              <a:solidFill>
                <a:srgbClr val="FF0000"/>
              </a:solidFill>
              <a:effectLst>
                <a:outerShdw blurRad="38100" dist="38100" dir="2700000">
                  <a:srgbClr val="C0C0C0"/>
                </a:outerShdw>
              </a:effectLst>
              <a:latin typeface="宋体" panose="02010600030101010101" pitchFamily="2" charset="-122"/>
            </a:endParaRPr>
          </a:p>
        </p:txBody>
      </p:sp>
      <p:sp>
        <p:nvSpPr>
          <p:cNvPr id="469000" name="文本框 468999"/>
          <p:cNvSpPr txBox="1"/>
          <p:nvPr/>
        </p:nvSpPr>
        <p:spPr>
          <a:xfrm>
            <a:off x="986915" y="1016267"/>
            <a:ext cx="8406005" cy="414020"/>
          </a:xfrm>
          <a:prstGeom prst="rect">
            <a:avLst/>
          </a:prstGeom>
          <a:noFill/>
          <a:ln w="9525">
            <a:noFill/>
          </a:ln>
        </p:spPr>
        <p:txBody>
          <a:bodyPr>
            <a:spAutoFit/>
          </a:bodyPr>
          <a:p>
            <a:pPr>
              <a:spcBef>
                <a:spcPct val="50000"/>
              </a:spcBef>
              <a:buClr>
                <a:schemeClr val="bg1"/>
              </a:buClr>
            </a:pPr>
            <a:r>
              <a:rPr lang="zh-CN" altLang="en-US" sz="2100" b="1" i="1" u="sng" dirty="0">
                <a:solidFill>
                  <a:srgbClr val="FF0000"/>
                </a:solidFill>
                <a:effectLst>
                  <a:outerShdw blurRad="38100" dist="38100" dir="2700000">
                    <a:srgbClr val="C0C0C0"/>
                  </a:outerShdw>
                </a:effectLst>
                <a:latin typeface="宋体" panose="02010600030101010101" pitchFamily="2" charset="-122"/>
              </a:rPr>
              <a:t>一大二公</a:t>
            </a:r>
            <a:r>
              <a:rPr lang="zh-CN" altLang="en-US" sz="2100" b="1" dirty="0">
                <a:solidFill>
                  <a:srgbClr val="FF0000"/>
                </a:solidFill>
                <a:effectLst>
                  <a:outerShdw blurRad="38100" dist="38100" dir="2700000">
                    <a:srgbClr val="C0C0C0"/>
                  </a:outerShdw>
                </a:effectLst>
                <a:latin typeface="宋体" panose="02010600030101010101" pitchFamily="2" charset="-122"/>
              </a:rPr>
              <a:t>：土地公有；统一经营，集中劳动；平均主义严重</a:t>
            </a:r>
            <a:endParaRPr lang="zh-CN" altLang="en-US" sz="2100" b="1" dirty="0">
              <a:solidFill>
                <a:srgbClr val="FF0000"/>
              </a:solidFill>
              <a:effectLst>
                <a:outerShdw blurRad="38100" dist="38100" dir="2700000">
                  <a:srgbClr val="C0C0C0"/>
                </a:outerShdw>
              </a:effectLst>
              <a:latin typeface="宋体" panose="02010600030101010101" pitchFamily="2" charset="-122"/>
            </a:endParaRPr>
          </a:p>
        </p:txBody>
      </p:sp>
      <p:sp>
        <p:nvSpPr>
          <p:cNvPr id="469001" name="矩形 469000"/>
          <p:cNvSpPr/>
          <p:nvPr/>
        </p:nvSpPr>
        <p:spPr>
          <a:xfrm>
            <a:off x="113030" y="1016267"/>
            <a:ext cx="986790" cy="414020"/>
          </a:xfrm>
          <a:prstGeom prst="rect">
            <a:avLst/>
          </a:prstGeom>
          <a:noFill/>
          <a:ln w="9525">
            <a:noFill/>
          </a:ln>
        </p:spPr>
        <p:txBody>
          <a:bodyPr wrap="none" anchor="t">
            <a:spAutoFit/>
          </a:bodyPr>
          <a:p>
            <a:r>
              <a:rPr lang="zh-CN" altLang="en-US" sz="2100" b="1" dirty="0">
                <a:solidFill>
                  <a:srgbClr val="0000CC"/>
                </a:solidFill>
                <a:effectLst>
                  <a:outerShdw blurRad="38100" dist="38100" dir="2700000">
                    <a:srgbClr val="C0C0C0"/>
                  </a:outerShdw>
                </a:effectLst>
                <a:latin typeface="黑体" panose="02010609060101010101" pitchFamily="2" charset="-122"/>
                <a:ea typeface="黑体" panose="02010609060101010101" pitchFamily="2" charset="-122"/>
              </a:rPr>
              <a:t>特点：</a:t>
            </a:r>
            <a:endParaRPr lang="zh-CN" altLang="en-US" sz="2100" b="1" dirty="0">
              <a:solidFill>
                <a:srgbClr val="0000CC"/>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469002" name="矩形 469001"/>
          <p:cNvSpPr/>
          <p:nvPr/>
        </p:nvSpPr>
        <p:spPr>
          <a:xfrm>
            <a:off x="113030" y="1429712"/>
            <a:ext cx="986790" cy="414020"/>
          </a:xfrm>
          <a:prstGeom prst="rect">
            <a:avLst/>
          </a:prstGeom>
          <a:noFill/>
          <a:ln w="9525">
            <a:noFill/>
          </a:ln>
        </p:spPr>
        <p:txBody>
          <a:bodyPr wrap="none" anchor="t">
            <a:spAutoFit/>
          </a:bodyPr>
          <a:p>
            <a:r>
              <a:rPr lang="zh-CN" altLang="en-US" sz="2100" b="1" dirty="0">
                <a:solidFill>
                  <a:srgbClr val="0000CC"/>
                </a:solidFill>
                <a:effectLst>
                  <a:outerShdw blurRad="38100" dist="38100" dir="2700000">
                    <a:srgbClr val="C0C0C0"/>
                  </a:outerShdw>
                </a:effectLst>
                <a:latin typeface="黑体" panose="02010609060101010101" pitchFamily="2" charset="-122"/>
                <a:ea typeface="黑体" panose="02010609060101010101" pitchFamily="2" charset="-122"/>
              </a:rPr>
              <a:t>危害：</a:t>
            </a:r>
            <a:endParaRPr lang="zh-CN" altLang="en-US" sz="2100" b="1" dirty="0">
              <a:solidFill>
                <a:srgbClr val="0000CC"/>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469003" name="矩形 469002"/>
          <p:cNvSpPr/>
          <p:nvPr/>
        </p:nvSpPr>
        <p:spPr>
          <a:xfrm>
            <a:off x="0" y="2138529"/>
            <a:ext cx="1522730" cy="414020"/>
          </a:xfrm>
          <a:prstGeom prst="rect">
            <a:avLst/>
          </a:prstGeom>
          <a:noFill/>
          <a:ln w="9525">
            <a:noFill/>
          </a:ln>
        </p:spPr>
        <p:txBody>
          <a:bodyPr wrap="none" anchor="t">
            <a:spAutoFit/>
          </a:bodyPr>
          <a:p>
            <a:r>
              <a:rPr lang="zh-CN" altLang="en-US" sz="2100" b="1" dirty="0">
                <a:solidFill>
                  <a:srgbClr val="0000CC"/>
                </a:solidFill>
                <a:effectLst>
                  <a:outerShdw blurRad="38100" dist="38100" dir="2700000">
                    <a:srgbClr val="C0C0C0"/>
                  </a:outerShdw>
                </a:effectLst>
                <a:latin typeface="黑体" panose="02010609060101010101" pitchFamily="2" charset="-122"/>
                <a:ea typeface="黑体" panose="02010609060101010101" pitchFamily="2" charset="-122"/>
              </a:rPr>
              <a:t>错误实质：</a:t>
            </a:r>
            <a:endParaRPr lang="zh-CN" altLang="en-US" sz="2100" b="1" dirty="0">
              <a:solidFill>
                <a:srgbClr val="0000CC"/>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469004" name="矩形 469003"/>
          <p:cNvSpPr/>
          <p:nvPr/>
        </p:nvSpPr>
        <p:spPr>
          <a:xfrm>
            <a:off x="0" y="3721566"/>
            <a:ext cx="9144000" cy="737235"/>
          </a:xfrm>
          <a:prstGeom prst="rect">
            <a:avLst/>
          </a:prstGeom>
          <a:solidFill>
            <a:schemeClr val="accent5">
              <a:lumMod val="90000"/>
            </a:schemeClr>
          </a:solidFill>
          <a:ln w="9525">
            <a:noFill/>
          </a:ln>
        </p:spPr>
        <p:txBody>
          <a:bodyPr>
            <a:spAutoFit/>
          </a:bodyPr>
          <a:p>
            <a:r>
              <a:rPr lang="zh-CN" altLang="en-US" sz="2100" b="1" dirty="0">
                <a:solidFill>
                  <a:srgbClr val="000000"/>
                </a:solidFill>
                <a:latin typeface="Arial" panose="020B0604020202020204" pitchFamily="34" charset="0"/>
              </a:rPr>
              <a:t>材料：头遍哨子不买帐，二遍哨子伸头望，三遍哨子慢慢晃。</a:t>
            </a:r>
            <a:endParaRPr lang="zh-CN" altLang="en-US" sz="2100" b="1" dirty="0">
              <a:solidFill>
                <a:srgbClr val="000000"/>
              </a:solidFill>
              <a:latin typeface="Arial" panose="020B0604020202020204" pitchFamily="34" charset="0"/>
            </a:endParaRPr>
          </a:p>
          <a:p>
            <a:r>
              <a:rPr lang="zh-CN" altLang="en-US" sz="2100" b="1" dirty="0">
                <a:solidFill>
                  <a:srgbClr val="000000"/>
                </a:solidFill>
                <a:latin typeface="Arial" panose="020B0604020202020204" pitchFamily="34" charset="0"/>
              </a:rPr>
              <a:t>                            </a:t>
            </a:r>
            <a:r>
              <a:rPr lang="en-US" altLang="zh-CN" sz="2100" b="1">
                <a:solidFill>
                  <a:srgbClr val="000000"/>
                </a:solidFill>
                <a:latin typeface="Arial" panose="020B0604020202020204" pitchFamily="34" charset="0"/>
              </a:rPr>
              <a:t>——</a:t>
            </a:r>
            <a:r>
              <a:rPr lang="zh-CN" altLang="en-US" sz="2100" b="1" dirty="0">
                <a:solidFill>
                  <a:srgbClr val="000000"/>
                </a:solidFill>
                <a:latin typeface="Arial" panose="020B0604020202020204" pitchFamily="34" charset="0"/>
              </a:rPr>
              <a:t>人民公社时农村的顺口溜</a:t>
            </a:r>
            <a:endParaRPr lang="zh-CN" altLang="en-US" sz="2100" b="1" dirty="0">
              <a:solidFill>
                <a:srgbClr val="000000"/>
              </a:solidFill>
              <a:latin typeface="Arial" panose="020B0604020202020204" pitchFamily="34" charset="0"/>
            </a:endParaRPr>
          </a:p>
        </p:txBody>
      </p:sp>
      <p:sp>
        <p:nvSpPr>
          <p:cNvPr id="467972" name="文本框 467971"/>
          <p:cNvSpPr txBox="1"/>
          <p:nvPr/>
        </p:nvSpPr>
        <p:spPr>
          <a:xfrm>
            <a:off x="737870" y="555625"/>
            <a:ext cx="5055235" cy="460375"/>
          </a:xfrm>
          <a:prstGeom prst="rect">
            <a:avLst/>
          </a:prstGeom>
          <a:noFill/>
          <a:ln w="9525">
            <a:noFill/>
          </a:ln>
        </p:spPr>
        <p:txBody>
          <a:bodyPr wrap="square">
            <a:spAutoFit/>
          </a:bodyPr>
          <a:p>
            <a:pPr>
              <a:spcBef>
                <a:spcPct val="50000"/>
              </a:spcBef>
            </a:pPr>
            <a:r>
              <a:rPr lang="en-US" altLang="zh-CN" sz="2400" b="1" dirty="0">
                <a:solidFill>
                  <a:schemeClr val="accent2"/>
                </a:solidFill>
                <a:latin typeface="黑体" panose="02010609060101010101" pitchFamily="2" charset="-122"/>
                <a:ea typeface="黑体" panose="02010609060101010101" pitchFamily="2" charset="-122"/>
              </a:rPr>
              <a:t>6</a:t>
            </a:r>
            <a:r>
              <a:rPr lang="zh-CN" altLang="en-US" sz="2400" b="1" dirty="0">
                <a:solidFill>
                  <a:schemeClr val="accent2"/>
                </a:solidFill>
                <a:latin typeface="黑体" panose="02010609060101010101" pitchFamily="2" charset="-122"/>
                <a:ea typeface="黑体" panose="02010609060101010101" pitchFamily="2" charset="-122"/>
              </a:rPr>
              <a:t>、大跃进和人民公社化运动</a:t>
            </a:r>
            <a:endParaRPr lang="zh-CN" altLang="en-US" sz="2400" b="1" dirty="0">
              <a:solidFill>
                <a:schemeClr val="accent2"/>
              </a:solidFill>
              <a:latin typeface="黑体" panose="02010609060101010101" pitchFamily="2" charset="-122"/>
              <a:ea typeface="黑体" panose="02010609060101010101" pitchFamily="2" charset="-122"/>
            </a:endParaRPr>
          </a:p>
        </p:txBody>
      </p:sp>
      <p:sp>
        <p:nvSpPr>
          <p:cNvPr id="468996" name="文本框 468995"/>
          <p:cNvSpPr txBox="1"/>
          <p:nvPr/>
        </p:nvSpPr>
        <p:spPr>
          <a:xfrm>
            <a:off x="0" y="1016035"/>
            <a:ext cx="9144000" cy="2491740"/>
          </a:xfrm>
          <a:prstGeom prst="rect">
            <a:avLst/>
          </a:prstGeom>
          <a:solidFill>
            <a:schemeClr val="accent5">
              <a:lumMod val="90000"/>
            </a:schemeClr>
          </a:solidFill>
          <a:ln w="12700" cap="flat" cmpd="sng">
            <a:solidFill>
              <a:srgbClr val="0000CC"/>
            </a:solidFill>
            <a:prstDash val="dash"/>
            <a:miter/>
            <a:headEnd type="none" w="med" len="med"/>
            <a:tailEnd type="none" w="med" len="med"/>
          </a:ln>
        </p:spPr>
        <p:txBody>
          <a:bodyPr>
            <a:spAutoFit/>
          </a:bodyPr>
          <a:p>
            <a:r>
              <a:rPr lang="en-US" altLang="zh-CN" sz="1800" b="1" dirty="0">
                <a:solidFill>
                  <a:schemeClr val="tx2"/>
                </a:solidFill>
                <a:effectLst>
                  <a:outerShdw blurRad="38100" dist="38100" dir="2700000">
                    <a:srgbClr val="C0C0C0"/>
                  </a:outerShdw>
                </a:effectLst>
                <a:latin typeface="楷体_GB2312" pitchFamily="49" charset="-122"/>
                <a:ea typeface="楷体_GB2312" pitchFamily="49" charset="-122"/>
              </a:rPr>
              <a:t>    </a:t>
            </a:r>
            <a:r>
              <a:rPr lang="zh-CN" altLang="en-US" sz="1950" b="1" dirty="0">
                <a:solidFill>
                  <a:schemeClr val="tx2"/>
                </a:solidFill>
                <a:effectLst>
                  <a:outerShdw blurRad="38100" dist="38100" dir="2700000">
                    <a:srgbClr val="C0C0C0"/>
                  </a:outerShdw>
                </a:effectLst>
                <a:latin typeface="宋体" panose="02010600030101010101" pitchFamily="2" charset="-122"/>
              </a:rPr>
              <a:t>人民公社的特点叫“一大二公”，</a:t>
            </a:r>
            <a:r>
              <a:rPr lang="en-US" altLang="zh-CN" sz="1950" b="1" dirty="0">
                <a:solidFill>
                  <a:schemeClr val="tx2"/>
                </a:solidFill>
                <a:effectLst>
                  <a:outerShdw blurRad="38100" dist="38100" dir="2700000">
                    <a:srgbClr val="C0C0C0"/>
                  </a:outerShdw>
                </a:effectLst>
                <a:latin typeface="宋体" panose="02010600030101010101" pitchFamily="2" charset="-122"/>
              </a:rPr>
              <a:t>……</a:t>
            </a:r>
            <a:r>
              <a:rPr lang="zh-CN" altLang="en-US" sz="1950" b="1" dirty="0">
                <a:solidFill>
                  <a:schemeClr val="tx2"/>
                </a:solidFill>
                <a:effectLst>
                  <a:outerShdw blurRad="38100" dist="38100" dir="2700000">
                    <a:srgbClr val="C0C0C0"/>
                  </a:outerShdw>
                </a:effectLst>
                <a:latin typeface="宋体" panose="02010600030101010101" pitchFamily="2" charset="-122"/>
              </a:rPr>
              <a:t>所谓大，就是将原来一二百户的合作社合并成四五千户以至一二万户的人民公社。一般是一乡一社。所谓公，就是将几十上百个经济条件、贫富水平不同的合作社合并后，一切财产上交公社，多者不退，少者不补，在全社范围内统一核算，统一分配，实行部分的供给制（包括大办公共食堂、吃饭不要钱，叫做共产主义因素），造成原来的各个合作社（合并后叫大队或小队）之间、社员与社员之间严重的平均主义。同时，社员的自留地、家畜、果树等，也都被收归社有。</a:t>
            </a:r>
            <a:r>
              <a:rPr lang="zh-CN" altLang="en-US" sz="1950" b="1" dirty="0">
                <a:solidFill>
                  <a:schemeClr val="tx2"/>
                </a:solidFill>
                <a:effectLst>
                  <a:outerShdw blurRad="38100" dist="38100" dir="2700000">
                    <a:srgbClr val="C0C0C0"/>
                  </a:outerShdw>
                </a:effectLst>
                <a:latin typeface="楷体_GB2312" pitchFamily="49" charset="-122"/>
                <a:ea typeface="楷体_GB2312" pitchFamily="49" charset="-122"/>
              </a:rPr>
              <a:t>   </a:t>
            </a:r>
            <a:endParaRPr lang="zh-CN" altLang="en-US" sz="1950" b="1" dirty="0">
              <a:solidFill>
                <a:schemeClr val="tx2"/>
              </a:solidFill>
              <a:effectLst>
                <a:outerShdw blurRad="38100" dist="38100" dir="2700000">
                  <a:srgbClr val="C0C0C0"/>
                </a:outerShdw>
              </a:effectLst>
              <a:latin typeface="楷体_GB2312" pitchFamily="49" charset="-122"/>
              <a:ea typeface="楷体_GB2312" pitchFamily="49" charset="-122"/>
            </a:endParaRPr>
          </a:p>
          <a:p>
            <a:r>
              <a:rPr lang="en-US" altLang="zh-CN" sz="1950" b="1" dirty="0">
                <a:solidFill>
                  <a:srgbClr val="0000CC"/>
                </a:solidFill>
                <a:effectLst>
                  <a:outerShdw blurRad="38100" dist="38100" dir="2700000">
                    <a:srgbClr val="C0C0C0"/>
                  </a:outerShdw>
                </a:effectLst>
                <a:latin typeface="楷体_GB2312" pitchFamily="49" charset="-122"/>
                <a:ea typeface="楷体_GB2312" pitchFamily="49" charset="-122"/>
              </a:rPr>
              <a:t>2</a:t>
            </a:r>
            <a:r>
              <a:rPr lang="zh-CN" altLang="en-US" sz="1950" b="1" dirty="0">
                <a:solidFill>
                  <a:srgbClr val="0000CC"/>
                </a:solidFill>
                <a:effectLst>
                  <a:outerShdw blurRad="38100" dist="38100" dir="2700000">
                    <a:srgbClr val="C0C0C0"/>
                  </a:outerShdw>
                </a:effectLst>
                <a:latin typeface="楷体_GB2312" pitchFamily="49" charset="-122"/>
                <a:ea typeface="楷体_GB2312" pitchFamily="49" charset="-122"/>
              </a:rPr>
              <a:t>、根据材料归纳人民公社的特点，分析其危害，并指出人民公社错误实质。</a:t>
            </a:r>
            <a:endParaRPr lang="zh-CN" altLang="en-US" sz="1950" b="1">
              <a:solidFill>
                <a:srgbClr val="0000CC"/>
              </a:solidFill>
              <a:effectLst>
                <a:outerShdw blurRad="38100" dist="38100" dir="2700000">
                  <a:srgbClr val="C0C0C0"/>
                </a:outerShdw>
              </a:effectLst>
              <a:latin typeface="楷体_GB2312" pitchFamily="49" charset="-122"/>
              <a:ea typeface="楷体_GB2312" pitchFamily="49" charset="-122"/>
            </a:endParaRPr>
          </a:p>
        </p:txBody>
      </p:sp>
      <p:sp>
        <p:nvSpPr>
          <p:cNvPr id="130056" name="矩形 195594"/>
          <p:cNvSpPr/>
          <p:nvPr/>
        </p:nvSpPr>
        <p:spPr>
          <a:xfrm>
            <a:off x="87313" y="14160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2" name="矩形 10"/>
          <p:cNvSpPr/>
          <p:nvPr/>
        </p:nvSpPr>
        <p:spPr>
          <a:xfrm>
            <a:off x="2013585" y="220980"/>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68996"/>
                                        </p:tgtEl>
                                        <p:attrNameLst>
                                          <p:attrName>style.visibility</p:attrName>
                                        </p:attrNameLst>
                                      </p:cBhvr>
                                      <p:to>
                                        <p:strVal val="visible"/>
                                      </p:to>
                                    </p:set>
                                    <p:anim calcmode="lin" valueType="num">
                                      <p:cBhvr>
                                        <p:cTn id="7" dur="500" fill="hold"/>
                                        <p:tgtEl>
                                          <p:spTgt spid="468996"/>
                                        </p:tgtEl>
                                        <p:attrNameLst>
                                          <p:attrName>ppt_w</p:attrName>
                                        </p:attrNameLst>
                                      </p:cBhvr>
                                      <p:tavLst>
                                        <p:tav tm="0">
                                          <p:val>
                                            <p:fltVal val="0"/>
                                          </p:val>
                                        </p:tav>
                                        <p:tav tm="100000">
                                          <p:val>
                                            <p:strVal val="#ppt_w"/>
                                          </p:val>
                                        </p:tav>
                                      </p:tavLst>
                                    </p:anim>
                                    <p:anim calcmode="lin" valueType="num">
                                      <p:cBhvr>
                                        <p:cTn id="8" dur="500" fill="hold"/>
                                        <p:tgtEl>
                                          <p:spTgt spid="46899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69004"/>
                                        </p:tgtEl>
                                        <p:attrNameLst>
                                          <p:attrName>style.visibility</p:attrName>
                                        </p:attrNameLst>
                                      </p:cBhvr>
                                      <p:to>
                                        <p:strVal val="visible"/>
                                      </p:to>
                                    </p:set>
                                    <p:anim calcmode="lin" valueType="num">
                                      <p:cBhvr>
                                        <p:cTn id="13" dur="500" fill="hold"/>
                                        <p:tgtEl>
                                          <p:spTgt spid="469004"/>
                                        </p:tgtEl>
                                        <p:attrNameLst>
                                          <p:attrName>ppt_w</p:attrName>
                                        </p:attrNameLst>
                                      </p:cBhvr>
                                      <p:tavLst>
                                        <p:tav tm="0">
                                          <p:val>
                                            <p:fltVal val="0"/>
                                          </p:val>
                                        </p:tav>
                                        <p:tav tm="100000">
                                          <p:val>
                                            <p:strVal val="#ppt_w"/>
                                          </p:val>
                                        </p:tav>
                                      </p:tavLst>
                                    </p:anim>
                                    <p:anim calcmode="lin" valueType="num">
                                      <p:cBhvr>
                                        <p:cTn id="14" dur="500" fill="hold"/>
                                        <p:tgtEl>
                                          <p:spTgt spid="46900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6899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6900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69000"/>
                                        </p:tgtEl>
                                        <p:attrNameLst>
                                          <p:attrName>style.visibility</p:attrName>
                                        </p:attrNameLst>
                                      </p:cBhvr>
                                      <p:to>
                                        <p:strVal val="visible"/>
                                      </p:to>
                                    </p:set>
                                    <p:anim calcmode="lin" valueType="num">
                                      <p:cBhvr>
                                        <p:cTn id="27" dur="1" fill="hold"/>
                                        <p:tgtEl>
                                          <p:spTgt spid="469000"/>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68999"/>
                                        </p:tgtEl>
                                        <p:attrNameLst>
                                          <p:attrName>style.visibility</p:attrName>
                                        </p:attrNameLst>
                                      </p:cBhvr>
                                      <p:to>
                                        <p:strVal val="visible"/>
                                      </p:to>
                                    </p:set>
                                    <p:anim calcmode="lin" valueType="num">
                                      <p:cBhvr>
                                        <p:cTn id="32" dur="1" fill="hold"/>
                                        <p:tgtEl>
                                          <p:spTgt spid="468999"/>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68998"/>
                                        </p:tgtEl>
                                        <p:attrNameLst>
                                          <p:attrName>style.visibility</p:attrName>
                                        </p:attrNameLst>
                                      </p:cBhvr>
                                      <p:to>
                                        <p:strVal val="visible"/>
                                      </p:to>
                                    </p:set>
                                    <p:anim calcmode="lin" valueType="num">
                                      <p:cBhvr>
                                        <p:cTn id="37" dur="1" fill="hold"/>
                                        <p:tgtEl>
                                          <p:spTgt spid="46899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8" grpId="0"/>
      <p:bldP spid="468999" grpId="0"/>
      <p:bldP spid="469000" grpId="0"/>
      <p:bldP spid="468996" grpId="0" bldLvl="0" animBg="1"/>
      <p:bldP spid="468996" grpId="1" bldLvl="0" animBg="1"/>
      <p:bldP spid="469004" grpId="0" bldLvl="0" animBg="1"/>
      <p:bldP spid="469004" grpId="1"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0022" name="矩形 470021"/>
          <p:cNvSpPr/>
          <p:nvPr/>
        </p:nvSpPr>
        <p:spPr>
          <a:xfrm>
            <a:off x="0" y="527944"/>
            <a:ext cx="9144000" cy="1652270"/>
          </a:xfrm>
          <a:prstGeom prst="rect">
            <a:avLst/>
          </a:prstGeom>
          <a:noFill/>
          <a:ln w="9525">
            <a:noFill/>
          </a:ln>
        </p:spPr>
        <p:txBody>
          <a:bodyPr>
            <a:spAutoFit/>
          </a:bodyPr>
          <a:p>
            <a:r>
              <a:rPr lang="zh-CN" altLang="zh-CN" sz="2025" b="1" dirty="0">
                <a:latin typeface="楷体" panose="02010609060101010101" charset="-122"/>
                <a:ea typeface="楷体" panose="02010609060101010101" charset="-122"/>
              </a:rPr>
              <a:t>史料　</a:t>
            </a:r>
            <a:r>
              <a:rPr lang="en-US" altLang="zh-CN" sz="2025" b="1">
                <a:solidFill>
                  <a:srgbClr val="FF0000"/>
                </a:solidFill>
                <a:latin typeface="楷体" panose="02010609060101010101" charset="-122"/>
                <a:ea typeface="楷体" panose="02010609060101010101" charset="-122"/>
              </a:rPr>
              <a:t>(2013·</a:t>
            </a:r>
            <a:r>
              <a:rPr lang="zh-CN" altLang="zh-CN" sz="2025" b="1" dirty="0">
                <a:solidFill>
                  <a:srgbClr val="FF0000"/>
                </a:solidFill>
                <a:latin typeface="楷体" panose="02010609060101010101" charset="-122"/>
                <a:ea typeface="楷体" panose="02010609060101010101" charset="-122"/>
              </a:rPr>
              <a:t>江苏高考，改编</a:t>
            </a:r>
            <a:r>
              <a:rPr lang="en-US" altLang="zh-CN" sz="2025" b="1">
                <a:solidFill>
                  <a:srgbClr val="FF0000"/>
                </a:solidFill>
                <a:latin typeface="楷体" panose="02010609060101010101" charset="-122"/>
                <a:ea typeface="楷体" panose="02010609060101010101" charset="-122"/>
              </a:rPr>
              <a:t>)“</a:t>
            </a:r>
            <a:r>
              <a:rPr lang="zh-CN" altLang="zh-CN" sz="2025" b="1" dirty="0">
                <a:latin typeface="楷体" panose="02010609060101010101" charset="-122"/>
                <a:ea typeface="楷体" panose="02010609060101010101" charset="-122"/>
              </a:rPr>
              <a:t>高产卫星”是“大跃进”时期常用词。有人以《人民日报》为例做统计，“高产卫星”一词，1957年未有文章使用，1958年有85篇，1959年有15篇，而1960年只有1篇，并且还是“陕西长安县的一个学习组说1958年种的‘三亩六分高产卫星田’不尊重‘庄稼生长的规律’了”。</a:t>
            </a:r>
            <a:endParaRPr lang="en-US" altLang="zh-CN" sz="2025" b="1" dirty="0">
              <a:latin typeface="楷体" panose="02010609060101010101" charset="-122"/>
              <a:ea typeface="楷体" panose="02010609060101010101" charset="-122"/>
            </a:endParaRPr>
          </a:p>
          <a:p>
            <a:r>
              <a:rPr lang="zh-CN" altLang="zh-CN" sz="2025" b="1" dirty="0">
                <a:solidFill>
                  <a:srgbClr val="0000CC"/>
                </a:solidFill>
                <a:latin typeface="Arial" panose="020B0604020202020204" pitchFamily="34" charset="0"/>
              </a:rPr>
              <a:t>史料中反映出“大跃进”的哪些特点？</a:t>
            </a:r>
            <a:endParaRPr lang="en-US" altLang="zh-CN" sz="2025" b="1">
              <a:solidFill>
                <a:srgbClr val="0000CC"/>
              </a:solidFill>
              <a:latin typeface="Arial" panose="020B0604020202020204" pitchFamily="34" charset="0"/>
            </a:endParaRPr>
          </a:p>
        </p:txBody>
      </p:sp>
      <p:sp>
        <p:nvSpPr>
          <p:cNvPr id="470023" name="矩形 470022"/>
          <p:cNvSpPr/>
          <p:nvPr/>
        </p:nvSpPr>
        <p:spPr>
          <a:xfrm>
            <a:off x="0" y="2180124"/>
            <a:ext cx="9144000" cy="645160"/>
          </a:xfrm>
          <a:prstGeom prst="rect">
            <a:avLst/>
          </a:prstGeom>
          <a:noFill/>
          <a:ln w="9525">
            <a:noFill/>
          </a:ln>
        </p:spPr>
        <p:txBody>
          <a:bodyPr>
            <a:spAutoFit/>
          </a:bodyPr>
          <a:p>
            <a:r>
              <a:rPr lang="zh-CN" altLang="zh-CN" sz="1800" b="1" dirty="0">
                <a:solidFill>
                  <a:srgbClr val="FF0000"/>
                </a:solidFill>
                <a:latin typeface="宋体" panose="02010600030101010101" pitchFamily="2" charset="-122"/>
              </a:rPr>
              <a:t>(1)“高产卫星”折射“大跃进”浮夸风盛行；(2)1958年“大跃进”快速推进；</a:t>
            </a:r>
            <a:endParaRPr lang="zh-CN" altLang="zh-CN" sz="1800" b="1" dirty="0">
              <a:solidFill>
                <a:srgbClr val="FF0000"/>
              </a:solidFill>
              <a:latin typeface="宋体" panose="02010600030101010101" pitchFamily="2" charset="-122"/>
            </a:endParaRPr>
          </a:p>
          <a:p>
            <a:r>
              <a:rPr lang="zh-CN" altLang="zh-CN" sz="1800" b="1" dirty="0">
                <a:solidFill>
                  <a:srgbClr val="FF0000"/>
                </a:solidFill>
                <a:latin typeface="宋体" panose="02010600030101010101" pitchFamily="2" charset="-122"/>
              </a:rPr>
              <a:t>(3)1960年，基层群众对“大跃进”有所反思。</a:t>
            </a:r>
            <a:endParaRPr lang="zh-CN" altLang="zh-CN" sz="1800" b="1" dirty="0">
              <a:solidFill>
                <a:srgbClr val="FF0000"/>
              </a:solidFill>
              <a:latin typeface="宋体" panose="02010600030101010101" pitchFamily="2" charset="-122"/>
            </a:endParaRPr>
          </a:p>
        </p:txBody>
      </p:sp>
      <p:sp>
        <p:nvSpPr>
          <p:cNvPr id="470025" name="矩形 470024"/>
          <p:cNvSpPr/>
          <p:nvPr/>
        </p:nvSpPr>
        <p:spPr>
          <a:xfrm>
            <a:off x="0" y="2895516"/>
            <a:ext cx="9144000" cy="1604010"/>
          </a:xfrm>
          <a:prstGeom prst="rect">
            <a:avLst/>
          </a:prstGeom>
          <a:noFill/>
          <a:ln w="9525">
            <a:noFill/>
          </a:ln>
        </p:spPr>
        <p:txBody>
          <a:bodyPr>
            <a:spAutoFit/>
          </a:bodyPr>
          <a:p>
            <a:r>
              <a:rPr lang="zh-CN" altLang="zh-CN" sz="1950" b="1" dirty="0">
                <a:latin typeface="楷体" panose="02010609060101010101" charset="-122"/>
                <a:ea typeface="楷体" panose="02010609060101010101" charset="-122"/>
              </a:rPr>
              <a:t>史料</a:t>
            </a:r>
            <a:r>
              <a:rPr lang="en-US" altLang="zh-CN" sz="1950" b="1" dirty="0">
                <a:latin typeface="楷体" panose="02010609060101010101" charset="-122"/>
                <a:ea typeface="楷体" panose="02010609060101010101" charset="-122"/>
              </a:rPr>
              <a:t> </a:t>
            </a:r>
            <a:r>
              <a:rPr lang="zh-CN" altLang="zh-CN" sz="1950" b="1" dirty="0">
                <a:latin typeface="楷体" panose="02010609060101010101" charset="-122"/>
                <a:ea typeface="楷体" panose="02010609060101010101" charset="-122"/>
              </a:rPr>
              <a:t>组织军事化、行动战斗化、生活集体化成为群众性的行动，进一步提高了五亿农民的共产主义觉悟；公共食堂、幼儿园、托儿所、缝衣组、理发室、公共浴堂、幸福院、农业中学、红专学校等，把农民引向了更幸福的集体生活，进一步培养和锻炼着农民群众的集体主义理想。</a:t>
            </a:r>
            <a:r>
              <a:rPr lang="en-US" altLang="zh-CN" sz="1950" b="1">
                <a:latin typeface="楷体" panose="02010609060101010101" charset="-122"/>
                <a:ea typeface="楷体" panose="02010609060101010101" charset="-122"/>
              </a:rPr>
              <a:t>   ——</a:t>
            </a:r>
            <a:r>
              <a:rPr lang="zh-CN" altLang="zh-CN" sz="1950" b="1" dirty="0">
                <a:latin typeface="楷体" panose="02010609060101010101" charset="-122"/>
                <a:ea typeface="楷体" panose="02010609060101010101" charset="-122"/>
              </a:rPr>
              <a:t>1958年4月3日《人民日报》社论</a:t>
            </a:r>
            <a:endParaRPr lang="en-US" altLang="zh-CN" sz="1950" b="1" dirty="0">
              <a:latin typeface="楷体" panose="02010609060101010101" charset="-122"/>
              <a:ea typeface="楷体" panose="02010609060101010101" charset="-122"/>
            </a:endParaRPr>
          </a:p>
          <a:p>
            <a:r>
              <a:rPr lang="zh-CN" altLang="en-US" sz="2025" b="1" dirty="0">
                <a:solidFill>
                  <a:srgbClr val="0000CC"/>
                </a:solidFill>
                <a:latin typeface="Arial" panose="020B0604020202020204" pitchFamily="34" charset="0"/>
              </a:rPr>
              <a:t>史料中体现出人民公社化的哪些特点？</a:t>
            </a:r>
            <a:endParaRPr lang="zh-CN" altLang="zh-CN" sz="2025" b="1" dirty="0">
              <a:solidFill>
                <a:srgbClr val="0000CC"/>
              </a:solidFill>
              <a:latin typeface="Arial" panose="020B0604020202020204" pitchFamily="34" charset="0"/>
            </a:endParaRPr>
          </a:p>
        </p:txBody>
      </p:sp>
      <p:sp>
        <p:nvSpPr>
          <p:cNvPr id="470027" name="矩形 470026"/>
          <p:cNvSpPr/>
          <p:nvPr/>
        </p:nvSpPr>
        <p:spPr>
          <a:xfrm>
            <a:off x="0" y="4407216"/>
            <a:ext cx="9144000" cy="368300"/>
          </a:xfrm>
          <a:prstGeom prst="rect">
            <a:avLst/>
          </a:prstGeom>
          <a:noFill/>
          <a:ln w="9525">
            <a:noFill/>
          </a:ln>
        </p:spPr>
        <p:txBody>
          <a:bodyPr>
            <a:spAutoFit/>
          </a:bodyPr>
          <a:p>
            <a:r>
              <a:rPr lang="zh-CN" altLang="zh-CN" sz="1800" b="1" dirty="0">
                <a:solidFill>
                  <a:srgbClr val="FF0000"/>
                </a:solidFill>
                <a:latin typeface="宋体" panose="02010600030101010101" pitchFamily="2" charset="-122"/>
              </a:rPr>
              <a:t>扩大公有化、集体化的规模，军事化形式管理，违背了生产力决定生产关系的原理。</a:t>
            </a:r>
            <a:endParaRPr lang="zh-CN" altLang="zh-CN" sz="1800" b="1" dirty="0">
              <a:solidFill>
                <a:srgbClr val="FF0000"/>
              </a:solidFill>
              <a:latin typeface="宋体" panose="02010600030101010101" pitchFamily="2" charset="-122"/>
            </a:endParaRPr>
          </a:p>
        </p:txBody>
      </p:sp>
      <p:sp>
        <p:nvSpPr>
          <p:cNvPr id="130056" name="矩形 195594"/>
          <p:cNvSpPr/>
          <p:nvPr/>
        </p:nvSpPr>
        <p:spPr>
          <a:xfrm>
            <a:off x="87313" y="14160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史料研读</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2" name="矩形 10"/>
          <p:cNvSpPr/>
          <p:nvPr/>
        </p:nvSpPr>
        <p:spPr>
          <a:xfrm>
            <a:off x="2013585" y="18097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0023"/>
                                        </p:tgtEl>
                                        <p:attrNameLst>
                                          <p:attrName>style.visibility</p:attrName>
                                        </p:attrNameLst>
                                      </p:cBhvr>
                                      <p:to>
                                        <p:strVal val="visible"/>
                                      </p:to>
                                    </p:set>
                                    <p:animEffect transition="in" filter="blinds(horizontal)">
                                      <p:cBhvr>
                                        <p:cTn id="7" dur="500"/>
                                        <p:tgtEl>
                                          <p:spTgt spid="4700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0027"/>
                                        </p:tgtEl>
                                        <p:attrNameLst>
                                          <p:attrName>style.visibility</p:attrName>
                                        </p:attrNameLst>
                                      </p:cBhvr>
                                      <p:to>
                                        <p:strVal val="visible"/>
                                      </p:to>
                                    </p:set>
                                    <p:animEffect transition="in" filter="blinds(horizontal)">
                                      <p:cBhvr>
                                        <p:cTn id="12" dur="500"/>
                                        <p:tgtEl>
                                          <p:spTgt spid="470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23" grpId="0"/>
      <p:bldP spid="4700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2068" name="文本框 472067"/>
          <p:cNvSpPr txBox="1"/>
          <p:nvPr/>
        </p:nvSpPr>
        <p:spPr>
          <a:xfrm>
            <a:off x="879475" y="604555"/>
            <a:ext cx="7001433" cy="460375"/>
          </a:xfrm>
          <a:prstGeom prst="rect">
            <a:avLst/>
          </a:prstGeom>
          <a:noFill/>
          <a:ln w="9525">
            <a:noFill/>
          </a:ln>
        </p:spPr>
        <p:txBody>
          <a:bodyPr>
            <a:spAutoFit/>
          </a:bodyPr>
          <a:p>
            <a:pPr>
              <a:spcBef>
                <a:spcPct val="50000"/>
              </a:spcBef>
            </a:pPr>
            <a:r>
              <a:rPr lang="en-US" altLang="zh-CN" sz="2400" b="1" dirty="0">
                <a:solidFill>
                  <a:schemeClr val="accent2">
                    <a:lumMod val="75000"/>
                  </a:schemeClr>
                </a:solidFill>
                <a:latin typeface="黑体" panose="02010609060101010101" pitchFamily="2" charset="-122"/>
                <a:ea typeface="黑体" panose="02010609060101010101" pitchFamily="2" charset="-122"/>
              </a:rPr>
              <a:t>7</a:t>
            </a:r>
            <a:r>
              <a:rPr lang="zh-CN" altLang="en-US" sz="2400" b="1" dirty="0">
                <a:solidFill>
                  <a:schemeClr val="accent2">
                    <a:lumMod val="75000"/>
                  </a:schemeClr>
                </a:solidFill>
                <a:latin typeface="黑体" panose="02010609060101010101" pitchFamily="2" charset="-122"/>
                <a:ea typeface="黑体" panose="02010609060101010101" pitchFamily="2" charset="-122"/>
              </a:rPr>
              <a:t>、十年动乱中的国民经济（</a:t>
            </a:r>
            <a:r>
              <a:rPr lang="en-US" altLang="zh-CN" sz="2400" b="1" dirty="0">
                <a:solidFill>
                  <a:schemeClr val="accent2">
                    <a:lumMod val="75000"/>
                  </a:schemeClr>
                </a:solidFill>
                <a:latin typeface="黑体" panose="02010609060101010101" pitchFamily="2" charset="-122"/>
                <a:ea typeface="黑体" panose="02010609060101010101" pitchFamily="2" charset="-122"/>
              </a:rPr>
              <a:t>1966-1976</a:t>
            </a:r>
            <a:r>
              <a:rPr lang="zh-CN" altLang="en-US" sz="2400" b="1" dirty="0">
                <a:solidFill>
                  <a:schemeClr val="accent2">
                    <a:lumMod val="75000"/>
                  </a:schemeClr>
                </a:solidFill>
                <a:latin typeface="黑体" panose="02010609060101010101" pitchFamily="2" charset="-122"/>
                <a:ea typeface="黑体" panose="02010609060101010101" pitchFamily="2" charset="-122"/>
              </a:rPr>
              <a:t>）</a:t>
            </a:r>
            <a:endParaRPr lang="zh-CN" altLang="en-US" sz="2400" b="1" dirty="0">
              <a:solidFill>
                <a:schemeClr val="accent2">
                  <a:lumMod val="75000"/>
                </a:schemeClr>
              </a:solidFill>
              <a:latin typeface="黑体" panose="02010609060101010101" pitchFamily="2" charset="-122"/>
              <a:ea typeface="黑体" panose="02010609060101010101" pitchFamily="2" charset="-122"/>
            </a:endParaRPr>
          </a:p>
        </p:txBody>
      </p:sp>
      <p:pic>
        <p:nvPicPr>
          <p:cNvPr id="472069" name="图片 472068"/>
          <p:cNvPicPr>
            <a:picLocks noChangeAspect="1"/>
          </p:cNvPicPr>
          <p:nvPr/>
        </p:nvPicPr>
        <p:blipFill>
          <a:blip r:embed="rId1"/>
          <a:stretch>
            <a:fillRect/>
          </a:stretch>
        </p:blipFill>
        <p:spPr>
          <a:xfrm>
            <a:off x="0" y="1402255"/>
            <a:ext cx="4410118" cy="1134371"/>
          </a:xfrm>
          <a:prstGeom prst="rect">
            <a:avLst/>
          </a:prstGeom>
          <a:noFill/>
          <a:ln w="9525">
            <a:noFill/>
          </a:ln>
        </p:spPr>
      </p:pic>
      <p:sp>
        <p:nvSpPr>
          <p:cNvPr id="472070" name="文本框 472069"/>
          <p:cNvSpPr txBox="1"/>
          <p:nvPr/>
        </p:nvSpPr>
        <p:spPr>
          <a:xfrm>
            <a:off x="353695" y="1064895"/>
            <a:ext cx="3702050" cy="337185"/>
          </a:xfrm>
          <a:prstGeom prst="rect">
            <a:avLst/>
          </a:prstGeom>
          <a:noFill/>
          <a:ln w="9525">
            <a:noFill/>
          </a:ln>
        </p:spPr>
        <p:txBody>
          <a:bodyPr wrap="square">
            <a:spAutoFit/>
          </a:bodyPr>
          <a:p>
            <a:pPr>
              <a:spcBef>
                <a:spcPct val="50000"/>
              </a:spcBef>
            </a:pPr>
            <a:r>
              <a:rPr lang="zh-CN" altLang="en-US" sz="1600" b="1" dirty="0">
                <a:effectLst>
                  <a:outerShdw blurRad="38100" dist="38100" dir="2700000">
                    <a:srgbClr val="C0C0C0"/>
                  </a:outerShdw>
                </a:effectLst>
                <a:latin typeface="楷体_GB2312" pitchFamily="49" charset="-122"/>
                <a:ea typeface="楷体_GB2312" pitchFamily="49" charset="-122"/>
              </a:rPr>
              <a:t>材料一 </a:t>
            </a:r>
            <a:r>
              <a:rPr lang="en-US" altLang="zh-CN" sz="1600" b="1" dirty="0">
                <a:effectLst>
                  <a:outerShdw blurRad="38100" dist="38100" dir="2700000">
                    <a:srgbClr val="C0C0C0"/>
                  </a:outerShdw>
                </a:effectLst>
                <a:latin typeface="楷体_GB2312" pitchFamily="49" charset="-122"/>
                <a:ea typeface="楷体_GB2312" pitchFamily="49" charset="-122"/>
              </a:rPr>
              <a:t>1973</a:t>
            </a:r>
            <a:r>
              <a:rPr lang="zh-CN" altLang="en-US" sz="1600" b="1" dirty="0">
                <a:effectLst>
                  <a:outerShdw blurRad="38100" dist="38100" dir="2700000">
                    <a:srgbClr val="C0C0C0"/>
                  </a:outerShdw>
                </a:effectLst>
                <a:latin typeface="楷体_GB2312" pitchFamily="49" charset="-122"/>
                <a:ea typeface="楷体_GB2312" pitchFamily="49" charset="-122"/>
              </a:rPr>
              <a:t>年国民经济计划完成情况</a:t>
            </a:r>
            <a:endParaRPr lang="zh-CN" altLang="en-US" sz="1600" b="1" dirty="0">
              <a:effectLst>
                <a:outerShdw blurRad="38100" dist="38100" dir="2700000">
                  <a:srgbClr val="C0C0C0"/>
                </a:outerShdw>
              </a:effectLst>
              <a:latin typeface="楷体_GB2312" pitchFamily="49" charset="-122"/>
              <a:ea typeface="楷体_GB2312" pitchFamily="49" charset="-122"/>
            </a:endParaRPr>
          </a:p>
        </p:txBody>
      </p:sp>
      <p:pic>
        <p:nvPicPr>
          <p:cNvPr id="472071" name="图片 472070"/>
          <p:cNvPicPr>
            <a:picLocks noChangeAspect="1"/>
          </p:cNvPicPr>
          <p:nvPr/>
        </p:nvPicPr>
        <p:blipFill>
          <a:blip r:embed="rId2"/>
          <a:stretch>
            <a:fillRect/>
          </a:stretch>
        </p:blipFill>
        <p:spPr>
          <a:xfrm>
            <a:off x="4330108" y="1402255"/>
            <a:ext cx="4733882" cy="1134371"/>
          </a:xfrm>
          <a:prstGeom prst="rect">
            <a:avLst/>
          </a:prstGeom>
          <a:noFill/>
          <a:ln w="9525">
            <a:noFill/>
          </a:ln>
        </p:spPr>
      </p:pic>
      <p:sp>
        <p:nvSpPr>
          <p:cNvPr id="472072" name="文本框 472071"/>
          <p:cNvSpPr txBox="1"/>
          <p:nvPr/>
        </p:nvSpPr>
        <p:spPr>
          <a:xfrm>
            <a:off x="4657090" y="1064895"/>
            <a:ext cx="4079240" cy="337185"/>
          </a:xfrm>
          <a:prstGeom prst="rect">
            <a:avLst/>
          </a:prstGeom>
          <a:noFill/>
          <a:ln w="9525">
            <a:noFill/>
          </a:ln>
        </p:spPr>
        <p:txBody>
          <a:bodyPr wrap="square">
            <a:spAutoFit/>
          </a:bodyPr>
          <a:p>
            <a:pPr>
              <a:spcBef>
                <a:spcPct val="50000"/>
              </a:spcBef>
            </a:pPr>
            <a:r>
              <a:rPr lang="zh-CN" altLang="en-US" sz="1600" b="1" dirty="0">
                <a:effectLst>
                  <a:outerShdw blurRad="38100" dist="38100" dir="2700000">
                    <a:srgbClr val="C0C0C0"/>
                  </a:outerShdw>
                </a:effectLst>
                <a:latin typeface="楷体_GB2312" pitchFamily="49" charset="-122"/>
                <a:ea typeface="楷体_GB2312" pitchFamily="49" charset="-122"/>
              </a:rPr>
              <a:t>材料二 </a:t>
            </a:r>
            <a:r>
              <a:rPr lang="en-US" altLang="zh-CN" sz="1600" b="1" dirty="0">
                <a:effectLst>
                  <a:outerShdw blurRad="38100" dist="38100" dir="2700000">
                    <a:srgbClr val="C0C0C0"/>
                  </a:outerShdw>
                </a:effectLst>
                <a:latin typeface="楷体_GB2312" pitchFamily="49" charset="-122"/>
                <a:ea typeface="楷体_GB2312" pitchFamily="49" charset="-122"/>
              </a:rPr>
              <a:t>1975</a:t>
            </a:r>
            <a:r>
              <a:rPr lang="zh-CN" altLang="en-US" sz="1600" b="1" dirty="0">
                <a:effectLst>
                  <a:outerShdw blurRad="38100" dist="38100" dir="2700000">
                    <a:srgbClr val="C0C0C0"/>
                  </a:outerShdw>
                </a:effectLst>
                <a:latin typeface="楷体_GB2312" pitchFamily="49" charset="-122"/>
                <a:ea typeface="楷体_GB2312" pitchFamily="49" charset="-122"/>
              </a:rPr>
              <a:t>年国民经济回升情况（部分） </a:t>
            </a:r>
            <a:endParaRPr lang="zh-CN" altLang="en-US" sz="1600" b="1" dirty="0">
              <a:effectLst>
                <a:outerShdw blurRad="38100" dist="38100" dir="2700000">
                  <a:srgbClr val="C0C0C0"/>
                </a:outerShdw>
              </a:effectLst>
              <a:latin typeface="楷体_GB2312" pitchFamily="49" charset="-122"/>
              <a:ea typeface="楷体_GB2312" pitchFamily="49" charset="-122"/>
            </a:endParaRPr>
          </a:p>
        </p:txBody>
      </p:sp>
      <p:sp>
        <p:nvSpPr>
          <p:cNvPr id="472073" name="文本框 472072"/>
          <p:cNvSpPr txBox="1"/>
          <p:nvPr/>
        </p:nvSpPr>
        <p:spPr>
          <a:xfrm>
            <a:off x="0" y="2535990"/>
            <a:ext cx="9144000" cy="737235"/>
          </a:xfrm>
          <a:prstGeom prst="rect">
            <a:avLst/>
          </a:prstGeom>
          <a:noFill/>
          <a:ln w="9525">
            <a:noFill/>
          </a:ln>
        </p:spPr>
        <p:txBody>
          <a:bodyPr>
            <a:spAutoFit/>
          </a:bodyPr>
          <a:p>
            <a:r>
              <a:rPr lang="en-US" altLang="zh-CN" sz="2100" b="1" dirty="0">
                <a:solidFill>
                  <a:srgbClr val="0000FF"/>
                </a:solidFill>
                <a:effectLst>
                  <a:outerShdw blurRad="38100" dist="38100" dir="2700000">
                    <a:srgbClr val="C0C0C0"/>
                  </a:outerShdw>
                </a:effectLst>
                <a:latin typeface="宋体" panose="02010600030101010101" pitchFamily="2" charset="-122"/>
              </a:rPr>
              <a:t>1.</a:t>
            </a:r>
            <a:r>
              <a:rPr lang="zh-CN" altLang="en-US" sz="2100" b="1" dirty="0">
                <a:solidFill>
                  <a:srgbClr val="0000FF"/>
                </a:solidFill>
                <a:effectLst>
                  <a:outerShdw blurRad="38100" dist="38100" dir="2700000">
                    <a:srgbClr val="C0C0C0"/>
                  </a:outerShdw>
                </a:effectLst>
                <a:latin typeface="宋体" panose="02010600030101010101" pitchFamily="2" charset="-122"/>
              </a:rPr>
              <a:t>史料一、二反映了我国国民经济的什么情况？原因是什么？</a:t>
            </a:r>
            <a:endParaRPr lang="zh-CN" altLang="en-US" sz="2100" b="1" dirty="0">
              <a:solidFill>
                <a:srgbClr val="0000FF"/>
              </a:solidFill>
              <a:effectLst>
                <a:outerShdw blurRad="38100" dist="38100" dir="2700000">
                  <a:srgbClr val="C0C0C0"/>
                </a:outerShdw>
              </a:effectLst>
              <a:latin typeface="宋体" panose="02010600030101010101" pitchFamily="2" charset="-122"/>
            </a:endParaRPr>
          </a:p>
          <a:p>
            <a:r>
              <a:rPr lang="en-US" altLang="zh-CN" sz="2100" b="1" dirty="0">
                <a:solidFill>
                  <a:srgbClr val="0000FF"/>
                </a:solidFill>
                <a:effectLst>
                  <a:outerShdw blurRad="38100" dist="38100" dir="2700000">
                    <a:srgbClr val="C0C0C0"/>
                  </a:outerShdw>
                </a:effectLst>
                <a:latin typeface="宋体" panose="02010600030101010101" pitchFamily="2" charset="-122"/>
              </a:rPr>
              <a:t>2.</a:t>
            </a:r>
            <a:r>
              <a:rPr lang="zh-CN" altLang="en-US" sz="2100" b="1" dirty="0">
                <a:solidFill>
                  <a:srgbClr val="0000FF"/>
                </a:solidFill>
                <a:effectLst>
                  <a:outerShdw blurRad="38100" dist="38100" dir="2700000">
                    <a:srgbClr val="C0C0C0"/>
                  </a:outerShdw>
                </a:effectLst>
                <a:latin typeface="宋体" panose="02010600030101010101" pitchFamily="2" charset="-122"/>
              </a:rPr>
              <a:t>结合史料指出国民经济与政治局面存在何种关系。</a:t>
            </a:r>
            <a:endParaRPr lang="zh-CN" altLang="en-US" sz="2100" b="1" dirty="0">
              <a:solidFill>
                <a:srgbClr val="0000FF"/>
              </a:solidFill>
              <a:effectLst>
                <a:outerShdw blurRad="38100" dist="38100" dir="2700000">
                  <a:srgbClr val="C0C0C0"/>
                </a:outerShdw>
              </a:effectLst>
              <a:latin typeface="宋体" panose="02010600030101010101" pitchFamily="2" charset="-122"/>
            </a:endParaRPr>
          </a:p>
        </p:txBody>
      </p:sp>
      <p:sp>
        <p:nvSpPr>
          <p:cNvPr id="472074" name="文本框 472073"/>
          <p:cNvSpPr txBox="1"/>
          <p:nvPr/>
        </p:nvSpPr>
        <p:spPr>
          <a:xfrm>
            <a:off x="0" y="3198271"/>
            <a:ext cx="9144000" cy="1060450"/>
          </a:xfrm>
          <a:prstGeom prst="rect">
            <a:avLst/>
          </a:prstGeom>
          <a:noFill/>
          <a:ln w="9525">
            <a:noFill/>
          </a:ln>
        </p:spPr>
        <p:txBody>
          <a:bodyPr>
            <a:spAutoFit/>
          </a:bodyPr>
          <a:p>
            <a:pPr>
              <a:spcBef>
                <a:spcPct val="50000"/>
              </a:spcBef>
            </a:pPr>
            <a:r>
              <a:rPr lang="zh-CN" altLang="en-US" sz="2100" b="1" dirty="0">
                <a:effectLst>
                  <a:outerShdw blurRad="38100" dist="38100" dir="2700000">
                    <a:srgbClr val="C0C0C0"/>
                  </a:outerShdw>
                </a:effectLst>
                <a:latin typeface="宋体" panose="02010600030101010101" pitchFamily="2" charset="-122"/>
              </a:rPr>
              <a:t>两者均出现增长趋势。                                                  </a:t>
            </a:r>
            <a:br>
              <a:rPr lang="zh-CN" altLang="en-US" sz="2100" b="1" dirty="0">
                <a:effectLst>
                  <a:outerShdw blurRad="38100" dist="38100" dir="2700000">
                    <a:srgbClr val="C0C0C0"/>
                  </a:outerShdw>
                </a:effectLst>
                <a:latin typeface="宋体" panose="02010600030101010101" pitchFamily="2" charset="-122"/>
              </a:rPr>
            </a:br>
            <a:r>
              <a:rPr lang="zh-CN" altLang="en-US" sz="2100" b="1" dirty="0">
                <a:effectLst>
                  <a:outerShdw blurRad="38100" dist="38100" dir="2700000">
                    <a:srgbClr val="C0C0C0"/>
                  </a:outerShdw>
                </a:effectLst>
                <a:latin typeface="宋体" panose="02010600030101010101" pitchFamily="2" charset="-122"/>
              </a:rPr>
              <a:t>原因：前者是</a:t>
            </a:r>
            <a:r>
              <a:rPr lang="en-US" altLang="zh-CN" sz="2100" b="1" dirty="0">
                <a:effectLst>
                  <a:outerShdw blurRad="38100" dist="38100" dir="2700000">
                    <a:srgbClr val="C0C0C0"/>
                  </a:outerShdw>
                </a:effectLst>
                <a:latin typeface="宋体" panose="02010600030101010101" pitchFamily="2" charset="-122"/>
              </a:rPr>
              <a:t>1971</a:t>
            </a:r>
            <a:r>
              <a:rPr lang="zh-CN" altLang="en-US" sz="2100" b="1" dirty="0">
                <a:effectLst>
                  <a:outerShdw blurRad="38100" dist="38100" dir="2700000">
                    <a:srgbClr val="C0C0C0"/>
                  </a:outerShdw>
                </a:effectLst>
                <a:latin typeface="宋体" panose="02010600030101010101" pitchFamily="2" charset="-122"/>
              </a:rPr>
              <a:t>年</a:t>
            </a:r>
            <a:r>
              <a:rPr lang="zh-CN" altLang="en-US" sz="2100" b="1" dirty="0">
                <a:solidFill>
                  <a:srgbClr val="FF0000"/>
                </a:solidFill>
                <a:effectLst>
                  <a:outerShdw blurRad="38100" dist="38100" dir="2700000">
                    <a:srgbClr val="C0C0C0"/>
                  </a:outerShdw>
                </a:effectLst>
                <a:latin typeface="宋体" panose="02010600030101010101" pitchFamily="2" charset="-122"/>
              </a:rPr>
              <a:t>周恩来</a:t>
            </a:r>
            <a:r>
              <a:rPr lang="zh-CN" altLang="en-US" sz="2100" b="1" dirty="0">
                <a:effectLst>
                  <a:outerShdw blurRad="38100" dist="38100" dir="2700000">
                    <a:srgbClr val="C0C0C0"/>
                  </a:outerShdw>
                </a:effectLst>
                <a:latin typeface="宋体" panose="02010600030101010101" pitchFamily="2" charset="-122"/>
              </a:rPr>
              <a:t>主持中央日常工作，提出</a:t>
            </a:r>
            <a:r>
              <a:rPr lang="zh-CN" altLang="en-US" sz="2100" b="1" dirty="0">
                <a:solidFill>
                  <a:srgbClr val="FF0000"/>
                </a:solidFill>
                <a:effectLst>
                  <a:outerShdw blurRad="38100" dist="38100" dir="2700000">
                    <a:srgbClr val="C0C0C0"/>
                  </a:outerShdw>
                </a:effectLst>
                <a:latin typeface="宋体" panose="02010600030101010101" pitchFamily="2" charset="-122"/>
              </a:rPr>
              <a:t>批判极“左”思潮</a:t>
            </a:r>
            <a:r>
              <a:rPr lang="zh-CN" altLang="en-US" sz="2100" b="1" dirty="0">
                <a:effectLst>
                  <a:outerShdw blurRad="38100" dist="38100" dir="2700000">
                    <a:srgbClr val="C0C0C0"/>
                  </a:outerShdw>
                </a:effectLst>
                <a:latin typeface="宋体" panose="02010600030101010101" pitchFamily="2" charset="-122"/>
              </a:rPr>
              <a:t>；后者是</a:t>
            </a:r>
            <a:r>
              <a:rPr lang="en-US" altLang="zh-CN" sz="2100" b="1">
                <a:solidFill>
                  <a:srgbClr val="FF0000"/>
                </a:solidFill>
                <a:effectLst>
                  <a:outerShdw blurRad="38100" dist="38100" dir="2700000">
                    <a:srgbClr val="C0C0C0"/>
                  </a:outerShdw>
                </a:effectLst>
                <a:latin typeface="宋体" panose="02010600030101010101" pitchFamily="2" charset="-122"/>
              </a:rPr>
              <a:t>1975</a:t>
            </a:r>
            <a:r>
              <a:rPr lang="zh-CN" altLang="en-US" sz="2100" b="1" dirty="0">
                <a:effectLst>
                  <a:outerShdw blurRad="38100" dist="38100" dir="2700000">
                    <a:srgbClr val="C0C0C0"/>
                  </a:outerShdw>
                </a:effectLst>
                <a:latin typeface="宋体" panose="02010600030101010101" pitchFamily="2" charset="-122"/>
              </a:rPr>
              <a:t>年</a:t>
            </a:r>
            <a:r>
              <a:rPr lang="zh-CN" altLang="en-US" sz="2100" b="1" dirty="0">
                <a:solidFill>
                  <a:srgbClr val="FF0000"/>
                </a:solidFill>
                <a:effectLst>
                  <a:outerShdw blurRad="38100" dist="38100" dir="2700000">
                    <a:srgbClr val="C0C0C0"/>
                  </a:outerShdw>
                </a:effectLst>
                <a:latin typeface="宋体" panose="02010600030101010101" pitchFamily="2" charset="-122"/>
              </a:rPr>
              <a:t>邓小平</a:t>
            </a:r>
            <a:r>
              <a:rPr lang="zh-CN" altLang="en-US" sz="2100" b="1" dirty="0">
                <a:effectLst>
                  <a:outerShdw blurRad="38100" dist="38100" dir="2700000">
                    <a:srgbClr val="C0C0C0"/>
                  </a:outerShdw>
                </a:effectLst>
                <a:latin typeface="宋体" panose="02010600030101010101" pitchFamily="2" charset="-122"/>
              </a:rPr>
              <a:t>主持中央日常工作，明确提出</a:t>
            </a:r>
            <a:r>
              <a:rPr lang="zh-CN" altLang="en-US" sz="2100" b="1" dirty="0">
                <a:solidFill>
                  <a:srgbClr val="FF0000"/>
                </a:solidFill>
                <a:effectLst>
                  <a:outerShdw blurRad="38100" dist="38100" dir="2700000">
                    <a:srgbClr val="C0C0C0"/>
                  </a:outerShdw>
                </a:effectLst>
                <a:latin typeface="宋体" panose="02010600030101010101" pitchFamily="2" charset="-122"/>
              </a:rPr>
              <a:t>全面整顿思想</a:t>
            </a:r>
            <a:r>
              <a:rPr lang="zh-CN" altLang="en-US" sz="2100" b="1" dirty="0">
                <a:effectLst>
                  <a:outerShdw blurRad="38100" dist="38100" dir="2700000">
                    <a:srgbClr val="C0C0C0"/>
                  </a:outerShdw>
                </a:effectLst>
                <a:latin typeface="宋体" panose="02010600030101010101" pitchFamily="2" charset="-122"/>
              </a:rPr>
              <a:t>。</a:t>
            </a:r>
            <a:endParaRPr lang="zh-CN" altLang="en-US" sz="2100" b="1" dirty="0">
              <a:effectLst>
                <a:outerShdw blurRad="38100" dist="38100" dir="2700000">
                  <a:srgbClr val="C0C0C0"/>
                </a:outerShdw>
              </a:effectLst>
              <a:latin typeface="宋体" panose="02010600030101010101" pitchFamily="2" charset="-122"/>
            </a:endParaRPr>
          </a:p>
        </p:txBody>
      </p:sp>
      <p:sp>
        <p:nvSpPr>
          <p:cNvPr id="472076" name="文本框 472075"/>
          <p:cNvSpPr txBox="1"/>
          <p:nvPr/>
        </p:nvSpPr>
        <p:spPr>
          <a:xfrm>
            <a:off x="0" y="4158362"/>
            <a:ext cx="9144000" cy="737235"/>
          </a:xfrm>
          <a:prstGeom prst="rect">
            <a:avLst/>
          </a:prstGeom>
          <a:noFill/>
          <a:ln w="9525">
            <a:noFill/>
          </a:ln>
        </p:spPr>
        <p:txBody>
          <a:bodyPr>
            <a:spAutoFit/>
          </a:bodyPr>
          <a:p>
            <a:pPr>
              <a:spcBef>
                <a:spcPct val="50000"/>
              </a:spcBef>
            </a:pPr>
            <a:r>
              <a:rPr lang="zh-CN" altLang="en-US" sz="2100" b="1" dirty="0">
                <a:solidFill>
                  <a:srgbClr val="FF0000"/>
                </a:solidFill>
                <a:effectLst>
                  <a:outerShdw blurRad="38100" dist="38100" dir="2700000">
                    <a:srgbClr val="C0C0C0"/>
                  </a:outerShdw>
                </a:effectLst>
                <a:latin typeface="宋体" panose="02010600030101010101" pitchFamily="2" charset="-122"/>
              </a:rPr>
              <a:t>安定团结的政治局面是国民经济发展的基本条件，只有靠经济发展才能长久维持。 </a:t>
            </a:r>
            <a:endParaRPr lang="zh-CN" altLang="en-US" sz="2100" b="1" dirty="0">
              <a:solidFill>
                <a:srgbClr val="FF0000"/>
              </a:solidFill>
              <a:effectLst>
                <a:outerShdw blurRad="38100" dist="38100" dir="2700000">
                  <a:srgbClr val="C0C0C0"/>
                </a:outerShdw>
              </a:effectLst>
              <a:latin typeface="宋体" panose="02010600030101010101" pitchFamily="2" charset="-122"/>
            </a:endParaRPr>
          </a:p>
        </p:txBody>
      </p:sp>
      <p:sp>
        <p:nvSpPr>
          <p:cNvPr id="130056" name="矩形 195594"/>
          <p:cNvSpPr/>
          <p:nvPr/>
        </p:nvSpPr>
        <p:spPr>
          <a:xfrm>
            <a:off x="87313" y="14160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72074"/>
                                        </p:tgtEl>
                                        <p:attrNameLst>
                                          <p:attrName>style.visibility</p:attrName>
                                        </p:attrNameLst>
                                      </p:cBhvr>
                                      <p:to>
                                        <p:strVal val="visible"/>
                                      </p:to>
                                    </p:set>
                                    <p:anim calcmode="lin" valueType="num">
                                      <p:cBhvr>
                                        <p:cTn id="7" dur="1" fill="hold"/>
                                        <p:tgtEl>
                                          <p:spTgt spid="472074"/>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72076"/>
                                        </p:tgtEl>
                                        <p:attrNameLst>
                                          <p:attrName>style.visibility</p:attrName>
                                        </p:attrNameLst>
                                      </p:cBhvr>
                                      <p:to>
                                        <p:strVal val="visible"/>
                                      </p:to>
                                    </p:set>
                                    <p:anim calcmode="lin" valueType="num">
                                      <p:cBhvr>
                                        <p:cTn id="12" dur="1" fill="hold"/>
                                        <p:tgtEl>
                                          <p:spTgt spid="47207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74" grpId="0"/>
      <p:bldP spid="47207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0" name="文本框 471049"/>
          <p:cNvSpPr txBox="1"/>
          <p:nvPr/>
        </p:nvSpPr>
        <p:spPr>
          <a:xfrm>
            <a:off x="0" y="798230"/>
            <a:ext cx="9144000" cy="2030095"/>
          </a:xfrm>
          <a:prstGeom prst="rect">
            <a:avLst/>
          </a:prstGeom>
          <a:noFill/>
          <a:ln w="9525" cap="flat" cmpd="sng">
            <a:solidFill>
              <a:srgbClr val="0000CC"/>
            </a:solidFill>
            <a:prstDash val="dash"/>
            <a:miter/>
            <a:headEnd type="none" w="med" len="med"/>
            <a:tailEnd type="none" w="med" len="med"/>
          </a:ln>
        </p:spPr>
        <p:txBody>
          <a:bodyPr>
            <a:spAutoFit/>
          </a:bodyPr>
          <a:p>
            <a:r>
              <a:rPr lang="zh-CN" altLang="en-US" sz="2100" b="1" dirty="0">
                <a:effectLst>
                  <a:outerShdw blurRad="38100" dist="38100" dir="2700000">
                    <a:srgbClr val="C0C0C0"/>
                  </a:outerShdw>
                </a:effectLst>
                <a:latin typeface="楷体" panose="02010609060101010101" charset="-122"/>
                <a:ea typeface="楷体" panose="02010609060101010101" charset="-122"/>
              </a:rPr>
              <a:t>材料三  “粮食生产保持了比较稳定的增长。工业交通、基本建设和科学技术方面取得了一批重要成就，其中包括一些新铁路和南京长江大桥的建成，一些技术先进的大型企业的投产，氢弹试验和人造卫星发射回收成功，籼型杂交水稻的育成和推广。”           </a:t>
            </a:r>
            <a:endParaRPr lang="zh-CN" altLang="en-US" sz="2100" b="1" dirty="0">
              <a:effectLst>
                <a:outerShdw blurRad="38100" dist="38100" dir="2700000">
                  <a:srgbClr val="C0C0C0"/>
                </a:outerShdw>
              </a:effectLst>
              <a:latin typeface="楷体" panose="02010609060101010101" charset="-122"/>
              <a:ea typeface="楷体" panose="02010609060101010101" charset="-122"/>
            </a:endParaRPr>
          </a:p>
          <a:p>
            <a:r>
              <a:rPr lang="zh-CN" altLang="en-US" sz="2100" b="1">
                <a:effectLst>
                  <a:outerShdw blurRad="38100" dist="38100" dir="2700000">
                    <a:srgbClr val="C0C0C0"/>
                  </a:outerShdw>
                </a:effectLst>
                <a:latin typeface="楷体" panose="02010609060101010101" charset="-122"/>
                <a:ea typeface="楷体" panose="02010609060101010101" charset="-122"/>
              </a:rPr>
              <a:t>                      </a:t>
            </a:r>
            <a:r>
              <a:rPr lang="en-US" altLang="zh-CN" sz="2100" b="1">
                <a:effectLst>
                  <a:outerShdw blurRad="38100" dist="38100" dir="2700000">
                    <a:srgbClr val="C0C0C0"/>
                  </a:outerShdw>
                </a:effectLst>
                <a:latin typeface="楷体" panose="02010609060101010101" charset="-122"/>
                <a:ea typeface="楷体" panose="02010609060101010101" charset="-122"/>
              </a:rPr>
              <a:t>——</a:t>
            </a:r>
            <a:r>
              <a:rPr lang="en-US" altLang="zh-CN" sz="2100" b="1" dirty="0">
                <a:effectLst>
                  <a:outerShdw blurRad="38100" dist="38100" dir="2700000">
                    <a:srgbClr val="C0C0C0"/>
                  </a:outerShdw>
                </a:effectLst>
                <a:latin typeface="楷体" panose="02010609060101010101" charset="-122"/>
                <a:ea typeface="楷体" panose="02010609060101010101" charset="-122"/>
              </a:rPr>
              <a:t>《</a:t>
            </a:r>
            <a:r>
              <a:rPr lang="zh-CN" altLang="en-US" sz="2100" b="1" dirty="0">
                <a:effectLst>
                  <a:outerShdw blurRad="38100" dist="38100" dir="2700000">
                    <a:srgbClr val="C0C0C0"/>
                  </a:outerShdw>
                </a:effectLst>
                <a:latin typeface="楷体" panose="02010609060101010101" charset="-122"/>
                <a:ea typeface="楷体" panose="02010609060101010101" charset="-122"/>
              </a:rPr>
              <a:t>关于建国以来党的若干历史问题的决议</a:t>
            </a:r>
            <a:r>
              <a:rPr lang="en-US" altLang="zh-CN" sz="2100" b="1">
                <a:effectLst>
                  <a:outerShdw blurRad="38100" dist="38100" dir="2700000">
                    <a:srgbClr val="C0C0C0"/>
                  </a:outerShdw>
                </a:effectLst>
                <a:latin typeface="楷体" panose="02010609060101010101" charset="-122"/>
                <a:ea typeface="楷体" panose="02010609060101010101" charset="-122"/>
              </a:rPr>
              <a:t>》</a:t>
            </a:r>
            <a:endParaRPr lang="en-US" altLang="zh-CN" sz="2100" b="1">
              <a:effectLst>
                <a:outerShdw blurRad="38100" dist="38100" dir="2700000">
                  <a:srgbClr val="C0C0C0"/>
                </a:outerShdw>
              </a:effectLst>
              <a:latin typeface="楷体" panose="02010609060101010101" charset="-122"/>
              <a:ea typeface="楷体" panose="02010609060101010101" charset="-122"/>
            </a:endParaRPr>
          </a:p>
          <a:p>
            <a:r>
              <a:rPr lang="en-US" altLang="zh-CN" sz="2100" b="1" dirty="0">
                <a:solidFill>
                  <a:srgbClr val="0000CC"/>
                </a:solidFill>
                <a:effectLst>
                  <a:outerShdw blurRad="38100" dist="38100" dir="2700000">
                    <a:srgbClr val="C0C0C0"/>
                  </a:outerShdw>
                </a:effectLst>
                <a:latin typeface="Arial" panose="020B0604020202020204" pitchFamily="34" charset="0"/>
              </a:rPr>
              <a:t>3.</a:t>
            </a:r>
            <a:r>
              <a:rPr lang="zh-CN" altLang="en-US" sz="2100" b="1" dirty="0">
                <a:solidFill>
                  <a:srgbClr val="0000CC"/>
                </a:solidFill>
                <a:effectLst>
                  <a:outerShdw blurRad="38100" dist="38100" dir="2700000">
                    <a:srgbClr val="C0C0C0"/>
                  </a:outerShdw>
                </a:effectLst>
                <a:latin typeface="Arial" panose="020B0604020202020204" pitchFamily="34" charset="0"/>
              </a:rPr>
              <a:t>材料说明了什么问题？对此你如何理解？</a:t>
            </a:r>
            <a:endParaRPr lang="zh-CN" altLang="en-US" sz="2100" b="1">
              <a:effectLst>
                <a:outerShdw blurRad="38100" dist="38100" dir="2700000">
                  <a:srgbClr val="C0C0C0"/>
                </a:outerShdw>
              </a:effectLst>
              <a:latin typeface="楷体_GB2312" pitchFamily="49" charset="-122"/>
              <a:ea typeface="楷体_GB2312" pitchFamily="49" charset="-122"/>
            </a:endParaRPr>
          </a:p>
        </p:txBody>
      </p:sp>
      <p:sp>
        <p:nvSpPr>
          <p:cNvPr id="471051" name="文本框 471050"/>
          <p:cNvSpPr txBox="1"/>
          <p:nvPr/>
        </p:nvSpPr>
        <p:spPr>
          <a:xfrm>
            <a:off x="0" y="2828416"/>
            <a:ext cx="9144000" cy="737235"/>
          </a:xfrm>
          <a:prstGeom prst="rect">
            <a:avLst/>
          </a:prstGeom>
          <a:noFill/>
          <a:ln w="9525">
            <a:noFill/>
          </a:ln>
        </p:spPr>
        <p:txBody>
          <a:bodyPr>
            <a:spAutoFit/>
          </a:bodyPr>
          <a:p>
            <a:pPr>
              <a:spcBef>
                <a:spcPct val="50000"/>
              </a:spcBef>
            </a:pPr>
            <a:r>
              <a:rPr lang="zh-CN" altLang="en-US" sz="2100" b="1" dirty="0">
                <a:solidFill>
                  <a:srgbClr val="FF0000"/>
                </a:solidFill>
                <a:effectLst>
                  <a:outerShdw blurRad="38100" dist="38100" dir="2700000">
                    <a:srgbClr val="C0C0C0"/>
                  </a:outerShdw>
                </a:effectLst>
                <a:latin typeface="宋体" panose="02010600030101010101" pitchFamily="2" charset="-122"/>
              </a:rPr>
              <a:t>文革期间我们在经济、科技和外交等方面也取得一些重要的成就，国民经济也一度出现比较好的时期（</a:t>
            </a:r>
            <a:r>
              <a:rPr lang="en-US" altLang="zh-CN" sz="2100" b="1" dirty="0">
                <a:solidFill>
                  <a:srgbClr val="FF0000"/>
                </a:solidFill>
                <a:effectLst>
                  <a:outerShdw blurRad="38100" dist="38100" dir="2700000">
                    <a:srgbClr val="C0C0C0"/>
                  </a:outerShdw>
                </a:effectLst>
                <a:latin typeface="宋体" panose="02010600030101010101" pitchFamily="2" charset="-122"/>
              </a:rPr>
              <a:t>1973</a:t>
            </a:r>
            <a:r>
              <a:rPr lang="zh-CN" altLang="en-US" sz="2100" b="1" dirty="0">
                <a:solidFill>
                  <a:srgbClr val="FF0000"/>
                </a:solidFill>
                <a:effectLst>
                  <a:outerShdw blurRad="38100" dist="38100" dir="2700000">
                    <a:srgbClr val="C0C0C0"/>
                  </a:outerShdw>
                </a:effectLst>
                <a:latin typeface="宋体" panose="02010600030101010101" pitchFamily="2" charset="-122"/>
              </a:rPr>
              <a:t>、</a:t>
            </a:r>
            <a:r>
              <a:rPr lang="en-US" altLang="zh-CN" sz="2100" b="1" dirty="0">
                <a:solidFill>
                  <a:srgbClr val="FF0000"/>
                </a:solidFill>
                <a:effectLst>
                  <a:outerShdw blurRad="38100" dist="38100" dir="2700000">
                    <a:srgbClr val="C0C0C0"/>
                  </a:outerShdw>
                </a:effectLst>
                <a:latin typeface="宋体" panose="02010600030101010101" pitchFamily="2" charset="-122"/>
              </a:rPr>
              <a:t>1975</a:t>
            </a:r>
            <a:r>
              <a:rPr lang="zh-CN" altLang="en-US" sz="2100" b="1" dirty="0">
                <a:solidFill>
                  <a:srgbClr val="FF0000"/>
                </a:solidFill>
                <a:effectLst>
                  <a:outerShdw blurRad="38100" dist="38100" dir="2700000">
                    <a:srgbClr val="C0C0C0"/>
                  </a:outerShdw>
                </a:effectLst>
                <a:latin typeface="宋体" panose="02010600030101010101" pitchFamily="2" charset="-122"/>
              </a:rPr>
              <a:t>年）</a:t>
            </a:r>
            <a:endParaRPr lang="zh-CN" altLang="en-US" sz="2100" b="1" dirty="0">
              <a:solidFill>
                <a:srgbClr val="FF0000"/>
              </a:solidFill>
              <a:effectLst>
                <a:outerShdw blurRad="38100" dist="38100" dir="2700000">
                  <a:srgbClr val="C0C0C0"/>
                </a:outerShdw>
              </a:effectLst>
              <a:latin typeface="宋体" panose="02010600030101010101" pitchFamily="2" charset="-122"/>
            </a:endParaRPr>
          </a:p>
        </p:txBody>
      </p:sp>
      <p:sp>
        <p:nvSpPr>
          <p:cNvPr id="471052" name="文本框 471051"/>
          <p:cNvSpPr txBox="1"/>
          <p:nvPr/>
        </p:nvSpPr>
        <p:spPr>
          <a:xfrm>
            <a:off x="0" y="3565707"/>
            <a:ext cx="9144000" cy="1060450"/>
          </a:xfrm>
          <a:prstGeom prst="rect">
            <a:avLst/>
          </a:prstGeom>
          <a:noFill/>
          <a:ln w="9525">
            <a:noFill/>
          </a:ln>
        </p:spPr>
        <p:txBody>
          <a:bodyPr>
            <a:spAutoFit/>
          </a:bodyPr>
          <a:p>
            <a:pPr>
              <a:spcBef>
                <a:spcPct val="50000"/>
              </a:spcBef>
            </a:pPr>
            <a:r>
              <a:rPr lang="zh-CN" altLang="en-US" sz="2100" b="1" dirty="0">
                <a:solidFill>
                  <a:srgbClr val="FF0000"/>
                </a:solidFill>
                <a:effectLst>
                  <a:outerShdw blurRad="38100" dist="38100" dir="2700000">
                    <a:srgbClr val="C0C0C0"/>
                  </a:outerShdw>
                </a:effectLst>
                <a:latin typeface="宋体" panose="02010600030101010101" pitchFamily="2" charset="-122"/>
                <a:sym typeface="Wingdings" panose="05000000000000000000" pitchFamily="2" charset="2"/>
              </a:rPr>
              <a:t>（</a:t>
            </a:r>
            <a:r>
              <a:rPr lang="en-US" altLang="zh-CN" sz="2100" b="1" dirty="0">
                <a:solidFill>
                  <a:srgbClr val="FF0000"/>
                </a:solidFill>
                <a:effectLst>
                  <a:outerShdw blurRad="38100" dist="38100" dir="2700000">
                    <a:srgbClr val="C0C0C0"/>
                  </a:outerShdw>
                </a:effectLst>
                <a:latin typeface="宋体" panose="02010600030101010101" pitchFamily="2" charset="-122"/>
                <a:sym typeface="Wingdings" panose="05000000000000000000" pitchFamily="2" charset="2"/>
              </a:rPr>
              <a:t>1</a:t>
            </a:r>
            <a:r>
              <a:rPr lang="zh-CN" altLang="en-US" sz="2100" b="1" dirty="0">
                <a:solidFill>
                  <a:srgbClr val="FF0000"/>
                </a:solidFill>
                <a:effectLst>
                  <a:outerShdw blurRad="38100" dist="38100" dir="2700000">
                    <a:srgbClr val="C0C0C0"/>
                  </a:outerShdw>
                </a:effectLst>
                <a:latin typeface="宋体" panose="02010600030101010101" pitchFamily="2" charset="-122"/>
                <a:sym typeface="Wingdings" panose="05000000000000000000" pitchFamily="2" charset="2"/>
              </a:rPr>
              <a:t>）</a:t>
            </a:r>
            <a:r>
              <a:rPr lang="zh-CN" altLang="en-US" sz="2100" b="1" dirty="0">
                <a:solidFill>
                  <a:srgbClr val="FF0000"/>
                </a:solidFill>
                <a:effectLst>
                  <a:outerShdw blurRad="38100" dist="38100" dir="2700000">
                    <a:srgbClr val="C0C0C0"/>
                  </a:outerShdw>
                </a:effectLst>
                <a:latin typeface="宋体" panose="02010600030101010101" pitchFamily="2" charset="-122"/>
              </a:rPr>
              <a:t>以上这些成就并不是文革本身带来的，而是广大党员干部抵制“左”倾错误、坚持努力的结果。</a:t>
            </a:r>
            <a:br>
              <a:rPr lang="zh-CN" altLang="en-US" sz="2100" b="1" dirty="0">
                <a:solidFill>
                  <a:srgbClr val="FF0000"/>
                </a:solidFill>
                <a:effectLst>
                  <a:outerShdw blurRad="38100" dist="38100" dir="2700000">
                    <a:srgbClr val="C0C0C0"/>
                  </a:outerShdw>
                </a:effectLst>
                <a:latin typeface="宋体" panose="02010600030101010101" pitchFamily="2" charset="-122"/>
              </a:rPr>
            </a:br>
            <a:r>
              <a:rPr lang="zh-CN" altLang="en-US" sz="2100" b="1" dirty="0">
                <a:solidFill>
                  <a:srgbClr val="FF0000"/>
                </a:solidFill>
                <a:effectLst>
                  <a:outerShdw blurRad="38100" dist="38100" dir="2700000">
                    <a:srgbClr val="C0C0C0"/>
                  </a:outerShdw>
                </a:effectLst>
                <a:latin typeface="宋体" panose="02010600030101010101" pitchFamily="2" charset="-122"/>
              </a:rPr>
              <a:t>（</a:t>
            </a:r>
            <a:r>
              <a:rPr lang="en-US" altLang="zh-CN" sz="2100" b="1" dirty="0">
                <a:solidFill>
                  <a:srgbClr val="FF0000"/>
                </a:solidFill>
                <a:effectLst>
                  <a:outerShdw blurRad="38100" dist="38100" dir="2700000">
                    <a:srgbClr val="C0C0C0"/>
                  </a:outerShdw>
                </a:effectLst>
                <a:latin typeface="宋体" panose="02010600030101010101" pitchFamily="2" charset="-122"/>
              </a:rPr>
              <a:t>2</a:t>
            </a:r>
            <a:r>
              <a:rPr lang="zh-CN" altLang="en-US" sz="2100" b="1" dirty="0">
                <a:solidFill>
                  <a:srgbClr val="FF0000"/>
                </a:solidFill>
                <a:effectLst>
                  <a:outerShdw blurRad="38100" dist="38100" dir="2700000">
                    <a:srgbClr val="C0C0C0"/>
                  </a:outerShdw>
                </a:effectLst>
                <a:latin typeface="宋体" panose="02010600030101010101" pitchFamily="2" charset="-122"/>
              </a:rPr>
              <a:t>）我们全盘否定文革，但不能全盘否定文革十年的历史。</a:t>
            </a:r>
            <a:endParaRPr lang="zh-CN" altLang="en-US" sz="2100" b="1" dirty="0">
              <a:solidFill>
                <a:srgbClr val="FF0000"/>
              </a:solidFill>
              <a:effectLst>
                <a:outerShdw blurRad="38100" dist="38100" dir="2700000">
                  <a:srgbClr val="C0C0C0"/>
                </a:outerShdw>
              </a:effectLst>
              <a:latin typeface="宋体" panose="02010600030101010101" pitchFamily="2" charset="-122"/>
            </a:endParaRPr>
          </a:p>
        </p:txBody>
      </p:sp>
      <p:sp>
        <p:nvSpPr>
          <p:cNvPr id="130056" name="矩形 195594"/>
          <p:cNvSpPr/>
          <p:nvPr/>
        </p:nvSpPr>
        <p:spPr>
          <a:xfrm>
            <a:off x="87313" y="14160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71051"/>
                                        </p:tgtEl>
                                        <p:attrNameLst>
                                          <p:attrName>style.visibility</p:attrName>
                                        </p:attrNameLst>
                                      </p:cBhvr>
                                      <p:to>
                                        <p:strVal val="visible"/>
                                      </p:to>
                                    </p:set>
                                    <p:anim calcmode="lin" valueType="num">
                                      <p:cBhvr>
                                        <p:cTn id="7" dur="1" fill="hold"/>
                                        <p:tgtEl>
                                          <p:spTgt spid="471051"/>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71052"/>
                                        </p:tgtEl>
                                        <p:attrNameLst>
                                          <p:attrName>style.visibility</p:attrName>
                                        </p:attrNameLst>
                                      </p:cBhvr>
                                      <p:to>
                                        <p:strVal val="visible"/>
                                      </p:to>
                                    </p:set>
                                    <p:anim calcmode="lin" valueType="num">
                                      <p:cBhvr>
                                        <p:cTn id="12" dur="1" fill="hold"/>
                                        <p:tgtEl>
                                          <p:spTgt spid="47105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1" grpId="0"/>
      <p:bldP spid="47105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3094" name="文本框 473093"/>
          <p:cNvSpPr txBox="1"/>
          <p:nvPr/>
        </p:nvSpPr>
        <p:spPr>
          <a:xfrm>
            <a:off x="188595" y="681390"/>
            <a:ext cx="7001433" cy="460375"/>
          </a:xfrm>
          <a:prstGeom prst="rect">
            <a:avLst/>
          </a:prstGeom>
          <a:noFill/>
          <a:ln w="9525">
            <a:noFill/>
          </a:ln>
        </p:spPr>
        <p:txBody>
          <a:bodyPr>
            <a:spAutoFit/>
          </a:bodyPr>
          <a:p>
            <a:pPr>
              <a:spcBef>
                <a:spcPct val="50000"/>
              </a:spcBef>
            </a:pPr>
            <a:r>
              <a:rPr lang="en-US" sz="2400" b="1" dirty="0">
                <a:solidFill>
                  <a:schemeClr val="accent2">
                    <a:lumMod val="75000"/>
                  </a:schemeClr>
                </a:solidFill>
                <a:latin typeface="黑体" panose="02010609060101010101" pitchFamily="2" charset="-122"/>
                <a:ea typeface="黑体" panose="02010609060101010101" pitchFamily="2" charset="-122"/>
              </a:rPr>
              <a:t>8</a:t>
            </a:r>
            <a:r>
              <a:rPr lang="zh-CN" altLang="en-US" sz="2400" b="1" dirty="0">
                <a:solidFill>
                  <a:schemeClr val="accent2">
                    <a:lumMod val="75000"/>
                  </a:schemeClr>
                </a:solidFill>
                <a:latin typeface="黑体" panose="02010609060101010101" pitchFamily="2" charset="-122"/>
                <a:ea typeface="黑体" panose="02010609060101010101" pitchFamily="2" charset="-122"/>
              </a:rPr>
              <a:t>、</a:t>
            </a:r>
            <a:r>
              <a:rPr lang="en-US" altLang="zh-CN" sz="2400" b="1" dirty="0">
                <a:solidFill>
                  <a:schemeClr val="accent2">
                    <a:lumMod val="75000"/>
                  </a:schemeClr>
                </a:solidFill>
                <a:latin typeface="黑体" panose="02010609060101010101" pitchFamily="2" charset="-122"/>
                <a:ea typeface="黑体" panose="02010609060101010101" pitchFamily="2" charset="-122"/>
              </a:rPr>
              <a:t>1956-1976</a:t>
            </a:r>
            <a:r>
              <a:rPr lang="zh-CN" altLang="en-US" sz="2400" b="1" dirty="0">
                <a:solidFill>
                  <a:schemeClr val="accent2">
                    <a:lumMod val="75000"/>
                  </a:schemeClr>
                </a:solidFill>
                <a:latin typeface="黑体" panose="02010609060101010101" pitchFamily="2" charset="-122"/>
                <a:ea typeface="黑体" panose="02010609060101010101" pitchFamily="2" charset="-122"/>
              </a:rPr>
              <a:t>年社会主义建设的功过及启示</a:t>
            </a:r>
            <a:endParaRPr lang="zh-CN" altLang="en-US" sz="2400" b="1" dirty="0">
              <a:solidFill>
                <a:schemeClr val="accent2">
                  <a:lumMod val="75000"/>
                </a:schemeClr>
              </a:solidFill>
              <a:latin typeface="黑体" panose="02010609060101010101" pitchFamily="2" charset="-122"/>
              <a:ea typeface="黑体" panose="02010609060101010101" pitchFamily="2" charset="-122"/>
            </a:endParaRPr>
          </a:p>
        </p:txBody>
      </p:sp>
      <p:sp>
        <p:nvSpPr>
          <p:cNvPr id="473095" name="文本框 473094"/>
          <p:cNvSpPr txBox="1"/>
          <p:nvPr/>
        </p:nvSpPr>
        <p:spPr>
          <a:xfrm>
            <a:off x="-35611" y="1469341"/>
            <a:ext cx="551815" cy="2375869"/>
          </a:xfrm>
          <a:prstGeom prst="rect">
            <a:avLst/>
          </a:prstGeom>
          <a:noFill/>
          <a:ln w="9525">
            <a:noFill/>
          </a:ln>
        </p:spPr>
        <p:txBody>
          <a:bodyPr vert="eaVert" wrap="square">
            <a:spAutoFit/>
          </a:bodyPr>
          <a:p>
            <a:pPr>
              <a:spcBef>
                <a:spcPct val="50000"/>
              </a:spcBef>
            </a:pPr>
            <a:r>
              <a:rPr lang="zh-CN" altLang="en-US" sz="2400" b="1">
                <a:solidFill>
                  <a:srgbClr val="800080"/>
                </a:solidFill>
                <a:latin typeface="Arial" panose="020B0604020202020204" pitchFamily="34" charset="0"/>
              </a:rPr>
              <a:t>工农业生产总值</a:t>
            </a:r>
            <a:endParaRPr lang="zh-CN" altLang="en-US" sz="2400" b="1">
              <a:solidFill>
                <a:srgbClr val="800080"/>
              </a:solidFill>
              <a:latin typeface="Arial" panose="020B0604020202020204" pitchFamily="34" charset="0"/>
            </a:endParaRPr>
          </a:p>
        </p:txBody>
      </p:sp>
      <p:grpSp>
        <p:nvGrpSpPr>
          <p:cNvPr id="473096" name="组合 473095"/>
          <p:cNvGrpSpPr/>
          <p:nvPr/>
        </p:nvGrpSpPr>
        <p:grpSpPr>
          <a:xfrm>
            <a:off x="731520" y="1577975"/>
            <a:ext cx="7649845" cy="2226945"/>
            <a:chOff x="1111" y="799"/>
            <a:chExt cx="3958" cy="1871"/>
          </a:xfrm>
        </p:grpSpPr>
        <p:sp>
          <p:nvSpPr>
            <p:cNvPr id="473097" name="直接连接符 473096"/>
            <p:cNvSpPr/>
            <p:nvPr/>
          </p:nvSpPr>
          <p:spPr>
            <a:xfrm flipV="1">
              <a:off x="2200" y="2251"/>
              <a:ext cx="0" cy="45"/>
            </a:xfrm>
            <a:prstGeom prst="line">
              <a:avLst/>
            </a:prstGeom>
            <a:ln w="57150" cap="flat" cmpd="sng">
              <a:solidFill>
                <a:srgbClr val="0066FF"/>
              </a:solidFill>
              <a:prstDash val="solid"/>
              <a:headEnd type="none" w="med" len="med"/>
              <a:tailEnd type="none" w="med" len="med"/>
            </a:ln>
          </p:spPr>
        </p:sp>
        <p:grpSp>
          <p:nvGrpSpPr>
            <p:cNvPr id="473098" name="组合 473097"/>
            <p:cNvGrpSpPr/>
            <p:nvPr/>
          </p:nvGrpSpPr>
          <p:grpSpPr>
            <a:xfrm>
              <a:off x="1111" y="799"/>
              <a:ext cx="3958" cy="1871"/>
              <a:chOff x="1111" y="799"/>
              <a:chExt cx="3958" cy="1871"/>
            </a:xfrm>
          </p:grpSpPr>
          <p:sp>
            <p:nvSpPr>
              <p:cNvPr id="473099" name="直接连接符 473098"/>
              <p:cNvSpPr/>
              <p:nvPr/>
            </p:nvSpPr>
            <p:spPr>
              <a:xfrm flipV="1">
                <a:off x="2835" y="2251"/>
                <a:ext cx="0" cy="45"/>
              </a:xfrm>
              <a:prstGeom prst="line">
                <a:avLst/>
              </a:prstGeom>
              <a:ln w="57150" cap="flat" cmpd="sng">
                <a:solidFill>
                  <a:srgbClr val="0066FF"/>
                </a:solidFill>
                <a:prstDash val="solid"/>
                <a:headEnd type="none" w="med" len="med"/>
                <a:tailEnd type="none" w="med" len="med"/>
              </a:ln>
            </p:spPr>
          </p:sp>
          <p:grpSp>
            <p:nvGrpSpPr>
              <p:cNvPr id="473100" name="组合 473099"/>
              <p:cNvGrpSpPr/>
              <p:nvPr/>
            </p:nvGrpSpPr>
            <p:grpSpPr>
              <a:xfrm>
                <a:off x="1111" y="799"/>
                <a:ext cx="3958" cy="1871"/>
                <a:chOff x="1111" y="799"/>
                <a:chExt cx="3958" cy="1871"/>
              </a:xfrm>
            </p:grpSpPr>
            <p:sp>
              <p:nvSpPr>
                <p:cNvPr id="473101" name="直接连接符 473100"/>
                <p:cNvSpPr/>
                <p:nvPr/>
              </p:nvSpPr>
              <p:spPr>
                <a:xfrm flipV="1">
                  <a:off x="3787" y="2251"/>
                  <a:ext cx="0" cy="45"/>
                </a:xfrm>
                <a:prstGeom prst="line">
                  <a:avLst/>
                </a:prstGeom>
                <a:ln w="57150" cap="flat" cmpd="sng">
                  <a:solidFill>
                    <a:srgbClr val="0066FF"/>
                  </a:solidFill>
                  <a:prstDash val="solid"/>
                  <a:headEnd type="none" w="med" len="med"/>
                  <a:tailEnd type="none" w="med" len="med"/>
                </a:ln>
              </p:spPr>
            </p:sp>
            <p:sp>
              <p:nvSpPr>
                <p:cNvPr id="473102" name="直接连接符 473101"/>
                <p:cNvSpPr/>
                <p:nvPr/>
              </p:nvSpPr>
              <p:spPr>
                <a:xfrm flipV="1">
                  <a:off x="4150" y="2251"/>
                  <a:ext cx="0" cy="45"/>
                </a:xfrm>
                <a:prstGeom prst="line">
                  <a:avLst/>
                </a:prstGeom>
                <a:ln w="57150" cap="flat" cmpd="sng">
                  <a:solidFill>
                    <a:srgbClr val="0066FF"/>
                  </a:solidFill>
                  <a:prstDash val="solid"/>
                  <a:headEnd type="none" w="med" len="med"/>
                  <a:tailEnd type="none" w="med" len="med"/>
                </a:ln>
              </p:spPr>
            </p:sp>
            <p:grpSp>
              <p:nvGrpSpPr>
                <p:cNvPr id="473103" name="组合 473102"/>
                <p:cNvGrpSpPr/>
                <p:nvPr/>
              </p:nvGrpSpPr>
              <p:grpSpPr>
                <a:xfrm>
                  <a:off x="1111" y="799"/>
                  <a:ext cx="3958" cy="1871"/>
                  <a:chOff x="1111" y="799"/>
                  <a:chExt cx="3958" cy="1871"/>
                </a:xfrm>
              </p:grpSpPr>
              <p:sp>
                <p:nvSpPr>
                  <p:cNvPr id="473104" name="直接连接符 473103"/>
                  <p:cNvSpPr/>
                  <p:nvPr/>
                </p:nvSpPr>
                <p:spPr>
                  <a:xfrm flipV="1">
                    <a:off x="1338" y="2251"/>
                    <a:ext cx="0" cy="45"/>
                  </a:xfrm>
                  <a:prstGeom prst="line">
                    <a:avLst/>
                  </a:prstGeom>
                  <a:ln w="57150" cap="flat" cmpd="sng">
                    <a:solidFill>
                      <a:srgbClr val="0066FF"/>
                    </a:solidFill>
                    <a:prstDash val="solid"/>
                    <a:headEnd type="none" w="med" len="med"/>
                    <a:tailEnd type="none" w="med" len="med"/>
                  </a:ln>
                </p:spPr>
              </p:sp>
              <p:sp>
                <p:nvSpPr>
                  <p:cNvPr id="473105" name="直接连接符 473104"/>
                  <p:cNvSpPr/>
                  <p:nvPr/>
                </p:nvSpPr>
                <p:spPr>
                  <a:xfrm flipV="1">
                    <a:off x="1791" y="2251"/>
                    <a:ext cx="0" cy="45"/>
                  </a:xfrm>
                  <a:prstGeom prst="line">
                    <a:avLst/>
                  </a:prstGeom>
                  <a:ln w="57150" cap="flat" cmpd="sng">
                    <a:solidFill>
                      <a:srgbClr val="0066FF"/>
                    </a:solidFill>
                    <a:prstDash val="solid"/>
                    <a:headEnd type="none" w="med" len="med"/>
                    <a:tailEnd type="none" w="med" len="med"/>
                  </a:ln>
                </p:spPr>
              </p:sp>
              <p:grpSp>
                <p:nvGrpSpPr>
                  <p:cNvPr id="473106" name="组合 473105"/>
                  <p:cNvGrpSpPr/>
                  <p:nvPr/>
                </p:nvGrpSpPr>
                <p:grpSpPr>
                  <a:xfrm>
                    <a:off x="1111" y="799"/>
                    <a:ext cx="3958" cy="1871"/>
                    <a:chOff x="1111" y="799"/>
                    <a:chExt cx="3958" cy="1871"/>
                  </a:xfrm>
                </p:grpSpPr>
                <p:sp>
                  <p:nvSpPr>
                    <p:cNvPr id="473107" name="文本框 473106"/>
                    <p:cNvSpPr txBox="1"/>
                    <p:nvPr/>
                  </p:nvSpPr>
                  <p:spPr>
                    <a:xfrm>
                      <a:off x="1111" y="2387"/>
                      <a:ext cx="3958" cy="283"/>
                    </a:xfrm>
                    <a:prstGeom prst="rect">
                      <a:avLst/>
                    </a:prstGeom>
                    <a:noFill/>
                    <a:ln w="9525">
                      <a:noFill/>
                    </a:ln>
                  </p:spPr>
                  <p:txBody>
                    <a:bodyPr wrap="square">
                      <a:spAutoFit/>
                    </a:bodyPr>
                    <a:p>
                      <a:pPr>
                        <a:spcBef>
                          <a:spcPct val="50000"/>
                        </a:spcBef>
                      </a:pPr>
                      <a:r>
                        <a:rPr lang="en-US" altLang="zh-CN" sz="1600" b="1">
                          <a:latin typeface="Arial" panose="020B0604020202020204" pitchFamily="34" charset="0"/>
                        </a:rPr>
                        <a:t>52</a:t>
                      </a:r>
                      <a:r>
                        <a:rPr lang="zh-CN" altLang="en-US" sz="1600" b="1">
                          <a:latin typeface="Arial" panose="020B0604020202020204" pitchFamily="34" charset="0"/>
                        </a:rPr>
                        <a:t>年　         </a:t>
                      </a:r>
                      <a:r>
                        <a:rPr lang="en-US" altLang="zh-CN" sz="1600" b="1">
                          <a:latin typeface="Arial" panose="020B0604020202020204" pitchFamily="34" charset="0"/>
                        </a:rPr>
                        <a:t>57</a:t>
                      </a:r>
                      <a:r>
                        <a:rPr lang="zh-CN" altLang="en-US" sz="1600" b="1">
                          <a:latin typeface="Arial" panose="020B0604020202020204" pitchFamily="34" charset="0"/>
                        </a:rPr>
                        <a:t>年　  </a:t>
                      </a:r>
                      <a:r>
                        <a:rPr lang="en-US" altLang="zh-CN" sz="1600" b="1">
                          <a:latin typeface="Arial" panose="020B0604020202020204" pitchFamily="34" charset="0"/>
                        </a:rPr>
                        <a:t>60</a:t>
                      </a:r>
                      <a:r>
                        <a:rPr lang="zh-CN" altLang="en-US" sz="1600" b="1">
                          <a:latin typeface="Arial" panose="020B0604020202020204" pitchFamily="34" charset="0"/>
                        </a:rPr>
                        <a:t>年　         </a:t>
                      </a:r>
                      <a:r>
                        <a:rPr lang="en-US" altLang="zh-CN" sz="1600" b="1">
                          <a:latin typeface="Arial" panose="020B0604020202020204" pitchFamily="34" charset="0"/>
                        </a:rPr>
                        <a:t>66</a:t>
                      </a:r>
                      <a:r>
                        <a:rPr lang="zh-CN" altLang="en-US" sz="1600" b="1">
                          <a:latin typeface="Arial" panose="020B0604020202020204" pitchFamily="34" charset="0"/>
                        </a:rPr>
                        <a:t>年　　    </a:t>
                      </a:r>
                      <a:r>
                        <a:rPr lang="en-US" altLang="zh-CN" sz="1600" b="1">
                          <a:latin typeface="Arial" panose="020B0604020202020204" pitchFamily="34" charset="0"/>
                        </a:rPr>
                        <a:t>71</a:t>
                      </a:r>
                      <a:r>
                        <a:rPr lang="zh-CN" altLang="en-US" sz="1600" b="1">
                          <a:latin typeface="Arial" panose="020B0604020202020204" pitchFamily="34" charset="0"/>
                        </a:rPr>
                        <a:t>年　  </a:t>
                      </a:r>
                      <a:r>
                        <a:rPr lang="en-US" altLang="zh-CN" sz="1600" b="1">
                          <a:latin typeface="Arial" panose="020B0604020202020204" pitchFamily="34" charset="0"/>
                        </a:rPr>
                        <a:t>73</a:t>
                      </a:r>
                      <a:r>
                        <a:rPr lang="zh-CN" altLang="en-US" sz="1600" b="1">
                          <a:latin typeface="Arial" panose="020B0604020202020204" pitchFamily="34" charset="0"/>
                        </a:rPr>
                        <a:t>年   </a:t>
                      </a:r>
                      <a:r>
                        <a:rPr lang="en-US" altLang="zh-CN" sz="1600" b="1">
                          <a:latin typeface="Arial" panose="020B0604020202020204" pitchFamily="34" charset="0"/>
                        </a:rPr>
                        <a:t>75</a:t>
                      </a:r>
                      <a:r>
                        <a:rPr lang="zh-CN" altLang="en-US" sz="1600" b="1">
                          <a:latin typeface="Arial" panose="020B0604020202020204" pitchFamily="34" charset="0"/>
                        </a:rPr>
                        <a:t>年</a:t>
                      </a:r>
                      <a:endParaRPr lang="zh-CN" altLang="en-US" sz="1600" b="1">
                        <a:latin typeface="Arial" panose="020B0604020202020204" pitchFamily="34" charset="0"/>
                      </a:endParaRPr>
                    </a:p>
                  </p:txBody>
                </p:sp>
                <p:grpSp>
                  <p:nvGrpSpPr>
                    <p:cNvPr id="473108" name="组合 473107"/>
                    <p:cNvGrpSpPr/>
                    <p:nvPr/>
                  </p:nvGrpSpPr>
                  <p:grpSpPr>
                    <a:xfrm>
                      <a:off x="1111" y="799"/>
                      <a:ext cx="3266" cy="1815"/>
                      <a:chOff x="1111" y="799"/>
                      <a:chExt cx="3266" cy="1815"/>
                    </a:xfrm>
                  </p:grpSpPr>
                  <p:sp>
                    <p:nvSpPr>
                      <p:cNvPr id="473109" name="直接连接符 473108"/>
                      <p:cNvSpPr/>
                      <p:nvPr/>
                    </p:nvSpPr>
                    <p:spPr>
                      <a:xfrm flipV="1">
                        <a:off x="1111" y="1798"/>
                        <a:ext cx="272" cy="363"/>
                      </a:xfrm>
                      <a:prstGeom prst="line">
                        <a:avLst/>
                      </a:prstGeom>
                      <a:ln w="38100" cap="flat" cmpd="sng">
                        <a:solidFill>
                          <a:srgbClr val="0066FF"/>
                        </a:solidFill>
                        <a:prstDash val="solid"/>
                        <a:headEnd type="none" w="med" len="med"/>
                        <a:tailEnd type="none" w="med" len="med"/>
                      </a:ln>
                    </p:spPr>
                  </p:sp>
                  <p:sp>
                    <p:nvSpPr>
                      <p:cNvPr id="473110" name="直接连接符 473109"/>
                      <p:cNvSpPr/>
                      <p:nvPr/>
                    </p:nvSpPr>
                    <p:spPr>
                      <a:xfrm flipV="1">
                        <a:off x="1111" y="800"/>
                        <a:ext cx="0" cy="1814"/>
                      </a:xfrm>
                      <a:prstGeom prst="line">
                        <a:avLst/>
                      </a:prstGeom>
                      <a:ln w="57150" cap="flat" cmpd="sng">
                        <a:solidFill>
                          <a:srgbClr val="0066FF"/>
                        </a:solidFill>
                        <a:prstDash val="solid"/>
                        <a:headEnd type="none" w="med" len="med"/>
                        <a:tailEnd type="triangle" w="med" len="med"/>
                      </a:ln>
                    </p:spPr>
                  </p:sp>
                  <p:sp>
                    <p:nvSpPr>
                      <p:cNvPr id="473111" name="直接连接符 473110"/>
                      <p:cNvSpPr/>
                      <p:nvPr/>
                    </p:nvSpPr>
                    <p:spPr>
                      <a:xfrm flipV="1">
                        <a:off x="1383" y="1480"/>
                        <a:ext cx="454" cy="318"/>
                      </a:xfrm>
                      <a:prstGeom prst="line">
                        <a:avLst/>
                      </a:prstGeom>
                      <a:ln w="38100" cap="flat" cmpd="sng">
                        <a:solidFill>
                          <a:srgbClr val="0066FF"/>
                        </a:solidFill>
                        <a:prstDash val="solid"/>
                        <a:headEnd type="none" w="med" len="med"/>
                        <a:tailEnd type="none" w="med" len="med"/>
                      </a:ln>
                    </p:spPr>
                  </p:sp>
                  <p:sp>
                    <p:nvSpPr>
                      <p:cNvPr id="473112" name="直接连接符 473111"/>
                      <p:cNvSpPr/>
                      <p:nvPr/>
                    </p:nvSpPr>
                    <p:spPr>
                      <a:xfrm>
                        <a:off x="1837" y="1480"/>
                        <a:ext cx="363" cy="318"/>
                      </a:xfrm>
                      <a:prstGeom prst="line">
                        <a:avLst/>
                      </a:prstGeom>
                      <a:ln w="38100" cap="flat" cmpd="sng">
                        <a:solidFill>
                          <a:srgbClr val="0066FF"/>
                        </a:solidFill>
                        <a:prstDash val="solid"/>
                        <a:headEnd type="none" w="med" len="med"/>
                        <a:tailEnd type="none" w="med" len="med"/>
                      </a:ln>
                    </p:spPr>
                  </p:sp>
                  <p:sp>
                    <p:nvSpPr>
                      <p:cNvPr id="473113" name="直接连接符 473112"/>
                      <p:cNvSpPr/>
                      <p:nvPr/>
                    </p:nvSpPr>
                    <p:spPr>
                      <a:xfrm flipV="1">
                        <a:off x="2200" y="1435"/>
                        <a:ext cx="635" cy="363"/>
                      </a:xfrm>
                      <a:prstGeom prst="line">
                        <a:avLst/>
                      </a:prstGeom>
                      <a:ln w="38100" cap="flat" cmpd="sng">
                        <a:solidFill>
                          <a:srgbClr val="0066FF"/>
                        </a:solidFill>
                        <a:prstDash val="solid"/>
                        <a:headEnd type="none" w="med" len="med"/>
                        <a:tailEnd type="none" w="med" len="med"/>
                      </a:ln>
                    </p:spPr>
                  </p:sp>
                  <p:sp>
                    <p:nvSpPr>
                      <p:cNvPr id="473114" name="直接连接符 473113"/>
                      <p:cNvSpPr/>
                      <p:nvPr/>
                    </p:nvSpPr>
                    <p:spPr>
                      <a:xfrm>
                        <a:off x="2835" y="1435"/>
                        <a:ext cx="499" cy="453"/>
                      </a:xfrm>
                      <a:prstGeom prst="line">
                        <a:avLst/>
                      </a:prstGeom>
                      <a:ln w="38100" cap="flat" cmpd="sng">
                        <a:solidFill>
                          <a:srgbClr val="0066FF"/>
                        </a:solidFill>
                        <a:prstDash val="solid"/>
                        <a:headEnd type="none" w="med" len="med"/>
                        <a:tailEnd type="none" w="med" len="med"/>
                      </a:ln>
                    </p:spPr>
                  </p:sp>
                  <p:sp>
                    <p:nvSpPr>
                      <p:cNvPr id="473115" name="直接连接符 473114"/>
                      <p:cNvSpPr/>
                      <p:nvPr/>
                    </p:nvSpPr>
                    <p:spPr>
                      <a:xfrm flipV="1">
                        <a:off x="3334" y="1389"/>
                        <a:ext cx="453" cy="499"/>
                      </a:xfrm>
                      <a:prstGeom prst="line">
                        <a:avLst/>
                      </a:prstGeom>
                      <a:ln w="38100" cap="flat" cmpd="sng">
                        <a:solidFill>
                          <a:srgbClr val="0066FF"/>
                        </a:solidFill>
                        <a:prstDash val="solid"/>
                        <a:headEnd type="none" w="med" len="med"/>
                        <a:tailEnd type="none" w="med" len="med"/>
                      </a:ln>
                    </p:spPr>
                  </p:sp>
                  <p:sp>
                    <p:nvSpPr>
                      <p:cNvPr id="473116" name="直接连接符 473115"/>
                      <p:cNvSpPr/>
                      <p:nvPr/>
                    </p:nvSpPr>
                    <p:spPr>
                      <a:xfrm>
                        <a:off x="3787" y="1389"/>
                        <a:ext cx="136" cy="273"/>
                      </a:xfrm>
                      <a:prstGeom prst="line">
                        <a:avLst/>
                      </a:prstGeom>
                      <a:ln w="38100" cap="flat" cmpd="sng">
                        <a:solidFill>
                          <a:srgbClr val="0066FF"/>
                        </a:solidFill>
                        <a:prstDash val="solid"/>
                        <a:headEnd type="none" w="med" len="med"/>
                        <a:tailEnd type="none" w="med" len="med"/>
                      </a:ln>
                    </p:spPr>
                  </p:sp>
                  <p:sp>
                    <p:nvSpPr>
                      <p:cNvPr id="473117" name="直接连接符 473116"/>
                      <p:cNvSpPr/>
                      <p:nvPr/>
                    </p:nvSpPr>
                    <p:spPr>
                      <a:xfrm flipV="1">
                        <a:off x="3923" y="1389"/>
                        <a:ext cx="136" cy="273"/>
                      </a:xfrm>
                      <a:prstGeom prst="line">
                        <a:avLst/>
                      </a:prstGeom>
                      <a:ln w="38100" cap="flat" cmpd="sng">
                        <a:solidFill>
                          <a:srgbClr val="0066FF"/>
                        </a:solidFill>
                        <a:prstDash val="solid"/>
                        <a:headEnd type="none" w="med" len="med"/>
                        <a:tailEnd type="none" w="med" len="med"/>
                      </a:ln>
                    </p:spPr>
                  </p:sp>
                  <p:sp>
                    <p:nvSpPr>
                      <p:cNvPr id="473118" name="直接连接符 473117"/>
                      <p:cNvSpPr/>
                      <p:nvPr/>
                    </p:nvSpPr>
                    <p:spPr>
                      <a:xfrm>
                        <a:off x="4059" y="1389"/>
                        <a:ext cx="91" cy="181"/>
                      </a:xfrm>
                      <a:prstGeom prst="line">
                        <a:avLst/>
                      </a:prstGeom>
                      <a:ln w="38100" cap="flat" cmpd="sng">
                        <a:solidFill>
                          <a:srgbClr val="0066FF"/>
                        </a:solidFill>
                        <a:prstDash val="solid"/>
                        <a:headEnd type="none" w="med" len="med"/>
                        <a:tailEnd type="none" w="med" len="med"/>
                      </a:ln>
                    </p:spPr>
                  </p:sp>
                  <p:sp>
                    <p:nvSpPr>
                      <p:cNvPr id="473119" name="直接连接符 473118"/>
                      <p:cNvSpPr/>
                      <p:nvPr/>
                    </p:nvSpPr>
                    <p:spPr>
                      <a:xfrm>
                        <a:off x="1111" y="2296"/>
                        <a:ext cx="3266" cy="0"/>
                      </a:xfrm>
                      <a:prstGeom prst="line">
                        <a:avLst/>
                      </a:prstGeom>
                      <a:ln w="57150" cap="flat" cmpd="sng">
                        <a:solidFill>
                          <a:srgbClr val="0066FF"/>
                        </a:solidFill>
                        <a:prstDash val="solid"/>
                        <a:headEnd type="none" w="med" len="med"/>
                        <a:tailEnd type="triangle" w="med" len="med"/>
                      </a:ln>
                    </p:spPr>
                  </p:sp>
                  <p:sp>
                    <p:nvSpPr>
                      <p:cNvPr id="473120" name="直接连接符 473119"/>
                      <p:cNvSpPr/>
                      <p:nvPr/>
                    </p:nvSpPr>
                    <p:spPr>
                      <a:xfrm>
                        <a:off x="1791" y="845"/>
                        <a:ext cx="46" cy="1452"/>
                      </a:xfrm>
                      <a:prstGeom prst="line">
                        <a:avLst/>
                      </a:prstGeom>
                      <a:ln w="38100" cap="flat" cmpd="sng">
                        <a:solidFill>
                          <a:schemeClr val="tx2"/>
                        </a:solidFill>
                        <a:prstDash val="dash"/>
                        <a:headEnd type="none" w="med" len="med"/>
                        <a:tailEnd type="none" w="med" len="med"/>
                      </a:ln>
                    </p:spPr>
                  </p:sp>
                  <p:sp>
                    <p:nvSpPr>
                      <p:cNvPr id="473121" name="直接连接符 473120"/>
                      <p:cNvSpPr/>
                      <p:nvPr/>
                    </p:nvSpPr>
                    <p:spPr>
                      <a:xfrm>
                        <a:off x="2154" y="799"/>
                        <a:ext cx="46" cy="1452"/>
                      </a:xfrm>
                      <a:prstGeom prst="line">
                        <a:avLst/>
                      </a:prstGeom>
                      <a:ln w="38100" cap="flat" cmpd="sng">
                        <a:solidFill>
                          <a:schemeClr val="tx2"/>
                        </a:solidFill>
                        <a:prstDash val="dash"/>
                        <a:headEnd type="none" w="med" len="med"/>
                        <a:tailEnd type="none" w="med" len="med"/>
                      </a:ln>
                    </p:spPr>
                  </p:sp>
                  <p:sp>
                    <p:nvSpPr>
                      <p:cNvPr id="473122" name="直接连接符 473121"/>
                      <p:cNvSpPr/>
                      <p:nvPr/>
                    </p:nvSpPr>
                    <p:spPr>
                      <a:xfrm>
                        <a:off x="2789" y="799"/>
                        <a:ext cx="46" cy="1452"/>
                      </a:xfrm>
                      <a:prstGeom prst="line">
                        <a:avLst/>
                      </a:prstGeom>
                      <a:ln w="38100" cap="flat" cmpd="sng">
                        <a:solidFill>
                          <a:schemeClr val="tx2"/>
                        </a:solidFill>
                        <a:prstDash val="dash"/>
                        <a:headEnd type="none" w="med" len="med"/>
                        <a:tailEnd type="none" w="med" len="med"/>
                      </a:ln>
                    </p:spPr>
                  </p:sp>
                  <p:sp>
                    <p:nvSpPr>
                      <p:cNvPr id="473123" name="直接连接符 473122"/>
                      <p:cNvSpPr/>
                      <p:nvPr/>
                    </p:nvSpPr>
                    <p:spPr>
                      <a:xfrm>
                        <a:off x="3288" y="845"/>
                        <a:ext cx="46" cy="1452"/>
                      </a:xfrm>
                      <a:prstGeom prst="line">
                        <a:avLst/>
                      </a:prstGeom>
                      <a:ln w="38100" cap="flat" cmpd="sng">
                        <a:solidFill>
                          <a:schemeClr val="tx2"/>
                        </a:solidFill>
                        <a:prstDash val="dash"/>
                        <a:headEnd type="none" w="med" len="med"/>
                        <a:tailEnd type="none" w="med" len="med"/>
                      </a:ln>
                    </p:spPr>
                  </p:sp>
                  <p:sp>
                    <p:nvSpPr>
                      <p:cNvPr id="473124" name="直接连接符 473123"/>
                      <p:cNvSpPr/>
                      <p:nvPr/>
                    </p:nvSpPr>
                    <p:spPr>
                      <a:xfrm>
                        <a:off x="3742" y="799"/>
                        <a:ext cx="46" cy="1452"/>
                      </a:xfrm>
                      <a:prstGeom prst="line">
                        <a:avLst/>
                      </a:prstGeom>
                      <a:ln w="38100" cap="flat" cmpd="sng">
                        <a:solidFill>
                          <a:schemeClr val="tx2"/>
                        </a:solidFill>
                        <a:prstDash val="dash"/>
                        <a:headEnd type="none" w="med" len="med"/>
                        <a:tailEnd type="none" w="med" len="med"/>
                      </a:ln>
                    </p:spPr>
                  </p:sp>
                  <p:sp>
                    <p:nvSpPr>
                      <p:cNvPr id="473125" name="直接连接符 473124"/>
                      <p:cNvSpPr/>
                      <p:nvPr/>
                    </p:nvSpPr>
                    <p:spPr>
                      <a:xfrm>
                        <a:off x="4014" y="845"/>
                        <a:ext cx="46" cy="1452"/>
                      </a:xfrm>
                      <a:prstGeom prst="line">
                        <a:avLst/>
                      </a:prstGeom>
                      <a:ln w="38100" cap="flat" cmpd="sng">
                        <a:solidFill>
                          <a:schemeClr val="tx2"/>
                        </a:solidFill>
                        <a:prstDash val="dash"/>
                        <a:headEnd type="none" w="med" len="med"/>
                        <a:tailEnd type="none" w="med" len="med"/>
                      </a:ln>
                    </p:spPr>
                  </p:sp>
                </p:grpSp>
              </p:grpSp>
            </p:grpSp>
          </p:grpSp>
        </p:grpSp>
      </p:grpSp>
      <p:sp>
        <p:nvSpPr>
          <p:cNvPr id="473126" name="圆角矩形标注 473125">
            <a:hlinkClick r:id="rId1" action="ppaction://hlinksldjump"/>
          </p:cNvPr>
          <p:cNvSpPr/>
          <p:nvPr/>
        </p:nvSpPr>
        <p:spPr>
          <a:xfrm>
            <a:off x="2045970" y="1198880"/>
            <a:ext cx="1889125" cy="702310"/>
          </a:xfrm>
          <a:prstGeom prst="wedgeRoundRectCallout">
            <a:avLst>
              <a:gd name="adj1" fmla="val -40597"/>
              <a:gd name="adj2" fmla="val 123389"/>
              <a:gd name="adj3" fmla="val 16667"/>
            </a:avLst>
          </a:prstGeom>
          <a:solidFill>
            <a:schemeClr val="bg1"/>
          </a:solidFill>
          <a:ln w="9525" cap="flat" cmpd="sng">
            <a:solidFill>
              <a:schemeClr val="tx1"/>
            </a:solidFill>
            <a:prstDash val="solid"/>
            <a:miter/>
            <a:headEnd type="none" w="med" len="med"/>
            <a:tailEnd type="none" w="med" len="med"/>
          </a:ln>
        </p:spPr>
        <p:txBody>
          <a:bodyPr/>
          <a:p>
            <a:pPr algn="ctr"/>
            <a:r>
              <a:rPr lang="zh-CN" altLang="en-US" sz="1950" b="1">
                <a:latin typeface="Arial" panose="020B0604020202020204" pitchFamily="34" charset="0"/>
                <a:ea typeface="楷体_GB2312" pitchFamily="49" charset="-122"/>
              </a:rPr>
              <a:t>大跃进，</a:t>
            </a:r>
            <a:endParaRPr lang="zh-CN" altLang="en-US" sz="1950" b="1">
              <a:latin typeface="Arial" panose="020B0604020202020204" pitchFamily="34" charset="0"/>
              <a:ea typeface="楷体_GB2312" pitchFamily="49" charset="-122"/>
            </a:endParaRPr>
          </a:p>
          <a:p>
            <a:pPr algn="ctr"/>
            <a:r>
              <a:rPr lang="zh-CN" altLang="en-US" sz="1950" b="1">
                <a:latin typeface="Arial" panose="020B0604020202020204" pitchFamily="34" charset="0"/>
                <a:ea typeface="楷体_GB2312" pitchFamily="49" charset="-122"/>
              </a:rPr>
              <a:t>人民公社化</a:t>
            </a:r>
            <a:endParaRPr lang="zh-CN" altLang="en-US" sz="1950" b="1">
              <a:latin typeface="Arial" panose="020B0604020202020204" pitchFamily="34" charset="0"/>
              <a:ea typeface="楷体_GB2312" pitchFamily="49" charset="-122"/>
            </a:endParaRPr>
          </a:p>
        </p:txBody>
      </p:sp>
      <p:sp>
        <p:nvSpPr>
          <p:cNvPr id="473127" name="圆角矩形标注 473126"/>
          <p:cNvSpPr/>
          <p:nvPr/>
        </p:nvSpPr>
        <p:spPr>
          <a:xfrm>
            <a:off x="2924175" y="3036570"/>
            <a:ext cx="2189480" cy="431800"/>
          </a:xfrm>
          <a:prstGeom prst="wedgeRoundRectCallout">
            <a:avLst>
              <a:gd name="adj1" fmla="val -43472"/>
              <a:gd name="adj2" fmla="val -130167"/>
              <a:gd name="adj3" fmla="val 16667"/>
            </a:avLst>
          </a:prstGeom>
          <a:solidFill>
            <a:schemeClr val="bg1"/>
          </a:solidFill>
          <a:ln w="9525" cap="flat" cmpd="sng">
            <a:solidFill>
              <a:schemeClr val="tx1"/>
            </a:solidFill>
            <a:prstDash val="solid"/>
            <a:miter/>
            <a:headEnd type="none" w="med" len="med"/>
            <a:tailEnd type="none" w="med" len="med"/>
          </a:ln>
        </p:spPr>
        <p:txBody>
          <a:bodyPr/>
          <a:p>
            <a:pPr algn="ctr"/>
            <a:r>
              <a:rPr lang="zh-CN" altLang="en-US" sz="1950" b="1">
                <a:latin typeface="Arial" panose="020B0604020202020204" pitchFamily="34" charset="0"/>
                <a:ea typeface="楷体_GB2312" pitchFamily="49" charset="-122"/>
              </a:rPr>
              <a:t>八字方针</a:t>
            </a:r>
            <a:endParaRPr lang="zh-CN" altLang="en-US" sz="1950" b="1">
              <a:latin typeface="Arial" panose="020B0604020202020204" pitchFamily="34" charset="0"/>
              <a:ea typeface="楷体_GB2312" pitchFamily="49" charset="-122"/>
            </a:endParaRPr>
          </a:p>
        </p:txBody>
      </p:sp>
      <p:sp>
        <p:nvSpPr>
          <p:cNvPr id="473128" name="圆角矩形标注 473127"/>
          <p:cNvSpPr/>
          <p:nvPr/>
        </p:nvSpPr>
        <p:spPr>
          <a:xfrm>
            <a:off x="4385310" y="1901190"/>
            <a:ext cx="1431290" cy="431800"/>
          </a:xfrm>
          <a:prstGeom prst="wedgeRoundRectCallout">
            <a:avLst>
              <a:gd name="adj1" fmla="val 21463"/>
              <a:gd name="adj2" fmla="val 110056"/>
              <a:gd name="adj3" fmla="val 16667"/>
            </a:avLst>
          </a:prstGeom>
          <a:solidFill>
            <a:schemeClr val="bg1"/>
          </a:solidFill>
          <a:ln w="9525" cap="flat" cmpd="sng">
            <a:solidFill>
              <a:schemeClr val="tx1"/>
            </a:solidFill>
            <a:prstDash val="solid"/>
            <a:miter/>
            <a:headEnd type="none" w="med" len="med"/>
            <a:tailEnd type="none" w="med" len="med"/>
          </a:ln>
        </p:spPr>
        <p:txBody>
          <a:bodyPr/>
          <a:p>
            <a:pPr algn="ctr"/>
            <a:r>
              <a:rPr lang="zh-CN" altLang="en-US" sz="1950" b="1">
                <a:latin typeface="Arial" panose="020B0604020202020204" pitchFamily="34" charset="0"/>
                <a:ea typeface="楷体_GB2312" pitchFamily="49" charset="-122"/>
              </a:rPr>
              <a:t>周恩来（</a:t>
            </a:r>
            <a:r>
              <a:rPr lang="en-US" altLang="zh-CN" sz="1950" b="1">
                <a:latin typeface="Arial" panose="020B0604020202020204" pitchFamily="34" charset="0"/>
                <a:ea typeface="楷体_GB2312" pitchFamily="49" charset="-122"/>
              </a:rPr>
              <a:t>71-73</a:t>
            </a:r>
            <a:r>
              <a:rPr lang="zh-CN" altLang="en-US" sz="1950" b="1">
                <a:latin typeface="Arial" panose="020B0604020202020204" pitchFamily="34" charset="0"/>
                <a:ea typeface="楷体_GB2312" pitchFamily="49" charset="-122"/>
              </a:rPr>
              <a:t>）</a:t>
            </a:r>
            <a:endParaRPr lang="zh-CN" altLang="en-US" sz="1950" b="1">
              <a:latin typeface="Arial" panose="020B0604020202020204" pitchFamily="34" charset="0"/>
              <a:ea typeface="楷体_GB2312" pitchFamily="49" charset="-122"/>
            </a:endParaRPr>
          </a:p>
        </p:txBody>
      </p:sp>
      <p:sp>
        <p:nvSpPr>
          <p:cNvPr id="473129" name="圆角矩形标注 473128"/>
          <p:cNvSpPr/>
          <p:nvPr/>
        </p:nvSpPr>
        <p:spPr>
          <a:xfrm>
            <a:off x="6431280" y="2468880"/>
            <a:ext cx="1383030" cy="377190"/>
          </a:xfrm>
          <a:prstGeom prst="wedgeRoundRectCallout">
            <a:avLst>
              <a:gd name="adj1" fmla="val -55097"/>
              <a:gd name="adj2" fmla="val 100157"/>
              <a:gd name="adj3" fmla="val 16667"/>
            </a:avLst>
          </a:prstGeom>
          <a:solidFill>
            <a:schemeClr val="bg1"/>
          </a:solidFill>
          <a:ln w="9525" cap="flat" cmpd="sng">
            <a:solidFill>
              <a:schemeClr val="tx1"/>
            </a:solidFill>
            <a:prstDash val="solid"/>
            <a:miter/>
            <a:headEnd type="none" w="med" len="med"/>
            <a:tailEnd type="none" w="med" len="med"/>
          </a:ln>
        </p:spPr>
        <p:txBody>
          <a:bodyPr/>
          <a:p>
            <a:pPr algn="ctr"/>
            <a:r>
              <a:rPr lang="zh-CN" altLang="en-US" sz="1950" b="1">
                <a:latin typeface="Arial" panose="020B0604020202020204" pitchFamily="34" charset="0"/>
                <a:ea typeface="楷体_GB2312" pitchFamily="49" charset="-122"/>
              </a:rPr>
              <a:t>邓小平</a:t>
            </a:r>
            <a:r>
              <a:rPr lang="en-US" altLang="zh-CN" sz="1950" b="1">
                <a:latin typeface="Arial" panose="020B0604020202020204" pitchFamily="34" charset="0"/>
                <a:ea typeface="楷体_GB2312" pitchFamily="49" charset="-122"/>
              </a:rPr>
              <a:t>(75)</a:t>
            </a:r>
            <a:endParaRPr lang="en-US" altLang="zh-CN" sz="1950" b="1">
              <a:latin typeface="Arial" panose="020B0604020202020204" pitchFamily="34" charset="0"/>
              <a:ea typeface="楷体_GB2312" pitchFamily="49" charset="-122"/>
            </a:endParaRPr>
          </a:p>
        </p:txBody>
      </p:sp>
      <p:sp>
        <p:nvSpPr>
          <p:cNvPr id="473130" name="圆角矩形标注 473129">
            <a:hlinkClick r:id="rId1" action="ppaction://hlinksldjump"/>
          </p:cNvPr>
          <p:cNvSpPr/>
          <p:nvPr/>
        </p:nvSpPr>
        <p:spPr>
          <a:xfrm>
            <a:off x="188595" y="1307465"/>
            <a:ext cx="1660525" cy="701040"/>
          </a:xfrm>
          <a:prstGeom prst="wedgeRoundRectCallout">
            <a:avLst>
              <a:gd name="adj1" fmla="val 10408"/>
              <a:gd name="adj2" fmla="val 167934"/>
              <a:gd name="adj3" fmla="val 16667"/>
            </a:avLst>
          </a:prstGeom>
          <a:solidFill>
            <a:schemeClr val="bg1"/>
          </a:solidFill>
          <a:ln w="9525" cap="flat" cmpd="sng">
            <a:solidFill>
              <a:schemeClr val="tx1"/>
            </a:solidFill>
            <a:prstDash val="solid"/>
            <a:miter/>
            <a:headEnd type="none" w="med" len="med"/>
            <a:tailEnd type="none" w="med" len="med"/>
          </a:ln>
        </p:spPr>
        <p:txBody>
          <a:bodyPr/>
          <a:p>
            <a:pPr algn="ctr"/>
            <a:r>
              <a:rPr lang="zh-CN" altLang="en-US" sz="1950" b="1" dirty="0">
                <a:latin typeface="Arial" panose="020B0604020202020204" pitchFamily="34" charset="0"/>
                <a:ea typeface="楷体_GB2312" pitchFamily="49" charset="-122"/>
              </a:rPr>
              <a:t>一五计划，</a:t>
            </a:r>
            <a:endParaRPr lang="zh-CN" altLang="en-US" sz="1950" b="1">
              <a:latin typeface="Arial" panose="020B0604020202020204" pitchFamily="34" charset="0"/>
              <a:ea typeface="楷体_GB2312" pitchFamily="49" charset="-122"/>
            </a:endParaRPr>
          </a:p>
          <a:p>
            <a:pPr algn="ctr"/>
            <a:r>
              <a:rPr lang="zh-CN" altLang="en-US" sz="1950" b="1" dirty="0">
                <a:latin typeface="Arial" panose="020B0604020202020204" pitchFamily="34" charset="0"/>
                <a:ea typeface="楷体_GB2312" pitchFamily="49" charset="-122"/>
              </a:rPr>
              <a:t>三大改造</a:t>
            </a:r>
            <a:endParaRPr lang="zh-CN" altLang="en-US" sz="1950" b="1">
              <a:latin typeface="Arial" panose="020B0604020202020204" pitchFamily="34" charset="0"/>
              <a:ea typeface="楷体_GB2312" pitchFamily="49" charset="-122"/>
            </a:endParaRPr>
          </a:p>
        </p:txBody>
      </p:sp>
      <p:sp>
        <p:nvSpPr>
          <p:cNvPr id="473131" name="文本框 473130"/>
          <p:cNvSpPr txBox="1"/>
          <p:nvPr/>
        </p:nvSpPr>
        <p:spPr>
          <a:xfrm>
            <a:off x="1021080" y="3683635"/>
            <a:ext cx="2503805" cy="368300"/>
          </a:xfrm>
          <a:prstGeom prst="rect">
            <a:avLst/>
          </a:prstGeom>
          <a:noFill/>
          <a:ln w="9525">
            <a:noFill/>
          </a:ln>
        </p:spPr>
        <p:txBody>
          <a:bodyPr wrap="square">
            <a:spAutoFit/>
          </a:bodyPr>
          <a:p>
            <a:pPr>
              <a:spcBef>
                <a:spcPct val="50000"/>
              </a:spcBef>
            </a:pPr>
            <a:r>
              <a:rPr lang="zh-CN" altLang="en-US" sz="1800" b="1" dirty="0">
                <a:solidFill>
                  <a:srgbClr val="FF0000"/>
                </a:solidFill>
                <a:latin typeface="Arial" panose="020B0604020202020204" pitchFamily="34" charset="0"/>
                <a:ea typeface="黑体" panose="02010609060101010101" pitchFamily="2" charset="-122"/>
              </a:rPr>
              <a:t>成就   ＞   失误</a:t>
            </a:r>
            <a:endParaRPr lang="zh-CN" altLang="en-US" sz="1800" b="1" dirty="0">
              <a:solidFill>
                <a:srgbClr val="FF0000"/>
              </a:solidFill>
              <a:latin typeface="Arial" panose="020B0604020202020204" pitchFamily="34" charset="0"/>
              <a:ea typeface="黑体" panose="02010609060101010101" pitchFamily="2" charset="-122"/>
            </a:endParaRPr>
          </a:p>
        </p:txBody>
      </p:sp>
      <p:sp>
        <p:nvSpPr>
          <p:cNvPr id="473132" name="文本框 473131"/>
          <p:cNvSpPr txBox="1"/>
          <p:nvPr/>
        </p:nvSpPr>
        <p:spPr>
          <a:xfrm>
            <a:off x="4540250" y="3683635"/>
            <a:ext cx="2503805" cy="368300"/>
          </a:xfrm>
          <a:prstGeom prst="rect">
            <a:avLst/>
          </a:prstGeom>
          <a:noFill/>
          <a:ln w="9525">
            <a:noFill/>
          </a:ln>
        </p:spPr>
        <p:txBody>
          <a:bodyPr wrap="square">
            <a:spAutoFit/>
          </a:bodyPr>
          <a:p>
            <a:pPr>
              <a:spcBef>
                <a:spcPct val="50000"/>
              </a:spcBef>
            </a:pPr>
            <a:r>
              <a:rPr lang="en-US" altLang="zh-CN" sz="1800" b="1" dirty="0">
                <a:solidFill>
                  <a:srgbClr val="FF0000"/>
                </a:solidFill>
                <a:latin typeface="Arial" panose="020B0604020202020204" pitchFamily="34" charset="0"/>
                <a:ea typeface="黑体" panose="02010609060101010101" pitchFamily="2" charset="-122"/>
              </a:rPr>
              <a:t>     </a:t>
            </a:r>
            <a:r>
              <a:rPr lang="zh-CN" altLang="en-US" sz="1800" b="1" dirty="0">
                <a:solidFill>
                  <a:srgbClr val="FF0000"/>
                </a:solidFill>
                <a:latin typeface="Arial" panose="020B0604020202020204" pitchFamily="34" charset="0"/>
                <a:ea typeface="黑体" panose="02010609060101010101" pitchFamily="2" charset="-122"/>
              </a:rPr>
              <a:t>失误     ＞      成就</a:t>
            </a:r>
            <a:endParaRPr lang="zh-CN" altLang="en-US" sz="1800" b="1" dirty="0">
              <a:solidFill>
                <a:srgbClr val="FF0000"/>
              </a:solidFill>
              <a:latin typeface="Arial" panose="020B0604020202020204" pitchFamily="34" charset="0"/>
              <a:ea typeface="黑体" panose="02010609060101010101" pitchFamily="2" charset="-122"/>
            </a:endParaRPr>
          </a:p>
        </p:txBody>
      </p:sp>
      <p:sp>
        <p:nvSpPr>
          <p:cNvPr id="2" name="圆角矩形标注 1">
            <a:hlinkClick r:id="rId1" action="ppaction://hlinksldjump"/>
          </p:cNvPr>
          <p:cNvSpPr/>
          <p:nvPr/>
        </p:nvSpPr>
        <p:spPr>
          <a:xfrm>
            <a:off x="4156710" y="1198880"/>
            <a:ext cx="1616075" cy="702310"/>
          </a:xfrm>
          <a:prstGeom prst="wedgeRoundRectCallout">
            <a:avLst>
              <a:gd name="adj1" fmla="val -40597"/>
              <a:gd name="adj2" fmla="val 123389"/>
              <a:gd name="adj3" fmla="val 16667"/>
            </a:avLst>
          </a:prstGeom>
          <a:solidFill>
            <a:schemeClr val="bg1"/>
          </a:solidFill>
          <a:ln w="9525" cap="flat" cmpd="sng">
            <a:solidFill>
              <a:schemeClr val="tx1"/>
            </a:solidFill>
            <a:prstDash val="solid"/>
            <a:miter/>
            <a:headEnd type="none" w="med" len="med"/>
            <a:tailEnd type="none" w="med" len="med"/>
          </a:ln>
        </p:spPr>
        <p:txBody>
          <a:bodyPr/>
          <a:p>
            <a:pPr algn="ctr"/>
            <a:r>
              <a:rPr lang="zh-CN" altLang="en-US" sz="1950" b="1">
                <a:latin typeface="Arial" panose="020B0604020202020204" pitchFamily="34" charset="0"/>
                <a:ea typeface="楷体_GB2312" pitchFamily="49" charset="-122"/>
              </a:rPr>
              <a:t>文化大革命</a:t>
            </a:r>
            <a:endParaRPr lang="zh-CN" altLang="en-US" sz="1950" b="1">
              <a:latin typeface="Arial" panose="020B0604020202020204" pitchFamily="34" charset="0"/>
              <a:ea typeface="楷体_GB2312" pitchFamily="49" charset="-122"/>
            </a:endParaRPr>
          </a:p>
        </p:txBody>
      </p:sp>
      <p:pic>
        <p:nvPicPr>
          <p:cNvPr id="473092" name="图片 19" descr="\\杨绘绘\f\杨绘绘\幻灯片原文件\人民版\242.TIF"/>
          <p:cNvPicPr>
            <a:picLocks noChangeAspect="1"/>
          </p:cNvPicPr>
          <p:nvPr/>
        </p:nvPicPr>
        <p:blipFill>
          <a:blip r:embed="rId2">
            <a:lum bright="-17999" contrast="30000"/>
          </a:blip>
          <a:stretch>
            <a:fillRect/>
          </a:stretch>
        </p:blipFill>
        <p:spPr>
          <a:xfrm>
            <a:off x="27305" y="1019810"/>
            <a:ext cx="9089390" cy="3926840"/>
          </a:xfrm>
          <a:prstGeom prst="rect">
            <a:avLst/>
          </a:prstGeom>
          <a:noFill/>
          <a:ln w="9525">
            <a:noFill/>
          </a:ln>
        </p:spPr>
      </p:pic>
      <p:sp>
        <p:nvSpPr>
          <p:cNvPr id="130056" name="矩形 195594"/>
          <p:cNvSpPr/>
          <p:nvPr/>
        </p:nvSpPr>
        <p:spPr>
          <a:xfrm>
            <a:off x="87313" y="14160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3"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3130"/>
                                        </p:tgtEl>
                                        <p:attrNameLst>
                                          <p:attrName>style.visibility</p:attrName>
                                        </p:attrNameLst>
                                      </p:cBhvr>
                                      <p:to>
                                        <p:strVal val="visible"/>
                                      </p:to>
                                    </p:set>
                                    <p:animEffect transition="in" filter="dissolve">
                                      <p:cBhvr>
                                        <p:cTn id="7" dur="500"/>
                                        <p:tgtEl>
                                          <p:spTgt spid="4731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3126"/>
                                        </p:tgtEl>
                                        <p:attrNameLst>
                                          <p:attrName>style.visibility</p:attrName>
                                        </p:attrNameLst>
                                      </p:cBhvr>
                                      <p:to>
                                        <p:strVal val="visible"/>
                                      </p:to>
                                    </p:set>
                                    <p:animEffect transition="in" filter="dissolve">
                                      <p:cBhvr>
                                        <p:cTn id="12" dur="500"/>
                                        <p:tgtEl>
                                          <p:spTgt spid="4731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3127"/>
                                        </p:tgtEl>
                                        <p:attrNameLst>
                                          <p:attrName>style.visibility</p:attrName>
                                        </p:attrNameLst>
                                      </p:cBhvr>
                                      <p:to>
                                        <p:strVal val="visible"/>
                                      </p:to>
                                    </p:set>
                                    <p:animEffect transition="in" filter="dissolve">
                                      <p:cBhvr>
                                        <p:cTn id="17" dur="500"/>
                                        <p:tgtEl>
                                          <p:spTgt spid="4731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73128"/>
                                        </p:tgtEl>
                                        <p:attrNameLst>
                                          <p:attrName>style.visibility</p:attrName>
                                        </p:attrNameLst>
                                      </p:cBhvr>
                                      <p:to>
                                        <p:strVal val="visible"/>
                                      </p:to>
                                    </p:set>
                                    <p:animEffect transition="in" filter="dissolve">
                                      <p:cBhvr>
                                        <p:cTn id="27" dur="500"/>
                                        <p:tgtEl>
                                          <p:spTgt spid="47312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73129"/>
                                        </p:tgtEl>
                                        <p:attrNameLst>
                                          <p:attrName>style.visibility</p:attrName>
                                        </p:attrNameLst>
                                      </p:cBhvr>
                                      <p:to>
                                        <p:strVal val="visible"/>
                                      </p:to>
                                    </p:set>
                                    <p:animEffect transition="in" filter="dissolve">
                                      <p:cBhvr>
                                        <p:cTn id="32" dur="500"/>
                                        <p:tgtEl>
                                          <p:spTgt spid="473129"/>
                                        </p:tgtEl>
                                      </p:cBhvr>
                                    </p:animEffect>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73131"/>
                                        </p:tgtEl>
                                        <p:attrNameLst>
                                          <p:attrName>style.visibility</p:attrName>
                                        </p:attrNameLst>
                                      </p:cBhvr>
                                      <p:to>
                                        <p:strVal val="visible"/>
                                      </p:to>
                                    </p:set>
                                    <p:anim calcmode="lin" valueType="num">
                                      <p:cBhvr>
                                        <p:cTn id="37" dur="1" fill="hold"/>
                                        <p:tgtEl>
                                          <p:spTgt spid="473131"/>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73132"/>
                                        </p:tgtEl>
                                        <p:attrNameLst>
                                          <p:attrName>style.visibility</p:attrName>
                                        </p:attrNameLst>
                                      </p:cBhvr>
                                      <p:to>
                                        <p:strVal val="visible"/>
                                      </p:to>
                                    </p:set>
                                    <p:anim calcmode="lin" valueType="num">
                                      <p:cBhvr>
                                        <p:cTn id="42" dur="1" fill="hold"/>
                                        <p:tgtEl>
                                          <p:spTgt spid="473132"/>
                                        </p:tgtEl>
                                      </p:cBhvr>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473092"/>
                                        </p:tgtEl>
                                        <p:attrNameLst>
                                          <p:attrName>style.visibility</p:attrName>
                                        </p:attrNameLst>
                                      </p:cBhvr>
                                      <p:to>
                                        <p:strVal val="visible"/>
                                      </p:to>
                                    </p:set>
                                    <p:anim calcmode="lin" valueType="num">
                                      <p:cBhvr>
                                        <p:cTn id="47" dur="500" fill="hold"/>
                                        <p:tgtEl>
                                          <p:spTgt spid="473092"/>
                                        </p:tgtEl>
                                        <p:attrNameLst>
                                          <p:attrName>ppt_w</p:attrName>
                                        </p:attrNameLst>
                                      </p:cBhvr>
                                      <p:tavLst>
                                        <p:tav tm="0">
                                          <p:val>
                                            <p:fltVal val="0"/>
                                          </p:val>
                                        </p:tav>
                                        <p:tav tm="100000">
                                          <p:val>
                                            <p:strVal val="#ppt_w"/>
                                          </p:val>
                                        </p:tav>
                                      </p:tavLst>
                                    </p:anim>
                                    <p:anim calcmode="lin" valueType="num">
                                      <p:cBhvr>
                                        <p:cTn id="48" dur="500" fill="hold"/>
                                        <p:tgtEl>
                                          <p:spTgt spid="4730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26" grpId="0" bldLvl="0" animBg="1"/>
      <p:bldP spid="473127" grpId="0" bldLvl="0" animBg="1"/>
      <p:bldP spid="473128" grpId="0" bldLvl="0" animBg="1"/>
      <p:bldP spid="473129" grpId="0" bldLvl="0" animBg="1"/>
      <p:bldP spid="473130" grpId="0" bldLvl="0" animBg="1"/>
      <p:bldP spid="473131" grpId="0"/>
      <p:bldP spid="473132" grpId="0"/>
      <p:bldP spid="2"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矩形 191489"/>
          <p:cNvSpPr/>
          <p:nvPr/>
        </p:nvSpPr>
        <p:spPr>
          <a:xfrm>
            <a:off x="73343" y="790258"/>
            <a:ext cx="7921625" cy="2306955"/>
          </a:xfrm>
          <a:prstGeom prst="rect">
            <a:avLst/>
          </a:prstGeom>
          <a:noFill/>
          <a:ln w="9525">
            <a:noFill/>
          </a:ln>
        </p:spPr>
        <p:txBody>
          <a:bodyPr>
            <a:spAutoFit/>
          </a:bodyPr>
          <a:p>
            <a:r>
              <a:rPr lang="en-US" altLang="zh-CN" sz="2400" b="1">
                <a:sym typeface="+mn-ea"/>
              </a:rPr>
              <a:t> </a:t>
            </a:r>
            <a:r>
              <a:rPr lang="en-US" altLang="zh-CN" sz="2400" b="1">
                <a:solidFill>
                  <a:srgbClr val="FF0000"/>
                </a:solidFill>
                <a:sym typeface="+mn-ea"/>
              </a:rPr>
              <a:t>(2014·</a:t>
            </a:r>
            <a:r>
              <a:rPr lang="zh-CN" altLang="zh-CN" sz="2400" b="1" dirty="0">
                <a:solidFill>
                  <a:srgbClr val="FF0000"/>
                </a:solidFill>
                <a:sym typeface="+mn-ea"/>
              </a:rPr>
              <a:t>山东高考</a:t>
            </a:r>
            <a:r>
              <a:rPr lang="en-US" altLang="zh-CN" sz="2400" b="1">
                <a:solidFill>
                  <a:srgbClr val="FF0000"/>
                </a:solidFill>
                <a:sym typeface="+mn-ea"/>
              </a:rPr>
              <a:t>)</a:t>
            </a:r>
            <a:r>
              <a:rPr lang="zh-CN" altLang="zh-CN" sz="2400" b="1" dirty="0">
                <a:sym typeface="+mn-ea"/>
              </a:rPr>
              <a:t>如图为商务印书馆1978年12月出版的《现代汉语词典》中的一个词条。它反映出当时</a:t>
            </a:r>
            <a:endParaRPr lang="zh-CN" altLang="zh-CN" sz="2400" b="1" dirty="0">
              <a:sym typeface="+mn-ea"/>
            </a:endParaRPr>
          </a:p>
          <a:p>
            <a:r>
              <a:rPr lang="zh-CN" altLang="zh-CN" sz="2400" b="1" dirty="0">
                <a:sym typeface="+mn-ea"/>
              </a:rPr>
              <a:t>A.对“大跃进”运动有了客观认识</a:t>
            </a:r>
            <a:endParaRPr lang="zh-CN" altLang="zh-CN" sz="2400" b="1" dirty="0">
              <a:latin typeface="Arial" panose="020B0604020202020204" pitchFamily="34" charset="0"/>
            </a:endParaRPr>
          </a:p>
          <a:p>
            <a:r>
              <a:rPr lang="zh-CN" altLang="zh-CN" sz="2400" b="1" dirty="0">
                <a:sym typeface="+mn-ea"/>
              </a:rPr>
              <a:t>B.“拨乱反正”工作取得了重大进展</a:t>
            </a:r>
            <a:endParaRPr lang="zh-CN" altLang="zh-CN" sz="2400" b="1" dirty="0">
              <a:latin typeface="Arial" panose="020B0604020202020204" pitchFamily="34" charset="0"/>
            </a:endParaRPr>
          </a:p>
          <a:p>
            <a:r>
              <a:rPr lang="zh-CN" altLang="zh-CN" sz="2400" b="1" dirty="0">
                <a:sym typeface="+mn-ea"/>
              </a:rPr>
              <a:t>C.“左”倾思想影响依然比较严重</a:t>
            </a:r>
            <a:endParaRPr lang="zh-CN" altLang="zh-CN" sz="2400" b="1" dirty="0">
              <a:latin typeface="Arial" panose="020B0604020202020204" pitchFamily="34" charset="0"/>
            </a:endParaRPr>
          </a:p>
          <a:p>
            <a:r>
              <a:rPr lang="zh-CN" altLang="zh-CN" sz="2400" b="1" dirty="0">
                <a:sym typeface="+mn-ea"/>
              </a:rPr>
              <a:t>D.确立了实事求是的思想路线</a:t>
            </a:r>
            <a:endParaRPr sz="2400" b="1">
              <a:latin typeface="Arial" panose="020B0604020202020204" pitchFamily="34" charset="0"/>
            </a:endParaRPr>
          </a:p>
        </p:txBody>
      </p:sp>
      <p:sp>
        <p:nvSpPr>
          <p:cNvPr id="191491" name="矩形 191490"/>
          <p:cNvSpPr/>
          <p:nvPr/>
        </p:nvSpPr>
        <p:spPr>
          <a:xfrm>
            <a:off x="1623695" y="378809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C</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13669" name="组合 191493"/>
          <p:cNvGrpSpPr/>
          <p:nvPr/>
        </p:nvGrpSpPr>
        <p:grpSpPr>
          <a:xfrm>
            <a:off x="179388" y="195263"/>
            <a:ext cx="2087562" cy="790575"/>
            <a:chOff x="3833" y="0"/>
            <a:chExt cx="1315" cy="498"/>
          </a:xfrm>
        </p:grpSpPr>
        <p:pic>
          <p:nvPicPr>
            <p:cNvPr id="113670"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13671"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13672"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pic>
        <p:nvPicPr>
          <p:cNvPr id="475142" name="图片 18" descr="\\杨绘绘\f\杨绘绘\幻灯片原文件\人民版\245A.TIF"/>
          <p:cNvPicPr>
            <a:picLocks noChangeAspect="1"/>
          </p:cNvPicPr>
          <p:nvPr/>
        </p:nvPicPr>
        <p:blipFill>
          <a:blip r:embed="rId4"/>
          <a:stretch>
            <a:fillRect/>
          </a:stretch>
        </p:blipFill>
        <p:spPr>
          <a:xfrm>
            <a:off x="4357370" y="2636520"/>
            <a:ext cx="4679315" cy="2416175"/>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矩形 191489"/>
          <p:cNvSpPr/>
          <p:nvPr/>
        </p:nvSpPr>
        <p:spPr>
          <a:xfrm>
            <a:off x="468630" y="916305"/>
            <a:ext cx="8649970" cy="2306955"/>
          </a:xfrm>
          <a:prstGeom prst="rect">
            <a:avLst/>
          </a:prstGeom>
          <a:noFill/>
          <a:ln w="9525">
            <a:noFill/>
          </a:ln>
        </p:spPr>
        <p:txBody>
          <a:bodyPr wrap="square">
            <a:spAutoFit/>
          </a:bodyPr>
          <a:p>
            <a:pPr marL="342900" indent="-342900"/>
            <a:r>
              <a:rPr lang="en-US" altLang="zh-CN" sz="2400" b="1">
                <a:solidFill>
                  <a:srgbClr val="FF0000"/>
                </a:solidFill>
                <a:sym typeface="+mn-ea"/>
              </a:rPr>
              <a:t>(2014·</a:t>
            </a:r>
            <a:r>
              <a:rPr lang="zh-CN" altLang="zh-CN" sz="2400" b="1" dirty="0">
                <a:solidFill>
                  <a:srgbClr val="FF0000"/>
                </a:solidFill>
                <a:sym typeface="+mn-ea"/>
              </a:rPr>
              <a:t>海南高考</a:t>
            </a:r>
            <a:r>
              <a:rPr lang="en-US" altLang="zh-CN" sz="2400" b="1">
                <a:solidFill>
                  <a:srgbClr val="FF0000"/>
                </a:solidFill>
                <a:sym typeface="+mn-ea"/>
              </a:rPr>
              <a:t>)</a:t>
            </a:r>
            <a:r>
              <a:rPr lang="zh-CN" altLang="zh-CN" sz="2400" b="1" dirty="0">
                <a:sym typeface="+mn-ea"/>
              </a:rPr>
              <a:t>改革开放后，中共中央明确将中共八大作为探索中国社会主义建设道路的开端。这是因为中共八大</a:t>
            </a:r>
            <a:endParaRPr lang="zh-CN" altLang="zh-CN" sz="2400" b="1" dirty="0">
              <a:latin typeface="Arial" panose="020B0604020202020204" pitchFamily="34" charset="0"/>
            </a:endParaRPr>
          </a:p>
          <a:p>
            <a:pPr marL="342900" indent="-342900"/>
            <a:r>
              <a:rPr lang="zh-CN" altLang="zh-CN" sz="2400" b="1" dirty="0">
                <a:sym typeface="+mn-ea"/>
              </a:rPr>
              <a:t>A.客观分析了当时的国内形势与主要矛盾的变化</a:t>
            </a:r>
            <a:endParaRPr lang="zh-CN" altLang="zh-CN" sz="2400" b="1" dirty="0">
              <a:latin typeface="Arial" panose="020B0604020202020204" pitchFamily="34" charset="0"/>
            </a:endParaRPr>
          </a:p>
          <a:p>
            <a:pPr marL="342900" indent="-342900"/>
            <a:r>
              <a:rPr lang="zh-CN" altLang="zh-CN" sz="2400" b="1" dirty="0">
                <a:sym typeface="+mn-ea"/>
              </a:rPr>
              <a:t>B.实现了工作重心向社会主义现代化建设的转变</a:t>
            </a:r>
            <a:endParaRPr lang="zh-CN" altLang="zh-CN" sz="2400" b="1" dirty="0">
              <a:latin typeface="Arial" panose="020B0604020202020204" pitchFamily="34" charset="0"/>
            </a:endParaRPr>
          </a:p>
          <a:p>
            <a:pPr marL="342900" indent="-342900"/>
            <a:r>
              <a:rPr lang="zh-CN" altLang="zh-CN" sz="2400" b="1" dirty="0">
                <a:sym typeface="+mn-ea"/>
              </a:rPr>
              <a:t>C.明确提出社会主义初级阶段的理论</a:t>
            </a:r>
            <a:endParaRPr lang="zh-CN" altLang="zh-CN" sz="2400" b="1" dirty="0">
              <a:latin typeface="Arial" panose="020B0604020202020204" pitchFamily="34" charset="0"/>
            </a:endParaRPr>
          </a:p>
          <a:p>
            <a:pPr marL="342900" indent="-342900"/>
            <a:r>
              <a:rPr lang="zh-CN" altLang="zh-CN" sz="2400" b="1" dirty="0">
                <a:sym typeface="+mn-ea"/>
              </a:rPr>
              <a:t>D.全面总结了新民主主义革命的经验</a:t>
            </a:r>
            <a:endParaRPr altLang="zh-CN" sz="2400" b="1">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A</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17765" name="组合 191493"/>
          <p:cNvGrpSpPr/>
          <p:nvPr/>
        </p:nvGrpSpPr>
        <p:grpSpPr>
          <a:xfrm>
            <a:off x="179388" y="195263"/>
            <a:ext cx="2087562" cy="790575"/>
            <a:chOff x="3833" y="0"/>
            <a:chExt cx="1315" cy="498"/>
          </a:xfrm>
        </p:grpSpPr>
        <p:pic>
          <p:nvPicPr>
            <p:cNvPr id="117766"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17767"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17768"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6164" name="矩形 476163"/>
          <p:cNvSpPr/>
          <p:nvPr/>
        </p:nvSpPr>
        <p:spPr>
          <a:xfrm>
            <a:off x="0" y="951489"/>
            <a:ext cx="9144000" cy="2153285"/>
          </a:xfrm>
          <a:prstGeom prst="rect">
            <a:avLst/>
          </a:prstGeom>
          <a:noFill/>
          <a:ln w="9525">
            <a:noFill/>
          </a:ln>
        </p:spPr>
        <p:txBody>
          <a:bodyPr>
            <a:spAutoFit/>
          </a:bodyPr>
          <a:p>
            <a:r>
              <a:rPr lang="en-US" altLang="zh-CN" sz="2000" b="1" dirty="0">
                <a:latin typeface="Arial" panose="020B0604020202020204" pitchFamily="34" charset="0"/>
              </a:rPr>
              <a:t>    </a:t>
            </a:r>
            <a:r>
              <a:rPr lang="en-US" altLang="zh-CN" sz="2000" b="1" dirty="0">
                <a:latin typeface="楷体" panose="02010609060101010101" charset="-122"/>
                <a:ea typeface="楷体" panose="02010609060101010101" charset="-122"/>
              </a:rPr>
              <a:t> </a:t>
            </a:r>
            <a:r>
              <a:rPr lang="zh-CN" altLang="zh-CN" sz="2000" b="1" dirty="0">
                <a:latin typeface="楷体" panose="02010609060101010101" charset="-122"/>
                <a:ea typeface="楷体" panose="02010609060101010101" charset="-122"/>
              </a:rPr>
              <a:t>史料　</a:t>
            </a:r>
            <a:r>
              <a:rPr lang="en-US" altLang="zh-CN" sz="2000" b="1">
                <a:solidFill>
                  <a:srgbClr val="00B0F0"/>
                </a:solidFill>
                <a:latin typeface="楷体" panose="02010609060101010101" charset="-122"/>
                <a:ea typeface="楷体" panose="02010609060101010101" charset="-122"/>
              </a:rPr>
              <a:t>(2012·</a:t>
            </a:r>
            <a:r>
              <a:rPr lang="zh-CN" altLang="zh-CN" sz="2000" b="1" dirty="0">
                <a:solidFill>
                  <a:srgbClr val="00B0F0"/>
                </a:solidFill>
                <a:latin typeface="楷体" panose="02010609060101010101" charset="-122"/>
                <a:ea typeface="楷体" panose="02010609060101010101" charset="-122"/>
              </a:rPr>
              <a:t>福建高考，节选</a:t>
            </a:r>
            <a:r>
              <a:rPr lang="en-US" altLang="zh-CN" sz="2000" b="1">
                <a:solidFill>
                  <a:srgbClr val="00B0F0"/>
                </a:solidFill>
                <a:latin typeface="楷体" panose="02010609060101010101" charset="-122"/>
                <a:ea typeface="楷体" panose="02010609060101010101" charset="-122"/>
              </a:rPr>
              <a:t>)</a:t>
            </a:r>
            <a:endParaRPr lang="en-US" altLang="zh-CN" sz="2000" b="1">
              <a:solidFill>
                <a:srgbClr val="00B0F0"/>
              </a:solidFill>
              <a:latin typeface="楷体" panose="02010609060101010101" charset="-122"/>
              <a:ea typeface="楷体" panose="02010609060101010101" charset="-122"/>
            </a:endParaRPr>
          </a:p>
          <a:p>
            <a:r>
              <a:rPr lang="zh-CN" altLang="zh-CN" sz="1800" b="1" dirty="0">
                <a:latin typeface="楷体" panose="02010609060101010101" charset="-122"/>
                <a:ea typeface="楷体" panose="02010609060101010101" charset="-122"/>
              </a:rPr>
              <a:t>1952～1965年国民生产总值指数</a:t>
            </a:r>
            <a:endParaRPr lang="zh-CN" altLang="zh-CN" sz="1800" b="1" dirty="0">
              <a:latin typeface="楷体" panose="02010609060101010101" charset="-122"/>
              <a:ea typeface="楷体" panose="02010609060101010101" charset="-122"/>
            </a:endParaRPr>
          </a:p>
          <a:p>
            <a:r>
              <a:rPr lang="zh-CN" altLang="zh-CN" sz="2000" b="1" dirty="0">
                <a:latin typeface="楷体" panose="02010609060101010101" charset="-122"/>
                <a:ea typeface="楷体" panose="02010609060101010101" charset="-122"/>
              </a:rPr>
              <a:t>图(1952年＝</a:t>
            </a:r>
            <a:r>
              <a:rPr lang="en-US" altLang="zh-CN" sz="2000" b="1">
                <a:latin typeface="楷体" panose="02010609060101010101" charset="-122"/>
                <a:ea typeface="楷体" panose="02010609060101010101" charset="-122"/>
              </a:rPr>
              <a:t>100) </a:t>
            </a:r>
            <a:endParaRPr lang="en-US" altLang="zh-CN" sz="2000" b="1">
              <a:latin typeface="楷体" panose="02010609060101010101" charset="-122"/>
              <a:ea typeface="楷体" panose="02010609060101010101" charset="-122"/>
            </a:endParaRPr>
          </a:p>
          <a:p>
            <a:r>
              <a:rPr lang="en-US" altLang="zh-CN" sz="2000" b="1">
                <a:latin typeface="楷体" panose="02010609060101010101" charset="-122"/>
                <a:ea typeface="楷体" panose="02010609060101010101" charset="-122"/>
              </a:rPr>
              <a:t>——</a:t>
            </a:r>
            <a:r>
              <a:rPr lang="zh-CN" altLang="zh-CN" sz="1800" b="1" dirty="0">
                <a:latin typeface="楷体" panose="02010609060101010101" charset="-122"/>
                <a:ea typeface="楷体" panose="02010609060101010101" charset="-122"/>
              </a:rPr>
              <a:t>摘编自国家统计局国民经济</a:t>
            </a:r>
            <a:endParaRPr lang="zh-CN" altLang="zh-CN" sz="1800" b="1" dirty="0">
              <a:latin typeface="楷体" panose="02010609060101010101" charset="-122"/>
              <a:ea typeface="楷体" panose="02010609060101010101" charset="-122"/>
            </a:endParaRPr>
          </a:p>
          <a:p>
            <a:r>
              <a:rPr lang="zh-CN" altLang="zh-CN" sz="1800" b="1" dirty="0">
                <a:latin typeface="楷体" panose="02010609060101010101" charset="-122"/>
                <a:ea typeface="楷体" panose="02010609060101010101" charset="-122"/>
              </a:rPr>
              <a:t>综合统计司编《新中国五十年统计</a:t>
            </a:r>
            <a:endParaRPr lang="zh-CN" altLang="zh-CN" sz="1800" b="1" dirty="0">
              <a:latin typeface="楷体" panose="02010609060101010101" charset="-122"/>
              <a:ea typeface="楷体" panose="02010609060101010101" charset="-122"/>
            </a:endParaRPr>
          </a:p>
          <a:p>
            <a:r>
              <a:rPr lang="zh-CN" altLang="zh-CN" sz="1800" b="1" dirty="0">
                <a:latin typeface="楷体" panose="02010609060101010101" charset="-122"/>
                <a:ea typeface="楷体" panose="02010609060101010101" charset="-122"/>
              </a:rPr>
              <a:t>资料汇编》</a:t>
            </a:r>
            <a:endParaRPr lang="zh-CN" altLang="zh-CN" sz="1800" b="1" dirty="0">
              <a:latin typeface="楷体" panose="02010609060101010101" charset="-122"/>
              <a:ea typeface="楷体" panose="02010609060101010101" charset="-122"/>
            </a:endParaRPr>
          </a:p>
          <a:p>
            <a:r>
              <a:rPr lang="zh-CN" altLang="zh-CN" sz="2000" b="1" dirty="0">
                <a:solidFill>
                  <a:schemeClr val="accent2">
                    <a:lumMod val="75000"/>
                  </a:schemeClr>
                </a:solidFill>
                <a:latin typeface="Arial" panose="020B0604020202020204" pitchFamily="34" charset="0"/>
              </a:rPr>
              <a:t>据史料概括20世纪五六十年代我国国民生产总值的变化，分别分析其主要原因。</a:t>
            </a:r>
            <a:endParaRPr lang="zh-CN" altLang="zh-CN" sz="2000" b="1" dirty="0">
              <a:solidFill>
                <a:schemeClr val="accent2">
                  <a:lumMod val="75000"/>
                </a:schemeClr>
              </a:solidFill>
              <a:latin typeface="Arial" panose="020B0604020202020204" pitchFamily="34" charset="0"/>
            </a:endParaRPr>
          </a:p>
        </p:txBody>
      </p:sp>
      <p:sp>
        <p:nvSpPr>
          <p:cNvPr id="476166" name="矩形 476165"/>
          <p:cNvSpPr/>
          <p:nvPr/>
        </p:nvSpPr>
        <p:spPr>
          <a:xfrm>
            <a:off x="0" y="3104346"/>
            <a:ext cx="9144000" cy="1476375"/>
          </a:xfrm>
          <a:prstGeom prst="rect">
            <a:avLst/>
          </a:prstGeom>
          <a:noFill/>
          <a:ln w="9525">
            <a:noFill/>
          </a:ln>
        </p:spPr>
        <p:txBody>
          <a:bodyPr>
            <a:spAutoFit/>
          </a:bodyPr>
          <a:p>
            <a:r>
              <a:rPr lang="zh-CN" altLang="zh-CN" sz="1800" b="1" dirty="0">
                <a:solidFill>
                  <a:srgbClr val="FF0000"/>
                </a:solidFill>
                <a:latin typeface="Arial" panose="020B0604020202020204" pitchFamily="34" charset="0"/>
              </a:rPr>
              <a:t>变化：总体上是增长的。50年代持续增长；50年代末60年代初下降；60年代中期恢复。</a:t>
            </a:r>
            <a:endParaRPr lang="zh-CN" altLang="zh-CN" sz="1800" b="1" dirty="0">
              <a:solidFill>
                <a:srgbClr val="FF0000"/>
              </a:solidFill>
              <a:latin typeface="Arial" panose="020B0604020202020204" pitchFamily="34" charset="0"/>
            </a:endParaRPr>
          </a:p>
          <a:p>
            <a:r>
              <a:rPr lang="zh-CN" altLang="zh-CN" sz="1800" b="1" dirty="0">
                <a:solidFill>
                  <a:srgbClr val="FF0000"/>
                </a:solidFill>
                <a:latin typeface="Arial" panose="020B0604020202020204" pitchFamily="34" charset="0"/>
              </a:rPr>
              <a:t>50年代持续增长原因：</a:t>
            </a:r>
            <a:r>
              <a:rPr lang="zh-CN" altLang="zh-CN" sz="1600" b="1" dirty="0">
                <a:solidFill>
                  <a:srgbClr val="FF0000"/>
                </a:solidFill>
                <a:latin typeface="Arial" panose="020B0604020202020204" pitchFamily="34" charset="0"/>
              </a:rPr>
              <a:t>过渡</a:t>
            </a:r>
            <a:r>
              <a:rPr lang="zh-CN" altLang="zh-CN" sz="1800" b="1" dirty="0">
                <a:solidFill>
                  <a:srgbClr val="FF0000"/>
                </a:solidFill>
                <a:latin typeface="Arial" panose="020B0604020202020204" pitchFamily="34" charset="0"/>
              </a:rPr>
              <a:t>时期总路线的指引、中共八大的正确决策、“一五”计划的完成等；</a:t>
            </a:r>
            <a:endParaRPr lang="zh-CN" altLang="zh-CN" sz="1800" b="1" dirty="0">
              <a:solidFill>
                <a:srgbClr val="FF0000"/>
              </a:solidFill>
              <a:latin typeface="Arial" panose="020B0604020202020204" pitchFamily="34" charset="0"/>
            </a:endParaRPr>
          </a:p>
          <a:p>
            <a:r>
              <a:rPr lang="zh-CN" altLang="zh-CN" sz="1800" b="1" dirty="0">
                <a:solidFill>
                  <a:srgbClr val="FF0000"/>
                </a:solidFill>
                <a:latin typeface="Arial" panose="020B0604020202020204" pitchFamily="34" charset="0"/>
              </a:rPr>
              <a:t>50年代末60年代初下降原因：“大跃进”、人民公社化运动、自然灾害等；</a:t>
            </a:r>
            <a:endParaRPr lang="zh-CN" altLang="zh-CN" sz="1800" b="1" dirty="0">
              <a:solidFill>
                <a:srgbClr val="FF0000"/>
              </a:solidFill>
              <a:latin typeface="Arial" panose="020B0604020202020204" pitchFamily="34" charset="0"/>
            </a:endParaRPr>
          </a:p>
          <a:p>
            <a:r>
              <a:rPr lang="zh-CN" altLang="zh-CN" sz="1800" b="1" dirty="0">
                <a:solidFill>
                  <a:srgbClr val="FF0000"/>
                </a:solidFill>
                <a:latin typeface="Arial" panose="020B0604020202020204" pitchFamily="34" charset="0"/>
              </a:rPr>
              <a:t>60年代中期恢复原因：制定并贯彻“调整、巩固、充实、提高”的方针(或八字方针)。</a:t>
            </a:r>
            <a:endParaRPr lang="zh-CN" altLang="zh-CN" sz="1800" b="1" dirty="0">
              <a:solidFill>
                <a:srgbClr val="FF0000"/>
              </a:solidFill>
              <a:latin typeface="Arial" panose="020B0604020202020204" pitchFamily="34" charset="0"/>
            </a:endParaRPr>
          </a:p>
        </p:txBody>
      </p:sp>
      <p:pic>
        <p:nvPicPr>
          <p:cNvPr id="476167" name="图片 20" descr="\\杨绘绘\f\杨绘绘\幻灯片原文件\人民版\244.TIF"/>
          <p:cNvPicPr>
            <a:picLocks noChangeAspect="1"/>
          </p:cNvPicPr>
          <p:nvPr/>
        </p:nvPicPr>
        <p:blipFill>
          <a:blip r:embed="rId1">
            <a:lum bright="-12000" contrast="24000"/>
          </a:blip>
          <a:stretch>
            <a:fillRect/>
          </a:stretch>
        </p:blipFill>
        <p:spPr>
          <a:xfrm>
            <a:off x="4086352" y="452155"/>
            <a:ext cx="5057648" cy="2259218"/>
          </a:xfrm>
          <a:prstGeom prst="rect">
            <a:avLst/>
          </a:prstGeom>
          <a:noFill/>
          <a:ln w="9525">
            <a:noFill/>
          </a:ln>
        </p:spPr>
      </p:pic>
      <p:sp>
        <p:nvSpPr>
          <p:cNvPr id="130056" name="矩形 195594"/>
          <p:cNvSpPr/>
          <p:nvPr/>
        </p:nvSpPr>
        <p:spPr>
          <a:xfrm>
            <a:off x="87313" y="14160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史料研读</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2"/>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6166"/>
                                        </p:tgtEl>
                                        <p:attrNameLst>
                                          <p:attrName>style.visibility</p:attrName>
                                        </p:attrNameLst>
                                      </p:cBhvr>
                                      <p:to>
                                        <p:strVal val="visible"/>
                                      </p:to>
                                    </p:set>
                                    <p:animEffect transition="in" filter="blinds(horizontal)">
                                      <p:cBhvr>
                                        <p:cTn id="7" dur="500"/>
                                        <p:tgtEl>
                                          <p:spTgt spid="476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标题 196609"/>
          <p:cNvSpPr>
            <a:spLocks noGrp="1" noRot="1"/>
          </p:cNvSpPr>
          <p:nvPr>
            <p:ph type="title"/>
          </p:nvPr>
        </p:nvSpPr>
        <p:spPr>
          <a:xfrm>
            <a:off x="818515" y="680720"/>
            <a:ext cx="7704138" cy="419100"/>
          </a:xfrm>
        </p:spPr>
        <p:txBody>
          <a:bodyPr anchor="t"/>
          <a:p>
            <a:pPr algn="l"/>
            <a:r>
              <a:rPr lang="zh-CN" altLang="en-US" sz="2700" b="1" dirty="0">
                <a:solidFill>
                  <a:srgbClr val="FF0066"/>
                </a:solidFill>
              </a:rPr>
              <a:t>根据本课的复习，自己梳理出本节内容的结构：</a:t>
            </a:r>
            <a:br>
              <a:rPr lang="zh-CN" altLang="en-US" sz="2700" b="1" dirty="0">
                <a:solidFill>
                  <a:srgbClr val="FF0066"/>
                </a:solidFill>
              </a:rPr>
            </a:br>
            <a:br>
              <a:rPr lang="zh-CN" altLang="en-US" sz="2000" b="1" dirty="0">
                <a:solidFill>
                  <a:schemeClr val="accent2">
                    <a:lumMod val="75000"/>
                  </a:schemeClr>
                </a:solidFill>
                <a:latin typeface="黑体" panose="02010609060101010101" pitchFamily="2" charset="-122"/>
                <a:ea typeface="黑体" panose="02010609060101010101" pitchFamily="2" charset="-122"/>
                <a:sym typeface="+mn-ea"/>
              </a:rPr>
            </a:br>
            <a:br>
              <a:rPr lang="zh-CN" altLang="en-US" sz="2700" b="1" dirty="0">
                <a:solidFill>
                  <a:srgbClr val="FF0066"/>
                </a:solidFill>
              </a:rPr>
            </a:br>
            <a:r>
              <a:rPr lang="zh-CN" altLang="en-US" sz="2000" b="1" dirty="0">
                <a:solidFill>
                  <a:srgbClr val="FF0066"/>
                </a:solidFill>
                <a:latin typeface="宋体" panose="02010600030101010101" pitchFamily="2" charset="-122"/>
                <a:ea typeface="宋体" panose="02010600030101010101" pitchFamily="2" charset="-122"/>
              </a:rPr>
              <a:t>       </a:t>
            </a:r>
            <a:endParaRPr lang="zh-CN" altLang="en-US" sz="2000" b="1" dirty="0">
              <a:solidFill>
                <a:srgbClr val="FF0066"/>
              </a:solidFill>
              <a:latin typeface="宋体" panose="02010600030101010101" pitchFamily="2" charset="-122"/>
              <a:ea typeface="宋体" panose="02010600030101010101" pitchFamily="2" charset="-122"/>
            </a:endParaRPr>
          </a:p>
        </p:txBody>
      </p:sp>
      <p:sp>
        <p:nvSpPr>
          <p:cNvPr id="131075" name="矩形 196611"/>
          <p:cNvSpPr/>
          <p:nvPr/>
        </p:nvSpPr>
        <p:spPr>
          <a:xfrm>
            <a:off x="252413" y="33972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知识巩固</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2" name="文本框 1"/>
          <p:cNvSpPr txBox="1"/>
          <p:nvPr/>
        </p:nvSpPr>
        <p:spPr>
          <a:xfrm>
            <a:off x="117475" y="1586865"/>
            <a:ext cx="8908415" cy="3169285"/>
          </a:xfrm>
          <a:prstGeom prst="rect">
            <a:avLst/>
          </a:prstGeom>
          <a:noFill/>
        </p:spPr>
        <p:txBody>
          <a:bodyPr wrap="square" rtlCol="0">
            <a:spAutoFit/>
          </a:bodyPr>
          <a:p>
            <a:pPr algn="l"/>
            <a:r>
              <a:rPr lang="zh-CN" altLang="en-US" sz="2000" b="1" dirty="0">
                <a:solidFill>
                  <a:srgbClr val="FF0066"/>
                </a:solidFill>
                <a:latin typeface="宋体" panose="02010600030101010101" pitchFamily="2" charset="-122"/>
                <a:sym typeface="+mn-ea"/>
              </a:rPr>
              <a:t>(1)社会主义初级阶段，党和国家的主要任务是发展生产力，因此必须以经济建设为中心，妥善处理好经济建设与阶级斗争之间的关系。</a:t>
            </a:r>
            <a:br>
              <a:rPr lang="zh-CN" altLang="en-US" sz="2000" b="1" dirty="0">
                <a:solidFill>
                  <a:srgbClr val="FF0066"/>
                </a:solidFill>
                <a:latin typeface="宋体" panose="02010600030101010101" pitchFamily="2" charset="-122"/>
                <a:sym typeface="+mn-ea"/>
              </a:rPr>
            </a:br>
            <a:r>
              <a:rPr lang="zh-CN" altLang="en-US" sz="2000" b="1" dirty="0">
                <a:solidFill>
                  <a:srgbClr val="FF0066"/>
                </a:solidFill>
                <a:latin typeface="宋体" panose="02010600030101010101" pitchFamily="2" charset="-122"/>
                <a:sym typeface="+mn-ea"/>
              </a:rPr>
              <a:t>(2)中国的社会主义经济建设必须从中国的国情出发，坚持实事求是的原则，不可照搬别国模式。</a:t>
            </a:r>
            <a:br>
              <a:rPr lang="zh-CN" altLang="en-US" sz="2000" b="1" dirty="0">
                <a:solidFill>
                  <a:srgbClr val="FF0066"/>
                </a:solidFill>
                <a:latin typeface="宋体" panose="02010600030101010101" pitchFamily="2" charset="-122"/>
                <a:sym typeface="+mn-ea"/>
              </a:rPr>
            </a:br>
            <a:r>
              <a:rPr lang="zh-CN" altLang="en-US" sz="2000" b="1" dirty="0">
                <a:solidFill>
                  <a:srgbClr val="FF0066"/>
                </a:solidFill>
                <a:latin typeface="宋体" panose="02010600030101010101" pitchFamily="2" charset="-122"/>
                <a:sym typeface="+mn-ea"/>
              </a:rPr>
              <a:t>(3)社会主义经济建设必须遵循社会主义经济发展规律，不可超越生产力发展的实际水平，片面追求经济建设的高速度。</a:t>
            </a:r>
            <a:br>
              <a:rPr lang="zh-CN" altLang="en-US" sz="2000" b="1" dirty="0">
                <a:solidFill>
                  <a:srgbClr val="FF0066"/>
                </a:solidFill>
                <a:latin typeface="宋体" panose="02010600030101010101" pitchFamily="2" charset="-122"/>
                <a:sym typeface="+mn-ea"/>
              </a:rPr>
            </a:br>
            <a:r>
              <a:rPr lang="zh-CN" altLang="en-US" sz="2000" b="1" dirty="0">
                <a:solidFill>
                  <a:srgbClr val="FF0066"/>
                </a:solidFill>
                <a:latin typeface="宋体" panose="02010600030101010101" pitchFamily="2" charset="-122"/>
                <a:sym typeface="+mn-ea"/>
              </a:rPr>
              <a:t>(4)必须坚持民主集中制原则，发扬党内民主，坚持群众路线。</a:t>
            </a:r>
            <a:br>
              <a:rPr lang="zh-CN" altLang="en-US" sz="2000" b="1" dirty="0">
                <a:solidFill>
                  <a:srgbClr val="FF0066"/>
                </a:solidFill>
                <a:latin typeface="宋体" panose="02010600030101010101" pitchFamily="2" charset="-122"/>
                <a:sym typeface="+mn-ea"/>
              </a:rPr>
            </a:br>
            <a:r>
              <a:rPr lang="zh-CN" altLang="en-US" sz="2000" b="1" dirty="0">
                <a:solidFill>
                  <a:srgbClr val="FF0066"/>
                </a:solidFill>
                <a:latin typeface="宋体" panose="02010600030101010101" pitchFamily="2" charset="-122"/>
                <a:sym typeface="+mn-ea"/>
              </a:rPr>
              <a:t>(5)要坚持经济体制改革，使之适应生产力发展的水平，既不能落后，也不能超前。</a:t>
            </a:r>
            <a:br>
              <a:rPr lang="zh-CN" altLang="en-US" sz="2000" b="1" dirty="0">
                <a:solidFill>
                  <a:srgbClr val="FF0066"/>
                </a:solidFill>
                <a:latin typeface="宋体" panose="02010600030101010101" pitchFamily="2" charset="-122"/>
                <a:sym typeface="+mn-ea"/>
              </a:rPr>
            </a:br>
            <a:r>
              <a:rPr lang="zh-CN" altLang="en-US" sz="2000" b="1" dirty="0">
                <a:solidFill>
                  <a:srgbClr val="FF0066"/>
                </a:solidFill>
                <a:latin typeface="宋体" panose="02010600030101010101" pitchFamily="2" charset="-122"/>
                <a:sym typeface="+mn-ea"/>
              </a:rPr>
              <a:t>(6)要坚持对外开放，适应经济全球化潮流。</a:t>
            </a:r>
            <a:endParaRPr lang="zh-CN" altLang="en-US" sz="2000" b="1" dirty="0">
              <a:solidFill>
                <a:srgbClr val="FF0066"/>
              </a:solidFill>
              <a:latin typeface="宋体" panose="02010600030101010101" pitchFamily="2" charset="-122"/>
              <a:ea typeface="宋体" panose="02010600030101010101" pitchFamily="2" charset="-122"/>
            </a:endParaRPr>
          </a:p>
        </p:txBody>
      </p:sp>
      <p:sp>
        <p:nvSpPr>
          <p:cNvPr id="3" name="文本框 2"/>
          <p:cNvSpPr txBox="1"/>
          <p:nvPr/>
        </p:nvSpPr>
        <p:spPr>
          <a:xfrm>
            <a:off x="252730" y="1188085"/>
            <a:ext cx="6564630" cy="398780"/>
          </a:xfrm>
          <a:prstGeom prst="rect">
            <a:avLst/>
          </a:prstGeom>
          <a:noFill/>
        </p:spPr>
        <p:txBody>
          <a:bodyPr wrap="none" rtlCol="0">
            <a:spAutoFit/>
          </a:bodyPr>
          <a:p>
            <a:pPr algn="l"/>
            <a:r>
              <a:rPr lang="zh-CN" altLang="en-US" sz="2000" b="1" dirty="0">
                <a:solidFill>
                  <a:schemeClr val="accent2">
                    <a:lumMod val="75000"/>
                  </a:schemeClr>
                </a:solidFill>
                <a:latin typeface="黑体" panose="02010609060101010101" pitchFamily="2" charset="-122"/>
                <a:ea typeface="黑体" panose="02010609060101010101" pitchFamily="2" charset="-122"/>
                <a:sym typeface="+mn-ea"/>
              </a:rPr>
              <a:t>中国建设社会主义的探索给后世留下了怎样的宝贵财富？</a:t>
            </a:r>
            <a:endParaRPr lang="zh-CN" altLang="en-US" sz="2000" b="1" dirty="0">
              <a:solidFill>
                <a:srgbClr val="FF0066"/>
              </a:solidFill>
              <a:latin typeface="宋体" panose="02010600030101010101" pitchFamily="2" charset="-122"/>
              <a:ea typeface="宋体" panose="02010600030101010101" pitchFamily="2"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矩形 191489"/>
          <p:cNvSpPr/>
          <p:nvPr/>
        </p:nvSpPr>
        <p:spPr>
          <a:xfrm>
            <a:off x="466408" y="804863"/>
            <a:ext cx="7921625" cy="2306955"/>
          </a:xfrm>
          <a:prstGeom prst="rect">
            <a:avLst/>
          </a:prstGeom>
          <a:noFill/>
          <a:ln w="9525">
            <a:noFill/>
          </a:ln>
        </p:spPr>
        <p:txBody>
          <a:bodyPr>
            <a:spAutoFit/>
          </a:bodyPr>
          <a:p>
            <a:r>
              <a:rPr sz="2400" b="1">
                <a:latin typeface="Arial" panose="020B0604020202020204" pitchFamily="34" charset="0"/>
              </a:rPr>
              <a:t>（2017·海南高考·12）图2是创作于1950年的宣传画《拖拉机》，该作品反映出</a:t>
            </a:r>
            <a:endParaRPr sz="2400" b="1">
              <a:latin typeface="Arial" panose="020B0604020202020204" pitchFamily="34" charset="0"/>
            </a:endParaRPr>
          </a:p>
          <a:p>
            <a:r>
              <a:rPr sz="2400" b="1">
                <a:latin typeface="Arial" panose="020B0604020202020204" pitchFamily="34" charset="0"/>
              </a:rPr>
              <a:t>A．农村开始走上人民公社化道路       </a:t>
            </a:r>
            <a:endParaRPr sz="2400" b="1">
              <a:latin typeface="Arial" panose="020B0604020202020204" pitchFamily="34" charset="0"/>
            </a:endParaRPr>
          </a:p>
          <a:p>
            <a:r>
              <a:rPr sz="2400" b="1">
                <a:latin typeface="Arial" panose="020B0604020202020204" pitchFamily="34" charset="0"/>
              </a:rPr>
              <a:t>B．农业机械化已在农村得到普及</a:t>
            </a:r>
            <a:endParaRPr sz="2400" b="1">
              <a:latin typeface="Arial" panose="020B0604020202020204" pitchFamily="34" charset="0"/>
            </a:endParaRPr>
          </a:p>
          <a:p>
            <a:r>
              <a:rPr sz="2400" b="1">
                <a:latin typeface="Arial" panose="020B0604020202020204" pitchFamily="34" charset="0"/>
              </a:rPr>
              <a:t>C．农业生产方式将发生巨大变化       </a:t>
            </a:r>
            <a:endParaRPr sz="2400" b="1">
              <a:latin typeface="Arial" panose="020B0604020202020204" pitchFamily="34" charset="0"/>
            </a:endParaRPr>
          </a:p>
          <a:p>
            <a:r>
              <a:rPr sz="2400" b="1">
                <a:latin typeface="Arial" panose="020B0604020202020204" pitchFamily="34" charset="0"/>
              </a:rPr>
              <a:t>D．农村掀起社会主义改造的高潮</a:t>
            </a:r>
            <a:endParaRPr sz="2400" b="1">
              <a:latin typeface="Arial" panose="020B0604020202020204" pitchFamily="34" charset="0"/>
            </a:endParaRPr>
          </a:p>
        </p:txBody>
      </p:sp>
      <p:sp>
        <p:nvSpPr>
          <p:cNvPr id="191491" name="矩形 191490"/>
          <p:cNvSpPr/>
          <p:nvPr/>
        </p:nvSpPr>
        <p:spPr>
          <a:xfrm>
            <a:off x="2176145" y="3620770"/>
            <a:ext cx="647065" cy="699770"/>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C</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23909" name="组合 191493"/>
          <p:cNvGrpSpPr/>
          <p:nvPr/>
        </p:nvGrpSpPr>
        <p:grpSpPr>
          <a:xfrm>
            <a:off x="179388" y="195263"/>
            <a:ext cx="2087562" cy="790575"/>
            <a:chOff x="3833" y="0"/>
            <a:chExt cx="1315" cy="498"/>
          </a:xfrm>
        </p:grpSpPr>
        <p:pic>
          <p:nvPicPr>
            <p:cNvPr id="123910"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23911"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23912"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pic>
        <p:nvPicPr>
          <p:cNvPr id="2" name="图片 -2147482599" descr="Z{DJRHZ}9@28}%}VE]E]MAA"/>
          <p:cNvPicPr>
            <a:picLocks noChangeAspect="1"/>
          </p:cNvPicPr>
          <p:nvPr/>
        </p:nvPicPr>
        <p:blipFill>
          <a:blip r:embed="rId4"/>
          <a:stretch>
            <a:fillRect/>
          </a:stretch>
        </p:blipFill>
        <p:spPr>
          <a:xfrm>
            <a:off x="5321300" y="1279525"/>
            <a:ext cx="3795395" cy="3455670"/>
          </a:xfrm>
          <a:prstGeom prst="rect">
            <a:avLst/>
          </a:prstGeom>
          <a:noFill/>
          <a:ln w="9525">
            <a:noFill/>
          </a:ln>
        </p:spPr>
      </p:pic>
      <p:sp>
        <p:nvSpPr>
          <p:cNvPr id="3"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8522" name="矩形 448521"/>
          <p:cNvSpPr/>
          <p:nvPr/>
        </p:nvSpPr>
        <p:spPr>
          <a:xfrm>
            <a:off x="138430" y="1051542"/>
            <a:ext cx="8241741" cy="460375"/>
          </a:xfrm>
          <a:prstGeom prst="rect">
            <a:avLst/>
          </a:prstGeom>
          <a:noFill/>
          <a:ln w="9525">
            <a:noFill/>
          </a:ln>
        </p:spPr>
        <p:txBody>
          <a:bodyPr>
            <a:spAutoFit/>
          </a:bodyPr>
          <a:p>
            <a:r>
              <a:rPr lang="zh-CN" altLang="en-US" sz="2400" b="1" dirty="0">
                <a:solidFill>
                  <a:srgbClr val="FF0000"/>
                </a:solidFill>
                <a:latin typeface="Arial" panose="020B0604020202020204" pitchFamily="34" charset="0"/>
              </a:rPr>
              <a:t>二、第二阶段（</a:t>
            </a:r>
            <a:r>
              <a:rPr lang="en-US" altLang="zh-CN" sz="2400" b="1" dirty="0">
                <a:solidFill>
                  <a:srgbClr val="FF0000"/>
                </a:solidFill>
                <a:latin typeface="Arial" panose="020B0604020202020204" pitchFamily="34" charset="0"/>
              </a:rPr>
              <a:t>1956-1976</a:t>
            </a:r>
            <a:r>
              <a:rPr lang="zh-CN" altLang="en-US" sz="2400" b="1" dirty="0">
                <a:solidFill>
                  <a:srgbClr val="FF0000"/>
                </a:solidFill>
                <a:latin typeface="Arial" panose="020B0604020202020204" pitchFamily="34" charset="0"/>
              </a:rPr>
              <a:t>）：社会主义建设曲折发展时期</a:t>
            </a:r>
            <a:endParaRPr lang="zh-CN" altLang="en-US" sz="2400" b="1" dirty="0">
              <a:solidFill>
                <a:srgbClr val="FF0000"/>
              </a:solidFill>
              <a:latin typeface="Arial" panose="020B0604020202020204" pitchFamily="34" charset="0"/>
            </a:endParaRPr>
          </a:p>
        </p:txBody>
      </p:sp>
      <p:sp>
        <p:nvSpPr>
          <p:cNvPr id="448523" name="矩形 448522"/>
          <p:cNvSpPr/>
          <p:nvPr/>
        </p:nvSpPr>
        <p:spPr>
          <a:xfrm>
            <a:off x="232410" y="1511935"/>
            <a:ext cx="8466455" cy="1568450"/>
          </a:xfrm>
          <a:prstGeom prst="rect">
            <a:avLst/>
          </a:prstGeom>
          <a:noFill/>
          <a:ln w="9525">
            <a:noFill/>
          </a:ln>
        </p:spPr>
        <p:txBody>
          <a:bodyPr wrap="square">
            <a:spAutoFit/>
          </a:bodyPr>
          <a:p>
            <a:r>
              <a:rPr lang="en-US" altLang="zh-CN" sz="2400" b="1" dirty="0">
                <a:solidFill>
                  <a:srgbClr val="0000CC"/>
                </a:solidFill>
                <a:effectLst>
                  <a:outerShdw blurRad="38100" dist="38100" dir="2700000">
                    <a:srgbClr val="C0C0C0"/>
                  </a:outerShdw>
                </a:effectLst>
                <a:latin typeface="Arial" panose="020B0604020202020204" pitchFamily="34" charset="0"/>
              </a:rPr>
              <a:t>1</a:t>
            </a:r>
            <a:r>
              <a:rPr lang="zh-CN" altLang="en-US" sz="2400" b="1" dirty="0">
                <a:solidFill>
                  <a:srgbClr val="0000CC"/>
                </a:solidFill>
                <a:effectLst>
                  <a:outerShdw blurRad="38100" dist="38100" dir="2700000">
                    <a:srgbClr val="C0C0C0"/>
                  </a:outerShdw>
                </a:effectLst>
                <a:latin typeface="Arial" panose="020B0604020202020204" pitchFamily="34" charset="0"/>
              </a:rPr>
              <a:t>．十年经济建设探索时期（</a:t>
            </a:r>
            <a:r>
              <a:rPr lang="en-US" altLang="zh-CN" sz="2400" b="1">
                <a:solidFill>
                  <a:srgbClr val="0000CC"/>
                </a:solidFill>
                <a:effectLst>
                  <a:outerShdw blurRad="38100" dist="38100" dir="2700000">
                    <a:srgbClr val="C0C0C0"/>
                  </a:outerShdw>
                </a:effectLst>
                <a:latin typeface="Arial" panose="020B0604020202020204" pitchFamily="34" charset="0"/>
              </a:rPr>
              <a:t>1956—</a:t>
            </a:r>
            <a:r>
              <a:rPr lang="en-US" altLang="zh-CN" sz="2400" b="1" dirty="0">
                <a:solidFill>
                  <a:srgbClr val="0000CC"/>
                </a:solidFill>
                <a:effectLst>
                  <a:outerShdw blurRad="38100" dist="38100" dir="2700000">
                    <a:srgbClr val="C0C0C0"/>
                  </a:outerShdw>
                </a:effectLst>
                <a:latin typeface="Arial" panose="020B0604020202020204" pitchFamily="34" charset="0"/>
              </a:rPr>
              <a:t>1966</a:t>
            </a:r>
            <a:r>
              <a:rPr lang="zh-CN" altLang="en-US" sz="2400" b="1" dirty="0">
                <a:solidFill>
                  <a:srgbClr val="0000CC"/>
                </a:solidFill>
                <a:effectLst>
                  <a:outerShdw blurRad="38100" dist="38100" dir="2700000">
                    <a:srgbClr val="C0C0C0"/>
                  </a:outerShdw>
                </a:effectLst>
                <a:latin typeface="Arial" panose="020B0604020202020204" pitchFamily="34" charset="0"/>
              </a:rPr>
              <a:t>）：</a:t>
            </a:r>
            <a:r>
              <a:rPr lang="en-US" altLang="zh-CN" sz="2400" b="1" dirty="0">
                <a:effectLst>
                  <a:outerShdw blurRad="38100" dist="38100" dir="2700000">
                    <a:srgbClr val="C0C0C0"/>
                  </a:outerShdw>
                </a:effectLst>
                <a:latin typeface="Arial" panose="020B0604020202020204" pitchFamily="34" charset="0"/>
              </a:rPr>
              <a:t>①</a:t>
            </a:r>
            <a:r>
              <a:rPr lang="zh-CN" altLang="en-US" sz="2400" b="1" dirty="0">
                <a:effectLst>
                  <a:outerShdw blurRad="38100" dist="38100" dir="2700000">
                    <a:srgbClr val="C0C0C0"/>
                  </a:outerShdw>
                </a:effectLst>
                <a:latin typeface="Arial" panose="020B0604020202020204" pitchFamily="34" charset="0"/>
              </a:rPr>
              <a:t>成功探索：</a:t>
            </a:r>
            <a:r>
              <a:rPr lang="en-US" altLang="zh-CN" sz="2400" b="1" dirty="0">
                <a:effectLst>
                  <a:outerShdw blurRad="38100" dist="38100" dir="2700000">
                    <a:srgbClr val="C0C0C0"/>
                  </a:outerShdw>
                </a:effectLst>
                <a:latin typeface="Arial" panose="020B0604020202020204" pitchFamily="34" charset="0"/>
              </a:rPr>
              <a:t>《</a:t>
            </a:r>
            <a:r>
              <a:rPr lang="zh-CN" altLang="en-US" sz="2400" b="1" dirty="0">
                <a:effectLst>
                  <a:outerShdw blurRad="38100" dist="38100" dir="2700000">
                    <a:srgbClr val="C0C0C0"/>
                  </a:outerShdw>
                </a:effectLst>
                <a:latin typeface="Arial" panose="020B0604020202020204" pitchFamily="34" charset="0"/>
              </a:rPr>
              <a:t>论十大关系</a:t>
            </a:r>
            <a:r>
              <a:rPr lang="en-US" altLang="zh-CN" sz="2400" b="1" dirty="0">
                <a:effectLst>
                  <a:outerShdw blurRad="38100" dist="38100" dir="2700000">
                    <a:srgbClr val="C0C0C0"/>
                  </a:outerShdw>
                </a:effectLst>
                <a:latin typeface="Arial" panose="020B0604020202020204" pitchFamily="34" charset="0"/>
              </a:rPr>
              <a:t>》</a:t>
            </a:r>
            <a:r>
              <a:rPr lang="zh-CN" altLang="en-US" sz="2400" b="1" dirty="0">
                <a:effectLst>
                  <a:outerShdw blurRad="38100" dist="38100" dir="2700000">
                    <a:srgbClr val="C0C0C0"/>
                  </a:outerShdw>
                </a:effectLst>
                <a:latin typeface="Arial" panose="020B0604020202020204" pitchFamily="34" charset="0"/>
              </a:rPr>
              <a:t>；中共“八大”对国内形势的正确分析： </a:t>
            </a:r>
            <a:r>
              <a:rPr lang="en-US" altLang="zh-CN" sz="2400" b="1" dirty="0">
                <a:effectLst>
                  <a:outerShdw blurRad="38100" dist="38100" dir="2700000">
                    <a:srgbClr val="C0C0C0"/>
                  </a:outerShdw>
                </a:effectLst>
                <a:latin typeface="Arial" panose="020B0604020202020204" pitchFamily="34" charset="0"/>
              </a:rPr>
              <a:t>②</a:t>
            </a:r>
            <a:r>
              <a:rPr lang="zh-CN" altLang="en-US" sz="2400" b="1" dirty="0">
                <a:effectLst>
                  <a:outerShdw blurRad="38100" dist="38100" dir="2700000">
                    <a:srgbClr val="C0C0C0"/>
                  </a:outerShdw>
                </a:effectLst>
                <a:latin typeface="Arial" panose="020B0604020202020204" pitchFamily="34" charset="0"/>
              </a:rPr>
              <a:t>严重失误：</a:t>
            </a:r>
            <a:r>
              <a:rPr lang="en-US" altLang="zh-CN" sz="2400" b="1" dirty="0">
                <a:effectLst>
                  <a:outerShdw blurRad="38100" dist="38100" dir="2700000">
                    <a:srgbClr val="C0C0C0"/>
                  </a:outerShdw>
                </a:effectLst>
                <a:latin typeface="Arial" panose="020B0604020202020204" pitchFamily="34" charset="0"/>
              </a:rPr>
              <a:t>1958</a:t>
            </a:r>
            <a:r>
              <a:rPr lang="zh-CN" altLang="en-US" sz="2400" b="1" dirty="0">
                <a:effectLst>
                  <a:outerShdw blurRad="38100" dist="38100" dir="2700000">
                    <a:srgbClr val="C0C0C0"/>
                  </a:outerShdw>
                </a:effectLst>
                <a:latin typeface="Arial" panose="020B0604020202020204" pitchFamily="34" charset="0"/>
              </a:rPr>
              <a:t>年总路线、发动“大跃进”和人民公社化运动。</a:t>
            </a:r>
            <a:endParaRPr lang="zh-CN" altLang="en-US" sz="2400" b="1" dirty="0">
              <a:effectLst>
                <a:outerShdw blurRad="38100" dist="38100" dir="2700000">
                  <a:srgbClr val="C0C0C0"/>
                </a:outerShdw>
              </a:effectLst>
              <a:latin typeface="Arial" panose="020B0604020202020204" pitchFamily="34" charset="0"/>
            </a:endParaRPr>
          </a:p>
        </p:txBody>
      </p:sp>
      <p:sp>
        <p:nvSpPr>
          <p:cNvPr id="448524" name="矩形 448523"/>
          <p:cNvSpPr/>
          <p:nvPr/>
        </p:nvSpPr>
        <p:spPr>
          <a:xfrm>
            <a:off x="277495" y="3236595"/>
            <a:ext cx="8421370" cy="829945"/>
          </a:xfrm>
          <a:prstGeom prst="rect">
            <a:avLst/>
          </a:prstGeom>
          <a:noFill/>
          <a:ln w="9525">
            <a:noFill/>
          </a:ln>
        </p:spPr>
        <p:txBody>
          <a:bodyPr wrap="square" anchor="t">
            <a:spAutoFit/>
          </a:bodyPr>
          <a:p>
            <a:r>
              <a:rPr lang="en-US" altLang="zh-CN" sz="2400" b="1" dirty="0">
                <a:solidFill>
                  <a:srgbClr val="0000CC"/>
                </a:solidFill>
                <a:effectLst>
                  <a:outerShdw blurRad="38100" dist="38100" dir="2700000">
                    <a:srgbClr val="C0C0C0"/>
                  </a:outerShdw>
                </a:effectLst>
                <a:latin typeface="Arial" panose="020B0604020202020204" pitchFamily="34" charset="0"/>
              </a:rPr>
              <a:t>2</a:t>
            </a:r>
            <a:r>
              <a:rPr lang="zh-CN" altLang="en-US" sz="2400" b="1" dirty="0">
                <a:solidFill>
                  <a:srgbClr val="0000CC"/>
                </a:solidFill>
                <a:effectLst>
                  <a:outerShdw blurRad="38100" dist="38100" dir="2700000">
                    <a:srgbClr val="C0C0C0"/>
                  </a:outerShdw>
                </a:effectLst>
                <a:latin typeface="Arial" panose="020B0604020202020204" pitchFamily="34" charset="0"/>
              </a:rPr>
              <a:t>．文革十年（</a:t>
            </a:r>
            <a:r>
              <a:rPr lang="en-US" altLang="zh-CN" sz="2400" b="1" dirty="0">
                <a:solidFill>
                  <a:srgbClr val="0000CC"/>
                </a:solidFill>
                <a:effectLst>
                  <a:outerShdw blurRad="38100" dist="38100" dir="2700000">
                    <a:srgbClr val="C0C0C0"/>
                  </a:outerShdw>
                </a:effectLst>
                <a:latin typeface="Arial" panose="020B0604020202020204" pitchFamily="34" charset="0"/>
              </a:rPr>
              <a:t>1966-1976</a:t>
            </a:r>
            <a:r>
              <a:rPr lang="zh-CN" altLang="en-US" sz="2400" b="1" dirty="0">
                <a:solidFill>
                  <a:srgbClr val="0000CC"/>
                </a:solidFill>
                <a:effectLst>
                  <a:outerShdw blurRad="38100" dist="38100" dir="2700000">
                    <a:srgbClr val="C0C0C0"/>
                  </a:outerShdw>
                </a:effectLst>
                <a:latin typeface="Arial" panose="020B0604020202020204" pitchFamily="34" charset="0"/>
              </a:rPr>
              <a:t>）</a:t>
            </a:r>
            <a:r>
              <a:rPr lang="zh-CN" altLang="en-US" sz="2400" b="1" dirty="0">
                <a:effectLst>
                  <a:outerShdw blurRad="38100" dist="38100" dir="2700000">
                    <a:srgbClr val="C0C0C0"/>
                  </a:outerShdw>
                </a:effectLst>
                <a:latin typeface="Arial" panose="020B0604020202020204" pitchFamily="34" charset="0"/>
              </a:rPr>
              <a:t>：“左”倾错误发展到高潮，给国民经济造成严重影响。</a:t>
            </a:r>
            <a:endParaRPr lang="zh-CN" altLang="en-US" sz="2400" b="1" dirty="0">
              <a:effectLst>
                <a:outerShdw blurRad="38100" dist="38100" dir="2700000">
                  <a:srgbClr val="C0C0C0"/>
                </a:outerShdw>
              </a:effectLst>
              <a:latin typeface="Arial" panose="020B0604020202020204" pitchFamily="34" charset="0"/>
            </a:endParaRPr>
          </a:p>
        </p:txBody>
      </p:sp>
      <p:sp>
        <p:nvSpPr>
          <p:cNvPr id="2" name="文本框 1"/>
          <p:cNvSpPr txBox="1"/>
          <p:nvPr/>
        </p:nvSpPr>
        <p:spPr>
          <a:xfrm>
            <a:off x="232410" y="591185"/>
            <a:ext cx="8227060" cy="460375"/>
          </a:xfrm>
          <a:prstGeom prst="rect">
            <a:avLst/>
          </a:prstGeom>
          <a:solidFill>
            <a:srgbClr val="CCFFFF"/>
          </a:solidFill>
          <a:ln w="9525">
            <a:noFill/>
          </a:ln>
        </p:spPr>
        <p:txBody>
          <a:bodyPr wrap="square">
            <a:spAutoFit/>
          </a:bodyPr>
          <a:p>
            <a:pPr>
              <a:spcBef>
                <a:spcPct val="50000"/>
              </a:spcBef>
            </a:pPr>
            <a:r>
              <a:rPr lang="zh-CN" altLang="en-US" sz="2400" b="1" dirty="0">
                <a:solidFill>
                  <a:schemeClr val="accent6"/>
                </a:solidFill>
                <a:latin typeface="黑体" panose="02010609060101010101" pitchFamily="2" charset="-122"/>
                <a:ea typeface="黑体" panose="02010609060101010101" pitchFamily="2" charset="-122"/>
              </a:rPr>
              <a:t>新中国成立以来社会主义道路探索的曲折历程及阶段特征</a:t>
            </a:r>
            <a:endParaRPr lang="zh-CN" altLang="en-US" sz="2400" b="1" dirty="0">
              <a:solidFill>
                <a:schemeClr val="accent6"/>
              </a:solidFill>
              <a:latin typeface="黑体" panose="02010609060101010101" pitchFamily="2" charset="-122"/>
              <a:ea typeface="黑体" panose="02010609060101010101" pitchFamily="2" charset="-122"/>
            </a:endParaRPr>
          </a:p>
        </p:txBody>
      </p:sp>
      <p:sp>
        <p:nvSpPr>
          <p:cNvPr id="3" name="矩形 2"/>
          <p:cNvSpPr/>
          <p:nvPr/>
        </p:nvSpPr>
        <p:spPr>
          <a:xfrm>
            <a:off x="339725" y="68263"/>
            <a:ext cx="776288" cy="469900"/>
          </a:xfrm>
          <a:prstGeom prst="rect">
            <a:avLst/>
          </a:prstGeom>
          <a:blipFill dpi="0" rotWithShape="1">
            <a:blip r:embed="rId1">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pic>
        <p:nvPicPr>
          <p:cNvPr id="43035" name="TextBox 1"/>
          <p:cNvPicPr>
            <a:picLocks noGrp="1" noChangeAspect="1"/>
          </p:cNvPicPr>
          <p:nvPr/>
        </p:nvPicPr>
        <p:blipFill>
          <a:blip r:embed="rId2"/>
          <a:stretch>
            <a:fillRect/>
          </a:stretch>
        </p:blipFill>
        <p:spPr>
          <a:xfrm>
            <a:off x="900113" y="0"/>
            <a:ext cx="3457575" cy="296863"/>
          </a:xfrm>
          <a:prstGeom prst="rect">
            <a:avLst/>
          </a:prstGeom>
          <a:noFill/>
          <a:ln w="9525">
            <a:noFill/>
          </a:ln>
        </p:spPr>
      </p:pic>
      <p:sp>
        <p:nvSpPr>
          <p:cNvPr id="36885" name="矩形 154640"/>
          <p:cNvSpPr/>
          <p:nvPr/>
        </p:nvSpPr>
        <p:spPr>
          <a:xfrm>
            <a:off x="-134302" y="68263"/>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专题线索</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8522"/>
                                        </p:tgtEl>
                                        <p:attrNameLst>
                                          <p:attrName>style.visibility</p:attrName>
                                        </p:attrNameLst>
                                      </p:cBhvr>
                                      <p:to>
                                        <p:strVal val="visible"/>
                                      </p:to>
                                    </p:set>
                                    <p:animEffect transition="in" filter="blinds(horizontal)">
                                      <p:cBhvr>
                                        <p:cTn id="7" dur="500"/>
                                        <p:tgtEl>
                                          <p:spTgt spid="4485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8523"/>
                                        </p:tgtEl>
                                        <p:attrNameLst>
                                          <p:attrName>style.visibility</p:attrName>
                                        </p:attrNameLst>
                                      </p:cBhvr>
                                      <p:to>
                                        <p:strVal val="visible"/>
                                      </p:to>
                                    </p:set>
                                    <p:animEffect transition="in" filter="blinds(horizontal)">
                                      <p:cBhvr>
                                        <p:cTn id="12" dur="500"/>
                                        <p:tgtEl>
                                          <p:spTgt spid="4485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8524"/>
                                        </p:tgtEl>
                                        <p:attrNameLst>
                                          <p:attrName>style.visibility</p:attrName>
                                        </p:attrNameLst>
                                      </p:cBhvr>
                                      <p:to>
                                        <p:strVal val="visible"/>
                                      </p:to>
                                    </p:set>
                                    <p:animEffect transition="in" filter="blinds(horizontal)">
                                      <p:cBhvr>
                                        <p:cTn id="17" dur="500"/>
                                        <p:tgtEl>
                                          <p:spTgt spid="448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22" grpId="0"/>
      <p:bldP spid="448523" grpId="0"/>
      <p:bldP spid="4485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矩形 191489"/>
          <p:cNvSpPr/>
          <p:nvPr/>
        </p:nvSpPr>
        <p:spPr>
          <a:xfrm>
            <a:off x="468313" y="1058863"/>
            <a:ext cx="7921625" cy="3046095"/>
          </a:xfrm>
          <a:prstGeom prst="rect">
            <a:avLst/>
          </a:prstGeom>
          <a:noFill/>
          <a:ln w="9525">
            <a:noFill/>
          </a:ln>
        </p:spPr>
        <p:txBody>
          <a:bodyPr>
            <a:spAutoFit/>
          </a:bodyPr>
          <a:p>
            <a:r>
              <a:rPr sz="2400" b="1">
                <a:latin typeface="Arial" panose="020B0604020202020204" pitchFamily="34" charset="0"/>
              </a:rPr>
              <a:t>（2017·天津高考·9）毛泽东说：“我们的国家现在是空前统一的。资产阶级民主革命和社会主义革命的胜利，以及社会主义建设的成就，迅速地改变了旧中国的面貌。祖国的更加美好的将来，正摆在我们的面前。”这段话出自A．《新民主主义论》                   </a:t>
            </a:r>
            <a:endParaRPr sz="2400" b="1">
              <a:latin typeface="Arial" panose="020B0604020202020204" pitchFamily="34" charset="0"/>
            </a:endParaRPr>
          </a:p>
          <a:p>
            <a:r>
              <a:rPr sz="2400" b="1">
                <a:latin typeface="Arial" panose="020B0604020202020204" pitchFamily="34" charset="0"/>
              </a:rPr>
              <a:t>B．《论联合政府》</a:t>
            </a:r>
            <a:endParaRPr sz="2400" b="1">
              <a:latin typeface="Arial" panose="020B0604020202020204" pitchFamily="34" charset="0"/>
            </a:endParaRPr>
          </a:p>
          <a:p>
            <a:r>
              <a:rPr sz="2400" b="1">
                <a:latin typeface="Arial" panose="020B0604020202020204" pitchFamily="34" charset="0"/>
              </a:rPr>
              <a:t>C．《论人民民主专政》                 </a:t>
            </a:r>
            <a:endParaRPr sz="2400" b="1">
              <a:latin typeface="Arial" panose="020B0604020202020204" pitchFamily="34" charset="0"/>
            </a:endParaRPr>
          </a:p>
          <a:p>
            <a:r>
              <a:rPr sz="2400" b="1">
                <a:latin typeface="Arial" panose="020B0604020202020204" pitchFamily="34" charset="0"/>
              </a:rPr>
              <a:t>D．《关于正确处理人民内部矛盾的问题》</a:t>
            </a:r>
            <a:endParaRPr sz="2400" b="1">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D</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25957" name="组合 191493"/>
          <p:cNvGrpSpPr/>
          <p:nvPr/>
        </p:nvGrpSpPr>
        <p:grpSpPr>
          <a:xfrm>
            <a:off x="179388" y="195263"/>
            <a:ext cx="2087562" cy="790575"/>
            <a:chOff x="3833" y="0"/>
            <a:chExt cx="1315" cy="498"/>
          </a:xfrm>
        </p:grpSpPr>
        <p:pic>
          <p:nvPicPr>
            <p:cNvPr id="125958"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25959"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25960"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矩形 191489"/>
          <p:cNvSpPr/>
          <p:nvPr/>
        </p:nvSpPr>
        <p:spPr>
          <a:xfrm>
            <a:off x="252413" y="1779588"/>
            <a:ext cx="7921625" cy="2676525"/>
          </a:xfrm>
          <a:prstGeom prst="rect">
            <a:avLst/>
          </a:prstGeom>
          <a:noFill/>
          <a:ln w="9525">
            <a:noFill/>
          </a:ln>
        </p:spPr>
        <p:txBody>
          <a:bodyPr>
            <a:spAutoFit/>
          </a:bodyPr>
          <a:p>
            <a:r>
              <a:rPr lang="zh-CN" altLang="zh-CN" sz="2400" b="1" dirty="0">
                <a:latin typeface="Arial" panose="020B0604020202020204" pitchFamily="34" charset="0"/>
              </a:rPr>
              <a:t>（</a:t>
            </a:r>
            <a:r>
              <a:rPr sz="2400" b="1">
                <a:latin typeface="Arial" panose="020B0604020202020204" pitchFamily="34" charset="0"/>
              </a:rPr>
              <a:t>（2016·新课标全国Ⅱ卷高考·28）19世纪中期以后，中国市场上的洋货日益增多，火柴、洋布等日用品，“虽穷乡僻壤，求之于市，必有所供”。这种状况表明</a:t>
            </a:r>
            <a:endParaRPr sz="2400" b="1">
              <a:latin typeface="Arial" panose="020B0604020202020204" pitchFamily="34" charset="0"/>
            </a:endParaRPr>
          </a:p>
          <a:p>
            <a:r>
              <a:rPr sz="2400" b="1">
                <a:latin typeface="Arial" panose="020B0604020202020204" pitchFamily="34" charset="0"/>
              </a:rPr>
              <a:t>A．中国市场由被动开放转为主动开放　 </a:t>
            </a:r>
            <a:endParaRPr sz="2400" b="1">
              <a:latin typeface="Arial" panose="020B0604020202020204" pitchFamily="34" charset="0"/>
            </a:endParaRPr>
          </a:p>
          <a:p>
            <a:r>
              <a:rPr sz="2400" b="1">
                <a:latin typeface="Arial" panose="020B0604020202020204" pitchFamily="34" charset="0"/>
              </a:rPr>
              <a:t>B．商品经济基本取代自然经济</a:t>
            </a:r>
            <a:endParaRPr sz="2400" b="1">
              <a:latin typeface="Arial" panose="020B0604020202020204" pitchFamily="34" charset="0"/>
            </a:endParaRPr>
          </a:p>
          <a:p>
            <a:r>
              <a:rPr sz="2400" b="1">
                <a:latin typeface="Arial" panose="020B0604020202020204" pitchFamily="34" charset="0"/>
              </a:rPr>
              <a:t>C．日常生活与世界市场联系日趋密切　 </a:t>
            </a:r>
            <a:endParaRPr sz="2400" b="1">
              <a:latin typeface="Arial" panose="020B0604020202020204" pitchFamily="34" charset="0"/>
            </a:endParaRPr>
          </a:p>
          <a:p>
            <a:r>
              <a:rPr sz="2400" b="1">
                <a:latin typeface="Arial" panose="020B0604020202020204" pitchFamily="34" charset="0"/>
              </a:rPr>
              <a:t>D．中国关税主权开始丧失</a:t>
            </a:r>
            <a:endParaRPr sz="2400" b="1">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C</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26981" name="组合 191493"/>
          <p:cNvGrpSpPr/>
          <p:nvPr/>
        </p:nvGrpSpPr>
        <p:grpSpPr>
          <a:xfrm>
            <a:off x="179388" y="195263"/>
            <a:ext cx="2087562" cy="790575"/>
            <a:chOff x="3833" y="0"/>
            <a:chExt cx="1315" cy="498"/>
          </a:xfrm>
        </p:grpSpPr>
        <p:pic>
          <p:nvPicPr>
            <p:cNvPr id="126982"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26983"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26984"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矩形 191489"/>
          <p:cNvSpPr/>
          <p:nvPr/>
        </p:nvSpPr>
        <p:spPr>
          <a:xfrm>
            <a:off x="315595" y="875030"/>
            <a:ext cx="5711825" cy="3046095"/>
          </a:xfrm>
          <a:prstGeom prst="rect">
            <a:avLst/>
          </a:prstGeom>
          <a:noFill/>
          <a:ln w="9525">
            <a:noFill/>
          </a:ln>
        </p:spPr>
        <p:txBody>
          <a:bodyPr wrap="square">
            <a:spAutoFit/>
          </a:bodyPr>
          <a:p>
            <a:r>
              <a:rPr sz="2400" b="1">
                <a:latin typeface="Arial" panose="020B0604020202020204" pitchFamily="34" charset="0"/>
              </a:rPr>
              <a:t>（2016·江苏高考·13）右图是我国“一五”计划期间为配合大规模建设而绘制的宣传海报。对其解读正确的是</a:t>
            </a:r>
            <a:endParaRPr sz="2400" b="1">
              <a:latin typeface="Arial" panose="020B0604020202020204" pitchFamily="34" charset="0"/>
            </a:endParaRPr>
          </a:p>
          <a:p>
            <a:endParaRPr sz="2400" b="1">
              <a:latin typeface="Arial" panose="020B0604020202020204" pitchFamily="34" charset="0"/>
            </a:endParaRPr>
          </a:p>
          <a:p>
            <a:r>
              <a:rPr sz="2400" b="1">
                <a:latin typeface="Arial" panose="020B0604020202020204" pitchFamily="34" charset="0"/>
              </a:rPr>
              <a:t>A．远处的工厂寓意工业化基本实现	</a:t>
            </a:r>
            <a:endParaRPr sz="2400" b="1">
              <a:latin typeface="Arial" panose="020B0604020202020204" pitchFamily="34" charset="0"/>
            </a:endParaRPr>
          </a:p>
          <a:p>
            <a:r>
              <a:rPr sz="2400" b="1">
                <a:latin typeface="Arial" panose="020B0604020202020204" pitchFamily="34" charset="0"/>
              </a:rPr>
              <a:t>B．图下的文字宣传了绿色环保观念</a:t>
            </a:r>
            <a:endParaRPr sz="2400" b="1">
              <a:latin typeface="Arial" panose="020B0604020202020204" pitchFamily="34" charset="0"/>
            </a:endParaRPr>
          </a:p>
          <a:p>
            <a:r>
              <a:rPr sz="2400" b="1">
                <a:latin typeface="Arial" panose="020B0604020202020204" pitchFamily="34" charset="0"/>
              </a:rPr>
              <a:t>C．往来的船只说明交通运输业基础良好	</a:t>
            </a:r>
            <a:endParaRPr sz="2400" b="1">
              <a:latin typeface="Arial" panose="020B0604020202020204" pitchFamily="34" charset="0"/>
            </a:endParaRPr>
          </a:p>
          <a:p>
            <a:r>
              <a:rPr sz="2400" b="1">
                <a:latin typeface="Arial" panose="020B0604020202020204" pitchFamily="34" charset="0"/>
              </a:rPr>
              <a:t>D．工作的场景展现工人投身建设的热情</a:t>
            </a:r>
            <a:endParaRPr sz="2400" b="1">
              <a:latin typeface="Arial" panose="020B0604020202020204" pitchFamily="34" charset="0"/>
            </a:endParaRPr>
          </a:p>
        </p:txBody>
      </p:sp>
      <p:sp>
        <p:nvSpPr>
          <p:cNvPr id="191491" name="矩形 191490"/>
          <p:cNvSpPr/>
          <p:nvPr/>
        </p:nvSpPr>
        <p:spPr>
          <a:xfrm>
            <a:off x="1586230" y="412337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D</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26981" name="组合 191493"/>
          <p:cNvGrpSpPr/>
          <p:nvPr/>
        </p:nvGrpSpPr>
        <p:grpSpPr>
          <a:xfrm>
            <a:off x="179388" y="195263"/>
            <a:ext cx="2087562" cy="790575"/>
            <a:chOff x="3833" y="0"/>
            <a:chExt cx="1315" cy="498"/>
          </a:xfrm>
        </p:grpSpPr>
        <p:pic>
          <p:nvPicPr>
            <p:cNvPr id="126982"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26983"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26984"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pic>
        <p:nvPicPr>
          <p:cNvPr id="2" name="图片 -2147482617" descr="中学历史教学园地（www.zxls.com）——全国文章总量、访问量最大的历史教学网站。"/>
          <p:cNvPicPr>
            <a:picLocks noChangeAspect="1"/>
          </p:cNvPicPr>
          <p:nvPr/>
        </p:nvPicPr>
        <p:blipFill>
          <a:blip r:embed="rId4"/>
          <a:stretch>
            <a:fillRect/>
          </a:stretch>
        </p:blipFill>
        <p:spPr>
          <a:xfrm>
            <a:off x="6189345" y="660400"/>
            <a:ext cx="2755900" cy="3778885"/>
          </a:xfrm>
          <a:prstGeom prst="rect">
            <a:avLst/>
          </a:prstGeom>
          <a:noFill/>
          <a:ln w="9525">
            <a:noFill/>
          </a:ln>
        </p:spPr>
      </p:pic>
      <p:sp>
        <p:nvSpPr>
          <p:cNvPr id="3"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矩形 191489"/>
          <p:cNvSpPr/>
          <p:nvPr/>
        </p:nvSpPr>
        <p:spPr>
          <a:xfrm>
            <a:off x="73343" y="837248"/>
            <a:ext cx="7921625" cy="2676525"/>
          </a:xfrm>
          <a:prstGeom prst="rect">
            <a:avLst/>
          </a:prstGeom>
          <a:noFill/>
          <a:ln w="9525">
            <a:noFill/>
          </a:ln>
        </p:spPr>
        <p:txBody>
          <a:bodyPr>
            <a:spAutoFit/>
          </a:bodyPr>
          <a:p>
            <a:r>
              <a:rPr sz="2400" b="1">
                <a:latin typeface="Arial" panose="020B0604020202020204" pitchFamily="34" charset="0"/>
              </a:rPr>
              <a:t>（2016·新课标全国Ⅱ卷高考·31）“一五”计划期间，我国住宅建设占基本建设投资额的比重不断减少，其他非生产性建设投资也开始受到抑制。这表明我国</a:t>
            </a:r>
            <a:endParaRPr sz="2400" b="1">
              <a:latin typeface="Arial" panose="020B0604020202020204" pitchFamily="34" charset="0"/>
            </a:endParaRPr>
          </a:p>
          <a:p>
            <a:r>
              <a:rPr sz="2400" b="1">
                <a:latin typeface="Arial" panose="020B0604020202020204" pitchFamily="34" charset="0"/>
              </a:rPr>
              <a:t>A．致力于奠定工业化基础　　　　     </a:t>
            </a:r>
            <a:endParaRPr sz="2400" b="1">
              <a:latin typeface="Arial" panose="020B0604020202020204" pitchFamily="34" charset="0"/>
            </a:endParaRPr>
          </a:p>
          <a:p>
            <a:r>
              <a:rPr sz="2400" b="1">
                <a:latin typeface="Arial" panose="020B0604020202020204" pitchFamily="34" charset="0"/>
              </a:rPr>
              <a:t>B．国民经济结构臻于平衡</a:t>
            </a:r>
            <a:endParaRPr sz="2400" b="1">
              <a:latin typeface="Arial" panose="020B0604020202020204" pitchFamily="34" charset="0"/>
            </a:endParaRPr>
          </a:p>
          <a:p>
            <a:r>
              <a:rPr sz="2400" b="1">
                <a:latin typeface="Arial" panose="020B0604020202020204" pitchFamily="34" charset="0"/>
              </a:rPr>
              <a:t>C．大力压缩基本建设投资规模　　     </a:t>
            </a:r>
            <a:endParaRPr sz="2400" b="1">
              <a:latin typeface="Arial" panose="020B0604020202020204" pitchFamily="34" charset="0"/>
            </a:endParaRPr>
          </a:p>
          <a:p>
            <a:r>
              <a:rPr sz="2400" b="1">
                <a:latin typeface="Arial" panose="020B0604020202020204" pitchFamily="34" charset="0"/>
              </a:rPr>
              <a:t>D．城市化的进程趋于缓慢</a:t>
            </a:r>
            <a:endParaRPr sz="2400" b="1">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A</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26981" name="组合 191493"/>
          <p:cNvGrpSpPr/>
          <p:nvPr/>
        </p:nvGrpSpPr>
        <p:grpSpPr>
          <a:xfrm>
            <a:off x="179388" y="195263"/>
            <a:ext cx="2087562" cy="790575"/>
            <a:chOff x="3833" y="0"/>
            <a:chExt cx="1315" cy="498"/>
          </a:xfrm>
        </p:grpSpPr>
        <p:pic>
          <p:nvPicPr>
            <p:cNvPr id="126982"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26983"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26984"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2"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矩形 191489"/>
          <p:cNvSpPr/>
          <p:nvPr/>
        </p:nvSpPr>
        <p:spPr>
          <a:xfrm>
            <a:off x="275908" y="736918"/>
            <a:ext cx="7921625" cy="3046095"/>
          </a:xfrm>
          <a:prstGeom prst="rect">
            <a:avLst/>
          </a:prstGeom>
          <a:noFill/>
          <a:ln w="9525">
            <a:noFill/>
          </a:ln>
        </p:spPr>
        <p:txBody>
          <a:bodyPr>
            <a:spAutoFit/>
          </a:bodyPr>
          <a:p>
            <a:r>
              <a:rPr sz="2400" b="1">
                <a:latin typeface="Arial" panose="020B0604020202020204" pitchFamily="34" charset="0"/>
              </a:rPr>
              <a:t>（2015·新课标全国Ⅰ卷高考·31）图5为新中国第一个五年计划期间中国、美国、英国主要工业指标年均增长速度的比较。据此可以推知</a:t>
            </a:r>
            <a:endParaRPr sz="2400" b="1">
              <a:latin typeface="Arial" panose="020B0604020202020204" pitchFamily="34" charset="0"/>
            </a:endParaRPr>
          </a:p>
          <a:p>
            <a:endParaRPr sz="2400" b="1">
              <a:latin typeface="Arial" panose="020B0604020202020204" pitchFamily="34" charset="0"/>
            </a:endParaRPr>
          </a:p>
          <a:p>
            <a:r>
              <a:rPr sz="2400" b="1">
                <a:latin typeface="Arial" panose="020B0604020202020204" pitchFamily="34" charset="0"/>
              </a:rPr>
              <a:t>A．中国原有工业基础很薄弱        	</a:t>
            </a:r>
            <a:endParaRPr sz="2400" b="1">
              <a:latin typeface="Arial" panose="020B0604020202020204" pitchFamily="34" charset="0"/>
            </a:endParaRPr>
          </a:p>
          <a:p>
            <a:r>
              <a:rPr sz="2400" b="1">
                <a:latin typeface="Arial" panose="020B0604020202020204" pitchFamily="34" charset="0"/>
              </a:rPr>
              <a:t>B．冷战制约美英工业发展</a:t>
            </a:r>
            <a:endParaRPr sz="2400" b="1">
              <a:latin typeface="Arial" panose="020B0604020202020204" pitchFamily="34" charset="0"/>
            </a:endParaRPr>
          </a:p>
          <a:p>
            <a:r>
              <a:rPr sz="2400" b="1">
                <a:latin typeface="Arial" panose="020B0604020202020204" pitchFamily="34" charset="0"/>
              </a:rPr>
              <a:t>C．中国重工业发展急躁冒进       	</a:t>
            </a:r>
            <a:endParaRPr sz="2400" b="1">
              <a:latin typeface="Arial" panose="020B0604020202020204" pitchFamily="34" charset="0"/>
            </a:endParaRPr>
          </a:p>
          <a:p>
            <a:r>
              <a:rPr sz="2400" b="1">
                <a:latin typeface="Arial" panose="020B0604020202020204" pitchFamily="34" charset="0"/>
              </a:rPr>
              <a:t>D．美英传统工业产业衰落</a:t>
            </a:r>
            <a:endParaRPr sz="2400" b="1">
              <a:latin typeface="Arial" panose="020B0604020202020204" pitchFamily="34" charset="0"/>
            </a:endParaRPr>
          </a:p>
        </p:txBody>
      </p:sp>
      <p:sp>
        <p:nvSpPr>
          <p:cNvPr id="191491" name="矩形 191490"/>
          <p:cNvSpPr/>
          <p:nvPr/>
        </p:nvSpPr>
        <p:spPr>
          <a:xfrm>
            <a:off x="900430" y="3984308"/>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A</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26981" name="组合 191493"/>
          <p:cNvGrpSpPr/>
          <p:nvPr/>
        </p:nvGrpSpPr>
        <p:grpSpPr>
          <a:xfrm>
            <a:off x="179388" y="195263"/>
            <a:ext cx="2087562" cy="790575"/>
            <a:chOff x="3833" y="0"/>
            <a:chExt cx="1315" cy="498"/>
          </a:xfrm>
        </p:grpSpPr>
        <p:pic>
          <p:nvPicPr>
            <p:cNvPr id="126982"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26983"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26984"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pic>
        <p:nvPicPr>
          <p:cNvPr id="2" name="图片 -2147482615" descr="M08}L@AD$}]C0GSEBKT9QYL"/>
          <p:cNvPicPr>
            <a:picLocks noChangeAspect="1"/>
          </p:cNvPicPr>
          <p:nvPr/>
        </p:nvPicPr>
        <p:blipFill>
          <a:blip r:embed="rId4"/>
          <a:stretch>
            <a:fillRect/>
          </a:stretch>
        </p:blipFill>
        <p:spPr>
          <a:xfrm>
            <a:off x="4519930" y="1632585"/>
            <a:ext cx="4432935" cy="3051810"/>
          </a:xfrm>
          <a:prstGeom prst="rect">
            <a:avLst/>
          </a:prstGeom>
          <a:noFill/>
          <a:ln w="9525">
            <a:noFill/>
          </a:ln>
        </p:spPr>
      </p:pic>
      <p:sp>
        <p:nvSpPr>
          <p:cNvPr id="3"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矩形 191489"/>
          <p:cNvSpPr/>
          <p:nvPr/>
        </p:nvSpPr>
        <p:spPr>
          <a:xfrm>
            <a:off x="275908" y="463233"/>
            <a:ext cx="7921625" cy="4523105"/>
          </a:xfrm>
          <a:prstGeom prst="rect">
            <a:avLst/>
          </a:prstGeom>
          <a:noFill/>
          <a:ln w="9525">
            <a:noFill/>
          </a:ln>
        </p:spPr>
        <p:txBody>
          <a:bodyPr>
            <a:spAutoFit/>
          </a:bodyPr>
          <a:p>
            <a:r>
              <a:rPr sz="2400" b="1">
                <a:latin typeface="Arial" panose="020B0604020202020204" pitchFamily="34" charset="0"/>
              </a:rPr>
              <a:t>（2015·福建高考·18）图8为中国1952—1960年工农业总产值变化图。对此分析符合史实的是</a:t>
            </a:r>
            <a:endParaRPr sz="2400" b="1">
              <a:latin typeface="Arial" panose="020B0604020202020204" pitchFamily="34" charset="0"/>
            </a:endParaRPr>
          </a:p>
          <a:p>
            <a:endParaRPr sz="2400" b="1">
              <a:latin typeface="Arial" panose="020B0604020202020204" pitchFamily="34" charset="0"/>
            </a:endParaRPr>
          </a:p>
          <a:p>
            <a:endParaRPr sz="2400" b="1">
              <a:latin typeface="Arial" panose="020B0604020202020204" pitchFamily="34" charset="0"/>
            </a:endParaRPr>
          </a:p>
          <a:p>
            <a:endParaRPr sz="2400" b="1">
              <a:latin typeface="Arial" panose="020B0604020202020204" pitchFamily="34" charset="0"/>
            </a:endParaRPr>
          </a:p>
          <a:p>
            <a:endParaRPr sz="2400" b="1">
              <a:latin typeface="Arial" panose="020B0604020202020204" pitchFamily="34" charset="0"/>
            </a:endParaRPr>
          </a:p>
          <a:p>
            <a:endParaRPr sz="2400" b="1">
              <a:latin typeface="Arial" panose="020B0604020202020204" pitchFamily="34" charset="0"/>
            </a:endParaRPr>
          </a:p>
          <a:p>
            <a:endParaRPr sz="2400" b="1">
              <a:latin typeface="Arial" panose="020B0604020202020204" pitchFamily="34" charset="0"/>
            </a:endParaRPr>
          </a:p>
          <a:p>
            <a:r>
              <a:rPr sz="2400" b="1">
                <a:latin typeface="Arial" panose="020B0604020202020204" pitchFamily="34" charset="0"/>
              </a:rPr>
              <a:t>A．“过渡时期”农业总产值始终超过工业总产值</a:t>
            </a:r>
            <a:endParaRPr sz="2400" b="1">
              <a:latin typeface="Arial" panose="020B0604020202020204" pitchFamily="34" charset="0"/>
            </a:endParaRPr>
          </a:p>
          <a:p>
            <a:r>
              <a:rPr sz="2400" b="1">
                <a:latin typeface="Arial" panose="020B0604020202020204" pitchFamily="34" charset="0"/>
              </a:rPr>
              <a:t>B．“三大改造”期间工业总产值均高于农业总产值</a:t>
            </a:r>
            <a:endParaRPr sz="2400" b="1">
              <a:latin typeface="Arial" panose="020B0604020202020204" pitchFamily="34" charset="0"/>
            </a:endParaRPr>
          </a:p>
          <a:p>
            <a:r>
              <a:rPr sz="2400" b="1">
                <a:latin typeface="Arial" panose="020B0604020202020204" pitchFamily="34" charset="0"/>
              </a:rPr>
              <a:t>C．“一五”计划完成时工农业总产值都大幅提高</a:t>
            </a:r>
            <a:endParaRPr sz="2400" b="1">
              <a:latin typeface="Arial" panose="020B0604020202020204" pitchFamily="34" charset="0"/>
            </a:endParaRPr>
          </a:p>
          <a:p>
            <a:r>
              <a:rPr sz="2400" b="1">
                <a:latin typeface="Arial" panose="020B0604020202020204" pitchFamily="34" charset="0"/>
              </a:rPr>
              <a:t>D．“大跃进”使工农业总产值增长呈现背离状态</a:t>
            </a:r>
            <a:endParaRPr sz="2400" b="1">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D</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26981" name="组合 191493"/>
          <p:cNvGrpSpPr/>
          <p:nvPr/>
        </p:nvGrpSpPr>
        <p:grpSpPr>
          <a:xfrm>
            <a:off x="66358" y="-317"/>
            <a:ext cx="2087562" cy="790575"/>
            <a:chOff x="3833" y="0"/>
            <a:chExt cx="1315" cy="498"/>
          </a:xfrm>
        </p:grpSpPr>
        <p:pic>
          <p:nvPicPr>
            <p:cNvPr id="126982"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26983"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26984"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pic>
        <p:nvPicPr>
          <p:cNvPr id="2" name="图片 -2147482614" descr="%RTL4%_ROKD~{{XO208LYTQ"/>
          <p:cNvPicPr>
            <a:picLocks noChangeAspect="1"/>
          </p:cNvPicPr>
          <p:nvPr/>
        </p:nvPicPr>
        <p:blipFill>
          <a:blip r:embed="rId4"/>
          <a:stretch>
            <a:fillRect/>
          </a:stretch>
        </p:blipFill>
        <p:spPr>
          <a:xfrm>
            <a:off x="900430" y="1164590"/>
            <a:ext cx="6050915" cy="2251710"/>
          </a:xfrm>
          <a:prstGeom prst="rect">
            <a:avLst/>
          </a:prstGeom>
          <a:noFill/>
          <a:ln w="9525">
            <a:noFill/>
          </a:ln>
        </p:spPr>
      </p:pic>
      <p:sp>
        <p:nvSpPr>
          <p:cNvPr id="3" name="矩形 10"/>
          <p:cNvSpPr/>
          <p:nvPr/>
        </p:nvSpPr>
        <p:spPr>
          <a:xfrm>
            <a:off x="2051685" y="165100"/>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矩形 191489"/>
          <p:cNvSpPr/>
          <p:nvPr/>
        </p:nvSpPr>
        <p:spPr>
          <a:xfrm>
            <a:off x="353378" y="1109028"/>
            <a:ext cx="7921625" cy="2306955"/>
          </a:xfrm>
          <a:prstGeom prst="rect">
            <a:avLst/>
          </a:prstGeom>
          <a:noFill/>
          <a:ln w="9525">
            <a:noFill/>
          </a:ln>
        </p:spPr>
        <p:txBody>
          <a:bodyPr>
            <a:spAutoFit/>
          </a:bodyPr>
          <a:p>
            <a:r>
              <a:rPr sz="2400" b="1">
                <a:latin typeface="Arial" panose="020B0604020202020204" pitchFamily="34" charset="0"/>
              </a:rPr>
              <a:t>（2015·海南高考·24）1957年底到1960年，我国职工人数从3101万猛增至5969万。这主要是因为</a:t>
            </a:r>
            <a:endParaRPr sz="2400" b="1">
              <a:latin typeface="Arial" panose="020B0604020202020204" pitchFamily="34" charset="0"/>
            </a:endParaRPr>
          </a:p>
          <a:p>
            <a:r>
              <a:rPr sz="2400" b="1">
                <a:latin typeface="Arial" panose="020B0604020202020204" pitchFamily="34" charset="0"/>
              </a:rPr>
              <a:t>A．第一个五年计划顺利完成        </a:t>
            </a:r>
            <a:endParaRPr sz="2400" b="1">
              <a:latin typeface="Arial" panose="020B0604020202020204" pitchFamily="34" charset="0"/>
            </a:endParaRPr>
          </a:p>
          <a:p>
            <a:r>
              <a:rPr sz="2400" b="1">
                <a:latin typeface="Arial" panose="020B0604020202020204" pitchFamily="34" charset="0"/>
              </a:rPr>
              <a:t>B．“大跃进”中大办工矿企业</a:t>
            </a:r>
            <a:endParaRPr sz="2400" b="1">
              <a:latin typeface="Arial" panose="020B0604020202020204" pitchFamily="34" charset="0"/>
            </a:endParaRPr>
          </a:p>
          <a:p>
            <a:r>
              <a:rPr sz="2400" b="1">
                <a:latin typeface="Arial" panose="020B0604020202020204" pitchFamily="34" charset="0"/>
              </a:rPr>
              <a:t>C．公私合营后国营企业职工大增    	</a:t>
            </a:r>
            <a:endParaRPr sz="2400" b="1">
              <a:latin typeface="Arial" panose="020B0604020202020204" pitchFamily="34" charset="0"/>
            </a:endParaRPr>
          </a:p>
          <a:p>
            <a:r>
              <a:rPr sz="2400" b="1">
                <a:latin typeface="Arial" panose="020B0604020202020204" pitchFamily="34" charset="0"/>
              </a:rPr>
              <a:t>D．人口增长造成大量劳动力剩余</a:t>
            </a:r>
            <a:endParaRPr sz="2400" b="1">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B</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26981" name="组合 191493"/>
          <p:cNvGrpSpPr/>
          <p:nvPr/>
        </p:nvGrpSpPr>
        <p:grpSpPr>
          <a:xfrm>
            <a:off x="66358" y="-317"/>
            <a:ext cx="2087562" cy="790575"/>
            <a:chOff x="3833" y="0"/>
            <a:chExt cx="1315" cy="498"/>
          </a:xfrm>
        </p:grpSpPr>
        <p:pic>
          <p:nvPicPr>
            <p:cNvPr id="126982"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26983"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26984"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112653" name="矩形 10"/>
          <p:cNvSpPr/>
          <p:nvPr/>
        </p:nvSpPr>
        <p:spPr>
          <a:xfrm>
            <a:off x="2013585" y="268605"/>
            <a:ext cx="7023735" cy="460375"/>
          </a:xfrm>
          <a:prstGeom prst="rect">
            <a:avLst/>
          </a:prstGeom>
          <a:noFill/>
          <a:ln w="9525">
            <a:noFill/>
          </a:ln>
        </p:spPr>
        <p:txBody>
          <a:bodyPr wrap="square">
            <a:spAutoFit/>
          </a:bodyPr>
          <a:p>
            <a:pPr marL="0" marR="0" lvl="0" indent="0" algn="l" defTabSz="914400" rtl="0" eaLnBrk="1" fontAlgn="base" latinLnBrk="0" hangingPunct="1">
              <a:lnSpc>
                <a:spcPct val="120000"/>
              </a:lnSpc>
              <a:spcBef>
                <a:spcPct val="20000"/>
              </a:spcBef>
              <a:spcAft>
                <a:spcPct val="0"/>
              </a:spcAft>
              <a:buClrTx/>
              <a:buSzTx/>
              <a:buFontTx/>
              <a:buNone/>
            </a:pPr>
            <a:r>
              <a:rPr lang="zh-CN" altLang="en-US" sz="2000" b="1" dirty="0">
                <a:solidFill>
                  <a:schemeClr val="accent2"/>
                </a:solidFill>
                <a:latin typeface="黑体" panose="02010609060101010101" pitchFamily="2" charset="-122"/>
                <a:ea typeface="黑体" panose="02010609060101010101" pitchFamily="2" charset="-122"/>
              </a:rPr>
              <a:t>考点  </a:t>
            </a:r>
            <a:r>
              <a:rPr sz="2000" b="1" dirty="0">
                <a:solidFill>
                  <a:schemeClr val="accent6"/>
                </a:solidFill>
                <a:latin typeface="黑体" panose="02010609060101010101" pitchFamily="2" charset="-122"/>
                <a:ea typeface="黑体" panose="02010609060101010101" pitchFamily="2" charset="-122"/>
                <a:sym typeface="+mn-ea"/>
              </a:rPr>
              <a:t>20世纪50年代至70年代探索社会主义建设道路的实践</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8518" name="文本框 448517"/>
          <p:cNvSpPr txBox="1"/>
          <p:nvPr/>
        </p:nvSpPr>
        <p:spPr>
          <a:xfrm>
            <a:off x="175895" y="1550035"/>
            <a:ext cx="7662545" cy="460375"/>
          </a:xfrm>
          <a:prstGeom prst="rect">
            <a:avLst/>
          </a:prstGeom>
          <a:noFill/>
          <a:ln w="9525">
            <a:noFill/>
          </a:ln>
        </p:spPr>
        <p:txBody>
          <a:bodyPr wrap="square">
            <a:spAutoFit/>
          </a:bodyPr>
          <a:p>
            <a:r>
              <a:rPr lang="zh-CN" altLang="en-US" sz="2400" b="1" dirty="0">
                <a:solidFill>
                  <a:srgbClr val="FF0000"/>
                </a:solidFill>
                <a:latin typeface="宋体" panose="02010600030101010101" pitchFamily="2" charset="-122"/>
              </a:rPr>
              <a:t>三、第三阶段（</a:t>
            </a:r>
            <a:r>
              <a:rPr lang="en-US" altLang="zh-CN" sz="2400" b="1" dirty="0">
                <a:solidFill>
                  <a:srgbClr val="FF0000"/>
                </a:solidFill>
                <a:latin typeface="宋体" panose="02010600030101010101" pitchFamily="2" charset="-122"/>
              </a:rPr>
              <a:t>1978</a:t>
            </a:r>
            <a:r>
              <a:rPr lang="zh-CN" altLang="en-US" sz="2400" b="1" dirty="0">
                <a:solidFill>
                  <a:srgbClr val="FF0000"/>
                </a:solidFill>
                <a:latin typeface="宋体" panose="02010600030101010101" pitchFamily="2" charset="-122"/>
              </a:rPr>
              <a:t>年至今）：社会主义建设新时期</a:t>
            </a:r>
            <a:r>
              <a:rPr lang="zh-CN" altLang="en-US" sz="2400" b="1" dirty="0">
                <a:latin typeface="宋体" panose="02010600030101010101" pitchFamily="2" charset="-122"/>
              </a:rPr>
              <a:t>                                                                                                                </a:t>
            </a:r>
            <a:endParaRPr lang="zh-CN" altLang="en-US" sz="2400" b="1" dirty="0">
              <a:latin typeface="宋体" panose="02010600030101010101" pitchFamily="2" charset="-122"/>
            </a:endParaRPr>
          </a:p>
        </p:txBody>
      </p:sp>
      <p:sp>
        <p:nvSpPr>
          <p:cNvPr id="448526" name="矩形 448525"/>
          <p:cNvSpPr/>
          <p:nvPr/>
        </p:nvSpPr>
        <p:spPr>
          <a:xfrm>
            <a:off x="458470" y="2104390"/>
            <a:ext cx="8403590" cy="2306955"/>
          </a:xfrm>
          <a:prstGeom prst="rect">
            <a:avLst/>
          </a:prstGeom>
          <a:noFill/>
          <a:ln w="9525">
            <a:noFill/>
          </a:ln>
        </p:spPr>
        <p:txBody>
          <a:bodyPr wrap="square">
            <a:spAutoFit/>
          </a:bodyPr>
          <a:p>
            <a:r>
              <a:rPr lang="en-US" altLang="zh-CN" sz="2400" b="1">
                <a:effectLst>
                  <a:outerShdw blurRad="38100" dist="38100" dir="2700000">
                    <a:srgbClr val="C0C0C0"/>
                  </a:outerShdw>
                </a:effectLst>
                <a:latin typeface="Arial" panose="020B0604020202020204" pitchFamily="34" charset="0"/>
              </a:rPr>
              <a:t>1. </a:t>
            </a:r>
            <a:r>
              <a:rPr lang="zh-CN" altLang="en-US" sz="2400" b="1" dirty="0">
                <a:solidFill>
                  <a:srgbClr val="0000FF"/>
                </a:solidFill>
                <a:effectLst>
                  <a:outerShdw blurRad="38100" dist="38100" dir="2700000">
                    <a:srgbClr val="C0C0C0"/>
                  </a:outerShdw>
                </a:effectLst>
                <a:latin typeface="Arial" panose="020B0604020202020204" pitchFamily="34" charset="0"/>
              </a:rPr>
              <a:t>起步：</a:t>
            </a:r>
            <a:r>
              <a:rPr lang="en-US" altLang="zh-CN" sz="2400" b="1" dirty="0">
                <a:effectLst>
                  <a:outerShdw blurRad="38100" dist="38100" dir="2700000">
                    <a:srgbClr val="C0C0C0"/>
                  </a:outerShdw>
                </a:effectLst>
                <a:latin typeface="Arial" panose="020B0604020202020204" pitchFamily="34" charset="0"/>
              </a:rPr>
              <a:t>1978</a:t>
            </a:r>
            <a:r>
              <a:rPr lang="zh-CN" altLang="en-US" sz="2400" b="1" dirty="0">
                <a:effectLst>
                  <a:outerShdw blurRad="38100" dist="38100" dir="2700000">
                    <a:srgbClr val="C0C0C0"/>
                  </a:outerShdw>
                </a:effectLst>
                <a:latin typeface="Arial" panose="020B0604020202020204" pitchFamily="34" charset="0"/>
              </a:rPr>
              <a:t>年，十一届三中全会改革开放，农村家庭联产承包责任制；</a:t>
            </a:r>
            <a:endParaRPr lang="zh-CN" altLang="en-US" sz="2400" b="1" dirty="0">
              <a:effectLst>
                <a:outerShdw blurRad="38100" dist="38100" dir="2700000">
                  <a:srgbClr val="C0C0C0"/>
                </a:outerShdw>
              </a:effectLst>
              <a:latin typeface="Arial" panose="020B0604020202020204" pitchFamily="34" charset="0"/>
            </a:endParaRPr>
          </a:p>
          <a:p>
            <a:r>
              <a:rPr lang="en-US" altLang="zh-CN" sz="2400" b="1" dirty="0">
                <a:solidFill>
                  <a:srgbClr val="0000FF"/>
                </a:solidFill>
                <a:effectLst>
                  <a:outerShdw blurRad="38100" dist="38100" dir="2700000">
                    <a:srgbClr val="C0C0C0"/>
                  </a:outerShdw>
                </a:effectLst>
                <a:latin typeface="Arial" panose="020B0604020202020204" pitchFamily="34" charset="0"/>
              </a:rPr>
              <a:t>2. </a:t>
            </a:r>
            <a:r>
              <a:rPr lang="zh-CN" altLang="en-US" sz="2400" b="1" dirty="0">
                <a:solidFill>
                  <a:srgbClr val="0000FF"/>
                </a:solidFill>
                <a:effectLst>
                  <a:outerShdw blurRad="38100" dist="38100" dir="2700000">
                    <a:srgbClr val="C0C0C0"/>
                  </a:outerShdw>
                </a:effectLst>
                <a:latin typeface="Arial" panose="020B0604020202020204" pitchFamily="34" charset="0"/>
              </a:rPr>
              <a:t>全面展开：</a:t>
            </a:r>
            <a:r>
              <a:rPr lang="en-US" altLang="zh-CN" sz="2400" b="1" dirty="0">
                <a:effectLst>
                  <a:outerShdw blurRad="38100" dist="38100" dir="2700000">
                    <a:srgbClr val="C0C0C0"/>
                  </a:outerShdw>
                </a:effectLst>
                <a:latin typeface="Arial" panose="020B0604020202020204" pitchFamily="34" charset="0"/>
              </a:rPr>
              <a:t>1984</a:t>
            </a:r>
            <a:r>
              <a:rPr lang="zh-CN" altLang="en-US" sz="2400" b="1" dirty="0">
                <a:effectLst>
                  <a:outerShdw blurRad="38100" dist="38100" dir="2700000">
                    <a:srgbClr val="C0C0C0"/>
                  </a:outerShdw>
                </a:effectLst>
                <a:latin typeface="Arial" panose="020B0604020202020204" pitchFamily="34" charset="0"/>
              </a:rPr>
              <a:t>年改革的重心从农业转向城市；形成对外开放的格局 ；</a:t>
            </a:r>
            <a:r>
              <a:rPr lang="zh-CN" altLang="en-US" sz="2400" b="1">
                <a:effectLst>
                  <a:outerShdw blurRad="38100" dist="38100" dir="2700000">
                    <a:srgbClr val="C0C0C0"/>
                  </a:outerShdw>
                </a:effectLst>
                <a:latin typeface="Arial" panose="020B0604020202020204" pitchFamily="34" charset="0"/>
              </a:rPr>
              <a:t>                                             </a:t>
            </a:r>
            <a:endParaRPr lang="zh-CN" altLang="en-US" sz="2400" b="1">
              <a:effectLst>
                <a:outerShdw blurRad="38100" dist="38100" dir="2700000">
                  <a:srgbClr val="C0C0C0"/>
                </a:outerShdw>
              </a:effectLst>
              <a:latin typeface="Arial" panose="020B0604020202020204" pitchFamily="34" charset="0"/>
            </a:endParaRPr>
          </a:p>
          <a:p>
            <a:r>
              <a:rPr lang="en-US" altLang="zh-CN" sz="2400" b="1" dirty="0">
                <a:solidFill>
                  <a:srgbClr val="0000FF"/>
                </a:solidFill>
                <a:effectLst>
                  <a:outerShdw blurRad="38100" dist="38100" dir="2700000">
                    <a:srgbClr val="C0C0C0"/>
                  </a:outerShdw>
                </a:effectLst>
                <a:latin typeface="Arial" panose="020B0604020202020204" pitchFamily="34" charset="0"/>
              </a:rPr>
              <a:t>3. </a:t>
            </a:r>
            <a:r>
              <a:rPr lang="zh-CN" altLang="en-US" sz="2400" b="1" dirty="0">
                <a:solidFill>
                  <a:srgbClr val="0000FF"/>
                </a:solidFill>
                <a:effectLst>
                  <a:outerShdw blurRad="38100" dist="38100" dir="2700000">
                    <a:srgbClr val="C0C0C0"/>
                  </a:outerShdw>
                </a:effectLst>
                <a:latin typeface="Arial" panose="020B0604020202020204" pitchFamily="34" charset="0"/>
              </a:rPr>
              <a:t>深化发展：</a:t>
            </a:r>
            <a:r>
              <a:rPr lang="zh-CN" altLang="en-US" sz="2400" b="1" dirty="0">
                <a:effectLst>
                  <a:outerShdw blurRad="38100" dist="38100" dir="2700000">
                    <a:srgbClr val="C0C0C0"/>
                  </a:outerShdw>
                </a:effectLst>
                <a:latin typeface="Arial" panose="020B0604020202020204" pitchFamily="34" charset="0"/>
              </a:rPr>
              <a:t>南方谈话，中共十四大，建立社会主义市场经济体制；</a:t>
            </a:r>
            <a:endParaRPr lang="zh-CN" altLang="en-US" sz="2400" b="1" dirty="0">
              <a:effectLst>
                <a:outerShdw blurRad="38100" dist="38100" dir="2700000">
                  <a:srgbClr val="C0C0C0"/>
                </a:outerShdw>
              </a:effectLst>
              <a:latin typeface="Arial" panose="020B0604020202020204" pitchFamily="34" charset="0"/>
            </a:endParaRPr>
          </a:p>
        </p:txBody>
      </p:sp>
      <p:sp>
        <p:nvSpPr>
          <p:cNvPr id="2" name="文本框 1"/>
          <p:cNvSpPr txBox="1"/>
          <p:nvPr/>
        </p:nvSpPr>
        <p:spPr>
          <a:xfrm>
            <a:off x="458470" y="767080"/>
            <a:ext cx="8227060" cy="460375"/>
          </a:xfrm>
          <a:prstGeom prst="rect">
            <a:avLst/>
          </a:prstGeom>
          <a:solidFill>
            <a:srgbClr val="CCFFFF"/>
          </a:solidFill>
          <a:ln w="9525">
            <a:noFill/>
          </a:ln>
        </p:spPr>
        <p:txBody>
          <a:bodyPr wrap="square">
            <a:spAutoFit/>
          </a:bodyPr>
          <a:p>
            <a:pPr>
              <a:spcBef>
                <a:spcPct val="50000"/>
              </a:spcBef>
            </a:pPr>
            <a:r>
              <a:rPr lang="zh-CN" altLang="en-US" sz="2400" b="1" dirty="0">
                <a:solidFill>
                  <a:schemeClr val="accent6"/>
                </a:solidFill>
                <a:latin typeface="黑体" panose="02010609060101010101" pitchFamily="2" charset="-122"/>
                <a:ea typeface="黑体" panose="02010609060101010101" pitchFamily="2" charset="-122"/>
              </a:rPr>
              <a:t>新中国成立以来社会主义道路探索的曲折历程及阶段特征</a:t>
            </a:r>
            <a:endParaRPr lang="zh-CN" altLang="en-US" sz="2400" b="1" dirty="0">
              <a:solidFill>
                <a:schemeClr val="accent6"/>
              </a:solidFill>
              <a:latin typeface="黑体" panose="02010609060101010101" pitchFamily="2" charset="-122"/>
              <a:ea typeface="黑体" panose="02010609060101010101" pitchFamily="2" charset="-122"/>
            </a:endParaRPr>
          </a:p>
        </p:txBody>
      </p:sp>
      <p:sp>
        <p:nvSpPr>
          <p:cNvPr id="3" name="矩形 2"/>
          <p:cNvSpPr/>
          <p:nvPr/>
        </p:nvSpPr>
        <p:spPr>
          <a:xfrm>
            <a:off x="339725" y="68263"/>
            <a:ext cx="776288" cy="469900"/>
          </a:xfrm>
          <a:prstGeom prst="rect">
            <a:avLst/>
          </a:prstGeom>
          <a:blipFill dpi="0" rotWithShape="1">
            <a:blip r:embed="rId1">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base">
              <a:defRPr/>
            </a:pPr>
            <a:endParaRPr lang="zh-CN" altLang="en-US" strike="noStrike" noProof="1">
              <a:solidFill>
                <a:srgbClr val="FFFFFF"/>
              </a:solidFill>
            </a:endParaRPr>
          </a:p>
        </p:txBody>
      </p:sp>
      <p:pic>
        <p:nvPicPr>
          <p:cNvPr id="43035" name="TextBox 1"/>
          <p:cNvPicPr>
            <a:picLocks noGrp="1" noChangeAspect="1"/>
          </p:cNvPicPr>
          <p:nvPr/>
        </p:nvPicPr>
        <p:blipFill>
          <a:blip r:embed="rId2"/>
          <a:stretch>
            <a:fillRect/>
          </a:stretch>
        </p:blipFill>
        <p:spPr>
          <a:xfrm>
            <a:off x="900113" y="0"/>
            <a:ext cx="3457575" cy="296863"/>
          </a:xfrm>
          <a:prstGeom prst="rect">
            <a:avLst/>
          </a:prstGeom>
          <a:noFill/>
          <a:ln w="9525">
            <a:noFill/>
          </a:ln>
        </p:spPr>
      </p:pic>
      <p:sp>
        <p:nvSpPr>
          <p:cNvPr id="36885" name="矩形 154640"/>
          <p:cNvSpPr/>
          <p:nvPr/>
        </p:nvSpPr>
        <p:spPr>
          <a:xfrm>
            <a:off x="-71437" y="240348"/>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专题线索</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8518"/>
                                        </p:tgtEl>
                                        <p:attrNameLst>
                                          <p:attrName>style.visibility</p:attrName>
                                        </p:attrNameLst>
                                      </p:cBhvr>
                                      <p:to>
                                        <p:strVal val="visible"/>
                                      </p:to>
                                    </p:set>
                                    <p:animEffect transition="in" filter="blinds(horizontal)">
                                      <p:cBhvr>
                                        <p:cTn id="7" dur="500"/>
                                        <p:tgtEl>
                                          <p:spTgt spid="4485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8526"/>
                                        </p:tgtEl>
                                        <p:attrNameLst>
                                          <p:attrName>style.visibility</p:attrName>
                                        </p:attrNameLst>
                                      </p:cBhvr>
                                      <p:to>
                                        <p:strVal val="visible"/>
                                      </p:to>
                                    </p:set>
                                    <p:animEffect transition="in" filter="blinds(horizontal)">
                                      <p:cBhvr>
                                        <p:cTn id="12" dur="500"/>
                                        <p:tgtEl>
                                          <p:spTgt spid="448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8" grpId="0"/>
      <p:bldP spid="4485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339725" y="68263"/>
            <a:ext cx="776288" cy="469900"/>
          </a:xfrm>
          <a:prstGeom prst="rect">
            <a:avLst/>
          </a:prstGeom>
          <a:blipFill dpi="0" rotWithShape="1">
            <a:blip r:embed="rId1">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graphicFrame>
        <p:nvGraphicFramePr>
          <p:cNvPr id="14" name="Group 50"/>
          <p:cNvGraphicFramePr>
            <a:graphicFrameLocks noGrp="1"/>
          </p:cNvGraphicFramePr>
          <p:nvPr/>
        </p:nvGraphicFramePr>
        <p:xfrm>
          <a:off x="628650" y="2114550"/>
          <a:ext cx="7748588" cy="2174875"/>
        </p:xfrm>
        <a:graphic>
          <a:graphicData uri="http://schemas.openxmlformats.org/drawingml/2006/table">
            <a:tbl>
              <a:tblPr/>
              <a:tblGrid>
                <a:gridCol w="703580"/>
                <a:gridCol w="7044690"/>
              </a:tblGrid>
              <a:tr h="2174240">
                <a:tc>
                  <a:txBody>
                    <a:bodyPr/>
                    <a:lstStyle>
                      <a:lvl1pPr marL="0" algn="l" defTabSz="914400" rtl="0" eaLnBrk="1" latinLnBrk="0" hangingPunct="1">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1" latinLnBrk="0" hangingPunct="1">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1" latinLnBrk="0" hangingPunct="1">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2400" b="1" i="0" u="none" strike="noStrike" cap="none" normalizeH="0" baseline="0" dirty="0" smtClean="0">
                          <a:ln>
                            <a:noFill/>
                          </a:ln>
                          <a:solidFill>
                            <a:srgbClr val="FFCC00"/>
                          </a:solidFill>
                          <a:effectLst/>
                          <a:latin typeface="黑体" panose="02010609060101010101" pitchFamily="2" charset="-122"/>
                          <a:ea typeface="黑体" panose="02010609060101010101" pitchFamily="2" charset="-122"/>
                        </a:rPr>
                        <a:t>高考大纲</a:t>
                      </a:r>
                      <a:endParaRPr kumimoji="0" lang="zh-CN" altLang="en-US" sz="2400" b="1" i="0" u="none" strike="noStrike" cap="none" normalizeH="0" baseline="0" dirty="0" smtClean="0">
                        <a:ln>
                          <a:noFill/>
                        </a:ln>
                        <a:solidFill>
                          <a:srgbClr val="FFCC00"/>
                        </a:solidFill>
                        <a:effectLst/>
                        <a:latin typeface="黑体" panose="02010609060101010101" pitchFamily="2" charset="-122"/>
                        <a:ea typeface="黑体" panose="02010609060101010101" pitchFamily="2" charset="-122"/>
                      </a:endParaRPr>
                    </a:p>
                  </a:txBody>
                  <a:tcPr marL="90000" marR="90000" marT="46786" marB="46786"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0033"/>
                    </a:solidFill>
                  </a:tcPr>
                </a:tc>
                <a:tc>
                  <a:txBody>
                    <a:bodyPr/>
                    <a:lstStyle>
                      <a:lvl1pPr marL="0" algn="l" defTabSz="914400" rtl="0" eaLnBrk="1" latinLnBrk="0" hangingPunct="1">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1" latinLnBrk="0" hangingPunct="1">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1" latinLnBrk="0" hangingPunct="1">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just" defTabSz="914400" rtl="0" eaLnBrk="1" fontAlgn="base" latinLnBrk="0" hangingPunct="1">
                        <a:lnSpc>
                          <a:spcPct val="110000"/>
                        </a:lnSpc>
                        <a:spcBef>
                          <a:spcPts val="0"/>
                        </a:spcBef>
                        <a:spcAft>
                          <a:spcPct val="0"/>
                        </a:spcAft>
                        <a:buClrTx/>
                        <a:buSzTx/>
                        <a:buFontTx/>
                        <a:buNone/>
                      </a:pPr>
                      <a:r>
                        <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rPr>
                        <a:t>2.中国特色社会主义建设的道路</a:t>
                      </a:r>
                      <a:endPar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endParaRPr>
                    </a:p>
                    <a:p>
                      <a:pPr marL="0" marR="0" lvl="0" indent="0" algn="just" defTabSz="914400" rtl="0" eaLnBrk="1" fontAlgn="base" latinLnBrk="0" hangingPunct="1">
                        <a:lnSpc>
                          <a:spcPct val="110000"/>
                        </a:lnSpc>
                        <a:spcBef>
                          <a:spcPts val="0"/>
                        </a:spcBef>
                        <a:spcAft>
                          <a:spcPct val="0"/>
                        </a:spcAft>
                        <a:buClrTx/>
                        <a:buSzTx/>
                        <a:buFontTx/>
                        <a:buNone/>
                      </a:pPr>
                      <a:r>
                        <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rPr>
                        <a:t>(1)20世纪50年代至70年代探索社会主义建设道路的实践</a:t>
                      </a:r>
                      <a:endPar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endParaRPr>
                    </a:p>
                    <a:p>
                      <a:pPr marL="0" marR="0" lvl="0" indent="0" algn="just" defTabSz="914400" rtl="0" eaLnBrk="1" fontAlgn="base" latinLnBrk="0" hangingPunct="1">
                        <a:lnSpc>
                          <a:spcPct val="110000"/>
                        </a:lnSpc>
                        <a:spcBef>
                          <a:spcPts val="0"/>
                        </a:spcBef>
                        <a:spcAft>
                          <a:spcPct val="0"/>
                        </a:spcAft>
                        <a:buClrTx/>
                        <a:buSzTx/>
                        <a:buFontTx/>
                        <a:buNone/>
                      </a:pPr>
                      <a:r>
                        <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rPr>
                        <a:t>(2)十一届三中全会关于改革开放的决策</a:t>
                      </a:r>
                      <a:endPar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endParaRPr>
                    </a:p>
                    <a:p>
                      <a:pPr marL="0" marR="0" lvl="0" indent="0" algn="just" defTabSz="914400" rtl="0" eaLnBrk="1" fontAlgn="base" latinLnBrk="0" hangingPunct="1">
                        <a:lnSpc>
                          <a:spcPct val="110000"/>
                        </a:lnSpc>
                        <a:spcBef>
                          <a:spcPts val="0"/>
                        </a:spcBef>
                        <a:spcAft>
                          <a:spcPct val="0"/>
                        </a:spcAft>
                        <a:buClrTx/>
                        <a:buSzTx/>
                        <a:buFontTx/>
                        <a:buNone/>
                      </a:pPr>
                      <a:r>
                        <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rPr>
                        <a:t>(3)家庭联产承包责任制和国有企业改革</a:t>
                      </a:r>
                      <a:endPar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endParaRPr>
                    </a:p>
                    <a:p>
                      <a:pPr marL="0" marR="0" lvl="0" indent="0" algn="just" defTabSz="914400" rtl="0" eaLnBrk="1" fontAlgn="base" latinLnBrk="0" hangingPunct="1">
                        <a:lnSpc>
                          <a:spcPct val="110000"/>
                        </a:lnSpc>
                        <a:spcBef>
                          <a:spcPts val="0"/>
                        </a:spcBef>
                        <a:spcAft>
                          <a:spcPct val="0"/>
                        </a:spcAft>
                        <a:buClrTx/>
                        <a:buSzTx/>
                        <a:buFontTx/>
                        <a:buNone/>
                      </a:pPr>
                      <a:r>
                        <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rPr>
                        <a:t>(4)对外开放格局的初步形成</a:t>
                      </a:r>
                      <a:endPar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endParaRPr>
                    </a:p>
                    <a:p>
                      <a:pPr marL="0" marR="0" lvl="0" indent="0" algn="just" defTabSz="914400" rtl="0" eaLnBrk="1" fontAlgn="base" latinLnBrk="0" hangingPunct="1">
                        <a:lnSpc>
                          <a:spcPct val="110000"/>
                        </a:lnSpc>
                        <a:spcBef>
                          <a:spcPts val="0"/>
                        </a:spcBef>
                        <a:spcAft>
                          <a:spcPct val="0"/>
                        </a:spcAft>
                        <a:buClrTx/>
                        <a:buSzTx/>
                        <a:buFontTx/>
                        <a:buNone/>
                      </a:pPr>
                      <a:r>
                        <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rPr>
                        <a:t>(5)社会主义市场经济体制的建立</a:t>
                      </a:r>
                      <a:endPar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endParaRPr>
                    </a:p>
                  </a:txBody>
                  <a:tcPr marT="45706" marB="4570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00"/>
                    </a:solidFill>
                  </a:tcPr>
                </a:tc>
              </a:tr>
            </a:tbl>
          </a:graphicData>
        </a:graphic>
      </p:graphicFrame>
      <p:pic>
        <p:nvPicPr>
          <p:cNvPr id="37903" name="Picture 2" descr="C:\Users\Administrator\Desktop\6608733_152507271000_2.jpg"/>
          <p:cNvPicPr>
            <a:picLocks noChangeAspect="1"/>
          </p:cNvPicPr>
          <p:nvPr/>
        </p:nvPicPr>
        <p:blipFill>
          <a:blip r:embed="rId2"/>
          <a:srcRect l="20155" r="24544"/>
          <a:stretch>
            <a:fillRect/>
          </a:stretch>
        </p:blipFill>
        <p:spPr>
          <a:xfrm>
            <a:off x="8377238" y="31750"/>
            <a:ext cx="747712" cy="957263"/>
          </a:xfrm>
          <a:prstGeom prst="rect">
            <a:avLst/>
          </a:prstGeom>
          <a:noFill/>
          <a:ln w="9525">
            <a:noFill/>
          </a:ln>
        </p:spPr>
      </p:pic>
      <p:grpSp>
        <p:nvGrpSpPr>
          <p:cNvPr id="4" name="组合 3"/>
          <p:cNvGrpSpPr/>
          <p:nvPr/>
        </p:nvGrpSpPr>
        <p:grpSpPr>
          <a:xfrm>
            <a:off x="1181735" y="626745"/>
            <a:ext cx="2016234" cy="1356995"/>
            <a:chOff x="1403648" y="1568031"/>
            <a:chExt cx="2016224" cy="3524860"/>
          </a:xfrm>
        </p:grpSpPr>
        <p:pic>
          <p:nvPicPr>
            <p:cNvPr id="34824" name="Picture 3" descr="C:\Users\Administrator\Desktop\43(304).jpg"/>
            <p:cNvPicPr>
              <a:picLocks noChangeAspect="1"/>
            </p:cNvPicPr>
            <p:nvPr/>
          </p:nvPicPr>
          <p:blipFill>
            <a:blip r:embed="rId3"/>
            <a:stretch>
              <a:fillRect/>
            </a:stretch>
          </p:blipFill>
          <p:spPr>
            <a:xfrm>
              <a:off x="1403648" y="1568031"/>
              <a:ext cx="1459857" cy="3524860"/>
            </a:xfrm>
            <a:prstGeom prst="rect">
              <a:avLst/>
            </a:prstGeom>
            <a:noFill/>
            <a:ln w="9525">
              <a:noFill/>
            </a:ln>
          </p:spPr>
        </p:pic>
        <p:sp>
          <p:nvSpPr>
            <p:cNvPr id="5" name="矩形 17"/>
            <p:cNvSpPr/>
            <p:nvPr/>
          </p:nvSpPr>
          <p:spPr>
            <a:xfrm>
              <a:off x="1409247" y="1571124"/>
              <a:ext cx="1816230" cy="2181878"/>
            </a:xfrm>
            <a:prstGeom prst="rect">
              <a:avLst/>
            </a:prstGeom>
            <a:noFill/>
            <a:ln w="25400" cap="flat" cmpd="sng">
              <a:solidFill>
                <a:srgbClr val="CC6600"/>
              </a:solidFill>
              <a:prstDash val="solid"/>
              <a:round/>
              <a:headEnd type="none" w="med" len="med"/>
              <a:tailEnd type="none" w="med" len="med"/>
            </a:ln>
          </p:spPr>
          <p:txBody>
            <a:bodyPr anchor="ctr"/>
            <a:p>
              <a:pPr algn="ctr"/>
              <a:endParaRPr lang="zh-CN" altLang="en-US">
                <a:solidFill>
                  <a:srgbClr val="FFFFFF"/>
                </a:solidFill>
                <a:latin typeface="Arial" panose="020B0604020202020204"/>
                <a:ea typeface="宋体" panose="02010600030101010101" pitchFamily="2" charset="-122"/>
              </a:endParaRPr>
            </a:p>
          </p:txBody>
        </p:sp>
        <p:sp>
          <p:nvSpPr>
            <p:cNvPr id="6" name="矩形 5"/>
            <p:cNvSpPr/>
            <p:nvPr/>
          </p:nvSpPr>
          <p:spPr>
            <a:xfrm>
              <a:off x="3060663" y="2172801"/>
              <a:ext cx="359209" cy="978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srgbClr val="FFFFFF"/>
                </a:solidFill>
              </a:endParaRPr>
            </a:p>
          </p:txBody>
        </p:sp>
      </p:grpSp>
      <p:pic>
        <p:nvPicPr>
          <p:cNvPr id="43035" name="TextBox 1"/>
          <p:cNvPicPr>
            <a:picLocks noGrp="1" noChangeAspect="1"/>
          </p:cNvPicPr>
          <p:nvPr/>
        </p:nvPicPr>
        <p:blipFill>
          <a:blip r:embed="rId4"/>
          <a:stretch>
            <a:fillRect/>
          </a:stretch>
        </p:blipFill>
        <p:spPr>
          <a:xfrm>
            <a:off x="900113" y="0"/>
            <a:ext cx="3457575" cy="296863"/>
          </a:xfrm>
          <a:prstGeom prst="rect">
            <a:avLst/>
          </a:prstGeom>
          <a:noFill/>
          <a:ln w="9525">
            <a:noFill/>
          </a:ln>
        </p:spPr>
      </p:pic>
      <p:sp>
        <p:nvSpPr>
          <p:cNvPr id="33803" name="TextBox 18"/>
          <p:cNvSpPr txBox="1"/>
          <p:nvPr/>
        </p:nvSpPr>
        <p:spPr>
          <a:xfrm>
            <a:off x="2838740" y="626462"/>
            <a:ext cx="4830445" cy="953135"/>
          </a:xfrm>
          <a:prstGeom prst="rect">
            <a:avLst/>
          </a:prstGeom>
          <a:solidFill>
            <a:srgbClr val="FFFFFF"/>
          </a:solidFill>
          <a:ln w="9525">
            <a:noFill/>
          </a:ln>
        </p:spPr>
        <p:txBody>
          <a:bodyPr wrap="none">
            <a:spAutoFit/>
          </a:bodyPr>
          <a:p>
            <a:pPr algn="l"/>
            <a:r>
              <a:rPr lang="zh-CN" altLang="en-US" sz="2800" b="1" dirty="0">
                <a:solidFill>
                  <a:srgbClr val="3333FF"/>
                </a:solidFill>
                <a:latin typeface="黑体" panose="02010609060101010101" pitchFamily="2" charset="-122"/>
                <a:ea typeface="黑体" panose="02010609060101010101" pitchFamily="2" charset="-122"/>
              </a:rPr>
              <a:t>专题三 </a:t>
            </a:r>
            <a:endParaRPr lang="zh-CN" altLang="en-US" sz="2800" b="1" dirty="0">
              <a:solidFill>
                <a:srgbClr val="3333FF"/>
              </a:solidFill>
              <a:latin typeface="黑体" panose="02010609060101010101" pitchFamily="2" charset="-122"/>
              <a:ea typeface="黑体" panose="02010609060101010101" pitchFamily="2" charset="-122"/>
            </a:endParaRPr>
          </a:p>
          <a:p>
            <a:pPr algn="l"/>
            <a:r>
              <a:rPr lang="zh-CN" altLang="en-US" sz="2800" b="1" dirty="0">
                <a:solidFill>
                  <a:srgbClr val="3333FF"/>
                </a:solidFill>
                <a:latin typeface="黑体" panose="02010609060101010101" pitchFamily="2" charset="-122"/>
                <a:ea typeface="黑体" panose="02010609060101010101" pitchFamily="2" charset="-122"/>
              </a:rPr>
              <a:t>中国社会主义建设道路的探索</a:t>
            </a:r>
            <a:endParaRPr lang="zh-CN" altLang="en-US" sz="2800" b="1" dirty="0">
              <a:solidFill>
                <a:srgbClr val="3333FF"/>
              </a:solidFill>
              <a:latin typeface="黑体" panose="02010609060101010101" pitchFamily="2" charset="-122"/>
              <a:ea typeface="黑体" panose="02010609060101010101" pitchFamily="2" charset="-122"/>
            </a:endParaRPr>
          </a:p>
        </p:txBody>
      </p:sp>
      <p:sp>
        <p:nvSpPr>
          <p:cNvPr id="36885" name="矩形 154640"/>
          <p:cNvSpPr/>
          <p:nvPr/>
        </p:nvSpPr>
        <p:spPr>
          <a:xfrm>
            <a:off x="-71437" y="240348"/>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高考考纲</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339725" y="68263"/>
            <a:ext cx="776288" cy="469900"/>
          </a:xfrm>
          <a:prstGeom prst="rect">
            <a:avLst/>
          </a:prstGeom>
          <a:blipFill dpi="0" rotWithShape="1">
            <a:blip r:embed="rId1">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sp>
        <p:nvSpPr>
          <p:cNvPr id="121874" name="TextBox 22"/>
          <p:cNvSpPr txBox="1"/>
          <p:nvPr/>
        </p:nvSpPr>
        <p:spPr>
          <a:xfrm>
            <a:off x="1322705" y="2500630"/>
            <a:ext cx="7287260" cy="1383665"/>
          </a:xfrm>
          <a:prstGeom prst="rect">
            <a:avLst/>
          </a:prstGeom>
          <a:solidFill>
            <a:srgbClr val="FFFFFF"/>
          </a:solidFill>
          <a:ln w="9525">
            <a:noFill/>
          </a:ln>
        </p:spPr>
        <p:txBody>
          <a:bodyPr wrap="square">
            <a:spAutoFit/>
          </a:bodyPr>
          <a:p>
            <a:r>
              <a:rPr lang="zh-CN" altLang="en-US" sz="2800" b="1" dirty="0">
                <a:solidFill>
                  <a:srgbClr val="3333FF"/>
                </a:solidFill>
                <a:latin typeface="黑体" panose="02010609060101010101" pitchFamily="2" charset="-122"/>
                <a:ea typeface="黑体" panose="02010609060101010101" pitchFamily="2" charset="-122"/>
              </a:rPr>
              <a:t>专题三</a:t>
            </a:r>
            <a:endParaRPr lang="en-US" altLang="zh-CN" sz="2800" b="1">
              <a:solidFill>
                <a:srgbClr val="3333FF"/>
              </a:solidFill>
              <a:latin typeface="黑体" panose="02010609060101010101" pitchFamily="2" charset="-122"/>
              <a:ea typeface="黑体" panose="02010609060101010101" pitchFamily="2" charset="-122"/>
            </a:endParaRPr>
          </a:p>
          <a:p>
            <a:r>
              <a:rPr lang="zh-CN" altLang="en-US" sz="2800" b="1" dirty="0">
                <a:solidFill>
                  <a:srgbClr val="3333FF"/>
                </a:solidFill>
                <a:latin typeface="黑体" panose="02010609060101010101" pitchFamily="2" charset="-122"/>
                <a:ea typeface="黑体" panose="02010609060101010101" pitchFamily="2" charset="-122"/>
              </a:rPr>
              <a:t>第</a:t>
            </a:r>
            <a:r>
              <a:rPr lang="en-US" altLang="zh-CN" sz="2800" b="1">
                <a:solidFill>
                  <a:srgbClr val="3333FF"/>
                </a:solidFill>
                <a:latin typeface="黑体" panose="02010609060101010101" pitchFamily="2" charset="-122"/>
                <a:ea typeface="黑体" panose="02010609060101010101" pitchFamily="2" charset="-122"/>
              </a:rPr>
              <a:t>1</a:t>
            </a:r>
            <a:r>
              <a:rPr lang="zh-CN" altLang="en-US" sz="2800" b="1" dirty="0">
                <a:solidFill>
                  <a:srgbClr val="3333FF"/>
                </a:solidFill>
                <a:latin typeface="黑体" panose="02010609060101010101" pitchFamily="2" charset="-122"/>
                <a:ea typeface="黑体" panose="02010609060101010101" pitchFamily="2" charset="-122"/>
              </a:rPr>
              <a:t>讲 </a:t>
            </a:r>
            <a:r>
              <a:rPr sz="2800" b="1" dirty="0">
                <a:solidFill>
                  <a:schemeClr val="accent2"/>
                </a:solidFill>
                <a:ea typeface="黑体" panose="02010609060101010101" pitchFamily="2" charset="-122"/>
                <a:sym typeface="+mn-ea"/>
              </a:rPr>
              <a:t> 社会主义建设在探索中曲折发展</a:t>
            </a:r>
            <a:endParaRPr sz="2800" b="1" dirty="0">
              <a:solidFill>
                <a:schemeClr val="accent2"/>
              </a:solidFill>
              <a:ea typeface="黑体" panose="02010609060101010101" pitchFamily="2" charset="-122"/>
              <a:sym typeface="+mn-ea"/>
            </a:endParaRPr>
          </a:p>
          <a:p>
            <a:r>
              <a:rPr sz="2800" b="1" dirty="0">
                <a:solidFill>
                  <a:schemeClr val="accent2"/>
                </a:solidFill>
                <a:ea typeface="黑体" panose="02010609060101010101" pitchFamily="2" charset="-122"/>
                <a:sym typeface="+mn-ea"/>
              </a:rPr>
              <a:t>                          （20世纪50-70年代）</a:t>
            </a:r>
            <a:endParaRPr sz="2800" b="1" dirty="0">
              <a:solidFill>
                <a:schemeClr val="accent2"/>
              </a:solidFill>
              <a:ea typeface="黑体" panose="02010609060101010101" pitchFamily="2" charset="-122"/>
              <a:sym typeface="+mn-ea"/>
            </a:endParaRPr>
          </a:p>
        </p:txBody>
      </p:sp>
      <p:grpSp>
        <p:nvGrpSpPr>
          <p:cNvPr id="4" name="组合 3"/>
          <p:cNvGrpSpPr/>
          <p:nvPr/>
        </p:nvGrpSpPr>
        <p:grpSpPr>
          <a:xfrm>
            <a:off x="1181735" y="626745"/>
            <a:ext cx="2016234" cy="1356995"/>
            <a:chOff x="1403648" y="1568031"/>
            <a:chExt cx="2016224" cy="3524860"/>
          </a:xfrm>
        </p:grpSpPr>
        <p:pic>
          <p:nvPicPr>
            <p:cNvPr id="34824" name="Picture 3" descr="C:\Users\Administrator\Desktop\43(304).jpg"/>
            <p:cNvPicPr>
              <a:picLocks noChangeAspect="1"/>
            </p:cNvPicPr>
            <p:nvPr/>
          </p:nvPicPr>
          <p:blipFill>
            <a:blip r:embed="rId2"/>
            <a:stretch>
              <a:fillRect/>
            </a:stretch>
          </p:blipFill>
          <p:spPr>
            <a:xfrm>
              <a:off x="1403648" y="1568031"/>
              <a:ext cx="1459857" cy="3524860"/>
            </a:xfrm>
            <a:prstGeom prst="rect">
              <a:avLst/>
            </a:prstGeom>
            <a:noFill/>
            <a:ln w="9525">
              <a:noFill/>
            </a:ln>
          </p:spPr>
        </p:pic>
        <p:sp>
          <p:nvSpPr>
            <p:cNvPr id="5" name="矩形 17"/>
            <p:cNvSpPr/>
            <p:nvPr/>
          </p:nvSpPr>
          <p:spPr>
            <a:xfrm>
              <a:off x="1409247" y="1571124"/>
              <a:ext cx="1816230" cy="2181878"/>
            </a:xfrm>
            <a:prstGeom prst="rect">
              <a:avLst/>
            </a:prstGeom>
            <a:noFill/>
            <a:ln w="25400" cap="flat" cmpd="sng">
              <a:solidFill>
                <a:srgbClr val="CC6600"/>
              </a:solidFill>
              <a:prstDash val="solid"/>
              <a:round/>
              <a:headEnd type="none" w="med" len="med"/>
              <a:tailEnd type="none" w="med" len="med"/>
            </a:ln>
          </p:spPr>
          <p:txBody>
            <a:bodyPr anchor="ctr"/>
            <a:p>
              <a:pPr algn="ctr"/>
              <a:endParaRPr lang="zh-CN" altLang="en-US">
                <a:solidFill>
                  <a:srgbClr val="FFFFFF"/>
                </a:solidFill>
                <a:latin typeface="Arial" panose="020B0604020202020204"/>
                <a:ea typeface="宋体" panose="02010600030101010101" pitchFamily="2" charset="-122"/>
              </a:endParaRPr>
            </a:p>
          </p:txBody>
        </p:sp>
        <p:sp>
          <p:nvSpPr>
            <p:cNvPr id="6" name="矩形 5"/>
            <p:cNvSpPr/>
            <p:nvPr/>
          </p:nvSpPr>
          <p:spPr>
            <a:xfrm>
              <a:off x="3060663" y="2172801"/>
              <a:ext cx="359209" cy="978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srgbClr val="FFFFFF"/>
                </a:solidFill>
              </a:endParaRPr>
            </a:p>
          </p:txBody>
        </p:sp>
      </p:grpSp>
      <p:sp>
        <p:nvSpPr>
          <p:cNvPr id="33803" name="TextBox 18"/>
          <p:cNvSpPr txBox="1"/>
          <p:nvPr/>
        </p:nvSpPr>
        <p:spPr>
          <a:xfrm>
            <a:off x="2838740" y="626462"/>
            <a:ext cx="4830445" cy="953135"/>
          </a:xfrm>
          <a:prstGeom prst="rect">
            <a:avLst/>
          </a:prstGeom>
          <a:solidFill>
            <a:srgbClr val="FFFFFF"/>
          </a:solidFill>
          <a:ln w="9525">
            <a:noFill/>
          </a:ln>
        </p:spPr>
        <p:txBody>
          <a:bodyPr wrap="none">
            <a:spAutoFit/>
          </a:bodyPr>
          <a:p>
            <a:pPr algn="l"/>
            <a:r>
              <a:rPr lang="zh-CN" altLang="en-US" sz="2800" b="1" dirty="0">
                <a:solidFill>
                  <a:schemeClr val="accent2"/>
                </a:solidFill>
                <a:ea typeface="黑体" panose="02010609060101010101" pitchFamily="2" charset="-122"/>
                <a:sym typeface="+mn-ea"/>
              </a:rPr>
              <a:t>专题三 </a:t>
            </a:r>
            <a:endParaRPr lang="zh-CN" altLang="en-US" sz="2800" b="1" dirty="0">
              <a:solidFill>
                <a:schemeClr val="accent2"/>
              </a:solidFill>
              <a:ea typeface="黑体" panose="02010609060101010101" pitchFamily="2" charset="-122"/>
              <a:sym typeface="+mn-ea"/>
            </a:endParaRPr>
          </a:p>
          <a:p>
            <a:pPr algn="l"/>
            <a:r>
              <a:rPr lang="zh-CN" altLang="en-US" sz="2800" b="1" dirty="0">
                <a:solidFill>
                  <a:schemeClr val="accent2"/>
                </a:solidFill>
                <a:ea typeface="黑体" panose="02010609060101010101" pitchFamily="2" charset="-122"/>
                <a:sym typeface="+mn-ea"/>
              </a:rPr>
              <a:t>中国社会主义建设道路的探索</a:t>
            </a:r>
            <a:endParaRPr lang="zh-CN" altLang="en-US" sz="2800" b="1" dirty="0">
              <a:solidFill>
                <a:srgbClr val="3333FF"/>
              </a:solidFill>
              <a:latin typeface="黑体" panose="02010609060101010101" pitchFamily="2" charset="-122"/>
              <a:ea typeface="黑体" panose="02010609060101010101" pitchFamily="2" charset="-122"/>
            </a:endParaRPr>
          </a:p>
        </p:txBody>
      </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 name="矩形 2"/>
          <p:cNvSpPr/>
          <p:nvPr/>
        </p:nvSpPr>
        <p:spPr>
          <a:xfrm>
            <a:off x="339725" y="68263"/>
            <a:ext cx="776288" cy="469900"/>
          </a:xfrm>
          <a:prstGeom prst="rect">
            <a:avLst/>
          </a:prstGeom>
          <a:blipFill dpi="0" rotWithShape="1">
            <a:blip r:embed="rId1">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graphicFrame>
        <p:nvGraphicFramePr>
          <p:cNvPr id="14" name="Group 50"/>
          <p:cNvGraphicFramePr>
            <a:graphicFrameLocks noGrp="1"/>
          </p:cNvGraphicFramePr>
          <p:nvPr/>
        </p:nvGraphicFramePr>
        <p:xfrm>
          <a:off x="17780" y="1808798"/>
          <a:ext cx="9109075" cy="2087563"/>
        </p:xfrm>
        <a:graphic>
          <a:graphicData uri="http://schemas.openxmlformats.org/drawingml/2006/table">
            <a:tbl>
              <a:tblPr/>
              <a:tblGrid>
                <a:gridCol w="1475656"/>
                <a:gridCol w="7632848"/>
              </a:tblGrid>
              <a:tr h="504056">
                <a:tc>
                  <a:txBody>
                    <a:bodyPr/>
                    <a:lstStyle>
                      <a:lvl1pPr marL="0" algn="l" defTabSz="914400" rtl="0" eaLnBrk="1" latinLnBrk="0" hangingPunct="1">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1" latinLnBrk="0" hangingPunct="1">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1" latinLnBrk="0" hangingPunct="1">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ctr" defTabSz="914400" rtl="0" eaLnBrk="1" fontAlgn="base" latinLnBrk="0" hangingPunct="1">
                        <a:lnSpc>
                          <a:spcPct val="120000"/>
                        </a:lnSpc>
                        <a:spcBef>
                          <a:spcPct val="20000"/>
                        </a:spcBef>
                        <a:spcAft>
                          <a:spcPct val="0"/>
                        </a:spcAft>
                        <a:buClrTx/>
                        <a:buSzTx/>
                        <a:buFontTx/>
                        <a:buNone/>
                      </a:pPr>
                      <a:r>
                        <a:rPr kumimoji="0" lang="zh-CN" altLang="en-US" sz="2400" b="1" i="0" u="none" strike="noStrike" cap="none" normalizeH="0" baseline="0" dirty="0" smtClean="0">
                          <a:ln>
                            <a:noFill/>
                          </a:ln>
                          <a:solidFill>
                            <a:srgbClr val="FFCC00"/>
                          </a:solidFill>
                          <a:effectLst/>
                          <a:latin typeface="黑体" panose="02010609060101010101" pitchFamily="2" charset="-122"/>
                          <a:ea typeface="黑体" panose="02010609060101010101" pitchFamily="2" charset="-122"/>
                        </a:rPr>
                        <a:t>高考大纲</a:t>
                      </a:r>
                      <a:endParaRPr kumimoji="0" lang="zh-CN" altLang="en-US" sz="2400" b="1" i="0" u="none" strike="noStrike" cap="none" normalizeH="0" baseline="0" dirty="0" smtClean="0">
                        <a:ln>
                          <a:noFill/>
                        </a:ln>
                        <a:solidFill>
                          <a:srgbClr val="FFCC00"/>
                        </a:solidFill>
                        <a:effectLst/>
                        <a:latin typeface="黑体" panose="02010609060101010101" pitchFamily="2" charset="-122"/>
                        <a:ea typeface="黑体" panose="02010609060101010101" pitchFamily="2" charset="-122"/>
                      </a:endParaRPr>
                    </a:p>
                  </a:txBody>
                  <a:tcPr marL="90000" marR="90000" marT="46786" marB="46786"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0033"/>
                    </a:solidFill>
                  </a:tcPr>
                </a:tc>
                <a:tc>
                  <a:txBody>
                    <a:bodyPr/>
                    <a:lstStyle>
                      <a:lvl1pPr marL="0" algn="l" defTabSz="914400" rtl="0" eaLnBrk="1" latinLnBrk="0" hangingPunct="1">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1" latinLnBrk="0" hangingPunct="1">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1" latinLnBrk="0" hangingPunct="1">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l" defTabSz="914400" rtl="0" eaLnBrk="1" fontAlgn="base" latinLnBrk="0" hangingPunct="1">
                        <a:lnSpc>
                          <a:spcPct val="120000"/>
                        </a:lnSpc>
                        <a:spcBef>
                          <a:spcPct val="20000"/>
                        </a:spcBef>
                        <a:spcAft>
                          <a:spcPct val="0"/>
                        </a:spcAft>
                        <a:buClrTx/>
                        <a:buSzTx/>
                        <a:buFontTx/>
                        <a:buNone/>
                      </a:pPr>
                      <a:r>
                        <a:rPr lang="en-US" altLang="zh-CN" sz="2400" b="1" dirty="0">
                          <a:solidFill>
                            <a:srgbClr val="FF0000"/>
                          </a:solidFill>
                          <a:sym typeface="+mn-ea"/>
                        </a:rPr>
                        <a:t>20</a:t>
                      </a:r>
                      <a:r>
                        <a:rPr lang="zh-CN" altLang="en-US" sz="2400" b="1" dirty="0">
                          <a:solidFill>
                            <a:srgbClr val="FF0000"/>
                          </a:solidFill>
                          <a:sym typeface="+mn-ea"/>
                        </a:rPr>
                        <a:t>世纪</a:t>
                      </a:r>
                      <a:r>
                        <a:rPr lang="en-US" altLang="zh-CN" sz="2400" b="1" dirty="0">
                          <a:solidFill>
                            <a:srgbClr val="FF0000"/>
                          </a:solidFill>
                          <a:sym typeface="+mn-ea"/>
                        </a:rPr>
                        <a:t>50</a:t>
                      </a:r>
                      <a:r>
                        <a:rPr lang="zh-CN" altLang="en-US" sz="2400" b="1" dirty="0">
                          <a:solidFill>
                            <a:srgbClr val="FF0000"/>
                          </a:solidFill>
                          <a:sym typeface="+mn-ea"/>
                        </a:rPr>
                        <a:t>年代至</a:t>
                      </a:r>
                      <a:r>
                        <a:rPr lang="en-US" altLang="zh-CN" sz="2400" b="1" dirty="0">
                          <a:solidFill>
                            <a:srgbClr val="FF0000"/>
                          </a:solidFill>
                          <a:sym typeface="+mn-ea"/>
                        </a:rPr>
                        <a:t>70</a:t>
                      </a:r>
                      <a:r>
                        <a:rPr lang="zh-CN" altLang="en-US" sz="2400" b="1" dirty="0">
                          <a:solidFill>
                            <a:srgbClr val="FF0000"/>
                          </a:solidFill>
                          <a:sym typeface="+mn-ea"/>
                        </a:rPr>
                        <a:t>年代探索社会主义建设道路的实践</a:t>
                      </a:r>
                      <a:endParaRPr kumimoji="0" lang="zh-CN" altLang="en-US" sz="2400" b="1" i="0" u="none" strike="noStrike" cap="none" normalizeH="0" baseline="0" dirty="0" smtClean="0">
                        <a:ln>
                          <a:noFill/>
                        </a:ln>
                        <a:solidFill>
                          <a:srgbClr val="FF0000"/>
                        </a:solidFill>
                        <a:effectLst/>
                        <a:latin typeface="宋体" panose="02010600030101010101" pitchFamily="2" charset="-122"/>
                        <a:ea typeface="黑体" panose="02010609060101010101" pitchFamily="2" charset="-122"/>
                        <a:sym typeface="+mn-ea"/>
                      </a:endParaRPr>
                    </a:p>
                  </a:txBody>
                  <a:tcPr marT="45706" marB="4570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00"/>
                    </a:solidFill>
                  </a:tcPr>
                </a:tc>
              </a:tr>
              <a:tr h="937756">
                <a:tc>
                  <a:txBody>
                    <a:bodyPr/>
                    <a:lstStyle>
                      <a:lvl1pPr marL="0" algn="l" defTabSz="914400" rtl="0" eaLnBrk="1" latinLnBrk="0" hangingPunct="1">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1" latinLnBrk="0" hangingPunct="1">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1" latinLnBrk="0" hangingPunct="1">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ctr" defTabSz="914400" rtl="0" eaLnBrk="1" fontAlgn="base" latinLnBrk="0" hangingPunct="1">
                        <a:lnSpc>
                          <a:spcPct val="120000"/>
                        </a:lnSpc>
                        <a:spcBef>
                          <a:spcPct val="20000"/>
                        </a:spcBef>
                        <a:spcAft>
                          <a:spcPct val="0"/>
                        </a:spcAft>
                        <a:buClrTx/>
                        <a:buSzTx/>
                        <a:buFontTx/>
                        <a:buNone/>
                      </a:pPr>
                      <a:r>
                        <a:rPr kumimoji="0" lang="zh-CN" altLang="en-US" sz="2400" b="1" i="0" u="none" strike="noStrike" cap="none" normalizeH="0" baseline="0" dirty="0" smtClean="0">
                          <a:ln>
                            <a:noFill/>
                          </a:ln>
                          <a:solidFill>
                            <a:srgbClr val="FFCC00"/>
                          </a:solidFill>
                          <a:effectLst/>
                          <a:latin typeface="黑体" panose="02010609060101010101" pitchFamily="2" charset="-122"/>
                          <a:ea typeface="黑体" panose="02010609060101010101" pitchFamily="2" charset="-122"/>
                        </a:rPr>
                        <a:t>课标展示</a:t>
                      </a:r>
                      <a:endParaRPr kumimoji="0" lang="zh-CN" altLang="en-US" sz="2400" b="1" i="0" u="none" strike="noStrike" cap="none" normalizeH="0" baseline="0" dirty="0" smtClean="0">
                        <a:ln>
                          <a:noFill/>
                        </a:ln>
                        <a:solidFill>
                          <a:srgbClr val="FFCC00"/>
                        </a:solidFill>
                        <a:effectLst/>
                        <a:latin typeface="黑体" panose="02010609060101010101" pitchFamily="2" charset="-122"/>
                        <a:ea typeface="黑体" panose="02010609060101010101" pitchFamily="2" charset="-122"/>
                      </a:endParaRPr>
                    </a:p>
                  </a:txBody>
                  <a:tcPr marL="90000" marR="90000" marT="46786" marB="46786"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0033"/>
                    </a:solidFill>
                  </a:tcPr>
                </a:tc>
                <a:tc>
                  <a:txBody>
                    <a:bodyPr/>
                    <a:lstStyle>
                      <a:lvl1pPr marL="0" algn="l" defTabSz="914400" rtl="0" eaLnBrk="1" latinLnBrk="0" hangingPunct="1">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1" latinLnBrk="0" hangingPunct="1">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1" latinLnBrk="0" hangingPunct="1">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a:spcBef>
                          <a:spcPct val="50000"/>
                        </a:spcBef>
                      </a:pPr>
                      <a:r>
                        <a:rPr sz="2000" b="1" dirty="0">
                          <a:solidFill>
                            <a:srgbClr val="FF0000"/>
                          </a:solidFill>
                          <a:latin typeface="宋体" panose="02010600030101010101" pitchFamily="2" charset="-122"/>
                          <a:sym typeface="+mn-ea"/>
                        </a:rPr>
                        <a:t>1、社会主义改造的背景、过程、方针和影响；</a:t>
                      </a:r>
                      <a:endParaRPr sz="2000" b="1" dirty="0">
                        <a:solidFill>
                          <a:srgbClr val="FF0000"/>
                        </a:solidFill>
                        <a:latin typeface="宋体" panose="02010600030101010101" pitchFamily="2" charset="-122"/>
                        <a:sym typeface="+mn-ea"/>
                      </a:endParaRPr>
                    </a:p>
                    <a:p>
                      <a:pPr>
                        <a:spcBef>
                          <a:spcPct val="50000"/>
                        </a:spcBef>
                      </a:pPr>
                      <a:r>
                        <a:rPr sz="2000" b="1" dirty="0">
                          <a:solidFill>
                            <a:srgbClr val="FF0000"/>
                          </a:solidFill>
                          <a:latin typeface="宋体" panose="02010600030101010101" pitchFamily="2" charset="-122"/>
                          <a:sym typeface="+mn-ea"/>
                        </a:rPr>
                        <a:t>2、《论十大关系》；</a:t>
                      </a:r>
                      <a:endParaRPr sz="2000" b="1" dirty="0">
                        <a:solidFill>
                          <a:srgbClr val="FF0000"/>
                        </a:solidFill>
                        <a:latin typeface="宋体" panose="02010600030101010101" pitchFamily="2" charset="-122"/>
                        <a:sym typeface="+mn-ea"/>
                      </a:endParaRPr>
                    </a:p>
                    <a:p>
                      <a:pPr>
                        <a:spcBef>
                          <a:spcPct val="50000"/>
                        </a:spcBef>
                      </a:pPr>
                      <a:r>
                        <a:rPr sz="2000" b="1" dirty="0">
                          <a:solidFill>
                            <a:srgbClr val="FF0000"/>
                          </a:solidFill>
                          <a:latin typeface="宋体" panose="02010600030101010101" pitchFamily="2" charset="-122"/>
                          <a:sym typeface="+mn-ea"/>
                        </a:rPr>
                        <a:t>3、中共八大的背景、内容及意义；</a:t>
                      </a:r>
                      <a:endParaRPr sz="2000" b="1" dirty="0">
                        <a:solidFill>
                          <a:srgbClr val="FF0000"/>
                        </a:solidFill>
                        <a:latin typeface="宋体" panose="02010600030101010101" pitchFamily="2" charset="-122"/>
                        <a:sym typeface="+mn-ea"/>
                      </a:endParaRPr>
                    </a:p>
                    <a:p>
                      <a:pPr>
                        <a:spcBef>
                          <a:spcPct val="50000"/>
                        </a:spcBef>
                      </a:pPr>
                      <a:r>
                        <a:rPr sz="2000" b="1" dirty="0">
                          <a:solidFill>
                            <a:srgbClr val="FF0000"/>
                          </a:solidFill>
                          <a:latin typeface="宋体" panose="02010600030101010101" pitchFamily="2" charset="-122"/>
                          <a:sym typeface="+mn-ea"/>
                        </a:rPr>
                        <a:t>4、“大跃进”和人民公社化运动的实质与危害；</a:t>
                      </a:r>
                      <a:endParaRPr sz="2000" b="1" dirty="0">
                        <a:solidFill>
                          <a:srgbClr val="FF0000"/>
                        </a:solidFill>
                        <a:latin typeface="宋体" panose="02010600030101010101" pitchFamily="2" charset="-122"/>
                        <a:sym typeface="+mn-ea"/>
                      </a:endParaRPr>
                    </a:p>
                    <a:p>
                      <a:pPr>
                        <a:spcBef>
                          <a:spcPct val="50000"/>
                        </a:spcBef>
                      </a:pPr>
                      <a:r>
                        <a:rPr sz="2000" b="1" dirty="0">
                          <a:solidFill>
                            <a:srgbClr val="FF0000"/>
                          </a:solidFill>
                          <a:latin typeface="宋体" panose="02010600030101010101" pitchFamily="2" charset="-122"/>
                          <a:sym typeface="+mn-ea"/>
                        </a:rPr>
                        <a:t>5、“文革”期间国民经济曲折发展的概况；</a:t>
                      </a:r>
                      <a:endParaRPr sz="2000" b="1" dirty="0">
                        <a:solidFill>
                          <a:srgbClr val="FF0000"/>
                        </a:solidFill>
                        <a:latin typeface="宋体" panose="02010600030101010101" pitchFamily="2" charset="-122"/>
                        <a:sym typeface="+mn-ea"/>
                      </a:endParaRPr>
                    </a:p>
                    <a:p>
                      <a:pPr>
                        <a:spcBef>
                          <a:spcPct val="50000"/>
                        </a:spcBef>
                      </a:pPr>
                      <a:r>
                        <a:rPr sz="2000" b="1" dirty="0">
                          <a:solidFill>
                            <a:srgbClr val="FF0000"/>
                          </a:solidFill>
                          <a:latin typeface="宋体" panose="02010600030101010101" pitchFamily="2" charset="-122"/>
                          <a:sym typeface="+mn-ea"/>
                        </a:rPr>
                        <a:t>6、探索社会主义建设道路实践的经验教训；</a:t>
                      </a:r>
                      <a:endParaRPr sz="2000" b="1" dirty="0">
                        <a:solidFill>
                          <a:srgbClr val="FF0000"/>
                        </a:solidFill>
                        <a:latin typeface="宋体" panose="02010600030101010101" pitchFamily="2" charset="-122"/>
                        <a:sym typeface="+mn-ea"/>
                      </a:endParaRPr>
                    </a:p>
                  </a:txBody>
                  <a:tcPr marT="45706" marB="45706"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00"/>
                    </a:solidFill>
                  </a:tcPr>
                </a:tc>
              </a:tr>
            </a:tbl>
          </a:graphicData>
        </a:graphic>
      </p:graphicFrame>
      <p:sp>
        <p:nvSpPr>
          <p:cNvPr id="36885" name="矩形 154640"/>
          <p:cNvSpPr/>
          <p:nvPr/>
        </p:nvSpPr>
        <p:spPr>
          <a:xfrm>
            <a:off x="179388" y="627063"/>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高考考纲</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2"/>
          <a:stretch>
            <a:fillRect/>
          </a:stretch>
        </p:blipFill>
        <p:spPr>
          <a:xfrm>
            <a:off x="900113" y="0"/>
            <a:ext cx="3457575" cy="296863"/>
          </a:xfrm>
          <a:prstGeom prst="rect">
            <a:avLst/>
          </a:prstGeom>
          <a:noFill/>
          <a:ln w="9525">
            <a:noFill/>
          </a:ln>
        </p:spPr>
      </p:pic>
      <p:sp>
        <p:nvSpPr>
          <p:cNvPr id="2" name="TextBox 22"/>
          <p:cNvSpPr txBox="1"/>
          <p:nvPr/>
        </p:nvSpPr>
        <p:spPr>
          <a:xfrm>
            <a:off x="1589405" y="425450"/>
            <a:ext cx="7287260" cy="1383665"/>
          </a:xfrm>
          <a:prstGeom prst="rect">
            <a:avLst/>
          </a:prstGeom>
          <a:solidFill>
            <a:srgbClr val="FFFFFF"/>
          </a:solidFill>
          <a:ln w="9525">
            <a:noFill/>
          </a:ln>
        </p:spPr>
        <p:txBody>
          <a:bodyPr wrap="square">
            <a:spAutoFit/>
          </a:bodyPr>
          <a:p>
            <a:r>
              <a:rPr lang="zh-CN" altLang="en-US" sz="2800" b="1" dirty="0">
                <a:solidFill>
                  <a:srgbClr val="3333FF"/>
                </a:solidFill>
                <a:latin typeface="黑体" panose="02010609060101010101" pitchFamily="2" charset="-122"/>
                <a:ea typeface="黑体" panose="02010609060101010101" pitchFamily="2" charset="-122"/>
              </a:rPr>
              <a:t>专题三</a:t>
            </a:r>
            <a:endParaRPr lang="en-US" altLang="zh-CN" sz="2800" b="1">
              <a:solidFill>
                <a:srgbClr val="3333FF"/>
              </a:solidFill>
              <a:latin typeface="黑体" panose="02010609060101010101" pitchFamily="2" charset="-122"/>
              <a:ea typeface="黑体" panose="02010609060101010101" pitchFamily="2" charset="-122"/>
            </a:endParaRPr>
          </a:p>
          <a:p>
            <a:r>
              <a:rPr lang="zh-CN" altLang="en-US" sz="2800" b="1" dirty="0">
                <a:solidFill>
                  <a:srgbClr val="3333FF"/>
                </a:solidFill>
                <a:latin typeface="黑体" panose="02010609060101010101" pitchFamily="2" charset="-122"/>
                <a:ea typeface="黑体" panose="02010609060101010101" pitchFamily="2" charset="-122"/>
              </a:rPr>
              <a:t>第</a:t>
            </a:r>
            <a:r>
              <a:rPr lang="en-US" altLang="zh-CN" sz="2800" b="1">
                <a:solidFill>
                  <a:srgbClr val="3333FF"/>
                </a:solidFill>
                <a:latin typeface="黑体" panose="02010609060101010101" pitchFamily="2" charset="-122"/>
                <a:ea typeface="黑体" panose="02010609060101010101" pitchFamily="2" charset="-122"/>
              </a:rPr>
              <a:t>1</a:t>
            </a:r>
            <a:r>
              <a:rPr lang="zh-CN" altLang="en-US" sz="2800" b="1" dirty="0">
                <a:solidFill>
                  <a:srgbClr val="3333FF"/>
                </a:solidFill>
                <a:latin typeface="黑体" panose="02010609060101010101" pitchFamily="2" charset="-122"/>
                <a:ea typeface="黑体" panose="02010609060101010101" pitchFamily="2" charset="-122"/>
              </a:rPr>
              <a:t>讲 </a:t>
            </a:r>
            <a:r>
              <a:rPr sz="2800" b="1" dirty="0">
                <a:solidFill>
                  <a:schemeClr val="accent2"/>
                </a:solidFill>
                <a:ea typeface="黑体" panose="02010609060101010101" pitchFamily="2" charset="-122"/>
                <a:sym typeface="+mn-ea"/>
              </a:rPr>
              <a:t>社会主义建设在探索中曲折发展</a:t>
            </a:r>
            <a:endParaRPr sz="2800" b="1" dirty="0">
              <a:solidFill>
                <a:schemeClr val="accent2"/>
              </a:solidFill>
              <a:ea typeface="黑体" panose="02010609060101010101" pitchFamily="2" charset="-122"/>
              <a:sym typeface="+mn-ea"/>
            </a:endParaRPr>
          </a:p>
          <a:p>
            <a:r>
              <a:rPr sz="2800" b="1" dirty="0">
                <a:solidFill>
                  <a:schemeClr val="accent2"/>
                </a:solidFill>
                <a:ea typeface="黑体" panose="02010609060101010101" pitchFamily="2" charset="-122"/>
                <a:sym typeface="+mn-ea"/>
              </a:rPr>
              <a:t>                          （20世纪50-70年代）</a:t>
            </a:r>
            <a:endParaRPr sz="2800" b="1" dirty="0">
              <a:solidFill>
                <a:schemeClr val="accent2"/>
              </a:solidFill>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1710" name="表格 111709"/>
          <p:cNvGraphicFramePr/>
          <p:nvPr/>
        </p:nvGraphicFramePr>
        <p:xfrm>
          <a:off x="40640" y="930275"/>
          <a:ext cx="9062085" cy="3530600"/>
        </p:xfrm>
        <a:graphic>
          <a:graphicData uri="http://schemas.openxmlformats.org/drawingml/2006/table">
            <a:tbl>
              <a:tblPr/>
              <a:tblGrid>
                <a:gridCol w="1108075"/>
                <a:gridCol w="994410"/>
                <a:gridCol w="1126490"/>
                <a:gridCol w="1475105"/>
                <a:gridCol w="1443990"/>
                <a:gridCol w="1204595"/>
                <a:gridCol w="1709420"/>
              </a:tblGrid>
              <a:tr h="71501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rPr>
                        <a:t>2017 </a:t>
                      </a:r>
                      <a:r>
                        <a:rPr lang="zh-CN" altLang="en-US" sz="1600" b="1">
                          <a:solidFill>
                            <a:srgbClr val="FF0000"/>
                          </a:solidFill>
                          <a:latin typeface="宋体" panose="02010600030101010101" pitchFamily="2" charset="-122"/>
                        </a:rPr>
                        <a:t>年</a:t>
                      </a:r>
                      <a:endParaRPr lang="zh-CN" altLang="en-US" sz="1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600" b="1">
                          <a:solidFill>
                            <a:srgbClr val="FF0000"/>
                          </a:solidFill>
                          <a:latin typeface="宋体" panose="02010600030101010101" pitchFamily="2" charset="-122"/>
                        </a:rPr>
                        <a:t>考纲</a:t>
                      </a:r>
                      <a:endParaRPr lang="zh-CN" altLang="en-US" sz="1600" b="1">
                        <a:solidFill>
                          <a:srgbClr val="FF0000"/>
                        </a:solidFill>
                        <a:latin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rPr>
                        <a:t>2012 </a:t>
                      </a:r>
                      <a:r>
                        <a:rPr lang="zh-CN" altLang="en-US" sz="1600" b="1">
                          <a:solidFill>
                            <a:srgbClr val="FF0000"/>
                          </a:solidFill>
                          <a:latin typeface="宋体" panose="02010600030101010101" pitchFamily="2" charset="-122"/>
                        </a:rPr>
                        <a:t>年</a:t>
                      </a:r>
                      <a:endParaRPr lang="zh-CN" altLang="en-US" sz="1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600" b="1">
                          <a:solidFill>
                            <a:srgbClr val="FF0000"/>
                          </a:solidFill>
                          <a:latin typeface="宋体" panose="02010600030101010101" pitchFamily="2" charset="-122"/>
                        </a:rPr>
                        <a:t>（全国卷）</a:t>
                      </a:r>
                      <a:endParaRPr lang="zh-CN" altLang="en-US" sz="1600" b="1">
                        <a:solidFill>
                          <a:srgbClr val="FF0000"/>
                        </a:solidFill>
                        <a:latin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rPr>
                        <a:t>2013 </a:t>
                      </a:r>
                      <a:r>
                        <a:rPr lang="zh-CN" altLang="en-US" sz="1600" b="1">
                          <a:solidFill>
                            <a:srgbClr val="FF0000"/>
                          </a:solidFill>
                          <a:latin typeface="宋体" panose="02010600030101010101" pitchFamily="2" charset="-122"/>
                        </a:rPr>
                        <a:t>年</a:t>
                      </a:r>
                      <a:endParaRPr lang="zh-CN" altLang="en-US" sz="1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600" b="1">
                          <a:solidFill>
                            <a:srgbClr val="FF0000"/>
                          </a:solidFill>
                          <a:latin typeface="宋体" panose="02010600030101010101" pitchFamily="2" charset="-122"/>
                        </a:rPr>
                        <a:t>（全国卷</a:t>
                      </a:r>
                      <a:r>
                        <a:rPr lang="en-US" altLang="zh-CN" sz="1600" b="1">
                          <a:solidFill>
                            <a:srgbClr val="FF0000"/>
                          </a:solidFill>
                          <a:latin typeface="宋体" panose="02010600030101010101" pitchFamily="2" charset="-122"/>
                        </a:rPr>
                        <a:t>Ⅰ</a:t>
                      </a:r>
                      <a:r>
                        <a:rPr lang="zh-CN" altLang="en-US" sz="1600" b="1">
                          <a:solidFill>
                            <a:srgbClr val="FF0000"/>
                          </a:solidFill>
                          <a:latin typeface="宋体" panose="02010600030101010101" pitchFamily="2" charset="-122"/>
                        </a:rPr>
                        <a:t>、</a:t>
                      </a:r>
                      <a:r>
                        <a:rPr lang="en-US" altLang="zh-CN" sz="1600" b="1">
                          <a:solidFill>
                            <a:srgbClr val="FF0000"/>
                          </a:solidFill>
                          <a:latin typeface="宋体" panose="02010600030101010101" pitchFamily="2" charset="-122"/>
                        </a:rPr>
                        <a:t>Ⅱ</a:t>
                      </a:r>
                      <a:r>
                        <a:rPr lang="zh-CN" altLang="en-US" sz="1600" b="1">
                          <a:solidFill>
                            <a:srgbClr val="FF0000"/>
                          </a:solidFill>
                          <a:latin typeface="宋体" panose="02010600030101010101" pitchFamily="2" charset="-122"/>
                        </a:rPr>
                        <a:t>）</a:t>
                      </a:r>
                      <a:endParaRPr lang="zh-CN" altLang="en-US" sz="1600" b="1">
                        <a:solidFill>
                          <a:srgbClr val="FF0000"/>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rPr>
                        <a:t>2014 </a:t>
                      </a:r>
                      <a:r>
                        <a:rPr lang="zh-CN" altLang="en-US" sz="1600" b="1">
                          <a:solidFill>
                            <a:srgbClr val="FF0000"/>
                          </a:solidFill>
                          <a:latin typeface="宋体" panose="02010600030101010101" pitchFamily="2" charset="-122"/>
                        </a:rPr>
                        <a:t>年</a:t>
                      </a:r>
                      <a:endParaRPr lang="zh-CN" altLang="en-US" sz="1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600" b="1">
                          <a:solidFill>
                            <a:srgbClr val="FF0000"/>
                          </a:solidFill>
                          <a:latin typeface="宋体" panose="02010600030101010101" pitchFamily="2" charset="-122"/>
                        </a:rPr>
                        <a:t>（全国卷</a:t>
                      </a:r>
                      <a:r>
                        <a:rPr lang="en-US" altLang="zh-CN" sz="1600" b="1">
                          <a:solidFill>
                            <a:srgbClr val="FF0000"/>
                          </a:solidFill>
                          <a:latin typeface="宋体" panose="02010600030101010101" pitchFamily="2" charset="-122"/>
                        </a:rPr>
                        <a:t>Ⅰ</a:t>
                      </a:r>
                      <a:r>
                        <a:rPr lang="zh-CN" altLang="en-US" sz="1600" b="1">
                          <a:solidFill>
                            <a:srgbClr val="FF0000"/>
                          </a:solidFill>
                          <a:latin typeface="宋体" panose="02010600030101010101" pitchFamily="2" charset="-122"/>
                        </a:rPr>
                        <a:t>、</a:t>
                      </a:r>
                      <a:r>
                        <a:rPr lang="en-US" altLang="zh-CN" sz="1600" b="1">
                          <a:solidFill>
                            <a:srgbClr val="FF0000"/>
                          </a:solidFill>
                          <a:latin typeface="宋体" panose="02010600030101010101" pitchFamily="2" charset="-122"/>
                        </a:rPr>
                        <a:t>Ⅱ</a:t>
                      </a:r>
                      <a:r>
                        <a:rPr lang="zh-CN" altLang="en-US" sz="1600" b="1">
                          <a:solidFill>
                            <a:srgbClr val="FF0000"/>
                          </a:solidFill>
                          <a:latin typeface="宋体" panose="02010600030101010101" pitchFamily="2" charset="-122"/>
                        </a:rPr>
                        <a:t>）</a:t>
                      </a:r>
                      <a:endParaRPr lang="zh-CN" altLang="en-US" sz="1600" b="1">
                        <a:solidFill>
                          <a:srgbClr val="FF0000"/>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rPr>
                        <a:t>2015 </a:t>
                      </a:r>
                      <a:r>
                        <a:rPr lang="zh-CN" altLang="en-US" sz="1600" b="1">
                          <a:solidFill>
                            <a:srgbClr val="FF0000"/>
                          </a:solidFill>
                          <a:latin typeface="宋体" panose="02010600030101010101" pitchFamily="2" charset="-122"/>
                        </a:rPr>
                        <a:t>年</a:t>
                      </a:r>
                      <a:endParaRPr lang="zh-CN" altLang="en-US" sz="1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600" b="1">
                          <a:solidFill>
                            <a:srgbClr val="FF0000"/>
                          </a:solidFill>
                          <a:latin typeface="宋体" panose="02010600030101010101" pitchFamily="2" charset="-122"/>
                        </a:rPr>
                        <a:t>（全国卷</a:t>
                      </a:r>
                      <a:r>
                        <a:rPr lang="en-US" altLang="zh-CN" sz="1600" b="1">
                          <a:solidFill>
                            <a:srgbClr val="FF0000"/>
                          </a:solidFill>
                          <a:latin typeface="宋体" panose="02010600030101010101" pitchFamily="2" charset="-122"/>
                        </a:rPr>
                        <a:t>Ⅰ</a:t>
                      </a:r>
                      <a:r>
                        <a:rPr lang="zh-CN" altLang="en-US" sz="1600" b="1">
                          <a:solidFill>
                            <a:srgbClr val="FF0000"/>
                          </a:solidFill>
                          <a:latin typeface="宋体" panose="02010600030101010101" pitchFamily="2" charset="-122"/>
                        </a:rPr>
                        <a:t>、</a:t>
                      </a:r>
                      <a:r>
                        <a:rPr lang="en-US" altLang="zh-CN" sz="1600" b="1">
                          <a:solidFill>
                            <a:srgbClr val="FF0000"/>
                          </a:solidFill>
                          <a:latin typeface="宋体" panose="02010600030101010101" pitchFamily="2" charset="-122"/>
                        </a:rPr>
                        <a:t>Ⅱ</a:t>
                      </a:r>
                      <a:r>
                        <a:rPr lang="zh-CN" altLang="en-US" sz="1600" b="1">
                          <a:solidFill>
                            <a:srgbClr val="FF0000"/>
                          </a:solidFill>
                          <a:latin typeface="宋体" panose="02010600030101010101" pitchFamily="2" charset="-122"/>
                        </a:rPr>
                        <a:t>）</a:t>
                      </a:r>
                      <a:endParaRPr lang="zh-CN" altLang="en-US" sz="1600" b="1">
                        <a:solidFill>
                          <a:srgbClr val="FF0000"/>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rPr>
                        <a:t>2016 </a:t>
                      </a:r>
                      <a:r>
                        <a:rPr lang="zh-CN" altLang="en-US" sz="1600" b="1">
                          <a:solidFill>
                            <a:srgbClr val="FF0000"/>
                          </a:solidFill>
                          <a:latin typeface="宋体" panose="02010600030101010101" pitchFamily="2" charset="-122"/>
                        </a:rPr>
                        <a:t>年</a:t>
                      </a:r>
                      <a:endParaRPr lang="zh-CN" altLang="en-US" sz="1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600" b="1">
                          <a:solidFill>
                            <a:srgbClr val="FF0000"/>
                          </a:solidFill>
                          <a:latin typeface="宋体" panose="02010600030101010101" pitchFamily="2" charset="-122"/>
                        </a:rPr>
                        <a:t>（全国卷</a:t>
                      </a:r>
                      <a:r>
                        <a:rPr lang="en-US" altLang="zh-CN" sz="1600" b="1">
                          <a:solidFill>
                            <a:srgbClr val="FF0000"/>
                          </a:solidFill>
                          <a:latin typeface="宋体" panose="02010600030101010101" pitchFamily="2" charset="-122"/>
                        </a:rPr>
                        <a:t>Ⅰ</a:t>
                      </a:r>
                      <a:r>
                        <a:rPr lang="zh-CN" altLang="en-US" sz="1600" b="1">
                          <a:solidFill>
                            <a:srgbClr val="FF0000"/>
                          </a:solidFill>
                          <a:latin typeface="宋体" panose="02010600030101010101" pitchFamily="2" charset="-122"/>
                        </a:rPr>
                        <a:t>、</a:t>
                      </a:r>
                      <a:r>
                        <a:rPr lang="en-US" altLang="zh-CN" sz="1600" b="1">
                          <a:solidFill>
                            <a:srgbClr val="FF0000"/>
                          </a:solidFill>
                          <a:latin typeface="宋体" panose="02010600030101010101" pitchFamily="2" charset="-122"/>
                        </a:rPr>
                        <a:t>Ⅱ</a:t>
                      </a:r>
                      <a:r>
                        <a:rPr lang="zh-CN" altLang="en-US" sz="1600" b="1">
                          <a:solidFill>
                            <a:srgbClr val="FF0000"/>
                          </a:solidFill>
                          <a:latin typeface="宋体" panose="02010600030101010101" pitchFamily="2" charset="-122"/>
                        </a:rPr>
                        <a:t>、 </a:t>
                      </a:r>
                      <a:r>
                        <a:rPr lang="en-US" altLang="zh-CN" sz="1600" b="1">
                          <a:solidFill>
                            <a:srgbClr val="FF0000"/>
                          </a:solidFill>
                          <a:latin typeface="宋体" panose="02010600030101010101" pitchFamily="2" charset="-122"/>
                        </a:rPr>
                        <a:t>Ⅲ</a:t>
                      </a:r>
                      <a:r>
                        <a:rPr lang="zh-CN" altLang="en-US" sz="1600" b="1">
                          <a:solidFill>
                            <a:srgbClr val="FF0000"/>
                          </a:solidFill>
                          <a:latin typeface="宋体" panose="02010600030101010101" pitchFamily="2" charset="-122"/>
                        </a:rPr>
                        <a:t>）</a:t>
                      </a:r>
                      <a:endParaRPr lang="zh-CN" altLang="en-US" sz="1600" b="1">
                        <a:solidFill>
                          <a:srgbClr val="FF0000"/>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rPr>
                        <a:t>2017 </a:t>
                      </a:r>
                      <a:r>
                        <a:rPr lang="zh-CN" altLang="en-US" sz="1600" b="1">
                          <a:solidFill>
                            <a:srgbClr val="FF0000"/>
                          </a:solidFill>
                          <a:latin typeface="宋体" panose="02010600030101010101" pitchFamily="2" charset="-122"/>
                        </a:rPr>
                        <a:t>年</a:t>
                      </a:r>
                      <a:endParaRPr lang="zh-CN" altLang="en-US" sz="1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600" b="1">
                          <a:solidFill>
                            <a:srgbClr val="FF0000"/>
                          </a:solidFill>
                          <a:latin typeface="宋体" panose="02010600030101010101" pitchFamily="2" charset="-122"/>
                        </a:rPr>
                        <a:t>（全国卷</a:t>
                      </a:r>
                      <a:r>
                        <a:rPr lang="en-US" altLang="zh-CN" sz="1600" b="1">
                          <a:solidFill>
                            <a:srgbClr val="FF0000"/>
                          </a:solidFill>
                          <a:latin typeface="宋体" panose="02010600030101010101" pitchFamily="2" charset="-122"/>
                        </a:rPr>
                        <a:t>Ⅰ</a:t>
                      </a:r>
                      <a:r>
                        <a:rPr lang="zh-CN" altLang="en-US" sz="1600" b="1">
                          <a:solidFill>
                            <a:srgbClr val="FF0000"/>
                          </a:solidFill>
                          <a:latin typeface="宋体" panose="02010600030101010101" pitchFamily="2" charset="-122"/>
                        </a:rPr>
                        <a:t>、</a:t>
                      </a:r>
                      <a:r>
                        <a:rPr lang="en-US" altLang="zh-CN" sz="1600" b="1">
                          <a:solidFill>
                            <a:srgbClr val="FF0000"/>
                          </a:solidFill>
                          <a:latin typeface="宋体" panose="02010600030101010101" pitchFamily="2" charset="-122"/>
                        </a:rPr>
                        <a:t>Ⅱ</a:t>
                      </a:r>
                      <a:r>
                        <a:rPr lang="zh-CN" altLang="en-US" sz="1600" b="1">
                          <a:solidFill>
                            <a:srgbClr val="FF0000"/>
                          </a:solidFill>
                          <a:latin typeface="宋体" panose="02010600030101010101" pitchFamily="2" charset="-122"/>
                        </a:rPr>
                        <a:t>、 </a:t>
                      </a:r>
                      <a:r>
                        <a:rPr lang="en-US" altLang="zh-CN" sz="1600" b="1">
                          <a:solidFill>
                            <a:srgbClr val="FF0000"/>
                          </a:solidFill>
                          <a:latin typeface="宋体" panose="02010600030101010101" pitchFamily="2" charset="-122"/>
                        </a:rPr>
                        <a:t>Ⅲ</a:t>
                      </a:r>
                      <a:r>
                        <a:rPr lang="zh-CN" altLang="en-US" sz="1600" b="1">
                          <a:solidFill>
                            <a:srgbClr val="FF0000"/>
                          </a:solidFill>
                          <a:latin typeface="宋体" panose="02010600030101010101" pitchFamily="2" charset="-122"/>
                        </a:rPr>
                        <a:t>）</a:t>
                      </a:r>
                      <a:endParaRPr lang="zh-CN" altLang="en-US" sz="1600" b="1">
                        <a:solidFill>
                          <a:srgbClr val="FF0000"/>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987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a:t>
                      </a:r>
                      <a:r>
                        <a:rPr lang="en-US" altLang="zh-CN" sz="1800" b="1">
                          <a:latin typeface="宋体" panose="02010600030101010101" pitchFamily="2" charset="-122"/>
                          <a:ea typeface="宋体" panose="02010600030101010101" pitchFamily="2" charset="-122"/>
                          <a:cs typeface="宋体" panose="02010600030101010101" pitchFamily="2" charset="-122"/>
                        </a:rPr>
                        <a:t>1</a:t>
                      </a:r>
                      <a:r>
                        <a:rPr lang="zh-CN" altLang="en-US" sz="1800" b="1">
                          <a:latin typeface="宋体" panose="02010600030101010101" pitchFamily="2" charset="-122"/>
                          <a:ea typeface="宋体" panose="02010600030101010101" pitchFamily="2" charset="-122"/>
                          <a:cs typeface="宋体" panose="02010600030101010101" pitchFamily="2" charset="-122"/>
                        </a:rPr>
                        <a:t>）</a:t>
                      </a:r>
                      <a:r>
                        <a:rPr lang="en-US" altLang="zh-CN" sz="1800" b="1">
                          <a:latin typeface="宋体" panose="02010600030101010101" pitchFamily="2" charset="-122"/>
                          <a:ea typeface="宋体" panose="02010600030101010101" pitchFamily="2" charset="-122"/>
                          <a:cs typeface="宋体" panose="02010600030101010101" pitchFamily="2" charset="-122"/>
                        </a:rPr>
                        <a:t>20</a:t>
                      </a:r>
                      <a:r>
                        <a:rPr lang="zh-CN" altLang="en-US" sz="1800" b="1">
                          <a:latin typeface="宋体" panose="02010600030101010101" pitchFamily="2" charset="-122"/>
                          <a:ea typeface="宋体" panose="02010600030101010101" pitchFamily="2" charset="-122"/>
                          <a:cs typeface="宋体" panose="02010600030101010101" pitchFamily="2" charset="-122"/>
                        </a:rPr>
                        <a:t>世</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纪</a:t>
                      </a:r>
                      <a:r>
                        <a:rPr lang="en-US" altLang="zh-CN" sz="1800" b="1">
                          <a:latin typeface="宋体" panose="02010600030101010101" pitchFamily="2" charset="-122"/>
                          <a:ea typeface="宋体" panose="02010600030101010101" pitchFamily="2" charset="-122"/>
                          <a:cs typeface="宋体" panose="02010600030101010101" pitchFamily="2" charset="-122"/>
                        </a:rPr>
                        <a:t>50</a:t>
                      </a:r>
                      <a:r>
                        <a:rPr lang="zh-CN" altLang="en-US" sz="1800" b="1">
                          <a:latin typeface="宋体" panose="02010600030101010101" pitchFamily="2" charset="-122"/>
                          <a:ea typeface="宋体" panose="02010600030101010101" pitchFamily="2" charset="-122"/>
                          <a:cs typeface="宋体" panose="02010600030101010101" pitchFamily="2" charset="-122"/>
                        </a:rPr>
                        <a:t>年代</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至</a:t>
                      </a:r>
                      <a:r>
                        <a:rPr lang="en-US" altLang="zh-CN" sz="1800" b="1">
                          <a:latin typeface="宋体" panose="02010600030101010101" pitchFamily="2" charset="-122"/>
                          <a:ea typeface="宋体" panose="02010600030101010101" pitchFamily="2" charset="-122"/>
                          <a:cs typeface="宋体" panose="02010600030101010101" pitchFamily="2" charset="-122"/>
                        </a:rPr>
                        <a:t>70</a:t>
                      </a:r>
                      <a:r>
                        <a:rPr lang="zh-CN" altLang="en-US" sz="1800" b="1">
                          <a:latin typeface="宋体" panose="02010600030101010101" pitchFamily="2" charset="-122"/>
                          <a:ea typeface="宋体" panose="02010600030101010101" pitchFamily="2" charset="-122"/>
                          <a:cs typeface="宋体" panose="02010600030101010101" pitchFamily="2" charset="-122"/>
                        </a:rPr>
                        <a:t>年代</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探索社会</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主义建设</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道路的实</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践</a:t>
                      </a:r>
                      <a:endParaRPr lang="zh-CN"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a:buNone/>
                      </a:pPr>
                      <a:r>
                        <a:rPr lang="en-US" altLang="zh-CN" sz="1800" b="1">
                          <a:latin typeface="宋体" panose="02010600030101010101" pitchFamily="2" charset="-122"/>
                          <a:ea typeface="宋体" panose="02010600030101010101" pitchFamily="2" charset="-122"/>
                          <a:cs typeface="宋体" panose="02010600030101010101" pitchFamily="2" charset="-122"/>
                        </a:rPr>
                        <a:t>32.</a:t>
                      </a:r>
                      <a:r>
                        <a:rPr lang="zh-CN" altLang="en-US" sz="1800" b="1">
                          <a:latin typeface="宋体" panose="02010600030101010101" pitchFamily="2" charset="-122"/>
                          <a:ea typeface="宋体" panose="02010600030101010101" pitchFamily="2" charset="-122"/>
                          <a:cs typeface="宋体" panose="02010600030101010101" pitchFamily="2" charset="-122"/>
                        </a:rPr>
                        <a:t>新中</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国的计划</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经济建设</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a:t>
                      </a:r>
                      <a:r>
                        <a:rPr lang="en-US" altLang="zh-CN" sz="1800" b="1">
                          <a:latin typeface="宋体" panose="02010600030101010101" pitchFamily="2" charset="-122"/>
                          <a:ea typeface="宋体" panose="02010600030101010101" pitchFamily="2" charset="-122"/>
                          <a:cs typeface="宋体" panose="02010600030101010101" pitchFamily="2" charset="-122"/>
                        </a:rPr>
                        <a:t>1958</a:t>
                      </a:r>
                      <a:r>
                        <a:rPr lang="zh-CN" altLang="en-US" sz="1800" b="1">
                          <a:latin typeface="宋体" panose="02010600030101010101" pitchFamily="2" charset="-122"/>
                          <a:ea typeface="宋体" panose="02010600030101010101" pitchFamily="2" charset="-122"/>
                          <a:cs typeface="宋体" panose="02010600030101010101" pitchFamily="2" charset="-122"/>
                        </a:rPr>
                        <a:t>年）</a:t>
                      </a:r>
                      <a:endParaRPr lang="zh-CN"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a:buNone/>
                      </a:pPr>
                      <a:r>
                        <a:rPr lang="en-US" altLang="zh-CN" sz="1800" b="1">
                          <a:latin typeface="宋体" panose="02010600030101010101" pitchFamily="2" charset="-122"/>
                          <a:ea typeface="宋体" panose="02010600030101010101" pitchFamily="2" charset="-122"/>
                          <a:cs typeface="宋体" panose="02010600030101010101" pitchFamily="2" charset="-122"/>
                        </a:rPr>
                        <a:t> </a:t>
                      </a:r>
                      <a:endParaRPr lang="en-US" altLang="zh-CN" sz="18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（卷</a:t>
                      </a:r>
                      <a:r>
                        <a:rPr lang="en-US" altLang="zh-CN" sz="1800" b="1">
                          <a:latin typeface="宋体" panose="02010600030101010101" pitchFamily="2" charset="-122"/>
                          <a:ea typeface="宋体" panose="02010600030101010101" pitchFamily="2" charset="-122"/>
                          <a:cs typeface="宋体" panose="02010600030101010101" pitchFamily="2" charset="-122"/>
                        </a:rPr>
                        <a:t>Ⅰ</a:t>
                      </a:r>
                      <a:r>
                        <a:rPr lang="zh-CN" altLang="en-US" sz="1800" b="1">
                          <a:latin typeface="宋体" panose="02010600030101010101" pitchFamily="2" charset="-122"/>
                          <a:ea typeface="宋体" panose="02010600030101010101" pitchFamily="2" charset="-122"/>
                          <a:cs typeface="宋体" panose="02010600030101010101" pitchFamily="2" charset="-122"/>
                        </a:rPr>
                        <a:t>）</a:t>
                      </a:r>
                      <a:r>
                        <a:rPr lang="en-US" altLang="zh-CN" sz="1800" b="1">
                          <a:latin typeface="宋体" panose="02010600030101010101" pitchFamily="2" charset="-122"/>
                          <a:ea typeface="宋体" panose="02010600030101010101" pitchFamily="2" charset="-122"/>
                          <a:cs typeface="宋体" panose="02010600030101010101" pitchFamily="2" charset="-122"/>
                        </a:rPr>
                        <a:t>31. </a:t>
                      </a:r>
                      <a:endParaRPr lang="en-US" altLang="zh-CN" sz="18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一五计划、计</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划经济体制</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（卷</a:t>
                      </a:r>
                      <a:r>
                        <a:rPr lang="en-US" altLang="zh-CN" sz="1800" b="1">
                          <a:latin typeface="宋体" panose="02010600030101010101" pitchFamily="2" charset="-122"/>
                          <a:ea typeface="宋体" panose="02010600030101010101" pitchFamily="2" charset="-122"/>
                          <a:cs typeface="宋体" panose="02010600030101010101" pitchFamily="2" charset="-122"/>
                        </a:rPr>
                        <a:t>Ⅱ</a:t>
                      </a:r>
                      <a:r>
                        <a:rPr lang="zh-CN" altLang="en-US" sz="1800" b="1">
                          <a:latin typeface="宋体" panose="02010600030101010101" pitchFamily="2" charset="-122"/>
                          <a:ea typeface="宋体" panose="02010600030101010101" pitchFamily="2" charset="-122"/>
                          <a:cs typeface="宋体" panose="02010600030101010101" pitchFamily="2" charset="-122"/>
                        </a:rPr>
                        <a:t>）</a:t>
                      </a:r>
                      <a:r>
                        <a:rPr lang="en-US" altLang="zh-CN" sz="1800" b="1">
                          <a:latin typeface="宋体" panose="02010600030101010101" pitchFamily="2" charset="-122"/>
                          <a:ea typeface="宋体" panose="02010600030101010101" pitchFamily="2" charset="-122"/>
                          <a:cs typeface="宋体" panose="02010600030101010101" pitchFamily="2" charset="-122"/>
                        </a:rPr>
                        <a:t>31.</a:t>
                      </a:r>
                      <a:endParaRPr lang="en-US" altLang="zh-CN" sz="18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计划经济体制</a:t>
                      </a:r>
                      <a:endParaRPr lang="zh-CN"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（卷</a:t>
                      </a:r>
                      <a:r>
                        <a:rPr lang="en-US" altLang="zh-CN" sz="1800" b="1">
                          <a:latin typeface="宋体" panose="02010600030101010101" pitchFamily="2" charset="-122"/>
                          <a:ea typeface="宋体" panose="02010600030101010101" pitchFamily="2" charset="-122"/>
                          <a:cs typeface="宋体" panose="02010600030101010101" pitchFamily="2" charset="-122"/>
                        </a:rPr>
                        <a:t>Ⅰ</a:t>
                      </a:r>
                      <a:r>
                        <a:rPr lang="zh-CN" altLang="en-US" sz="1800" b="1">
                          <a:latin typeface="宋体" panose="02010600030101010101" pitchFamily="2" charset="-122"/>
                          <a:ea typeface="宋体" panose="02010600030101010101" pitchFamily="2" charset="-122"/>
                          <a:cs typeface="宋体" panose="02010600030101010101" pitchFamily="2" charset="-122"/>
                        </a:rPr>
                        <a:t>）</a:t>
                      </a:r>
                      <a:r>
                        <a:rPr lang="en-US" altLang="zh-CN" sz="1800" b="1">
                          <a:latin typeface="宋体" panose="02010600030101010101" pitchFamily="2" charset="-122"/>
                          <a:ea typeface="宋体" panose="02010600030101010101" pitchFamily="2" charset="-122"/>
                          <a:cs typeface="宋体" panose="02010600030101010101" pitchFamily="2" charset="-122"/>
                        </a:rPr>
                        <a:t>31.</a:t>
                      </a:r>
                      <a:endParaRPr lang="en-US" altLang="zh-CN" sz="18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一五计划（工</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业化）</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（卷</a:t>
                      </a:r>
                      <a:r>
                        <a:rPr lang="en-US" altLang="zh-CN" sz="1800" b="1">
                          <a:latin typeface="宋体" panose="02010600030101010101" pitchFamily="2" charset="-122"/>
                          <a:ea typeface="宋体" panose="02010600030101010101" pitchFamily="2" charset="-122"/>
                          <a:cs typeface="宋体" panose="02010600030101010101" pitchFamily="2" charset="-122"/>
                        </a:rPr>
                        <a:t>Ⅱ</a:t>
                      </a:r>
                      <a:r>
                        <a:rPr lang="zh-CN" altLang="en-US" sz="1800" b="1">
                          <a:latin typeface="宋体" panose="02010600030101010101" pitchFamily="2" charset="-122"/>
                          <a:ea typeface="宋体" panose="02010600030101010101" pitchFamily="2" charset="-122"/>
                          <a:cs typeface="宋体" panose="02010600030101010101" pitchFamily="2" charset="-122"/>
                        </a:rPr>
                        <a:t>）</a:t>
                      </a:r>
                      <a:r>
                        <a:rPr lang="en-US" altLang="zh-CN" sz="1800" b="1">
                          <a:latin typeface="宋体" panose="02010600030101010101" pitchFamily="2" charset="-122"/>
                          <a:ea typeface="宋体" panose="02010600030101010101" pitchFamily="2" charset="-122"/>
                          <a:cs typeface="宋体" panose="02010600030101010101" pitchFamily="2" charset="-122"/>
                        </a:rPr>
                        <a:t>31.</a:t>
                      </a:r>
                      <a:endParaRPr lang="en-US" altLang="zh-CN" sz="18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建国初期经济</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发展战略</a:t>
                      </a:r>
                      <a:endParaRPr lang="zh-CN"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（卷</a:t>
                      </a:r>
                      <a:r>
                        <a:rPr lang="en-US" altLang="zh-CN" sz="1800" b="1">
                          <a:latin typeface="宋体" panose="02010600030101010101" pitchFamily="2" charset="-122"/>
                          <a:ea typeface="宋体" panose="02010600030101010101" pitchFamily="2" charset="-122"/>
                          <a:cs typeface="宋体" panose="02010600030101010101" pitchFamily="2" charset="-122"/>
                        </a:rPr>
                        <a:t>Ⅱ</a:t>
                      </a:r>
                      <a:r>
                        <a:rPr lang="zh-CN" altLang="en-US" sz="1800" b="1">
                          <a:latin typeface="宋体" panose="02010600030101010101" pitchFamily="2" charset="-122"/>
                          <a:ea typeface="宋体" panose="02010600030101010101" pitchFamily="2" charset="-122"/>
                          <a:cs typeface="宋体" panose="02010600030101010101" pitchFamily="2" charset="-122"/>
                        </a:rPr>
                        <a:t>）</a:t>
                      </a:r>
                      <a:r>
                        <a:rPr lang="en-US" altLang="zh-CN" sz="1800" b="1">
                          <a:latin typeface="宋体" panose="02010600030101010101" pitchFamily="2" charset="-122"/>
                          <a:ea typeface="宋体" panose="02010600030101010101" pitchFamily="2" charset="-122"/>
                          <a:cs typeface="宋体" panose="02010600030101010101" pitchFamily="2" charset="-122"/>
                        </a:rPr>
                        <a:t>31.</a:t>
                      </a:r>
                      <a:endParaRPr lang="en-US" altLang="zh-CN" sz="18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1800" b="1">
                          <a:latin typeface="宋体" panose="02010600030101010101" pitchFamily="2" charset="-122"/>
                          <a:ea typeface="宋体" panose="02010600030101010101" pitchFamily="2" charset="-122"/>
                          <a:cs typeface="宋体" panose="02010600030101010101" pitchFamily="2" charset="-122"/>
                        </a:rPr>
                        <a:t>一五计划</a:t>
                      </a:r>
                      <a:endParaRPr lang="zh-CN"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a:buNone/>
                      </a:pPr>
                      <a:endParaRPr lang="zh-CN"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11276" name="矩形 11275"/>
          <p:cNvSpPr/>
          <p:nvPr/>
        </p:nvSpPr>
        <p:spPr>
          <a:xfrm>
            <a:off x="381000" y="412750"/>
            <a:ext cx="1409700" cy="298450"/>
          </a:xfrm>
          <a:prstGeom prst="rect">
            <a:avLst/>
          </a:prstGeom>
        </p:spPr>
        <p:txBody>
          <a:bodyPr wrap="none" fromWordArt="1">
            <a:prstTxWarp prst="textCascadeUp">
              <a:avLst>
                <a:gd name="adj" fmla="val 44444"/>
              </a:avLst>
            </a:prstTxWarp>
            <a:normAutofit fontScale="40000"/>
            <a:scene3d>
              <a:camera prst="legacyPerspectiveFront">
                <a:rot lat="20520000" lon="1080000" rev="0"/>
              </a:camera>
              <a:lightRig rig="legacyHarsh2" dir="b"/>
            </a:scene3d>
            <a:sp3d extrusionH="430200" prstMaterial="legacyMatte">
              <a:extrusionClr>
                <a:srgbClr val="FF6600"/>
              </a:extrusionClr>
            </a:sp3d>
          </a:bodyPr>
          <a:p>
            <a:pPr algn="ctr" fontAlgn="base"/>
            <a:r>
              <a:rPr lang="zh-CN" altLang="en-US" sz="2800" strike="noStrike" noProof="1">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cs typeface="+mn-ea"/>
              </a:rPr>
              <a:t>考题统计</a:t>
            </a:r>
            <a:endParaRPr lang="zh-CN" altLang="en-US" sz="2800" strike="noStrike" noProof="1">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111646" name="文本框 2"/>
          <p:cNvSpPr txBox="1"/>
          <p:nvPr/>
        </p:nvSpPr>
        <p:spPr>
          <a:xfrm>
            <a:off x="1619250" y="411163"/>
            <a:ext cx="5195888" cy="519112"/>
          </a:xfrm>
          <a:prstGeom prst="rect">
            <a:avLst/>
          </a:prstGeom>
          <a:noFill/>
          <a:ln w="9525">
            <a:noFill/>
          </a:ln>
        </p:spPr>
        <p:txBody>
          <a:bodyPr>
            <a:spAutoFit/>
          </a:bodyPr>
          <a:p>
            <a:r>
              <a:rPr lang="zh-CN" altLang="en-US" sz="2800" b="1" dirty="0">
                <a:solidFill>
                  <a:srgbClr val="3333FF"/>
                </a:solidFill>
                <a:latin typeface="黑体" panose="02010609060101010101" pitchFamily="2" charset="-122"/>
                <a:ea typeface="黑体" panose="02010609060101010101" pitchFamily="2" charset="-122"/>
              </a:rPr>
              <a:t>六年内全国卷高</a:t>
            </a:r>
            <a:r>
              <a:rPr lang="zh-CN" altLang="en-US" sz="2800" b="1">
                <a:solidFill>
                  <a:srgbClr val="3333FF"/>
                </a:solidFill>
                <a:latin typeface="黑体" panose="02010609060101010101" pitchFamily="2" charset="-122"/>
                <a:ea typeface="黑体" panose="02010609060101010101" pitchFamily="2" charset="-122"/>
              </a:rPr>
              <a:t>考考过什么</a:t>
            </a:r>
            <a:endParaRPr lang="zh-CN" altLang="en-US" sz="2800" b="1">
              <a:solidFill>
                <a:srgbClr val="3333FF"/>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710"/>
                                        </p:tgtEl>
                                        <p:attrNameLst>
                                          <p:attrName>style.visibility</p:attrName>
                                        </p:attrNameLst>
                                      </p:cBhvr>
                                      <p:to>
                                        <p:strVal val="visible"/>
                                      </p:to>
                                    </p:set>
                                    <p:anim calcmode="lin" valueType="num">
                                      <p:cBhvr>
                                        <p:cTn id="7" dur="500" fill="hold"/>
                                        <p:tgtEl>
                                          <p:spTgt spid="111710"/>
                                        </p:tgtEl>
                                        <p:attrNameLst>
                                          <p:attrName>ppt_x</p:attrName>
                                        </p:attrNameLst>
                                      </p:cBhvr>
                                      <p:tavLst>
                                        <p:tav tm="0">
                                          <p:val>
                                            <p:strVal val="#ppt_x"/>
                                          </p:val>
                                        </p:tav>
                                        <p:tav tm="100000">
                                          <p:val>
                                            <p:strVal val="#ppt_x"/>
                                          </p:val>
                                        </p:tav>
                                      </p:tavLst>
                                    </p:anim>
                                    <p:anim calcmode="lin" valueType="num">
                                      <p:cBhvr>
                                        <p:cTn id="8" dur="500" fill="hold"/>
                                        <p:tgtEl>
                                          <p:spTgt spid="1117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微笑PPT - 小A">
  <a:themeElements>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fontScheme name="微笑PPT - 小A">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主管人员">
  <a:themeElements>
    <a:clrScheme name="主管人员">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主管人员">
  <a:themeElements>
    <a:clrScheme name="主管人员">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诗情画意">
  <a:themeElements>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5FBE"/>
        </a:dk1>
        <a:lt1>
          <a:srgbClr val="FFFFDD"/>
        </a:lt1>
        <a:dk2>
          <a:srgbClr val="2C5884"/>
        </a:dk2>
        <a:lt2>
          <a:srgbClr val="C0C0C0"/>
        </a:lt2>
        <a:accent1>
          <a:srgbClr val="E9F7FF"/>
        </a:accent1>
        <a:accent2>
          <a:srgbClr val="F89400"/>
        </a:accent2>
        <a:accent3>
          <a:srgbClr val="FFFFEB"/>
        </a:accent3>
        <a:accent4>
          <a:srgbClr val="0051A3"/>
        </a:accent4>
        <a:accent5>
          <a:srgbClr val="F2FAFF"/>
        </a:accent5>
        <a:accent6>
          <a:srgbClr val="DE84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
        <a:dk1>
          <a:srgbClr val="5D5D8B"/>
        </a:dk1>
        <a:lt1>
          <a:srgbClr val="DAEADE"/>
        </a:lt1>
        <a:dk2>
          <a:srgbClr val="A25269"/>
        </a:dk2>
        <a:lt2>
          <a:srgbClr val="C0C0C0"/>
        </a:lt2>
        <a:accent1>
          <a:srgbClr val="FFFFDD"/>
        </a:accent1>
        <a:accent2>
          <a:srgbClr val="3399FF"/>
        </a:accent2>
        <a:accent3>
          <a:srgbClr val="E9F2EB"/>
        </a:accent3>
        <a:accent4>
          <a:srgbClr val="4F4F77"/>
        </a:accent4>
        <a:accent5>
          <a:srgbClr val="FFFFEB"/>
        </a:accent5>
        <a:accent6>
          <a:srgbClr val="2D89E5"/>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
        <a:dk1>
          <a:srgbClr val="006666"/>
        </a:dk1>
        <a:lt1>
          <a:srgbClr val="CCECFF"/>
        </a:lt1>
        <a:dk2>
          <a:srgbClr val="336699"/>
        </a:dk2>
        <a:lt2>
          <a:srgbClr val="C0C0C0"/>
        </a:lt2>
        <a:accent1>
          <a:srgbClr val="FFFFCC"/>
        </a:accent1>
        <a:accent2>
          <a:srgbClr val="FF6600"/>
        </a:accent2>
        <a:accent3>
          <a:srgbClr val="E2F4FF"/>
        </a:accent3>
        <a:accent4>
          <a:srgbClr val="005757"/>
        </a:accent4>
        <a:accent5>
          <a:srgbClr val="FFFFE2"/>
        </a:accent5>
        <a:accent6>
          <a:srgbClr val="E55B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
        <a:dk1>
          <a:srgbClr val="0033CC"/>
        </a:dk1>
        <a:lt1>
          <a:srgbClr val="FFE9E9"/>
        </a:lt1>
        <a:dk2>
          <a:srgbClr val="000000"/>
        </a:dk2>
        <a:lt2>
          <a:srgbClr val="C0C0C0"/>
        </a:lt2>
        <a:accent1>
          <a:srgbClr val="D5E5DB"/>
        </a:accent1>
        <a:accent2>
          <a:srgbClr val="3366FF"/>
        </a:accent2>
        <a:accent3>
          <a:srgbClr val="FFF2F2"/>
        </a:accent3>
        <a:accent4>
          <a:srgbClr val="002AAF"/>
        </a:accent4>
        <a:accent5>
          <a:srgbClr val="E6EFEA"/>
        </a:accent5>
        <a:accent6>
          <a:srgbClr val="2D5BE5"/>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
        <a:dk1>
          <a:srgbClr val="336699"/>
        </a:dk1>
        <a:lt1>
          <a:srgbClr val="F4E9E0"/>
        </a:lt1>
        <a:dk2>
          <a:srgbClr val="DC5900"/>
        </a:dk2>
        <a:lt2>
          <a:srgbClr val="C0C0C0"/>
        </a:lt2>
        <a:accent1>
          <a:srgbClr val="E4E4E4"/>
        </a:accent1>
        <a:accent2>
          <a:srgbClr val="3399FF"/>
        </a:accent2>
        <a:accent3>
          <a:srgbClr val="F8F2ED"/>
        </a:accent3>
        <a:accent4>
          <a:srgbClr val="2A5783"/>
        </a:accent4>
        <a:accent5>
          <a:srgbClr val="EFEFEF"/>
        </a:accent5>
        <a:accent6>
          <a:srgbClr val="2D89E5"/>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
        <a:dk1>
          <a:srgbClr val="CC3300"/>
        </a:dk1>
        <a:lt1>
          <a:srgbClr val="E5E5FF"/>
        </a:lt1>
        <a:dk2>
          <a:srgbClr val="565680"/>
        </a:dk2>
        <a:lt2>
          <a:srgbClr val="C0C0C0"/>
        </a:lt2>
        <a:accent1>
          <a:srgbClr val="E6E4EC"/>
        </a:accent1>
        <a:accent2>
          <a:srgbClr val="0066CC"/>
        </a:accent2>
        <a:accent3>
          <a:srgbClr val="EFEFFF"/>
        </a:accent3>
        <a:accent4>
          <a:srgbClr val="AF2A00"/>
        </a:accent4>
        <a:accent5>
          <a:srgbClr val="F0EFF4"/>
        </a:accent5>
        <a:accent6>
          <a:srgbClr val="005BB7"/>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
        <a:dk1>
          <a:srgbClr val="000099"/>
        </a:dk1>
        <a:lt1>
          <a:srgbClr val="FFE2C5"/>
        </a:lt1>
        <a:dk2>
          <a:srgbClr val="007D7A"/>
        </a:dk2>
        <a:lt2>
          <a:srgbClr val="C0C0C0"/>
        </a:lt2>
        <a:accent1>
          <a:srgbClr val="EAEAEA"/>
        </a:accent1>
        <a:accent2>
          <a:srgbClr val="B26EB4"/>
        </a:accent2>
        <a:accent3>
          <a:srgbClr val="FFEEDE"/>
        </a:accent3>
        <a:accent4>
          <a:srgbClr val="000083"/>
        </a:accent4>
        <a:accent5>
          <a:srgbClr val="F2F2F2"/>
        </a:accent5>
        <a:accent6>
          <a:srgbClr val="9F62A1"/>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ptdesign.blogbus.com">
  <a:themeElements>
    <a:clrScheme name="pptdesign.blogbus.com 13">
      <a:dk1>
        <a:srgbClr val="000000"/>
      </a:dk1>
      <a:lt1>
        <a:srgbClr val="FFFFFF"/>
      </a:lt1>
      <a:dk2>
        <a:srgbClr val="000000"/>
      </a:dk2>
      <a:lt2>
        <a:srgbClr val="808080"/>
      </a:lt2>
      <a:accent1>
        <a:srgbClr val="EFE6AF"/>
      </a:accent1>
      <a:accent2>
        <a:srgbClr val="F7B103"/>
      </a:accent2>
      <a:accent3>
        <a:srgbClr val="FFFFFF"/>
      </a:accent3>
      <a:accent4>
        <a:srgbClr val="000000"/>
      </a:accent4>
      <a:accent5>
        <a:srgbClr val="F6F0D4"/>
      </a:accent5>
      <a:accent6>
        <a:srgbClr val="E0A002"/>
      </a:accent6>
      <a:hlink>
        <a:srgbClr val="54401C"/>
      </a:hlink>
      <a:folHlink>
        <a:srgbClr val="513103"/>
      </a:folHlink>
    </a:clrScheme>
    <a:fontScheme name="pptdesign.blogbus.com">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pptdesign.blogbus.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design.blogbus.c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design.blogbus.c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design.blogbus.c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design.blogbus.c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design.blogbus.c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design.blogbus.c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design.blogbus.c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design.blogbus.c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design.blogbus.c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design.blogbus.c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design.blogbus.c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tdesign.blogbus.com 13">
        <a:dk1>
          <a:srgbClr val="000000"/>
        </a:dk1>
        <a:lt1>
          <a:srgbClr val="FFFFFF"/>
        </a:lt1>
        <a:dk2>
          <a:srgbClr val="000000"/>
        </a:dk2>
        <a:lt2>
          <a:srgbClr val="808080"/>
        </a:lt2>
        <a:accent1>
          <a:srgbClr val="EFE6AF"/>
        </a:accent1>
        <a:accent2>
          <a:srgbClr val="F7B103"/>
        </a:accent2>
        <a:accent3>
          <a:srgbClr val="FFFFFF"/>
        </a:accent3>
        <a:accent4>
          <a:srgbClr val="000000"/>
        </a:accent4>
        <a:accent5>
          <a:srgbClr val="F6F0D4"/>
        </a:accent5>
        <a:accent6>
          <a:srgbClr val="E0A002"/>
        </a:accent6>
        <a:hlink>
          <a:srgbClr val="54401C"/>
        </a:hlink>
        <a:folHlink>
          <a:srgbClr val="51310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11195</Words>
  <Application>WPS 演示</Application>
  <PresentationFormat>自定义</PresentationFormat>
  <Paragraphs>806</Paragraphs>
  <Slides>46</Slides>
  <Notes>1</Notes>
  <HiddenSlides>0</HiddenSlides>
  <MMClips>0</MMClips>
  <ScaleCrop>false</ScaleCrop>
  <HeadingPairs>
    <vt:vector size="6" baseType="variant">
      <vt:variant>
        <vt:lpstr>已用的字体</vt:lpstr>
      </vt:variant>
      <vt:variant>
        <vt:i4>19</vt:i4>
      </vt:variant>
      <vt:variant>
        <vt:lpstr>主题</vt:lpstr>
      </vt:variant>
      <vt:variant>
        <vt:i4>5</vt:i4>
      </vt:variant>
      <vt:variant>
        <vt:lpstr>幻灯片标题</vt:lpstr>
      </vt:variant>
      <vt:variant>
        <vt:i4>46</vt:i4>
      </vt:variant>
    </vt:vector>
  </HeadingPairs>
  <TitlesOfParts>
    <vt:vector size="70" baseType="lpstr">
      <vt:lpstr>Arial</vt:lpstr>
      <vt:lpstr>宋体</vt:lpstr>
      <vt:lpstr>Wingdings</vt:lpstr>
      <vt:lpstr>Palatino Linotype</vt:lpstr>
      <vt:lpstr>黑体</vt:lpstr>
      <vt:lpstr>幼圆</vt:lpstr>
      <vt:lpstr>Courier New</vt:lpstr>
      <vt:lpstr>Calibri</vt:lpstr>
      <vt:lpstr>隶书</vt:lpstr>
      <vt:lpstr>Times New Roman</vt:lpstr>
      <vt:lpstr>Arial</vt:lpstr>
      <vt:lpstr>微软雅黑</vt:lpstr>
      <vt:lpstr>Arial Unicode MS</vt:lpstr>
      <vt:lpstr>Tahoma</vt:lpstr>
      <vt:lpstr>楷体</vt:lpstr>
      <vt:lpstr>楷体_GB2312</vt:lpstr>
      <vt:lpstr>华文细黑</vt:lpstr>
      <vt:lpstr>华文新魏</vt:lpstr>
      <vt:lpstr>新宋体</vt:lpstr>
      <vt:lpstr>微笑PPT - 小A</vt:lpstr>
      <vt:lpstr>4_主管人员</vt:lpstr>
      <vt:lpstr>5_主管人员</vt:lpstr>
      <vt:lpstr>诗情画意</vt:lpstr>
      <vt:lpstr>pptdesign.blogbus.com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阅读教材，自己梳理教材结构：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根据本课的复习，自己梳理出本节内容的结构：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jzxpc</dc:creator>
  <cp:lastModifiedBy>马贞林</cp:lastModifiedBy>
  <cp:revision>1686</cp:revision>
  <dcterms:created xsi:type="dcterms:W3CDTF">2008-04-24T16:47:00Z</dcterms:created>
  <dcterms:modified xsi:type="dcterms:W3CDTF">2017-11-24T14:17:16Z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