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4" r:id="rId4"/>
    <p:sldMasterId id="2147483689" r:id="rId5"/>
    <p:sldMasterId id="2147483701" r:id="rId6"/>
  </p:sldMasterIdLst>
  <p:notesMasterIdLst>
    <p:notesMasterId r:id="rId8"/>
  </p:notesMasterIdLst>
  <p:sldIdLst>
    <p:sldId id="365" r:id="rId7"/>
    <p:sldId id="899" r:id="rId9"/>
    <p:sldId id="951" r:id="rId10"/>
    <p:sldId id="952" r:id="rId11"/>
    <p:sldId id="953" r:id="rId12"/>
    <p:sldId id="902" r:id="rId13"/>
    <p:sldId id="903" r:id="rId14"/>
    <p:sldId id="904" r:id="rId15"/>
    <p:sldId id="905" r:id="rId16"/>
    <p:sldId id="906" r:id="rId17"/>
    <p:sldId id="909" r:id="rId18"/>
    <p:sldId id="954" r:id="rId19"/>
    <p:sldId id="910" r:id="rId20"/>
    <p:sldId id="955" r:id="rId21"/>
    <p:sldId id="956" r:id="rId22"/>
    <p:sldId id="911" r:id="rId23"/>
    <p:sldId id="912" r:id="rId24"/>
    <p:sldId id="960" r:id="rId25"/>
    <p:sldId id="961" r:id="rId26"/>
    <p:sldId id="913" r:id="rId27"/>
    <p:sldId id="957" r:id="rId28"/>
    <p:sldId id="958" r:id="rId29"/>
    <p:sldId id="959" r:id="rId30"/>
    <p:sldId id="777" r:id="rId31"/>
    <p:sldId id="772" r:id="rId32"/>
    <p:sldId id="774" r:id="rId33"/>
    <p:sldId id="775" r:id="rId34"/>
  </p:sldIdLst>
  <p:sldSz cx="9144000" cy="51435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660066"/>
    <a:srgbClr val="006600"/>
    <a:srgbClr val="006699"/>
    <a:srgbClr val="663300"/>
    <a:srgbClr val="993300"/>
    <a:srgbClr val="800000"/>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63"/>
    <p:restoredTop sz="85267"/>
  </p:normalViewPr>
  <p:slideViewPr>
    <p:cSldViewPr showGuides="1">
      <p:cViewPr varScale="1">
        <p:scale>
          <a:sx n="91" d="100"/>
          <a:sy n="91" d="100"/>
        </p:scale>
        <p:origin x="-588" y="-102"/>
      </p:cViewPr>
      <p:guideLst>
        <p:guide orient="horz" pos="1620"/>
        <p:guide pos="2880"/>
      </p:guideLst>
    </p:cSldViewPr>
  </p:slideViewPr>
  <p:outlineViewPr>
    <p:cViewPr>
      <p:scale>
        <a:sx n="33" d="100"/>
        <a:sy n="33" d="100"/>
      </p:scale>
      <p:origin x="0" y="1002"/>
    </p:cViewPr>
  </p:outlineViewPr>
  <p:notesTextViewPr>
    <p:cViewPr>
      <p:scale>
        <a:sx n="100" d="100"/>
        <a:sy n="100" d="100"/>
      </p:scale>
      <p:origin x="0" y="0"/>
    </p:cViewPr>
  </p:notesTextViewPr>
  <p:sorterViewPr>
    <p:cViewPr>
      <p:scale>
        <a:sx n="100" d="100"/>
        <a:sy n="100" d="100"/>
      </p:scale>
      <p:origin x="0" y="1908"/>
    </p:cViewPr>
  </p:sorter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8" Type="http://schemas.openxmlformats.org/officeDocument/2006/relationships/notesMaster" Target="notesMasters/notesMaster1.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27.xml"/><Relationship Id="rId33" Type="http://schemas.openxmlformats.org/officeDocument/2006/relationships/slide" Target="slides/slide26.xml"/><Relationship Id="rId32" Type="http://schemas.openxmlformats.org/officeDocument/2006/relationships/slide" Target="slides/slide25.xml"/><Relationship Id="rId31" Type="http://schemas.openxmlformats.org/officeDocument/2006/relationships/slide" Target="slides/slide24.xml"/><Relationship Id="rId30" Type="http://schemas.openxmlformats.org/officeDocument/2006/relationships/slide" Target="slides/slide23.xml"/><Relationship Id="rId3" Type="http://schemas.openxmlformats.org/officeDocument/2006/relationships/slideMaster" Target="slideMasters/slideMaster2.xml"/><Relationship Id="rId29" Type="http://schemas.openxmlformats.org/officeDocument/2006/relationships/slide" Target="slides/slide22.xml"/><Relationship Id="rId28" Type="http://schemas.openxmlformats.org/officeDocument/2006/relationships/slide" Target="slides/slide21.xml"/><Relationship Id="rId27" Type="http://schemas.openxmlformats.org/officeDocument/2006/relationships/slide" Target="slides/slide20.xml"/><Relationship Id="rId26" Type="http://schemas.openxmlformats.org/officeDocument/2006/relationships/slide" Target="slides/slide19.xml"/><Relationship Id="rId25" Type="http://schemas.openxmlformats.org/officeDocument/2006/relationships/slide" Target="slides/slide18.xml"/><Relationship Id="rId24" Type="http://schemas.openxmlformats.org/officeDocument/2006/relationships/slide" Target="slides/slide17.xml"/><Relationship Id="rId23" Type="http://schemas.openxmlformats.org/officeDocument/2006/relationships/slide" Target="slides/slide16.xml"/><Relationship Id="rId22" Type="http://schemas.openxmlformats.org/officeDocument/2006/relationships/slide" Target="slides/slide15.xml"/><Relationship Id="rId21" Type="http://schemas.openxmlformats.org/officeDocument/2006/relationships/slide" Target="slides/slide14.xml"/><Relationship Id="rId20" Type="http://schemas.openxmlformats.org/officeDocument/2006/relationships/slide" Target="slides/slide13.xml"/><Relationship Id="rId2" Type="http://schemas.openxmlformats.org/officeDocument/2006/relationships/theme" Target="theme/theme1.xml"/><Relationship Id="rId19" Type="http://schemas.openxmlformats.org/officeDocument/2006/relationships/slide" Target="slides/slide12.xml"/><Relationship Id="rId18" Type="http://schemas.openxmlformats.org/officeDocument/2006/relationships/slide" Target="slides/slide11.xml"/><Relationship Id="rId17" Type="http://schemas.openxmlformats.org/officeDocument/2006/relationships/slide" Target="slides/slide10.xml"/><Relationship Id="rId16" Type="http://schemas.openxmlformats.org/officeDocument/2006/relationships/slide" Target="slides/slide9.xml"/><Relationship Id="rId15" Type="http://schemas.openxmlformats.org/officeDocument/2006/relationships/slide" Target="slides/slide8.xml"/><Relationship Id="rId14" Type="http://schemas.openxmlformats.org/officeDocument/2006/relationships/slide" Target="slides/slide7.xml"/><Relationship Id="rId13" Type="http://schemas.openxmlformats.org/officeDocument/2006/relationships/slide" Target="slides/slide6.xml"/><Relationship Id="rId12" Type="http://schemas.openxmlformats.org/officeDocument/2006/relationships/slide" Target="slides/slide5.xml"/><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ea typeface="宋体" panose="02010600030101010101" pitchFamily="2" charset="-122"/>
              </a:defRPr>
            </a:lvl1pPr>
          </a:lstStyle>
          <a:p>
            <a:pPr fontAlgn="base">
              <a:defRPr/>
            </a:pPr>
            <a:endParaRPr lang="en-US" altLang="zh-CN" strike="noStrike" noProof="1"/>
          </a:p>
        </p:txBody>
      </p:sp>
      <p:sp>
        <p:nvSpPr>
          <p:cNvPr id="32772"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
        <p:nvSpPr>
          <p:cNvPr id="32773" name="Rectangle 5"/>
          <p:cNvSpPr>
            <a:spLocks noGrp="1"/>
          </p:cNvSpPr>
          <p:nvPr>
            <p:ph type="body" sz="quarter"/>
          </p:nvPr>
        </p:nvSpPr>
        <p:spPr>
          <a:xfrm>
            <a:off x="685800" y="4343400"/>
            <a:ext cx="5486400" cy="4114800"/>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ea typeface="宋体" panose="02010600030101010101" pitchFamily="2" charset="-122"/>
              </a:defRPr>
            </a:lvl1pPr>
          </a:lstStyle>
          <a:p>
            <a:pPr fontAlgn="base">
              <a:defRPr/>
            </a:pPr>
            <a:endParaRPr lang="en-US" altLang="zh-CN" strike="noStrike" noProof="1"/>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ea typeface="宋体" panose="02010600030101010101" pitchFamily="2" charset="-122"/>
              </a:defRPr>
            </a:lvl1pPr>
          </a:lstStyle>
          <a:p>
            <a:pPr fontAlgn="base">
              <a:defRPr/>
            </a:pPr>
            <a:fld id="{0EE97443-C1CD-4B8D-A9B9-9E7F0389BDBE}" type="slidenum">
              <a:rPr lang="en-US" altLang="zh-CN" strike="noStrike" noProof="1">
                <a:latin typeface="Arial" panose="020B0604020202020204" pitchFamily="34" charset="0"/>
                <a:ea typeface="宋体" panose="02010600030101010101" pitchFamily="2" charset="-122"/>
                <a:cs typeface="+mn-cs"/>
              </a:rPr>
            </a:fld>
            <a:endParaRPr lang="en-US" altLang="zh-CN"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Rectangle 7"/>
          <p:cNvSpPr>
            <a:spLocks noGrp="1"/>
          </p:cNvSpPr>
          <p:nvPr>
            <p:ph type="sldNum" sz="quarter"/>
          </p:nvPr>
        </p:nvSpPr>
        <p:spPr>
          <a:xfrm>
            <a:off x="3884613" y="8685213"/>
            <a:ext cx="2971800" cy="457200"/>
          </a:xfrm>
          <a:prstGeom prst="rect">
            <a:avLst/>
          </a:prstGeom>
          <a:noFill/>
          <a:ln w="9525">
            <a:noFill/>
          </a:ln>
        </p:spPr>
        <p:txBody>
          <a:bodyPr anchor="b"/>
          <a:p>
            <a:pPr lvl="0" algn="r"/>
            <a:fld id="{9A0DB2DC-4C9A-4742-B13C-FB6460FD3503}" type="slidenum">
              <a:rPr lang="en-US" altLang="zh-CN" sz="1200" dirty="0">
                <a:solidFill>
                  <a:srgbClr val="000000"/>
                </a:solidFill>
              </a:rPr>
            </a:fld>
            <a:endParaRPr lang="en-US" altLang="zh-CN" sz="1200" dirty="0">
              <a:solidFill>
                <a:srgbClr val="000000"/>
              </a:solidFill>
            </a:endParaRPr>
          </a:p>
        </p:txBody>
      </p:sp>
      <p:sp>
        <p:nvSpPr>
          <p:cNvPr id="34818" name="Rectangle 2"/>
          <p:cNvSpPr>
            <a:spLocks noGrp="1" noRot="1" noChangeAspect="1" noTextEdit="1"/>
          </p:cNvSpPr>
          <p:nvPr>
            <p:ph type="sldImg"/>
          </p:nvPr>
        </p:nvSpPr>
        <p:spPr/>
      </p:sp>
      <p:sp>
        <p:nvSpPr>
          <p:cNvPr id="34819" name="Rectangle 3"/>
          <p:cNvSpPr>
            <a:spLocks noGrp="1"/>
          </p:cNvSpPr>
          <p:nvPr>
            <p:ph type="body"/>
          </p:nvPr>
        </p:nvSpPr>
        <p:spPr/>
        <p:txBody>
          <a:bodyPr wrap="square" lIns="91440" tIns="45720" rIns="91440" bIns="45720" anchor="t"/>
          <a:p>
            <a:pPr lvl="0"/>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幻灯片图像占位符 1"/>
          <p:cNvSpPr>
            <a:spLocks noGrp="1" noRot="1" noChangeAspect="1" noTextEdit="1"/>
          </p:cNvSpPr>
          <p:nvPr>
            <p:ph type="sldImg"/>
          </p:nvPr>
        </p:nvSpPr>
        <p:spPr/>
      </p:sp>
      <p:sp>
        <p:nvSpPr>
          <p:cNvPr id="38914" name="备注占位符 2"/>
          <p:cNvSpPr>
            <a:spLocks noGrp="1"/>
          </p:cNvSpPr>
          <p:nvPr>
            <p:ph type="body"/>
          </p:nvPr>
        </p:nvSpPr>
        <p:spPr/>
        <p:txBody>
          <a:bodyPr wrap="square" lIns="91440" tIns="45720" rIns="91440" bIns="45720" anchor="t"/>
          <a:p>
            <a:pPr lvl="0"/>
            <a:endParaRPr lang="zh-CN" altLang="en-US" dirty="0"/>
          </a:p>
        </p:txBody>
      </p:sp>
      <p:sp>
        <p:nvSpPr>
          <p:cNvPr id="38915" name="灯片编号占位符 3"/>
          <p:cNvSpPr>
            <a:spLocks noGrp="1"/>
          </p:cNvSpPr>
          <p:nvPr>
            <p:ph type="sldNum" sz="quarter"/>
          </p:nvPr>
        </p:nvSpPr>
        <p:spPr>
          <a:xfrm>
            <a:off x="3884613" y="8685213"/>
            <a:ext cx="2971800" cy="457200"/>
          </a:xfrm>
          <a:prstGeom prst="rect">
            <a:avLst/>
          </a:prstGeom>
          <a:noFill/>
          <a:ln w="9525">
            <a:noFill/>
          </a:ln>
        </p:spPr>
        <p:txBody>
          <a:bodyPr wrap="square" lIns="91440" tIns="45720" rIns="91440" bIns="45720" anchor="b"/>
          <a:p>
            <a:pPr lvl="0" indent="0" algn="r"/>
            <a:fld id="{9A0DB2DC-4C9A-4742-B13C-FB6460FD3503}" type="slidenum">
              <a:rPr lang="en-US" altLang="zh-CN" sz="1200">
                <a:solidFill>
                  <a:srgbClr val="000000"/>
                </a:solidFill>
                <a:latin typeface="Arial" panose="020B0604020202020204" pitchFamily="34" charset="0"/>
              </a:rPr>
            </a:fld>
            <a:endParaRPr lang="en-US" altLang="zh-CN" sz="1200">
              <a:solidFill>
                <a:srgbClr val="000000"/>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40"/>
            <a:ext cx="7772400" cy="1102519"/>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ctr"/>
            <a:r>
              <a:rPr lang="zh-CN" altLang="en-US" strike="noStrike" noProof="1" smtClean="0"/>
              <a:t>单击此处编辑母版副标题样式</a:t>
            </a:r>
            <a:endParaRPr lang="zh-CN" altLang="en-US" strike="noStrike" noProof="1"/>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86923"/>
            <a:ext cx="2051050" cy="4679156"/>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68333" y="86923"/>
            <a:ext cx="6003925" cy="4679156"/>
          </a:xfrm>
        </p:spPr>
        <p:txBody>
          <a:bodyPr vert="eaVert"/>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6146"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6147" name="Group 71"/>
          <p:cNvGrpSpPr/>
          <p:nvPr/>
        </p:nvGrpSpPr>
        <p:grpSpPr>
          <a:xfrm>
            <a:off x="5222875" y="20638"/>
            <a:ext cx="3856038" cy="5110162"/>
            <a:chOff x="275" y="265"/>
            <a:chExt cx="2373" cy="3936"/>
          </a:xfrm>
        </p:grpSpPr>
        <p:sp>
          <p:nvSpPr>
            <p:cNvPr id="6148"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6149"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81"/>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17"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6"/>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8"/>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18438"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showMasterSp="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1945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19459" name="Group 71"/>
          <p:cNvGrpSpPr/>
          <p:nvPr/>
        </p:nvGrpSpPr>
        <p:grpSpPr>
          <a:xfrm>
            <a:off x="5222875" y="20638"/>
            <a:ext cx="3856038" cy="5110162"/>
            <a:chOff x="275" y="265"/>
            <a:chExt cx="2373" cy="3936"/>
          </a:xfrm>
        </p:grpSpPr>
        <p:sp>
          <p:nvSpPr>
            <p:cNvPr id="1946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1946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200400"/>
          </a:xfrm>
          <a:prstGeom prst="rect">
            <a:avLst/>
          </a:prstGeom>
        </p:spPr>
        <p:txBody>
          <a:bodyPr anchor="b">
            <a:noAutofit/>
          </a:bodyPr>
          <a:lstStyle>
            <a:lvl1pPr>
              <a:lnSpc>
                <a:spcPct val="100000"/>
              </a:lnSpc>
              <a:defRPr sz="8000"/>
            </a:lvl1pPr>
          </a:lstStyle>
          <a:p>
            <a:pPr fontAlgn="base"/>
            <a:r>
              <a:rPr lang="zh-CN" altLang="en-US" strike="noStrike" noProof="1" smtClean="0"/>
              <a:t>单击此处编辑母版标题样式</a:t>
            </a:r>
            <a:endParaRPr lang="en-US" strike="noStrike" noProof="1" dirty="0"/>
          </a:p>
        </p:txBody>
      </p:sp>
      <p:sp>
        <p:nvSpPr>
          <p:cNvPr id="3" name="Subtitle 2"/>
          <p:cNvSpPr>
            <a:spLocks noGrp="1"/>
          </p:cNvSpPr>
          <p:nvPr>
            <p:ph type="subTitle" idx="1"/>
          </p:nvPr>
        </p:nvSpPr>
        <p:spPr>
          <a:xfrm>
            <a:off x="1371600" y="3714750"/>
            <a:ext cx="6400800" cy="914400"/>
          </a:xfrm>
          <a:prstGeom prst="rect">
            <a:avLst/>
          </a:prstGeo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en-US" strike="noStrike" noProof="1" dirty="0"/>
          </a:p>
        </p:txBody>
      </p:sp>
      <p:sp>
        <p:nvSpPr>
          <p:cNvPr id="4" name="Date Placeholder 6"/>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5C1020D-94BA-4908-ACBA-9235C51D92F6}" type="datetimeFigureOut">
              <a:rPr lang="zh-CN" altLang="en-US" strike="noStrike" noProof="1">
                <a:latin typeface="+mn-lt"/>
                <a:ea typeface="+mn-ea"/>
                <a:cs typeface="+mn-cs"/>
              </a:rPr>
            </a:fld>
            <a:endParaRPr lang="zh-CN" altLang="en-US" strike="noStrike" noProof="1"/>
          </a:p>
        </p:txBody>
      </p:sp>
      <p:sp>
        <p:nvSpPr>
          <p:cNvPr id="5" name="Slide Number Placeholder 7"/>
          <p:cNvSpPr>
            <a:spLocks noGrp="1"/>
          </p:cNvSpPr>
          <p:nvPr>
            <p:ph type="sldNum" sz="quarter" idx="11"/>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602884A-3B44-4DB9-9DE1-A8AC5C3CABCC}" type="slidenum">
              <a:rPr lang="zh-CN" altLang="en-US" strike="noStrike" noProof="1">
                <a:latin typeface="+mn-lt"/>
                <a:ea typeface="+mn-ea"/>
                <a:cs typeface="+mn-cs"/>
              </a:rPr>
            </a:fld>
            <a:endParaRPr lang="zh-CN" altLang="en-US" strike="noStrike" noProof="1"/>
          </a:p>
        </p:txBody>
      </p:sp>
      <p:sp>
        <p:nvSpPr>
          <p:cNvPr id="6" name="Footer Placeholder 8"/>
          <p:cNvSpPr>
            <a:spLocks noGrp="1"/>
          </p:cNvSpPr>
          <p:nvPr>
            <p:ph type="ftr" sz="quarter" idx="12"/>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457200" y="1200151"/>
            <a:ext cx="8229600" cy="3394472"/>
          </a:xfrm>
          <a:prstGeom prst="rect">
            <a:avLst/>
          </a:prstGeom>
        </p:spPr>
        <p:txBody>
          <a:bodyPr/>
          <a:lstStyle>
            <a:lvl5pPr>
              <a:defRPr/>
            </a:lvl5pPr>
            <a:lvl6pPr>
              <a:defRPr/>
            </a:lvl6pPr>
            <a:lvl7pPr>
              <a:defRPr/>
            </a:lvl7pPr>
            <a:lvl8pPr>
              <a:defRPr/>
            </a:lvl8pPr>
            <a:lvl9pPr>
              <a:buFont typeface="Arial" panose="020B0604020202020204" pitchFamily="34" charset="0"/>
              <a:buChar char="•"/>
              <a:defRPr/>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0DF3919D-01EA-4F77-80DD-BD73C1F555AF}"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A96C8F-E4E2-4883-BCBD-66D328A6F7BF}"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Oval 6"/>
          <p:cNvSpPr/>
          <p:nvPr/>
        </p:nvSpPr>
        <p:spPr>
          <a:xfrm>
            <a:off x="4495800"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5" name="Oval 7"/>
          <p:cNvSpPr/>
          <p:nvPr/>
        </p:nvSpPr>
        <p:spPr>
          <a:xfrm>
            <a:off x="4695825"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6" name="Oval 8"/>
          <p:cNvSpPr/>
          <p:nvPr/>
        </p:nvSpPr>
        <p:spPr>
          <a:xfrm>
            <a:off x="4297363" y="2943225"/>
            <a:ext cx="84138" cy="63500"/>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trike="noStrike" noProof="1">
              <a:solidFill>
                <a:prstClr val="white"/>
              </a:solidFill>
            </a:endParaRPr>
          </a:p>
        </p:txBody>
      </p:sp>
      <p:sp>
        <p:nvSpPr>
          <p:cNvPr id="2" name="Title 1"/>
          <p:cNvSpPr>
            <a:spLocks noGrp="1"/>
          </p:cNvSpPr>
          <p:nvPr>
            <p:ph type="title"/>
          </p:nvPr>
        </p:nvSpPr>
        <p:spPr>
          <a:xfrm>
            <a:off x="722313" y="1028701"/>
            <a:ext cx="7772400" cy="1878806"/>
          </a:xfrm>
          <a:prstGeom prst="rect">
            <a:avLst/>
          </a:prstGeo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base"/>
            <a:r>
              <a:rPr lang="zh-CN" altLang="en-US" strike="noStrike" noProof="1" smtClean="0"/>
              <a:t>单击此处编辑母版标题样式</a:t>
            </a:r>
            <a:endParaRPr lang="en-US" strike="noStrike" noProof="1" dirty="0"/>
          </a:p>
        </p:txBody>
      </p:sp>
      <p:sp>
        <p:nvSpPr>
          <p:cNvPr id="3" name="Text Placeholder 2"/>
          <p:cNvSpPr>
            <a:spLocks noGrp="1"/>
          </p:cNvSpPr>
          <p:nvPr>
            <p:ph type="body" idx="1"/>
          </p:nvPr>
        </p:nvSpPr>
        <p:spPr>
          <a:xfrm>
            <a:off x="722313" y="3051577"/>
            <a:ext cx="7772400" cy="848915"/>
          </a:xfrm>
          <a:prstGeom prst="rect">
            <a:avLst/>
          </a:prstGeo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7"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92916C56-B1C8-47DC-B561-23CA83831B7C}" type="datetimeFigureOut">
              <a:rPr lang="zh-CN" altLang="en-US" strike="noStrike" noProof="1">
                <a:latin typeface="+mn-lt"/>
                <a:ea typeface="+mn-ea"/>
                <a:cs typeface="+mn-cs"/>
              </a:rPr>
            </a:fld>
            <a:endParaRPr lang="zh-CN" altLang="en-US" strike="noStrike" noProof="1"/>
          </a:p>
        </p:txBody>
      </p:sp>
      <p:sp>
        <p:nvSpPr>
          <p:cNvPr id="8"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013B6C9-1851-44E2-AE27-6B968A2FA016}"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smtClean="0"/>
          </a:p>
        </p:txBody>
      </p:sp>
      <p:sp>
        <p:nvSpPr>
          <p:cNvPr id="9" name="Content Placeholder 8"/>
          <p:cNvSpPr>
            <a:spLocks noGrp="1"/>
          </p:cNvSpPr>
          <p:nvPr>
            <p:ph sz="quarter" idx="13"/>
          </p:nvPr>
        </p:nvSpPr>
        <p:spPr>
          <a:xfrm>
            <a:off x="365760" y="1200150"/>
            <a:ext cx="4041648" cy="339471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5" name="Date Placeholder 4"/>
          <p:cNvSpPr>
            <a:spLocks noGrp="1"/>
          </p:cNvSpPr>
          <p:nvPr>
            <p:ph type="dt" sz="half" idx="14"/>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5A5CC-33E0-4E2C-AE6A-CE33A18C423D}"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5"/>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6"/>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EBA693A-B9AD-4A9B-A2F0-40BD0E7C101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82"/>
            <a:ext cx="7772400" cy="1021556"/>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lvl1pPr>
              <a:defRPr/>
            </a:lvl1pPr>
          </a:lstStyle>
          <a:p>
            <a:pPr fontAlgn="base"/>
            <a:r>
              <a:rPr lang="zh-CN" altLang="en-US" strike="noStrike" noProof="1" smtClean="0"/>
              <a:t>单击此处编辑母版标题样式</a:t>
            </a:r>
            <a:endParaRPr lang="en-US" strike="noStrike" noProof="1"/>
          </a:p>
        </p:txBody>
      </p:sp>
      <p:sp>
        <p:nvSpPr>
          <p:cNvPr id="3" name="Text Placeholder 2"/>
          <p:cNvSpPr>
            <a:spLocks noGrp="1"/>
          </p:cNvSpPr>
          <p:nvPr>
            <p:ph type="body" idx="1"/>
          </p:nvPr>
        </p:nvSpPr>
        <p:spPr>
          <a:xfrm>
            <a:off x="457200" y="1200150"/>
            <a:ext cx="4040188"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5" name="Text Placeholder 4"/>
          <p:cNvSpPr>
            <a:spLocks noGrp="1"/>
          </p:cNvSpPr>
          <p:nvPr>
            <p:ph type="body" sz="quarter" idx="3"/>
          </p:nvPr>
        </p:nvSpPr>
        <p:spPr>
          <a:xfrm>
            <a:off x="4648209" y="1200150"/>
            <a:ext cx="4041775" cy="457200"/>
          </a:xfrm>
          <a:prstGeom prst="rect">
            <a:avLst/>
          </a:prstGeo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11" name="Content Placeholder 10"/>
          <p:cNvSpPr>
            <a:spLocks noGrp="1"/>
          </p:cNvSpPr>
          <p:nvPr>
            <p:ph sz="quarter" idx="13"/>
          </p:nvPr>
        </p:nvSpPr>
        <p:spPr>
          <a:xfrm>
            <a:off x="457200" y="1659636"/>
            <a:ext cx="4041648" cy="2935224"/>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13" name="Content Placeholder 12"/>
          <p:cNvSpPr>
            <a:spLocks noGrp="1"/>
          </p:cNvSpPr>
          <p:nvPr>
            <p:ph sz="quarter" idx="14"/>
          </p:nvPr>
        </p:nvSpPr>
        <p:spPr>
          <a:xfrm>
            <a:off x="4672584" y="1659637"/>
            <a:ext cx="4041648" cy="2934890"/>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7" name="Date Placeholder 6"/>
          <p:cNvSpPr>
            <a:spLocks noGrp="1"/>
          </p:cNvSpPr>
          <p:nvPr>
            <p:ph type="dt" sz="half" idx="15"/>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80089016-4CB1-4010-AC2B-23CD1518C83B}" type="datetimeFigureOut">
              <a:rPr lang="zh-CN" altLang="en-US" strike="noStrike" noProof="1">
                <a:latin typeface="+mn-lt"/>
                <a:ea typeface="+mn-ea"/>
                <a:cs typeface="+mn-cs"/>
              </a:rPr>
            </a:fld>
            <a:endParaRPr lang="zh-CN" altLang="en-US" strike="noStrike" noProof="1"/>
          </a:p>
        </p:txBody>
      </p:sp>
      <p:sp>
        <p:nvSpPr>
          <p:cNvPr id="8" name="Footer Placeholder 7"/>
          <p:cNvSpPr>
            <a:spLocks noGrp="1"/>
          </p:cNvSpPr>
          <p:nvPr>
            <p:ph type="ftr" sz="quarter" idx="16"/>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9" name="Slide Number Placeholder 8"/>
          <p:cNvSpPr>
            <a:spLocks noGrp="1"/>
          </p:cNvSpPr>
          <p:nvPr>
            <p:ph type="sldNum" sz="quarter" idx="17"/>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D83AFEC-51B8-4549-B9E3-2BF8477E300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Date Placeholder 2"/>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949509E-1665-4E22-8D61-E7CFEC8EEE6D}" type="datetimeFigureOut">
              <a:rPr lang="zh-CN" altLang="en-US" strike="noStrike" noProof="1">
                <a:latin typeface="+mn-lt"/>
                <a:ea typeface="+mn-ea"/>
                <a:cs typeface="+mn-cs"/>
              </a:rPr>
            </a:fld>
            <a:endParaRPr lang="zh-CN" altLang="en-US" strike="noStrike" noProof="1"/>
          </a:p>
        </p:txBody>
      </p:sp>
      <p:sp>
        <p:nvSpPr>
          <p:cNvPr id="4" name="Footer Placeholder 3"/>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5" name="Slide Number Placeholder 4"/>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5117271D-38F3-4F5A-8BA3-0B3B9C5D4251}"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D8C23A99-C87F-43CA-B087-BF93873C4030}" type="datetimeFigureOut">
              <a:rPr lang="zh-CN" altLang="en-US" strike="noStrike" noProof="1">
                <a:latin typeface="+mn-lt"/>
                <a:ea typeface="+mn-ea"/>
                <a:cs typeface="+mn-cs"/>
              </a:rPr>
            </a:fld>
            <a:endParaRPr lang="zh-CN" altLang="en-US" strike="noStrike" noProof="1"/>
          </a:p>
        </p:txBody>
      </p:sp>
      <p:sp>
        <p:nvSpPr>
          <p:cNvPr id="3" name="Footer Placeholder 2"/>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4" name="Slide Number Placeholder 3"/>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E4C99B7-E1B4-464D-AD40-66D9C65EF268}"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5907094" y="200027"/>
            <a:ext cx="3008313" cy="1571625"/>
          </a:xfrm>
          <a:prstGeom prst="rect">
            <a:avLst/>
          </a:prstGeo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pPr fontAlgn="base"/>
            <a:r>
              <a:rPr lang="zh-CN" altLang="en-US" strike="noStrike" noProof="1" smtClean="0"/>
              <a:t>单击此处编辑母版标题样式</a:t>
            </a:r>
            <a:endParaRPr lang="en-US" strike="noStrike" noProof="1" dirty="0"/>
          </a:p>
        </p:txBody>
      </p:sp>
      <p:sp>
        <p:nvSpPr>
          <p:cNvPr id="3" name="Content Placeholder 2"/>
          <p:cNvSpPr>
            <a:spLocks noGrp="1"/>
          </p:cNvSpPr>
          <p:nvPr>
            <p:ph idx="1"/>
          </p:nvPr>
        </p:nvSpPr>
        <p:spPr>
          <a:xfrm>
            <a:off x="719143" y="204792"/>
            <a:ext cx="4995863" cy="438983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dirty="0"/>
          </a:p>
        </p:txBody>
      </p:sp>
      <p:sp>
        <p:nvSpPr>
          <p:cNvPr id="4" name="Text Placeholder 3"/>
          <p:cNvSpPr>
            <a:spLocks noGrp="1"/>
          </p:cNvSpPr>
          <p:nvPr>
            <p:ph type="body" sz="half" idx="2"/>
          </p:nvPr>
        </p:nvSpPr>
        <p:spPr>
          <a:xfrm>
            <a:off x="5907094" y="1828801"/>
            <a:ext cx="3008313" cy="2765822"/>
          </a:xfrm>
          <a:prstGeom prst="rect">
            <a:avLst/>
          </a:prstGeo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F10D6107-95E8-44CC-85B1-9192DD67C4DF}"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74BD52BD-7984-4A92-AB1F-DE8388EF0B3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679576" y="171454"/>
            <a:ext cx="5711824" cy="671513"/>
          </a:xfrm>
          <a:prstGeom prst="rect">
            <a:avLst/>
          </a:prstGeom>
        </p:spPr>
        <p:txBody>
          <a:bodyPr anchor="b"/>
          <a:lstStyle>
            <a:lvl1pPr algn="ctr">
              <a:lnSpc>
                <a:spcPct val="100000"/>
              </a:lnSpc>
              <a:defRPr sz="2800" b="0"/>
            </a:lvl1pPr>
          </a:lstStyle>
          <a:p>
            <a:pPr fontAlgn="base"/>
            <a:r>
              <a:rPr lang="zh-CN" altLang="en-US" strike="noStrike" noProof="1" smtClean="0"/>
              <a:t>单击此处编辑母版标题样式</a:t>
            </a:r>
            <a:endParaRPr lang="en-US" strike="noStrike" noProof="1" dirty="0"/>
          </a:p>
        </p:txBody>
      </p:sp>
      <p:sp>
        <p:nvSpPr>
          <p:cNvPr id="3" name="Picture Placeholder 2"/>
          <p:cNvSpPr>
            <a:spLocks noGrp="1"/>
          </p:cNvSpPr>
          <p:nvPr>
            <p:ph type="pic" idx="1"/>
          </p:nvPr>
        </p:nvSpPr>
        <p:spPr>
          <a:xfrm>
            <a:off x="1508126" y="857252"/>
            <a:ext cx="6054724" cy="3405783"/>
          </a:xfrm>
          <a:prstGeom prst="rect">
            <a:avLst/>
          </a:prstGeo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base"/>
            <a:r>
              <a:rPr lang="zh-CN" altLang="en-US" strike="noStrike" noProof="0" smtClean="0"/>
              <a:t>单击图标添加图片</a:t>
            </a:r>
            <a:endParaRPr lang="en-US" strike="noStrike" noProof="0" dirty="0"/>
          </a:p>
        </p:txBody>
      </p:sp>
      <p:sp>
        <p:nvSpPr>
          <p:cNvPr id="4" name="Text Placeholder 3"/>
          <p:cNvSpPr>
            <a:spLocks noGrp="1"/>
          </p:cNvSpPr>
          <p:nvPr>
            <p:ph type="body" sz="half" idx="2"/>
          </p:nvPr>
        </p:nvSpPr>
        <p:spPr>
          <a:xfrm>
            <a:off x="1679576" y="4357688"/>
            <a:ext cx="5711824" cy="40005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Date Placeholder 4"/>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E50AF99C-4A74-4BCB-9F3E-977083EFA73B}" type="datetimeFigureOut">
              <a:rPr lang="zh-CN" altLang="en-US" strike="noStrike" noProof="1">
                <a:latin typeface="+mn-lt"/>
                <a:ea typeface="+mn-ea"/>
                <a:cs typeface="+mn-cs"/>
              </a:rPr>
            </a:fld>
            <a:endParaRPr lang="zh-CN" altLang="en-US" strike="noStrike" noProof="1"/>
          </a:p>
        </p:txBody>
      </p:sp>
      <p:sp>
        <p:nvSpPr>
          <p:cNvPr id="6" name="Footer Placeholder 5"/>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7" name="Slide Number Placeholder 6"/>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360FF329-7D5D-432B-ADFB-DB4471A105F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00150"/>
          </a:xfrm>
          <a:prstGeom prst="rect">
            <a:avLst/>
          </a:prstGeom>
        </p:spPr>
        <p:txBody>
          <a:bodyPr/>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2F97F26-1EEA-4638-9057-7976D6A6383A}"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B4D5E54C-C587-40D3-98B0-62F3E1878230}"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a:prstGeom prst="rect">
            <a:avLst/>
          </a:prstGeom>
        </p:spPr>
        <p:txBody>
          <a:bodyPr vert="eaVert"/>
          <a:lstStyle/>
          <a:p>
            <a:pPr fontAlgn="base"/>
            <a:r>
              <a:rPr lang="zh-CN" altLang="en-US" strike="noStrike" noProof="1" smtClean="0"/>
              <a:t>单击此处编辑母版标题样式</a:t>
            </a:r>
            <a:endParaRPr lang="en-US" strike="noStrike" noProof="1" dirty="0"/>
          </a:p>
        </p:txBody>
      </p:sp>
      <p:sp>
        <p:nvSpPr>
          <p:cNvPr id="3" name="Vertical Text Placeholder 2"/>
          <p:cNvSpPr>
            <a:spLocks noGrp="1"/>
          </p:cNvSpPr>
          <p:nvPr>
            <p:ph type="body" orient="vert" idx="1"/>
          </p:nvPr>
        </p:nvSpPr>
        <p:spPr>
          <a:xfrm>
            <a:off x="457200" y="205980"/>
            <a:ext cx="6019800" cy="4388644"/>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US" strike="noStrike" noProof="1"/>
          </a:p>
        </p:txBody>
      </p:sp>
      <p:sp>
        <p:nvSpPr>
          <p:cNvPr id="4" name="Date Placeholder 3"/>
          <p:cNvSpPr>
            <a:spLocks noGrp="1"/>
          </p:cNvSpPr>
          <p:nvPr>
            <p:ph type="dt" sz="half" idx="10"/>
          </p:nvPr>
        </p:nvSpPr>
        <p:spPr>
          <a:xfrm>
            <a:off x="6362700" y="4767263"/>
            <a:ext cx="2085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A9FCC137-B60A-4BFD-9F50-1D9FBD8C8020}" type="datetimeFigureOut">
              <a:rPr lang="zh-CN" altLang="en-US" strike="noStrike" noProof="1">
                <a:latin typeface="+mn-lt"/>
                <a:ea typeface="+mn-ea"/>
                <a:cs typeface="+mn-cs"/>
              </a:rPr>
            </a:fld>
            <a:endParaRPr lang="zh-CN" altLang="en-US" strike="noStrike" noProof="1"/>
          </a:p>
        </p:txBody>
      </p:sp>
      <p:sp>
        <p:nvSpPr>
          <p:cNvPr id="5" name="Footer Placeholder 4"/>
          <p:cNvSpPr>
            <a:spLocks noGrp="1"/>
          </p:cNvSpPr>
          <p:nvPr>
            <p:ph type="ftr" sz="quarter" idx="11"/>
          </p:nvPr>
        </p:nvSpPr>
        <p:spPr>
          <a:xfrm>
            <a:off x="658813" y="4767263"/>
            <a:ext cx="2847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endParaRPr lang="zh-CN" altLang="en-US" strike="noStrike" noProof="1"/>
          </a:p>
        </p:txBody>
      </p:sp>
      <p:sp>
        <p:nvSpPr>
          <p:cNvPr id="6" name="Slide Number Placeholder 5"/>
          <p:cNvSpPr>
            <a:spLocks noGrp="1"/>
          </p:cNvSpPr>
          <p:nvPr>
            <p:ph type="sldNum" sz="quarter" idx="12"/>
          </p:nvPr>
        </p:nvSpPr>
        <p:spPr>
          <a:xfrm>
            <a:off x="8543925" y="4767263"/>
            <a:ext cx="561975" cy="274638"/>
          </a:xfrm>
          <a:prstGeom prst="rect">
            <a:avLst/>
          </a:prstGeom>
        </p:spPr>
        <p:txBody>
          <a:bodyPr/>
          <a:lstStyle>
            <a:lvl1pPr fontAlgn="auto">
              <a:spcBef>
                <a:spcPts val="0"/>
              </a:spcBef>
              <a:spcAft>
                <a:spcPts val="0"/>
              </a:spcAft>
              <a:defRPr>
                <a:solidFill>
                  <a:prstClr val="black"/>
                </a:solidFill>
                <a:latin typeface="+mn-lt"/>
                <a:ea typeface="+mn-ea"/>
              </a:defRPr>
            </a:lvl1pPr>
          </a:lstStyle>
          <a:p>
            <a:pPr fontAlgn="auto">
              <a:defRPr/>
            </a:pPr>
            <a:fld id="{CFCD58FA-2B19-45C5-8944-55227B7CD099}" type="slidenum">
              <a:rPr lang="zh-CN" altLang="en-US" strike="noStrike" noProof="1">
                <a:latin typeface="+mn-lt"/>
                <a:ea typeface="+mn-ea"/>
                <a:cs typeface="+mn-cs"/>
              </a:rPr>
            </a:fld>
            <a:endParaRPr lang="zh-CN" altLang="en-US" strike="noStrike" noProof="1"/>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标题和内容">
    <p:spTree>
      <p:nvGrpSpPr>
        <p:cNvPr id="1" name=""/>
        <p:cNvGrpSpPr/>
        <p:nvPr/>
      </p:nvGrpSpPr>
      <p:grpSpPr>
        <a:xfrm>
          <a:off x="0" y="0"/>
          <a:ext cx="0" cy="0"/>
          <a:chOff x="0" y="0"/>
          <a:chExt cx="0" cy="0"/>
        </a:xfrm>
      </p:grpSpPr>
      <p:sp>
        <p:nvSpPr>
          <p:cNvPr id="31750" name="Rectangle 2"/>
          <p:cNvSpPr/>
          <p:nvPr/>
        </p:nvSpPr>
        <p:spPr>
          <a:xfrm>
            <a:off x="0" y="0"/>
            <a:ext cx="9145588" cy="458788"/>
          </a:xfrm>
          <a:prstGeom prst="rect">
            <a:avLst/>
          </a:prstGeom>
          <a:gradFill rotWithShape="1">
            <a:gsLst>
              <a:gs pos="0">
                <a:srgbClr val="001D31"/>
              </a:gs>
              <a:gs pos="100000">
                <a:srgbClr val="0099FF"/>
              </a:gs>
            </a:gsLst>
            <a:lin ang="18900000" scaled="1"/>
            <a:tileRect/>
          </a:gradFill>
          <a:ln w="9525">
            <a:noFill/>
          </a:ln>
        </p:spPr>
        <p:txBody>
          <a:bodyPr wrap="none" anchor="ctr"/>
          <a:p>
            <a:pPr lvl="0"/>
            <a:endParaRPr lang="zh-CN" altLang="en-US" b="1" dirty="0">
              <a:solidFill>
                <a:srgbClr val="000000"/>
              </a:solidFill>
              <a:latin typeface="Calibri" panose="020F0502020204030204" pitchFamily="34" charset="0"/>
              <a:ea typeface="黑体" panose="02010609060101010101" pitchFamily="2" charset="-122"/>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blipFill rotWithShape="0">
          <a:blip r:embed="rId2"/>
          <a:stretch>
            <a:fillRect/>
          </a:stretch>
        </a:blipFill>
        <a:effectLst/>
      </p:bgPr>
    </p:bg>
    <p:spTree>
      <p:nvGrpSpPr>
        <p:cNvPr id="1" name=""/>
        <p:cNvGrpSpPr/>
        <p:nvPr/>
      </p:nvGrpSpPr>
      <p:grpSpPr/>
      <p:sp>
        <p:nvSpPr>
          <p:cNvPr id="95234" name="标题 95233"/>
          <p:cNvSpPr>
            <a:spLocks noGrp="1" noRot="1"/>
          </p:cNvSpPr>
          <p:nvPr>
            <p:ph type="ctrTitle"/>
          </p:nvPr>
        </p:nvSpPr>
        <p:spPr>
          <a:xfrm>
            <a:off x="685800" y="1714500"/>
            <a:ext cx="7772400" cy="857250"/>
          </a:xfrm>
          <a:prstGeom prst="rect">
            <a:avLst/>
          </a:prstGeom>
          <a:noFill/>
          <a:ln w="9525">
            <a:noFill/>
          </a:ln>
        </p:spPr>
        <p:txBody>
          <a:bodyPr anchor="ctr"/>
          <a:lstStyle>
            <a:lvl1pPr lvl="0">
              <a:defRPr/>
            </a:lvl1pPr>
          </a:lstStyle>
          <a:p>
            <a:pPr lvl="0"/>
            <a:r>
              <a:rPr lang="zh-CN" altLang="en-US" dirty="0"/>
              <a:t>单击此处编辑母版标题样式</a:t>
            </a:r>
            <a:endParaRPr lang="zh-CN" altLang="en-US" dirty="0"/>
          </a:p>
        </p:txBody>
      </p:sp>
      <p:sp>
        <p:nvSpPr>
          <p:cNvPr id="95235" name="副标题 95234"/>
          <p:cNvSpPr>
            <a:spLocks noGrp="1" noRot="1"/>
          </p:cNvSpPr>
          <p:nvPr>
            <p:ph type="subTitle" idx="1"/>
          </p:nvPr>
        </p:nvSpPr>
        <p:spPr>
          <a:xfrm>
            <a:off x="1371600" y="2914650"/>
            <a:ext cx="6400800" cy="131445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dirty="0"/>
              <a:t>单击此处编辑母版副标题样式</a:t>
            </a:r>
            <a:endParaRPr lang="zh-CN" altLang="en-US" dirty="0"/>
          </a:p>
        </p:txBody>
      </p:sp>
      <p:sp>
        <p:nvSpPr>
          <p:cNvPr id="95236" name="日期占位符 95235"/>
          <p:cNvSpPr>
            <a:spLocks noGrp="1"/>
          </p:cNvSpPr>
          <p:nvPr>
            <p:ph type="dt" sz="half" idx="2"/>
          </p:nvPr>
        </p:nvSpPr>
        <p:spPr>
          <a:xfrm>
            <a:off x="301625" y="4684713"/>
            <a:ext cx="2289175" cy="357187"/>
          </a:xfrm>
          <a:prstGeom prst="rect">
            <a:avLst/>
          </a:prstGeom>
          <a:noFill/>
          <a:ln w="9525">
            <a:noFill/>
          </a:ln>
        </p:spPr>
        <p:txBody>
          <a:bodyPr anchor="t"/>
          <a:lstStyle>
            <a:lvl1pPr>
              <a:defRPr sz="1400"/>
            </a:lvl1pPr>
          </a:lstStyle>
          <a:p>
            <a:endParaRPr lang="zh-CN" altLang="en-US" dirty="0">
              <a:latin typeface="Arial" panose="020B0604020202020204" pitchFamily="34" charset="0"/>
            </a:endParaRPr>
          </a:p>
        </p:txBody>
      </p:sp>
      <p:sp>
        <p:nvSpPr>
          <p:cNvPr id="95237" name="页脚占位符 95236"/>
          <p:cNvSpPr>
            <a:spLocks noGrp="1"/>
          </p:cNvSpPr>
          <p:nvPr>
            <p:ph type="ftr" sz="quarter" idx="3"/>
          </p:nvPr>
        </p:nvSpPr>
        <p:spPr>
          <a:xfrm>
            <a:off x="3124200" y="4684713"/>
            <a:ext cx="2895600" cy="357187"/>
          </a:xfrm>
          <a:prstGeom prst="rect">
            <a:avLst/>
          </a:prstGeom>
          <a:noFill/>
          <a:ln w="9525">
            <a:noFill/>
          </a:ln>
        </p:spPr>
        <p:txBody>
          <a:bodyPr anchor="t"/>
          <a:lstStyle>
            <a:lvl1pPr algn="ctr">
              <a:defRPr sz="1400"/>
            </a:lvl1pPr>
          </a:lstStyle>
          <a:p>
            <a:endParaRPr lang="zh-CN" altLang="en-US" dirty="0">
              <a:latin typeface="Arial" panose="020B0604020202020204" pitchFamily="34" charset="0"/>
            </a:endParaRPr>
          </a:p>
        </p:txBody>
      </p:sp>
      <p:sp>
        <p:nvSpPr>
          <p:cNvPr id="95238" name="灯片编号占位符 95237"/>
          <p:cNvSpPr>
            <a:spLocks noGrp="1"/>
          </p:cNvSpPr>
          <p:nvPr>
            <p:ph type="sldNum" sz="quarter" idx="4"/>
          </p:nvPr>
        </p:nvSpPr>
        <p:spPr>
          <a:xfrm>
            <a:off x="6553200" y="4684713"/>
            <a:ext cx="2289175" cy="357187"/>
          </a:xfrm>
          <a:prstGeom prst="rect">
            <a:avLst/>
          </a:prstGeom>
          <a:noFill/>
          <a:ln w="9525">
            <a:noFill/>
          </a:ln>
        </p:spPr>
        <p:txBody>
          <a:bodyPr anchor="t"/>
          <a:lstStyle>
            <a:lvl1pPr algn="r">
              <a:defRPr sz="1400"/>
            </a:lvl1pPr>
          </a:lstStyle>
          <a:p>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5239"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5240"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68313" y="735806"/>
            <a:ext cx="4027487"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735806"/>
            <a:ext cx="4027488" cy="40302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01625"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7408" y="1428750"/>
            <a:ext cx="4184968" cy="3146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3829"/>
            <a:ext cx="3655181"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034"/>
            <a:ext cx="3655181"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3829"/>
            <a:ext cx="3673182" cy="617934"/>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034"/>
            <a:ext cx="3673182" cy="264321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3124012"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01"/>
            <a:ext cx="4629150" cy="4052888"/>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3124012" cy="2858691"/>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457200"/>
            <a:ext cx="2135188" cy="41179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01625" y="457200"/>
            <a:ext cx="6281784" cy="411797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1631160"/>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ctr"/>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33" y="1631160"/>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Tree>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19" y="204787"/>
            <a:ext cx="3008313" cy="8715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0480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ctr"/>
            <a:r>
              <a:rPr lang="zh-CN" altLang="en-US" strike="noStrike" noProof="1" smtClean="0"/>
              <a:t>单击此处编辑母版文本样式</a:t>
            </a:r>
            <a:endParaRPr lang="zh-CN" altLang="en-US" strike="noStrike" noProof="1" smtClean="0"/>
          </a:p>
          <a:p>
            <a:pPr lvl="1" fontAlgn="ctr"/>
            <a:r>
              <a:rPr lang="zh-CN" altLang="en-US" strike="noStrike" noProof="1" smtClean="0"/>
              <a:t>第二级</a:t>
            </a:r>
            <a:endParaRPr lang="zh-CN" altLang="en-US" strike="noStrike" noProof="1" smtClean="0"/>
          </a:p>
          <a:p>
            <a:pPr lvl="2" fontAlgn="ctr"/>
            <a:r>
              <a:rPr lang="zh-CN" altLang="en-US" strike="noStrike" noProof="1" smtClean="0"/>
              <a:t>第三级</a:t>
            </a:r>
            <a:endParaRPr lang="zh-CN" altLang="en-US" strike="noStrike" noProof="1" smtClean="0"/>
          </a:p>
          <a:p>
            <a:pPr lvl="3" fontAlgn="ctr"/>
            <a:r>
              <a:rPr lang="zh-CN" altLang="en-US" strike="noStrike" noProof="1" smtClean="0"/>
              <a:t>第四级</a:t>
            </a:r>
            <a:endParaRPr lang="zh-CN" altLang="en-US" strike="noStrike" noProof="1" smtClean="0"/>
          </a:p>
          <a:p>
            <a:pPr lvl="4" fontAlgn="ctr"/>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19" y="1076343"/>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4"/>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45958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fontAlgn="ctr"/>
            <a:endParaRPr lang="zh-CN" altLang="en-US" strike="noStrike" noProof="0" smtClean="0"/>
          </a:p>
        </p:txBody>
      </p:sp>
      <p:sp>
        <p:nvSpPr>
          <p:cNvPr id="4" name="文本占位符 3"/>
          <p:cNvSpPr>
            <a:spLocks noGrp="1"/>
          </p:cNvSpPr>
          <p:nvPr>
            <p:ph type="body" sz="half" idx="2"/>
          </p:nvPr>
        </p:nvSpPr>
        <p:spPr>
          <a:xfrm>
            <a:off x="1792288" y="402552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ctr"/>
            <a:r>
              <a:rPr lang="zh-CN" altLang="en-US" strike="noStrike" noProof="1" smtClean="0"/>
              <a:t>单击此处编辑母版文本样式</a:t>
            </a:r>
            <a:endParaRPr lang="zh-CN" altLang="en-US" strike="noStrike" noProof="1" smtClean="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4" Type="http://schemas.openxmlformats.org/officeDocument/2006/relationships/theme" Target="../theme/theme2.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3.xml"/><Relationship Id="rId8" Type="http://schemas.openxmlformats.org/officeDocument/2006/relationships/slideLayout" Target="../slideLayouts/slideLayout32.xml"/><Relationship Id="rId7" Type="http://schemas.openxmlformats.org/officeDocument/2006/relationships/slideLayout" Target="../slideLayouts/slideLayout31.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5" Type="http://schemas.openxmlformats.org/officeDocument/2006/relationships/theme" Target="../theme/theme3.xml"/><Relationship Id="rId14" Type="http://schemas.openxmlformats.org/officeDocument/2006/relationships/slideLayout" Target="../slideLayouts/slideLayout38.xml"/><Relationship Id="rId13" Type="http://schemas.openxmlformats.org/officeDocument/2006/relationships/slideLayout" Target="../slideLayouts/slideLayout37.xml"/><Relationship Id="rId12" Type="http://schemas.openxmlformats.org/officeDocument/2006/relationships/slideLayout" Target="../slideLayouts/slideLayout36.xml"/><Relationship Id="rId11" Type="http://schemas.openxmlformats.org/officeDocument/2006/relationships/slideLayout" Target="../slideLayouts/slideLayout35.xml"/><Relationship Id="rId10" Type="http://schemas.openxmlformats.org/officeDocument/2006/relationships/slideLayout" Target="../slideLayouts/slideLayout34.xml"/><Relationship Id="rId1"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7.xml"/><Relationship Id="rId8" Type="http://schemas.openxmlformats.org/officeDocument/2006/relationships/slideLayout" Target="../slideLayouts/slideLayout46.xml"/><Relationship Id="rId7" Type="http://schemas.openxmlformats.org/officeDocument/2006/relationships/slideLayout" Target="../slideLayouts/slideLayout45.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3" Type="http://schemas.openxmlformats.org/officeDocument/2006/relationships/slideLayout" Target="../slideLayouts/slideLayout41.xml"/><Relationship Id="rId2" Type="http://schemas.openxmlformats.org/officeDocument/2006/relationships/slideLayout" Target="../slideLayouts/slideLayout40.xml"/><Relationship Id="rId13" Type="http://schemas.openxmlformats.org/officeDocument/2006/relationships/theme" Target="../theme/theme4.xml"/><Relationship Id="rId12" Type="http://schemas.openxmlformats.org/officeDocument/2006/relationships/image" Target="../media/image5.jpeg"/><Relationship Id="rId11" Type="http://schemas.openxmlformats.org/officeDocument/2006/relationships/slideLayout" Target="../slideLayouts/slideLayout49.xml"/><Relationship Id="rId10" Type="http://schemas.openxmlformats.org/officeDocument/2006/relationships/slideLayout" Target="../slideLayouts/slideLayout48.xml"/><Relationship Id="rId1"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image" Target="../media/image6.jpeg"/><Relationship Id="rId1"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pic>
        <p:nvPicPr>
          <p:cNvPr id="2050" name="Picture 2" descr="2-2"/>
          <p:cNvPicPr>
            <a:picLocks noChangeAspect="1"/>
          </p:cNvPicPr>
          <p:nvPr userDrawn="1"/>
        </p:nvPicPr>
        <p:blipFill>
          <a:blip r:embed="rId12"/>
          <a:stretch>
            <a:fillRect/>
          </a:stretch>
        </p:blipFill>
        <p:spPr>
          <a:xfrm>
            <a:off x="0" y="0"/>
            <a:ext cx="9144000" cy="5143500"/>
          </a:xfrm>
          <a:prstGeom prst="rect">
            <a:avLst/>
          </a:prstGeom>
          <a:noFill/>
          <a:ln w="9525">
            <a:noFill/>
          </a:ln>
        </p:spPr>
      </p:pic>
      <p:sp>
        <p:nvSpPr>
          <p:cNvPr id="2051" name="Rectangle 3"/>
          <p:cNvSpPr>
            <a:spLocks noGrp="1"/>
          </p:cNvSpPr>
          <p:nvPr>
            <p:ph type="title"/>
          </p:nvPr>
        </p:nvSpPr>
        <p:spPr>
          <a:xfrm>
            <a:off x="468313" y="87313"/>
            <a:ext cx="8207375" cy="487362"/>
          </a:xfrm>
          <a:prstGeom prst="rect">
            <a:avLst/>
          </a:prstGeom>
          <a:noFill/>
          <a:ln w="9525">
            <a:noFill/>
          </a:ln>
        </p:spPr>
        <p:txBody>
          <a:bodyPr anchor="ctr"/>
          <a:p>
            <a:pPr lvl="0"/>
            <a:r>
              <a:rPr lang="zh-CN" altLang="en-US"/>
              <a:t>标题文本样式：微软雅黑</a:t>
            </a:r>
            <a:r>
              <a:rPr lang="en-US" altLang="zh-CN"/>
              <a:t>/28</a:t>
            </a:r>
            <a:r>
              <a:rPr lang="zh-CN" altLang="en-US"/>
              <a:t>号  </a:t>
            </a:r>
            <a:r>
              <a:rPr lang="en-US" altLang="zh-CN"/>
              <a:t>Arial/28pt</a:t>
            </a:r>
            <a:endParaRPr lang="en-US" altLang="zh-CN"/>
          </a:p>
        </p:txBody>
      </p:sp>
      <p:sp>
        <p:nvSpPr>
          <p:cNvPr id="2052" name="Rectangle 4"/>
          <p:cNvSpPr>
            <a:spLocks noGrp="1"/>
          </p:cNvSpPr>
          <p:nvPr>
            <p:ph type="body"/>
          </p:nvPr>
        </p:nvSpPr>
        <p:spPr>
          <a:xfrm>
            <a:off x="468313" y="735013"/>
            <a:ext cx="8207375" cy="4030662"/>
          </a:xfrm>
          <a:prstGeom prst="rect">
            <a:avLst/>
          </a:prstGeom>
          <a:noFill/>
          <a:ln w="9525">
            <a:noFill/>
          </a:ln>
        </p:spPr>
        <p:txBody>
          <a:bodyPr/>
          <a:p>
            <a:pPr lvl="0"/>
            <a:r>
              <a:rPr lang="zh-CN" altLang="en-US"/>
              <a:t>第一级内容文本样式：微软雅黑</a:t>
            </a:r>
            <a:r>
              <a:rPr lang="en-US" altLang="zh-CN"/>
              <a:t>/20</a:t>
            </a:r>
            <a:r>
              <a:rPr lang="zh-CN" altLang="en-US"/>
              <a:t>号  </a:t>
            </a:r>
            <a:r>
              <a:rPr lang="en-US" altLang="zh-CN"/>
              <a:t>Arial/20pt</a:t>
            </a:r>
            <a:endParaRPr lang="en-US" altLang="zh-CN"/>
          </a:p>
          <a:p>
            <a:pPr lvl="1"/>
            <a:r>
              <a:rPr lang="zh-CN" altLang="en-US"/>
              <a:t>第二级内容文本样式：微软雅黑</a:t>
            </a:r>
            <a:r>
              <a:rPr lang="en-US" altLang="zh-CN"/>
              <a:t>/18</a:t>
            </a:r>
            <a:r>
              <a:rPr lang="zh-CN" altLang="en-US"/>
              <a:t>号  </a:t>
            </a:r>
            <a:r>
              <a:rPr lang="en-US" altLang="zh-CN"/>
              <a:t>Arial/18pt</a:t>
            </a:r>
            <a:endParaRPr lang="en-US" altLang="zh-CN"/>
          </a:p>
          <a:p>
            <a:pPr lvl="2"/>
            <a:r>
              <a:rPr lang="zh-CN" altLang="en-US"/>
              <a:t>第三级内容文本样式：微软雅黑</a:t>
            </a:r>
            <a:r>
              <a:rPr lang="en-US" altLang="zh-CN"/>
              <a:t>/16</a:t>
            </a:r>
            <a:r>
              <a:rPr lang="zh-CN" altLang="en-US"/>
              <a:t>号  </a:t>
            </a:r>
            <a:r>
              <a:rPr lang="en-US" altLang="zh-CN"/>
              <a:t>Arial/16pt</a:t>
            </a:r>
            <a:endParaRPr lang="en-US" altLang="zh-CN"/>
          </a:p>
          <a:p>
            <a:pPr lvl="3"/>
            <a:r>
              <a:rPr lang="zh-CN" altLang="en-US"/>
              <a:t>第四级内容文本样式：微软雅黑</a:t>
            </a:r>
            <a:r>
              <a:rPr lang="en-US" altLang="zh-CN"/>
              <a:t>/14</a:t>
            </a:r>
            <a:r>
              <a:rPr lang="zh-CN" altLang="en-US"/>
              <a:t>号  </a:t>
            </a:r>
            <a:r>
              <a:rPr lang="en-US" altLang="zh-CN"/>
              <a:t>Arial/14pt</a:t>
            </a:r>
            <a:endParaRPr lang="en-US" altLang="zh-CN"/>
          </a:p>
          <a:p>
            <a:pPr lvl="4"/>
            <a:r>
              <a:rPr lang="zh-CN" altLang="en-US"/>
              <a:t>第五级内容文本样式：微软雅黑</a:t>
            </a:r>
            <a:r>
              <a:rPr lang="en-US" altLang="zh-CN"/>
              <a:t>/12</a:t>
            </a:r>
            <a:r>
              <a:rPr lang="zh-CN" altLang="en-US"/>
              <a:t>号  </a:t>
            </a:r>
            <a:r>
              <a:rPr lang="en-US" altLang="zh-CN"/>
              <a:t>Arial/12pt</a:t>
            </a:r>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hf sldNum="0" hdr="0" ftr="0" dt="0"/>
  <p:txStyles>
    <p:titleStyle>
      <a:lvl1pPr algn="l" rtl="0" eaLnBrk="0" fontAlgn="base" hangingPunct="0">
        <a:spcBef>
          <a:spcPct val="0"/>
        </a:spcBef>
        <a:spcAft>
          <a:spcPct val="0"/>
        </a:spcAft>
        <a:defRPr sz="2800" b="1">
          <a:solidFill>
            <a:schemeClr val="tx1"/>
          </a:solidFill>
          <a:latin typeface="+mj-lt"/>
          <a:ea typeface="+mj-ea"/>
          <a:cs typeface="+mj-cs"/>
        </a:defRPr>
      </a:lvl1pPr>
      <a:lvl2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2pPr>
      <a:lvl3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3pPr>
      <a:lvl4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4pPr>
      <a:lvl5pPr algn="l" rtl="0" eaLnBrk="0" fontAlgn="base" hangingPunct="0">
        <a:spcBef>
          <a:spcPct val="0"/>
        </a:spcBef>
        <a:spcAft>
          <a:spcPct val="0"/>
        </a:spcAft>
        <a:defRPr sz="2800" b="1">
          <a:solidFill>
            <a:schemeClr val="tx1"/>
          </a:solidFill>
          <a:latin typeface="Arial" panose="020B0604020202020204" pitchFamily="34" charset="0"/>
          <a:ea typeface="宋体" panose="02010600030101010101" pitchFamily="2" charset="-122"/>
        </a:defRPr>
      </a:lvl5pPr>
      <a:lvl6pPr marL="4572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6pPr>
      <a:lvl7pPr marL="9144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7pPr>
      <a:lvl8pPr marL="13716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8pPr>
      <a:lvl9pPr marL="1828800" algn="l" rtl="0" fontAlgn="base">
        <a:spcBef>
          <a:spcPct val="0"/>
        </a:spcBef>
        <a:spcAft>
          <a:spcPct val="0"/>
        </a:spcAft>
        <a:defRPr sz="2800" b="1">
          <a:solidFill>
            <a:schemeClr val="tx1"/>
          </a:solidFill>
          <a:latin typeface="Arial" panose="020B0604020202020204" pitchFamily="34" charset="0"/>
          <a:ea typeface="宋体" panose="02010600030101010101" pitchFamily="2" charset="-122"/>
        </a:defRPr>
      </a:lvl9pPr>
    </p:titleStyle>
    <p:bodyStyle>
      <a:lvl1pPr marL="18097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000" b="1">
          <a:solidFill>
            <a:schemeClr val="tx1"/>
          </a:solidFill>
          <a:latin typeface="+mn-lt"/>
          <a:ea typeface="+mn-ea"/>
          <a:cs typeface="+mn-cs"/>
        </a:defRPr>
      </a:lvl1pPr>
      <a:lvl2pPr marL="541655"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2800">
          <a:solidFill>
            <a:schemeClr val="tx1"/>
          </a:solidFill>
          <a:latin typeface="+mn-lt"/>
          <a:ea typeface="+mn-ea"/>
        </a:defRPr>
      </a:lvl2pPr>
      <a:lvl3pPr marL="895350" indent="-17462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600">
          <a:solidFill>
            <a:schemeClr val="tx1"/>
          </a:solidFill>
          <a:latin typeface="+mn-lt"/>
          <a:ea typeface="+mn-ea"/>
        </a:defRPr>
      </a:lvl3pPr>
      <a:lvl4pPr marL="1256030" indent="-18097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a:solidFill>
            <a:schemeClr val="tx1"/>
          </a:solidFill>
          <a:latin typeface="+mn-lt"/>
          <a:ea typeface="+mn-ea"/>
        </a:defRPr>
      </a:lvl4pPr>
      <a:lvl5pPr marL="1619250" indent="-18415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5pPr>
      <a:lvl6pPr marL="20764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6pPr>
      <a:lvl7pPr marL="25336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7pPr>
      <a:lvl8pPr marL="29908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8pPr>
      <a:lvl9pPr marL="3448050" indent="-184150" algn="l" rtl="0" fontAlgn="ctr">
        <a:lnSpc>
          <a:spcPct val="120000"/>
        </a:lnSpc>
        <a:spcBef>
          <a:spcPct val="20000"/>
        </a:spcBef>
        <a:spcAft>
          <a:spcPct val="0"/>
        </a:spcAft>
        <a:buClr>
          <a:schemeClr val="accent1"/>
        </a:buClr>
        <a:buSzPct val="60000"/>
        <a:buFont typeface="Wingdings" panose="05000000000000000000" pitchFamily="2" charset="2"/>
        <a:buChar char="l"/>
        <a:defRPr sz="12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3074"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3075" name="Group 71"/>
          <p:cNvGrpSpPr/>
          <p:nvPr/>
        </p:nvGrpSpPr>
        <p:grpSpPr>
          <a:xfrm>
            <a:off x="5222875" y="20638"/>
            <a:ext cx="3856038" cy="5110162"/>
            <a:chOff x="275" y="265"/>
            <a:chExt cx="2373" cy="3936"/>
          </a:xfrm>
        </p:grpSpPr>
        <p:sp>
          <p:nvSpPr>
            <p:cNvPr id="3076"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3077"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p:sp>
        <p:nvSpPr>
          <p:cNvPr id="4098" name="AutoShape 75"/>
          <p:cNvSpPr/>
          <p:nvPr/>
        </p:nvSpPr>
        <p:spPr>
          <a:xfrm>
            <a:off x="33338" y="33338"/>
            <a:ext cx="5181600" cy="5076825"/>
          </a:xfrm>
          <a:prstGeom prst="roundRect">
            <a:avLst>
              <a:gd name="adj" fmla="val 8014"/>
            </a:avLst>
          </a:prstGeom>
          <a:solidFill>
            <a:srgbClr val="F8F8F8"/>
          </a:solidFill>
          <a:ln w="9525" cap="flat" cmpd="sng">
            <a:solidFill>
              <a:srgbClr val="80CB35"/>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nvGrpSpPr>
          <p:cNvPr id="4099" name="Group 71"/>
          <p:cNvGrpSpPr/>
          <p:nvPr/>
        </p:nvGrpSpPr>
        <p:grpSpPr>
          <a:xfrm>
            <a:off x="5222875" y="20638"/>
            <a:ext cx="3856038" cy="5110162"/>
            <a:chOff x="275" y="265"/>
            <a:chExt cx="2373" cy="3936"/>
          </a:xfrm>
        </p:grpSpPr>
        <p:sp>
          <p:nvSpPr>
            <p:cNvPr id="4100" name="AutoShape 72"/>
            <p:cNvSpPr/>
            <p:nvPr/>
          </p:nvSpPr>
          <p:spPr>
            <a:xfrm>
              <a:off x="275" y="265"/>
              <a:ext cx="2373" cy="3936"/>
            </a:xfrm>
            <a:prstGeom prst="roundRect">
              <a:avLst>
                <a:gd name="adj" fmla="val 8014"/>
              </a:avLst>
            </a:prstGeom>
            <a:solidFill>
              <a:srgbClr val="F8F8F8"/>
            </a:solidFill>
            <a:ln w="9525" cap="flat" cmpd="sng">
              <a:solidFill>
                <a:srgbClr val="99CCFF"/>
              </a:solidFill>
              <a:prstDash val="solid"/>
              <a:headEnd type="none" w="med" len="med"/>
              <a:tailEnd type="none" w="med" len="med"/>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sp>
          <p:nvSpPr>
            <p:cNvPr id="4101" name="AutoShape 73"/>
            <p:cNvSpPr/>
            <p:nvPr/>
          </p:nvSpPr>
          <p:spPr>
            <a:xfrm>
              <a:off x="311" y="307"/>
              <a:ext cx="2323" cy="3853"/>
            </a:xfrm>
            <a:prstGeom prst="roundRect">
              <a:avLst>
                <a:gd name="adj" fmla="val 7912"/>
              </a:avLst>
            </a:prstGeom>
            <a:solidFill>
              <a:srgbClr val="99CCFF">
                <a:alpha val="50194"/>
              </a:srgbClr>
            </a:solidFill>
            <a:ln w="9525">
              <a:noFill/>
            </a:ln>
          </p:spPr>
          <p:txBody>
            <a:bodyPr wrap="none" anchor="ctr"/>
            <a:p>
              <a:pPr lvl="0"/>
              <a:endParaRPr lang="zh-CN" altLang="en-US" b="1" dirty="0">
                <a:solidFill>
                  <a:srgbClr val="000000"/>
                </a:solidFill>
                <a:latin typeface="Palatino Linotype" panose="02040502050505030304" pitchFamily="18" charset="0"/>
                <a:ea typeface="黑体" panose="02010609060101010101" pitchFamily="2" charset="-122"/>
              </a:endParaRPr>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p:transition/>
  <p:hf sldNum="0" hdr="0" ftr="0" dt="0"/>
  <p:txStyles>
    <p:titleStyle>
      <a:lvl1pPr algn="ctr" rtl="0" eaLnBrk="0" fontAlgn="base" hangingPunct="0">
        <a:lnSpc>
          <a:spcPts val="5800"/>
        </a:lnSpc>
        <a:spcBef>
          <a:spcPct val="0"/>
        </a:spcBef>
        <a:spcAft>
          <a:spcPct val="0"/>
        </a:spcAft>
        <a:defRPr sz="5400" kern="1200">
          <a:solidFill>
            <a:schemeClr val="tx2"/>
          </a:solidFill>
          <a:effectLst>
            <a:outerShdw blurRad="63500" dist="38100" dir="5400000" algn="t" rotWithShape="0">
              <a:prstClr val="black">
                <a:alpha val="25000"/>
              </a:prstClr>
            </a:outerShdw>
          </a:effectLst>
          <a:latin typeface="+mn-lt"/>
          <a:ea typeface="+mj-ea"/>
          <a:cs typeface="+mj-cs"/>
        </a:defRPr>
      </a:lvl1pPr>
      <a:lvl2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2pPr>
      <a:lvl3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3pPr>
      <a:lvl4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4pPr>
      <a:lvl5pPr algn="ctr" rtl="0" eaLnBrk="0" fontAlgn="base" hangingPunct="0">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5pPr>
      <a:lvl6pPr marL="4572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6pPr>
      <a:lvl7pPr marL="9144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7pPr>
      <a:lvl8pPr marL="13716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8pPr>
      <a:lvl9pPr marL="1828800" algn="ctr" rtl="0" fontAlgn="base">
        <a:lnSpc>
          <a:spcPts val="5800"/>
        </a:lnSpc>
        <a:spcBef>
          <a:spcPct val="0"/>
        </a:spcBef>
        <a:spcAft>
          <a:spcPct val="0"/>
        </a:spcAft>
        <a:defRPr sz="5400">
          <a:solidFill>
            <a:schemeClr val="tx2"/>
          </a:solidFill>
          <a:latin typeface="Palatino Linotype" panose="02040502050505030304" pitchFamily="18" charset="0"/>
          <a:ea typeface="幼圆" pitchFamily="49"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2400" kern="1200">
          <a:solidFill>
            <a:srgbClr val="7F7F7F"/>
          </a:solidFill>
          <a:latin typeface="+mj-lt"/>
          <a:ea typeface="+mn-ea"/>
          <a:cs typeface="+mn-cs"/>
        </a:defRPr>
      </a:lvl1pPr>
      <a:lvl2pPr marL="742950" indent="-28575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3pPr>
      <a:lvl4pPr marL="1600200" indent="-228600" algn="l" rtl="0" eaLnBrk="0" fontAlgn="base" hangingPunct="0">
        <a:spcBef>
          <a:spcPct val="20000"/>
        </a:spcBef>
        <a:spcAft>
          <a:spcPct val="0"/>
        </a:spcAft>
        <a:buFont typeface="Courier New" panose="02070309020205020404" pitchFamily="49" charset="0"/>
        <a:buChar char="o"/>
        <a:defRPr sz="1600" kern="1200">
          <a:solidFill>
            <a:srgbClr val="7F7F7F"/>
          </a:solidFill>
          <a:latin typeface="+mj-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rgbClr val="7F7F7F"/>
          </a:solidFill>
          <a:latin typeface="+mj-lt"/>
          <a:ea typeface="+mn-ea"/>
          <a:cs typeface="+mn-cs"/>
        </a:defRPr>
      </a:lvl5pPr>
      <a:lvl6pPr marL="25146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anose="02070309020205020404"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94210" name="标题 94209"/>
          <p:cNvSpPr>
            <a:spLocks noGrp="1" noRot="1"/>
          </p:cNvSpPr>
          <p:nvPr>
            <p:ph type="title"/>
          </p:nvPr>
        </p:nvSpPr>
        <p:spPr>
          <a:xfrm>
            <a:off x="301625" y="457200"/>
            <a:ext cx="8540750" cy="857250"/>
          </a:xfrm>
          <a:prstGeom prst="rect">
            <a:avLst/>
          </a:prstGeom>
          <a:noFill/>
          <a:ln w="9525">
            <a:noFill/>
          </a:ln>
        </p:spPr>
        <p:txBody>
          <a:bodyPr anchor="ctr"/>
          <a:p>
            <a:pPr lvl="0"/>
            <a:r>
              <a:rPr lang="zh-CN" altLang="en-US" dirty="0"/>
              <a:t>单击此处编辑母版标题样式</a:t>
            </a:r>
            <a:endParaRPr lang="zh-CN" altLang="en-US" dirty="0"/>
          </a:p>
        </p:txBody>
      </p:sp>
      <p:sp>
        <p:nvSpPr>
          <p:cNvPr id="94211" name="文本占位符 94210"/>
          <p:cNvSpPr>
            <a:spLocks noGrp="1" noRot="1"/>
          </p:cNvSpPr>
          <p:nvPr>
            <p:ph type="body" idx="1"/>
          </p:nvPr>
        </p:nvSpPr>
        <p:spPr>
          <a:xfrm>
            <a:off x="301625" y="1428750"/>
            <a:ext cx="8540750" cy="314642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4212" name="日期占位符 94211"/>
          <p:cNvSpPr>
            <a:spLocks noGrp="1"/>
          </p:cNvSpPr>
          <p:nvPr>
            <p:ph type="dt" sz="half" idx="2"/>
          </p:nvPr>
        </p:nvSpPr>
        <p:spPr>
          <a:xfrm>
            <a:off x="301625" y="4684713"/>
            <a:ext cx="2289175" cy="357187"/>
          </a:xfrm>
          <a:prstGeom prst="rect">
            <a:avLst/>
          </a:prstGeom>
          <a:noFill/>
          <a:ln w="9525">
            <a:noFill/>
          </a:ln>
        </p:spPr>
        <p:txBody>
          <a:bodyPr/>
          <a:lstStyle>
            <a:lvl1pPr>
              <a:defRPr sz="1400"/>
            </a:lvl1pPr>
          </a:lstStyle>
          <a:p>
            <a:pPr lvl="0"/>
            <a:endParaRPr lang="zh-CN" altLang="en-US" dirty="0">
              <a:latin typeface="Arial" panose="020B0604020202020204" pitchFamily="34" charset="0"/>
            </a:endParaRPr>
          </a:p>
        </p:txBody>
      </p:sp>
      <p:sp>
        <p:nvSpPr>
          <p:cNvPr id="94213" name="页脚占位符 94212"/>
          <p:cNvSpPr>
            <a:spLocks noGrp="1"/>
          </p:cNvSpPr>
          <p:nvPr>
            <p:ph type="ftr" sz="quarter" idx="3"/>
          </p:nvPr>
        </p:nvSpPr>
        <p:spPr>
          <a:xfrm>
            <a:off x="3124200" y="4684713"/>
            <a:ext cx="2895600" cy="357187"/>
          </a:xfrm>
          <a:prstGeom prst="rect">
            <a:avLst/>
          </a:prstGeom>
          <a:noFill/>
          <a:ln w="9525">
            <a:noFill/>
          </a:ln>
        </p:spPr>
        <p:txBody>
          <a:bodyPr/>
          <a:lstStyle>
            <a:lvl1pPr algn="ctr">
              <a:defRPr sz="1400"/>
            </a:lvl1pPr>
          </a:lstStyle>
          <a:p>
            <a:pPr lvl="0"/>
            <a:endParaRPr lang="zh-CN" altLang="en-US" dirty="0">
              <a:latin typeface="Arial" panose="020B0604020202020204" pitchFamily="34" charset="0"/>
            </a:endParaRPr>
          </a:p>
        </p:txBody>
      </p:sp>
      <p:sp>
        <p:nvSpPr>
          <p:cNvPr id="94214" name="灯片编号占位符 94213"/>
          <p:cNvSpPr>
            <a:spLocks noGrp="1"/>
          </p:cNvSpPr>
          <p:nvPr>
            <p:ph type="sldNum" sz="quarter" idx="4"/>
          </p:nvPr>
        </p:nvSpPr>
        <p:spPr>
          <a:xfrm>
            <a:off x="6553200" y="4684713"/>
            <a:ext cx="2289175" cy="357187"/>
          </a:xfrm>
          <a:prstGeom prst="rect">
            <a:avLst/>
          </a:prstGeom>
          <a:noFill/>
          <a:ln w="9525">
            <a:noFill/>
          </a:ln>
        </p:spPr>
        <p:txBody>
          <a:bodyPr/>
          <a:lstStyle>
            <a:lvl1pPr algn="r">
              <a:defRPr sz="1400"/>
            </a:lvl1p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
        <p:nvSpPr>
          <p:cNvPr id="94215" name="Line 8"/>
          <p:cNvSpPr/>
          <p:nvPr userDrawn="1"/>
        </p:nvSpPr>
        <p:spPr>
          <a:xfrm>
            <a:off x="0" y="519113"/>
            <a:ext cx="9144000" cy="0"/>
          </a:xfrm>
          <a:prstGeom prst="line">
            <a:avLst/>
          </a:prstGeom>
          <a:ln w="9525" cap="flat" cmpd="sng">
            <a:solidFill>
              <a:schemeClr val="tx1"/>
            </a:solidFill>
            <a:prstDash val="solid"/>
            <a:headEnd type="none" w="med" len="med"/>
            <a:tailEnd type="none" w="med" len="med"/>
          </a:ln>
        </p:spPr>
        <p:txBody>
          <a:bodyPr/>
          <a:p>
            <a:pPr lvl="0"/>
            <a:endParaRPr lang="zh-CN" altLang="en-US" dirty="0">
              <a:latin typeface="Arial" panose="020B0604020202020204" pitchFamily="34" charset="0"/>
            </a:endParaRPr>
          </a:p>
        </p:txBody>
      </p:sp>
      <p:sp>
        <p:nvSpPr>
          <p:cNvPr id="94216" name="Line 9"/>
          <p:cNvSpPr/>
          <p:nvPr userDrawn="1"/>
        </p:nvSpPr>
        <p:spPr>
          <a:xfrm>
            <a:off x="-3175" y="525463"/>
            <a:ext cx="9144000" cy="0"/>
          </a:xfrm>
          <a:prstGeom prst="line">
            <a:avLst/>
          </a:prstGeom>
          <a:ln w="9525" cap="flat" cmpd="sng">
            <a:solidFill>
              <a:srgbClr val="FF9900"/>
            </a:solidFill>
            <a:prstDash val="solid"/>
            <a:headEnd type="none" w="med" len="med"/>
            <a:tailEnd type="none" w="med" len="med"/>
          </a:ln>
        </p:spPr>
        <p:txBody>
          <a:bodyPr/>
          <a:p>
            <a:pPr lvl="0"/>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ftr="0" dt="0"/>
  <p:txStyles>
    <p:titleStyle>
      <a:lvl1pPr marL="0" lvl="0" indent="0" algn="ctr" defTabSz="914400" rtl="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3200" b="0" i="0" u="none" kern="1200" baseline="0">
          <a:solidFill>
            <a:schemeClr val="tx1"/>
          </a:solidFill>
          <a:latin typeface="+mn-lt"/>
          <a:ea typeface="+mn-ea"/>
          <a:cs typeface="+mn-cs"/>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800" b="0" i="0" u="none" kern="1200" baseline="0">
          <a:solidFill>
            <a:schemeClr val="tx1"/>
          </a:solidFill>
          <a:latin typeface="+mn-lt"/>
          <a:ea typeface="+mn-ea"/>
          <a:cs typeface="+mn-cs"/>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400" b="0" i="0" u="none" kern="1200" baseline="0">
          <a:solidFill>
            <a:schemeClr val="tx1"/>
          </a:solidFill>
          <a:latin typeface="+mn-lt"/>
          <a:ea typeface="+mn-ea"/>
          <a:cs typeface="+mn-cs"/>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2000" b="0" i="0" u="none" kern="1200" baseline="0">
          <a:solidFill>
            <a:schemeClr val="tx1"/>
          </a:solidFill>
          <a:latin typeface="+mn-lt"/>
          <a:ea typeface="+mn-ea"/>
          <a:cs typeface="+mn-cs"/>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rotWithShape="0">
          <a:blip r:embed="rId2"/>
          <a:stretch>
            <a:fillRect/>
          </a:stretch>
        </a:blipFill>
        <a:effectLst/>
      </p:bgPr>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702" r:id="rId1"/>
  </p:sldLayoutIdLst>
  <p:hf sldNum="0" hdr="0" ftr="0" dt="0"/>
  <p:txStyles>
    <p:titleStyle>
      <a:lvl1pPr marL="0" lvl="0" indent="0" algn="ctr" defTabSz="914400" rtl="0" eaLnBrk="0" fontAlgn="base" latinLnBrk="0" hangingPunct="0">
        <a:lnSpc>
          <a:spcPct val="100000"/>
        </a:lnSpc>
        <a:spcBef>
          <a:spcPct val="0"/>
        </a:spcBef>
        <a:spcAft>
          <a:spcPct val="0"/>
        </a:spcAft>
        <a:buNone/>
        <a:defRPr sz="4400" b="0" i="0" u="none" kern="1200" baseline="0">
          <a:solidFill>
            <a:schemeClr val="tx2"/>
          </a:solidFill>
          <a:latin typeface="Arial" panose="020B0604020202020204" pitchFamily="34" charset="0"/>
          <a:ea typeface="宋体" panose="02010600030101010101" pitchFamily="2" charset="-122"/>
        </a:defRPr>
      </a:lvl1pPr>
    </p:titleStyle>
    <p:bodyStyle>
      <a:lvl1pPr marL="342900" lvl="0" indent="-342900" algn="l" defTabSz="914400" rtl="0" eaLnBrk="0" fontAlgn="base" latinLnBrk="0" hangingPunct="0">
        <a:lnSpc>
          <a:spcPct val="100000"/>
        </a:lnSpc>
        <a:spcBef>
          <a:spcPct val="20000"/>
        </a:spcBef>
        <a:spcAft>
          <a:spcPct val="0"/>
        </a:spcAft>
        <a:buChar char="•"/>
        <a:defRPr sz="3200" b="0" i="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0" fontAlgn="base" latinLnBrk="0" hangingPunct="0">
        <a:lnSpc>
          <a:spcPct val="100000"/>
        </a:lnSpc>
        <a:spcBef>
          <a:spcPct val="20000"/>
        </a:spcBef>
        <a:spcAft>
          <a:spcPct val="0"/>
        </a:spcAft>
        <a:buChar char="–"/>
        <a:defRPr sz="28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0" fontAlgn="base" latinLnBrk="0" hangingPunct="0">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5pPr>
      <a:lvl6pPr marL="2514600" lvl="5"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6pPr>
      <a:lvl7pPr marL="2971800" lvl="6"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7pPr>
      <a:lvl8pPr marL="3429000" lvl="7"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8pPr>
      <a:lvl9pPr marL="3886200" lvl="8" indent="-228600" algn="l" defTabSz="914400" rtl="0" eaLnBrk="0" fontAlgn="base" latinLnBrk="0" hangingPunct="0">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9pPr>
    </p:bodyStyle>
    <p:otherStyle>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45.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png"/><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_rels/slide21.xml.rels><?xml version="1.0" encoding="UTF-8" standalone="yes"?>
<Relationships xmlns="http://schemas.openxmlformats.org/package/2006/relationships"><Relationship Id="rId5" Type="http://schemas.openxmlformats.org/officeDocument/2006/relationships/slideLayout" Target="../slideLayouts/slideLayout45.xml"/><Relationship Id="rId4" Type="http://schemas.openxmlformats.org/officeDocument/2006/relationships/image" Target="../media/image16.png"/><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F:\&#21407;&#25991;&#20214;\13&#24180;&#24187;&#28783;&#29255;&#21407;&#25991;&#20214;\&#21382;&#21490;&#20154;&#27665;&#29256;\+44.TIF" TargetMode="External"/><Relationship Id="rId2" Type="http://schemas.openxmlformats.org/officeDocument/2006/relationships/image" Target="../media/image17.png"/><Relationship Id="rId1" Type="http://schemas.openxmlformats.org/officeDocument/2006/relationships/image" Target="../media/image12.png"/></Relationships>
</file>

<file path=ppt/slides/_rels/slide25.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27.xml.rels><?xml version="1.0" encoding="UTF-8" standalone="yes"?>
<Relationships xmlns="http://schemas.openxmlformats.org/package/2006/relationships"><Relationship Id="rId5" Type="http://schemas.openxmlformats.org/officeDocument/2006/relationships/slideLayout" Target="../slideLayouts/slideLayout45.xml"/><Relationship Id="rId4" Type="http://schemas.openxmlformats.org/officeDocument/2006/relationships/image" Target="../media/image18.png"/><Relationship Id="rId3" Type="http://schemas.openxmlformats.org/officeDocument/2006/relationships/image" Target="../media/image12.png"/><Relationship Id="rId2" Type="http://schemas.openxmlformats.org/officeDocument/2006/relationships/image" Target="../media/image15.png"/><Relationship Id="rId1"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45.xml"/><Relationship Id="rId4" Type="http://schemas.openxmlformats.org/officeDocument/2006/relationships/image" Target="../media/image12.png"/><Relationship Id="rId3" Type="http://schemas.openxmlformats.org/officeDocument/2006/relationships/image" Target="../media/image11.jpeg"/><Relationship Id="rId2" Type="http://schemas.openxmlformats.org/officeDocument/2006/relationships/image" Target="../media/image13.jpeg"/><Relationship Id="rId1" Type="http://schemas.openxmlformats.org/officeDocument/2006/relationships/image" Target="../media/image10.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45.xml"/><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image" Target="../media/image12.png"/><Relationship Id="rId1"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5.xml"/><Relationship Id="rId1"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3074" name="Group 42"/>
          <p:cNvGrpSpPr/>
          <p:nvPr/>
        </p:nvGrpSpPr>
        <p:grpSpPr bwMode="auto">
          <a:xfrm>
            <a:off x="339750" y="883461"/>
            <a:ext cx="1090613" cy="432197"/>
            <a:chOff x="2699" y="1207"/>
            <a:chExt cx="907" cy="499"/>
          </a:xfrm>
        </p:grpSpPr>
        <p:sp>
          <p:nvSpPr>
            <p:cNvPr id="4125" name="WordArt 29"/>
            <p:cNvSpPr>
              <a:spLocks noChangeArrowheads="1" noChangeShapeType="1" noTextEdit="1"/>
            </p:cNvSpPr>
            <p:nvPr/>
          </p:nvSpPr>
          <p:spPr bwMode="auto">
            <a:xfrm>
              <a:off x="2699" y="1207"/>
              <a:ext cx="907" cy="499"/>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spcFirstLastPara="1" wrap="none" fromWordArt="1">
              <a:prstTxWarp prst="textArchUp">
                <a:avLst>
                  <a:gd name="adj" fmla="val 9662989"/>
                </a:avLst>
              </a:prstTxWarp>
            </a:bodyPr>
            <a:lstStyle/>
            <a:p>
              <a:pPr algn="ctr" fontAlgn="base">
                <a:defRPr/>
              </a:pPr>
              <a:r>
                <a:rPr lang="zh-CN" altLang="en-US" sz="3600" b="1" strike="noStrike" kern="10" noProof="1" dirty="0">
                  <a:ln w="9525">
                    <a:solidFill>
                      <a:srgbClr val="F7B103"/>
                    </a:solidFill>
                    <a:round/>
                  </a:ln>
                  <a:solidFill>
                    <a:srgbClr val="513103"/>
                  </a:solidFill>
                  <a:latin typeface="隶书" pitchFamily="1" charset="-122"/>
                  <a:ea typeface="隶书" pitchFamily="1" charset="-122"/>
                  <a:cs typeface="+mn-cs"/>
                </a:rPr>
                <a:t>高中历史</a:t>
              </a:r>
              <a:endParaRPr lang="zh-CN" altLang="en-US" sz="3600" b="1" strike="noStrike" kern="10" noProof="1" dirty="0">
                <a:ln w="9525">
                  <a:solidFill>
                    <a:srgbClr val="F7B103"/>
                  </a:solidFill>
                  <a:round/>
                </a:ln>
                <a:solidFill>
                  <a:srgbClr val="513103"/>
                </a:solidFill>
                <a:latin typeface="隶书" pitchFamily="1" charset="-122"/>
                <a:ea typeface="隶书" pitchFamily="1" charset="-122"/>
              </a:endParaRPr>
            </a:p>
          </p:txBody>
        </p:sp>
        <p:sp>
          <p:nvSpPr>
            <p:cNvPr id="4126" name="WordArt 30"/>
            <p:cNvSpPr>
              <a:spLocks noChangeArrowheads="1" noChangeShapeType="1" noTextEdit="1"/>
            </p:cNvSpPr>
            <p:nvPr/>
          </p:nvSpPr>
          <p:spPr bwMode="auto">
            <a:xfrm>
              <a:off x="2880" y="1434"/>
              <a:ext cx="589" cy="272"/>
            </a:xfrm>
            <a:prstGeom prst="rect">
              <a:avLst/>
            </a:prstGeom>
            <a:scene3d>
              <a:camera prst="orthographicFront"/>
              <a:lightRig rig="threePt" dir="t"/>
            </a:scene3d>
            <a:sp3d prstMaterial="matte"/>
            <a:extLst>
              <a:ext uri="{AF507438-7753-43E0-B8FC-AC1667EBCBE1}">
                <a14:hiddenEffects xmlns:a14="http://schemas.microsoft.com/office/drawing/2010/main">
                  <a:effectLst/>
                </a14:hiddenEffects>
              </a:ext>
            </a:extLst>
          </p:spPr>
          <p:txBody>
            <a:bodyPr wrap="none" fromWordArt="1">
              <a:prstTxWarp prst="textDeflate">
                <a:avLst>
                  <a:gd name="adj" fmla="val 0"/>
                </a:avLst>
              </a:prstTxWarp>
            </a:bodyPr>
            <a:lstStyle/>
            <a:p>
              <a:pPr algn="ctr" fontAlgn="base">
                <a:defRPr/>
              </a:pPr>
              <a:r>
                <a:rPr lang="zh-CN" altLang="en-US" sz="3600" b="1" strike="noStrike" kern="10" noProof="1" dirty="0" smtClean="0">
                  <a:ln w="9525">
                    <a:solidFill>
                      <a:srgbClr val="FFFF00"/>
                    </a:solidFill>
                    <a:round/>
                  </a:ln>
                  <a:solidFill>
                    <a:srgbClr val="9900CC"/>
                  </a:solidFill>
                  <a:latin typeface="隶书" pitchFamily="1" charset="-122"/>
                  <a:ea typeface="隶书" pitchFamily="1" charset="-122"/>
                  <a:cs typeface="+mn-cs"/>
                </a:rPr>
                <a:t>必修二</a:t>
              </a:r>
              <a:endParaRPr lang="zh-CN" altLang="en-US" sz="3600" b="1" strike="noStrike" kern="10" noProof="1" dirty="0">
                <a:ln w="9525">
                  <a:solidFill>
                    <a:srgbClr val="FFFF00"/>
                  </a:solidFill>
                  <a:round/>
                </a:ln>
                <a:solidFill>
                  <a:srgbClr val="9900CC"/>
                </a:solidFill>
                <a:latin typeface="隶书" pitchFamily="1" charset="-122"/>
                <a:ea typeface="隶书" pitchFamily="1" charset="-122"/>
              </a:endParaRPr>
            </a:p>
          </p:txBody>
        </p:sp>
      </p:grpSp>
      <p:pic>
        <p:nvPicPr>
          <p:cNvPr id="33795" name="Picture 44" descr="E:\gif\静态\201162520514247208.png"/>
          <p:cNvPicPr>
            <a:picLocks noChangeAspect="1"/>
          </p:cNvPicPr>
          <p:nvPr/>
        </p:nvPicPr>
        <p:blipFill>
          <a:blip r:embed="rId1"/>
          <a:stretch>
            <a:fillRect/>
          </a:stretch>
        </p:blipFill>
        <p:spPr>
          <a:xfrm>
            <a:off x="6443663" y="84138"/>
            <a:ext cx="2089150" cy="800100"/>
          </a:xfrm>
          <a:prstGeom prst="rect">
            <a:avLst/>
          </a:prstGeom>
          <a:noFill/>
          <a:ln w="9525">
            <a:noFill/>
          </a:ln>
        </p:spPr>
      </p:pic>
      <p:sp>
        <p:nvSpPr>
          <p:cNvPr id="5" name="矩形 4"/>
          <p:cNvSpPr/>
          <p:nvPr/>
        </p:nvSpPr>
        <p:spPr>
          <a:xfrm>
            <a:off x="3419475" y="884238"/>
            <a:ext cx="5708650" cy="3624263"/>
          </a:xfrm>
          <a:prstGeom prst="rect">
            <a:avLst/>
          </a:prstGeom>
          <a:blipFill dpi="0" rotWithShape="1">
            <a:blip r:embed="rId2">
              <a:alphaModFix amt="1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6" name="矩形 5"/>
          <p:cNvSpPr/>
          <p:nvPr/>
        </p:nvSpPr>
        <p:spPr>
          <a:xfrm>
            <a:off x="250825" y="673100"/>
            <a:ext cx="1366838" cy="812800"/>
          </a:xfrm>
          <a:prstGeom prst="rect">
            <a:avLst/>
          </a:prstGeom>
          <a:blipFill dpi="0" rotWithShape="1">
            <a:blip r:embed="rId3">
              <a:alphaModFix amt="18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8" name="矩形 7"/>
          <p:cNvSpPr/>
          <p:nvPr/>
        </p:nvSpPr>
        <p:spPr>
          <a:xfrm>
            <a:off x="339725" y="68263"/>
            <a:ext cx="776288" cy="469900"/>
          </a:xfrm>
          <a:prstGeom prst="rect">
            <a:avLst/>
          </a:prstGeom>
          <a:blipFill dpi="0" rotWithShape="1">
            <a:blip r:embed="rId4">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pSp>
        <p:nvGrpSpPr>
          <p:cNvPr id="15" name="组合 14"/>
          <p:cNvGrpSpPr/>
          <p:nvPr/>
        </p:nvGrpSpPr>
        <p:grpSpPr>
          <a:xfrm>
            <a:off x="1116013" y="1568450"/>
            <a:ext cx="6866862" cy="2190750"/>
            <a:chOff x="833759" y="1520183"/>
            <a:chExt cx="6867346" cy="2191431"/>
          </a:xfrm>
        </p:grpSpPr>
        <p:pic>
          <p:nvPicPr>
            <p:cNvPr id="33801" name="Picture 3" descr="C:\Users\Administrator\Desktop\43(304).jpg"/>
            <p:cNvPicPr>
              <a:picLocks noChangeAspect="1"/>
            </p:cNvPicPr>
            <p:nvPr/>
          </p:nvPicPr>
          <p:blipFill>
            <a:blip r:embed="rId5"/>
            <a:stretch>
              <a:fillRect/>
            </a:stretch>
          </p:blipFill>
          <p:spPr>
            <a:xfrm>
              <a:off x="833759" y="1520183"/>
              <a:ext cx="1794026" cy="2191431"/>
            </a:xfrm>
            <a:prstGeom prst="rect">
              <a:avLst/>
            </a:prstGeom>
            <a:noFill/>
            <a:ln w="9525">
              <a:noFill/>
            </a:ln>
          </p:spPr>
        </p:pic>
        <p:sp>
          <p:nvSpPr>
            <p:cNvPr id="33802" name="矩形 17"/>
            <p:cNvSpPr/>
            <p:nvPr/>
          </p:nvSpPr>
          <p:spPr>
            <a:xfrm>
              <a:off x="840641" y="1523276"/>
              <a:ext cx="2232247"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dirty="0">
                <a:solidFill>
                  <a:srgbClr val="FFFFFF"/>
                </a:solidFill>
                <a:latin typeface="Arial" panose="020B0604020202020204" pitchFamily="34" charset="0"/>
              </a:endParaRPr>
            </a:p>
          </p:txBody>
        </p:sp>
        <p:sp>
          <p:nvSpPr>
            <p:cNvPr id="33803" name="TextBox 18"/>
            <p:cNvSpPr txBox="1"/>
            <p:nvPr/>
          </p:nvSpPr>
          <p:spPr>
            <a:xfrm>
              <a:off x="2870320" y="2135406"/>
              <a:ext cx="4830785" cy="953431"/>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专题三 </a:t>
              </a:r>
              <a:endParaRPr lang="zh-CN" altLang="en-US"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中国社会主义建设道路的探索</a:t>
              </a:r>
              <a:endParaRPr lang="zh-CN" altLang="en-US" sz="2800" b="1" dirty="0">
                <a:solidFill>
                  <a:srgbClr val="3333FF"/>
                </a:solidFill>
                <a:latin typeface="黑体" panose="02010609060101010101" pitchFamily="2" charset="-122"/>
                <a:ea typeface="黑体" panose="02010609060101010101" pitchFamily="2" charset="-122"/>
              </a:endParaRPr>
            </a:p>
          </p:txBody>
        </p:sp>
      </p:grpSp>
      <p:pic>
        <p:nvPicPr>
          <p:cNvPr id="111644" name="TextBox 1"/>
          <p:cNvPicPr>
            <a:picLocks noGrp="1" noChangeAspect="1"/>
          </p:cNvPicPr>
          <p:nvPr/>
        </p:nvPicPr>
        <p:blipFill>
          <a:blip r:embed="rId6"/>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anim calcmode="lin" valueType="num">
                                      <p:cBhvr>
                                        <p:cTn id="8" dur="2000" fill="hold"/>
                                        <p:tgtEl>
                                          <p:spTgt spid="3074"/>
                                        </p:tgtEl>
                                        <p:attrNameLst>
                                          <p:attrName>style.rotation</p:attrName>
                                        </p:attrNameLst>
                                      </p:cBhvr>
                                      <p:tavLst>
                                        <p:tav tm="0">
                                          <p:val>
                                            <p:fltVal val="720.000000"/>
                                          </p:val>
                                        </p:tav>
                                        <p:tav tm="100000">
                                          <p:val>
                                            <p:fltVal val="0.000000"/>
                                          </p:val>
                                        </p:tav>
                                      </p:tavLst>
                                    </p:anim>
                                    <p:anim calcmode="lin" valueType="num">
                                      <p:cBhvr>
                                        <p:cTn id="9" dur="2000" fill="hold"/>
                                        <p:tgtEl>
                                          <p:spTgt spid="3074"/>
                                        </p:tgtEl>
                                        <p:attrNameLst>
                                          <p:attrName>ppt_h</p:attrName>
                                        </p:attrNameLst>
                                      </p:cBhvr>
                                      <p:tavLst>
                                        <p:tav tm="0">
                                          <p:val>
                                            <p:fltVal val="0.000000"/>
                                          </p:val>
                                        </p:tav>
                                        <p:tav tm="100000">
                                          <p:val>
                                            <p:strVal val="#ppt_h"/>
                                          </p:val>
                                        </p:tav>
                                      </p:tavLst>
                                    </p:anim>
                                    <p:anim calcmode="lin" valueType="num">
                                      <p:cBhvr>
                                        <p:cTn id="10" dur="2000" fill="hold"/>
                                        <p:tgtEl>
                                          <p:spTgt spid="3074"/>
                                        </p:tgtEl>
                                        <p:attrNameLst>
                                          <p:attrName>ppt_w</p:attrName>
                                        </p:attrNameLst>
                                      </p:cBhvr>
                                      <p:tavLst>
                                        <p:tav tm="0">
                                          <p:val>
                                            <p:fltVal val="0.000000"/>
                                          </p:val>
                                        </p:tav>
                                        <p:tav tm="100000">
                                          <p:val>
                                            <p:strVal val="#ppt_w"/>
                                          </p:val>
                                        </p:tav>
                                      </p:tavLst>
                                    </p:anim>
                                  </p:childTnLst>
                                </p:cTn>
                              </p:par>
                            </p:childTnLst>
                          </p:cTn>
                        </p:par>
                        <p:par>
                          <p:cTn id="11" fill="hold">
                            <p:stCondLst>
                              <p:cond delay="2000"/>
                            </p:stCondLst>
                            <p:childTnLst>
                              <p:par>
                                <p:cTn id="12" presetID="10"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2000"/>
                                        <p:tgtEl>
                                          <p:spTgt spid="6"/>
                                        </p:tgtEl>
                                      </p:cBhvr>
                                    </p:animEffect>
                                  </p:childTnLst>
                                </p:cTn>
                              </p:par>
                            </p:childTnLst>
                          </p:cTn>
                        </p:par>
                        <p:par>
                          <p:cTn id="15" fill="hold">
                            <p:stCondLst>
                              <p:cond delay="4000"/>
                            </p:stCondLst>
                            <p:childTnLst>
                              <p:par>
                                <p:cTn id="16" presetID="6" presetClass="entr" presetSubtype="16"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circle(in)">
                                      <p:cBhvr>
                                        <p:cTn id="18"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95585"/>
          <p:cNvSpPr>
            <a:spLocks noGrp="1" noRot="1"/>
          </p:cNvSpPr>
          <p:nvPr>
            <p:ph type="title"/>
          </p:nvPr>
        </p:nvSpPr>
        <p:spPr>
          <a:xfrm>
            <a:off x="508318" y="667068"/>
            <a:ext cx="6351587" cy="420687"/>
          </a:xfrm>
        </p:spPr>
        <p:txBody>
          <a:bodyPr anchor="t"/>
          <a:p>
            <a:r>
              <a:rPr lang="zh-CN" altLang="en-US" sz="2700" b="1" dirty="0">
                <a:solidFill>
                  <a:srgbClr val="FF0066"/>
                </a:solidFill>
              </a:rPr>
              <a:t>阅读教材，自己梳理教材结构：</a:t>
            </a:r>
            <a:endParaRPr lang="zh-CN" altLang="en-US" sz="2700" b="1" dirty="0">
              <a:solidFill>
                <a:srgbClr val="FF0066"/>
              </a:solidFill>
            </a:endParaRPr>
          </a:p>
        </p:txBody>
      </p:sp>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2548" name="文本框 492547"/>
          <p:cNvSpPr txBox="1"/>
          <p:nvPr/>
        </p:nvSpPr>
        <p:spPr>
          <a:xfrm>
            <a:off x="1117600" y="756920"/>
            <a:ext cx="5657215" cy="460375"/>
          </a:xfrm>
          <a:prstGeom prst="rect">
            <a:avLst/>
          </a:prstGeom>
          <a:noFill/>
          <a:ln w="9525">
            <a:noFill/>
          </a:ln>
        </p:spPr>
        <p:txBody>
          <a:bodyPr wrap="square">
            <a:spAutoFit/>
          </a:bodyPr>
          <a:p>
            <a:pPr>
              <a:spcBef>
                <a:spcPct val="50000"/>
              </a:spcBef>
            </a:pPr>
            <a:r>
              <a:rPr lang="zh-CN" altLang="en-US" sz="2400" b="1" dirty="0">
                <a:solidFill>
                  <a:schemeClr val="accent6"/>
                </a:solidFill>
                <a:effectLst/>
                <a:latin typeface="黑体" panose="02010609060101010101" pitchFamily="2" charset="-122"/>
                <a:ea typeface="黑体" panose="02010609060101010101" pitchFamily="2" charset="-122"/>
              </a:rPr>
              <a:t>一、邓小平南方谈话（</a:t>
            </a:r>
            <a:r>
              <a:rPr lang="en-US" altLang="zh-CN" sz="2400" b="1" dirty="0">
                <a:solidFill>
                  <a:schemeClr val="accent6"/>
                </a:solidFill>
                <a:effectLst/>
                <a:latin typeface="黑体" panose="02010609060101010101" pitchFamily="2" charset="-122"/>
                <a:ea typeface="黑体" panose="02010609060101010101" pitchFamily="2" charset="-122"/>
              </a:rPr>
              <a:t>1992</a:t>
            </a:r>
            <a:r>
              <a:rPr lang="zh-CN" altLang="en-US" sz="2400" b="1" dirty="0">
                <a:solidFill>
                  <a:schemeClr val="accent6"/>
                </a:solidFill>
                <a:effectLst/>
                <a:latin typeface="黑体" panose="02010609060101010101" pitchFamily="2" charset="-122"/>
                <a:ea typeface="黑体" panose="02010609060101010101" pitchFamily="2" charset="-122"/>
              </a:rPr>
              <a:t>年）：</a:t>
            </a:r>
            <a:endParaRPr lang="zh-CN" altLang="en-US" sz="2400" b="1" dirty="0">
              <a:solidFill>
                <a:schemeClr val="accent6"/>
              </a:solidFill>
              <a:effectLst/>
              <a:latin typeface="黑体" panose="02010609060101010101" pitchFamily="2" charset="-122"/>
              <a:ea typeface="黑体" panose="02010609060101010101" pitchFamily="2" charset="-122"/>
            </a:endParaRPr>
          </a:p>
        </p:txBody>
      </p:sp>
      <p:sp>
        <p:nvSpPr>
          <p:cNvPr id="492550" name="矩形 492549"/>
          <p:cNvSpPr/>
          <p:nvPr/>
        </p:nvSpPr>
        <p:spPr>
          <a:xfrm>
            <a:off x="276225" y="1217204"/>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、背景：</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2551" name="矩形 492550"/>
          <p:cNvSpPr/>
          <p:nvPr/>
        </p:nvSpPr>
        <p:spPr>
          <a:xfrm>
            <a:off x="276225" y="1850214"/>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、内容：</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2552" name="矩形 492551"/>
          <p:cNvSpPr/>
          <p:nvPr/>
        </p:nvSpPr>
        <p:spPr>
          <a:xfrm>
            <a:off x="276225" y="2937001"/>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3</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、影响：</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2553" name="矩形 492552"/>
          <p:cNvSpPr/>
          <p:nvPr/>
        </p:nvSpPr>
        <p:spPr>
          <a:xfrm>
            <a:off x="1386717" y="1436054"/>
            <a:ext cx="7757283" cy="414020"/>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东欧剧变，苏联解体，中国的改革开放进入一个关键时期。</a:t>
            </a:r>
            <a:endParaRPr lang="zh-CN" altLang="en-US" sz="2100" b="1" dirty="0">
              <a:effectLst>
                <a:outerShdw blurRad="38100" dist="38100" dir="2700000">
                  <a:srgbClr val="C0C0C0"/>
                </a:outerShdw>
              </a:effectLst>
              <a:latin typeface="Arial" panose="020B0604020202020204" pitchFamily="34" charset="0"/>
            </a:endParaRPr>
          </a:p>
        </p:txBody>
      </p:sp>
      <p:sp>
        <p:nvSpPr>
          <p:cNvPr id="492555" name="矩形 492554"/>
          <p:cNvSpPr/>
          <p:nvPr/>
        </p:nvSpPr>
        <p:spPr>
          <a:xfrm>
            <a:off x="-100330" y="2199791"/>
            <a:ext cx="9144000" cy="737235"/>
          </a:xfrm>
          <a:prstGeom prst="rect">
            <a:avLst/>
          </a:prstGeom>
          <a:noFill/>
          <a:ln w="9525">
            <a:noFill/>
          </a:ln>
        </p:spPr>
        <p:txBody>
          <a:bodyPr>
            <a:spAutoFit/>
          </a:bodyPr>
          <a:p>
            <a:pPr marL="342900" indent="-342900"/>
            <a:r>
              <a:rPr lang="en-US" altLang="zh-CN" sz="2100" b="1" dirty="0">
                <a:effectLst>
                  <a:outerShdw blurRad="38100" dist="38100" dir="2700000">
                    <a:srgbClr val="C0C0C0"/>
                  </a:outerShdw>
                </a:effectLst>
                <a:latin typeface="Arial" panose="020B0604020202020204" pitchFamily="34" charset="0"/>
              </a:rPr>
              <a:t>          ①</a:t>
            </a:r>
            <a:r>
              <a:rPr lang="zh-CN" altLang="en-US" sz="2100" b="1" dirty="0">
                <a:effectLst>
                  <a:outerShdw blurRad="38100" dist="38100" dir="2700000">
                    <a:srgbClr val="C0C0C0"/>
                  </a:outerShdw>
                </a:effectLst>
                <a:latin typeface="Arial" panose="020B0604020202020204" pitchFamily="34" charset="0"/>
              </a:rPr>
              <a:t>坚持党的基本路线一百年不动摇；</a:t>
            </a:r>
            <a:r>
              <a:rPr lang="en-US" altLang="zh-CN" sz="2100" b="1" dirty="0">
                <a:effectLst>
                  <a:outerShdw blurRad="38100" dist="38100" dir="2700000">
                    <a:srgbClr val="C0C0C0"/>
                  </a:outerShdw>
                </a:effectLst>
                <a:latin typeface="Arial" panose="020B0604020202020204" pitchFamily="34" charset="0"/>
              </a:rPr>
              <a:t>②</a:t>
            </a:r>
            <a:r>
              <a:rPr lang="zh-CN" altLang="en-US" sz="2100" b="1" dirty="0">
                <a:effectLst>
                  <a:outerShdw blurRad="38100" dist="38100" dir="2700000">
                    <a:srgbClr val="C0C0C0"/>
                  </a:outerShdw>
                </a:effectLst>
                <a:latin typeface="Arial" panose="020B0604020202020204" pitchFamily="34" charset="0"/>
              </a:rPr>
              <a:t>判断实践的标准；</a:t>
            </a:r>
            <a:r>
              <a:rPr lang="en-US" altLang="zh-CN" sz="2100" b="1" dirty="0">
                <a:effectLst>
                  <a:outerShdw blurRad="38100" dist="38100" dir="2700000">
                    <a:srgbClr val="C0C0C0"/>
                  </a:outerShdw>
                </a:effectLst>
                <a:latin typeface="Arial" panose="020B0604020202020204" pitchFamily="34" charset="0"/>
              </a:rPr>
              <a:t>③</a:t>
            </a:r>
            <a:r>
              <a:rPr lang="zh-CN" altLang="en-US" sz="2100" b="1" dirty="0">
                <a:effectLst>
                  <a:outerShdw blurRad="38100" dist="38100" dir="2700000">
                    <a:srgbClr val="C0C0C0"/>
                  </a:outerShdw>
                </a:effectLst>
                <a:latin typeface="Arial" panose="020B0604020202020204" pitchFamily="34" charset="0"/>
              </a:rPr>
              <a:t>计</a:t>
            </a:r>
            <a:endParaRPr lang="zh-CN" altLang="en-US" sz="2100" b="1" dirty="0">
              <a:effectLst>
                <a:outerShdw blurRad="38100" dist="38100" dir="2700000">
                  <a:srgbClr val="C0C0C0"/>
                </a:outerShdw>
              </a:effectLst>
              <a:latin typeface="Arial" panose="020B0604020202020204" pitchFamily="34" charset="0"/>
            </a:endParaRPr>
          </a:p>
          <a:p>
            <a:pPr marL="342900" indent="-342900"/>
            <a:r>
              <a:rPr lang="zh-CN" altLang="en-US" sz="2100" b="1" dirty="0">
                <a:effectLst>
                  <a:outerShdw blurRad="38100" dist="38100" dir="2700000">
                    <a:srgbClr val="C0C0C0"/>
                  </a:outerShdw>
                </a:effectLst>
                <a:latin typeface="Arial" panose="020B0604020202020204" pitchFamily="34" charset="0"/>
              </a:rPr>
              <a:t>划与市场的关系；</a:t>
            </a:r>
            <a:r>
              <a:rPr lang="en-US" altLang="zh-CN" sz="2100" b="1" dirty="0">
                <a:effectLst>
                  <a:outerShdw blurRad="38100" dist="38100" dir="2700000">
                    <a:srgbClr val="C0C0C0"/>
                  </a:outerShdw>
                </a:effectLst>
                <a:latin typeface="Arial" panose="020B0604020202020204" pitchFamily="34" charset="0"/>
              </a:rPr>
              <a:t>④</a:t>
            </a:r>
            <a:r>
              <a:rPr lang="zh-CN" altLang="en-US" sz="2100" b="1" dirty="0">
                <a:effectLst>
                  <a:outerShdw blurRad="38100" dist="38100" dir="2700000">
                    <a:srgbClr val="C0C0C0"/>
                  </a:outerShdw>
                </a:effectLst>
                <a:latin typeface="Arial" panose="020B0604020202020204" pitchFamily="34" charset="0"/>
              </a:rPr>
              <a:t>社会主义的本质；</a:t>
            </a:r>
            <a:r>
              <a:rPr lang="en-US" altLang="zh-CN" sz="2100" b="1" dirty="0">
                <a:effectLst>
                  <a:outerShdw blurRad="38100" dist="38100" dir="2700000">
                    <a:srgbClr val="C0C0C0"/>
                  </a:outerShdw>
                </a:effectLst>
                <a:latin typeface="Arial" panose="020B0604020202020204" pitchFamily="34" charset="0"/>
              </a:rPr>
              <a:t>⑤</a:t>
            </a:r>
            <a:r>
              <a:rPr lang="zh-CN" altLang="en-US" sz="2100" b="1" dirty="0">
                <a:effectLst>
                  <a:outerShdw blurRad="38100" dist="38100" dir="2700000">
                    <a:srgbClr val="C0C0C0"/>
                  </a:outerShdw>
                </a:effectLst>
                <a:latin typeface="Arial" panose="020B0604020202020204" pitchFamily="34" charset="0"/>
              </a:rPr>
              <a:t>发展才是硬道理。</a:t>
            </a:r>
            <a:endParaRPr lang="zh-CN" altLang="en-US" sz="2100" b="1" dirty="0">
              <a:effectLst>
                <a:outerShdw blurRad="38100" dist="38100" dir="2700000">
                  <a:srgbClr val="C0C0C0"/>
                </a:outerShdw>
              </a:effectLst>
              <a:latin typeface="Arial" panose="020B0604020202020204" pitchFamily="34" charset="0"/>
            </a:endParaRPr>
          </a:p>
        </p:txBody>
      </p:sp>
      <p:sp>
        <p:nvSpPr>
          <p:cNvPr id="492556" name="矩形 492555"/>
          <p:cNvSpPr/>
          <p:nvPr/>
        </p:nvSpPr>
        <p:spPr>
          <a:xfrm>
            <a:off x="0" y="3285943"/>
            <a:ext cx="9144000" cy="1383665"/>
          </a:xfrm>
          <a:prstGeom prst="rect">
            <a:avLst/>
          </a:prstGeom>
          <a:noFill/>
          <a:ln w="9525">
            <a:noFill/>
          </a:ln>
        </p:spPr>
        <p:txBody>
          <a:bodyPr>
            <a:spAutoFit/>
          </a:bodyPr>
          <a:p>
            <a:r>
              <a:rPr lang="en-US" altLang="zh-CN" sz="2100" b="1" dirty="0">
                <a:effectLst>
                  <a:outerShdw blurRad="38100" dist="38100" dir="2700000">
                    <a:srgbClr val="C0C0C0"/>
                  </a:outerShdw>
                </a:effectLst>
                <a:latin typeface="Arial" panose="020B0604020202020204" pitchFamily="34" charset="0"/>
              </a:rPr>
              <a:t>          </a:t>
            </a:r>
            <a:r>
              <a:rPr lang="zh-CN" altLang="en-US" sz="2100" b="1" dirty="0">
                <a:effectLst>
                  <a:outerShdw blurRad="38100" dist="38100" dir="2700000">
                    <a:srgbClr val="C0C0C0"/>
                  </a:outerShdw>
                </a:effectLst>
                <a:latin typeface="Arial" panose="020B0604020202020204" pitchFamily="34" charset="0"/>
              </a:rPr>
              <a:t>明确地回答了这些年来经常困扰和束缚我们思想的许多重大认识问题，使建设有中国特色社会主义的理论更加系统，形成了科学体系。 </a:t>
            </a:r>
            <a:r>
              <a:rPr lang="zh-CN" altLang="en-US" sz="2100" b="1" dirty="0">
                <a:solidFill>
                  <a:srgbClr val="FF0000"/>
                </a:solidFill>
                <a:effectLst>
                  <a:outerShdw blurRad="38100" dist="38100" dir="2700000">
                    <a:srgbClr val="C0C0C0"/>
                  </a:outerShdw>
                </a:effectLst>
                <a:latin typeface="Arial" panose="020B0604020202020204" pitchFamily="34" charset="0"/>
              </a:rPr>
              <a:t>南方谈话具有纲领性的意义，标志着邓小平理论进入了新境界，对推进改革开放的深入发展具有重大而深远的意义。</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sp>
        <p:nvSpPr>
          <p:cNvPr id="112653" name="矩形 10"/>
          <p:cNvSpPr/>
          <p:nvPr/>
        </p:nvSpPr>
        <p:spPr>
          <a:xfrm>
            <a:off x="4330700" y="108585"/>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2553"/>
                                        </p:tgtEl>
                                        <p:attrNameLst>
                                          <p:attrName>style.visibility</p:attrName>
                                        </p:attrNameLst>
                                      </p:cBhvr>
                                      <p:to>
                                        <p:strVal val="visible"/>
                                      </p:to>
                                    </p:set>
                                    <p:animEffect transition="in" filter="blinds(horizontal)">
                                      <p:cBhvr>
                                        <p:cTn id="7" dur="500"/>
                                        <p:tgtEl>
                                          <p:spTgt spid="49255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2555"/>
                                        </p:tgtEl>
                                        <p:attrNameLst>
                                          <p:attrName>style.visibility</p:attrName>
                                        </p:attrNameLst>
                                      </p:cBhvr>
                                      <p:to>
                                        <p:strVal val="visible"/>
                                      </p:to>
                                    </p:set>
                                    <p:animEffect transition="in" filter="blinds(horizontal)">
                                      <p:cBhvr>
                                        <p:cTn id="12" dur="500"/>
                                        <p:tgtEl>
                                          <p:spTgt spid="49255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2556"/>
                                        </p:tgtEl>
                                        <p:attrNameLst>
                                          <p:attrName>style.visibility</p:attrName>
                                        </p:attrNameLst>
                                      </p:cBhvr>
                                      <p:to>
                                        <p:strVal val="visible"/>
                                      </p:to>
                                    </p:set>
                                    <p:animEffect transition="in" filter="blinds(horizontal)">
                                      <p:cBhvr>
                                        <p:cTn id="17" dur="500"/>
                                        <p:tgtEl>
                                          <p:spTgt spid="492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53" grpId="0"/>
      <p:bldP spid="492555" grpId="0"/>
      <p:bldP spid="49255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2557" name="文本框 492556"/>
          <p:cNvSpPr txBox="1"/>
          <p:nvPr/>
        </p:nvSpPr>
        <p:spPr>
          <a:xfrm>
            <a:off x="765810" y="938530"/>
            <a:ext cx="5180330" cy="460375"/>
          </a:xfrm>
          <a:prstGeom prst="rect">
            <a:avLst/>
          </a:prstGeom>
          <a:noFill/>
          <a:ln w="9525">
            <a:noFill/>
          </a:ln>
        </p:spPr>
        <p:txBody>
          <a:bodyPr wrap="square">
            <a:spAutoFit/>
          </a:bodyPr>
          <a:p>
            <a:pPr lvl="0" algn="l">
              <a:spcBef>
                <a:spcPct val="50000"/>
              </a:spcBef>
            </a:pPr>
            <a:r>
              <a:rPr lang="zh-CN" altLang="en-US" sz="2400" b="1" dirty="0">
                <a:solidFill>
                  <a:schemeClr val="accent6"/>
                </a:solidFill>
                <a:effectLst/>
                <a:latin typeface="黑体" panose="02010609060101010101" pitchFamily="2" charset="-122"/>
                <a:ea typeface="黑体" panose="02010609060101010101" pitchFamily="2" charset="-122"/>
                <a:sym typeface="+mn-ea"/>
              </a:rPr>
              <a:t>二、中共十四大（1992年）：</a:t>
            </a:r>
            <a:endParaRPr lang="zh-CN" altLang="en-US" sz="2400" b="1" dirty="0">
              <a:solidFill>
                <a:schemeClr val="accent6"/>
              </a:solidFill>
              <a:effectLst/>
              <a:latin typeface="黑体" panose="02010609060101010101" pitchFamily="2" charset="-122"/>
              <a:ea typeface="黑体" panose="02010609060101010101" pitchFamily="2" charset="-122"/>
              <a:sym typeface="+mn-ea"/>
            </a:endParaRPr>
          </a:p>
        </p:txBody>
      </p:sp>
      <p:sp>
        <p:nvSpPr>
          <p:cNvPr id="492558" name="矩形 492557"/>
          <p:cNvSpPr/>
          <p:nvPr/>
        </p:nvSpPr>
        <p:spPr>
          <a:xfrm>
            <a:off x="388620" y="1719121"/>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、内容：</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2559" name="矩形 492558"/>
          <p:cNvSpPr/>
          <p:nvPr/>
        </p:nvSpPr>
        <p:spPr>
          <a:xfrm>
            <a:off x="388620" y="2892250"/>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、意义：</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2560" name="矩形 492559"/>
          <p:cNvSpPr/>
          <p:nvPr/>
        </p:nvSpPr>
        <p:spPr>
          <a:xfrm>
            <a:off x="1360682" y="2282222"/>
            <a:ext cx="7757283" cy="414020"/>
          </a:xfrm>
          <a:prstGeom prst="rect">
            <a:avLst/>
          </a:prstGeom>
          <a:noFill/>
          <a:ln w="9525">
            <a:noFill/>
          </a:ln>
        </p:spPr>
        <p:txBody>
          <a:bodyPr>
            <a:spAutoFit/>
          </a:bodyPr>
          <a:p>
            <a:r>
              <a:rPr lang="zh-CN" altLang="zh-CN" sz="2100" b="1" dirty="0">
                <a:latin typeface="Arial" panose="020B0604020202020204" pitchFamily="34" charset="0"/>
              </a:rPr>
              <a:t>明确提出中国经济体制改革的目标是建立社会主义</a:t>
            </a:r>
            <a:r>
              <a:rPr lang="zh-CN" altLang="en-US" sz="2100" b="1" u="sng" dirty="0">
                <a:latin typeface="Arial" panose="020B0604020202020204" pitchFamily="34" charset="0"/>
              </a:rPr>
              <a:t>市场经济</a:t>
            </a:r>
            <a:r>
              <a:rPr lang="zh-CN" altLang="zh-CN" sz="2100" b="1" dirty="0">
                <a:latin typeface="Arial" panose="020B0604020202020204" pitchFamily="34" charset="0"/>
              </a:rPr>
              <a:t>体制</a:t>
            </a:r>
            <a:endParaRPr lang="zh-CN" altLang="en-US" sz="2100" b="1" dirty="0">
              <a:latin typeface="Arial" panose="020B0604020202020204" pitchFamily="34" charset="0"/>
            </a:endParaRPr>
          </a:p>
        </p:txBody>
      </p:sp>
      <p:sp>
        <p:nvSpPr>
          <p:cNvPr id="492561" name="矩形 492560"/>
          <p:cNvSpPr/>
          <p:nvPr/>
        </p:nvSpPr>
        <p:spPr>
          <a:xfrm>
            <a:off x="1172722" y="3474812"/>
            <a:ext cx="7757283" cy="737235"/>
          </a:xfrm>
          <a:prstGeom prst="rect">
            <a:avLst/>
          </a:prstGeom>
          <a:noFill/>
          <a:ln w="9525">
            <a:noFill/>
          </a:ln>
        </p:spPr>
        <p:txBody>
          <a:bodyPr>
            <a:spAutoFit/>
          </a:bodyPr>
          <a:p>
            <a:r>
              <a:rPr lang="zh-CN" altLang="zh-CN" sz="2100" b="1" dirty="0">
                <a:latin typeface="Arial" panose="020B0604020202020204" pitchFamily="34" charset="0"/>
              </a:rPr>
              <a:t>以邓小平南方谈话和中共十四大召开为标志，中国的改革开放步入一个新的发展时期。</a:t>
            </a:r>
            <a:endParaRPr lang="en-US" altLang="zh-CN" sz="2100" b="1">
              <a:latin typeface="Arial" panose="020B0604020202020204" pitchFamily="34" charset="0"/>
            </a:endParaRPr>
          </a:p>
        </p:txBody>
      </p:sp>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2560"/>
                                        </p:tgtEl>
                                        <p:attrNameLst>
                                          <p:attrName>style.visibility</p:attrName>
                                        </p:attrNameLst>
                                      </p:cBhvr>
                                      <p:to>
                                        <p:strVal val="visible"/>
                                      </p:to>
                                    </p:set>
                                    <p:animEffect transition="in" filter="blinds(horizontal)">
                                      <p:cBhvr>
                                        <p:cTn id="7" dur="500"/>
                                        <p:tgtEl>
                                          <p:spTgt spid="49256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2561"/>
                                        </p:tgtEl>
                                        <p:attrNameLst>
                                          <p:attrName>style.visibility</p:attrName>
                                        </p:attrNameLst>
                                      </p:cBhvr>
                                      <p:to>
                                        <p:strVal val="visible"/>
                                      </p:to>
                                    </p:set>
                                    <p:animEffect transition="in" filter="blinds(horizontal)">
                                      <p:cBhvr>
                                        <p:cTn id="12" dur="500"/>
                                        <p:tgtEl>
                                          <p:spTgt spid="492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60" grpId="0"/>
      <p:bldP spid="49256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3572" name="文本框 493571"/>
          <p:cNvSpPr txBox="1"/>
          <p:nvPr/>
        </p:nvSpPr>
        <p:spPr>
          <a:xfrm>
            <a:off x="440055" y="503590"/>
            <a:ext cx="7892979" cy="460375"/>
          </a:xfrm>
          <a:prstGeom prst="rect">
            <a:avLst/>
          </a:prstGeom>
          <a:noFill/>
          <a:ln w="9525">
            <a:noFill/>
          </a:ln>
        </p:spPr>
        <p:txBody>
          <a:bodyPr>
            <a:spAutoFit/>
          </a:bodyPr>
          <a:p>
            <a:pPr>
              <a:spcBef>
                <a:spcPct val="50000"/>
              </a:spcBef>
            </a:pPr>
            <a:r>
              <a:rPr lang="zh-CN" altLang="en-US" sz="2400" b="1" dirty="0">
                <a:solidFill>
                  <a:schemeClr val="accent6"/>
                </a:solidFill>
                <a:latin typeface="黑体" panose="02010609060101010101" pitchFamily="2" charset="-122"/>
                <a:ea typeface="黑体" panose="02010609060101010101" pitchFamily="2" charset="-122"/>
              </a:rPr>
              <a:t>三、中共十四届三中全会（</a:t>
            </a:r>
            <a:r>
              <a:rPr lang="en-US" altLang="zh-CN" sz="2400" b="1" dirty="0">
                <a:solidFill>
                  <a:schemeClr val="accent6"/>
                </a:solidFill>
                <a:latin typeface="黑体" panose="02010609060101010101" pitchFamily="2" charset="-122"/>
                <a:ea typeface="黑体" panose="02010609060101010101" pitchFamily="2" charset="-122"/>
              </a:rPr>
              <a:t>1993</a:t>
            </a:r>
            <a:r>
              <a:rPr lang="zh-CN" altLang="en-US" sz="2400" b="1" dirty="0">
                <a:solidFill>
                  <a:schemeClr val="accent6"/>
                </a:solidFill>
                <a:latin typeface="黑体" panose="02010609060101010101" pitchFamily="2" charset="-122"/>
                <a:ea typeface="黑体" panose="02010609060101010101" pitchFamily="2" charset="-122"/>
              </a:rPr>
              <a:t>年）：</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493573" name="矩形 493572"/>
          <p:cNvSpPr/>
          <p:nvPr/>
        </p:nvSpPr>
        <p:spPr>
          <a:xfrm>
            <a:off x="0" y="1494741"/>
            <a:ext cx="9144000" cy="1383665"/>
          </a:xfrm>
          <a:prstGeom prst="rect">
            <a:avLst/>
          </a:prstGeom>
          <a:noFill/>
          <a:ln w="9525">
            <a:noFill/>
          </a:ln>
        </p:spPr>
        <p:txBody>
          <a:bodyPr>
            <a:spAutoFit/>
          </a:bodyPr>
          <a:p>
            <a:r>
              <a:rPr lang="zh-CN" altLang="zh-CN" sz="2100" b="1" dirty="0">
                <a:latin typeface="Arial" panose="020B0604020202020204" pitchFamily="34" charset="0"/>
              </a:rPr>
              <a:t>①指出建立社会主义市场经济体制，就是要使市场在国家宏观调控下对资源配置起基础作用。</a:t>
            </a:r>
            <a:endParaRPr lang="en-US" altLang="zh-CN" sz="2100" b="1">
              <a:latin typeface="Arial" panose="020B0604020202020204" pitchFamily="34" charset="0"/>
            </a:endParaRPr>
          </a:p>
          <a:p>
            <a:r>
              <a:rPr lang="zh-CN" altLang="zh-CN" sz="2100" b="1" dirty="0">
                <a:latin typeface="Arial" panose="020B0604020202020204" pitchFamily="34" charset="0"/>
              </a:rPr>
              <a:t>②坚持以</a:t>
            </a:r>
            <a:r>
              <a:rPr lang="zh-CN" altLang="en-US" sz="2100" b="1" u="sng" dirty="0">
                <a:latin typeface="Arial" panose="020B0604020202020204" pitchFamily="34" charset="0"/>
              </a:rPr>
              <a:t>公有制</a:t>
            </a:r>
            <a:r>
              <a:rPr lang="zh-CN" altLang="zh-CN" sz="2100" b="1" dirty="0">
                <a:latin typeface="Arial" panose="020B0604020202020204" pitchFamily="34" charset="0"/>
              </a:rPr>
              <a:t>为主体、多种经济成分共同发展的方针。</a:t>
            </a:r>
            <a:endParaRPr lang="zh-CN" altLang="en-US" sz="2100" b="1">
              <a:latin typeface="Arial" panose="020B0604020202020204" pitchFamily="34" charset="0"/>
            </a:endParaRPr>
          </a:p>
          <a:p>
            <a:r>
              <a:rPr lang="zh-CN" altLang="zh-CN" sz="2100" b="1" dirty="0">
                <a:latin typeface="Arial" panose="020B0604020202020204" pitchFamily="34" charset="0"/>
              </a:rPr>
              <a:t>③建立适应市场经济要求的</a:t>
            </a:r>
            <a:r>
              <a:rPr lang="zh-CN" altLang="en-US" sz="2100" b="1" u="sng" dirty="0">
                <a:latin typeface="Arial" panose="020B0604020202020204" pitchFamily="34" charset="0"/>
              </a:rPr>
              <a:t>现代企业</a:t>
            </a:r>
            <a:r>
              <a:rPr lang="zh-CN" altLang="zh-CN" sz="2100" b="1" dirty="0">
                <a:latin typeface="Arial" panose="020B0604020202020204" pitchFamily="34" charset="0"/>
              </a:rPr>
              <a:t>制度。</a:t>
            </a:r>
            <a:endParaRPr lang="zh-CN" altLang="en-US" sz="2100" b="1">
              <a:latin typeface="Arial" panose="020B0604020202020204" pitchFamily="34" charset="0"/>
            </a:endParaRPr>
          </a:p>
        </p:txBody>
      </p:sp>
      <p:sp>
        <p:nvSpPr>
          <p:cNvPr id="493574" name="矩形 493573"/>
          <p:cNvSpPr/>
          <p:nvPr/>
        </p:nvSpPr>
        <p:spPr>
          <a:xfrm>
            <a:off x="150495" y="1023879"/>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、内容：</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3575" name="矩形 493574"/>
          <p:cNvSpPr/>
          <p:nvPr/>
        </p:nvSpPr>
        <p:spPr>
          <a:xfrm>
            <a:off x="150495" y="3067219"/>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、影响：</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3576" name="矩形 493575"/>
          <p:cNvSpPr/>
          <p:nvPr/>
        </p:nvSpPr>
        <p:spPr>
          <a:xfrm>
            <a:off x="0" y="3562290"/>
            <a:ext cx="9144000" cy="737235"/>
          </a:xfrm>
          <a:prstGeom prst="rect">
            <a:avLst/>
          </a:prstGeom>
          <a:noFill/>
          <a:ln w="9525">
            <a:noFill/>
          </a:ln>
        </p:spPr>
        <p:txBody>
          <a:bodyPr>
            <a:spAutoFit/>
          </a:bodyPr>
          <a:p>
            <a:r>
              <a:rPr lang="en-US" altLang="zh-CN" sz="2100" b="1" dirty="0">
                <a:latin typeface="Arial" panose="020B0604020202020204" pitchFamily="34" charset="0"/>
              </a:rPr>
              <a:t>       </a:t>
            </a:r>
            <a:r>
              <a:rPr lang="zh-CN" altLang="zh-CN" sz="2100" b="1" dirty="0">
                <a:latin typeface="Arial" panose="020B0604020202020204" pitchFamily="34" charset="0"/>
              </a:rPr>
              <a:t>勾画出社会主义市场经济体制的基本框架，使中共十四大提出的经济体制改革目标和基本原则具体化。</a:t>
            </a:r>
            <a:endParaRPr lang="en-US" altLang="zh-CN" sz="2100" b="1">
              <a:latin typeface="Arial" panose="020B0604020202020204" pitchFamily="34" charset="0"/>
            </a:endParaRPr>
          </a:p>
        </p:txBody>
      </p:sp>
      <p:sp>
        <p:nvSpPr>
          <p:cNvPr id="112653" name="矩形 10"/>
          <p:cNvSpPr/>
          <p:nvPr/>
        </p:nvSpPr>
        <p:spPr>
          <a:xfrm>
            <a:off x="3620135" y="133985"/>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3573"/>
                                        </p:tgtEl>
                                        <p:attrNameLst>
                                          <p:attrName>style.visibility</p:attrName>
                                        </p:attrNameLst>
                                      </p:cBhvr>
                                      <p:to>
                                        <p:strVal val="visible"/>
                                      </p:to>
                                    </p:set>
                                    <p:animEffect transition="in" filter="blinds(horizontal)">
                                      <p:cBhvr>
                                        <p:cTn id="7" dur="500"/>
                                        <p:tgtEl>
                                          <p:spTgt spid="49357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3576"/>
                                        </p:tgtEl>
                                        <p:attrNameLst>
                                          <p:attrName>style.visibility</p:attrName>
                                        </p:attrNameLst>
                                      </p:cBhvr>
                                      <p:to>
                                        <p:strVal val="visible"/>
                                      </p:to>
                                    </p:set>
                                    <p:animEffect transition="in" filter="blinds(horizontal)">
                                      <p:cBhvr>
                                        <p:cTn id="12" dur="500"/>
                                        <p:tgtEl>
                                          <p:spTgt spid="4935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573" grpId="0"/>
      <p:bldP spid="49357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3577" name="文本框 493576"/>
          <p:cNvSpPr txBox="1"/>
          <p:nvPr/>
        </p:nvSpPr>
        <p:spPr>
          <a:xfrm>
            <a:off x="502285" y="782012"/>
            <a:ext cx="7892979" cy="460375"/>
          </a:xfrm>
          <a:prstGeom prst="rect">
            <a:avLst/>
          </a:prstGeom>
          <a:noFill/>
          <a:ln w="9525">
            <a:noFill/>
          </a:ln>
        </p:spPr>
        <p:txBody>
          <a:bodyPr>
            <a:spAutoFit/>
          </a:bodyPr>
          <a:p>
            <a:pPr>
              <a:spcBef>
                <a:spcPct val="50000"/>
              </a:spcBef>
            </a:pPr>
            <a:r>
              <a:rPr lang="zh-CN" altLang="en-US" sz="2400" b="1" dirty="0">
                <a:solidFill>
                  <a:schemeClr val="accent6"/>
                </a:solidFill>
                <a:latin typeface="黑体" panose="02010609060101010101" pitchFamily="2" charset="-122"/>
                <a:ea typeface="黑体" panose="02010609060101010101" pitchFamily="2" charset="-122"/>
              </a:rPr>
              <a:t>四、中共十五大（</a:t>
            </a:r>
            <a:r>
              <a:rPr lang="en-US" altLang="zh-CN" sz="2400" b="1" dirty="0">
                <a:solidFill>
                  <a:schemeClr val="accent6"/>
                </a:solidFill>
                <a:latin typeface="黑体" panose="02010609060101010101" pitchFamily="2" charset="-122"/>
                <a:ea typeface="黑体" panose="02010609060101010101" pitchFamily="2" charset="-122"/>
              </a:rPr>
              <a:t>1997</a:t>
            </a:r>
            <a:r>
              <a:rPr lang="zh-CN" altLang="en-US" sz="2400" b="1" dirty="0">
                <a:solidFill>
                  <a:schemeClr val="accent6"/>
                </a:solidFill>
                <a:latin typeface="黑体" panose="02010609060101010101" pitchFamily="2" charset="-122"/>
                <a:ea typeface="黑体" panose="02010609060101010101" pitchFamily="2" charset="-122"/>
              </a:rPr>
              <a:t>年）：</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493578" name="矩形 493577"/>
          <p:cNvSpPr/>
          <p:nvPr/>
        </p:nvSpPr>
        <p:spPr>
          <a:xfrm>
            <a:off x="351155" y="1495033"/>
            <a:ext cx="2736535" cy="349250"/>
          </a:xfrm>
          <a:prstGeom prst="rect">
            <a:avLst/>
          </a:prstGeom>
          <a:noFill/>
          <a:ln w="9525">
            <a:noFill/>
          </a:ln>
        </p:spPr>
        <p:txBody>
          <a:bodyPr>
            <a:spAutoFit/>
          </a:bodyPr>
          <a:p>
            <a:pPr>
              <a:lnSpc>
                <a:spcPct val="80000"/>
              </a:lnSpc>
              <a:spcBef>
                <a:spcPct val="50000"/>
              </a:spcBef>
            </a:pPr>
            <a:r>
              <a:rPr 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1</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、内容：</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3579" name="矩形 493578"/>
          <p:cNvSpPr/>
          <p:nvPr/>
        </p:nvSpPr>
        <p:spPr>
          <a:xfrm>
            <a:off x="0" y="4009520"/>
            <a:ext cx="2736535" cy="349250"/>
          </a:xfrm>
          <a:prstGeom prst="rect">
            <a:avLst/>
          </a:prstGeom>
          <a:noFill/>
          <a:ln w="9525">
            <a:noFill/>
          </a:ln>
        </p:spPr>
        <p:txBody>
          <a:bodyPr>
            <a:spAutoFit/>
          </a:bodyPr>
          <a:p>
            <a:pPr>
              <a:lnSpc>
                <a:spcPct val="80000"/>
              </a:lnSpc>
              <a:spcBef>
                <a:spcPct val="50000"/>
              </a:spcBef>
            </a:pP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a:t>
            </a:r>
            <a:r>
              <a:rPr lang="en-US" altLang="zh-CN"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2</a:t>
            </a:r>
            <a:r>
              <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rPr>
              <a:t>）影响：</a:t>
            </a:r>
            <a:endParaRPr lang="zh-CN" altLang="en-US" sz="2100" b="1" dirty="0">
              <a:solidFill>
                <a:srgbClr val="0000FF"/>
              </a:solidFill>
              <a:effectLst>
                <a:outerShdw blurRad="38100" dist="38100" dir="2700000">
                  <a:srgbClr val="C0C0C0"/>
                </a:outerShdw>
              </a:effectLst>
              <a:latin typeface="黑体" panose="02010609060101010101" pitchFamily="2" charset="-122"/>
              <a:ea typeface="黑体" panose="02010609060101010101" pitchFamily="2" charset="-122"/>
            </a:endParaRPr>
          </a:p>
        </p:txBody>
      </p:sp>
      <p:sp>
        <p:nvSpPr>
          <p:cNvPr id="493580" name="矩形 493579"/>
          <p:cNvSpPr/>
          <p:nvPr/>
        </p:nvSpPr>
        <p:spPr>
          <a:xfrm>
            <a:off x="0" y="1979229"/>
            <a:ext cx="9144000" cy="2030095"/>
          </a:xfrm>
          <a:prstGeom prst="rect">
            <a:avLst/>
          </a:prstGeom>
          <a:noFill/>
          <a:ln w="9525">
            <a:noFill/>
          </a:ln>
        </p:spPr>
        <p:txBody>
          <a:bodyPr>
            <a:spAutoFit/>
          </a:bodyPr>
          <a:p>
            <a:r>
              <a:rPr lang="en-US" altLang="zh-CN" sz="2100" b="1" dirty="0">
                <a:latin typeface="Arial" panose="020B0604020202020204" pitchFamily="34" charset="0"/>
              </a:rPr>
              <a:t>       </a:t>
            </a:r>
            <a:r>
              <a:rPr lang="zh-CN" altLang="zh-CN" sz="2100" b="1" dirty="0">
                <a:latin typeface="Arial" panose="020B0604020202020204" pitchFamily="34" charset="0"/>
              </a:rPr>
              <a:t>大会确立</a:t>
            </a:r>
            <a:r>
              <a:rPr lang="zh-CN" altLang="en-US" sz="2100" b="1" u="sng" dirty="0">
                <a:solidFill>
                  <a:srgbClr val="FF0000"/>
                </a:solidFill>
                <a:latin typeface="Arial" panose="020B0604020202020204" pitchFamily="34" charset="0"/>
              </a:rPr>
              <a:t>邓小平理论</a:t>
            </a:r>
            <a:r>
              <a:rPr lang="zh-CN" altLang="zh-CN" sz="2100" b="1" dirty="0">
                <a:latin typeface="Arial" panose="020B0604020202020204" pitchFamily="34" charset="0"/>
              </a:rPr>
              <a:t>为中国共产党的指导思想，</a:t>
            </a:r>
            <a:endParaRPr lang="zh-CN" altLang="zh-CN" sz="2100" b="1" dirty="0">
              <a:latin typeface="Arial" panose="020B0604020202020204" pitchFamily="34" charset="0"/>
            </a:endParaRPr>
          </a:p>
          <a:p>
            <a:r>
              <a:rPr lang="zh-CN" altLang="zh-CN" sz="2100" b="1" dirty="0">
                <a:latin typeface="Arial" panose="020B0604020202020204" pitchFamily="34" charset="0"/>
              </a:rPr>
              <a:t>       指出我国现阶段的一项基本经济制度是以公有制为主体、多种所有制经济共同发展；</a:t>
            </a:r>
            <a:endParaRPr lang="zh-CN" altLang="zh-CN" sz="2100" b="1" dirty="0">
              <a:latin typeface="Arial" panose="020B0604020202020204" pitchFamily="34" charset="0"/>
            </a:endParaRPr>
          </a:p>
          <a:p>
            <a:r>
              <a:rPr lang="zh-CN" altLang="zh-CN" sz="2100" b="1" dirty="0">
                <a:latin typeface="Arial" panose="020B0604020202020204" pitchFamily="34" charset="0"/>
              </a:rPr>
              <a:t>       国有经济起主导作用，主要体现在控制力上；</a:t>
            </a:r>
            <a:endParaRPr lang="zh-CN" altLang="zh-CN" sz="2100" b="1" dirty="0">
              <a:latin typeface="Arial" panose="020B0604020202020204" pitchFamily="34" charset="0"/>
            </a:endParaRPr>
          </a:p>
          <a:p>
            <a:r>
              <a:rPr lang="zh-CN" altLang="zh-CN" sz="2100" b="1" dirty="0">
                <a:latin typeface="Arial" panose="020B0604020202020204" pitchFamily="34" charset="0"/>
              </a:rPr>
              <a:t>       公有制实现形式可以而且应当多样化，</a:t>
            </a:r>
            <a:endParaRPr lang="zh-CN" altLang="zh-CN" sz="2100" b="1" dirty="0">
              <a:latin typeface="Arial" panose="020B0604020202020204" pitchFamily="34" charset="0"/>
            </a:endParaRPr>
          </a:p>
          <a:p>
            <a:r>
              <a:rPr lang="zh-CN" altLang="zh-CN" sz="2100" b="1" dirty="0">
                <a:latin typeface="Arial" panose="020B0604020202020204" pitchFamily="34" charset="0"/>
              </a:rPr>
              <a:t>      非公有制经济是中国社会主义市场经济的重要组成部分。</a:t>
            </a:r>
            <a:endParaRPr lang="zh-CN" altLang="en-US" sz="2100" b="1">
              <a:latin typeface="Arial" panose="020B0604020202020204" pitchFamily="34" charset="0"/>
            </a:endParaRPr>
          </a:p>
        </p:txBody>
      </p:sp>
      <p:sp>
        <p:nvSpPr>
          <p:cNvPr id="493581" name="矩形 493580"/>
          <p:cNvSpPr/>
          <p:nvPr/>
        </p:nvSpPr>
        <p:spPr>
          <a:xfrm>
            <a:off x="1468221" y="4205062"/>
            <a:ext cx="6208683" cy="511175"/>
          </a:xfrm>
          <a:prstGeom prst="rect">
            <a:avLst/>
          </a:prstGeom>
          <a:noFill/>
          <a:ln w="9525">
            <a:noFill/>
          </a:ln>
        </p:spPr>
        <p:txBody>
          <a:bodyPr>
            <a:spAutoFit/>
          </a:bodyPr>
          <a:p>
            <a:pPr>
              <a:lnSpc>
                <a:spcPct val="130000"/>
              </a:lnSpc>
            </a:pPr>
            <a:r>
              <a:rPr lang="zh-CN" altLang="zh-CN" sz="2100" b="1" dirty="0">
                <a:latin typeface="Arial" panose="020B0604020202020204" pitchFamily="34" charset="0"/>
              </a:rPr>
              <a:t>推动中国特色社会主义事业迈入新世纪。</a:t>
            </a:r>
            <a:endParaRPr lang="en-US" altLang="zh-CN" sz="2100" b="1">
              <a:latin typeface="Arial" panose="020B0604020202020204" pitchFamily="34" charset="0"/>
            </a:endParaRPr>
          </a:p>
        </p:txBody>
      </p:sp>
      <p:sp>
        <p:nvSpPr>
          <p:cNvPr id="112653" name="矩形 10"/>
          <p:cNvSpPr/>
          <p:nvPr/>
        </p:nvSpPr>
        <p:spPr>
          <a:xfrm>
            <a:off x="3682365" y="17145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179388" y="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知识梳理</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3580"/>
                                        </p:tgtEl>
                                        <p:attrNameLst>
                                          <p:attrName>style.visibility</p:attrName>
                                        </p:attrNameLst>
                                      </p:cBhvr>
                                      <p:to>
                                        <p:strVal val="visible"/>
                                      </p:to>
                                    </p:set>
                                    <p:animEffect transition="in" filter="blinds(horizontal)">
                                      <p:cBhvr>
                                        <p:cTn id="7" dur="500"/>
                                        <p:tgtEl>
                                          <p:spTgt spid="49358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3581"/>
                                        </p:tgtEl>
                                        <p:attrNameLst>
                                          <p:attrName>style.visibility</p:attrName>
                                        </p:attrNameLst>
                                      </p:cBhvr>
                                      <p:to>
                                        <p:strVal val="visible"/>
                                      </p:to>
                                    </p:set>
                                    <p:animEffect transition="in" filter="blinds(horizontal)">
                                      <p:cBhvr>
                                        <p:cTn id="12" dur="500"/>
                                        <p:tgtEl>
                                          <p:spTgt spid="493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580" grpId="0"/>
      <p:bldP spid="49358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4596" name="文本框 494595"/>
          <p:cNvSpPr txBox="1"/>
          <p:nvPr/>
        </p:nvSpPr>
        <p:spPr>
          <a:xfrm>
            <a:off x="88265" y="1056040"/>
            <a:ext cx="9144000" cy="460375"/>
          </a:xfrm>
          <a:prstGeom prst="rect">
            <a:avLst/>
          </a:prstGeom>
          <a:noFill/>
          <a:ln w="9525">
            <a:noFill/>
          </a:ln>
        </p:spPr>
        <p:txBody>
          <a:bodyPr>
            <a:spAutoFit/>
          </a:bodyPr>
          <a:p>
            <a:pPr>
              <a:spcBef>
                <a:spcPct val="50000"/>
              </a:spcBef>
            </a:pPr>
            <a:r>
              <a:rPr lang="en-US" altLang="zh-CN" sz="2400" b="1" dirty="0">
                <a:solidFill>
                  <a:schemeClr val="accent6"/>
                </a:solidFill>
                <a:latin typeface="黑体" panose="02010609060101010101" pitchFamily="2" charset="-122"/>
                <a:ea typeface="黑体" panose="02010609060101010101" pitchFamily="2" charset="-122"/>
              </a:rPr>
              <a:t>1</a:t>
            </a:r>
            <a:r>
              <a:rPr lang="zh-CN" altLang="en-US" sz="2400" b="1" dirty="0">
                <a:solidFill>
                  <a:schemeClr val="accent6"/>
                </a:solidFill>
                <a:latin typeface="黑体" panose="02010609060101010101" pitchFamily="2" charset="-122"/>
                <a:ea typeface="黑体" panose="02010609060101010101" pitchFamily="2" charset="-122"/>
              </a:rPr>
              <a:t>、社会主义市场经济体制的特征</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494598" name="矩形 494597"/>
          <p:cNvSpPr/>
          <p:nvPr/>
        </p:nvSpPr>
        <p:spPr>
          <a:xfrm>
            <a:off x="680720" y="4076700"/>
            <a:ext cx="7644765" cy="829945"/>
          </a:xfrm>
          <a:prstGeom prst="rect">
            <a:avLst/>
          </a:prstGeom>
          <a:noFill/>
          <a:ln w="9525">
            <a:noFill/>
          </a:ln>
        </p:spPr>
        <p:txBody>
          <a:bodyPr wrap="square">
            <a:spAutoFit/>
          </a:bodyPr>
          <a:p>
            <a:r>
              <a:rPr lang="zh-CN" altLang="zh-CN" sz="2400" b="1" dirty="0">
                <a:latin typeface="Arial" panose="020B0604020202020204" pitchFamily="34" charset="0"/>
              </a:rPr>
              <a:t>以按劳分配为主体，其他分配方式为补充，效率优先，兼顾公平。</a:t>
            </a:r>
            <a:endParaRPr lang="zh-CN" altLang="zh-CN" sz="2400" b="1" dirty="0">
              <a:latin typeface="Arial" panose="020B0604020202020204" pitchFamily="34" charset="0"/>
            </a:endParaRPr>
          </a:p>
        </p:txBody>
      </p:sp>
      <p:sp>
        <p:nvSpPr>
          <p:cNvPr id="494599" name="矩形 494598"/>
          <p:cNvSpPr/>
          <p:nvPr/>
        </p:nvSpPr>
        <p:spPr>
          <a:xfrm>
            <a:off x="781050" y="2966085"/>
            <a:ext cx="7444740" cy="829945"/>
          </a:xfrm>
          <a:prstGeom prst="rect">
            <a:avLst/>
          </a:prstGeom>
          <a:noFill/>
          <a:ln w="9525">
            <a:noFill/>
          </a:ln>
        </p:spPr>
        <p:txBody>
          <a:bodyPr wrap="square">
            <a:spAutoFit/>
          </a:bodyPr>
          <a:p>
            <a:r>
              <a:rPr lang="zh-CN" altLang="zh-CN" sz="2400" b="1" dirty="0">
                <a:latin typeface="Arial" panose="020B0604020202020204" pitchFamily="34" charset="0"/>
              </a:rPr>
              <a:t>在宏观调控上，发挥计划与市场两种手段的长处。要以市场为基础，总体上应当是指导性的计划。</a:t>
            </a:r>
            <a:endParaRPr lang="zh-CN" altLang="zh-CN" sz="2400" b="1" dirty="0">
              <a:latin typeface="Arial" panose="020B0604020202020204" pitchFamily="34" charset="0"/>
            </a:endParaRPr>
          </a:p>
        </p:txBody>
      </p:sp>
      <p:sp>
        <p:nvSpPr>
          <p:cNvPr id="494600" name="矩形 494599"/>
          <p:cNvSpPr/>
          <p:nvPr/>
        </p:nvSpPr>
        <p:spPr>
          <a:xfrm>
            <a:off x="313690" y="1516331"/>
            <a:ext cx="2326640" cy="414020"/>
          </a:xfrm>
          <a:prstGeom prst="rect">
            <a:avLst/>
          </a:prstGeom>
          <a:noFill/>
          <a:ln w="9525">
            <a:noFill/>
          </a:ln>
        </p:spPr>
        <p:txBody>
          <a:bodyPr wrap="none" anchor="t">
            <a:spAutoFit/>
          </a:bodyPr>
          <a:p>
            <a:r>
              <a:rPr lang="zh-CN" altLang="zh-CN" sz="2100" b="1" dirty="0">
                <a:solidFill>
                  <a:srgbClr val="0000CC"/>
                </a:solidFill>
                <a:latin typeface="Arial" panose="020B0604020202020204" pitchFamily="34" charset="0"/>
                <a:ea typeface="黑体" panose="02010609060101010101" pitchFamily="2" charset="-122"/>
              </a:rPr>
              <a:t>在所有制结构上</a:t>
            </a:r>
            <a:r>
              <a:rPr lang="zh-CN" altLang="en-US" sz="2100" b="1" dirty="0">
                <a:solidFill>
                  <a:srgbClr val="0000CC"/>
                </a:solidFill>
                <a:latin typeface="Arial" panose="020B0604020202020204" pitchFamily="34" charset="0"/>
                <a:ea typeface="黑体" panose="02010609060101010101" pitchFamily="2" charset="-122"/>
              </a:rPr>
              <a:t>：</a:t>
            </a:r>
            <a:endParaRPr lang="zh-CN" altLang="en-US" sz="2100" b="1" dirty="0">
              <a:solidFill>
                <a:srgbClr val="0000CC"/>
              </a:solidFill>
              <a:latin typeface="Arial" panose="020B0604020202020204" pitchFamily="34" charset="0"/>
              <a:ea typeface="黑体" panose="02010609060101010101" pitchFamily="2" charset="-122"/>
            </a:endParaRPr>
          </a:p>
        </p:txBody>
      </p:sp>
      <p:sp>
        <p:nvSpPr>
          <p:cNvPr id="494601" name="矩形 494600"/>
          <p:cNvSpPr/>
          <p:nvPr/>
        </p:nvSpPr>
        <p:spPr>
          <a:xfrm>
            <a:off x="781050" y="1855470"/>
            <a:ext cx="7796530" cy="829945"/>
          </a:xfrm>
          <a:prstGeom prst="rect">
            <a:avLst/>
          </a:prstGeom>
          <a:noFill/>
          <a:ln w="9525">
            <a:noFill/>
          </a:ln>
        </p:spPr>
        <p:txBody>
          <a:bodyPr wrap="square">
            <a:spAutoFit/>
          </a:bodyPr>
          <a:p>
            <a:r>
              <a:rPr lang="zh-CN" altLang="zh-CN" sz="2400" b="1" dirty="0">
                <a:latin typeface="Arial" panose="020B0604020202020204" pitchFamily="34" charset="0"/>
              </a:rPr>
              <a:t>以公有制经济为主体，个体经济、私营经济、外资经济多种所有制经济长期共同发展。</a:t>
            </a:r>
            <a:endParaRPr lang="zh-CN" altLang="zh-CN" sz="2400" b="1" dirty="0">
              <a:latin typeface="Arial" panose="020B0604020202020204" pitchFamily="34" charset="0"/>
            </a:endParaRPr>
          </a:p>
        </p:txBody>
      </p:sp>
      <p:sp>
        <p:nvSpPr>
          <p:cNvPr id="494602" name="矩形 494601"/>
          <p:cNvSpPr/>
          <p:nvPr/>
        </p:nvSpPr>
        <p:spPr>
          <a:xfrm>
            <a:off x="313690" y="3662480"/>
            <a:ext cx="2058670" cy="414020"/>
          </a:xfrm>
          <a:prstGeom prst="rect">
            <a:avLst/>
          </a:prstGeom>
          <a:noFill/>
          <a:ln w="9525">
            <a:noFill/>
          </a:ln>
        </p:spPr>
        <p:txBody>
          <a:bodyPr wrap="none" anchor="t">
            <a:spAutoFit/>
          </a:bodyPr>
          <a:p>
            <a:r>
              <a:rPr lang="zh-CN" altLang="zh-CN" sz="2100" b="1" dirty="0">
                <a:solidFill>
                  <a:srgbClr val="0000CC"/>
                </a:solidFill>
                <a:latin typeface="Arial" panose="020B0604020202020204" pitchFamily="34" charset="0"/>
                <a:ea typeface="黑体" panose="02010609060101010101" pitchFamily="2" charset="-122"/>
              </a:rPr>
              <a:t>在分配制度上</a:t>
            </a:r>
            <a:r>
              <a:rPr lang="zh-CN" altLang="en-US" sz="2100" b="1" dirty="0">
                <a:solidFill>
                  <a:srgbClr val="0000CC"/>
                </a:solidFill>
                <a:latin typeface="Arial" panose="020B0604020202020204" pitchFamily="34" charset="0"/>
                <a:ea typeface="黑体" panose="02010609060101010101" pitchFamily="2" charset="-122"/>
              </a:rPr>
              <a:t>：</a:t>
            </a:r>
            <a:endParaRPr lang="zh-CN" altLang="en-US" sz="2100" b="1" dirty="0">
              <a:solidFill>
                <a:srgbClr val="0000CC"/>
              </a:solidFill>
              <a:latin typeface="Arial" panose="020B0604020202020204" pitchFamily="34" charset="0"/>
              <a:ea typeface="黑体" panose="02010609060101010101" pitchFamily="2" charset="-122"/>
            </a:endParaRPr>
          </a:p>
        </p:txBody>
      </p:sp>
      <p:sp>
        <p:nvSpPr>
          <p:cNvPr id="494603" name="矩形 494602"/>
          <p:cNvSpPr/>
          <p:nvPr/>
        </p:nvSpPr>
        <p:spPr>
          <a:xfrm>
            <a:off x="313690" y="2551847"/>
            <a:ext cx="2058670" cy="414020"/>
          </a:xfrm>
          <a:prstGeom prst="rect">
            <a:avLst/>
          </a:prstGeom>
          <a:noFill/>
          <a:ln w="9525">
            <a:noFill/>
          </a:ln>
        </p:spPr>
        <p:txBody>
          <a:bodyPr wrap="none" anchor="t">
            <a:spAutoFit/>
          </a:bodyPr>
          <a:p>
            <a:r>
              <a:rPr lang="zh-CN" altLang="zh-CN" sz="2100" b="1" dirty="0">
                <a:solidFill>
                  <a:srgbClr val="0000CC"/>
                </a:solidFill>
                <a:latin typeface="Arial" panose="020B0604020202020204" pitchFamily="34" charset="0"/>
                <a:ea typeface="黑体" panose="02010609060101010101" pitchFamily="2" charset="-122"/>
              </a:rPr>
              <a:t>在</a:t>
            </a:r>
            <a:r>
              <a:rPr lang="zh-CN" altLang="en-US" sz="2100" b="1" dirty="0">
                <a:solidFill>
                  <a:srgbClr val="0000CC"/>
                </a:solidFill>
                <a:latin typeface="Arial" panose="020B0604020202020204" pitchFamily="34" charset="0"/>
                <a:ea typeface="黑体" panose="02010609060101010101" pitchFamily="2" charset="-122"/>
              </a:rPr>
              <a:t>管理方式</a:t>
            </a:r>
            <a:r>
              <a:rPr lang="zh-CN" altLang="zh-CN" sz="2100" b="1" dirty="0">
                <a:solidFill>
                  <a:srgbClr val="0000CC"/>
                </a:solidFill>
                <a:latin typeface="Arial" panose="020B0604020202020204" pitchFamily="34" charset="0"/>
                <a:ea typeface="黑体" panose="02010609060101010101" pitchFamily="2" charset="-122"/>
              </a:rPr>
              <a:t>上</a:t>
            </a:r>
            <a:r>
              <a:rPr lang="zh-CN" altLang="en-US" sz="2100" b="1" dirty="0">
                <a:solidFill>
                  <a:srgbClr val="0000CC"/>
                </a:solidFill>
                <a:latin typeface="Arial" panose="020B0604020202020204" pitchFamily="34" charset="0"/>
                <a:ea typeface="黑体" panose="02010609060101010101" pitchFamily="2" charset="-122"/>
              </a:rPr>
              <a:t>：</a:t>
            </a:r>
            <a:endParaRPr lang="zh-CN" altLang="en-US" sz="2100" b="1" dirty="0">
              <a:solidFill>
                <a:srgbClr val="0000CC"/>
              </a:solidFill>
              <a:latin typeface="Arial" panose="020B0604020202020204" pitchFamily="34" charset="0"/>
              <a:ea typeface="黑体" panose="02010609060101010101" pitchFamily="2" charset="-122"/>
            </a:endParaRPr>
          </a:p>
        </p:txBody>
      </p:sp>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87313" y="14160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4601"/>
                                        </p:tgtEl>
                                        <p:attrNameLst>
                                          <p:attrName>style.visibility</p:attrName>
                                        </p:attrNameLst>
                                      </p:cBhvr>
                                      <p:to>
                                        <p:strVal val="visible"/>
                                      </p:to>
                                    </p:set>
                                    <p:animEffect transition="in" filter="blinds(horizontal)">
                                      <p:cBhvr>
                                        <p:cTn id="7" dur="500"/>
                                        <p:tgtEl>
                                          <p:spTgt spid="49460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4599"/>
                                        </p:tgtEl>
                                        <p:attrNameLst>
                                          <p:attrName>style.visibility</p:attrName>
                                        </p:attrNameLst>
                                      </p:cBhvr>
                                      <p:to>
                                        <p:strVal val="visible"/>
                                      </p:to>
                                    </p:set>
                                    <p:animEffect transition="in" filter="blinds(horizontal)">
                                      <p:cBhvr>
                                        <p:cTn id="12" dur="500"/>
                                        <p:tgtEl>
                                          <p:spTgt spid="49459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4598"/>
                                        </p:tgtEl>
                                        <p:attrNameLst>
                                          <p:attrName>style.visibility</p:attrName>
                                        </p:attrNameLst>
                                      </p:cBhvr>
                                      <p:to>
                                        <p:strVal val="visible"/>
                                      </p:to>
                                    </p:set>
                                    <p:animEffect transition="in" filter="blinds(horizontal)">
                                      <p:cBhvr>
                                        <p:cTn id="17" dur="500"/>
                                        <p:tgtEl>
                                          <p:spTgt spid="494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8" grpId="0"/>
      <p:bldP spid="494599" grpId="0"/>
      <p:bldP spid="49460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4605" name="矩形 494604"/>
          <p:cNvSpPr/>
          <p:nvPr/>
        </p:nvSpPr>
        <p:spPr>
          <a:xfrm>
            <a:off x="264160" y="2973070"/>
            <a:ext cx="8729980" cy="829945"/>
          </a:xfrm>
          <a:prstGeom prst="rect">
            <a:avLst/>
          </a:prstGeom>
          <a:noFill/>
          <a:ln w="9525">
            <a:noFill/>
          </a:ln>
        </p:spPr>
        <p:txBody>
          <a:bodyPr wrap="square">
            <a:spAutoFit/>
          </a:bodyPr>
          <a:p>
            <a:r>
              <a:rPr lang="zh-CN" altLang="zh-CN" sz="2400" b="1" dirty="0">
                <a:latin typeface="Arial" panose="020B0604020202020204" pitchFamily="34" charset="0"/>
              </a:rPr>
              <a:t>1997年，中共十五大指出非公有制经济是中国社会主义市场经济的重要组成部分。</a:t>
            </a:r>
            <a:endParaRPr lang="zh-CN" altLang="zh-CN" sz="2400" b="1" dirty="0">
              <a:latin typeface="Arial" panose="020B0604020202020204" pitchFamily="34" charset="0"/>
            </a:endParaRPr>
          </a:p>
        </p:txBody>
      </p:sp>
      <p:sp>
        <p:nvSpPr>
          <p:cNvPr id="494606" name="矩形 494605"/>
          <p:cNvSpPr/>
          <p:nvPr/>
        </p:nvSpPr>
        <p:spPr>
          <a:xfrm>
            <a:off x="540385" y="1315352"/>
            <a:ext cx="1925320" cy="414020"/>
          </a:xfrm>
          <a:prstGeom prst="rect">
            <a:avLst/>
          </a:prstGeom>
          <a:noFill/>
          <a:ln w="9525">
            <a:noFill/>
          </a:ln>
        </p:spPr>
        <p:txBody>
          <a:bodyPr wrap="none" anchor="t">
            <a:spAutoFit/>
          </a:bodyPr>
          <a:p>
            <a:r>
              <a:rPr lang="en-US" altLang="zh-CN" sz="2100" b="1" dirty="0">
                <a:solidFill>
                  <a:srgbClr val="0000CC"/>
                </a:solidFill>
                <a:latin typeface="黑体" panose="02010609060101010101" pitchFamily="2" charset="-122"/>
                <a:ea typeface="黑体" panose="02010609060101010101" pitchFamily="2" charset="-122"/>
              </a:rPr>
              <a:t>1</a:t>
            </a:r>
            <a:r>
              <a:rPr lang="zh-CN" altLang="en-US" sz="2100" b="1" dirty="0">
                <a:solidFill>
                  <a:srgbClr val="0000CC"/>
                </a:solidFill>
                <a:latin typeface="黑体" panose="02010609060101010101" pitchFamily="2" charset="-122"/>
                <a:ea typeface="黑体" panose="02010609060101010101" pitchFamily="2" charset="-122"/>
              </a:rPr>
              <a:t>、</a:t>
            </a:r>
            <a:r>
              <a:rPr lang="zh-CN" altLang="zh-CN" sz="2100" b="1" dirty="0">
                <a:solidFill>
                  <a:srgbClr val="0000CC"/>
                </a:solidFill>
                <a:latin typeface="黑体" panose="02010609060101010101" pitchFamily="2" charset="-122"/>
                <a:ea typeface="黑体" panose="02010609060101010101" pitchFamily="2" charset="-122"/>
              </a:rPr>
              <a:t>提出目标：</a:t>
            </a:r>
            <a:endParaRPr lang="zh-CN" altLang="en-US" sz="2100" b="1" dirty="0">
              <a:solidFill>
                <a:srgbClr val="0000CC"/>
              </a:solidFill>
              <a:latin typeface="黑体" panose="02010609060101010101" pitchFamily="2" charset="-122"/>
              <a:ea typeface="黑体" panose="02010609060101010101" pitchFamily="2" charset="-122"/>
            </a:endParaRPr>
          </a:p>
        </p:txBody>
      </p:sp>
      <p:sp>
        <p:nvSpPr>
          <p:cNvPr id="494607" name="矩形 494606"/>
          <p:cNvSpPr/>
          <p:nvPr/>
        </p:nvSpPr>
        <p:spPr>
          <a:xfrm>
            <a:off x="540385" y="2558834"/>
            <a:ext cx="1925320" cy="414020"/>
          </a:xfrm>
          <a:prstGeom prst="rect">
            <a:avLst/>
          </a:prstGeom>
          <a:noFill/>
          <a:ln w="9525">
            <a:noFill/>
          </a:ln>
        </p:spPr>
        <p:txBody>
          <a:bodyPr wrap="none" anchor="t">
            <a:spAutoFit/>
          </a:bodyPr>
          <a:p>
            <a:r>
              <a:rPr lang="en-US" altLang="zh-CN" sz="2100" b="1" dirty="0">
                <a:solidFill>
                  <a:srgbClr val="0000CC"/>
                </a:solidFill>
                <a:latin typeface="黑体" panose="02010609060101010101" pitchFamily="2" charset="-122"/>
                <a:ea typeface="黑体" panose="02010609060101010101" pitchFamily="2" charset="-122"/>
              </a:rPr>
              <a:t>2</a:t>
            </a:r>
            <a:r>
              <a:rPr lang="zh-CN" altLang="en-US" sz="2100" b="1" dirty="0">
                <a:solidFill>
                  <a:srgbClr val="0000CC"/>
                </a:solidFill>
                <a:latin typeface="黑体" panose="02010609060101010101" pitchFamily="2" charset="-122"/>
                <a:ea typeface="黑体" panose="02010609060101010101" pitchFamily="2" charset="-122"/>
              </a:rPr>
              <a:t>、</a:t>
            </a:r>
            <a:r>
              <a:rPr lang="zh-CN" altLang="zh-CN" sz="2100" b="1" dirty="0">
                <a:solidFill>
                  <a:srgbClr val="0000CC"/>
                </a:solidFill>
                <a:latin typeface="黑体" panose="02010609060101010101" pitchFamily="2" charset="-122"/>
                <a:ea typeface="黑体" panose="02010609060101010101" pitchFamily="2" charset="-122"/>
              </a:rPr>
              <a:t>理论发展：</a:t>
            </a:r>
            <a:endParaRPr lang="zh-CN" altLang="en-US" sz="2100" b="1" dirty="0">
              <a:solidFill>
                <a:srgbClr val="0000CC"/>
              </a:solidFill>
              <a:latin typeface="黑体" panose="02010609060101010101" pitchFamily="2" charset="-122"/>
              <a:ea typeface="黑体" panose="02010609060101010101" pitchFamily="2" charset="-122"/>
            </a:endParaRPr>
          </a:p>
        </p:txBody>
      </p:sp>
      <p:sp>
        <p:nvSpPr>
          <p:cNvPr id="494608" name="矩形 494607"/>
          <p:cNvSpPr/>
          <p:nvPr/>
        </p:nvSpPr>
        <p:spPr>
          <a:xfrm>
            <a:off x="540385" y="3703486"/>
            <a:ext cx="2172970" cy="460375"/>
          </a:xfrm>
          <a:prstGeom prst="rect">
            <a:avLst/>
          </a:prstGeom>
          <a:noFill/>
          <a:ln w="9525">
            <a:noFill/>
          </a:ln>
        </p:spPr>
        <p:txBody>
          <a:bodyPr wrap="none" anchor="t">
            <a:spAutoFit/>
          </a:bodyPr>
          <a:p>
            <a:r>
              <a:rPr lang="en-US" altLang="zh-CN" sz="2400" b="1" dirty="0">
                <a:solidFill>
                  <a:srgbClr val="0000CC"/>
                </a:solidFill>
                <a:latin typeface="黑体" panose="02010609060101010101" pitchFamily="2" charset="-122"/>
                <a:ea typeface="黑体" panose="02010609060101010101" pitchFamily="2" charset="-122"/>
              </a:rPr>
              <a:t>3</a:t>
            </a:r>
            <a:r>
              <a:rPr lang="zh-CN" altLang="en-US" sz="2400" b="1" dirty="0">
                <a:solidFill>
                  <a:srgbClr val="0000CC"/>
                </a:solidFill>
                <a:latin typeface="黑体" panose="02010609060101010101" pitchFamily="2" charset="-122"/>
                <a:ea typeface="黑体" panose="02010609060101010101" pitchFamily="2" charset="-122"/>
              </a:rPr>
              <a:t>、</a:t>
            </a:r>
            <a:r>
              <a:rPr lang="zh-CN" altLang="zh-CN" sz="2400" b="1" dirty="0">
                <a:solidFill>
                  <a:srgbClr val="0000CC"/>
                </a:solidFill>
                <a:latin typeface="黑体" panose="02010609060101010101" pitchFamily="2" charset="-122"/>
                <a:ea typeface="黑体" panose="02010609060101010101" pitchFamily="2" charset="-122"/>
              </a:rPr>
              <a:t>体制建立：</a:t>
            </a:r>
            <a:endParaRPr lang="zh-CN" altLang="zh-CN" sz="2400" b="1" dirty="0">
              <a:solidFill>
                <a:srgbClr val="0000CC"/>
              </a:solidFill>
              <a:latin typeface="黑体" panose="02010609060101010101" pitchFamily="2" charset="-122"/>
              <a:ea typeface="黑体" panose="02010609060101010101" pitchFamily="2" charset="-122"/>
            </a:endParaRPr>
          </a:p>
        </p:txBody>
      </p:sp>
      <p:sp>
        <p:nvSpPr>
          <p:cNvPr id="494609" name="矩形 494608"/>
          <p:cNvSpPr/>
          <p:nvPr/>
        </p:nvSpPr>
        <p:spPr>
          <a:xfrm>
            <a:off x="264160" y="1729105"/>
            <a:ext cx="8792210" cy="829945"/>
          </a:xfrm>
          <a:prstGeom prst="rect">
            <a:avLst/>
          </a:prstGeom>
          <a:noFill/>
          <a:ln w="9525">
            <a:noFill/>
          </a:ln>
        </p:spPr>
        <p:txBody>
          <a:bodyPr wrap="square">
            <a:spAutoFit/>
          </a:bodyPr>
          <a:p>
            <a:r>
              <a:rPr lang="zh-CN" altLang="zh-CN" sz="2400" b="1" dirty="0">
                <a:latin typeface="Arial" panose="020B0604020202020204" pitchFamily="34" charset="0"/>
              </a:rPr>
              <a:t>1992年，中共十四大提出经济体制改革的目标是建立社会主义市场经济体制</a:t>
            </a:r>
            <a:endParaRPr lang="zh-CN" altLang="zh-CN" sz="2400" b="1" dirty="0">
              <a:latin typeface="Arial" panose="020B0604020202020204" pitchFamily="34" charset="0"/>
            </a:endParaRPr>
          </a:p>
        </p:txBody>
      </p:sp>
      <p:sp>
        <p:nvSpPr>
          <p:cNvPr id="494611" name="矩形 494610"/>
          <p:cNvSpPr/>
          <p:nvPr/>
        </p:nvSpPr>
        <p:spPr>
          <a:xfrm>
            <a:off x="264160" y="4067175"/>
            <a:ext cx="8792210" cy="829945"/>
          </a:xfrm>
          <a:prstGeom prst="rect">
            <a:avLst/>
          </a:prstGeom>
          <a:noFill/>
          <a:ln w="9525">
            <a:noFill/>
          </a:ln>
        </p:spPr>
        <p:txBody>
          <a:bodyPr wrap="square">
            <a:spAutoFit/>
          </a:bodyPr>
          <a:p>
            <a:r>
              <a:rPr lang="zh-CN" altLang="zh-CN" sz="2400" b="1" dirty="0">
                <a:solidFill>
                  <a:srgbClr val="000000"/>
                </a:solidFill>
                <a:latin typeface="Arial" panose="020B0604020202020204" pitchFamily="34" charset="0"/>
              </a:rPr>
              <a:t>21世纪初，中国已初步建立社会主义市场经济体制。以公有制为主体、多种所有制经济共同发展的经济格局基本形成。</a:t>
            </a:r>
            <a:endParaRPr lang="zh-CN" altLang="zh-CN" sz="2400" b="1" dirty="0">
              <a:solidFill>
                <a:srgbClr val="000000"/>
              </a:solidFill>
              <a:latin typeface="Arial" panose="020B0604020202020204" pitchFamily="34" charset="0"/>
            </a:endParaRPr>
          </a:p>
        </p:txBody>
      </p:sp>
      <p:sp>
        <p:nvSpPr>
          <p:cNvPr id="2" name="文本框 1"/>
          <p:cNvSpPr txBox="1"/>
          <p:nvPr/>
        </p:nvSpPr>
        <p:spPr>
          <a:xfrm>
            <a:off x="88265" y="742350"/>
            <a:ext cx="9144000" cy="460375"/>
          </a:xfrm>
          <a:prstGeom prst="rect">
            <a:avLst/>
          </a:prstGeom>
          <a:noFill/>
          <a:ln w="9525">
            <a:noFill/>
          </a:ln>
        </p:spPr>
        <p:txBody>
          <a:bodyPr>
            <a:spAutoFit/>
          </a:bodyPr>
          <a:p>
            <a:pPr>
              <a:spcBef>
                <a:spcPct val="50000"/>
              </a:spcBef>
            </a:pPr>
            <a:r>
              <a:rPr lang="en-US" altLang="zh-CN" sz="2400" b="1" dirty="0">
                <a:solidFill>
                  <a:schemeClr val="accent6"/>
                </a:solidFill>
                <a:latin typeface="黑体" panose="02010609060101010101" pitchFamily="2" charset="-122"/>
                <a:ea typeface="黑体" panose="02010609060101010101" pitchFamily="2" charset="-122"/>
              </a:rPr>
              <a:t>2</a:t>
            </a:r>
            <a:r>
              <a:rPr lang="zh-CN" altLang="en-US" sz="2400" b="1" dirty="0">
                <a:solidFill>
                  <a:schemeClr val="accent6"/>
                </a:solidFill>
                <a:latin typeface="黑体" panose="02010609060101010101" pitchFamily="2" charset="-122"/>
                <a:ea typeface="黑体" panose="02010609060101010101" pitchFamily="2" charset="-122"/>
              </a:rPr>
              <a:t>、社会主义市场经济体制建立过程中的三个关键节点</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112653" name="矩形 10"/>
          <p:cNvSpPr/>
          <p:nvPr/>
        </p:nvSpPr>
        <p:spPr>
          <a:xfrm>
            <a:off x="3621405" y="159385"/>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87313" y="14160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4609"/>
                                        </p:tgtEl>
                                        <p:attrNameLst>
                                          <p:attrName>style.visibility</p:attrName>
                                        </p:attrNameLst>
                                      </p:cBhvr>
                                      <p:to>
                                        <p:strVal val="visible"/>
                                      </p:to>
                                    </p:set>
                                    <p:animEffect transition="in" filter="blinds(horizontal)">
                                      <p:cBhvr>
                                        <p:cTn id="7" dur="500"/>
                                        <p:tgtEl>
                                          <p:spTgt spid="49460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4605"/>
                                        </p:tgtEl>
                                        <p:attrNameLst>
                                          <p:attrName>style.visibility</p:attrName>
                                        </p:attrNameLst>
                                      </p:cBhvr>
                                      <p:to>
                                        <p:strVal val="visible"/>
                                      </p:to>
                                    </p:set>
                                    <p:animEffect transition="in" filter="blinds(horizontal)">
                                      <p:cBhvr>
                                        <p:cTn id="12" dur="500"/>
                                        <p:tgtEl>
                                          <p:spTgt spid="49460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4611"/>
                                        </p:tgtEl>
                                        <p:attrNameLst>
                                          <p:attrName>style.visibility</p:attrName>
                                        </p:attrNameLst>
                                      </p:cBhvr>
                                      <p:to>
                                        <p:strVal val="visible"/>
                                      </p:to>
                                    </p:set>
                                    <p:animEffect transition="in" filter="blinds(horizontal)">
                                      <p:cBhvr>
                                        <p:cTn id="17" dur="500"/>
                                        <p:tgtEl>
                                          <p:spTgt spid="4946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605" grpId="0"/>
      <p:bldP spid="494609" grpId="0"/>
      <p:bldP spid="4946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5620" name="文本框 495619"/>
          <p:cNvSpPr txBox="1"/>
          <p:nvPr/>
        </p:nvSpPr>
        <p:spPr>
          <a:xfrm>
            <a:off x="1180465" y="942340"/>
            <a:ext cx="6180455" cy="460375"/>
          </a:xfrm>
          <a:prstGeom prst="rect">
            <a:avLst/>
          </a:prstGeom>
          <a:noFill/>
          <a:ln w="9525">
            <a:noFill/>
          </a:ln>
        </p:spPr>
        <p:txBody>
          <a:bodyPr wrap="square">
            <a:spAutoFit/>
          </a:bodyPr>
          <a:p>
            <a:pPr>
              <a:spcBef>
                <a:spcPct val="50000"/>
              </a:spcBef>
            </a:pPr>
            <a:r>
              <a:rPr lang="en-US" sz="2400" b="1" dirty="0">
                <a:solidFill>
                  <a:schemeClr val="accent6"/>
                </a:solidFill>
                <a:latin typeface="黑体" panose="02010609060101010101" pitchFamily="2" charset="-122"/>
                <a:ea typeface="黑体" panose="02010609060101010101" pitchFamily="2" charset="-122"/>
              </a:rPr>
              <a:t>3</a:t>
            </a:r>
            <a:r>
              <a:rPr lang="zh-CN" altLang="en-US" sz="2400" b="1" dirty="0">
                <a:solidFill>
                  <a:schemeClr val="accent6"/>
                </a:solidFill>
                <a:latin typeface="黑体" panose="02010609060101010101" pitchFamily="2" charset="-122"/>
                <a:ea typeface="黑体" panose="02010609060101010101" pitchFamily="2" charset="-122"/>
              </a:rPr>
              <a:t>、建国以来中国经济体制的三次变动</a:t>
            </a:r>
            <a:endParaRPr lang="zh-CN" altLang="en-US" sz="2400" b="1" dirty="0">
              <a:solidFill>
                <a:schemeClr val="accent6"/>
              </a:solidFill>
              <a:latin typeface="黑体" panose="02010609060101010101" pitchFamily="2" charset="-122"/>
              <a:ea typeface="黑体" panose="02010609060101010101" pitchFamily="2" charset="-122"/>
            </a:endParaRPr>
          </a:p>
        </p:txBody>
      </p:sp>
      <p:graphicFrame>
        <p:nvGraphicFramePr>
          <p:cNvPr id="495644" name="表格 495643"/>
          <p:cNvGraphicFramePr/>
          <p:nvPr/>
        </p:nvGraphicFramePr>
        <p:xfrm>
          <a:off x="0" y="1689359"/>
          <a:ext cx="9144000" cy="3041650"/>
        </p:xfrm>
        <a:graphic>
          <a:graphicData uri="http://schemas.openxmlformats.org/drawingml/2006/table">
            <a:tbl>
              <a:tblPr/>
              <a:tblGrid>
                <a:gridCol w="1710690"/>
                <a:gridCol w="7433310"/>
              </a:tblGrid>
              <a:tr h="38862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None/>
                      </a:pPr>
                      <a:r>
                        <a:rPr lang="zh-CN" altLang="en-US" sz="2100" b="1" dirty="0">
                          <a:solidFill>
                            <a:srgbClr val="0033CC"/>
                          </a:solidFill>
                          <a:effectLst>
                            <a:outerShdw blurRad="38100" dist="38100" dir="2700000">
                              <a:srgbClr val="C0C0C0"/>
                            </a:outerShdw>
                          </a:effectLst>
                          <a:latin typeface="Times New Roman" panose="02020603050405020304" pitchFamily="18" charset="0"/>
                          <a:ea typeface="黑体" panose="02010609060101010101" pitchFamily="2" charset="-122"/>
                        </a:rPr>
                        <a:t>时间</a:t>
                      </a:r>
                      <a:endParaRPr lang="zh-CN" altLang="en-US" sz="2100" b="1" dirty="0">
                        <a:solidFill>
                          <a:srgbClr val="0033CC"/>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None/>
                      </a:pPr>
                      <a:r>
                        <a:rPr lang="zh-CN" altLang="en-US" sz="2100" b="1" dirty="0">
                          <a:solidFill>
                            <a:srgbClr val="0033CC"/>
                          </a:solidFill>
                          <a:effectLst>
                            <a:outerShdw blurRad="38100" dist="38100" dir="2700000">
                              <a:srgbClr val="C0C0C0"/>
                            </a:outerShdw>
                          </a:effectLst>
                          <a:latin typeface="Times New Roman" panose="02020603050405020304" pitchFamily="18" charset="0"/>
                          <a:ea typeface="黑体" panose="02010609060101010101" pitchFamily="2" charset="-122"/>
                        </a:rPr>
                        <a:t>经济体制转变</a:t>
                      </a:r>
                      <a:endParaRPr lang="zh-CN" altLang="en-US" sz="2100" b="1" dirty="0">
                        <a:solidFill>
                          <a:srgbClr val="0033CC"/>
                        </a:solidFill>
                        <a:effectLst>
                          <a:outerShdw blurRad="38100" dist="38100" dir="2700000">
                            <a:srgbClr val="C0C0C0"/>
                          </a:outerShdw>
                        </a:effectLst>
                        <a:ea typeface="黑体" panose="02010609060101010101" pitchFamily="2" charset="-122"/>
                      </a:endParaRPr>
                    </a:p>
                  </a:txBody>
                  <a:tcPr marL="68562" marR="68562" marT="34281" marB="34281">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r h="76517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None/>
                      </a:pPr>
                      <a:r>
                        <a:rPr lang="en-US" altLang="zh-CN" sz="2100" b="1">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1949~1956</a:t>
                      </a:r>
                      <a:r>
                        <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年</a:t>
                      </a:r>
                      <a:endParaRPr lang="zh-CN" altLang="en-US" sz="2100" b="1" dirty="0">
                        <a:solidFill>
                          <a:srgbClr val="0000FF"/>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None/>
                      </a:pPr>
                      <a:r>
                        <a:rPr lang="en-US" altLang="zh-CN" sz="2100" b="1" dirty="0">
                          <a:solidFill>
                            <a:srgbClr val="000066"/>
                          </a:solidFill>
                          <a:effectLst>
                            <a:outerShdw blurRad="38100" dist="38100" dir="2700000">
                              <a:srgbClr val="C0C0C0"/>
                            </a:outerShdw>
                          </a:effectLst>
                          <a:latin typeface="Times New Roman" panose="02020603050405020304" pitchFamily="18" charset="0"/>
                          <a:ea typeface="黑体" panose="02010609060101010101" pitchFamily="2" charset="-122"/>
                        </a:rPr>
                        <a:t>  </a:t>
                      </a:r>
                      <a:endParaRPr lang="zh-CN" altLang="en-US" sz="2100" b="1" dirty="0">
                        <a:solidFill>
                          <a:srgbClr val="FF0000"/>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r h="108585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None/>
                      </a:pPr>
                      <a:r>
                        <a:rPr lang="en-US" altLang="zh-CN" sz="2100" b="1">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1978~90</a:t>
                      </a:r>
                      <a:r>
                        <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年代</a:t>
                      </a:r>
                      <a:endParaRPr lang="zh-CN" altLang="en-US" sz="2100" b="1" dirty="0">
                        <a:solidFill>
                          <a:srgbClr val="0000FF"/>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None/>
                      </a:pPr>
                      <a:r>
                        <a:rPr lang="en-US" altLang="zh-CN" sz="2100" b="1" dirty="0">
                          <a:solidFill>
                            <a:srgbClr val="000066"/>
                          </a:solidFill>
                          <a:effectLst>
                            <a:outerShdw blurRad="38100" dist="38100" dir="2700000">
                              <a:srgbClr val="C0C0C0"/>
                            </a:outerShdw>
                          </a:effectLst>
                          <a:latin typeface="Times New Roman" panose="02020603050405020304" pitchFamily="18" charset="0"/>
                          <a:ea typeface="黑体" panose="02010609060101010101" pitchFamily="2" charset="-122"/>
                        </a:rPr>
                        <a:t>  </a:t>
                      </a:r>
                      <a:endParaRPr lang="zh-CN" altLang="en-US" sz="2100" b="1" dirty="0">
                        <a:solidFill>
                          <a:srgbClr val="FF0000"/>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r h="802005">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None/>
                      </a:pPr>
                      <a:r>
                        <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从</a:t>
                      </a:r>
                      <a:r>
                        <a:rPr lang="en-US" altLang="zh-CN" sz="2100" b="1">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90</a:t>
                      </a:r>
                      <a:r>
                        <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年代</a:t>
                      </a:r>
                      <a:endPar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endParaRPr>
                    </a:p>
                    <a:p>
                      <a:pPr marL="0" lvl="0" indent="0" algn="ctr" eaLnBrk="0" hangingPunct="0">
                        <a:spcBef>
                          <a:spcPct val="0"/>
                        </a:spcBef>
                        <a:buNone/>
                      </a:pPr>
                      <a:r>
                        <a:rPr lang="zh-CN" altLang="en-US" sz="2100" b="1" dirty="0">
                          <a:solidFill>
                            <a:srgbClr val="0000FF"/>
                          </a:solidFill>
                          <a:effectLst>
                            <a:outerShdw blurRad="38100" dist="38100" dir="2700000">
                              <a:srgbClr val="C0C0C0"/>
                            </a:outerShdw>
                          </a:effectLst>
                          <a:latin typeface="Times New Roman" panose="02020603050405020304" pitchFamily="18" charset="0"/>
                          <a:ea typeface="黑体" panose="02010609060101010101" pitchFamily="2" charset="-122"/>
                        </a:rPr>
                        <a:t>以来</a:t>
                      </a:r>
                      <a:endParaRPr lang="zh-CN" altLang="en-US" sz="2100" b="1" dirty="0">
                        <a:solidFill>
                          <a:srgbClr val="0000FF"/>
                        </a:solidFill>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spcBef>
                          <a:spcPct val="0"/>
                        </a:spcBef>
                        <a:buNone/>
                      </a:pPr>
                      <a:r>
                        <a:rPr lang="en-US" altLang="zh-CN" sz="2100" b="1" dirty="0">
                          <a:solidFill>
                            <a:srgbClr val="000066"/>
                          </a:solidFill>
                          <a:effectLst>
                            <a:outerShdw blurRad="38100" dist="38100" dir="2700000">
                              <a:srgbClr val="C0C0C0"/>
                            </a:outerShdw>
                          </a:effectLst>
                          <a:latin typeface="Times New Roman" panose="02020603050405020304" pitchFamily="18" charset="0"/>
                          <a:ea typeface="黑体" panose="02010609060101010101" pitchFamily="2" charset="-122"/>
                        </a:rPr>
                        <a:t>  </a:t>
                      </a:r>
                      <a:endParaRPr lang="zh-CN" altLang="en-US" sz="2100" b="1" dirty="0">
                        <a:effectLst>
                          <a:outerShdw blurRad="38100" dist="38100" dir="2700000">
                            <a:srgbClr val="C0C0C0"/>
                          </a:outerShdw>
                        </a:effectLst>
                        <a:ea typeface="黑体" panose="02010609060101010101" pitchFamily="2" charset="-122"/>
                      </a:endParaRPr>
                    </a:p>
                  </a:txBody>
                  <a:tcPr marL="68562" marR="68562" marT="34281" marB="34281" anchor="ctr">
                    <a:lnL w="28575"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495642" name="矩形 495641"/>
          <p:cNvSpPr/>
          <p:nvPr/>
        </p:nvSpPr>
        <p:spPr>
          <a:xfrm>
            <a:off x="1710483" y="2121444"/>
            <a:ext cx="7433517" cy="737235"/>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从多种经济成份并存的新民主主义经济，</a:t>
            </a:r>
            <a:r>
              <a:rPr lang="zh-CN" altLang="en-US" sz="2100" b="1" dirty="0">
                <a:solidFill>
                  <a:srgbClr val="FF0000"/>
                </a:solidFill>
                <a:effectLst>
                  <a:outerShdw blurRad="38100" dist="38100" dir="2700000">
                    <a:srgbClr val="C0C0C0"/>
                  </a:outerShdw>
                </a:effectLst>
                <a:latin typeface="Arial" panose="020B0604020202020204" pitchFamily="34" charset="0"/>
              </a:rPr>
              <a:t>向单一公有制和高度集中统一管理的</a:t>
            </a:r>
            <a:r>
              <a:rPr lang="zh-CN" altLang="en-US" sz="2100" b="1" dirty="0">
                <a:solidFill>
                  <a:schemeClr val="accent6"/>
                </a:solidFill>
                <a:effectLst>
                  <a:outerShdw blurRad="38100" dist="38100" dir="2700000">
                    <a:srgbClr val="C0C0C0"/>
                  </a:outerShdw>
                </a:effectLst>
                <a:latin typeface="Arial" panose="020B0604020202020204" pitchFamily="34" charset="0"/>
              </a:rPr>
              <a:t>计划经济</a:t>
            </a:r>
            <a:r>
              <a:rPr lang="zh-CN" altLang="en-US" sz="2100" b="1" dirty="0">
                <a:solidFill>
                  <a:srgbClr val="FF0000"/>
                </a:solidFill>
                <a:effectLst>
                  <a:outerShdw blurRad="38100" dist="38100" dir="2700000">
                    <a:srgbClr val="C0C0C0"/>
                  </a:outerShdw>
                </a:effectLst>
                <a:latin typeface="Arial" panose="020B0604020202020204" pitchFamily="34" charset="0"/>
              </a:rPr>
              <a:t>体制转变。</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sp>
        <p:nvSpPr>
          <p:cNvPr id="495645" name="矩形 495644"/>
          <p:cNvSpPr/>
          <p:nvPr/>
        </p:nvSpPr>
        <p:spPr>
          <a:xfrm>
            <a:off x="1710483" y="2877293"/>
            <a:ext cx="7433517" cy="1060450"/>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从单一的公有制经济变为</a:t>
            </a:r>
            <a:r>
              <a:rPr lang="zh-CN" altLang="en-US" sz="2100" b="1" dirty="0">
                <a:solidFill>
                  <a:srgbClr val="FF0000"/>
                </a:solidFill>
                <a:effectLst>
                  <a:outerShdw blurRad="38100" dist="38100" dir="2700000">
                    <a:srgbClr val="C0C0C0"/>
                  </a:outerShdw>
                </a:effectLst>
                <a:latin typeface="Arial" panose="020B0604020202020204" pitchFamily="34" charset="0"/>
              </a:rPr>
              <a:t>以公有制为主体的多种经济成份并存的混合所有制经济</a:t>
            </a:r>
            <a:r>
              <a:rPr lang="zh-CN" altLang="en-US" sz="2100" b="1" dirty="0">
                <a:effectLst>
                  <a:outerShdw blurRad="38100" dist="38100" dir="2700000">
                    <a:srgbClr val="C0C0C0"/>
                  </a:outerShdw>
                </a:effectLst>
                <a:latin typeface="Arial" panose="020B0604020202020204" pitchFamily="34" charset="0"/>
              </a:rPr>
              <a:t>，从计划经济转变为</a:t>
            </a:r>
            <a:r>
              <a:rPr lang="zh-CN" altLang="en-US" sz="2100" b="1" dirty="0">
                <a:solidFill>
                  <a:schemeClr val="accent6"/>
                </a:solidFill>
                <a:effectLst>
                  <a:outerShdw blurRad="38100" dist="38100" dir="2700000">
                    <a:srgbClr val="C0C0C0"/>
                  </a:outerShdw>
                </a:effectLst>
                <a:latin typeface="Arial" panose="020B0604020202020204" pitchFamily="34" charset="0"/>
              </a:rPr>
              <a:t>以计划经济为主，市场调节为辅的经济</a:t>
            </a:r>
            <a:r>
              <a:rPr lang="zh-CN" altLang="en-US" sz="2100" b="1" dirty="0">
                <a:solidFill>
                  <a:srgbClr val="FF0000"/>
                </a:solidFill>
                <a:effectLst>
                  <a:outerShdw blurRad="38100" dist="38100" dir="2700000">
                    <a:srgbClr val="C0C0C0"/>
                  </a:outerShdw>
                </a:effectLst>
                <a:latin typeface="Arial" panose="020B0604020202020204" pitchFamily="34" charset="0"/>
              </a:rPr>
              <a:t>。</a:t>
            </a:r>
            <a:endParaRPr lang="zh-CN" altLang="en-US" sz="2100" b="1" dirty="0">
              <a:solidFill>
                <a:srgbClr val="FF0000"/>
              </a:solidFill>
              <a:effectLst>
                <a:outerShdw blurRad="38100" dist="38100" dir="2700000">
                  <a:srgbClr val="C0C0C0"/>
                </a:outerShdw>
              </a:effectLst>
              <a:latin typeface="Arial" panose="020B0604020202020204" pitchFamily="34" charset="0"/>
            </a:endParaRPr>
          </a:p>
        </p:txBody>
      </p:sp>
      <p:sp>
        <p:nvSpPr>
          <p:cNvPr id="495646" name="矩形 495645"/>
          <p:cNvSpPr/>
          <p:nvPr/>
        </p:nvSpPr>
        <p:spPr>
          <a:xfrm>
            <a:off x="1710483" y="3956910"/>
            <a:ext cx="7433517" cy="737235"/>
          </a:xfrm>
          <a:prstGeom prst="rect">
            <a:avLst/>
          </a:prstGeom>
          <a:noFill/>
          <a:ln w="9525">
            <a:noFill/>
          </a:ln>
        </p:spPr>
        <p:txBody>
          <a:bodyPr>
            <a:spAutoFit/>
          </a:bodyPr>
          <a:p>
            <a:r>
              <a:rPr lang="zh-CN" altLang="en-US" sz="2100" b="1" dirty="0">
                <a:effectLst>
                  <a:outerShdw blurRad="38100" dist="38100" dir="2700000">
                    <a:srgbClr val="C0C0C0"/>
                  </a:outerShdw>
                </a:effectLst>
                <a:latin typeface="Arial" panose="020B0604020202020204" pitchFamily="34" charset="0"/>
              </a:rPr>
              <a:t>向</a:t>
            </a:r>
            <a:r>
              <a:rPr lang="zh-CN" altLang="en-US" sz="2100" b="1" dirty="0">
                <a:solidFill>
                  <a:schemeClr val="accent6"/>
                </a:solidFill>
                <a:effectLst>
                  <a:outerShdw blurRad="38100" dist="38100" dir="2700000">
                    <a:srgbClr val="C0C0C0"/>
                  </a:outerShdw>
                </a:effectLst>
                <a:latin typeface="Arial" panose="020B0604020202020204" pitchFamily="34" charset="0"/>
              </a:rPr>
              <a:t>社会主义市场经济体制</a:t>
            </a:r>
            <a:r>
              <a:rPr lang="zh-CN" altLang="en-US" sz="2100" b="1" dirty="0">
                <a:solidFill>
                  <a:srgbClr val="FF0000"/>
                </a:solidFill>
                <a:effectLst>
                  <a:outerShdw blurRad="38100" dist="38100" dir="2700000">
                    <a:srgbClr val="C0C0C0"/>
                  </a:outerShdw>
                </a:effectLst>
                <a:latin typeface="Arial" panose="020B0604020202020204" pitchFamily="34" charset="0"/>
              </a:rPr>
              <a:t>转变</a:t>
            </a:r>
            <a:r>
              <a:rPr lang="zh-CN" altLang="en-US" sz="2100" b="1" dirty="0">
                <a:solidFill>
                  <a:srgbClr val="000066"/>
                </a:solidFill>
                <a:effectLst>
                  <a:outerShdw blurRad="38100" dist="38100" dir="2700000">
                    <a:srgbClr val="C0C0C0"/>
                  </a:outerShdw>
                </a:effectLst>
                <a:latin typeface="Arial" panose="020B0604020202020204" pitchFamily="34" charset="0"/>
              </a:rPr>
              <a:t>，</a:t>
            </a:r>
            <a:r>
              <a:rPr lang="zh-CN" altLang="en-US" sz="2100" b="1" dirty="0">
                <a:effectLst>
                  <a:outerShdw blurRad="38100" dist="38100" dir="2700000">
                    <a:srgbClr val="C0C0C0"/>
                  </a:outerShdw>
                </a:effectLst>
                <a:latin typeface="Arial" panose="020B0604020202020204" pitchFamily="34" charset="0"/>
              </a:rPr>
              <a:t>由粗放式经营向集约式经济转变</a:t>
            </a:r>
            <a:endParaRPr lang="zh-CN" altLang="en-US" sz="2100" b="1" dirty="0">
              <a:effectLst>
                <a:outerShdw blurRad="38100" dist="38100" dir="2700000">
                  <a:srgbClr val="C0C0C0"/>
                </a:outerShdw>
              </a:effectLst>
              <a:latin typeface="Arial" panose="020B0604020202020204" pitchFamily="34" charset="0"/>
            </a:endParaRPr>
          </a:p>
        </p:txBody>
      </p:sp>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87313" y="14160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5642"/>
                                        </p:tgtEl>
                                        <p:attrNameLst>
                                          <p:attrName>style.visibility</p:attrName>
                                        </p:attrNameLst>
                                      </p:cBhvr>
                                      <p:to>
                                        <p:strVal val="visible"/>
                                      </p:to>
                                    </p:set>
                                    <p:animEffect transition="in" filter="blinds(horizontal)">
                                      <p:cBhvr>
                                        <p:cTn id="7" dur="500"/>
                                        <p:tgtEl>
                                          <p:spTgt spid="4956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5645"/>
                                        </p:tgtEl>
                                        <p:attrNameLst>
                                          <p:attrName>style.visibility</p:attrName>
                                        </p:attrNameLst>
                                      </p:cBhvr>
                                      <p:to>
                                        <p:strVal val="visible"/>
                                      </p:to>
                                    </p:set>
                                    <p:animEffect transition="in" filter="blinds(horizontal)">
                                      <p:cBhvr>
                                        <p:cTn id="12" dur="500"/>
                                        <p:tgtEl>
                                          <p:spTgt spid="49564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5646"/>
                                        </p:tgtEl>
                                        <p:attrNameLst>
                                          <p:attrName>style.visibility</p:attrName>
                                        </p:attrNameLst>
                                      </p:cBhvr>
                                      <p:to>
                                        <p:strVal val="visible"/>
                                      </p:to>
                                    </p:set>
                                    <p:animEffect transition="in" filter="blinds(horizontal)">
                                      <p:cBhvr>
                                        <p:cTn id="17" dur="500"/>
                                        <p:tgtEl>
                                          <p:spTgt spid="495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5642" grpId="0"/>
      <p:bldP spid="495645" grpId="0"/>
      <p:bldP spid="49564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5620" name="文本框 495619"/>
          <p:cNvSpPr txBox="1"/>
          <p:nvPr/>
        </p:nvSpPr>
        <p:spPr>
          <a:xfrm>
            <a:off x="1180465" y="942340"/>
            <a:ext cx="6180455" cy="460375"/>
          </a:xfrm>
          <a:prstGeom prst="rect">
            <a:avLst/>
          </a:prstGeom>
          <a:noFill/>
          <a:ln w="9525">
            <a:noFill/>
          </a:ln>
        </p:spPr>
        <p:txBody>
          <a:bodyPr wrap="square">
            <a:spAutoFit/>
          </a:bodyPr>
          <a:p>
            <a:pPr>
              <a:spcBef>
                <a:spcPct val="50000"/>
              </a:spcBef>
            </a:pPr>
            <a:r>
              <a:rPr lang="en-US" sz="2400" b="1" dirty="0">
                <a:solidFill>
                  <a:schemeClr val="accent6"/>
                </a:solidFill>
                <a:latin typeface="黑体" panose="02010609060101010101" pitchFamily="2" charset="-122"/>
                <a:ea typeface="黑体" panose="02010609060101010101" pitchFamily="2" charset="-122"/>
              </a:rPr>
              <a:t>4</a:t>
            </a:r>
            <a:r>
              <a:rPr lang="zh-CN" altLang="en-US" sz="2400" b="1" dirty="0">
                <a:solidFill>
                  <a:schemeClr val="accent6"/>
                </a:solidFill>
                <a:latin typeface="黑体" panose="02010609060101010101" pitchFamily="2" charset="-122"/>
                <a:ea typeface="黑体" panose="02010609060101010101" pitchFamily="2" charset="-122"/>
              </a:rPr>
              <a:t>、中国由计划经济向市场经济的转变</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graphicFrame>
        <p:nvGraphicFramePr>
          <p:cNvPr id="0" name="表格 -1"/>
          <p:cNvGraphicFramePr/>
          <p:nvPr/>
        </p:nvGraphicFramePr>
        <p:xfrm>
          <a:off x="66675" y="1528445"/>
          <a:ext cx="8694420" cy="3209290"/>
        </p:xfrm>
        <a:graphic>
          <a:graphicData uri="http://schemas.openxmlformats.org/drawingml/2006/table">
            <a:tbl>
              <a:tblPr firstRow="1" bandRow="1">
                <a:tableStyleId>{5940675A-B579-460E-94D1-54222C63F5DA}</a:tableStyleId>
              </a:tblPr>
              <a:tblGrid>
                <a:gridCol w="678180"/>
                <a:gridCol w="1109980"/>
                <a:gridCol w="3597910"/>
                <a:gridCol w="3308350"/>
              </a:tblGrid>
              <a:tr h="458470">
                <a:tc gridSpan="2">
                  <a:txBody>
                    <a:bodyPr/>
                    <a:p>
                      <a:pPr algn="ctr">
                        <a:buNone/>
                      </a:pP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algn="ctr">
                        <a:buNone/>
                      </a:pPr>
                      <a:r>
                        <a:rPr lang="zh-CN" altLang="en-US" sz="2000" b="1">
                          <a:latin typeface="Times New Roman" panose="02020603050405020304" pitchFamily="18" charset="0"/>
                          <a:cs typeface="Times New Roman" panose="02020603050405020304" pitchFamily="18" charset="0"/>
                        </a:rPr>
                        <a:t>计划经济</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市场经济</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8470">
                <a:tc gridSpan="2">
                  <a:txBody>
                    <a:bodyPr/>
                    <a:p>
                      <a:pPr algn="ctr">
                        <a:buNone/>
                      </a:pPr>
                      <a:r>
                        <a:rPr lang="zh-CN" altLang="en-US" sz="2000" b="1">
                          <a:latin typeface="Times New Roman" panose="02020603050405020304" pitchFamily="18" charset="0"/>
                          <a:cs typeface="Times New Roman" panose="02020603050405020304" pitchFamily="18" charset="0"/>
                        </a:rPr>
                        <a:t>建立</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algn="ctr">
                        <a:buNone/>
                      </a:pPr>
                      <a:r>
                        <a:rPr lang="en-US" altLang="zh-CN" sz="20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a:solidFill>
                            <a:srgbClr val="FF0000"/>
                          </a:solidFill>
                          <a:latin typeface="Times New Roman" panose="02020603050405020304" pitchFamily="18" charset="0"/>
                          <a:cs typeface="Times New Roman" panose="02020603050405020304" pitchFamily="18" charset="0"/>
                        </a:rPr>
                        <a:t>一五</a:t>
                      </a:r>
                      <a:r>
                        <a:rPr lang="zh-CN" alt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a:solidFill>
                            <a:srgbClr val="FF0000"/>
                          </a:solidFill>
                          <a:latin typeface="Times New Roman" panose="02020603050405020304" pitchFamily="18" charset="0"/>
                          <a:cs typeface="Times New Roman" panose="02020603050405020304" pitchFamily="18" charset="0"/>
                        </a:rPr>
                        <a:t>计划末期</a:t>
                      </a:r>
                      <a:endParaRPr lang="zh-CN" altLang="en-US" sz="2000" b="1">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en-US" altLang="zh-CN" sz="2000" b="1">
                          <a:latin typeface="Times New Roman" panose="02020603050405020304" pitchFamily="18" charset="0"/>
                          <a:cs typeface="Times New Roman" panose="02020603050405020304" pitchFamily="18" charset="0"/>
                        </a:rPr>
                        <a:t>20</a:t>
                      </a:r>
                      <a:r>
                        <a:rPr lang="zh-CN" altLang="en-US" sz="2000" b="1">
                          <a:latin typeface="Times New Roman" panose="02020603050405020304" pitchFamily="18" charset="0"/>
                          <a:cs typeface="Times New Roman" panose="02020603050405020304" pitchFamily="18" charset="0"/>
                        </a:rPr>
                        <a:t>世纪末</a:t>
                      </a:r>
                      <a:r>
                        <a:rPr lang="en-US" altLang="zh-CN" sz="2000" b="1">
                          <a:latin typeface="Times New Roman" panose="02020603050405020304" pitchFamily="18" charset="0"/>
                          <a:cs typeface="Times New Roman" panose="02020603050405020304" pitchFamily="18" charset="0"/>
                        </a:rPr>
                        <a:t>21</a:t>
                      </a:r>
                      <a:r>
                        <a:rPr lang="zh-CN" altLang="en-US" sz="2000" b="1">
                          <a:latin typeface="Times New Roman" panose="02020603050405020304" pitchFamily="18" charset="0"/>
                          <a:cs typeface="Times New Roman" panose="02020603050405020304" pitchFamily="18" charset="0"/>
                        </a:rPr>
                        <a:t>世纪初</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58470">
                <a:tc gridSpan="2">
                  <a:txBody>
                    <a:bodyPr/>
                    <a:p>
                      <a:pPr algn="ctr">
                        <a:buNone/>
                      </a:pPr>
                      <a:r>
                        <a:rPr lang="zh-CN" altLang="en-US" sz="2000" b="1">
                          <a:latin typeface="Times New Roman" panose="02020603050405020304" pitchFamily="18" charset="0"/>
                          <a:cs typeface="Times New Roman" panose="02020603050405020304" pitchFamily="18" charset="0"/>
                        </a:rPr>
                        <a:t>特征</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algn="ctr">
                        <a:buNone/>
                      </a:pPr>
                      <a:r>
                        <a:rPr lang="zh-CN" altLang="en-US" sz="2000" b="1">
                          <a:solidFill>
                            <a:srgbClr val="FF0000"/>
                          </a:solidFill>
                          <a:latin typeface="Times New Roman" panose="02020603050405020304" pitchFamily="18" charset="0"/>
                          <a:cs typeface="Times New Roman" panose="02020603050405020304" pitchFamily="18" charset="0"/>
                        </a:rPr>
                        <a:t>行政手段调节资源的配置</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市场调节资源的配置</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6940">
                <a:tc>
                  <a:txBody>
                    <a:bodyPr/>
                    <a:p>
                      <a:pPr algn="ctr">
                        <a:buNone/>
                      </a:pPr>
                      <a:r>
                        <a:rPr lang="zh-CN" altLang="en-US" sz="2000" b="1">
                          <a:latin typeface="Times New Roman" panose="02020603050405020304" pitchFamily="18" charset="0"/>
                          <a:cs typeface="Times New Roman" panose="02020603050405020304" pitchFamily="18" charset="0"/>
                        </a:rPr>
                        <a:t>作用</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积极</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solidFill>
                            <a:srgbClr val="FF0000"/>
                          </a:solidFill>
                          <a:latin typeface="Times New Roman" panose="02020603050405020304" pitchFamily="18" charset="0"/>
                          <a:cs typeface="Times New Roman" panose="02020603050405020304" pitchFamily="18" charset="0"/>
                        </a:rPr>
                        <a:t>促使</a:t>
                      </a:r>
                      <a:r>
                        <a:rPr lang="zh-CN" alt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a:solidFill>
                            <a:srgbClr val="FF0000"/>
                          </a:solidFill>
                          <a:latin typeface="Times New Roman" panose="02020603050405020304" pitchFamily="18" charset="0"/>
                          <a:cs typeface="Times New Roman" panose="02020603050405020304" pitchFamily="18" charset="0"/>
                        </a:rPr>
                        <a:t>一五</a:t>
                      </a:r>
                      <a:r>
                        <a:rPr lang="zh-CN" alt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000" b="1">
                          <a:solidFill>
                            <a:srgbClr val="FF0000"/>
                          </a:solidFill>
                          <a:latin typeface="Times New Roman" panose="02020603050405020304" pitchFamily="18" charset="0"/>
                          <a:cs typeface="Times New Roman" panose="02020603050405020304" pitchFamily="18" charset="0"/>
                        </a:rPr>
                        <a:t>计划的超额完成</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latin typeface="Times New Roman" panose="02020603050405020304" pitchFamily="18" charset="0"/>
                          <a:cs typeface="Times New Roman" panose="02020603050405020304" pitchFamily="18" charset="0"/>
                        </a:rPr>
                        <a:t>提高资源的使用效率，促进了经济的发展</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6940">
                <a:tc>
                  <a:txBody>
                    <a:bodyPr/>
                    <a:p>
                      <a:pPr algn="ctr">
                        <a:buNone/>
                      </a:pPr>
                      <a:r>
                        <a:rPr lang="en-US" altLang="zh-CN" sz="2000" b="1">
                          <a:latin typeface="Times New Roman" panose="02020603050405020304" pitchFamily="18" charset="0"/>
                          <a:cs typeface="Times New Roman" panose="02020603050405020304" pitchFamily="18" charset="0"/>
                        </a:rPr>
                        <a:t> </a:t>
                      </a:r>
                      <a:endParaRPr lang="en-US" altLang="zh-CN"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消极</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solidFill>
                            <a:srgbClr val="FF0000"/>
                          </a:solidFill>
                          <a:latin typeface="Times New Roman" panose="02020603050405020304" pitchFamily="18" charset="0"/>
                          <a:cs typeface="Times New Roman" panose="02020603050405020304" pitchFamily="18" charset="0"/>
                        </a:rPr>
                        <a:t>高度集中，束缚了生产力的发展</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latin typeface="Times New Roman" panose="02020603050405020304" pitchFamily="18" charset="0"/>
                          <a:cs typeface="Times New Roman" panose="02020603050405020304" pitchFamily="18" charset="0"/>
                        </a:rPr>
                        <a:t>存在一定的盲目性、自发性、滞后性</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87313" y="14160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5620" name="文本框 495619"/>
          <p:cNvSpPr txBox="1"/>
          <p:nvPr/>
        </p:nvSpPr>
        <p:spPr>
          <a:xfrm>
            <a:off x="1180465" y="942340"/>
            <a:ext cx="6991350" cy="460375"/>
          </a:xfrm>
          <a:prstGeom prst="rect">
            <a:avLst/>
          </a:prstGeom>
          <a:noFill/>
          <a:ln w="9525">
            <a:noFill/>
          </a:ln>
        </p:spPr>
        <p:txBody>
          <a:bodyPr wrap="square">
            <a:spAutoFit/>
          </a:bodyPr>
          <a:p>
            <a:pPr>
              <a:spcBef>
                <a:spcPct val="50000"/>
              </a:spcBef>
            </a:pPr>
            <a:r>
              <a:rPr lang="en-US" sz="2400" b="1" dirty="0">
                <a:solidFill>
                  <a:schemeClr val="accent6"/>
                </a:solidFill>
                <a:latin typeface="黑体" panose="02010609060101010101" pitchFamily="2" charset="-122"/>
                <a:ea typeface="黑体" panose="02010609060101010101" pitchFamily="2" charset="-122"/>
              </a:rPr>
              <a:t>5</a:t>
            </a:r>
            <a:r>
              <a:rPr lang="zh-CN" altLang="en-US" sz="2400" b="1" dirty="0">
                <a:solidFill>
                  <a:schemeClr val="accent6"/>
                </a:solidFill>
                <a:latin typeface="黑体" panose="02010609060101010101" pitchFamily="2" charset="-122"/>
                <a:ea typeface="黑体" panose="02010609060101010101" pitchFamily="2" charset="-122"/>
              </a:rPr>
              <a:t>、资本主义市场经济和社会主义市场经济的比较</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112653"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graphicFrame>
        <p:nvGraphicFramePr>
          <p:cNvPr id="0" name="表格 -1"/>
          <p:cNvGraphicFramePr/>
          <p:nvPr/>
        </p:nvGraphicFramePr>
        <p:xfrm>
          <a:off x="2540" y="1402715"/>
          <a:ext cx="9100820" cy="3696970"/>
        </p:xfrm>
        <a:graphic>
          <a:graphicData uri="http://schemas.openxmlformats.org/drawingml/2006/table">
            <a:tbl>
              <a:tblPr firstRow="1" bandRow="1">
                <a:tableStyleId>{5940675A-B579-460E-94D1-54222C63F5DA}</a:tableStyleId>
              </a:tblPr>
              <a:tblGrid>
                <a:gridCol w="1496695"/>
                <a:gridCol w="3651885"/>
                <a:gridCol w="3952240"/>
              </a:tblGrid>
              <a:tr h="739140">
                <a:tc>
                  <a:txBody>
                    <a:bodyPr/>
                    <a:p>
                      <a:pPr algn="ctr">
                        <a:buNone/>
                      </a:pP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资本主义市场经济</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社会主义市场经济</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40410">
                <a:tc>
                  <a:txBody>
                    <a:bodyPr/>
                    <a:p>
                      <a:pPr algn="ctr">
                        <a:buNone/>
                      </a:pPr>
                      <a:r>
                        <a:rPr lang="zh-CN" altLang="en-US" sz="2000" b="1">
                          <a:latin typeface="Times New Roman" panose="02020603050405020304" pitchFamily="18" charset="0"/>
                          <a:cs typeface="Times New Roman" panose="02020603050405020304" pitchFamily="18" charset="0"/>
                        </a:rPr>
                        <a:t>所有制</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以生产资料私有制为基础</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solidFill>
                            <a:srgbClr val="FF0000"/>
                          </a:solidFill>
                          <a:latin typeface="Times New Roman" panose="02020603050405020304" pitchFamily="18" charset="0"/>
                          <a:cs typeface="Times New Roman" panose="02020603050405020304" pitchFamily="18" charset="0"/>
                        </a:rPr>
                        <a:t>以生产资料公有制为基础</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737870">
                <a:tc>
                  <a:txBody>
                    <a:bodyPr/>
                    <a:p>
                      <a:pPr algn="ctr">
                        <a:buNone/>
                      </a:pPr>
                      <a:r>
                        <a:rPr lang="zh-CN" altLang="en-US" sz="2000" b="1">
                          <a:latin typeface="Times New Roman" panose="02020603050405020304" pitchFamily="18" charset="0"/>
                          <a:cs typeface="Times New Roman" panose="02020603050405020304" pitchFamily="18" charset="0"/>
                        </a:rPr>
                        <a:t>生产目的</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latin typeface="Times New Roman" panose="02020603050405020304" pitchFamily="18" charset="0"/>
                          <a:cs typeface="Times New Roman" panose="02020603050405020304" pitchFamily="18" charset="0"/>
                        </a:rPr>
                        <a:t>资本家获得剩余价值</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lgn="ctr">
                        <a:buNone/>
                      </a:pPr>
                      <a:r>
                        <a:rPr lang="zh-CN" altLang="en-US" sz="2000" b="1">
                          <a:solidFill>
                            <a:srgbClr val="FF0000"/>
                          </a:solidFill>
                          <a:latin typeface="Times New Roman" panose="02020603050405020304" pitchFamily="18" charset="0"/>
                          <a:cs typeface="Times New Roman" panose="02020603050405020304" pitchFamily="18" charset="0"/>
                        </a:rPr>
                        <a:t>实现共同富裕</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479550">
                <a:tc>
                  <a:txBody>
                    <a:bodyPr/>
                    <a:p>
                      <a:pPr algn="ctr">
                        <a:buNone/>
                      </a:pPr>
                      <a:r>
                        <a:rPr lang="zh-CN" altLang="en-US" sz="2000" b="1">
                          <a:latin typeface="Times New Roman" panose="02020603050405020304" pitchFamily="18" charset="0"/>
                          <a:cs typeface="Times New Roman" panose="02020603050405020304" pitchFamily="18" charset="0"/>
                        </a:rPr>
                        <a:t>后果</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latin typeface="Times New Roman" panose="02020603050405020304" pitchFamily="18" charset="0"/>
                          <a:cs typeface="Times New Roman" panose="02020603050405020304" pitchFamily="18" charset="0"/>
                        </a:rPr>
                        <a:t>资本主义的市场经济是盲目的，容易引起经济危机</a:t>
                      </a:r>
                      <a:endParaRPr lang="zh-CN" altLang="en-US" sz="2000" b="1">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a:buNone/>
                      </a:pPr>
                      <a:r>
                        <a:rPr lang="zh-CN" altLang="en-US" sz="2000" b="1">
                          <a:solidFill>
                            <a:srgbClr val="FF0000"/>
                          </a:solidFill>
                          <a:latin typeface="Times New Roman" panose="02020603050405020304" pitchFamily="18" charset="0"/>
                          <a:cs typeface="Times New Roman" panose="02020603050405020304" pitchFamily="18" charset="0"/>
                        </a:rPr>
                        <a:t>在社会主义市场经济条件下，国家能实现强有力的宏观调控</a:t>
                      </a:r>
                      <a:endParaRPr lang="zh-CN" altLang="en-US" sz="2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1" vert="horz"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87313" y="14160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知识延伸</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组合 1"/>
          <p:cNvGrpSpPr/>
          <p:nvPr/>
        </p:nvGrpSpPr>
        <p:grpSpPr>
          <a:xfrm>
            <a:off x="-63756" y="692150"/>
            <a:ext cx="8917561" cy="5113655"/>
            <a:chOff x="-134" y="1090"/>
            <a:chExt cx="19339" cy="8053"/>
          </a:xfrm>
        </p:grpSpPr>
        <p:grpSp>
          <p:nvGrpSpPr>
            <p:cNvPr id="445462" name="组合 445461"/>
            <p:cNvGrpSpPr/>
            <p:nvPr/>
          </p:nvGrpSpPr>
          <p:grpSpPr>
            <a:xfrm>
              <a:off x="0" y="2905"/>
              <a:ext cx="19205" cy="228"/>
              <a:chOff x="0" y="1162"/>
              <a:chExt cx="7682" cy="91"/>
            </a:xfrm>
          </p:grpSpPr>
          <p:sp>
            <p:nvSpPr>
              <p:cNvPr id="445446" name="直接连接符 445445"/>
              <p:cNvSpPr/>
              <p:nvPr/>
            </p:nvSpPr>
            <p:spPr>
              <a:xfrm>
                <a:off x="0" y="1252"/>
                <a:ext cx="7682" cy="0"/>
              </a:xfrm>
              <a:prstGeom prst="line">
                <a:avLst/>
              </a:prstGeom>
              <a:ln w="9525" cap="flat" cmpd="sng">
                <a:solidFill>
                  <a:schemeClr val="tx1"/>
                </a:solidFill>
                <a:prstDash val="solid"/>
                <a:headEnd type="none" w="med" len="med"/>
                <a:tailEnd type="triangle" w="med" len="med"/>
              </a:ln>
            </p:spPr>
          </p:sp>
          <p:sp>
            <p:nvSpPr>
              <p:cNvPr id="445447" name="直接连接符 445446"/>
              <p:cNvSpPr/>
              <p:nvPr/>
            </p:nvSpPr>
            <p:spPr>
              <a:xfrm flipV="1">
                <a:off x="122" y="1162"/>
                <a:ext cx="0" cy="90"/>
              </a:xfrm>
              <a:prstGeom prst="line">
                <a:avLst/>
              </a:prstGeom>
              <a:ln w="9525" cap="flat" cmpd="sng">
                <a:solidFill>
                  <a:schemeClr val="tx1"/>
                </a:solidFill>
                <a:prstDash val="solid"/>
                <a:headEnd type="none" w="med" len="med"/>
                <a:tailEnd type="none" w="med" len="med"/>
              </a:ln>
            </p:spPr>
          </p:sp>
          <p:sp>
            <p:nvSpPr>
              <p:cNvPr id="445448" name="直接连接符 445447"/>
              <p:cNvSpPr/>
              <p:nvPr/>
            </p:nvSpPr>
            <p:spPr>
              <a:xfrm flipV="1">
                <a:off x="757" y="1162"/>
                <a:ext cx="0" cy="90"/>
              </a:xfrm>
              <a:prstGeom prst="line">
                <a:avLst/>
              </a:prstGeom>
              <a:ln w="9525" cap="flat" cmpd="sng">
                <a:solidFill>
                  <a:schemeClr val="tx1"/>
                </a:solidFill>
                <a:prstDash val="solid"/>
                <a:headEnd type="none" w="med" len="med"/>
                <a:tailEnd type="none" w="med" len="med"/>
              </a:ln>
            </p:spPr>
          </p:sp>
          <p:sp>
            <p:nvSpPr>
              <p:cNvPr id="445449" name="直接连接符 445448"/>
              <p:cNvSpPr/>
              <p:nvPr/>
            </p:nvSpPr>
            <p:spPr>
              <a:xfrm flipV="1">
                <a:off x="2117" y="1162"/>
                <a:ext cx="0" cy="90"/>
              </a:xfrm>
              <a:prstGeom prst="line">
                <a:avLst/>
              </a:prstGeom>
              <a:ln w="9525" cap="flat" cmpd="sng">
                <a:solidFill>
                  <a:schemeClr val="tx1"/>
                </a:solidFill>
                <a:prstDash val="solid"/>
                <a:headEnd type="none" w="med" len="med"/>
                <a:tailEnd type="none" w="med" len="med"/>
              </a:ln>
            </p:spPr>
          </p:sp>
          <p:sp>
            <p:nvSpPr>
              <p:cNvPr id="445450" name="直接连接符 445449"/>
              <p:cNvSpPr/>
              <p:nvPr/>
            </p:nvSpPr>
            <p:spPr>
              <a:xfrm flipV="1">
                <a:off x="2571" y="1162"/>
                <a:ext cx="0" cy="90"/>
              </a:xfrm>
              <a:prstGeom prst="line">
                <a:avLst/>
              </a:prstGeom>
              <a:ln w="9525" cap="flat" cmpd="sng">
                <a:solidFill>
                  <a:schemeClr val="tx1"/>
                </a:solidFill>
                <a:prstDash val="solid"/>
                <a:headEnd type="none" w="med" len="med"/>
                <a:tailEnd type="none" w="med" len="med"/>
              </a:ln>
            </p:spPr>
          </p:sp>
          <p:sp>
            <p:nvSpPr>
              <p:cNvPr id="445451" name="直接连接符 445450"/>
              <p:cNvSpPr/>
              <p:nvPr/>
            </p:nvSpPr>
            <p:spPr>
              <a:xfrm flipV="1">
                <a:off x="3251" y="1162"/>
                <a:ext cx="0" cy="90"/>
              </a:xfrm>
              <a:prstGeom prst="line">
                <a:avLst/>
              </a:prstGeom>
              <a:ln w="9525" cap="flat" cmpd="sng">
                <a:solidFill>
                  <a:schemeClr val="tx1"/>
                </a:solidFill>
                <a:prstDash val="solid"/>
                <a:headEnd type="none" w="med" len="med"/>
                <a:tailEnd type="none" w="med" len="med"/>
              </a:ln>
            </p:spPr>
          </p:sp>
          <p:sp>
            <p:nvSpPr>
              <p:cNvPr id="445452" name="直接连接符 445451"/>
              <p:cNvSpPr/>
              <p:nvPr/>
            </p:nvSpPr>
            <p:spPr>
              <a:xfrm flipV="1">
                <a:off x="5837" y="1162"/>
                <a:ext cx="0" cy="90"/>
              </a:xfrm>
              <a:prstGeom prst="line">
                <a:avLst/>
              </a:prstGeom>
              <a:ln w="9525" cap="flat" cmpd="sng">
                <a:solidFill>
                  <a:schemeClr val="tx1"/>
                </a:solidFill>
                <a:prstDash val="solid"/>
                <a:headEnd type="none" w="med" len="med"/>
                <a:tailEnd type="none" w="med" len="med"/>
              </a:ln>
            </p:spPr>
          </p:sp>
          <p:sp>
            <p:nvSpPr>
              <p:cNvPr id="445453" name="直接连接符 445452"/>
              <p:cNvSpPr/>
              <p:nvPr/>
            </p:nvSpPr>
            <p:spPr>
              <a:xfrm flipV="1">
                <a:off x="7062" y="1162"/>
                <a:ext cx="0" cy="90"/>
              </a:xfrm>
              <a:prstGeom prst="line">
                <a:avLst/>
              </a:prstGeom>
              <a:ln w="9525" cap="flat" cmpd="sng">
                <a:solidFill>
                  <a:schemeClr val="tx1"/>
                </a:solidFill>
                <a:prstDash val="solid"/>
                <a:headEnd type="none" w="med" len="med"/>
                <a:tailEnd type="none" w="med" len="med"/>
              </a:ln>
            </p:spPr>
          </p:sp>
          <p:sp>
            <p:nvSpPr>
              <p:cNvPr id="445454" name="直接连接符 445453"/>
              <p:cNvSpPr/>
              <p:nvPr/>
            </p:nvSpPr>
            <p:spPr>
              <a:xfrm flipV="1">
                <a:off x="1119" y="1162"/>
                <a:ext cx="0" cy="90"/>
              </a:xfrm>
              <a:prstGeom prst="line">
                <a:avLst/>
              </a:prstGeom>
              <a:ln w="9525" cap="flat" cmpd="sng">
                <a:solidFill>
                  <a:schemeClr val="tx1"/>
                </a:solidFill>
                <a:prstDash val="solid"/>
                <a:headEnd type="none" w="med" len="med"/>
                <a:tailEnd type="none" w="med" len="med"/>
              </a:ln>
            </p:spPr>
          </p:sp>
          <p:sp>
            <p:nvSpPr>
              <p:cNvPr id="445455" name="直接连接符 445454"/>
              <p:cNvSpPr/>
              <p:nvPr/>
            </p:nvSpPr>
            <p:spPr>
              <a:xfrm flipV="1">
                <a:off x="1664" y="1162"/>
                <a:ext cx="0" cy="90"/>
              </a:xfrm>
              <a:prstGeom prst="line">
                <a:avLst/>
              </a:prstGeom>
              <a:ln w="9525" cap="flat" cmpd="sng">
                <a:solidFill>
                  <a:schemeClr val="tx1"/>
                </a:solidFill>
                <a:prstDash val="solid"/>
                <a:headEnd type="none" w="med" len="med"/>
                <a:tailEnd type="none" w="med" len="med"/>
              </a:ln>
            </p:spPr>
          </p:sp>
          <p:sp>
            <p:nvSpPr>
              <p:cNvPr id="445456" name="直接连接符 445455"/>
              <p:cNvSpPr/>
              <p:nvPr/>
            </p:nvSpPr>
            <p:spPr>
              <a:xfrm flipV="1">
                <a:off x="4022" y="1162"/>
                <a:ext cx="0" cy="90"/>
              </a:xfrm>
              <a:prstGeom prst="line">
                <a:avLst/>
              </a:prstGeom>
              <a:ln w="9525" cap="flat" cmpd="sng">
                <a:solidFill>
                  <a:schemeClr val="tx1"/>
                </a:solidFill>
                <a:prstDash val="solid"/>
                <a:headEnd type="none" w="med" len="med"/>
                <a:tailEnd type="none" w="med" len="med"/>
              </a:ln>
            </p:spPr>
          </p:sp>
          <p:sp>
            <p:nvSpPr>
              <p:cNvPr id="445457" name="直接连接符 445456"/>
              <p:cNvSpPr/>
              <p:nvPr/>
            </p:nvSpPr>
            <p:spPr>
              <a:xfrm flipV="1">
                <a:off x="4431" y="1162"/>
                <a:ext cx="0" cy="90"/>
              </a:xfrm>
              <a:prstGeom prst="line">
                <a:avLst/>
              </a:prstGeom>
              <a:ln w="9525" cap="flat" cmpd="sng">
                <a:solidFill>
                  <a:schemeClr val="tx1"/>
                </a:solidFill>
                <a:prstDash val="solid"/>
                <a:headEnd type="none" w="med" len="med"/>
                <a:tailEnd type="none" w="med" len="med"/>
              </a:ln>
            </p:spPr>
          </p:sp>
          <p:sp>
            <p:nvSpPr>
              <p:cNvPr id="445458" name="直接连接符 445457"/>
              <p:cNvSpPr/>
              <p:nvPr/>
            </p:nvSpPr>
            <p:spPr>
              <a:xfrm flipV="1">
                <a:off x="4884" y="1162"/>
                <a:ext cx="0" cy="90"/>
              </a:xfrm>
              <a:prstGeom prst="line">
                <a:avLst/>
              </a:prstGeom>
              <a:ln w="9525" cap="flat" cmpd="sng">
                <a:solidFill>
                  <a:schemeClr val="tx1"/>
                </a:solidFill>
                <a:prstDash val="solid"/>
                <a:headEnd type="none" w="med" len="med"/>
                <a:tailEnd type="none" w="med" len="med"/>
              </a:ln>
            </p:spPr>
          </p:sp>
          <p:sp>
            <p:nvSpPr>
              <p:cNvPr id="445459" name="直接连接符 445458"/>
              <p:cNvSpPr/>
              <p:nvPr/>
            </p:nvSpPr>
            <p:spPr>
              <a:xfrm flipV="1">
                <a:off x="5383" y="1162"/>
                <a:ext cx="0" cy="91"/>
              </a:xfrm>
              <a:prstGeom prst="line">
                <a:avLst/>
              </a:prstGeom>
              <a:ln w="9525" cap="flat" cmpd="sng">
                <a:solidFill>
                  <a:schemeClr val="tx1"/>
                </a:solidFill>
                <a:prstDash val="solid"/>
                <a:headEnd type="none" w="med" len="med"/>
                <a:tailEnd type="none" w="med" len="med"/>
              </a:ln>
            </p:spPr>
          </p:sp>
          <p:sp>
            <p:nvSpPr>
              <p:cNvPr id="445460" name="直接连接符 445459"/>
              <p:cNvSpPr/>
              <p:nvPr/>
            </p:nvSpPr>
            <p:spPr>
              <a:xfrm flipV="1">
                <a:off x="6336" y="1162"/>
                <a:ext cx="0" cy="90"/>
              </a:xfrm>
              <a:prstGeom prst="line">
                <a:avLst/>
              </a:prstGeom>
              <a:ln w="9525" cap="flat" cmpd="sng">
                <a:solidFill>
                  <a:schemeClr val="tx1"/>
                </a:solidFill>
                <a:prstDash val="solid"/>
                <a:headEnd type="none" w="med" len="med"/>
                <a:tailEnd type="none" w="med" len="med"/>
              </a:ln>
            </p:spPr>
          </p:sp>
        </p:grpSp>
        <p:sp>
          <p:nvSpPr>
            <p:cNvPr id="445461" name="文本框 445460"/>
            <p:cNvSpPr txBox="1"/>
            <p:nvPr/>
          </p:nvSpPr>
          <p:spPr>
            <a:xfrm>
              <a:off x="0" y="3245"/>
              <a:ext cx="19205" cy="434"/>
            </a:xfrm>
            <a:prstGeom prst="rect">
              <a:avLst/>
            </a:prstGeom>
            <a:noFill/>
            <a:ln w="9525">
              <a:noFill/>
            </a:ln>
          </p:spPr>
          <p:txBody>
            <a:bodyPr>
              <a:spAutoFit/>
            </a:bodyPr>
            <a:p>
              <a:pPr>
                <a:spcBef>
                  <a:spcPct val="50000"/>
                </a:spcBef>
                <a:buClr>
                  <a:schemeClr val="bg1"/>
                </a:buClr>
              </a:pPr>
              <a:r>
                <a:rPr lang="en-US" altLang="zh-CN" sz="1200" b="1">
                  <a:latin typeface="Times New Roman" panose="02020603050405020304" pitchFamily="18" charset="0"/>
                  <a:ea typeface="黑体" panose="02010609060101010101" pitchFamily="2" charset="-122"/>
                </a:rPr>
                <a:t>1949       1953    1954       1956      1958       1961           1966                 1976  1978       1980        1984     1988         1992             2001</a:t>
              </a:r>
              <a:endParaRPr lang="en-US" altLang="zh-CN" sz="1200" b="1">
                <a:latin typeface="Times New Roman" panose="02020603050405020304" pitchFamily="18" charset="0"/>
                <a:ea typeface="黑体" panose="02010609060101010101" pitchFamily="2" charset="-122"/>
              </a:endParaRPr>
            </a:p>
          </p:txBody>
        </p:sp>
        <p:grpSp>
          <p:nvGrpSpPr>
            <p:cNvPr id="445469" name="组合 445468"/>
            <p:cNvGrpSpPr/>
            <p:nvPr/>
          </p:nvGrpSpPr>
          <p:grpSpPr>
            <a:xfrm>
              <a:off x="303" y="2113"/>
              <a:ext cx="18260" cy="565"/>
              <a:chOff x="122" y="845"/>
              <a:chExt cx="7302" cy="226"/>
            </a:xfrm>
          </p:grpSpPr>
          <p:sp>
            <p:nvSpPr>
              <p:cNvPr id="445464" name="左大括号 445463"/>
              <p:cNvSpPr/>
              <p:nvPr/>
            </p:nvSpPr>
            <p:spPr>
              <a:xfrm rot="5400000">
                <a:off x="780" y="187"/>
                <a:ext cx="226" cy="1542"/>
              </a:xfrm>
              <a:prstGeom prst="leftBrace">
                <a:avLst>
                  <a:gd name="adj1" fmla="val 56858"/>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445465" name="左大括号 445464"/>
              <p:cNvSpPr/>
              <p:nvPr/>
            </p:nvSpPr>
            <p:spPr>
              <a:xfrm rot="5400000">
                <a:off x="2367" y="187"/>
                <a:ext cx="181" cy="1587"/>
              </a:xfrm>
              <a:prstGeom prst="leftBrace">
                <a:avLst>
                  <a:gd name="adj1" fmla="val 73066"/>
                  <a:gd name="adj2" fmla="val 49995"/>
                </a:avLst>
              </a:prstGeom>
              <a:noFill/>
              <a:ln w="9525" cap="flat" cmpd="sng">
                <a:solidFill>
                  <a:schemeClr val="tx1"/>
                </a:solidFill>
                <a:prstDash val="solid"/>
                <a:headEnd type="none" w="med" len="med"/>
                <a:tailEnd type="none" w="med" len="med"/>
              </a:ln>
            </p:spPr>
            <p:txBody>
              <a:bodyPr/>
              <a:p>
                <a:endParaRPr lang="zh-CN" altLang="en-US"/>
              </a:p>
            </p:txBody>
          </p:sp>
          <p:sp>
            <p:nvSpPr>
              <p:cNvPr id="445466" name="左大括号 445465"/>
              <p:cNvSpPr/>
              <p:nvPr/>
            </p:nvSpPr>
            <p:spPr>
              <a:xfrm rot="5400000">
                <a:off x="3523" y="572"/>
                <a:ext cx="226" cy="771"/>
              </a:xfrm>
              <a:prstGeom prst="leftBrace">
                <a:avLst>
                  <a:gd name="adj1" fmla="val 28429"/>
                  <a:gd name="adj2" fmla="val 50000"/>
                </a:avLst>
              </a:prstGeom>
              <a:noFill/>
              <a:ln w="9525" cap="flat" cmpd="sng">
                <a:solidFill>
                  <a:schemeClr val="tx1"/>
                </a:solidFill>
                <a:prstDash val="solid"/>
                <a:headEnd type="none" w="med" len="med"/>
                <a:tailEnd type="none" w="med" len="med"/>
              </a:ln>
            </p:spPr>
            <p:txBody>
              <a:bodyPr/>
              <a:p>
                <a:endParaRPr lang="zh-CN" altLang="en-US"/>
              </a:p>
            </p:txBody>
          </p:sp>
          <p:sp>
            <p:nvSpPr>
              <p:cNvPr id="445467" name="左大括号 445466"/>
              <p:cNvSpPr/>
              <p:nvPr/>
            </p:nvSpPr>
            <p:spPr>
              <a:xfrm rot="5400000">
                <a:off x="5632" y="-765"/>
                <a:ext cx="181" cy="3402"/>
              </a:xfrm>
              <a:prstGeom prst="leftBrace">
                <a:avLst>
                  <a:gd name="adj1" fmla="val 156629"/>
                  <a:gd name="adj2" fmla="val 50000"/>
                </a:avLst>
              </a:prstGeom>
              <a:noFill/>
              <a:ln w="9525" cap="flat" cmpd="sng">
                <a:solidFill>
                  <a:schemeClr val="tx1"/>
                </a:solidFill>
                <a:prstDash val="solid"/>
                <a:headEnd type="none" w="med" len="med"/>
                <a:tailEnd type="none" w="med" len="med"/>
              </a:ln>
            </p:spPr>
            <p:txBody>
              <a:bodyPr/>
              <a:p>
                <a:endParaRPr lang="zh-CN" altLang="en-US"/>
              </a:p>
            </p:txBody>
          </p:sp>
        </p:grpSp>
        <p:sp>
          <p:nvSpPr>
            <p:cNvPr id="445470" name="文本框 445469"/>
            <p:cNvSpPr txBox="1"/>
            <p:nvPr/>
          </p:nvSpPr>
          <p:spPr>
            <a:xfrm>
              <a:off x="643" y="1090"/>
              <a:ext cx="3517" cy="1452"/>
            </a:xfrm>
            <a:prstGeom prst="rect">
              <a:avLst/>
            </a:prstGeom>
            <a:noFill/>
            <a:ln w="9525">
              <a:noFill/>
            </a:ln>
          </p:spPr>
          <p:txBody>
            <a:bodyPr>
              <a:spAutoFit/>
            </a:bodyPr>
            <a:p>
              <a:pPr>
                <a:spcBef>
                  <a:spcPct val="50000"/>
                </a:spcBef>
                <a:buClr>
                  <a:schemeClr val="bg1"/>
                </a:buClr>
              </a:pPr>
              <a:r>
                <a:rPr lang="zh-CN" altLang="en-US" b="1" dirty="0">
                  <a:latin typeface="Times New Roman" panose="02020603050405020304" pitchFamily="18" charset="0"/>
                  <a:ea typeface="黑体" panose="02010609060101010101" pitchFamily="2" charset="-122"/>
                </a:rPr>
                <a:t>由新民主主义向社会主义过渡时期</a:t>
              </a:r>
              <a:endParaRPr lang="zh-CN" altLang="en-US" b="1" dirty="0">
                <a:latin typeface="Times New Roman" panose="02020603050405020304" pitchFamily="18" charset="0"/>
                <a:ea typeface="黑体" panose="02010609060101010101" pitchFamily="2" charset="-122"/>
              </a:endParaRPr>
            </a:p>
          </p:txBody>
        </p:sp>
        <p:sp>
          <p:nvSpPr>
            <p:cNvPr id="445471" name="文本框 445470"/>
            <p:cNvSpPr txBox="1"/>
            <p:nvPr/>
          </p:nvSpPr>
          <p:spPr>
            <a:xfrm>
              <a:off x="4270" y="1090"/>
              <a:ext cx="3293" cy="1452"/>
            </a:xfrm>
            <a:prstGeom prst="rect">
              <a:avLst/>
            </a:prstGeom>
            <a:noFill/>
            <a:ln w="9525">
              <a:noFill/>
            </a:ln>
          </p:spPr>
          <p:txBody>
            <a:bodyPr>
              <a:spAutoFit/>
            </a:bodyPr>
            <a:p>
              <a:pPr>
                <a:spcBef>
                  <a:spcPct val="50000"/>
                </a:spcBef>
                <a:buClr>
                  <a:schemeClr val="bg1"/>
                </a:buClr>
              </a:pPr>
              <a:r>
                <a:rPr lang="zh-CN" altLang="en-US" b="1" dirty="0">
                  <a:latin typeface="Times New Roman" panose="02020603050405020304" pitchFamily="18" charset="0"/>
                  <a:ea typeface="黑体" panose="02010609060101010101" pitchFamily="2" charset="-122"/>
                </a:rPr>
                <a:t>全面建设社会主义十年时期</a:t>
              </a:r>
              <a:endParaRPr lang="zh-CN" altLang="en-US" b="1" dirty="0">
                <a:latin typeface="Times New Roman" panose="02020603050405020304" pitchFamily="18" charset="0"/>
                <a:ea typeface="黑体" panose="02010609060101010101" pitchFamily="2" charset="-122"/>
              </a:endParaRPr>
            </a:p>
          </p:txBody>
        </p:sp>
        <p:sp>
          <p:nvSpPr>
            <p:cNvPr id="445472" name="文本框 445471"/>
            <p:cNvSpPr txBox="1"/>
            <p:nvPr/>
          </p:nvSpPr>
          <p:spPr>
            <a:xfrm>
              <a:off x="7563" y="1090"/>
              <a:ext cx="3172" cy="1016"/>
            </a:xfrm>
            <a:prstGeom prst="rect">
              <a:avLst/>
            </a:prstGeom>
            <a:noFill/>
            <a:ln w="9525">
              <a:noFill/>
            </a:ln>
          </p:spPr>
          <p:txBody>
            <a:bodyPr wrap="square">
              <a:spAutoFit/>
            </a:bodyPr>
            <a:p>
              <a:pPr>
                <a:spcBef>
                  <a:spcPct val="50000"/>
                </a:spcBef>
                <a:buClr>
                  <a:schemeClr val="bg1"/>
                </a:buClr>
              </a:pPr>
              <a:r>
                <a:rPr lang="en-US" altLang="zh-CN" b="1" dirty="0">
                  <a:latin typeface="Times New Roman" panose="02020603050405020304" pitchFamily="18" charset="0"/>
                  <a:ea typeface="黑体" panose="02010609060101010101" pitchFamily="2" charset="-122"/>
                </a:rPr>
                <a:t>“</a:t>
              </a:r>
              <a:r>
                <a:rPr lang="zh-CN" altLang="en-US" b="1" dirty="0">
                  <a:latin typeface="Times New Roman" panose="02020603050405020304" pitchFamily="18" charset="0"/>
                  <a:ea typeface="黑体" panose="02010609060101010101" pitchFamily="2" charset="-122"/>
                </a:rPr>
                <a:t>文革”十年时期</a:t>
              </a:r>
              <a:endParaRPr lang="zh-CN" altLang="en-US" b="1" dirty="0">
                <a:latin typeface="Times New Roman" panose="02020603050405020304" pitchFamily="18" charset="0"/>
                <a:ea typeface="黑体" panose="02010609060101010101" pitchFamily="2" charset="-122"/>
              </a:endParaRPr>
            </a:p>
          </p:txBody>
        </p:sp>
        <p:sp>
          <p:nvSpPr>
            <p:cNvPr id="445473" name="文本框 445472"/>
            <p:cNvSpPr txBox="1"/>
            <p:nvPr/>
          </p:nvSpPr>
          <p:spPr>
            <a:xfrm>
              <a:off x="11758" y="1318"/>
              <a:ext cx="4990" cy="1016"/>
            </a:xfrm>
            <a:prstGeom prst="rect">
              <a:avLst/>
            </a:prstGeom>
            <a:noFill/>
            <a:ln w="9525">
              <a:noFill/>
            </a:ln>
          </p:spPr>
          <p:txBody>
            <a:bodyPr>
              <a:spAutoFit/>
            </a:bodyPr>
            <a:p>
              <a:pPr>
                <a:spcBef>
                  <a:spcPct val="50000"/>
                </a:spcBef>
                <a:buClr>
                  <a:schemeClr val="bg1"/>
                </a:buClr>
              </a:pPr>
              <a:r>
                <a:rPr lang="zh-CN" altLang="en-US" b="1" dirty="0">
                  <a:latin typeface="Times New Roman" panose="02020603050405020304" pitchFamily="18" charset="0"/>
                  <a:ea typeface="黑体" panose="02010609060101010101" pitchFamily="2" charset="-122"/>
                </a:rPr>
                <a:t>社会主义现代化建设新时期</a:t>
              </a:r>
              <a:endParaRPr lang="zh-CN" altLang="en-US" b="1" dirty="0">
                <a:latin typeface="Times New Roman" panose="02020603050405020304" pitchFamily="18" charset="0"/>
                <a:ea typeface="黑体" panose="02010609060101010101" pitchFamily="2" charset="-122"/>
              </a:endParaRPr>
            </a:p>
          </p:txBody>
        </p:sp>
        <p:sp>
          <p:nvSpPr>
            <p:cNvPr id="445474" name="文本框 445473"/>
            <p:cNvSpPr txBox="1"/>
            <p:nvPr/>
          </p:nvSpPr>
          <p:spPr>
            <a:xfrm>
              <a:off x="-134" y="3700"/>
              <a:ext cx="997" cy="317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新中国成立</a:t>
              </a:r>
              <a:endParaRPr lang="zh-CN" altLang="en-US" sz="1800" b="1" dirty="0">
                <a:latin typeface="Arial" panose="020B0604020202020204" pitchFamily="34" charset="0"/>
              </a:endParaRPr>
            </a:p>
          </p:txBody>
        </p:sp>
        <p:sp>
          <p:nvSpPr>
            <p:cNvPr id="445475" name="文本框 445474"/>
            <p:cNvSpPr txBox="1"/>
            <p:nvPr/>
          </p:nvSpPr>
          <p:spPr>
            <a:xfrm>
              <a:off x="703" y="3700"/>
              <a:ext cx="1597" cy="3997"/>
            </a:xfrm>
            <a:prstGeom prst="rect">
              <a:avLst/>
            </a:prstGeom>
            <a:noFill/>
            <a:ln w="9525">
              <a:noFill/>
            </a:ln>
          </p:spPr>
          <p:txBody>
            <a:bodyPr vert="eaVert" wrap="square">
              <a:spAutoFit/>
            </a:bodyPr>
            <a:p>
              <a:pPr>
                <a:spcBef>
                  <a:spcPct val="50000"/>
                </a:spcBef>
              </a:pPr>
              <a:r>
                <a:rPr lang="en-US" altLang="zh-CN" sz="1800" b="1" dirty="0">
                  <a:latin typeface="Arial" panose="020B0604020202020204" pitchFamily="34" charset="0"/>
                </a:rPr>
                <a:t>“</a:t>
              </a:r>
              <a:r>
                <a:rPr lang="zh-CN" altLang="en-US" sz="1800" b="1" dirty="0">
                  <a:latin typeface="Arial" panose="020B0604020202020204" pitchFamily="34" charset="0"/>
                </a:rPr>
                <a:t>一五”计划和社会主义改造开始</a:t>
              </a:r>
              <a:endParaRPr lang="zh-CN" altLang="en-US" sz="1800" b="1" dirty="0">
                <a:latin typeface="Arial" panose="020B0604020202020204" pitchFamily="34" charset="0"/>
              </a:endParaRPr>
            </a:p>
          </p:txBody>
        </p:sp>
        <p:sp>
          <p:nvSpPr>
            <p:cNvPr id="445476" name="文本框 445475"/>
            <p:cNvSpPr txBox="1"/>
            <p:nvPr/>
          </p:nvSpPr>
          <p:spPr>
            <a:xfrm>
              <a:off x="2323" y="3700"/>
              <a:ext cx="997" cy="249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宪法颁布</a:t>
              </a:r>
              <a:endParaRPr lang="zh-CN" altLang="en-US" sz="1800" b="1" dirty="0">
                <a:latin typeface="Arial" panose="020B0604020202020204" pitchFamily="34" charset="0"/>
              </a:endParaRPr>
            </a:p>
          </p:txBody>
        </p:sp>
        <p:sp>
          <p:nvSpPr>
            <p:cNvPr id="445477" name="文本框 445476"/>
            <p:cNvSpPr txBox="1"/>
            <p:nvPr/>
          </p:nvSpPr>
          <p:spPr>
            <a:xfrm>
              <a:off x="2971" y="3700"/>
              <a:ext cx="1597" cy="4368"/>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三大改造完成，进入初级阶段</a:t>
              </a:r>
              <a:endParaRPr lang="zh-CN" altLang="en-US" sz="1800" b="1" dirty="0">
                <a:latin typeface="Arial" panose="020B0604020202020204" pitchFamily="34" charset="0"/>
              </a:endParaRPr>
            </a:p>
          </p:txBody>
        </p:sp>
        <p:sp>
          <p:nvSpPr>
            <p:cNvPr id="445478" name="文本框 445477"/>
            <p:cNvSpPr txBox="1"/>
            <p:nvPr/>
          </p:nvSpPr>
          <p:spPr>
            <a:xfrm>
              <a:off x="4346" y="3700"/>
              <a:ext cx="1597" cy="4367"/>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大跃进、人民公社化运动和社会主义建设总路线</a:t>
              </a:r>
              <a:endParaRPr lang="zh-CN" altLang="en-US" sz="1800" b="1" dirty="0">
                <a:latin typeface="Arial" panose="020B0604020202020204" pitchFamily="34" charset="0"/>
              </a:endParaRPr>
            </a:p>
          </p:txBody>
        </p:sp>
        <p:sp>
          <p:nvSpPr>
            <p:cNvPr id="445479" name="文本框 445478"/>
            <p:cNvSpPr txBox="1"/>
            <p:nvPr/>
          </p:nvSpPr>
          <p:spPr>
            <a:xfrm>
              <a:off x="5951" y="3700"/>
              <a:ext cx="997" cy="544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恢复国民经济八字方针</a:t>
              </a:r>
              <a:endParaRPr lang="zh-CN" altLang="en-US" sz="1800" b="1" dirty="0">
                <a:latin typeface="Arial" panose="020B0604020202020204" pitchFamily="34" charset="0"/>
              </a:endParaRPr>
            </a:p>
          </p:txBody>
        </p:sp>
        <p:sp>
          <p:nvSpPr>
            <p:cNvPr id="445480" name="文本框 445479"/>
            <p:cNvSpPr txBox="1"/>
            <p:nvPr/>
          </p:nvSpPr>
          <p:spPr>
            <a:xfrm>
              <a:off x="7543" y="3700"/>
              <a:ext cx="997" cy="249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文革开始</a:t>
              </a:r>
              <a:endParaRPr lang="zh-CN" altLang="en-US" sz="1800" b="1" dirty="0">
                <a:latin typeface="Arial" panose="020B0604020202020204" pitchFamily="34" charset="0"/>
              </a:endParaRPr>
            </a:p>
          </p:txBody>
        </p:sp>
        <p:sp>
          <p:nvSpPr>
            <p:cNvPr id="445481" name="文本框 445480"/>
            <p:cNvSpPr txBox="1"/>
            <p:nvPr/>
          </p:nvSpPr>
          <p:spPr>
            <a:xfrm>
              <a:off x="9578" y="3700"/>
              <a:ext cx="997" cy="2495"/>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文革结束</a:t>
              </a:r>
              <a:endParaRPr lang="zh-CN" altLang="en-US" sz="1800" b="1" dirty="0">
                <a:latin typeface="Arial" panose="020B0604020202020204" pitchFamily="34" charset="0"/>
              </a:endParaRPr>
            </a:p>
          </p:txBody>
        </p:sp>
        <p:sp>
          <p:nvSpPr>
            <p:cNvPr id="445482" name="文本框 445481"/>
            <p:cNvSpPr txBox="1"/>
            <p:nvPr/>
          </p:nvSpPr>
          <p:spPr>
            <a:xfrm>
              <a:off x="10003" y="3700"/>
              <a:ext cx="1597" cy="4173"/>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十一届三中全会、农村改革开始</a:t>
              </a:r>
              <a:endParaRPr lang="zh-CN" altLang="en-US" sz="1800" b="1" dirty="0">
                <a:latin typeface="Arial" panose="020B0604020202020204" pitchFamily="34" charset="0"/>
              </a:endParaRPr>
            </a:p>
          </p:txBody>
        </p:sp>
        <p:sp>
          <p:nvSpPr>
            <p:cNvPr id="445483" name="文本框 445482"/>
            <p:cNvSpPr txBox="1"/>
            <p:nvPr/>
          </p:nvSpPr>
          <p:spPr>
            <a:xfrm>
              <a:off x="11623" y="3700"/>
              <a:ext cx="997" cy="5443"/>
            </a:xfrm>
            <a:prstGeom prst="rect">
              <a:avLst/>
            </a:prstGeom>
            <a:noFill/>
            <a:ln w="9525">
              <a:noFill/>
            </a:ln>
          </p:spPr>
          <p:txBody>
            <a:bodyPr vert="eaVert">
              <a:spAutoFit/>
            </a:bodyPr>
            <a:p>
              <a:pPr>
                <a:spcBef>
                  <a:spcPct val="50000"/>
                </a:spcBef>
              </a:pPr>
              <a:r>
                <a:rPr lang="zh-CN" altLang="en-US" sz="1800" b="1" dirty="0">
                  <a:latin typeface="Arial" panose="020B0604020202020204" pitchFamily="34" charset="0"/>
                </a:rPr>
                <a:t>深圳等四个经济特区建立</a:t>
              </a:r>
              <a:endParaRPr lang="zh-CN" altLang="en-US" sz="1800" b="1" dirty="0">
                <a:latin typeface="Arial" panose="020B0604020202020204" pitchFamily="34" charset="0"/>
              </a:endParaRPr>
            </a:p>
          </p:txBody>
        </p:sp>
        <p:sp>
          <p:nvSpPr>
            <p:cNvPr id="445484" name="文本框 445483"/>
            <p:cNvSpPr txBox="1"/>
            <p:nvPr/>
          </p:nvSpPr>
          <p:spPr>
            <a:xfrm>
              <a:off x="12733" y="3700"/>
              <a:ext cx="1597" cy="4292"/>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城市经济体制改革、沿海港口城市开放</a:t>
              </a:r>
              <a:endParaRPr lang="zh-CN" altLang="en-US" sz="1800" b="1" dirty="0">
                <a:latin typeface="Arial" panose="020B0604020202020204" pitchFamily="34" charset="0"/>
              </a:endParaRPr>
            </a:p>
          </p:txBody>
        </p:sp>
        <p:sp>
          <p:nvSpPr>
            <p:cNvPr id="445485" name="文本框 445484"/>
            <p:cNvSpPr txBox="1"/>
            <p:nvPr/>
          </p:nvSpPr>
          <p:spPr>
            <a:xfrm>
              <a:off x="14118" y="3700"/>
              <a:ext cx="997" cy="3996"/>
            </a:xfrm>
            <a:prstGeom prst="rect">
              <a:avLst/>
            </a:prstGeom>
            <a:noFill/>
            <a:ln w="9525">
              <a:noFill/>
            </a:ln>
          </p:spPr>
          <p:txBody>
            <a:bodyPr vert="eaVert" wrap="square">
              <a:spAutoFit/>
            </a:bodyPr>
            <a:p>
              <a:pPr>
                <a:spcBef>
                  <a:spcPct val="50000"/>
                </a:spcBef>
              </a:pPr>
              <a:r>
                <a:rPr lang="zh-CN" altLang="en-US" sz="1800" b="1" dirty="0">
                  <a:latin typeface="Arial" panose="020B0604020202020204" pitchFamily="34" charset="0"/>
                </a:rPr>
                <a:t>海南建省成为经济特区</a:t>
              </a:r>
              <a:endParaRPr lang="zh-CN" altLang="en-US" sz="1800" b="1" dirty="0">
                <a:latin typeface="Arial" panose="020B0604020202020204" pitchFamily="34" charset="0"/>
              </a:endParaRPr>
            </a:p>
          </p:txBody>
        </p:sp>
        <p:sp>
          <p:nvSpPr>
            <p:cNvPr id="445486" name="文本框 445485"/>
            <p:cNvSpPr txBox="1"/>
            <p:nvPr/>
          </p:nvSpPr>
          <p:spPr>
            <a:xfrm>
              <a:off x="15112" y="3700"/>
              <a:ext cx="1597" cy="4584"/>
            </a:xfrm>
            <a:prstGeom prst="rect">
              <a:avLst/>
            </a:prstGeom>
            <a:noFill/>
            <a:ln w="9525">
              <a:noFill/>
            </a:ln>
          </p:spPr>
          <p:txBody>
            <a:bodyPr vert="eaVert" wrap="square">
              <a:spAutoFit/>
            </a:bodyPr>
            <a:p>
              <a:pPr>
                <a:spcBef>
                  <a:spcPct val="50000"/>
                </a:spcBef>
              </a:pPr>
              <a:r>
                <a:rPr lang="zh-CN" altLang="en-US" sz="1800" b="1" dirty="0">
                  <a:solidFill>
                    <a:srgbClr val="FF0000"/>
                  </a:solidFill>
                  <a:latin typeface="Arial" panose="020B0604020202020204" pitchFamily="34" charset="0"/>
                </a:rPr>
                <a:t>南方谈话、十四大提出建立社会主义市场经济体制目标</a:t>
              </a:r>
              <a:endParaRPr lang="zh-CN" altLang="en-US" sz="1800" b="1" dirty="0">
                <a:solidFill>
                  <a:srgbClr val="FF0000"/>
                </a:solidFill>
                <a:latin typeface="Arial" panose="020B0604020202020204" pitchFamily="34" charset="0"/>
              </a:endParaRPr>
            </a:p>
          </p:txBody>
        </p:sp>
        <p:sp>
          <p:nvSpPr>
            <p:cNvPr id="445487" name="文本框 445486"/>
            <p:cNvSpPr txBox="1"/>
            <p:nvPr/>
          </p:nvSpPr>
          <p:spPr>
            <a:xfrm>
              <a:off x="17178" y="3700"/>
              <a:ext cx="997" cy="3176"/>
            </a:xfrm>
            <a:prstGeom prst="rect">
              <a:avLst/>
            </a:prstGeom>
            <a:noFill/>
            <a:ln w="9525">
              <a:noFill/>
            </a:ln>
          </p:spPr>
          <p:txBody>
            <a:bodyPr vert="eaVert" wrap="square">
              <a:spAutoFit/>
            </a:bodyPr>
            <a:p>
              <a:pPr>
                <a:spcBef>
                  <a:spcPct val="50000"/>
                </a:spcBef>
              </a:pPr>
              <a:r>
                <a:rPr lang="zh-CN" altLang="en-US" sz="1800" b="1" dirty="0">
                  <a:solidFill>
                    <a:srgbClr val="FF0000"/>
                  </a:solidFill>
                  <a:latin typeface="Arial" panose="020B0604020202020204" pitchFamily="34" charset="0"/>
                </a:rPr>
                <a:t>加入世界贸易组织</a:t>
              </a:r>
              <a:endParaRPr lang="zh-CN" altLang="en-US" sz="1800" b="1" dirty="0">
                <a:solidFill>
                  <a:srgbClr val="FF0000"/>
                </a:solidFill>
                <a:latin typeface="Arial" panose="020B0604020202020204" pitchFamily="34" charset="0"/>
              </a:endParaRPr>
            </a:p>
          </p:txBody>
        </p:sp>
      </p:grpSp>
      <p:pic>
        <p:nvPicPr>
          <p:cNvPr id="43035"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36885" name="矩形 154640"/>
          <p:cNvSpPr/>
          <p:nvPr/>
        </p:nvSpPr>
        <p:spPr>
          <a:xfrm>
            <a:off x="-71437" y="24034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6642" name="矩形 496641"/>
          <p:cNvSpPr/>
          <p:nvPr/>
        </p:nvSpPr>
        <p:spPr>
          <a:xfrm>
            <a:off x="0" y="606049"/>
            <a:ext cx="9144000" cy="3369310"/>
          </a:xfrm>
          <a:prstGeom prst="rect">
            <a:avLst/>
          </a:prstGeom>
          <a:noFill/>
          <a:ln w="9525">
            <a:noFill/>
          </a:ln>
        </p:spPr>
        <p:txBody>
          <a:bodyPr>
            <a:spAutoFit/>
          </a:bodyPr>
          <a:p>
            <a:r>
              <a:rPr lang="zh-CN" altLang="zh-CN" sz="2000" b="1" dirty="0">
                <a:solidFill>
                  <a:srgbClr val="FF0000"/>
                </a:solidFill>
                <a:latin typeface="楷体" panose="02010609060101010101" charset="-122"/>
                <a:ea typeface="楷体" panose="02010609060101010101" charset="-122"/>
              </a:rPr>
              <a:t>(2014·天津高考，节选</a:t>
            </a:r>
            <a:r>
              <a:rPr lang="en-US" altLang="zh-CN" sz="2000" b="1">
                <a:solidFill>
                  <a:srgbClr val="FF0000"/>
                </a:solidFill>
                <a:latin typeface="楷体" panose="02010609060101010101" charset="-122"/>
                <a:ea typeface="楷体" panose="02010609060101010101" charset="-122"/>
              </a:rPr>
              <a:t>)</a:t>
            </a:r>
            <a:r>
              <a:rPr lang="zh-CN" altLang="zh-CN" sz="2000" b="1" dirty="0">
                <a:latin typeface="楷体" panose="02010609060101010101" charset="-122"/>
                <a:ea typeface="楷体" panose="02010609060101010101" charset="-122"/>
              </a:rPr>
              <a:t>史料一　天津通商后不出十年，租界里中国人的时髦打扮已变成“短衫窄裤，头戴小草帽，口衔烟卷，时辰表链，特挂胸前”。甲午战争前，即便是内地甚至某些乡村，日用洋货也有所流行。洋货成为某些人生活的必需品，原先的“扬气”“今则竟曰‘洋气’了”。</a:t>
            </a:r>
            <a:r>
              <a:rPr lang="en-US" altLang="zh-CN" sz="2000" b="1">
                <a:latin typeface="楷体" panose="02010609060101010101" charset="-122"/>
                <a:ea typeface="楷体" panose="02010609060101010101" charset="-122"/>
              </a:rPr>
              <a:t>	</a:t>
            </a:r>
            <a:endParaRPr lang="en-US" altLang="zh-CN" sz="2000" b="1">
              <a:latin typeface="楷体" panose="02010609060101010101" charset="-122"/>
              <a:ea typeface="楷体" panose="02010609060101010101" charset="-122"/>
            </a:endParaRPr>
          </a:p>
          <a:p>
            <a:r>
              <a:rPr lang="zh-CN" altLang="zh-CN" sz="1800" b="1" dirty="0">
                <a:latin typeface="楷体" panose="02010609060101010101" charset="-122"/>
                <a:ea typeface="楷体" panose="02010609060101010101" charset="-122"/>
              </a:rPr>
              <a:t>		                ——摘编自孙燕京《晚清社会风尚研究》</a:t>
            </a:r>
            <a:endParaRPr lang="zh-CN" altLang="zh-CN" sz="1800" b="1" dirty="0">
              <a:latin typeface="楷体" panose="02010609060101010101" charset="-122"/>
              <a:ea typeface="楷体" panose="02010609060101010101" charset="-122"/>
            </a:endParaRPr>
          </a:p>
          <a:p>
            <a:r>
              <a:rPr lang="en-US" altLang="zh-CN" sz="2000" b="1" dirty="0">
                <a:latin typeface="楷体" panose="02010609060101010101" charset="-122"/>
                <a:ea typeface="楷体" panose="02010609060101010101" charset="-122"/>
              </a:rPr>
              <a:t>   </a:t>
            </a:r>
            <a:r>
              <a:rPr lang="zh-CN" altLang="zh-CN" sz="1800" b="1" dirty="0">
                <a:latin typeface="楷体" panose="02010609060101010101" charset="-122"/>
                <a:ea typeface="楷体" panose="02010609060101010101" charset="-122"/>
              </a:rPr>
              <a:t>史料二　20世纪末，中国百姓生活中，电话从“摇着打”到“走着打”，汽车从奢侈品到代步工具，世界名牌服饰逐渐走进寻常百姓家，可供选择的服饰多了，将服饰产品打造成国内甚至国际品牌，成了众多服饰厂家的经营诉求。世界服饰艺术中的中国元素也得到更多体现。</a:t>
            </a:r>
            <a:endParaRPr lang="zh-CN" altLang="zh-CN" sz="1800" b="1" dirty="0">
              <a:latin typeface="楷体" panose="02010609060101010101" charset="-122"/>
              <a:ea typeface="楷体" panose="02010609060101010101" charset="-122"/>
            </a:endParaRPr>
          </a:p>
          <a:p>
            <a:r>
              <a:rPr lang="zh-CN" altLang="zh-CN" sz="2000" b="1" dirty="0">
                <a:latin typeface="楷体" panose="02010609060101010101" charset="-122"/>
                <a:ea typeface="楷体" panose="02010609060101010101" charset="-122"/>
              </a:rPr>
              <a:t>               ——摘编自严昌洪《20世纪中国社会生活变迁史》等</a:t>
            </a:r>
            <a:endParaRPr lang="zh-CN" altLang="zh-CN" sz="2000" b="1" dirty="0">
              <a:latin typeface="楷体" panose="02010609060101010101" charset="-122"/>
              <a:ea typeface="楷体" panose="02010609060101010101" charset="-122"/>
            </a:endParaRPr>
          </a:p>
          <a:p>
            <a:r>
              <a:rPr lang="zh-CN" altLang="zh-CN" sz="2100" b="1" dirty="0">
                <a:solidFill>
                  <a:srgbClr val="0000CC"/>
                </a:solidFill>
                <a:latin typeface="宋体" panose="02010600030101010101" pitchFamily="2" charset="-122"/>
              </a:rPr>
              <a:t>对比史料一与史料二，分析中国人在对外态度上有何进步。</a:t>
            </a:r>
            <a:endParaRPr lang="en-US" altLang="zh-CN" sz="2100" b="1">
              <a:solidFill>
                <a:srgbClr val="0000CC"/>
              </a:solidFill>
              <a:latin typeface="宋体" panose="02010600030101010101" pitchFamily="2" charset="-122"/>
            </a:endParaRPr>
          </a:p>
        </p:txBody>
      </p:sp>
      <p:sp>
        <p:nvSpPr>
          <p:cNvPr id="496644" name="矩形 496643"/>
          <p:cNvSpPr/>
          <p:nvPr/>
        </p:nvSpPr>
        <p:spPr>
          <a:xfrm>
            <a:off x="0" y="3975132"/>
            <a:ext cx="9144000" cy="737235"/>
          </a:xfrm>
          <a:prstGeom prst="rect">
            <a:avLst/>
          </a:prstGeom>
          <a:noFill/>
          <a:ln w="9525">
            <a:noFill/>
          </a:ln>
        </p:spPr>
        <p:txBody>
          <a:bodyPr>
            <a:spAutoFit/>
          </a:bodyPr>
          <a:p>
            <a:r>
              <a:rPr lang="zh-CN" altLang="zh-CN" sz="2100" b="1" dirty="0">
                <a:solidFill>
                  <a:srgbClr val="FF0000"/>
                </a:solidFill>
                <a:latin typeface="Arial" panose="020B0604020202020204" pitchFamily="34" charset="0"/>
              </a:rPr>
              <a:t>进步：19世纪后期，中国人被动接受西方文化和简单模仿西方生活方式；改革开放之后，中国人积极主动地学习并融入世界。</a:t>
            </a:r>
            <a:endParaRPr lang="zh-CN" altLang="zh-CN" sz="2100" b="1" dirty="0">
              <a:solidFill>
                <a:srgbClr val="FF0000"/>
              </a:solidFill>
              <a:latin typeface="Arial" panose="020B0604020202020204" pitchFamily="34" charset="0"/>
            </a:endParaRPr>
          </a:p>
        </p:txBody>
      </p:sp>
      <p:sp>
        <p:nvSpPr>
          <p:cNvPr id="112653" name="矩形 10"/>
          <p:cNvSpPr/>
          <p:nvPr/>
        </p:nvSpPr>
        <p:spPr>
          <a:xfrm>
            <a:off x="3759200" y="145415"/>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30056" name="矩形 195594"/>
          <p:cNvSpPr/>
          <p:nvPr/>
        </p:nvSpPr>
        <p:spPr>
          <a:xfrm>
            <a:off x="91758" y="105410"/>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史料研读</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6644"/>
                                        </p:tgtEl>
                                        <p:attrNameLst>
                                          <p:attrName>style.visibility</p:attrName>
                                        </p:attrNameLst>
                                      </p:cBhvr>
                                      <p:to>
                                        <p:strVal val="visible"/>
                                      </p:to>
                                    </p:set>
                                    <p:animEffect transition="in" filter="blinds(horizontal)">
                                      <p:cBhvr>
                                        <p:cTn id="7" dur="500"/>
                                        <p:tgtEl>
                                          <p:spTgt spid="496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矩形 191489"/>
          <p:cNvSpPr/>
          <p:nvPr/>
        </p:nvSpPr>
        <p:spPr>
          <a:xfrm>
            <a:off x="275908" y="849948"/>
            <a:ext cx="7921625" cy="3046095"/>
          </a:xfrm>
          <a:prstGeom prst="rect">
            <a:avLst/>
          </a:prstGeom>
          <a:noFill/>
          <a:ln w="9525">
            <a:noFill/>
          </a:ln>
        </p:spPr>
        <p:txBody>
          <a:bodyPr>
            <a:spAutoFit/>
          </a:bodyPr>
          <a:p>
            <a:r>
              <a:rPr lang="en-US" altLang="zh-CN" sz="2400" b="1">
                <a:solidFill>
                  <a:srgbClr val="FF0000"/>
                </a:solidFill>
                <a:sym typeface="+mn-ea"/>
              </a:rPr>
              <a:t>(2013·</a:t>
            </a:r>
            <a:r>
              <a:rPr lang="zh-CN" altLang="zh-CN" sz="2400" b="1" dirty="0">
                <a:solidFill>
                  <a:srgbClr val="FF0000"/>
                </a:solidFill>
                <a:sym typeface="+mn-ea"/>
              </a:rPr>
              <a:t>江苏高考</a:t>
            </a:r>
            <a:r>
              <a:rPr lang="en-US" altLang="zh-CN" sz="2400" b="1">
                <a:solidFill>
                  <a:srgbClr val="FF0000"/>
                </a:solidFill>
                <a:sym typeface="+mn-ea"/>
              </a:rPr>
              <a:t>)</a:t>
            </a:r>
            <a:r>
              <a:rPr lang="zh-CN" altLang="en-US" sz="2400" b="1" dirty="0">
                <a:sym typeface="+mn-ea"/>
              </a:rPr>
              <a:t>右</a:t>
            </a:r>
            <a:r>
              <a:rPr lang="zh-CN" altLang="zh-CN" sz="2400" b="1" dirty="0">
                <a:sym typeface="+mn-ea"/>
              </a:rPr>
              <a:t>图反映了中国国内生产总值的变化情</a:t>
            </a:r>
            <a:endParaRPr lang="zh-CN" altLang="en-US" sz="2400" b="1" dirty="0">
              <a:latin typeface="Arial" panose="020B0604020202020204" pitchFamily="34" charset="0"/>
            </a:endParaRPr>
          </a:p>
          <a:p>
            <a:r>
              <a:rPr lang="zh-CN" altLang="zh-CN" sz="2400" b="1" dirty="0">
                <a:sym typeface="+mn-ea"/>
              </a:rPr>
              <a:t>况。“甲线段”所示时期的经济高速增长，主要得益的经济理论是</a:t>
            </a:r>
            <a:endParaRPr lang="en-US" altLang="zh-CN" sz="2400" b="1">
              <a:latin typeface="Arial" panose="020B0604020202020204" pitchFamily="34" charset="0"/>
            </a:endParaRPr>
          </a:p>
          <a:p>
            <a:r>
              <a:rPr lang="zh-CN" altLang="zh-CN" sz="2400" b="1" dirty="0">
                <a:sym typeface="+mn-ea"/>
              </a:rPr>
              <a:t>A.社会主义的高度计划经济	</a:t>
            </a:r>
            <a:endParaRPr lang="zh-CN" altLang="zh-CN" sz="2400" b="1" dirty="0">
              <a:sym typeface="+mn-ea"/>
            </a:endParaRPr>
          </a:p>
          <a:p>
            <a:r>
              <a:rPr lang="zh-CN" altLang="zh-CN" sz="2400" b="1" dirty="0">
                <a:sym typeface="+mn-ea"/>
              </a:rPr>
              <a:t>B.自负盈亏的分配管理制度</a:t>
            </a:r>
            <a:endParaRPr lang="zh-CN" altLang="zh-CN" sz="2400" b="1" dirty="0">
              <a:latin typeface="Arial" panose="020B0604020202020204" pitchFamily="34" charset="0"/>
            </a:endParaRPr>
          </a:p>
          <a:p>
            <a:r>
              <a:rPr lang="zh-CN" altLang="zh-CN" sz="2400" b="1" dirty="0">
                <a:sym typeface="+mn-ea"/>
              </a:rPr>
              <a:t>C.计划和市场都是经济手段	</a:t>
            </a:r>
            <a:endParaRPr lang="zh-CN" altLang="zh-CN" sz="2400" b="1" dirty="0">
              <a:sym typeface="+mn-ea"/>
            </a:endParaRPr>
          </a:p>
          <a:p>
            <a:r>
              <a:rPr lang="zh-CN" altLang="zh-CN" sz="2400" b="1" dirty="0">
                <a:sym typeface="+mn-ea"/>
              </a:rPr>
              <a:t>D.和平与发展的世界形势观</a:t>
            </a:r>
            <a:endParaRPr lang="en-US" altLang="zh-CN" sz="2400" b="1" dirty="0">
              <a:latin typeface="宋体" panose="02010600030101010101" pitchFamily="2" charset="-122"/>
            </a:endParaRPr>
          </a:p>
          <a:p>
            <a:endParaRPr sz="2400" b="1">
              <a:latin typeface="Arial" panose="020B0604020202020204" pitchFamily="34" charset="0"/>
            </a:endParaRPr>
          </a:p>
        </p:txBody>
      </p:sp>
      <p:sp>
        <p:nvSpPr>
          <p:cNvPr id="191491" name="矩形 191490"/>
          <p:cNvSpPr/>
          <p:nvPr/>
        </p:nvSpPr>
        <p:spPr>
          <a:xfrm>
            <a:off x="1885950" y="3444558"/>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C</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6981" name="组合 191493"/>
          <p:cNvGrpSpPr/>
          <p:nvPr/>
        </p:nvGrpSpPr>
        <p:grpSpPr>
          <a:xfrm>
            <a:off x="179388" y="195263"/>
            <a:ext cx="2087562" cy="790575"/>
            <a:chOff x="3833" y="0"/>
            <a:chExt cx="1315" cy="498"/>
          </a:xfrm>
        </p:grpSpPr>
        <p:pic>
          <p:nvPicPr>
            <p:cNvPr id="126982"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6983"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6984"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pic>
        <p:nvPicPr>
          <p:cNvPr id="497670" name="图片 19" descr="\\杨绘绘\f\杨绘绘\幻灯片原文件\人民版\251.tif"/>
          <p:cNvPicPr>
            <a:picLocks noChangeAspect="1"/>
          </p:cNvPicPr>
          <p:nvPr/>
        </p:nvPicPr>
        <p:blipFill>
          <a:blip r:embed="rId4">
            <a:lum bright="-29999" contrast="42000"/>
          </a:blip>
          <a:stretch>
            <a:fillRect/>
          </a:stretch>
        </p:blipFill>
        <p:spPr>
          <a:xfrm>
            <a:off x="4358005" y="2005330"/>
            <a:ext cx="4568190" cy="2943860"/>
          </a:xfrm>
          <a:prstGeom prst="rect">
            <a:avLst/>
          </a:prstGeom>
          <a:noFill/>
          <a:ln w="9525">
            <a:noFill/>
          </a:ln>
        </p:spPr>
      </p:pic>
      <p:sp>
        <p:nvSpPr>
          <p:cNvPr id="2"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矩形 191489"/>
          <p:cNvSpPr/>
          <p:nvPr/>
        </p:nvSpPr>
        <p:spPr>
          <a:xfrm>
            <a:off x="315595" y="875030"/>
            <a:ext cx="8361680" cy="2306955"/>
          </a:xfrm>
          <a:prstGeom prst="rect">
            <a:avLst/>
          </a:prstGeom>
          <a:noFill/>
          <a:ln w="9525">
            <a:noFill/>
          </a:ln>
        </p:spPr>
        <p:txBody>
          <a:bodyPr wrap="square">
            <a:spAutoFit/>
          </a:bodyPr>
          <a:p>
            <a:r>
              <a:rPr lang="zh-CN" altLang="zh-CN" sz="2400" b="1" dirty="0">
                <a:sym typeface="+mn-ea"/>
              </a:rPr>
              <a:t>2013年1～7月份，我国全国固定资产投资83 832亿元，其中民间投资额比重占63.9%。这体现了私营经济在社会经济发展中的巨大作用。私营经济在社会主义市场经济建设过程中的地位被明确肯定是在</a:t>
            </a:r>
            <a:endParaRPr lang="zh-CN" altLang="zh-CN" sz="2400" b="1" dirty="0">
              <a:latin typeface="Arial" panose="020B0604020202020204" pitchFamily="34" charset="0"/>
            </a:endParaRPr>
          </a:p>
          <a:p>
            <a:r>
              <a:rPr lang="zh-CN" altLang="zh-CN" sz="2400" b="1" dirty="0">
                <a:sym typeface="+mn-ea"/>
              </a:rPr>
              <a:t>A.十一届三中全会   B.邓小平南方谈话</a:t>
            </a:r>
            <a:r>
              <a:rPr lang="zh-CN" altLang="en-US" sz="2400" b="1" dirty="0">
                <a:sym typeface="+mn-ea"/>
              </a:rPr>
              <a:t>   </a:t>
            </a:r>
            <a:endParaRPr lang="zh-CN" altLang="en-US" sz="2400" b="1" dirty="0">
              <a:sym typeface="+mn-ea"/>
            </a:endParaRPr>
          </a:p>
          <a:p>
            <a:r>
              <a:rPr lang="zh-CN" altLang="zh-CN" sz="2400" b="1" dirty="0">
                <a:sym typeface="+mn-ea"/>
              </a:rPr>
              <a:t>C.中共十四大          D.中共十五大</a:t>
            </a:r>
            <a:endParaRPr sz="2400" b="1">
              <a:latin typeface="Arial" panose="020B0604020202020204" pitchFamily="34" charset="0"/>
            </a:endParaRPr>
          </a:p>
        </p:txBody>
      </p:sp>
      <p:sp>
        <p:nvSpPr>
          <p:cNvPr id="191491" name="矩形 191490"/>
          <p:cNvSpPr/>
          <p:nvPr/>
        </p:nvSpPr>
        <p:spPr>
          <a:xfrm>
            <a:off x="6811010" y="3169285"/>
            <a:ext cx="783590" cy="699770"/>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D</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6981" name="组合 191493"/>
          <p:cNvGrpSpPr/>
          <p:nvPr/>
        </p:nvGrpSpPr>
        <p:grpSpPr>
          <a:xfrm>
            <a:off x="179388" y="195263"/>
            <a:ext cx="2087562" cy="790575"/>
            <a:chOff x="3833" y="0"/>
            <a:chExt cx="1315" cy="498"/>
          </a:xfrm>
        </p:grpSpPr>
        <p:pic>
          <p:nvPicPr>
            <p:cNvPr id="126982"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6983"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6984"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2" name="矩形 10"/>
          <p:cNvSpPr/>
          <p:nvPr/>
        </p:nvSpPr>
        <p:spPr>
          <a:xfrm>
            <a:off x="3822700" y="200025"/>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矩形 191489"/>
          <p:cNvSpPr/>
          <p:nvPr/>
        </p:nvSpPr>
        <p:spPr>
          <a:xfrm>
            <a:off x="73660" y="837565"/>
            <a:ext cx="8624570" cy="2676525"/>
          </a:xfrm>
          <a:prstGeom prst="rect">
            <a:avLst/>
          </a:prstGeom>
          <a:noFill/>
          <a:ln w="9525">
            <a:noFill/>
          </a:ln>
        </p:spPr>
        <p:txBody>
          <a:bodyPr wrap="square">
            <a:spAutoFit/>
          </a:bodyPr>
          <a:p>
            <a:r>
              <a:rPr lang="zh-CN" altLang="en-US" sz="2400" b="1" dirty="0">
                <a:effectLst>
                  <a:outerShdw blurRad="38100" dist="38100" dir="2700000">
                    <a:srgbClr val="C0C0C0"/>
                  </a:outerShdw>
                </a:effectLst>
                <a:latin typeface="宋体" panose="02010600030101010101" pitchFamily="2" charset="-122"/>
                <a:sym typeface="+mn-ea"/>
              </a:rPr>
              <a:t>（</a:t>
            </a:r>
            <a:r>
              <a:rPr lang="en-US" altLang="zh-CN" sz="2400" b="1" dirty="0">
                <a:solidFill>
                  <a:srgbClr val="FF0000"/>
                </a:solidFill>
                <a:effectLst>
                  <a:outerShdw blurRad="38100" dist="38100" dir="2700000">
                    <a:srgbClr val="C0C0C0"/>
                  </a:outerShdw>
                </a:effectLst>
                <a:latin typeface="宋体" panose="02010600030101010101" pitchFamily="2" charset="-122"/>
                <a:sym typeface="+mn-ea"/>
              </a:rPr>
              <a:t>2012</a:t>
            </a:r>
            <a:r>
              <a:rPr lang="zh-CN" altLang="en-US" sz="2400" b="1" dirty="0">
                <a:solidFill>
                  <a:srgbClr val="FF0000"/>
                </a:solidFill>
                <a:effectLst>
                  <a:outerShdw blurRad="38100" dist="38100" dir="2700000">
                    <a:srgbClr val="C0C0C0"/>
                  </a:outerShdw>
                </a:effectLst>
                <a:latin typeface="宋体" panose="02010600030101010101" pitchFamily="2" charset="-122"/>
                <a:sym typeface="+mn-ea"/>
              </a:rPr>
              <a:t>年全国新课标历史，</a:t>
            </a:r>
            <a:r>
              <a:rPr lang="en-US" altLang="zh-CN" sz="2400" b="1">
                <a:solidFill>
                  <a:srgbClr val="FF0000"/>
                </a:solidFill>
                <a:effectLst>
                  <a:outerShdw blurRad="38100" dist="38100" dir="2700000">
                    <a:srgbClr val="C0C0C0"/>
                  </a:outerShdw>
                </a:effectLst>
                <a:latin typeface="宋体" panose="02010600030101010101" pitchFamily="2" charset="-122"/>
                <a:sym typeface="+mn-ea"/>
              </a:rPr>
              <a:t>22</a:t>
            </a:r>
            <a:r>
              <a:rPr lang="zh-CN" altLang="en-US" sz="2400" b="1" dirty="0">
                <a:effectLst>
                  <a:outerShdw blurRad="38100" dist="38100" dir="2700000">
                    <a:srgbClr val="C0C0C0"/>
                  </a:outerShdw>
                </a:effectLst>
                <a:latin typeface="宋体" panose="02010600030101010101" pitchFamily="2" charset="-122"/>
                <a:sym typeface="+mn-ea"/>
              </a:rPr>
              <a:t>）据统计，</a:t>
            </a:r>
            <a:r>
              <a:rPr lang="en-US" altLang="zh-CN" sz="2400" b="1" dirty="0">
                <a:effectLst>
                  <a:outerShdw blurRad="38100" dist="38100" dir="2700000">
                    <a:srgbClr val="C0C0C0"/>
                  </a:outerShdw>
                </a:effectLst>
                <a:latin typeface="宋体" panose="02010600030101010101" pitchFamily="2" charset="-122"/>
                <a:sym typeface="+mn-ea"/>
              </a:rPr>
              <a:t>1992</a:t>
            </a:r>
            <a:r>
              <a:rPr lang="zh-CN" altLang="en-US" sz="2400" b="1" dirty="0">
                <a:effectLst>
                  <a:outerShdw blurRad="38100" dist="38100" dir="2700000">
                    <a:srgbClr val="C0C0C0"/>
                  </a:outerShdw>
                </a:effectLst>
                <a:latin typeface="宋体" panose="02010600030101010101" pitchFamily="2" charset="-122"/>
                <a:sym typeface="+mn-ea"/>
              </a:rPr>
              <a:t>年全国辞去公职经商者达</a:t>
            </a:r>
            <a:r>
              <a:rPr lang="en-US" altLang="zh-CN" sz="2400" b="1" dirty="0">
                <a:effectLst>
                  <a:outerShdw blurRad="38100" dist="38100" dir="2700000">
                    <a:srgbClr val="C0C0C0"/>
                  </a:outerShdw>
                </a:effectLst>
                <a:latin typeface="宋体" panose="02010600030101010101" pitchFamily="2" charset="-122"/>
                <a:sym typeface="+mn-ea"/>
              </a:rPr>
              <a:t>12</a:t>
            </a:r>
            <a:r>
              <a:rPr lang="zh-CN" altLang="en-US" sz="2400" b="1" dirty="0">
                <a:effectLst>
                  <a:outerShdw blurRad="38100" dist="38100" dir="2700000">
                    <a:srgbClr val="C0C0C0"/>
                  </a:outerShdw>
                </a:effectLst>
                <a:latin typeface="宋体" panose="02010600030101010101" pitchFamily="2" charset="-122"/>
                <a:sym typeface="+mn-ea"/>
              </a:rPr>
              <a:t>万人，未辞职而以各种方式投身商海者超过</a:t>
            </a:r>
            <a:r>
              <a:rPr lang="en-US" altLang="zh-CN" sz="2400" b="1" dirty="0">
                <a:effectLst>
                  <a:outerShdw blurRad="38100" dist="38100" dir="2700000">
                    <a:srgbClr val="C0C0C0"/>
                  </a:outerShdw>
                </a:effectLst>
                <a:latin typeface="宋体" panose="02010600030101010101" pitchFamily="2" charset="-122"/>
                <a:sym typeface="+mn-ea"/>
              </a:rPr>
              <a:t>1000</a:t>
            </a:r>
            <a:r>
              <a:rPr lang="zh-CN" altLang="en-US" sz="2400" b="1" dirty="0">
                <a:effectLst>
                  <a:outerShdw blurRad="38100" dist="38100" dir="2700000">
                    <a:srgbClr val="C0C0C0"/>
                  </a:outerShdw>
                </a:effectLst>
                <a:latin typeface="宋体" panose="02010600030101010101" pitchFamily="2" charset="-122"/>
                <a:sym typeface="+mn-ea"/>
              </a:rPr>
              <a:t>万人，这种现象被称为“下海潮”。这反映了 </a:t>
            </a:r>
            <a:endParaRPr lang="zh-CN" altLang="en-US" sz="2400" b="1" dirty="0">
              <a:effectLst>
                <a:outerShdw blurRad="38100" dist="38100" dir="2700000">
                  <a:srgbClr val="C0C0C0"/>
                </a:outerShdw>
              </a:effectLst>
              <a:latin typeface="宋体" panose="02010600030101010101" pitchFamily="2" charset="-122"/>
            </a:endParaRPr>
          </a:p>
          <a:p>
            <a:r>
              <a:rPr lang="en-US" altLang="zh-CN" sz="2400" b="1" dirty="0">
                <a:latin typeface="宋体" panose="02010600030101010101" pitchFamily="2" charset="-122"/>
                <a:sym typeface="+mn-ea"/>
              </a:rPr>
              <a:t>A</a:t>
            </a:r>
            <a:r>
              <a:rPr lang="zh-CN" altLang="en-US" sz="2400" b="1" dirty="0">
                <a:latin typeface="宋体" panose="02010600030101010101" pitchFamily="2" charset="-122"/>
                <a:sym typeface="+mn-ea"/>
              </a:rPr>
              <a:t>．市场经济改革成为社会共识    </a:t>
            </a:r>
            <a:endParaRPr lang="zh-CN" altLang="en-US" sz="2400" b="1" dirty="0">
              <a:latin typeface="宋体" panose="02010600030101010101" pitchFamily="2" charset="-122"/>
              <a:sym typeface="+mn-ea"/>
            </a:endParaRPr>
          </a:p>
          <a:p>
            <a:r>
              <a:rPr lang="en-US" altLang="zh-CN" sz="2400" b="1" dirty="0">
                <a:latin typeface="宋体" panose="02010600030101010101" pitchFamily="2" charset="-122"/>
                <a:sym typeface="+mn-ea"/>
              </a:rPr>
              <a:t>B</a:t>
            </a:r>
            <a:r>
              <a:rPr lang="zh-CN" altLang="en-US" sz="2400" b="1" dirty="0">
                <a:latin typeface="宋体" panose="02010600030101010101" pitchFamily="2" charset="-122"/>
                <a:sym typeface="+mn-ea"/>
              </a:rPr>
              <a:t>．多种经济成分开始共同发展</a:t>
            </a:r>
            <a:endParaRPr lang="zh-CN" altLang="en-US" sz="2400" b="1" dirty="0">
              <a:latin typeface="宋体" panose="02010600030101010101" pitchFamily="2" charset="-122"/>
            </a:endParaRPr>
          </a:p>
          <a:p>
            <a:r>
              <a:rPr lang="en-US" altLang="zh-CN" sz="2400" b="1" dirty="0">
                <a:latin typeface="宋体" panose="02010600030101010101" pitchFamily="2" charset="-122"/>
                <a:sym typeface="+mn-ea"/>
              </a:rPr>
              <a:t>C</a:t>
            </a:r>
            <a:r>
              <a:rPr lang="zh-CN" altLang="en-US" sz="2400" b="1" dirty="0">
                <a:latin typeface="宋体" panose="02010600030101010101" pitchFamily="2" charset="-122"/>
                <a:sym typeface="+mn-ea"/>
              </a:rPr>
              <a:t>．城市经济体制改革全面展开    </a:t>
            </a:r>
            <a:endParaRPr lang="zh-CN" altLang="en-US" sz="2400" b="1" dirty="0">
              <a:latin typeface="宋体" panose="02010600030101010101" pitchFamily="2" charset="-122"/>
              <a:sym typeface="+mn-ea"/>
            </a:endParaRPr>
          </a:p>
          <a:p>
            <a:r>
              <a:rPr lang="en-US" altLang="zh-CN" sz="2400" b="1" dirty="0">
                <a:latin typeface="宋体" panose="02010600030101010101" pitchFamily="2" charset="-122"/>
                <a:sym typeface="+mn-ea"/>
              </a:rPr>
              <a:t>D</a:t>
            </a:r>
            <a:r>
              <a:rPr lang="zh-CN" altLang="en-US" sz="2400" b="1" dirty="0">
                <a:latin typeface="宋体" panose="02010600030101010101" pitchFamily="2" charset="-122"/>
                <a:sym typeface="+mn-ea"/>
              </a:rPr>
              <a:t>．计划经济开始转向市场经济</a:t>
            </a:r>
            <a:endParaRPr sz="2400" b="1">
              <a:latin typeface="Arial" panose="020B0604020202020204" pitchFamily="34" charset="0"/>
            </a:endParaRPr>
          </a:p>
        </p:txBody>
      </p:sp>
      <p:sp>
        <p:nvSpPr>
          <p:cNvPr id="191491" name="矩形 191490"/>
          <p:cNvSpPr/>
          <p:nvPr/>
        </p:nvSpPr>
        <p:spPr>
          <a:xfrm>
            <a:off x="7903845" y="350742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6981" name="组合 191493"/>
          <p:cNvGrpSpPr/>
          <p:nvPr/>
        </p:nvGrpSpPr>
        <p:grpSpPr>
          <a:xfrm>
            <a:off x="179388" y="195263"/>
            <a:ext cx="2087562" cy="790575"/>
            <a:chOff x="3833" y="0"/>
            <a:chExt cx="1315" cy="498"/>
          </a:xfrm>
        </p:grpSpPr>
        <p:pic>
          <p:nvPicPr>
            <p:cNvPr id="126982"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6983"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6984"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2"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1074" name="标题 196609"/>
          <p:cNvSpPr>
            <a:spLocks noGrp="1" noRot="1"/>
          </p:cNvSpPr>
          <p:nvPr>
            <p:ph type="title"/>
          </p:nvPr>
        </p:nvSpPr>
        <p:spPr>
          <a:xfrm>
            <a:off x="818515" y="757555"/>
            <a:ext cx="7704138" cy="419100"/>
          </a:xfrm>
        </p:spPr>
        <p:txBody>
          <a:bodyPr anchor="t"/>
          <a:p>
            <a:r>
              <a:rPr lang="zh-CN" altLang="en-US" sz="2700" b="1" dirty="0">
                <a:solidFill>
                  <a:srgbClr val="FF0066"/>
                </a:solidFill>
              </a:rPr>
              <a:t>根据本课的复习，自己梳理出本节内容的结构：</a:t>
            </a:r>
            <a:br>
              <a:rPr lang="zh-CN" altLang="en-US" sz="2700" b="1" dirty="0">
                <a:solidFill>
                  <a:srgbClr val="FF0066"/>
                </a:solidFill>
              </a:rPr>
            </a:br>
            <a:br>
              <a:rPr lang="zh-CN" altLang="en-US" sz="2700" b="1" dirty="0">
                <a:solidFill>
                  <a:srgbClr val="FF0066"/>
                </a:solidFill>
              </a:rPr>
            </a:br>
            <a:br>
              <a:rPr lang="zh-CN" altLang="en-US" sz="2700" b="1" dirty="0">
                <a:solidFill>
                  <a:srgbClr val="FF0066"/>
                </a:solidFill>
              </a:rPr>
            </a:br>
            <a:r>
              <a:rPr lang="zh-CN" altLang="en-US" sz="2700" b="1" dirty="0">
                <a:solidFill>
                  <a:srgbClr val="FF0066"/>
                </a:solidFill>
              </a:rPr>
              <a:t>       </a:t>
            </a:r>
            <a:endParaRPr lang="zh-CN" altLang="en-US" sz="2700" b="1" dirty="0">
              <a:solidFill>
                <a:srgbClr val="3333FF"/>
              </a:solidFill>
            </a:endParaRPr>
          </a:p>
        </p:txBody>
      </p:sp>
      <p:sp>
        <p:nvSpPr>
          <p:cNvPr id="131075" name="矩形 196611"/>
          <p:cNvSpPr/>
          <p:nvPr/>
        </p:nvSpPr>
        <p:spPr>
          <a:xfrm>
            <a:off x="252413" y="339725"/>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知识巩固</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2"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pic>
        <p:nvPicPr>
          <p:cNvPr id="3" name="图片 -2147482618" descr="F:\原文件\13年幻灯片原文件\历史人民版\+44.TIF"/>
          <p:cNvPicPr>
            <a:picLocks noChangeAspect="1"/>
          </p:cNvPicPr>
          <p:nvPr/>
        </p:nvPicPr>
        <p:blipFill>
          <a:blip r:embed="rId2" r:link="rId3"/>
          <a:stretch>
            <a:fillRect/>
          </a:stretch>
        </p:blipFill>
        <p:spPr>
          <a:xfrm>
            <a:off x="671830" y="1267460"/>
            <a:ext cx="7625080" cy="2608580"/>
          </a:xfrm>
          <a:prstGeom prst="rect">
            <a:avLst/>
          </a:prstGeom>
          <a:noFill/>
          <a:ln w="9525">
            <a:noFill/>
          </a:ln>
        </p:spPr>
      </p:pic>
      <p:sp>
        <p:nvSpPr>
          <p:cNvPr id="100" name="文本框 99"/>
          <p:cNvSpPr txBox="1"/>
          <p:nvPr/>
        </p:nvSpPr>
        <p:spPr>
          <a:xfrm>
            <a:off x="535305" y="4004310"/>
            <a:ext cx="8074025" cy="1014730"/>
          </a:xfrm>
          <a:prstGeom prst="rect">
            <a:avLst/>
          </a:prstGeom>
          <a:noFill/>
          <a:ln w="9525">
            <a:noFill/>
          </a:ln>
        </p:spPr>
        <p:txBody>
          <a:bodyPr wrap="square">
            <a:spAutoFit/>
          </a:bodyPr>
          <a:p>
            <a:r>
              <a:rPr lang="zh-CN" altLang="en-US" sz="2000" b="1">
                <a:solidFill>
                  <a:schemeClr val="accent6"/>
                </a:solidFill>
                <a:latin typeface="黑体" panose="02010609060101010101" pitchFamily="2" charset="-122"/>
                <a:ea typeface="黑体" panose="02010609060101010101" pitchFamily="2" charset="-122"/>
                <a:cs typeface="仿宋_GB2312" charset="0"/>
              </a:rPr>
              <a:t>我国的经济体制明显有三个阶段的发展变化：</a:t>
            </a:r>
            <a:r>
              <a:rPr lang="en-US" altLang="zh-CN" sz="2000" b="1">
                <a:solidFill>
                  <a:schemeClr val="accent6"/>
                </a:solidFill>
                <a:latin typeface="黑体" panose="02010609060101010101" pitchFamily="2" charset="-122"/>
                <a:ea typeface="黑体" panose="02010609060101010101" pitchFamily="2" charset="-122"/>
                <a:cs typeface="Times New Roman" panose="02020603050405020304" pitchFamily="18" charset="0"/>
              </a:rPr>
              <a:t>1956</a:t>
            </a:r>
            <a:r>
              <a:rPr lang="zh-CN" altLang="en-US" sz="2000" b="1">
                <a:solidFill>
                  <a:schemeClr val="accent6"/>
                </a:solidFill>
                <a:latin typeface="黑体" panose="02010609060101010101" pitchFamily="2" charset="-122"/>
                <a:ea typeface="黑体" panose="02010609060101010101" pitchFamily="2" charset="-122"/>
                <a:cs typeface="仿宋_GB2312" charset="0"/>
              </a:rPr>
              <a:t>～</a:t>
            </a:r>
            <a:r>
              <a:rPr lang="en-US" altLang="zh-CN" sz="2000" b="1">
                <a:solidFill>
                  <a:schemeClr val="accent6"/>
                </a:solidFill>
                <a:latin typeface="黑体" panose="02010609060101010101" pitchFamily="2" charset="-122"/>
                <a:ea typeface="黑体" panose="02010609060101010101" pitchFamily="2" charset="-122"/>
                <a:cs typeface="Times New Roman" panose="02020603050405020304" pitchFamily="18" charset="0"/>
              </a:rPr>
              <a:t>1978</a:t>
            </a:r>
            <a:r>
              <a:rPr lang="zh-CN" altLang="en-US" sz="2000" b="1">
                <a:solidFill>
                  <a:schemeClr val="accent6"/>
                </a:solidFill>
                <a:latin typeface="黑体" panose="02010609060101010101" pitchFamily="2" charset="-122"/>
                <a:ea typeface="黑体" panose="02010609060101010101" pitchFamily="2" charset="-122"/>
                <a:cs typeface="仿宋_GB2312" charset="0"/>
              </a:rPr>
              <a:t>年，实行计划经济体制，</a:t>
            </a:r>
            <a:r>
              <a:rPr lang="en-US" altLang="zh-CN" sz="2000" b="1">
                <a:solidFill>
                  <a:schemeClr val="accent6"/>
                </a:solidFill>
                <a:latin typeface="黑体" panose="02010609060101010101" pitchFamily="2" charset="-122"/>
                <a:ea typeface="黑体" panose="02010609060101010101" pitchFamily="2" charset="-122"/>
                <a:cs typeface="Times New Roman" panose="02020603050405020304" pitchFamily="18" charset="0"/>
              </a:rPr>
              <a:t>1978</a:t>
            </a:r>
            <a:r>
              <a:rPr lang="zh-CN" altLang="en-US" sz="2000" b="1">
                <a:solidFill>
                  <a:schemeClr val="accent6"/>
                </a:solidFill>
                <a:latin typeface="黑体" panose="02010609060101010101" pitchFamily="2" charset="-122"/>
                <a:ea typeface="黑体" panose="02010609060101010101" pitchFamily="2" charset="-122"/>
                <a:cs typeface="仿宋_GB2312" charset="0"/>
              </a:rPr>
              <a:t>～</a:t>
            </a:r>
            <a:r>
              <a:rPr lang="en-US" altLang="zh-CN" sz="2000" b="1">
                <a:solidFill>
                  <a:schemeClr val="accent6"/>
                </a:solidFill>
                <a:latin typeface="黑体" panose="02010609060101010101" pitchFamily="2" charset="-122"/>
                <a:ea typeface="黑体" panose="02010609060101010101" pitchFamily="2" charset="-122"/>
                <a:cs typeface="Times New Roman" panose="02020603050405020304" pitchFamily="18" charset="0"/>
              </a:rPr>
              <a:t>1992</a:t>
            </a:r>
            <a:r>
              <a:rPr lang="zh-CN" altLang="en-US" sz="2000" b="1">
                <a:solidFill>
                  <a:schemeClr val="accent6"/>
                </a:solidFill>
                <a:latin typeface="黑体" panose="02010609060101010101" pitchFamily="2" charset="-122"/>
                <a:ea typeface="黑体" panose="02010609060101010101" pitchFamily="2" charset="-122"/>
                <a:cs typeface="仿宋_GB2312" charset="0"/>
              </a:rPr>
              <a:t>年实行计划为主、市场为辅的管理体制，</a:t>
            </a:r>
            <a:r>
              <a:rPr lang="en-US" altLang="zh-CN" sz="2000" b="1">
                <a:solidFill>
                  <a:schemeClr val="accent6"/>
                </a:solidFill>
                <a:latin typeface="黑体" panose="02010609060101010101" pitchFamily="2" charset="-122"/>
                <a:ea typeface="黑体" panose="02010609060101010101" pitchFamily="2" charset="-122"/>
                <a:cs typeface="Times New Roman" panose="02020603050405020304" pitchFamily="18" charset="0"/>
              </a:rPr>
              <a:t>1992</a:t>
            </a:r>
            <a:r>
              <a:rPr lang="zh-CN" altLang="en-US" sz="2000" b="1">
                <a:solidFill>
                  <a:schemeClr val="accent6"/>
                </a:solidFill>
                <a:latin typeface="黑体" panose="02010609060101010101" pitchFamily="2" charset="-122"/>
                <a:ea typeface="黑体" panose="02010609060101010101" pitchFamily="2" charset="-122"/>
                <a:cs typeface="仿宋_GB2312" charset="0"/>
              </a:rPr>
              <a:t>年以后则是社会主义市场经济体制。</a:t>
            </a:r>
            <a:endParaRPr lang="zh-CN" altLang="en-US" sz="2000" b="1">
              <a:solidFill>
                <a:schemeClr val="accent6"/>
              </a:solidFill>
              <a:latin typeface="黑体" panose="02010609060101010101" pitchFamily="2" charset="-122"/>
              <a:ea typeface="黑体" panose="02010609060101010101" pitchFamily="2" charset="-122"/>
              <a:cs typeface="仿宋_GB2312" charset="0"/>
            </a:endParaRPr>
          </a:p>
        </p:txBody>
      </p:sp>
    </p:spTree>
  </p:cSld>
  <p:clrMapOvr>
    <a:masterClrMapping/>
  </p:clrMapOvr>
  <p:transition spd="slow">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矩形 191489"/>
          <p:cNvSpPr/>
          <p:nvPr/>
        </p:nvSpPr>
        <p:spPr>
          <a:xfrm>
            <a:off x="468313" y="1058863"/>
            <a:ext cx="7921625" cy="3415030"/>
          </a:xfrm>
          <a:prstGeom prst="rect">
            <a:avLst/>
          </a:prstGeom>
          <a:noFill/>
          <a:ln w="9525">
            <a:noFill/>
          </a:ln>
        </p:spPr>
        <p:txBody>
          <a:bodyPr>
            <a:spAutoFit/>
          </a:bodyPr>
          <a:p>
            <a:r>
              <a:rPr sz="2400" b="1">
                <a:latin typeface="Arial" panose="020B0604020202020204" pitchFamily="34" charset="0"/>
              </a:rPr>
              <a:t>（2017·新课标全国Ⅰ卷高考·31）1990年，一份提交中央的报告说，理论上的凯恩斯主义和实践中的罗斯福新政，实际上是把计划用作国家干预的一种手段，从那时候起，计划与市场相结合成为世界经济体制优化的普遍趋势。据此可知，该报告的主旨是</a:t>
            </a:r>
            <a:endParaRPr sz="2400" b="1">
              <a:latin typeface="Arial" panose="020B0604020202020204" pitchFamily="34" charset="0"/>
            </a:endParaRPr>
          </a:p>
          <a:p>
            <a:r>
              <a:rPr sz="2400" b="1">
                <a:latin typeface="Arial" panose="020B0604020202020204" pitchFamily="34" charset="0"/>
              </a:rPr>
              <a:t>A．肯定国家干预经济的发展模式       </a:t>
            </a:r>
            <a:endParaRPr sz="2400" b="1">
              <a:latin typeface="Arial" panose="020B0604020202020204" pitchFamily="34" charset="0"/>
            </a:endParaRPr>
          </a:p>
          <a:p>
            <a:r>
              <a:rPr sz="2400" b="1">
                <a:latin typeface="Arial" panose="020B0604020202020204" pitchFamily="34" charset="0"/>
              </a:rPr>
              <a:t>B．阐明融入经济全球化的必要</a:t>
            </a:r>
            <a:endParaRPr sz="2400" b="1">
              <a:latin typeface="Arial" panose="020B0604020202020204" pitchFamily="34" charset="0"/>
            </a:endParaRPr>
          </a:p>
          <a:p>
            <a:r>
              <a:rPr sz="2400" b="1">
                <a:latin typeface="Arial" panose="020B0604020202020204" pitchFamily="34" charset="0"/>
              </a:rPr>
              <a:t>C．主张摆脱传统经济模式的束缚       </a:t>
            </a:r>
            <a:endParaRPr sz="2400" b="1">
              <a:latin typeface="Arial" panose="020B0604020202020204" pitchFamily="34" charset="0"/>
            </a:endParaRPr>
          </a:p>
          <a:p>
            <a:r>
              <a:rPr sz="2400" b="1">
                <a:latin typeface="Arial" panose="020B0604020202020204" pitchFamily="34" charset="0"/>
              </a:rPr>
              <a:t>D．剖析西方经济体制的实质</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C</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3909" name="组合 191493"/>
          <p:cNvGrpSpPr/>
          <p:nvPr/>
        </p:nvGrpSpPr>
        <p:grpSpPr>
          <a:xfrm>
            <a:off x="179388" y="195263"/>
            <a:ext cx="2087562" cy="790575"/>
            <a:chOff x="3833" y="0"/>
            <a:chExt cx="1315" cy="498"/>
          </a:xfrm>
        </p:grpSpPr>
        <p:pic>
          <p:nvPicPr>
            <p:cNvPr id="123910"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3911"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3912"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2"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5954" name="矩形 191489"/>
          <p:cNvSpPr/>
          <p:nvPr/>
        </p:nvSpPr>
        <p:spPr>
          <a:xfrm>
            <a:off x="468313" y="1058863"/>
            <a:ext cx="7921625" cy="3046095"/>
          </a:xfrm>
          <a:prstGeom prst="rect">
            <a:avLst/>
          </a:prstGeom>
          <a:noFill/>
          <a:ln w="9525">
            <a:noFill/>
          </a:ln>
        </p:spPr>
        <p:txBody>
          <a:bodyPr>
            <a:spAutoFit/>
          </a:bodyPr>
          <a:p>
            <a:r>
              <a:rPr sz="2400" b="1">
                <a:latin typeface="Arial" panose="020B0604020202020204" pitchFamily="34" charset="0"/>
              </a:rPr>
              <a:t>（2017·海南高考·13）1992年，我国公有制经济以外的其他经济成分增长较快，国家直接管理的农业、工业、外贸等出口产品计划指标减少1/3，其中指令性计划指标减少近一半。这表明我国</a:t>
            </a:r>
            <a:endParaRPr sz="2400" b="1">
              <a:latin typeface="Arial" panose="020B0604020202020204" pitchFamily="34" charset="0"/>
            </a:endParaRPr>
          </a:p>
          <a:p>
            <a:r>
              <a:rPr sz="2400" b="1">
                <a:latin typeface="Arial" panose="020B0604020202020204" pitchFamily="34" charset="0"/>
              </a:rPr>
              <a:t>A．市场在国民经济中的地位增强       </a:t>
            </a:r>
            <a:endParaRPr sz="2400" b="1">
              <a:latin typeface="Arial" panose="020B0604020202020204" pitchFamily="34" charset="0"/>
            </a:endParaRPr>
          </a:p>
          <a:p>
            <a:r>
              <a:rPr sz="2400" b="1">
                <a:latin typeface="Arial" panose="020B0604020202020204" pitchFamily="34" charset="0"/>
              </a:rPr>
              <a:t>B．总体上已经达到小康水平</a:t>
            </a:r>
            <a:endParaRPr sz="2400" b="1">
              <a:latin typeface="Arial" panose="020B0604020202020204" pitchFamily="34" charset="0"/>
            </a:endParaRPr>
          </a:p>
          <a:p>
            <a:r>
              <a:rPr sz="2400" b="1">
                <a:latin typeface="Arial" panose="020B0604020202020204" pitchFamily="34" charset="0"/>
              </a:rPr>
              <a:t>C．确立了社会主义市场经济体制       </a:t>
            </a:r>
            <a:endParaRPr sz="2400" b="1">
              <a:latin typeface="Arial" panose="020B0604020202020204" pitchFamily="34" charset="0"/>
            </a:endParaRPr>
          </a:p>
          <a:p>
            <a:r>
              <a:rPr sz="2400" b="1">
                <a:latin typeface="Arial" panose="020B0604020202020204" pitchFamily="34" charset="0"/>
              </a:rPr>
              <a:t>D．实现与世界经济的全面接轨</a:t>
            </a:r>
            <a:endParaRPr sz="24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A</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5957" name="组合 191493"/>
          <p:cNvGrpSpPr/>
          <p:nvPr/>
        </p:nvGrpSpPr>
        <p:grpSpPr>
          <a:xfrm>
            <a:off x="179388" y="195263"/>
            <a:ext cx="2087562" cy="790575"/>
            <a:chOff x="3833" y="0"/>
            <a:chExt cx="1315" cy="498"/>
          </a:xfrm>
        </p:grpSpPr>
        <p:pic>
          <p:nvPicPr>
            <p:cNvPr id="125958"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5959"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5960"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
        <p:nvSpPr>
          <p:cNvPr id="2" name="矩形 10"/>
          <p:cNvSpPr/>
          <p:nvPr/>
        </p:nvSpPr>
        <p:spPr>
          <a:xfrm>
            <a:off x="3458210" y="2971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矩形 191489"/>
          <p:cNvSpPr/>
          <p:nvPr/>
        </p:nvSpPr>
        <p:spPr>
          <a:xfrm>
            <a:off x="73343" y="774383"/>
            <a:ext cx="7921625" cy="4399915"/>
          </a:xfrm>
          <a:prstGeom prst="rect">
            <a:avLst/>
          </a:prstGeom>
          <a:noFill/>
          <a:ln w="9525">
            <a:noFill/>
          </a:ln>
        </p:spPr>
        <p:txBody>
          <a:bodyPr>
            <a:spAutoFit/>
          </a:bodyPr>
          <a:p>
            <a:r>
              <a:rPr sz="2000" b="1">
                <a:latin typeface="Arial" panose="020B0604020202020204" pitchFamily="34" charset="0"/>
              </a:rPr>
              <a:t>（2017·北京高考·18）据图8判断，下列选项正确的是</a:t>
            </a:r>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endParaRPr sz="2000" b="1">
              <a:latin typeface="Arial" panose="020B0604020202020204" pitchFamily="34" charset="0"/>
            </a:endParaRPr>
          </a:p>
          <a:p>
            <a:r>
              <a:rPr sz="2000" b="1">
                <a:latin typeface="Arial" panose="020B0604020202020204" pitchFamily="34" charset="0"/>
              </a:rPr>
              <a:t>A．工商业社会主义改造导致服务网点锐减</a:t>
            </a:r>
            <a:endParaRPr sz="2000" b="1">
              <a:latin typeface="Arial" panose="020B0604020202020204" pitchFamily="34" charset="0"/>
            </a:endParaRPr>
          </a:p>
          <a:p>
            <a:r>
              <a:rPr sz="2000" b="1">
                <a:latin typeface="Arial" panose="020B0604020202020204" pitchFamily="34" charset="0"/>
              </a:rPr>
              <a:t>B．第一个五年计划推动了北京服务业发展</a:t>
            </a:r>
            <a:endParaRPr sz="2000" b="1">
              <a:latin typeface="Arial" panose="020B0604020202020204" pitchFamily="34" charset="0"/>
            </a:endParaRPr>
          </a:p>
          <a:p>
            <a:r>
              <a:rPr sz="2000" b="1">
                <a:latin typeface="Arial" panose="020B0604020202020204" pitchFamily="34" charset="0"/>
              </a:rPr>
              <a:t>C．经济体制改革极大激发了北京市场活力</a:t>
            </a:r>
            <a:endParaRPr sz="2000" b="1">
              <a:latin typeface="Arial" panose="020B0604020202020204" pitchFamily="34" charset="0"/>
            </a:endParaRPr>
          </a:p>
          <a:p>
            <a:r>
              <a:rPr sz="2000" b="1">
                <a:latin typeface="Arial" panose="020B0604020202020204" pitchFamily="34" charset="0"/>
              </a:rPr>
              <a:t>D．加入世贸组织使北京商品供应更加多样</a:t>
            </a:r>
            <a:endParaRPr sz="2000" b="1">
              <a:latin typeface="Arial" panose="020B0604020202020204" pitchFamily="34" charset="0"/>
            </a:endParaRPr>
          </a:p>
        </p:txBody>
      </p:sp>
      <p:sp>
        <p:nvSpPr>
          <p:cNvPr id="191491" name="矩形 191490"/>
          <p:cNvSpPr/>
          <p:nvPr/>
        </p:nvSpPr>
        <p:spPr>
          <a:xfrm>
            <a:off x="7740650" y="2716213"/>
            <a:ext cx="457200" cy="700087"/>
          </a:xfrm>
          <a:prstGeom prst="rect">
            <a:avLst/>
          </a:prstGeom>
        </p:spPr>
        <p:txBody>
          <a:bodyPr wrap="none" fromWordArt="1">
            <a:prstTxWarp prst="textCascadeUp">
              <a:avLst>
                <a:gd name="adj" fmla="val 8707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C</a:t>
            </a:r>
            <a:endParaRPr lang="en-US" altLang="zh-CN"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nvGrpSpPr>
          <p:cNvPr id="126981" name="组合 191493"/>
          <p:cNvGrpSpPr/>
          <p:nvPr/>
        </p:nvGrpSpPr>
        <p:grpSpPr>
          <a:xfrm>
            <a:off x="179388" y="195263"/>
            <a:ext cx="2087562" cy="790575"/>
            <a:chOff x="3833" y="0"/>
            <a:chExt cx="1315" cy="498"/>
          </a:xfrm>
        </p:grpSpPr>
        <p:pic>
          <p:nvPicPr>
            <p:cNvPr id="126982" name="Picture 4" descr="20080405154401226"/>
            <p:cNvPicPr>
              <a:picLocks noChangeAspect="1"/>
            </p:cNvPicPr>
            <p:nvPr/>
          </p:nvPicPr>
          <p:blipFill>
            <a:blip r:embed="rId1"/>
            <a:stretch>
              <a:fillRect/>
            </a:stretch>
          </p:blipFill>
          <p:spPr>
            <a:xfrm>
              <a:off x="4014" y="0"/>
              <a:ext cx="1134" cy="498"/>
            </a:xfrm>
            <a:prstGeom prst="rect">
              <a:avLst/>
            </a:prstGeom>
            <a:noFill/>
            <a:ln w="9525">
              <a:noFill/>
            </a:ln>
          </p:spPr>
        </p:pic>
        <p:pic>
          <p:nvPicPr>
            <p:cNvPr id="126983" name="Picture 6" descr="0U1052N9-27"/>
            <p:cNvPicPr>
              <a:picLocks noChangeAspect="1"/>
            </p:cNvPicPr>
            <p:nvPr/>
          </p:nvPicPr>
          <p:blipFill>
            <a:blip r:embed="rId2"/>
            <a:stretch>
              <a:fillRect/>
            </a:stretch>
          </p:blipFill>
          <p:spPr>
            <a:xfrm rot="-1758000">
              <a:off x="3833" y="45"/>
              <a:ext cx="489" cy="400"/>
            </a:xfrm>
            <a:prstGeom prst="rect">
              <a:avLst/>
            </a:prstGeom>
            <a:noFill/>
            <a:ln w="9525">
              <a:noFill/>
            </a:ln>
          </p:spPr>
        </p:pic>
        <p:sp>
          <p:nvSpPr>
            <p:cNvPr id="126984" name="矩形 191496"/>
            <p:cNvSpPr/>
            <p:nvPr/>
          </p:nvSpPr>
          <p:spPr>
            <a:xfrm>
              <a:off x="4150" y="169"/>
              <a:ext cx="758" cy="124"/>
            </a:xfrm>
            <a:prstGeom prst="rect">
              <a:avLst/>
            </a:prstGeom>
          </p:spPr>
          <p:txBody>
            <a:bodyPr wrap="none" fromWordArt="1">
              <a:prstTxWarp prst="textCascadeUp">
                <a:avLst>
                  <a:gd name="adj" fmla="val 100000"/>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真题解析</a:t>
              </a:r>
              <a:endParaRPr lang="zh-CN" altLang="en-US" sz="36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gr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pic>
        <p:nvPicPr>
          <p:cNvPr id="2" name="图片 -2147482619" descr="D{69GEJ]E{33)MO{IXYGX56"/>
          <p:cNvPicPr>
            <a:picLocks noChangeAspect="1"/>
          </p:cNvPicPr>
          <p:nvPr/>
        </p:nvPicPr>
        <p:blipFill>
          <a:blip r:embed="rId4"/>
          <a:stretch>
            <a:fillRect/>
          </a:stretch>
        </p:blipFill>
        <p:spPr>
          <a:xfrm>
            <a:off x="682625" y="1138555"/>
            <a:ext cx="6264275" cy="2602230"/>
          </a:xfrm>
          <a:prstGeom prst="rect">
            <a:avLst/>
          </a:prstGeom>
          <a:noFill/>
          <a:ln w="9525">
            <a:noFill/>
          </a:ln>
        </p:spPr>
      </p:pic>
      <p:sp>
        <p:nvSpPr>
          <p:cNvPr id="3" name="矩形 10"/>
          <p:cNvSpPr/>
          <p:nvPr/>
        </p:nvSpPr>
        <p:spPr>
          <a:xfrm>
            <a:off x="3659505" y="195580"/>
            <a:ext cx="4712970" cy="460375"/>
          </a:xfrm>
          <a:prstGeom prst="rect">
            <a:avLst/>
          </a:prstGeom>
          <a:noFill/>
          <a:ln w="9525">
            <a:noFill/>
          </a:ln>
        </p:spPr>
        <p:txBody>
          <a:bodyPr wrap="square">
            <a:spAutoFit/>
          </a:bodyPr>
          <a:p>
            <a:pPr marL="0" marR="0" lvl="0" indent="0" algn="l" defTabSz="914400" rtl="0" eaLnBrk="1" fontAlgn="base" latinLnBrk="0" hangingPunct="1">
              <a:lnSpc>
                <a:spcPct val="120000"/>
              </a:lnSpc>
              <a:spcBef>
                <a:spcPct val="20000"/>
              </a:spcBef>
              <a:spcAft>
                <a:spcPct val="0"/>
              </a:spcAft>
              <a:buClrTx/>
              <a:buSzTx/>
              <a:buFontTx/>
              <a:buNone/>
            </a:pPr>
            <a:r>
              <a:rPr lang="zh-CN" altLang="en-US" sz="2000" b="1" dirty="0">
                <a:solidFill>
                  <a:schemeClr val="accent2"/>
                </a:solidFill>
                <a:latin typeface="黑体" panose="02010609060101010101" pitchFamily="2" charset="-122"/>
                <a:ea typeface="黑体" panose="02010609060101010101" pitchFamily="2" charset="-122"/>
              </a:rPr>
              <a:t>考点  </a:t>
            </a:r>
            <a:r>
              <a:rPr sz="2000" b="1" dirty="0">
                <a:solidFill>
                  <a:schemeClr val="accent6"/>
                </a:solidFill>
                <a:latin typeface="黑体" panose="02010609060101010101" pitchFamily="2" charset="-122"/>
                <a:ea typeface="黑体" panose="02010609060101010101" pitchFamily="2" charset="-122"/>
                <a:sym typeface="+mn-ea"/>
              </a:rPr>
              <a:t>社会主义市场经济体制的建立</a:t>
            </a:r>
            <a:endParaRPr sz="2000" b="1" dirty="0">
              <a:solidFill>
                <a:schemeClr val="accent6"/>
              </a:solidFill>
              <a:latin typeface="黑体" panose="02010609060101010101" pitchFamily="2" charset="-122"/>
              <a:ea typeface="黑体" panose="02010609060101010101" pitchFamily="2" charset="-122"/>
              <a:sym typeface="+mn-ea"/>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1491"/>
                                        </p:tgtEl>
                                        <p:attrNameLst>
                                          <p:attrName>style.visibility</p:attrName>
                                        </p:attrNameLst>
                                      </p:cBhvr>
                                      <p:to>
                                        <p:strVal val="visible"/>
                                      </p:to>
                                    </p:set>
                                    <p:anim calcmode="lin" valueType="num">
                                      <p:cBhvr additive="base">
                                        <p:cTn id="7" dur="500" fill="hold"/>
                                        <p:tgtEl>
                                          <p:spTgt spid="191491"/>
                                        </p:tgtEl>
                                        <p:attrNameLst>
                                          <p:attrName>ppt_x</p:attrName>
                                        </p:attrNameLst>
                                      </p:cBhvr>
                                      <p:tavLst>
                                        <p:tav tm="0">
                                          <p:val>
                                            <p:strVal val="#ppt_x"/>
                                          </p:val>
                                        </p:tav>
                                        <p:tav tm="100000">
                                          <p:val>
                                            <p:strVal val="#ppt_x"/>
                                          </p:val>
                                        </p:tav>
                                      </p:tavLst>
                                    </p:anim>
                                    <p:anim calcmode="lin" valueType="num">
                                      <p:cBhvr additive="base">
                                        <p:cTn id="8" dur="500" fill="hold"/>
                                        <p:tgtEl>
                                          <p:spTgt spid="191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8516" name="文本框 448515"/>
          <p:cNvSpPr txBox="1"/>
          <p:nvPr/>
        </p:nvSpPr>
        <p:spPr>
          <a:xfrm>
            <a:off x="458470" y="767080"/>
            <a:ext cx="8227060" cy="460375"/>
          </a:xfrm>
          <a:prstGeom prst="rect">
            <a:avLst/>
          </a:prstGeom>
          <a:solidFill>
            <a:srgbClr val="CCFFFF"/>
          </a:solidFill>
          <a:ln w="9525">
            <a:noFill/>
          </a:ln>
        </p:spPr>
        <p:txBody>
          <a:bodyPr wrap="square">
            <a:spAutoFit/>
          </a:bodyPr>
          <a:p>
            <a:pPr>
              <a:spcBef>
                <a:spcPct val="50000"/>
              </a:spcBef>
            </a:pPr>
            <a:r>
              <a:rPr lang="zh-CN" altLang="en-US" sz="2400" b="1" dirty="0">
                <a:solidFill>
                  <a:schemeClr val="accent6"/>
                </a:solidFill>
                <a:latin typeface="黑体" panose="02010609060101010101" pitchFamily="2" charset="-122"/>
                <a:ea typeface="黑体" panose="02010609060101010101" pitchFamily="2" charset="-122"/>
              </a:rPr>
              <a:t>新中国成立以来社会主义道路探索的曲折历程及阶段特征</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448519" name="矩形 448518"/>
          <p:cNvSpPr/>
          <p:nvPr/>
        </p:nvSpPr>
        <p:spPr>
          <a:xfrm>
            <a:off x="125095" y="1337310"/>
            <a:ext cx="8437880" cy="460375"/>
          </a:xfrm>
          <a:prstGeom prst="rect">
            <a:avLst/>
          </a:prstGeom>
          <a:noFill/>
          <a:ln w="9525">
            <a:noFill/>
          </a:ln>
        </p:spPr>
        <p:txBody>
          <a:bodyPr wrap="square">
            <a:spAutoFit/>
          </a:bodyPr>
          <a:p>
            <a:r>
              <a:rPr lang="zh-CN" altLang="en-US" sz="2400" b="1" dirty="0">
                <a:solidFill>
                  <a:srgbClr val="FF0000"/>
                </a:solidFill>
                <a:latin typeface="Arial" panose="020B0604020202020204" pitchFamily="34" charset="0"/>
              </a:rPr>
              <a:t>一、第一阶段（</a:t>
            </a:r>
            <a:r>
              <a:rPr lang="en-US" altLang="zh-CN" sz="2400" b="1" dirty="0">
                <a:solidFill>
                  <a:srgbClr val="FF0000"/>
                </a:solidFill>
                <a:latin typeface="Arial" panose="020B0604020202020204" pitchFamily="34" charset="0"/>
              </a:rPr>
              <a:t>1949-1956</a:t>
            </a:r>
            <a:r>
              <a:rPr lang="zh-CN" altLang="en-US" sz="2400" b="1" dirty="0">
                <a:solidFill>
                  <a:srgbClr val="FF0000"/>
                </a:solidFill>
                <a:latin typeface="Arial" panose="020B0604020202020204" pitchFamily="34" charset="0"/>
              </a:rPr>
              <a:t>年）：社会主义过渡时期</a:t>
            </a:r>
            <a:endParaRPr lang="zh-CN" altLang="en-US" sz="2400" b="1" dirty="0">
              <a:solidFill>
                <a:srgbClr val="FF0000"/>
              </a:solidFill>
              <a:latin typeface="Arial" panose="020B0604020202020204" pitchFamily="34" charset="0"/>
            </a:endParaRPr>
          </a:p>
        </p:txBody>
      </p:sp>
      <p:sp>
        <p:nvSpPr>
          <p:cNvPr id="448520" name="矩形 448519"/>
          <p:cNvSpPr/>
          <p:nvPr/>
        </p:nvSpPr>
        <p:spPr>
          <a:xfrm>
            <a:off x="213360" y="1972310"/>
            <a:ext cx="8563610" cy="1198880"/>
          </a:xfrm>
          <a:prstGeom prst="rect">
            <a:avLst/>
          </a:prstGeom>
          <a:noFill/>
          <a:ln w="9525">
            <a:noFill/>
          </a:ln>
        </p:spPr>
        <p:txBody>
          <a:bodyPr wrap="square">
            <a:spAutoFit/>
          </a:bodyPr>
          <a:p>
            <a:r>
              <a:rPr lang="en-US" altLang="zh-CN" sz="2400" b="1" dirty="0">
                <a:solidFill>
                  <a:srgbClr val="0000CC"/>
                </a:solidFill>
                <a:effectLst>
                  <a:outerShdw blurRad="38100" dist="38100" dir="2700000">
                    <a:srgbClr val="C0C0C0"/>
                  </a:outerShdw>
                </a:effectLst>
                <a:latin typeface="Arial" panose="020B0604020202020204" pitchFamily="34" charset="0"/>
              </a:rPr>
              <a:t>1</a:t>
            </a:r>
            <a:r>
              <a:rPr lang="zh-CN" altLang="en-US" sz="2400" b="1" dirty="0">
                <a:solidFill>
                  <a:srgbClr val="0000CC"/>
                </a:solidFill>
                <a:effectLst>
                  <a:outerShdw blurRad="38100" dist="38100" dir="2700000">
                    <a:srgbClr val="C0C0C0"/>
                  </a:outerShdw>
                </a:effectLst>
                <a:latin typeface="Arial" panose="020B0604020202020204" pitchFamily="34" charset="0"/>
              </a:rPr>
              <a:t>．国民经济恢复时期（</a:t>
            </a:r>
            <a:r>
              <a:rPr lang="en-US" altLang="zh-CN" sz="2400" b="1">
                <a:solidFill>
                  <a:srgbClr val="0000CC"/>
                </a:solidFill>
                <a:effectLst>
                  <a:outerShdw blurRad="38100" dist="38100" dir="2700000">
                    <a:srgbClr val="C0C0C0"/>
                  </a:outerShdw>
                </a:effectLst>
                <a:latin typeface="Arial" panose="020B0604020202020204" pitchFamily="34" charset="0"/>
              </a:rPr>
              <a:t>1949—</a:t>
            </a:r>
            <a:r>
              <a:rPr lang="en-US" altLang="zh-CN" sz="2400" b="1" dirty="0">
                <a:solidFill>
                  <a:srgbClr val="0000CC"/>
                </a:solidFill>
                <a:effectLst>
                  <a:outerShdw blurRad="38100" dist="38100" dir="2700000">
                    <a:srgbClr val="C0C0C0"/>
                  </a:outerShdw>
                </a:effectLst>
                <a:latin typeface="Arial" panose="020B0604020202020204" pitchFamily="34" charset="0"/>
              </a:rPr>
              <a:t>1952</a:t>
            </a:r>
            <a:r>
              <a:rPr lang="zh-CN" altLang="en-US" sz="2400" b="1" dirty="0">
                <a:solidFill>
                  <a:srgbClr val="0000CC"/>
                </a:solidFill>
                <a:effectLst>
                  <a:outerShdw blurRad="38100" dist="38100" dir="2700000">
                    <a:srgbClr val="C0C0C0"/>
                  </a:outerShdw>
                </a:effectLst>
                <a:latin typeface="Arial" panose="020B0604020202020204" pitchFamily="34" charset="0"/>
              </a:rPr>
              <a:t>年底）：</a:t>
            </a:r>
            <a:r>
              <a:rPr lang="zh-CN" altLang="en-US" sz="2400" b="1" dirty="0">
                <a:effectLst>
                  <a:outerShdw blurRad="38100" dist="38100" dir="2700000">
                    <a:srgbClr val="C0C0C0"/>
                  </a:outerShdw>
                </a:effectLst>
                <a:latin typeface="Arial" panose="020B0604020202020204" pitchFamily="34" charset="0"/>
              </a:rPr>
              <a:t>巩固人民民主政权，实现了国民经济的恢复，为国家开展有计划的经济建设创造了条件。</a:t>
            </a:r>
            <a:endParaRPr lang="zh-CN" altLang="en-US" sz="2400" b="1" dirty="0">
              <a:effectLst>
                <a:outerShdw blurRad="38100" dist="38100" dir="2700000">
                  <a:srgbClr val="C0C0C0"/>
                </a:outerShdw>
              </a:effectLst>
              <a:latin typeface="Arial" panose="020B0604020202020204" pitchFamily="34" charset="0"/>
            </a:endParaRPr>
          </a:p>
        </p:txBody>
      </p:sp>
      <p:sp>
        <p:nvSpPr>
          <p:cNvPr id="448521" name="矩形 448520"/>
          <p:cNvSpPr/>
          <p:nvPr/>
        </p:nvSpPr>
        <p:spPr>
          <a:xfrm>
            <a:off x="229235" y="3171190"/>
            <a:ext cx="8685530" cy="1198880"/>
          </a:xfrm>
          <a:prstGeom prst="rect">
            <a:avLst/>
          </a:prstGeom>
          <a:noFill/>
          <a:ln w="9525">
            <a:noFill/>
          </a:ln>
        </p:spPr>
        <p:txBody>
          <a:bodyPr wrap="square">
            <a:spAutoFit/>
          </a:bodyPr>
          <a:p>
            <a:r>
              <a:rPr lang="en-US" altLang="zh-CN" sz="2400" b="1" dirty="0">
                <a:solidFill>
                  <a:srgbClr val="0000CC"/>
                </a:solidFill>
                <a:effectLst>
                  <a:outerShdw blurRad="38100" dist="38100" dir="2700000">
                    <a:srgbClr val="C0C0C0"/>
                  </a:outerShdw>
                </a:effectLst>
                <a:latin typeface="Arial" panose="020B0604020202020204" pitchFamily="34" charset="0"/>
              </a:rPr>
              <a:t>2</a:t>
            </a:r>
            <a:r>
              <a:rPr lang="zh-CN" altLang="en-US" sz="2400" b="1" dirty="0">
                <a:solidFill>
                  <a:srgbClr val="0000CC"/>
                </a:solidFill>
                <a:effectLst>
                  <a:outerShdw blurRad="38100" dist="38100" dir="2700000">
                    <a:srgbClr val="C0C0C0"/>
                  </a:outerShdw>
                </a:effectLst>
                <a:latin typeface="Arial" panose="020B0604020202020204" pitchFamily="34" charset="0"/>
              </a:rPr>
              <a:t>．所有制结构的改造（</a:t>
            </a:r>
            <a:r>
              <a:rPr lang="en-US" altLang="zh-CN" sz="2400" b="1">
                <a:solidFill>
                  <a:srgbClr val="0000CC"/>
                </a:solidFill>
                <a:effectLst>
                  <a:outerShdw blurRad="38100" dist="38100" dir="2700000">
                    <a:srgbClr val="C0C0C0"/>
                  </a:outerShdw>
                </a:effectLst>
                <a:latin typeface="Arial" panose="020B0604020202020204" pitchFamily="34" charset="0"/>
              </a:rPr>
              <a:t>1953—</a:t>
            </a:r>
            <a:r>
              <a:rPr lang="en-US" altLang="zh-CN" sz="2400" b="1" dirty="0">
                <a:solidFill>
                  <a:srgbClr val="0000CC"/>
                </a:solidFill>
                <a:effectLst>
                  <a:outerShdw blurRad="38100" dist="38100" dir="2700000">
                    <a:srgbClr val="C0C0C0"/>
                  </a:outerShdw>
                </a:effectLst>
                <a:latin typeface="Arial" panose="020B0604020202020204" pitchFamily="34" charset="0"/>
              </a:rPr>
              <a:t>1956</a:t>
            </a:r>
            <a:r>
              <a:rPr lang="zh-CN" altLang="en-US" sz="2400" b="1" dirty="0">
                <a:solidFill>
                  <a:srgbClr val="0000CC"/>
                </a:solidFill>
                <a:effectLst>
                  <a:outerShdw blurRad="38100" dist="38100" dir="2700000">
                    <a:srgbClr val="C0C0C0"/>
                  </a:outerShdw>
                </a:effectLst>
                <a:latin typeface="Arial" panose="020B0604020202020204" pitchFamily="34" charset="0"/>
              </a:rPr>
              <a:t>）：</a:t>
            </a:r>
            <a:r>
              <a:rPr lang="en-US" altLang="zh-CN" sz="2400" b="1" dirty="0">
                <a:effectLst>
                  <a:outerShdw blurRad="38100" dist="38100" dir="2700000">
                    <a:srgbClr val="C0C0C0"/>
                  </a:outerShdw>
                </a:effectLst>
                <a:latin typeface="Arial" panose="020B0604020202020204" pitchFamily="34" charset="0"/>
              </a:rPr>
              <a:t>①1953</a:t>
            </a:r>
            <a:r>
              <a:rPr lang="zh-CN" altLang="en-US" sz="2400" b="1" dirty="0">
                <a:effectLst>
                  <a:outerShdw blurRad="38100" dist="38100" dir="2700000">
                    <a:srgbClr val="C0C0C0"/>
                  </a:outerShdw>
                </a:effectLst>
                <a:latin typeface="Arial" panose="020B0604020202020204" pitchFamily="34" charset="0"/>
              </a:rPr>
              <a:t>年实施一五计划，优先发展重工业。 </a:t>
            </a:r>
            <a:r>
              <a:rPr lang="en-US" altLang="zh-CN" sz="2400" b="1" dirty="0">
                <a:effectLst>
                  <a:outerShdw blurRad="38100" dist="38100" dir="2700000">
                    <a:srgbClr val="C0C0C0"/>
                  </a:outerShdw>
                </a:effectLst>
                <a:latin typeface="Arial" panose="020B0604020202020204" pitchFamily="34" charset="0"/>
              </a:rPr>
              <a:t>②</a:t>
            </a:r>
            <a:r>
              <a:rPr lang="zh-CN" altLang="en-US" sz="2400" b="1" dirty="0">
                <a:effectLst>
                  <a:outerShdw blurRad="38100" dist="38100" dir="2700000">
                    <a:srgbClr val="C0C0C0"/>
                  </a:outerShdw>
                </a:effectLst>
                <a:latin typeface="Arial" panose="020B0604020202020204" pitchFamily="34" charset="0"/>
              </a:rPr>
              <a:t>开展社会主义三大改造（农业、手工业、资本主义工商业）</a:t>
            </a:r>
            <a:r>
              <a:rPr lang="zh-CN" altLang="en-US" sz="2400" dirty="0">
                <a:latin typeface="Arial" panose="020B0604020202020204" pitchFamily="34" charset="0"/>
              </a:rPr>
              <a:t> </a:t>
            </a:r>
            <a:endParaRPr lang="zh-CN" altLang="en-US" sz="2400" dirty="0">
              <a:latin typeface="Arial" panose="020B0604020202020204" pitchFamily="34" charset="0"/>
            </a:endParaRPr>
          </a:p>
        </p:txBody>
      </p:sp>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36885" name="矩形 154640"/>
          <p:cNvSpPr/>
          <p:nvPr/>
        </p:nvSpPr>
        <p:spPr>
          <a:xfrm>
            <a:off x="-71437" y="24034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8519"/>
                                        </p:tgtEl>
                                        <p:attrNameLst>
                                          <p:attrName>style.visibility</p:attrName>
                                        </p:attrNameLst>
                                      </p:cBhvr>
                                      <p:to>
                                        <p:strVal val="visible"/>
                                      </p:to>
                                    </p:set>
                                    <p:animEffect transition="in" filter="blinds(horizontal)">
                                      <p:cBhvr>
                                        <p:cTn id="7" dur="500"/>
                                        <p:tgtEl>
                                          <p:spTgt spid="44851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8520"/>
                                        </p:tgtEl>
                                        <p:attrNameLst>
                                          <p:attrName>style.visibility</p:attrName>
                                        </p:attrNameLst>
                                      </p:cBhvr>
                                      <p:to>
                                        <p:strVal val="visible"/>
                                      </p:to>
                                    </p:set>
                                    <p:animEffect transition="in" filter="blinds(horizontal)">
                                      <p:cBhvr>
                                        <p:cTn id="12" dur="500"/>
                                        <p:tgtEl>
                                          <p:spTgt spid="44852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8521"/>
                                        </p:tgtEl>
                                        <p:attrNameLst>
                                          <p:attrName>style.visibility</p:attrName>
                                        </p:attrNameLst>
                                      </p:cBhvr>
                                      <p:to>
                                        <p:strVal val="visible"/>
                                      </p:to>
                                    </p:set>
                                    <p:animEffect transition="in" filter="blinds(horizontal)">
                                      <p:cBhvr>
                                        <p:cTn id="17" dur="500"/>
                                        <p:tgtEl>
                                          <p:spTgt spid="448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9" grpId="0"/>
      <p:bldP spid="448520" grpId="0"/>
      <p:bldP spid="4485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8522" name="矩形 448521"/>
          <p:cNvSpPr/>
          <p:nvPr/>
        </p:nvSpPr>
        <p:spPr>
          <a:xfrm>
            <a:off x="138430" y="1051542"/>
            <a:ext cx="8241741" cy="460375"/>
          </a:xfrm>
          <a:prstGeom prst="rect">
            <a:avLst/>
          </a:prstGeom>
          <a:noFill/>
          <a:ln w="9525">
            <a:noFill/>
          </a:ln>
        </p:spPr>
        <p:txBody>
          <a:bodyPr>
            <a:spAutoFit/>
          </a:bodyPr>
          <a:p>
            <a:r>
              <a:rPr lang="zh-CN" altLang="en-US" sz="2400" b="1" dirty="0">
                <a:solidFill>
                  <a:srgbClr val="FF0000"/>
                </a:solidFill>
                <a:latin typeface="Arial" panose="020B0604020202020204" pitchFamily="34" charset="0"/>
              </a:rPr>
              <a:t>二、第二阶段（</a:t>
            </a:r>
            <a:r>
              <a:rPr lang="en-US" altLang="zh-CN" sz="2400" b="1" dirty="0">
                <a:solidFill>
                  <a:srgbClr val="FF0000"/>
                </a:solidFill>
                <a:latin typeface="Arial" panose="020B0604020202020204" pitchFamily="34" charset="0"/>
              </a:rPr>
              <a:t>1956-1976</a:t>
            </a:r>
            <a:r>
              <a:rPr lang="zh-CN" altLang="en-US" sz="2400" b="1" dirty="0">
                <a:solidFill>
                  <a:srgbClr val="FF0000"/>
                </a:solidFill>
                <a:latin typeface="Arial" panose="020B0604020202020204" pitchFamily="34" charset="0"/>
              </a:rPr>
              <a:t>）：社会主义建设曲折发展时期</a:t>
            </a:r>
            <a:endParaRPr lang="zh-CN" altLang="en-US" sz="2400" b="1" dirty="0">
              <a:solidFill>
                <a:srgbClr val="FF0000"/>
              </a:solidFill>
              <a:latin typeface="Arial" panose="020B0604020202020204" pitchFamily="34" charset="0"/>
            </a:endParaRPr>
          </a:p>
        </p:txBody>
      </p:sp>
      <p:sp>
        <p:nvSpPr>
          <p:cNvPr id="448523" name="矩形 448522"/>
          <p:cNvSpPr/>
          <p:nvPr/>
        </p:nvSpPr>
        <p:spPr>
          <a:xfrm>
            <a:off x="232410" y="1511935"/>
            <a:ext cx="8466455" cy="1568450"/>
          </a:xfrm>
          <a:prstGeom prst="rect">
            <a:avLst/>
          </a:prstGeom>
          <a:noFill/>
          <a:ln w="9525">
            <a:noFill/>
          </a:ln>
        </p:spPr>
        <p:txBody>
          <a:bodyPr wrap="square">
            <a:spAutoFit/>
          </a:bodyPr>
          <a:p>
            <a:r>
              <a:rPr lang="en-US" altLang="zh-CN" sz="2400" b="1" dirty="0">
                <a:solidFill>
                  <a:srgbClr val="0000CC"/>
                </a:solidFill>
                <a:effectLst>
                  <a:outerShdw blurRad="38100" dist="38100" dir="2700000">
                    <a:srgbClr val="C0C0C0"/>
                  </a:outerShdw>
                </a:effectLst>
                <a:latin typeface="Arial" panose="020B0604020202020204" pitchFamily="34" charset="0"/>
              </a:rPr>
              <a:t>1</a:t>
            </a:r>
            <a:r>
              <a:rPr lang="zh-CN" altLang="en-US" sz="2400" b="1" dirty="0">
                <a:solidFill>
                  <a:srgbClr val="0000CC"/>
                </a:solidFill>
                <a:effectLst>
                  <a:outerShdw blurRad="38100" dist="38100" dir="2700000">
                    <a:srgbClr val="C0C0C0"/>
                  </a:outerShdw>
                </a:effectLst>
                <a:latin typeface="Arial" panose="020B0604020202020204" pitchFamily="34" charset="0"/>
              </a:rPr>
              <a:t>．十年经济建设探索时期（</a:t>
            </a:r>
            <a:r>
              <a:rPr lang="en-US" altLang="zh-CN" sz="2400" b="1">
                <a:solidFill>
                  <a:srgbClr val="0000CC"/>
                </a:solidFill>
                <a:effectLst>
                  <a:outerShdw blurRad="38100" dist="38100" dir="2700000">
                    <a:srgbClr val="C0C0C0"/>
                  </a:outerShdw>
                </a:effectLst>
                <a:latin typeface="Arial" panose="020B0604020202020204" pitchFamily="34" charset="0"/>
              </a:rPr>
              <a:t>1956—</a:t>
            </a:r>
            <a:r>
              <a:rPr lang="en-US" altLang="zh-CN" sz="2400" b="1" dirty="0">
                <a:solidFill>
                  <a:srgbClr val="0000CC"/>
                </a:solidFill>
                <a:effectLst>
                  <a:outerShdw blurRad="38100" dist="38100" dir="2700000">
                    <a:srgbClr val="C0C0C0"/>
                  </a:outerShdw>
                </a:effectLst>
                <a:latin typeface="Arial" panose="020B0604020202020204" pitchFamily="34" charset="0"/>
              </a:rPr>
              <a:t>1966</a:t>
            </a:r>
            <a:r>
              <a:rPr lang="zh-CN" altLang="en-US" sz="2400" b="1" dirty="0">
                <a:solidFill>
                  <a:srgbClr val="0000CC"/>
                </a:solidFill>
                <a:effectLst>
                  <a:outerShdw blurRad="38100" dist="38100" dir="2700000">
                    <a:srgbClr val="C0C0C0"/>
                  </a:outerShdw>
                </a:effectLst>
                <a:latin typeface="Arial" panose="020B0604020202020204" pitchFamily="34" charset="0"/>
              </a:rPr>
              <a:t>）：</a:t>
            </a:r>
            <a:r>
              <a:rPr lang="en-US" altLang="zh-CN" sz="2400" b="1" dirty="0">
                <a:effectLst>
                  <a:outerShdw blurRad="38100" dist="38100" dir="2700000">
                    <a:srgbClr val="C0C0C0"/>
                  </a:outerShdw>
                </a:effectLst>
                <a:latin typeface="Arial" panose="020B0604020202020204" pitchFamily="34" charset="0"/>
              </a:rPr>
              <a:t>①</a:t>
            </a:r>
            <a:r>
              <a:rPr lang="zh-CN" altLang="en-US" sz="2400" b="1" dirty="0">
                <a:effectLst>
                  <a:outerShdw blurRad="38100" dist="38100" dir="2700000">
                    <a:srgbClr val="C0C0C0"/>
                  </a:outerShdw>
                </a:effectLst>
                <a:latin typeface="Arial" panose="020B0604020202020204" pitchFamily="34" charset="0"/>
              </a:rPr>
              <a:t>成功探索：</a:t>
            </a:r>
            <a:r>
              <a:rPr lang="en-US" altLang="zh-CN" sz="2400" b="1" dirty="0">
                <a:effectLst>
                  <a:outerShdw blurRad="38100" dist="38100" dir="2700000">
                    <a:srgbClr val="C0C0C0"/>
                  </a:outerShdw>
                </a:effectLst>
                <a:latin typeface="Arial" panose="020B0604020202020204" pitchFamily="34" charset="0"/>
              </a:rPr>
              <a:t>《</a:t>
            </a:r>
            <a:r>
              <a:rPr lang="zh-CN" altLang="en-US" sz="2400" b="1" dirty="0">
                <a:effectLst>
                  <a:outerShdw blurRad="38100" dist="38100" dir="2700000">
                    <a:srgbClr val="C0C0C0"/>
                  </a:outerShdw>
                </a:effectLst>
                <a:latin typeface="Arial" panose="020B0604020202020204" pitchFamily="34" charset="0"/>
              </a:rPr>
              <a:t>论十大关系</a:t>
            </a:r>
            <a:r>
              <a:rPr lang="en-US" altLang="zh-CN" sz="2400" b="1" dirty="0">
                <a:effectLst>
                  <a:outerShdw blurRad="38100" dist="38100" dir="2700000">
                    <a:srgbClr val="C0C0C0"/>
                  </a:outerShdw>
                </a:effectLst>
                <a:latin typeface="Arial" panose="020B0604020202020204" pitchFamily="34" charset="0"/>
              </a:rPr>
              <a:t>》</a:t>
            </a:r>
            <a:r>
              <a:rPr lang="zh-CN" altLang="en-US" sz="2400" b="1" dirty="0">
                <a:effectLst>
                  <a:outerShdw blurRad="38100" dist="38100" dir="2700000">
                    <a:srgbClr val="C0C0C0"/>
                  </a:outerShdw>
                </a:effectLst>
                <a:latin typeface="Arial" panose="020B0604020202020204" pitchFamily="34" charset="0"/>
              </a:rPr>
              <a:t>；中共“八大”对国内形势的正确分析： </a:t>
            </a:r>
            <a:r>
              <a:rPr lang="en-US" altLang="zh-CN" sz="2400" b="1" dirty="0">
                <a:effectLst>
                  <a:outerShdw blurRad="38100" dist="38100" dir="2700000">
                    <a:srgbClr val="C0C0C0"/>
                  </a:outerShdw>
                </a:effectLst>
                <a:latin typeface="Arial" panose="020B0604020202020204" pitchFamily="34" charset="0"/>
              </a:rPr>
              <a:t>②</a:t>
            </a:r>
            <a:r>
              <a:rPr lang="zh-CN" altLang="en-US" sz="2400" b="1" dirty="0">
                <a:effectLst>
                  <a:outerShdw blurRad="38100" dist="38100" dir="2700000">
                    <a:srgbClr val="C0C0C0"/>
                  </a:outerShdw>
                </a:effectLst>
                <a:latin typeface="Arial" panose="020B0604020202020204" pitchFamily="34" charset="0"/>
              </a:rPr>
              <a:t>严重失误：</a:t>
            </a:r>
            <a:r>
              <a:rPr lang="en-US" altLang="zh-CN" sz="2400" b="1" dirty="0">
                <a:effectLst>
                  <a:outerShdw blurRad="38100" dist="38100" dir="2700000">
                    <a:srgbClr val="C0C0C0"/>
                  </a:outerShdw>
                </a:effectLst>
                <a:latin typeface="Arial" panose="020B0604020202020204" pitchFamily="34" charset="0"/>
              </a:rPr>
              <a:t>1958</a:t>
            </a:r>
            <a:r>
              <a:rPr lang="zh-CN" altLang="en-US" sz="2400" b="1" dirty="0">
                <a:effectLst>
                  <a:outerShdw blurRad="38100" dist="38100" dir="2700000">
                    <a:srgbClr val="C0C0C0"/>
                  </a:outerShdw>
                </a:effectLst>
                <a:latin typeface="Arial" panose="020B0604020202020204" pitchFamily="34" charset="0"/>
              </a:rPr>
              <a:t>年总路线、发动“大跃进”和人民公社化运动。</a:t>
            </a:r>
            <a:endParaRPr lang="zh-CN" altLang="en-US" sz="2400" b="1" dirty="0">
              <a:effectLst>
                <a:outerShdw blurRad="38100" dist="38100" dir="2700000">
                  <a:srgbClr val="C0C0C0"/>
                </a:outerShdw>
              </a:effectLst>
              <a:latin typeface="Arial" panose="020B0604020202020204" pitchFamily="34" charset="0"/>
            </a:endParaRPr>
          </a:p>
        </p:txBody>
      </p:sp>
      <p:sp>
        <p:nvSpPr>
          <p:cNvPr id="448524" name="矩形 448523"/>
          <p:cNvSpPr/>
          <p:nvPr/>
        </p:nvSpPr>
        <p:spPr>
          <a:xfrm>
            <a:off x="277495" y="3236595"/>
            <a:ext cx="8421370" cy="829945"/>
          </a:xfrm>
          <a:prstGeom prst="rect">
            <a:avLst/>
          </a:prstGeom>
          <a:noFill/>
          <a:ln w="9525">
            <a:noFill/>
          </a:ln>
        </p:spPr>
        <p:txBody>
          <a:bodyPr wrap="square" anchor="t">
            <a:spAutoFit/>
          </a:bodyPr>
          <a:p>
            <a:r>
              <a:rPr lang="en-US" altLang="zh-CN" sz="2400" b="1" dirty="0">
                <a:solidFill>
                  <a:srgbClr val="0000CC"/>
                </a:solidFill>
                <a:effectLst>
                  <a:outerShdw blurRad="38100" dist="38100" dir="2700000">
                    <a:srgbClr val="C0C0C0"/>
                  </a:outerShdw>
                </a:effectLst>
                <a:latin typeface="Arial" panose="020B0604020202020204" pitchFamily="34" charset="0"/>
              </a:rPr>
              <a:t>2</a:t>
            </a:r>
            <a:r>
              <a:rPr lang="zh-CN" altLang="en-US" sz="2400" b="1" dirty="0">
                <a:solidFill>
                  <a:srgbClr val="0000CC"/>
                </a:solidFill>
                <a:effectLst>
                  <a:outerShdw blurRad="38100" dist="38100" dir="2700000">
                    <a:srgbClr val="C0C0C0"/>
                  </a:outerShdw>
                </a:effectLst>
                <a:latin typeface="Arial" panose="020B0604020202020204" pitchFamily="34" charset="0"/>
              </a:rPr>
              <a:t>．文革十年（</a:t>
            </a:r>
            <a:r>
              <a:rPr lang="en-US" altLang="zh-CN" sz="2400" b="1" dirty="0">
                <a:solidFill>
                  <a:srgbClr val="0000CC"/>
                </a:solidFill>
                <a:effectLst>
                  <a:outerShdw blurRad="38100" dist="38100" dir="2700000">
                    <a:srgbClr val="C0C0C0"/>
                  </a:outerShdw>
                </a:effectLst>
                <a:latin typeface="Arial" panose="020B0604020202020204" pitchFamily="34" charset="0"/>
              </a:rPr>
              <a:t>1966-1976</a:t>
            </a:r>
            <a:r>
              <a:rPr lang="zh-CN" altLang="en-US" sz="2400" b="1" dirty="0">
                <a:solidFill>
                  <a:srgbClr val="0000CC"/>
                </a:solidFill>
                <a:effectLst>
                  <a:outerShdw blurRad="38100" dist="38100" dir="2700000">
                    <a:srgbClr val="C0C0C0"/>
                  </a:outerShdw>
                </a:effectLst>
                <a:latin typeface="Arial" panose="020B0604020202020204" pitchFamily="34" charset="0"/>
              </a:rPr>
              <a:t>）</a:t>
            </a:r>
            <a:r>
              <a:rPr lang="zh-CN" altLang="en-US" sz="2400" b="1" dirty="0">
                <a:effectLst>
                  <a:outerShdw blurRad="38100" dist="38100" dir="2700000">
                    <a:srgbClr val="C0C0C0"/>
                  </a:outerShdw>
                </a:effectLst>
                <a:latin typeface="Arial" panose="020B0604020202020204" pitchFamily="34" charset="0"/>
              </a:rPr>
              <a:t>：“左”倾错误发展到高潮，给国民经济造成严重影响。</a:t>
            </a:r>
            <a:endParaRPr lang="zh-CN" altLang="en-US" sz="2400" b="1" dirty="0">
              <a:effectLst>
                <a:outerShdw blurRad="38100" dist="38100" dir="2700000">
                  <a:srgbClr val="C0C0C0"/>
                </a:outerShdw>
              </a:effectLst>
              <a:latin typeface="Arial" panose="020B0604020202020204" pitchFamily="34" charset="0"/>
            </a:endParaRPr>
          </a:p>
        </p:txBody>
      </p:sp>
      <p:sp>
        <p:nvSpPr>
          <p:cNvPr id="2" name="文本框 1"/>
          <p:cNvSpPr txBox="1"/>
          <p:nvPr/>
        </p:nvSpPr>
        <p:spPr>
          <a:xfrm>
            <a:off x="232410" y="591185"/>
            <a:ext cx="8227060" cy="460375"/>
          </a:xfrm>
          <a:prstGeom prst="rect">
            <a:avLst/>
          </a:prstGeom>
          <a:solidFill>
            <a:srgbClr val="CCFFFF"/>
          </a:solidFill>
          <a:ln w="9525">
            <a:noFill/>
          </a:ln>
        </p:spPr>
        <p:txBody>
          <a:bodyPr wrap="square">
            <a:spAutoFit/>
          </a:bodyPr>
          <a:p>
            <a:pPr>
              <a:spcBef>
                <a:spcPct val="50000"/>
              </a:spcBef>
            </a:pPr>
            <a:r>
              <a:rPr lang="zh-CN" altLang="en-US" sz="2400" b="1" dirty="0">
                <a:solidFill>
                  <a:schemeClr val="accent6"/>
                </a:solidFill>
                <a:latin typeface="黑体" panose="02010609060101010101" pitchFamily="2" charset="-122"/>
                <a:ea typeface="黑体" panose="02010609060101010101" pitchFamily="2" charset="-122"/>
              </a:rPr>
              <a:t>新中国成立以来社会主义道路探索的曲折历程及阶段特征</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36885" name="矩形 154640"/>
          <p:cNvSpPr/>
          <p:nvPr/>
        </p:nvSpPr>
        <p:spPr>
          <a:xfrm>
            <a:off x="-134302" y="682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8522"/>
                                        </p:tgtEl>
                                        <p:attrNameLst>
                                          <p:attrName>style.visibility</p:attrName>
                                        </p:attrNameLst>
                                      </p:cBhvr>
                                      <p:to>
                                        <p:strVal val="visible"/>
                                      </p:to>
                                    </p:set>
                                    <p:animEffect transition="in" filter="blinds(horizontal)">
                                      <p:cBhvr>
                                        <p:cTn id="7" dur="500"/>
                                        <p:tgtEl>
                                          <p:spTgt spid="4485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8523"/>
                                        </p:tgtEl>
                                        <p:attrNameLst>
                                          <p:attrName>style.visibility</p:attrName>
                                        </p:attrNameLst>
                                      </p:cBhvr>
                                      <p:to>
                                        <p:strVal val="visible"/>
                                      </p:to>
                                    </p:set>
                                    <p:animEffect transition="in" filter="blinds(horizontal)">
                                      <p:cBhvr>
                                        <p:cTn id="12" dur="500"/>
                                        <p:tgtEl>
                                          <p:spTgt spid="44852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8524"/>
                                        </p:tgtEl>
                                        <p:attrNameLst>
                                          <p:attrName>style.visibility</p:attrName>
                                        </p:attrNameLst>
                                      </p:cBhvr>
                                      <p:to>
                                        <p:strVal val="visible"/>
                                      </p:to>
                                    </p:set>
                                    <p:animEffect transition="in" filter="blinds(horizontal)">
                                      <p:cBhvr>
                                        <p:cTn id="17" dur="500"/>
                                        <p:tgtEl>
                                          <p:spTgt spid="4485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22" grpId="0"/>
      <p:bldP spid="448523" grpId="0"/>
      <p:bldP spid="4485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8518" name="文本框 448517"/>
          <p:cNvSpPr txBox="1"/>
          <p:nvPr/>
        </p:nvSpPr>
        <p:spPr>
          <a:xfrm>
            <a:off x="175895" y="1550035"/>
            <a:ext cx="7662545" cy="460375"/>
          </a:xfrm>
          <a:prstGeom prst="rect">
            <a:avLst/>
          </a:prstGeom>
          <a:noFill/>
          <a:ln w="9525">
            <a:noFill/>
          </a:ln>
        </p:spPr>
        <p:txBody>
          <a:bodyPr wrap="square">
            <a:spAutoFit/>
          </a:bodyPr>
          <a:p>
            <a:r>
              <a:rPr lang="zh-CN" altLang="en-US" sz="2400" b="1" dirty="0">
                <a:solidFill>
                  <a:srgbClr val="FF0000"/>
                </a:solidFill>
                <a:latin typeface="宋体" panose="02010600030101010101" pitchFamily="2" charset="-122"/>
              </a:rPr>
              <a:t>三、第三阶段（</a:t>
            </a:r>
            <a:r>
              <a:rPr lang="en-US" altLang="zh-CN" sz="2400" b="1" dirty="0">
                <a:solidFill>
                  <a:srgbClr val="FF0000"/>
                </a:solidFill>
                <a:latin typeface="宋体" panose="02010600030101010101" pitchFamily="2" charset="-122"/>
              </a:rPr>
              <a:t>1978</a:t>
            </a:r>
            <a:r>
              <a:rPr lang="zh-CN" altLang="en-US" sz="2400" b="1" dirty="0">
                <a:solidFill>
                  <a:srgbClr val="FF0000"/>
                </a:solidFill>
                <a:latin typeface="宋体" panose="02010600030101010101" pitchFamily="2" charset="-122"/>
              </a:rPr>
              <a:t>年至今）：社会主义建设新时期</a:t>
            </a:r>
            <a:r>
              <a:rPr lang="zh-CN" altLang="en-US" sz="2400" b="1" dirty="0">
                <a:latin typeface="宋体" panose="02010600030101010101" pitchFamily="2" charset="-122"/>
              </a:rPr>
              <a:t>                                                                                                                </a:t>
            </a:r>
            <a:endParaRPr lang="zh-CN" altLang="en-US" sz="2400" b="1" dirty="0">
              <a:latin typeface="宋体" panose="02010600030101010101" pitchFamily="2" charset="-122"/>
            </a:endParaRPr>
          </a:p>
        </p:txBody>
      </p:sp>
      <p:sp>
        <p:nvSpPr>
          <p:cNvPr id="448526" name="矩形 448525"/>
          <p:cNvSpPr/>
          <p:nvPr/>
        </p:nvSpPr>
        <p:spPr>
          <a:xfrm>
            <a:off x="458470" y="2104390"/>
            <a:ext cx="8403590" cy="2306955"/>
          </a:xfrm>
          <a:prstGeom prst="rect">
            <a:avLst/>
          </a:prstGeom>
          <a:noFill/>
          <a:ln w="9525">
            <a:noFill/>
          </a:ln>
        </p:spPr>
        <p:txBody>
          <a:bodyPr wrap="square">
            <a:spAutoFit/>
          </a:bodyPr>
          <a:p>
            <a:r>
              <a:rPr lang="en-US" altLang="zh-CN" sz="2400" b="1">
                <a:effectLst>
                  <a:outerShdw blurRad="38100" dist="38100" dir="2700000">
                    <a:srgbClr val="C0C0C0"/>
                  </a:outerShdw>
                </a:effectLst>
                <a:latin typeface="Arial" panose="020B0604020202020204" pitchFamily="34" charset="0"/>
              </a:rPr>
              <a:t>1. </a:t>
            </a:r>
            <a:r>
              <a:rPr lang="zh-CN" altLang="en-US" sz="2400" b="1" dirty="0">
                <a:solidFill>
                  <a:srgbClr val="0000FF"/>
                </a:solidFill>
                <a:effectLst>
                  <a:outerShdw blurRad="38100" dist="38100" dir="2700000">
                    <a:srgbClr val="C0C0C0"/>
                  </a:outerShdw>
                </a:effectLst>
                <a:latin typeface="Arial" panose="020B0604020202020204" pitchFamily="34" charset="0"/>
              </a:rPr>
              <a:t>起步：</a:t>
            </a:r>
            <a:r>
              <a:rPr lang="en-US" altLang="zh-CN" sz="2400" b="1" dirty="0">
                <a:effectLst>
                  <a:outerShdw blurRad="38100" dist="38100" dir="2700000">
                    <a:srgbClr val="C0C0C0"/>
                  </a:outerShdw>
                </a:effectLst>
                <a:latin typeface="Arial" panose="020B0604020202020204" pitchFamily="34" charset="0"/>
              </a:rPr>
              <a:t>1978</a:t>
            </a:r>
            <a:r>
              <a:rPr lang="zh-CN" altLang="en-US" sz="2400" b="1" dirty="0">
                <a:effectLst>
                  <a:outerShdw blurRad="38100" dist="38100" dir="2700000">
                    <a:srgbClr val="C0C0C0"/>
                  </a:outerShdw>
                </a:effectLst>
                <a:latin typeface="Arial" panose="020B0604020202020204" pitchFamily="34" charset="0"/>
              </a:rPr>
              <a:t>年，十一届三中全会改革开放，农村家庭联产承包责任制；</a:t>
            </a:r>
            <a:endParaRPr lang="zh-CN" altLang="en-US" sz="2400" b="1" dirty="0">
              <a:effectLst>
                <a:outerShdw blurRad="38100" dist="38100" dir="2700000">
                  <a:srgbClr val="C0C0C0"/>
                </a:outerShdw>
              </a:effectLst>
              <a:latin typeface="Arial" panose="020B0604020202020204" pitchFamily="34" charset="0"/>
            </a:endParaRPr>
          </a:p>
          <a:p>
            <a:r>
              <a:rPr lang="en-US" altLang="zh-CN" sz="2400" b="1" dirty="0">
                <a:solidFill>
                  <a:srgbClr val="0000FF"/>
                </a:solidFill>
                <a:effectLst>
                  <a:outerShdw blurRad="38100" dist="38100" dir="2700000">
                    <a:srgbClr val="C0C0C0"/>
                  </a:outerShdw>
                </a:effectLst>
                <a:latin typeface="Arial" panose="020B0604020202020204" pitchFamily="34" charset="0"/>
              </a:rPr>
              <a:t>2. </a:t>
            </a:r>
            <a:r>
              <a:rPr lang="zh-CN" altLang="en-US" sz="2400" b="1" dirty="0">
                <a:solidFill>
                  <a:srgbClr val="0000FF"/>
                </a:solidFill>
                <a:effectLst>
                  <a:outerShdw blurRad="38100" dist="38100" dir="2700000">
                    <a:srgbClr val="C0C0C0"/>
                  </a:outerShdw>
                </a:effectLst>
                <a:latin typeface="Arial" panose="020B0604020202020204" pitchFamily="34" charset="0"/>
              </a:rPr>
              <a:t>全面展开：</a:t>
            </a:r>
            <a:r>
              <a:rPr lang="en-US" altLang="zh-CN" sz="2400" b="1" dirty="0">
                <a:effectLst>
                  <a:outerShdw blurRad="38100" dist="38100" dir="2700000">
                    <a:srgbClr val="C0C0C0"/>
                  </a:outerShdw>
                </a:effectLst>
                <a:latin typeface="Arial" panose="020B0604020202020204" pitchFamily="34" charset="0"/>
              </a:rPr>
              <a:t>1984</a:t>
            </a:r>
            <a:r>
              <a:rPr lang="zh-CN" altLang="en-US" sz="2400" b="1" dirty="0">
                <a:effectLst>
                  <a:outerShdw blurRad="38100" dist="38100" dir="2700000">
                    <a:srgbClr val="C0C0C0"/>
                  </a:outerShdw>
                </a:effectLst>
                <a:latin typeface="Arial" panose="020B0604020202020204" pitchFamily="34" charset="0"/>
              </a:rPr>
              <a:t>年改革的重心从农业转向城市；形成对外开放的格局 ；</a:t>
            </a:r>
            <a:r>
              <a:rPr lang="zh-CN" altLang="en-US" sz="2400" b="1">
                <a:effectLst>
                  <a:outerShdw blurRad="38100" dist="38100" dir="2700000">
                    <a:srgbClr val="C0C0C0"/>
                  </a:outerShdw>
                </a:effectLst>
                <a:latin typeface="Arial" panose="020B0604020202020204" pitchFamily="34" charset="0"/>
              </a:rPr>
              <a:t>                                             </a:t>
            </a:r>
            <a:endParaRPr lang="zh-CN" altLang="en-US" sz="2400" b="1">
              <a:effectLst>
                <a:outerShdw blurRad="38100" dist="38100" dir="2700000">
                  <a:srgbClr val="C0C0C0"/>
                </a:outerShdw>
              </a:effectLst>
              <a:latin typeface="Arial" panose="020B0604020202020204" pitchFamily="34" charset="0"/>
            </a:endParaRPr>
          </a:p>
          <a:p>
            <a:r>
              <a:rPr lang="en-US" altLang="zh-CN" sz="2400" b="1" dirty="0">
                <a:solidFill>
                  <a:srgbClr val="0000FF"/>
                </a:solidFill>
                <a:effectLst>
                  <a:outerShdw blurRad="38100" dist="38100" dir="2700000">
                    <a:srgbClr val="C0C0C0"/>
                  </a:outerShdw>
                </a:effectLst>
                <a:latin typeface="Arial" panose="020B0604020202020204" pitchFamily="34" charset="0"/>
              </a:rPr>
              <a:t>3. </a:t>
            </a:r>
            <a:r>
              <a:rPr lang="zh-CN" altLang="en-US" sz="2400" b="1" dirty="0">
                <a:solidFill>
                  <a:srgbClr val="0000FF"/>
                </a:solidFill>
                <a:effectLst>
                  <a:outerShdw blurRad="38100" dist="38100" dir="2700000">
                    <a:srgbClr val="C0C0C0"/>
                  </a:outerShdw>
                </a:effectLst>
                <a:latin typeface="Arial" panose="020B0604020202020204" pitchFamily="34" charset="0"/>
              </a:rPr>
              <a:t>深化发展：</a:t>
            </a:r>
            <a:r>
              <a:rPr lang="zh-CN" altLang="en-US" sz="2400" b="1" dirty="0">
                <a:effectLst>
                  <a:outerShdw blurRad="38100" dist="38100" dir="2700000">
                    <a:srgbClr val="C0C0C0"/>
                  </a:outerShdw>
                </a:effectLst>
                <a:latin typeface="Arial" panose="020B0604020202020204" pitchFamily="34" charset="0"/>
              </a:rPr>
              <a:t>南方谈话，中共十四大，建立社会主义市场经济体制；</a:t>
            </a:r>
            <a:endParaRPr lang="zh-CN" altLang="en-US" sz="2400" b="1" dirty="0">
              <a:effectLst>
                <a:outerShdw blurRad="38100" dist="38100" dir="2700000">
                  <a:srgbClr val="C0C0C0"/>
                </a:outerShdw>
              </a:effectLst>
              <a:latin typeface="Arial" panose="020B0604020202020204" pitchFamily="34" charset="0"/>
            </a:endParaRPr>
          </a:p>
        </p:txBody>
      </p:sp>
      <p:sp>
        <p:nvSpPr>
          <p:cNvPr id="2" name="文本框 1"/>
          <p:cNvSpPr txBox="1"/>
          <p:nvPr/>
        </p:nvSpPr>
        <p:spPr>
          <a:xfrm>
            <a:off x="458470" y="767080"/>
            <a:ext cx="8227060" cy="460375"/>
          </a:xfrm>
          <a:prstGeom prst="rect">
            <a:avLst/>
          </a:prstGeom>
          <a:solidFill>
            <a:srgbClr val="CCFFFF"/>
          </a:solidFill>
          <a:ln w="9525">
            <a:noFill/>
          </a:ln>
        </p:spPr>
        <p:txBody>
          <a:bodyPr wrap="square">
            <a:spAutoFit/>
          </a:bodyPr>
          <a:p>
            <a:pPr>
              <a:spcBef>
                <a:spcPct val="50000"/>
              </a:spcBef>
            </a:pPr>
            <a:r>
              <a:rPr lang="zh-CN" altLang="en-US" sz="2400" b="1" dirty="0">
                <a:solidFill>
                  <a:schemeClr val="accent6"/>
                </a:solidFill>
                <a:latin typeface="黑体" panose="02010609060101010101" pitchFamily="2" charset="-122"/>
                <a:ea typeface="黑体" panose="02010609060101010101" pitchFamily="2" charset="-122"/>
              </a:rPr>
              <a:t>新中国成立以来社会主义道路探索的曲折历程及阶段特征</a:t>
            </a:r>
            <a:endParaRPr lang="zh-CN" altLang="en-US" sz="2400" b="1" dirty="0">
              <a:solidFill>
                <a:schemeClr val="accent6"/>
              </a:solidFill>
              <a:latin typeface="黑体" panose="02010609060101010101" pitchFamily="2" charset="-122"/>
              <a:ea typeface="黑体" panose="02010609060101010101" pitchFamily="2" charset="-122"/>
            </a:endParaRPr>
          </a:p>
        </p:txBody>
      </p:sp>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p>
            <a:pPr algn="ctr" fontAlgn="base">
              <a:defRPr/>
            </a:pPr>
            <a:endParaRPr lang="zh-CN" altLang="en-US" strike="noStrike" noProof="1">
              <a:solidFill>
                <a:srgbClr val="FFFFFF"/>
              </a:solidFill>
            </a:endParaRPr>
          </a:p>
        </p:txBody>
      </p:sp>
      <p:pic>
        <p:nvPicPr>
          <p:cNvPr id="43035"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36885" name="矩形 154640"/>
          <p:cNvSpPr/>
          <p:nvPr/>
        </p:nvSpPr>
        <p:spPr>
          <a:xfrm>
            <a:off x="-71437" y="24034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专题线索</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8518"/>
                                        </p:tgtEl>
                                        <p:attrNameLst>
                                          <p:attrName>style.visibility</p:attrName>
                                        </p:attrNameLst>
                                      </p:cBhvr>
                                      <p:to>
                                        <p:strVal val="visible"/>
                                      </p:to>
                                    </p:set>
                                    <p:animEffect transition="in" filter="blinds(horizontal)">
                                      <p:cBhvr>
                                        <p:cTn id="7" dur="500"/>
                                        <p:tgtEl>
                                          <p:spTgt spid="4485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8526"/>
                                        </p:tgtEl>
                                        <p:attrNameLst>
                                          <p:attrName>style.visibility</p:attrName>
                                        </p:attrNameLst>
                                      </p:cBhvr>
                                      <p:to>
                                        <p:strVal val="visible"/>
                                      </p:to>
                                    </p:set>
                                    <p:animEffect transition="in" filter="blinds(horizontal)">
                                      <p:cBhvr>
                                        <p:cTn id="12" dur="500"/>
                                        <p:tgtEl>
                                          <p:spTgt spid="448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8" grpId="0"/>
      <p:bldP spid="4485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aphicFrame>
        <p:nvGraphicFramePr>
          <p:cNvPr id="14" name="Group 50"/>
          <p:cNvGraphicFramePr>
            <a:graphicFrameLocks noGrp="1"/>
          </p:cNvGraphicFramePr>
          <p:nvPr/>
        </p:nvGraphicFramePr>
        <p:xfrm>
          <a:off x="628650" y="2114550"/>
          <a:ext cx="7748588" cy="2174875"/>
        </p:xfrm>
        <a:graphic>
          <a:graphicData uri="http://schemas.openxmlformats.org/drawingml/2006/table">
            <a:tbl>
              <a:tblPr/>
              <a:tblGrid>
                <a:gridCol w="703580"/>
                <a:gridCol w="7044690"/>
              </a:tblGrid>
              <a:tr h="2174240">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marL="0" marR="0" lvl="0" indent="0" algn="ctr" defTabSz="914400" rtl="0" eaLnBrk="1" fontAlgn="base" latinLnBrk="0" hangingPunct="1">
                        <a:lnSpc>
                          <a:spcPct val="100000"/>
                        </a:lnSpc>
                        <a:spcBef>
                          <a:spcPts val="0"/>
                        </a:spcBef>
                        <a:spcAft>
                          <a:spcPct val="0"/>
                        </a:spcAft>
                        <a:buClrTx/>
                        <a:buSzTx/>
                        <a:buFontTx/>
                        <a:buNone/>
                      </a:pPr>
                      <a:r>
                        <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rPr>
                        <a:t>高考大纲</a:t>
                      </a:r>
                      <a:endPar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endParaRPr>
                    </a:p>
                  </a:txBody>
                  <a:tcPr marL="90000" marR="90000" marT="46786" marB="46786"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0033"/>
                    </a:solidFill>
                  </a:tcPr>
                </a:tc>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2.中国特色社会主义建设的道路</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(1)20世纪50年代至70年代探索社会主义建设道路的实践</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(2)十一届三中全会关于改革开放的决策</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(3)家庭联产承包责任制和国有企业改革</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(4)对外开放格局的初步形成</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p>
                      <a:pPr marL="0" marR="0" lvl="0" indent="0" algn="just" defTabSz="914400" rtl="0" eaLnBrk="1" fontAlgn="base" latinLnBrk="0" hangingPunct="1">
                        <a:lnSpc>
                          <a:spcPct val="110000"/>
                        </a:lnSpc>
                        <a:spcBef>
                          <a:spcPts val="0"/>
                        </a:spcBef>
                        <a:spcAft>
                          <a:spcPct val="0"/>
                        </a:spcAft>
                        <a:buClrTx/>
                        <a:buSzTx/>
                        <a:buFontTx/>
                        <a:buNone/>
                      </a:pPr>
                      <a:r>
                        <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rPr>
                        <a:t>(5)社会主义市场经济体制的建立</a:t>
                      </a:r>
                      <a:endParaRPr kumimoji="0" sz="2000" b="1" i="0" u="none" strike="noStrike" cap="none" normalizeH="0" baseline="0" dirty="0" smtClean="0">
                        <a:ln>
                          <a:noFill/>
                        </a:ln>
                        <a:solidFill>
                          <a:schemeClr val="bg1"/>
                        </a:solidFill>
                        <a:effectLst/>
                        <a:latin typeface="黑体" panose="02010609060101010101" pitchFamily="2" charset="-122"/>
                        <a:ea typeface="黑体" panose="02010609060101010101" pitchFamily="2" charset="-122"/>
                      </a:endParaRPr>
                    </a:p>
                  </a:txBody>
                  <a:tcPr marT="45706" marB="45706"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00"/>
                    </a:solidFill>
                  </a:tcPr>
                </a:tc>
              </a:tr>
            </a:tbl>
          </a:graphicData>
        </a:graphic>
      </p:graphicFrame>
      <p:pic>
        <p:nvPicPr>
          <p:cNvPr id="37903" name="Picture 2" descr="C:\Users\Administrator\Desktop\6608733_152507271000_2.jpg"/>
          <p:cNvPicPr>
            <a:picLocks noChangeAspect="1"/>
          </p:cNvPicPr>
          <p:nvPr/>
        </p:nvPicPr>
        <p:blipFill>
          <a:blip r:embed="rId2"/>
          <a:srcRect l="20155" r="24544"/>
          <a:stretch>
            <a:fillRect/>
          </a:stretch>
        </p:blipFill>
        <p:spPr>
          <a:xfrm>
            <a:off x="8377238" y="31750"/>
            <a:ext cx="747712" cy="957263"/>
          </a:xfrm>
          <a:prstGeom prst="rect">
            <a:avLst/>
          </a:prstGeom>
          <a:noFill/>
          <a:ln w="9525">
            <a:noFill/>
          </a:ln>
        </p:spPr>
      </p:pic>
      <p:grpSp>
        <p:nvGrpSpPr>
          <p:cNvPr id="4" name="组合 3"/>
          <p:cNvGrpSpPr/>
          <p:nvPr/>
        </p:nvGrpSpPr>
        <p:grpSpPr>
          <a:xfrm>
            <a:off x="1181735" y="626745"/>
            <a:ext cx="2016234" cy="1356995"/>
            <a:chOff x="1403648" y="1568031"/>
            <a:chExt cx="2016224" cy="3524860"/>
          </a:xfrm>
        </p:grpSpPr>
        <p:pic>
          <p:nvPicPr>
            <p:cNvPr id="34824" name="Picture 3" descr="C:\Users\Administrator\Desktop\43(304).jpg"/>
            <p:cNvPicPr>
              <a:picLocks noChangeAspect="1"/>
            </p:cNvPicPr>
            <p:nvPr/>
          </p:nvPicPr>
          <p:blipFill>
            <a:blip r:embed="rId3"/>
            <a:stretch>
              <a:fillRect/>
            </a:stretch>
          </p:blipFill>
          <p:spPr>
            <a:xfrm>
              <a:off x="1403648" y="1568031"/>
              <a:ext cx="1459857" cy="3524860"/>
            </a:xfrm>
            <a:prstGeom prst="rect">
              <a:avLst/>
            </a:prstGeom>
            <a:noFill/>
            <a:ln w="9525">
              <a:noFill/>
            </a:ln>
          </p:spPr>
        </p:pic>
        <p:sp>
          <p:nvSpPr>
            <p:cNvPr id="5" name="矩形 17"/>
            <p:cNvSpPr/>
            <p:nvPr/>
          </p:nvSpPr>
          <p:spPr>
            <a:xfrm>
              <a:off x="1409247" y="1571124"/>
              <a:ext cx="1816230"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a:solidFill>
                  <a:srgbClr val="FFFFFF"/>
                </a:solidFill>
                <a:latin typeface="Arial" panose="020B0604020202020204"/>
                <a:ea typeface="宋体" panose="02010600030101010101" pitchFamily="2" charset="-122"/>
              </a:endParaRPr>
            </a:p>
          </p:txBody>
        </p:sp>
        <p:sp>
          <p:nvSpPr>
            <p:cNvPr id="6" name="矩形 5"/>
            <p:cNvSpPr/>
            <p:nvPr/>
          </p:nvSpPr>
          <p:spPr>
            <a:xfrm>
              <a:off x="3060663" y="2172801"/>
              <a:ext cx="359209" cy="9787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solidFill>
                  <a:srgbClr val="FFFFFF"/>
                </a:solidFill>
              </a:endParaRPr>
            </a:p>
          </p:txBody>
        </p:sp>
      </p:grpSp>
      <p:pic>
        <p:nvPicPr>
          <p:cNvPr id="43035" name="TextBox 1"/>
          <p:cNvPicPr>
            <a:picLocks noGrp="1" noChangeAspect="1"/>
          </p:cNvPicPr>
          <p:nvPr/>
        </p:nvPicPr>
        <p:blipFill>
          <a:blip r:embed="rId4"/>
          <a:stretch>
            <a:fillRect/>
          </a:stretch>
        </p:blipFill>
        <p:spPr>
          <a:xfrm>
            <a:off x="900113" y="0"/>
            <a:ext cx="3457575" cy="296863"/>
          </a:xfrm>
          <a:prstGeom prst="rect">
            <a:avLst/>
          </a:prstGeom>
          <a:noFill/>
          <a:ln w="9525">
            <a:noFill/>
          </a:ln>
        </p:spPr>
      </p:pic>
      <p:sp>
        <p:nvSpPr>
          <p:cNvPr id="33803" name="TextBox 18"/>
          <p:cNvSpPr txBox="1"/>
          <p:nvPr/>
        </p:nvSpPr>
        <p:spPr>
          <a:xfrm>
            <a:off x="2838740" y="626462"/>
            <a:ext cx="4830445" cy="953135"/>
          </a:xfrm>
          <a:prstGeom prst="rect">
            <a:avLst/>
          </a:prstGeom>
          <a:solidFill>
            <a:srgbClr val="FFFFFF"/>
          </a:solidFill>
          <a:ln w="9525">
            <a:noFill/>
          </a:ln>
        </p:spPr>
        <p:txBody>
          <a:bodyPr wrap="none">
            <a:spAutoFit/>
          </a:bodyPr>
          <a:p>
            <a:pPr algn="l"/>
            <a:r>
              <a:rPr lang="zh-CN" altLang="en-US" sz="2800" b="1" dirty="0">
                <a:solidFill>
                  <a:srgbClr val="3333FF"/>
                </a:solidFill>
                <a:latin typeface="黑体" panose="02010609060101010101" pitchFamily="2" charset="-122"/>
                <a:ea typeface="黑体" panose="02010609060101010101" pitchFamily="2" charset="-122"/>
              </a:rPr>
              <a:t>专题三 </a:t>
            </a:r>
            <a:endParaRPr lang="zh-CN" altLang="en-US" sz="2800" b="1" dirty="0">
              <a:solidFill>
                <a:srgbClr val="3333FF"/>
              </a:solidFill>
              <a:latin typeface="黑体" panose="02010609060101010101" pitchFamily="2" charset="-122"/>
              <a:ea typeface="黑体" panose="02010609060101010101" pitchFamily="2" charset="-122"/>
            </a:endParaRPr>
          </a:p>
          <a:p>
            <a:pPr algn="l"/>
            <a:r>
              <a:rPr lang="zh-CN" altLang="en-US" sz="2800" b="1" dirty="0">
                <a:solidFill>
                  <a:srgbClr val="3333FF"/>
                </a:solidFill>
                <a:latin typeface="黑体" panose="02010609060101010101" pitchFamily="2" charset="-122"/>
                <a:ea typeface="黑体" panose="02010609060101010101" pitchFamily="2" charset="-122"/>
              </a:rPr>
              <a:t>中国社会主义建设道路的探索</a:t>
            </a:r>
            <a:endParaRPr lang="zh-CN" altLang="en-US" sz="2800" b="1" dirty="0">
              <a:solidFill>
                <a:srgbClr val="3333FF"/>
              </a:solidFill>
              <a:latin typeface="黑体" panose="02010609060101010101" pitchFamily="2" charset="-122"/>
              <a:ea typeface="黑体" panose="02010609060101010101" pitchFamily="2" charset="-122"/>
            </a:endParaRPr>
          </a:p>
        </p:txBody>
      </p:sp>
      <p:sp>
        <p:nvSpPr>
          <p:cNvPr id="36885" name="矩形 154640"/>
          <p:cNvSpPr/>
          <p:nvPr/>
        </p:nvSpPr>
        <p:spPr>
          <a:xfrm>
            <a:off x="-71437" y="240348"/>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edge">
                                      <p:cBhvr>
                                        <p:cTn id="7" dur="2000"/>
                                        <p:tgtEl>
                                          <p:spTgt spid="14"/>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sp>
        <p:nvSpPr>
          <p:cNvPr id="121874" name="TextBox 22"/>
          <p:cNvSpPr txBox="1"/>
          <p:nvPr/>
        </p:nvSpPr>
        <p:spPr>
          <a:xfrm>
            <a:off x="1322705" y="2500630"/>
            <a:ext cx="7287260" cy="953135"/>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专题三</a:t>
            </a:r>
            <a:endParaRPr lang="en-US" altLang="zh-CN" sz="2800" b="1">
              <a:solidFill>
                <a:srgbClr val="3333FF"/>
              </a:solidFill>
              <a:latin typeface="黑体" panose="02010609060101010101" pitchFamily="2" charset="-122"/>
              <a:ea typeface="黑体" panose="02010609060101010101" pitchFamily="2" charset="-122"/>
            </a:endParaRPr>
          </a:p>
          <a:p>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3</a:t>
            </a:r>
            <a:r>
              <a:rPr lang="zh-CN" altLang="en-US" sz="2800" b="1" dirty="0">
                <a:solidFill>
                  <a:srgbClr val="3333FF"/>
                </a:solidFill>
                <a:latin typeface="黑体" panose="02010609060101010101" pitchFamily="2" charset="-122"/>
                <a:ea typeface="黑体" panose="02010609060101010101" pitchFamily="2" charset="-122"/>
              </a:rPr>
              <a:t>讲 </a:t>
            </a:r>
            <a:r>
              <a:rPr sz="2800" b="1" dirty="0">
                <a:solidFill>
                  <a:schemeClr val="accent2"/>
                </a:solidFill>
                <a:ea typeface="黑体" panose="02010609060101010101" pitchFamily="2" charset="-122"/>
                <a:sym typeface="+mn-ea"/>
              </a:rPr>
              <a:t>社会主义市场经济体制在中国的建立</a:t>
            </a:r>
            <a:endParaRPr sz="2800" b="1" dirty="0">
              <a:solidFill>
                <a:schemeClr val="accent2"/>
              </a:solidFill>
              <a:ea typeface="黑体" panose="02010609060101010101" pitchFamily="2" charset="-122"/>
              <a:sym typeface="+mn-ea"/>
            </a:endParaRPr>
          </a:p>
        </p:txBody>
      </p:sp>
      <p:grpSp>
        <p:nvGrpSpPr>
          <p:cNvPr id="4" name="组合 3"/>
          <p:cNvGrpSpPr/>
          <p:nvPr/>
        </p:nvGrpSpPr>
        <p:grpSpPr>
          <a:xfrm>
            <a:off x="1181735" y="626745"/>
            <a:ext cx="2016234" cy="1356995"/>
            <a:chOff x="1403648" y="1568031"/>
            <a:chExt cx="2016224" cy="3524860"/>
          </a:xfrm>
        </p:grpSpPr>
        <p:pic>
          <p:nvPicPr>
            <p:cNvPr id="34824" name="Picture 3" descr="C:\Users\Administrator\Desktop\43(304).jpg"/>
            <p:cNvPicPr>
              <a:picLocks noChangeAspect="1"/>
            </p:cNvPicPr>
            <p:nvPr/>
          </p:nvPicPr>
          <p:blipFill>
            <a:blip r:embed="rId2"/>
            <a:stretch>
              <a:fillRect/>
            </a:stretch>
          </p:blipFill>
          <p:spPr>
            <a:xfrm>
              <a:off x="1403648" y="1568031"/>
              <a:ext cx="1459857" cy="3524860"/>
            </a:xfrm>
            <a:prstGeom prst="rect">
              <a:avLst/>
            </a:prstGeom>
            <a:noFill/>
            <a:ln w="9525">
              <a:noFill/>
            </a:ln>
          </p:spPr>
        </p:pic>
        <p:sp>
          <p:nvSpPr>
            <p:cNvPr id="5" name="矩形 17"/>
            <p:cNvSpPr/>
            <p:nvPr/>
          </p:nvSpPr>
          <p:spPr>
            <a:xfrm>
              <a:off x="1409247" y="1571124"/>
              <a:ext cx="1816230" cy="2181878"/>
            </a:xfrm>
            <a:prstGeom prst="rect">
              <a:avLst/>
            </a:prstGeom>
            <a:noFill/>
            <a:ln w="25400" cap="flat" cmpd="sng">
              <a:solidFill>
                <a:srgbClr val="CC6600"/>
              </a:solidFill>
              <a:prstDash val="solid"/>
              <a:round/>
              <a:headEnd type="none" w="med" len="med"/>
              <a:tailEnd type="none" w="med" len="med"/>
            </a:ln>
          </p:spPr>
          <p:txBody>
            <a:bodyPr anchor="ctr"/>
            <a:p>
              <a:pPr algn="ctr"/>
              <a:endParaRPr lang="zh-CN" altLang="en-US">
                <a:solidFill>
                  <a:srgbClr val="FFFFFF"/>
                </a:solidFill>
                <a:latin typeface="Arial" panose="020B0604020202020204"/>
                <a:ea typeface="宋体" panose="02010600030101010101" pitchFamily="2" charset="-122"/>
              </a:endParaRPr>
            </a:p>
          </p:txBody>
        </p:sp>
        <p:sp>
          <p:nvSpPr>
            <p:cNvPr id="6" name="矩形 5"/>
            <p:cNvSpPr/>
            <p:nvPr/>
          </p:nvSpPr>
          <p:spPr>
            <a:xfrm>
              <a:off x="3060663" y="2172801"/>
              <a:ext cx="359209" cy="9787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trike="noStrike" noProof="1">
                <a:solidFill>
                  <a:srgbClr val="FFFFFF"/>
                </a:solidFill>
              </a:endParaRPr>
            </a:p>
          </p:txBody>
        </p:sp>
      </p:grpSp>
      <p:sp>
        <p:nvSpPr>
          <p:cNvPr id="33803" name="TextBox 18"/>
          <p:cNvSpPr txBox="1"/>
          <p:nvPr/>
        </p:nvSpPr>
        <p:spPr>
          <a:xfrm>
            <a:off x="2838740" y="626462"/>
            <a:ext cx="4830445" cy="953135"/>
          </a:xfrm>
          <a:prstGeom prst="rect">
            <a:avLst/>
          </a:prstGeom>
          <a:solidFill>
            <a:srgbClr val="FFFFFF"/>
          </a:solidFill>
          <a:ln w="9525">
            <a:noFill/>
          </a:ln>
        </p:spPr>
        <p:txBody>
          <a:bodyPr wrap="none">
            <a:spAutoFit/>
          </a:bodyPr>
          <a:p>
            <a:pPr algn="l"/>
            <a:r>
              <a:rPr lang="zh-CN" altLang="en-US" sz="2800" b="1" dirty="0">
                <a:solidFill>
                  <a:schemeClr val="accent2"/>
                </a:solidFill>
                <a:ea typeface="黑体" panose="02010609060101010101" pitchFamily="2" charset="-122"/>
                <a:sym typeface="+mn-ea"/>
              </a:rPr>
              <a:t>专题三 </a:t>
            </a:r>
            <a:endParaRPr lang="zh-CN" altLang="en-US" sz="2800" b="1" dirty="0">
              <a:solidFill>
                <a:schemeClr val="accent2"/>
              </a:solidFill>
              <a:ea typeface="黑体" panose="02010609060101010101" pitchFamily="2" charset="-122"/>
              <a:sym typeface="+mn-ea"/>
            </a:endParaRPr>
          </a:p>
          <a:p>
            <a:pPr algn="l"/>
            <a:r>
              <a:rPr lang="zh-CN" altLang="en-US" sz="2800" b="1" dirty="0">
                <a:solidFill>
                  <a:schemeClr val="accent2"/>
                </a:solidFill>
                <a:ea typeface="黑体" panose="02010609060101010101" pitchFamily="2" charset="-122"/>
                <a:sym typeface="+mn-ea"/>
              </a:rPr>
              <a:t>中国社会主义建设道路的探索</a:t>
            </a:r>
            <a:endParaRPr lang="zh-CN" altLang="en-US" sz="2800" b="1" dirty="0">
              <a:solidFill>
                <a:srgbClr val="3333FF"/>
              </a:solidFill>
              <a:latin typeface="黑体" panose="02010609060101010101" pitchFamily="2" charset="-122"/>
              <a:ea typeface="黑体" panose="02010609060101010101" pitchFamily="2" charset="-122"/>
            </a:endParaRPr>
          </a:p>
        </p:txBody>
      </p:sp>
      <p:pic>
        <p:nvPicPr>
          <p:cNvPr id="111644" name="TextBox 1"/>
          <p:cNvPicPr>
            <a:picLocks noGrp="1" noChangeAspect="1"/>
          </p:cNvPicPr>
          <p:nvPr/>
        </p:nvPicPr>
        <p:blipFill>
          <a:blip r:embed="rId3"/>
          <a:stretch>
            <a:fillRect/>
          </a:stretch>
        </p:blipFill>
        <p:spPr>
          <a:xfrm>
            <a:off x="900113" y="0"/>
            <a:ext cx="3457575" cy="29686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 name="矩形 2"/>
          <p:cNvSpPr/>
          <p:nvPr/>
        </p:nvSpPr>
        <p:spPr>
          <a:xfrm>
            <a:off x="339725" y="68263"/>
            <a:ext cx="776288" cy="469900"/>
          </a:xfrm>
          <a:prstGeom prst="rect">
            <a:avLst/>
          </a:prstGeom>
          <a:blipFill dpi="0" rotWithShape="1">
            <a:blip r:embed="rId1">
              <a:alphaModFix amt="3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endParaRPr lang="zh-CN" altLang="en-US" strike="noStrike" noProof="1">
              <a:solidFill>
                <a:srgbClr val="FFFFFF"/>
              </a:solidFill>
            </a:endParaRPr>
          </a:p>
        </p:txBody>
      </p:sp>
      <p:graphicFrame>
        <p:nvGraphicFramePr>
          <p:cNvPr id="14" name="Group 50"/>
          <p:cNvGraphicFramePr>
            <a:graphicFrameLocks noGrp="1"/>
          </p:cNvGraphicFramePr>
          <p:nvPr/>
        </p:nvGraphicFramePr>
        <p:xfrm>
          <a:off x="17780" y="1808798"/>
          <a:ext cx="9109075" cy="2087563"/>
        </p:xfrm>
        <a:graphic>
          <a:graphicData uri="http://schemas.openxmlformats.org/drawingml/2006/table">
            <a:tbl>
              <a:tblPr/>
              <a:tblGrid>
                <a:gridCol w="1475656"/>
                <a:gridCol w="7632848"/>
              </a:tblGrid>
              <a:tr h="504056">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marL="0" marR="0" lvl="0" indent="0" algn="ctr" defTabSz="914400" rtl="0" eaLnBrk="1" fontAlgn="base" latinLnBrk="0" hangingPunct="1">
                        <a:lnSpc>
                          <a:spcPct val="120000"/>
                        </a:lnSpc>
                        <a:spcBef>
                          <a:spcPct val="20000"/>
                        </a:spcBef>
                        <a:spcAft>
                          <a:spcPct val="0"/>
                        </a:spcAft>
                        <a:buClrTx/>
                        <a:buSzTx/>
                        <a:buFontTx/>
                        <a:buNone/>
                      </a:pPr>
                      <a:r>
                        <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rPr>
                        <a:t>高考大纲</a:t>
                      </a:r>
                      <a:endPar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endParaRPr>
                    </a:p>
                  </a:txBody>
                  <a:tcPr marL="90000" marR="90000" marT="46786" marB="46786"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0033"/>
                    </a:solidFill>
                  </a:tcPr>
                </a:tc>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marL="0" marR="0" lvl="0" indent="0" algn="l" defTabSz="914400" rtl="0" eaLnBrk="1" fontAlgn="base" latinLnBrk="0" hangingPunct="1">
                        <a:lnSpc>
                          <a:spcPct val="120000"/>
                        </a:lnSpc>
                        <a:spcBef>
                          <a:spcPct val="20000"/>
                        </a:spcBef>
                        <a:spcAft>
                          <a:spcPct val="0"/>
                        </a:spcAft>
                        <a:buClrTx/>
                        <a:buSzTx/>
                        <a:buFontTx/>
                        <a:buNone/>
                      </a:pPr>
                      <a:r>
                        <a:rPr sz="2400" b="1" dirty="0">
                          <a:solidFill>
                            <a:srgbClr val="FF0000"/>
                          </a:solidFill>
                          <a:sym typeface="+mn-ea"/>
                        </a:rPr>
                        <a:t>社会主义市场经济体制的建立</a:t>
                      </a:r>
                      <a:endParaRPr sz="2400" b="1" dirty="0">
                        <a:solidFill>
                          <a:srgbClr val="FF0000"/>
                        </a:solidFill>
                        <a:sym typeface="+mn-ea"/>
                      </a:endParaRPr>
                    </a:p>
                  </a:txBody>
                  <a:tcPr marT="45706" marB="45706"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00"/>
                    </a:solidFill>
                  </a:tcPr>
                </a:tc>
              </a:tr>
              <a:tr h="937756">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marL="0" marR="0" lvl="0" indent="0" algn="ctr" defTabSz="914400" rtl="0" eaLnBrk="1" fontAlgn="base" latinLnBrk="0" hangingPunct="1">
                        <a:lnSpc>
                          <a:spcPct val="120000"/>
                        </a:lnSpc>
                        <a:spcBef>
                          <a:spcPct val="20000"/>
                        </a:spcBef>
                        <a:spcAft>
                          <a:spcPct val="0"/>
                        </a:spcAft>
                        <a:buClrTx/>
                        <a:buSzTx/>
                        <a:buFontTx/>
                        <a:buNone/>
                      </a:pPr>
                      <a:r>
                        <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rPr>
                        <a:t>课标展示</a:t>
                      </a:r>
                      <a:endParaRPr kumimoji="0" lang="zh-CN" altLang="en-US" sz="2400" b="1" i="0" u="none" strike="noStrike" cap="none" normalizeH="0" baseline="0" dirty="0" smtClean="0">
                        <a:ln>
                          <a:noFill/>
                        </a:ln>
                        <a:solidFill>
                          <a:srgbClr val="FFCC00"/>
                        </a:solidFill>
                        <a:effectLst/>
                        <a:latin typeface="黑体" panose="02010609060101010101" pitchFamily="2" charset="-122"/>
                        <a:ea typeface="黑体" panose="02010609060101010101" pitchFamily="2" charset="-122"/>
                      </a:endParaRPr>
                    </a:p>
                  </a:txBody>
                  <a:tcPr marL="90000" marR="90000" marT="46786" marB="46786"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0033"/>
                    </a:solidFill>
                  </a:tcPr>
                </a:tc>
                <a:tc>
                  <a:txBody>
                    <a:bodyPr/>
                    <a:lstStyle>
                      <a:lvl1pPr marL="0" algn="l" defTabSz="914400" rtl="0" eaLnBrk="1" latinLnBrk="0" hangingPunct="1">
                        <a:spcBef>
                          <a:spcPct val="20000"/>
                        </a:spcBef>
                        <a:defRPr sz="1600" kern="1200">
                          <a:solidFill>
                            <a:schemeClr val="tx1"/>
                          </a:solidFill>
                          <a:latin typeface="Arial" panose="020B0604020202020204" pitchFamily="34" charset="0"/>
                          <a:ea typeface="黑体" panose="02010609060101010101" pitchFamily="2" charset="-122"/>
                        </a:defRPr>
                      </a:lvl1pPr>
                      <a:lvl2pPr marL="457200" algn="l" defTabSz="914400" rtl="0" eaLnBrk="1" latinLnBrk="0" hangingPunct="1">
                        <a:spcBef>
                          <a:spcPct val="20000"/>
                        </a:spcBef>
                        <a:defRPr sz="1400" kern="1200">
                          <a:solidFill>
                            <a:schemeClr val="tx1"/>
                          </a:solidFill>
                          <a:latin typeface="Arial" panose="020B0604020202020204" pitchFamily="34" charset="0"/>
                          <a:ea typeface="黑体" panose="02010609060101010101" pitchFamily="2" charset="-122"/>
                        </a:defRPr>
                      </a:lvl2pPr>
                      <a:lvl3pPr marL="914400" algn="l" defTabSz="914400" rtl="0" eaLnBrk="1" latinLnBrk="0" hangingPunct="1">
                        <a:spcBef>
                          <a:spcPct val="20000"/>
                        </a:spcBef>
                        <a:defRPr sz="1200" kern="1200">
                          <a:solidFill>
                            <a:schemeClr val="tx1"/>
                          </a:solidFill>
                          <a:latin typeface="Arial" panose="020B0604020202020204" pitchFamily="34" charset="0"/>
                          <a:ea typeface="黑体" panose="02010609060101010101" pitchFamily="2" charset="-122"/>
                        </a:defRPr>
                      </a:lvl3pPr>
                      <a:lvl4pPr marL="13716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4pPr>
                      <a:lvl5pPr marL="1828800" algn="l" defTabSz="914400" rtl="0" eaLnBrk="1" latinLnBrk="0" hangingPunct="1">
                        <a:spcBef>
                          <a:spcPct val="20000"/>
                        </a:spcBef>
                        <a:defRPr sz="1000" kern="1200">
                          <a:solidFill>
                            <a:schemeClr val="tx1"/>
                          </a:solidFill>
                          <a:latin typeface="Arial" panose="020B0604020202020204" pitchFamily="34" charset="0"/>
                          <a:ea typeface="黑体" panose="02010609060101010101" pitchFamily="2" charset="-122"/>
                        </a:defRPr>
                      </a:lvl5pPr>
                      <a:lvl6pPr marL="22860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6pPr>
                      <a:lvl7pPr marL="27432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7pPr>
                      <a:lvl8pPr marL="32004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8pPr>
                      <a:lvl9pPr marL="3657600" algn="l" defTabSz="914400" rtl="0" eaLnBrk="1" fontAlgn="base" latinLnBrk="0" hangingPunct="1">
                        <a:spcBef>
                          <a:spcPct val="20000"/>
                        </a:spcBef>
                        <a:spcAft>
                          <a:spcPct val="0"/>
                        </a:spcAft>
                        <a:defRPr sz="1000" kern="1200">
                          <a:solidFill>
                            <a:schemeClr val="tx1"/>
                          </a:solidFill>
                          <a:latin typeface="Arial" panose="020B0604020202020204" pitchFamily="34" charset="0"/>
                          <a:ea typeface="黑体" panose="02010609060101010101" pitchFamily="2" charset="-122"/>
                        </a:defRPr>
                      </a:lvl9pPr>
                    </a:lstStyle>
                    <a:p>
                      <a:pPr>
                        <a:spcBef>
                          <a:spcPct val="50000"/>
                        </a:spcBef>
                      </a:pPr>
                      <a:r>
                        <a:rPr sz="2000" b="1" dirty="0">
                          <a:solidFill>
                            <a:srgbClr val="FF0000"/>
                          </a:solidFill>
                          <a:latin typeface="宋体" panose="02010600030101010101" pitchFamily="2" charset="-122"/>
                          <a:sym typeface="+mn-ea"/>
                        </a:rPr>
                        <a:t>1、南方谈话的背景、内容和意义；</a:t>
                      </a:r>
                      <a:endParaRPr sz="2000" b="1" dirty="0">
                        <a:solidFill>
                          <a:srgbClr val="FF0000"/>
                        </a:solidFill>
                        <a:latin typeface="宋体" panose="02010600030101010101" pitchFamily="2" charset="-122"/>
                        <a:sym typeface="+mn-ea"/>
                      </a:endParaRPr>
                    </a:p>
                    <a:p>
                      <a:pPr>
                        <a:spcBef>
                          <a:spcPct val="50000"/>
                        </a:spcBef>
                      </a:pPr>
                      <a:r>
                        <a:rPr sz="2000" b="1" dirty="0">
                          <a:solidFill>
                            <a:srgbClr val="FF0000"/>
                          </a:solidFill>
                          <a:latin typeface="宋体" panose="02010600030101010101" pitchFamily="2" charset="-122"/>
                          <a:sym typeface="+mn-ea"/>
                        </a:rPr>
                        <a:t>2、中共十四大的内容、意义；</a:t>
                      </a:r>
                      <a:endParaRPr sz="2000" b="1" dirty="0">
                        <a:solidFill>
                          <a:srgbClr val="FF0000"/>
                        </a:solidFill>
                        <a:latin typeface="宋体" panose="02010600030101010101" pitchFamily="2" charset="-122"/>
                        <a:sym typeface="+mn-ea"/>
                      </a:endParaRPr>
                    </a:p>
                    <a:p>
                      <a:pPr>
                        <a:spcBef>
                          <a:spcPct val="50000"/>
                        </a:spcBef>
                      </a:pPr>
                      <a:r>
                        <a:rPr sz="2000" b="1" dirty="0">
                          <a:solidFill>
                            <a:srgbClr val="FF0000"/>
                          </a:solidFill>
                          <a:latin typeface="宋体" panose="02010600030101010101" pitchFamily="2" charset="-122"/>
                          <a:sym typeface="+mn-ea"/>
                        </a:rPr>
                        <a:t>3、中共十四届三中全会的决定；</a:t>
                      </a:r>
                      <a:endParaRPr sz="2000" b="1" dirty="0">
                        <a:solidFill>
                          <a:srgbClr val="FF0000"/>
                        </a:solidFill>
                        <a:latin typeface="宋体" panose="02010600030101010101" pitchFamily="2" charset="-122"/>
                        <a:sym typeface="+mn-ea"/>
                      </a:endParaRPr>
                    </a:p>
                    <a:p>
                      <a:pPr>
                        <a:spcBef>
                          <a:spcPct val="50000"/>
                        </a:spcBef>
                      </a:pPr>
                      <a:r>
                        <a:rPr sz="2000" b="1" dirty="0">
                          <a:solidFill>
                            <a:srgbClr val="FF0000"/>
                          </a:solidFill>
                          <a:latin typeface="宋体" panose="02010600030101010101" pitchFamily="2" charset="-122"/>
                          <a:sym typeface="+mn-ea"/>
                        </a:rPr>
                        <a:t>4、中共十五大的内容；</a:t>
                      </a:r>
                      <a:endParaRPr sz="2000" b="1" dirty="0">
                        <a:solidFill>
                          <a:srgbClr val="FF0000"/>
                        </a:solidFill>
                        <a:latin typeface="宋体" panose="02010600030101010101" pitchFamily="2" charset="-122"/>
                        <a:sym typeface="+mn-ea"/>
                      </a:endParaRPr>
                    </a:p>
                  </a:txBody>
                  <a:tcPr marT="45706" marB="45706"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00"/>
                    </a:solidFill>
                  </a:tcPr>
                </a:tc>
              </a:tr>
            </a:tbl>
          </a:graphicData>
        </a:graphic>
      </p:graphicFrame>
      <p:sp>
        <p:nvSpPr>
          <p:cNvPr id="36885" name="矩形 154640"/>
          <p:cNvSpPr/>
          <p:nvPr/>
        </p:nvSpPr>
        <p:spPr>
          <a:xfrm>
            <a:off x="179388" y="627063"/>
            <a:ext cx="1409700" cy="539750"/>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高考考纲</a:t>
            </a:r>
            <a:endParaRPr lang="zh-CN" altLang="en-US" sz="2800">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pic>
        <p:nvPicPr>
          <p:cNvPr id="111644" name="TextBox 1"/>
          <p:cNvPicPr>
            <a:picLocks noGrp="1" noChangeAspect="1"/>
          </p:cNvPicPr>
          <p:nvPr/>
        </p:nvPicPr>
        <p:blipFill>
          <a:blip r:embed="rId2"/>
          <a:stretch>
            <a:fillRect/>
          </a:stretch>
        </p:blipFill>
        <p:spPr>
          <a:xfrm>
            <a:off x="900113" y="0"/>
            <a:ext cx="3457575" cy="296863"/>
          </a:xfrm>
          <a:prstGeom prst="rect">
            <a:avLst/>
          </a:prstGeom>
          <a:noFill/>
          <a:ln w="9525">
            <a:noFill/>
          </a:ln>
        </p:spPr>
      </p:pic>
      <p:sp>
        <p:nvSpPr>
          <p:cNvPr id="2" name="TextBox 22"/>
          <p:cNvSpPr txBox="1"/>
          <p:nvPr/>
        </p:nvSpPr>
        <p:spPr>
          <a:xfrm>
            <a:off x="1589405" y="425450"/>
            <a:ext cx="7287260" cy="1168400"/>
          </a:xfrm>
          <a:prstGeom prst="rect">
            <a:avLst/>
          </a:prstGeom>
          <a:solidFill>
            <a:srgbClr val="FFFFFF"/>
          </a:solidFill>
          <a:ln w="9525">
            <a:noFill/>
          </a:ln>
        </p:spPr>
        <p:txBody>
          <a:bodyPr wrap="square">
            <a:spAutoFit/>
          </a:bodyPr>
          <a:p>
            <a:r>
              <a:rPr lang="zh-CN" altLang="en-US" sz="2800" b="1" dirty="0">
                <a:solidFill>
                  <a:srgbClr val="3333FF"/>
                </a:solidFill>
                <a:latin typeface="黑体" panose="02010609060101010101" pitchFamily="2" charset="-122"/>
                <a:ea typeface="黑体" panose="02010609060101010101" pitchFamily="2" charset="-122"/>
              </a:rPr>
              <a:t>专题三</a:t>
            </a:r>
            <a:endParaRPr lang="en-US" altLang="zh-CN" sz="2800" b="1">
              <a:solidFill>
                <a:srgbClr val="3333FF"/>
              </a:solidFill>
              <a:latin typeface="黑体" panose="02010609060101010101" pitchFamily="2" charset="-122"/>
              <a:ea typeface="黑体" panose="02010609060101010101" pitchFamily="2" charset="-122"/>
            </a:endParaRPr>
          </a:p>
          <a:p>
            <a:pPr algn="ctr">
              <a:spcBef>
                <a:spcPct val="50000"/>
              </a:spcBef>
            </a:pPr>
            <a:r>
              <a:rPr lang="zh-CN" altLang="en-US" sz="2800" b="1" dirty="0">
                <a:solidFill>
                  <a:srgbClr val="3333FF"/>
                </a:solidFill>
                <a:latin typeface="黑体" panose="02010609060101010101" pitchFamily="2" charset="-122"/>
                <a:ea typeface="黑体" panose="02010609060101010101" pitchFamily="2" charset="-122"/>
              </a:rPr>
              <a:t>第</a:t>
            </a:r>
            <a:r>
              <a:rPr lang="en-US" altLang="zh-CN" sz="2800" b="1">
                <a:solidFill>
                  <a:srgbClr val="3333FF"/>
                </a:solidFill>
                <a:latin typeface="黑体" panose="02010609060101010101" pitchFamily="2" charset="-122"/>
                <a:ea typeface="黑体" panose="02010609060101010101" pitchFamily="2" charset="-122"/>
              </a:rPr>
              <a:t>3</a:t>
            </a:r>
            <a:r>
              <a:rPr lang="zh-CN" altLang="en-US" sz="2800" b="1" dirty="0">
                <a:solidFill>
                  <a:srgbClr val="3333FF"/>
                </a:solidFill>
                <a:latin typeface="黑体" panose="02010609060101010101" pitchFamily="2" charset="-122"/>
                <a:ea typeface="黑体" panose="02010609060101010101" pitchFamily="2" charset="-122"/>
              </a:rPr>
              <a:t>讲 </a:t>
            </a:r>
            <a:r>
              <a:rPr lang="zh-CN" altLang="en-US" sz="2800" b="1" dirty="0">
                <a:solidFill>
                  <a:schemeClr val="accent2"/>
                </a:solidFill>
                <a:ea typeface="黑体" panose="02010609060101010101" pitchFamily="2" charset="-122"/>
                <a:sym typeface="+mn-ea"/>
              </a:rPr>
              <a:t>社会主义市场经济体制在中国的建立</a:t>
            </a:r>
            <a:endParaRPr sz="2800" b="1" dirty="0">
              <a:solidFill>
                <a:schemeClr val="accent2"/>
              </a:solidFill>
              <a:ea typeface="黑体" panose="0201060906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edge">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11710" name="表格 111709"/>
          <p:cNvGraphicFramePr/>
          <p:nvPr/>
        </p:nvGraphicFramePr>
        <p:xfrm>
          <a:off x="40640" y="930275"/>
          <a:ext cx="9062085" cy="3530600"/>
        </p:xfrm>
        <a:graphic>
          <a:graphicData uri="http://schemas.openxmlformats.org/drawingml/2006/table">
            <a:tbl>
              <a:tblPr/>
              <a:tblGrid>
                <a:gridCol w="1108075"/>
                <a:gridCol w="994410"/>
                <a:gridCol w="1126490"/>
                <a:gridCol w="1475105"/>
                <a:gridCol w="1443990"/>
                <a:gridCol w="1204595"/>
                <a:gridCol w="1709420"/>
              </a:tblGrid>
              <a:tr h="715010">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2017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考纲</a:t>
                      </a:r>
                      <a:endParaRPr lang="zh-CN" altLang="en-US" sz="16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2012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endParaRPr lang="zh-CN" altLang="en-US" sz="1600" b="1">
                        <a:solidFill>
                          <a:srgbClr val="FF0000"/>
                        </a:solidFill>
                        <a:latin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2013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2014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2015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2016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 </a:t>
                      </a:r>
                      <a:r>
                        <a:rPr lang="en-US" altLang="zh-CN" sz="1600" b="1">
                          <a:solidFill>
                            <a:srgbClr val="FF0000"/>
                          </a:solidFill>
                          <a:latin typeface="宋体" panose="02010600030101010101" pitchFamily="2" charset="-122"/>
                        </a:rPr>
                        <a:t>Ⅲ</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marL="0" lvl="0" indent="0" algn="ctr">
                        <a:spcBef>
                          <a:spcPct val="0"/>
                        </a:spcBef>
                        <a:buClrTx/>
                        <a:buSzPct val="100000"/>
                        <a:buFont typeface="Arial" panose="020B0604020202020204" pitchFamily="34" charset="0"/>
                        <a:buNone/>
                      </a:pPr>
                      <a:r>
                        <a:rPr lang="en-US" altLang="zh-CN" sz="1600" b="1">
                          <a:solidFill>
                            <a:srgbClr val="FF0000"/>
                          </a:solidFill>
                          <a:latin typeface="宋体" panose="02010600030101010101" pitchFamily="2" charset="-122"/>
                        </a:rPr>
                        <a:t>2017 </a:t>
                      </a:r>
                      <a:r>
                        <a:rPr lang="zh-CN" altLang="en-US" sz="1600" b="1">
                          <a:solidFill>
                            <a:srgbClr val="FF0000"/>
                          </a:solidFill>
                          <a:latin typeface="宋体" panose="02010600030101010101" pitchFamily="2" charset="-122"/>
                        </a:rPr>
                        <a:t>年</a:t>
                      </a:r>
                      <a:endParaRPr lang="zh-CN" altLang="en-US" sz="1600" b="1">
                        <a:solidFill>
                          <a:srgbClr val="FF0000"/>
                        </a:solidFill>
                        <a:latin typeface="宋体" panose="02010600030101010101" pitchFamily="2" charset="-122"/>
                      </a:endParaRPr>
                    </a:p>
                    <a:p>
                      <a:pPr marL="0" lvl="0" indent="0" algn="ctr">
                        <a:spcBef>
                          <a:spcPct val="0"/>
                        </a:spcBef>
                        <a:buClrTx/>
                        <a:buSzPct val="100000"/>
                        <a:buFont typeface="Arial" panose="020B0604020202020204" pitchFamily="34" charset="0"/>
                        <a:buNone/>
                      </a:pPr>
                      <a:r>
                        <a:rPr lang="zh-CN" altLang="en-US" sz="1600" b="1">
                          <a:solidFill>
                            <a:srgbClr val="FF0000"/>
                          </a:solidFill>
                          <a:latin typeface="宋体" panose="02010600030101010101" pitchFamily="2" charset="-122"/>
                        </a:rPr>
                        <a:t>（全国卷</a:t>
                      </a:r>
                      <a:r>
                        <a:rPr lang="en-US" altLang="zh-CN" sz="1600" b="1">
                          <a:solidFill>
                            <a:srgbClr val="FF0000"/>
                          </a:solidFill>
                          <a:latin typeface="宋体" panose="02010600030101010101" pitchFamily="2" charset="-122"/>
                        </a:rPr>
                        <a:t>Ⅰ</a:t>
                      </a:r>
                      <a:r>
                        <a:rPr lang="zh-CN" altLang="en-US" sz="1600" b="1">
                          <a:solidFill>
                            <a:srgbClr val="FF0000"/>
                          </a:solidFill>
                          <a:latin typeface="宋体" panose="02010600030101010101" pitchFamily="2" charset="-122"/>
                        </a:rPr>
                        <a:t>、</a:t>
                      </a:r>
                      <a:r>
                        <a:rPr lang="en-US" altLang="zh-CN" sz="1600" b="1">
                          <a:solidFill>
                            <a:srgbClr val="FF0000"/>
                          </a:solidFill>
                          <a:latin typeface="宋体" panose="02010600030101010101" pitchFamily="2" charset="-122"/>
                        </a:rPr>
                        <a:t>Ⅱ</a:t>
                      </a:r>
                      <a:r>
                        <a:rPr lang="zh-CN" altLang="en-US" sz="1600" b="1">
                          <a:solidFill>
                            <a:srgbClr val="FF0000"/>
                          </a:solidFill>
                          <a:latin typeface="宋体" panose="02010600030101010101" pitchFamily="2" charset="-122"/>
                        </a:rPr>
                        <a:t>、 </a:t>
                      </a:r>
                      <a:r>
                        <a:rPr lang="en-US" altLang="zh-CN" sz="1600" b="1">
                          <a:solidFill>
                            <a:srgbClr val="FF0000"/>
                          </a:solidFill>
                          <a:latin typeface="宋体" panose="02010600030101010101" pitchFamily="2" charset="-122"/>
                        </a:rPr>
                        <a:t>Ⅲ</a:t>
                      </a:r>
                      <a:r>
                        <a:rPr lang="zh-CN" altLang="en-US" sz="1600" b="1">
                          <a:solidFill>
                            <a:srgbClr val="FF0000"/>
                          </a:solidFill>
                          <a:latin typeface="宋体" panose="02010600030101010101" pitchFamily="2" charset="-122"/>
                        </a:rPr>
                        <a:t>）</a:t>
                      </a:r>
                      <a:endParaRPr lang="zh-CN" altLang="en-US" sz="1600" b="1">
                        <a:solidFill>
                          <a:srgbClr val="FF0000"/>
                        </a:solidFill>
                        <a:latin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98763">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a:t>
                      </a:r>
                      <a:r>
                        <a:rPr lang="en-US" altLang="zh-CN" sz="1800" b="1">
                          <a:latin typeface="宋体" panose="02010600030101010101" pitchFamily="2" charset="-122"/>
                          <a:ea typeface="宋体" panose="02010600030101010101" pitchFamily="2" charset="-122"/>
                          <a:cs typeface="宋体" panose="02010600030101010101" pitchFamily="2" charset="-122"/>
                        </a:rPr>
                        <a:t>5</a:t>
                      </a:r>
                      <a:r>
                        <a:rPr lang="zh-CN" altLang="en-US" sz="1800" b="1">
                          <a:latin typeface="宋体" panose="02010600030101010101" pitchFamily="2" charset="-122"/>
                          <a:ea typeface="宋体" panose="02010600030101010101" pitchFamily="2" charset="-122"/>
                          <a:cs typeface="宋体" panose="02010600030101010101" pitchFamily="2" charset="-122"/>
                        </a:rPr>
                        <a:t>）社会</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主义市场</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经济体制</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的建立</a:t>
                      </a: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r>
                        <a:rPr lang="en-US" altLang="zh-CN" sz="1800" b="1">
                          <a:latin typeface="宋体" panose="02010600030101010101" pitchFamily="2" charset="-122"/>
                          <a:ea typeface="宋体" panose="02010600030101010101" pitchFamily="2" charset="-122"/>
                          <a:cs typeface="宋体" panose="02010600030101010101" pitchFamily="2" charset="-122"/>
                        </a:rPr>
                        <a:t>33.</a:t>
                      </a:r>
                      <a:r>
                        <a:rPr lang="zh-CN" altLang="en-US" sz="1800" b="1">
                          <a:latin typeface="宋体" panose="02010600030101010101" pitchFamily="2" charset="-122"/>
                          <a:ea typeface="宋体" panose="02010600030101010101" pitchFamily="2" charset="-122"/>
                          <a:cs typeface="宋体" panose="02010600030101010101" pitchFamily="2" charset="-122"/>
                        </a:rPr>
                        <a:t>新中</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国改革开</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放以来的</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经济建设</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a:t>
                      </a:r>
                      <a:r>
                        <a:rPr lang="en-US" altLang="zh-CN" sz="1800" b="1">
                          <a:latin typeface="宋体" panose="02010600030101010101" pitchFamily="2" charset="-122"/>
                          <a:ea typeface="宋体" panose="02010600030101010101" pitchFamily="2" charset="-122"/>
                          <a:cs typeface="宋体" panose="02010600030101010101" pitchFamily="2" charset="-122"/>
                        </a:rPr>
                        <a:t>1992</a:t>
                      </a:r>
                      <a:r>
                        <a:rPr lang="zh-CN" altLang="en-US" sz="1800" b="1">
                          <a:latin typeface="宋体" panose="02010600030101010101" pitchFamily="2" charset="-122"/>
                          <a:ea typeface="宋体" panose="02010600030101010101" pitchFamily="2" charset="-122"/>
                          <a:cs typeface="宋体" panose="02010600030101010101" pitchFamily="2" charset="-122"/>
                        </a:rPr>
                        <a:t>年</a:t>
                      </a:r>
                      <a:endParaRPr lang="zh-CN" altLang="en-US" sz="1800" b="1">
                        <a:latin typeface="宋体" panose="02010600030101010101" pitchFamily="2" charset="-122"/>
                        <a:ea typeface="宋体" panose="02010600030101010101" pitchFamily="2" charset="-122"/>
                        <a:cs typeface="宋体" panose="02010600030101010101" pitchFamily="2" charset="-122"/>
                      </a:endParaRPr>
                    </a:p>
                    <a:p>
                      <a:pPr>
                        <a:buNone/>
                      </a:pPr>
                      <a:r>
                        <a:rPr lang="zh-CN" altLang="en-US" sz="1800" b="1">
                          <a:latin typeface="宋体" panose="02010600030101010101" pitchFamily="2" charset="-122"/>
                          <a:ea typeface="宋体" panose="02010600030101010101" pitchFamily="2" charset="-122"/>
                          <a:cs typeface="宋体" panose="02010600030101010101" pitchFamily="2" charset="-122"/>
                        </a:rPr>
                        <a:t>下海潮）</a:t>
                      </a: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endParaRPr lang="en-US" altLang="zh-CN"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lvl1pPr marL="342900" lvl="0" indent="-34290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Char char="v"/>
                        <a:defRPr sz="2800" u="none" kern="1200" baseline="0">
                          <a:solidFill>
                            <a:schemeClr val="tx1"/>
                          </a:solidFill>
                          <a:latin typeface="Arial" panose="020B0604020202020204" pitchFamily="34" charset="0"/>
                          <a:ea typeface="宋体" panose="02010600030101010101" pitchFamily="2" charset="-122"/>
                        </a:defRPr>
                      </a:lvl1pPr>
                      <a:lvl2pPr marL="742950" lvl="1" indent="-285750" algn="l" defTabSz="914400" rtl="0" eaLnBrk="1" fontAlgn="base" latinLnBrk="0" hangingPunct="1">
                        <a:lnSpc>
                          <a:spcPct val="100000"/>
                        </a:lnSpc>
                        <a:spcBef>
                          <a:spcPct val="20000"/>
                        </a:spcBef>
                        <a:spcAft>
                          <a:spcPct val="0"/>
                        </a:spcAft>
                        <a:buClr>
                          <a:schemeClr val="accent2"/>
                        </a:buClr>
                        <a:buSzPct val="85000"/>
                        <a:buFont typeface="Wingdings" panose="05000000000000000000" pitchFamily="2" charset="2"/>
                        <a:buChar char=""/>
                        <a:defRPr sz="2400" b="0" i="0" u="none" kern="1200" baseline="0">
                          <a:solidFill>
                            <a:schemeClr val="tx1"/>
                          </a:solidFill>
                          <a:latin typeface="Arial" panose="020B0604020202020204" pitchFamily="34" charset="0"/>
                          <a:ea typeface="宋体" panose="02010600030101010101" pitchFamily="2" charset="-122"/>
                        </a:defRPr>
                      </a:lvl2pPr>
                      <a:lvl3pPr marL="1143000" lvl="2"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2000" b="0" i="0" u="none" kern="1200" baseline="0">
                          <a:solidFill>
                            <a:schemeClr val="tx1"/>
                          </a:solidFill>
                          <a:latin typeface="Arial" panose="020B0604020202020204" pitchFamily="34" charset="0"/>
                          <a:ea typeface="宋体" panose="02010600030101010101" pitchFamily="2" charset="-122"/>
                        </a:defRPr>
                      </a:lvl3pPr>
                      <a:lvl4pPr marL="1600200" lvl="3" indent="-228600" algn="l" defTabSz="914400" rtl="0" eaLnBrk="1" fontAlgn="base" latinLnBrk="0" hangingPunct="1">
                        <a:lnSpc>
                          <a:spcPct val="100000"/>
                        </a:lnSpc>
                        <a:spcBef>
                          <a:spcPct val="20000"/>
                        </a:spcBef>
                        <a:spcAft>
                          <a:spcPct val="0"/>
                        </a:spcAft>
                        <a:buClr>
                          <a:schemeClr val="accent2"/>
                        </a:buClr>
                        <a:buSzPct val="90000"/>
                        <a:buFont typeface="Wingdings" panose="05000000000000000000" pitchFamily="2" charset="2"/>
                        <a:buChar char=""/>
                        <a:defRPr sz="1800" b="0" i="0" u="none" kern="1200" baseline="0">
                          <a:solidFill>
                            <a:schemeClr val="tx1"/>
                          </a:solidFill>
                          <a:latin typeface="Arial" panose="020B0604020202020204" pitchFamily="34" charset="0"/>
                          <a:ea typeface="宋体" panose="02010600030101010101" pitchFamily="2" charset="-122"/>
                        </a:defRPr>
                      </a:lvl4pPr>
                      <a:lvl5pPr marL="2057400" lvl="4" indent="-228600" algn="l" defTabSz="914400" rtl="0" eaLnBrk="1" fontAlgn="base" latinLnBrk="0" hangingPunct="1">
                        <a:lnSpc>
                          <a:spcPct val="100000"/>
                        </a:lnSpc>
                        <a:spcBef>
                          <a:spcPct val="20000"/>
                        </a:spcBef>
                        <a:spcAft>
                          <a:spcPct val="0"/>
                        </a:spcAft>
                        <a:buClr>
                          <a:schemeClr val="hlink"/>
                        </a:buClr>
                        <a:buSzPct val="85000"/>
                        <a:buFont typeface="Wingdings" panose="05000000000000000000" pitchFamily="2" charset="2"/>
                        <a:buChar char="v"/>
                        <a:defRPr sz="1800" b="0" i="0" u="none" kern="1200" baseline="0">
                          <a:solidFill>
                            <a:schemeClr val="tx1"/>
                          </a:solidFill>
                          <a:latin typeface="Arial" panose="020B0604020202020204" pitchFamily="34" charset="0"/>
                          <a:ea typeface="宋体" panose="02010600030101010101" pitchFamily="2" charset="-122"/>
                        </a:defRPr>
                      </a:lvl5pPr>
                    </a:lstStyle>
                    <a:p>
                      <a:pPr>
                        <a:buNone/>
                      </a:pPr>
                      <a:endParaRPr lang="zh-CN" altLang="en-US" sz="1800" b="1">
                        <a:latin typeface="宋体" panose="02010600030101010101" pitchFamily="2" charset="-122"/>
                        <a:ea typeface="宋体" panose="02010600030101010101" pitchFamily="2" charset="-122"/>
                        <a:cs typeface="宋体" panose="02010600030101010101" pitchFamily="2" charset="-122"/>
                      </a:endParaRPr>
                    </a:p>
                  </a:txBody>
                  <a:tcPr marL="0" marR="0" marT="0" marB="1" vert="horz" anchor="t">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11644" name="TextBox 1"/>
          <p:cNvPicPr>
            <a:picLocks noGrp="1" noChangeAspect="1"/>
          </p:cNvPicPr>
          <p:nvPr/>
        </p:nvPicPr>
        <p:blipFill>
          <a:blip r:embed="rId1"/>
          <a:stretch>
            <a:fillRect/>
          </a:stretch>
        </p:blipFill>
        <p:spPr>
          <a:xfrm>
            <a:off x="900113" y="0"/>
            <a:ext cx="3457575" cy="296863"/>
          </a:xfrm>
          <a:prstGeom prst="rect">
            <a:avLst/>
          </a:prstGeom>
          <a:noFill/>
          <a:ln w="9525">
            <a:noFill/>
          </a:ln>
        </p:spPr>
      </p:pic>
      <p:sp>
        <p:nvSpPr>
          <p:cNvPr id="11276" name="矩形 11275"/>
          <p:cNvSpPr/>
          <p:nvPr/>
        </p:nvSpPr>
        <p:spPr>
          <a:xfrm>
            <a:off x="381000" y="412750"/>
            <a:ext cx="1409700" cy="298450"/>
          </a:xfrm>
          <a:prstGeom prst="rect">
            <a:avLst/>
          </a:prstGeom>
        </p:spPr>
        <p:txBody>
          <a:bodyPr wrap="none" fromWordArt="1">
            <a:prstTxWarp prst="textCascadeUp">
              <a:avLst>
                <a:gd name="adj" fmla="val 44444"/>
              </a:avLst>
            </a:prstTxWarp>
            <a:normAutofit fontScale="40000"/>
            <a:scene3d>
              <a:camera prst="legacyPerspectiveFront">
                <a:rot lat="20520000" lon="1080000" rev="0"/>
              </a:camera>
              <a:lightRig rig="legacyHarsh2" dir="b"/>
            </a:scene3d>
            <a:sp3d extrusionH="430200" prstMaterial="legacyMatte">
              <a:extrusionClr>
                <a:srgbClr val="FF6600"/>
              </a:extrusionClr>
            </a:sp3d>
          </a:bodyPr>
          <a:p>
            <a:pPr algn="ctr" fontAlgn="base"/>
            <a:r>
              <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cs typeface="+mn-ea"/>
              </a:rPr>
              <a:t>考题统计</a:t>
            </a:r>
            <a:endParaRPr lang="zh-CN" altLang="en-US" sz="2800" strike="noStrike" noProof="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11646" name="文本框 2"/>
          <p:cNvSpPr txBox="1"/>
          <p:nvPr/>
        </p:nvSpPr>
        <p:spPr>
          <a:xfrm>
            <a:off x="1619250" y="411163"/>
            <a:ext cx="5195888" cy="519112"/>
          </a:xfrm>
          <a:prstGeom prst="rect">
            <a:avLst/>
          </a:prstGeom>
          <a:noFill/>
          <a:ln w="9525">
            <a:noFill/>
          </a:ln>
        </p:spPr>
        <p:txBody>
          <a:bodyPr>
            <a:spAutoFit/>
          </a:bodyPr>
          <a:p>
            <a:r>
              <a:rPr lang="zh-CN" altLang="en-US" sz="2800" b="1" dirty="0">
                <a:solidFill>
                  <a:srgbClr val="3333FF"/>
                </a:solidFill>
                <a:latin typeface="黑体" panose="02010609060101010101" pitchFamily="2" charset="-122"/>
                <a:ea typeface="黑体" panose="02010609060101010101" pitchFamily="2" charset="-122"/>
              </a:rPr>
              <a:t>六年内全国卷高</a:t>
            </a:r>
            <a:r>
              <a:rPr lang="zh-CN" altLang="en-US" sz="2800" b="1">
                <a:solidFill>
                  <a:srgbClr val="3333FF"/>
                </a:solidFill>
                <a:latin typeface="黑体" panose="02010609060101010101" pitchFamily="2" charset="-122"/>
                <a:ea typeface="黑体" panose="02010609060101010101" pitchFamily="2" charset="-122"/>
              </a:rPr>
              <a:t>考考过什么</a:t>
            </a:r>
            <a:endParaRPr lang="zh-CN" altLang="en-US" sz="2800" b="1">
              <a:solidFill>
                <a:srgbClr val="3333FF"/>
              </a:solidFill>
              <a:latin typeface="黑体" panose="02010609060101010101" pitchFamily="2" charset="-122"/>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1710"/>
                                        </p:tgtEl>
                                        <p:attrNameLst>
                                          <p:attrName>style.visibility</p:attrName>
                                        </p:attrNameLst>
                                      </p:cBhvr>
                                      <p:to>
                                        <p:strVal val="visible"/>
                                      </p:to>
                                    </p:set>
                                    <p:anim calcmode="lin" valueType="num">
                                      <p:cBhvr>
                                        <p:cTn id="7" dur="500" fill="hold"/>
                                        <p:tgtEl>
                                          <p:spTgt spid="111710"/>
                                        </p:tgtEl>
                                        <p:attrNameLst>
                                          <p:attrName>ppt_x</p:attrName>
                                        </p:attrNameLst>
                                      </p:cBhvr>
                                      <p:tavLst>
                                        <p:tav tm="0">
                                          <p:val>
                                            <p:strVal val="#ppt_x"/>
                                          </p:val>
                                        </p:tav>
                                        <p:tav tm="100000">
                                          <p:val>
                                            <p:strVal val="#ppt_x"/>
                                          </p:val>
                                        </p:tav>
                                      </p:tavLst>
                                    </p:anim>
                                    <p:anim calcmode="lin" valueType="num">
                                      <p:cBhvr>
                                        <p:cTn id="8" dur="500" fill="hold"/>
                                        <p:tgtEl>
                                          <p:spTgt spid="1117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微笑PPT - 小A">
  <a:themeElements>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fontScheme name="微笑PPT - 小A">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主管人员">
  <a:themeElements>
    <a:clrScheme name="主管人员">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主管人员">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主管人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诗情画意">
  <a:themeElements>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7A77"/>
        </a:dk1>
        <a:lt1>
          <a:srgbClr val="FFFFFF"/>
        </a:lt1>
        <a:dk2>
          <a:srgbClr val="003399"/>
        </a:dk2>
        <a:lt2>
          <a:srgbClr val="C0C0C0"/>
        </a:lt2>
        <a:accent1>
          <a:srgbClr val="EBF7FF"/>
        </a:accent1>
        <a:accent2>
          <a:srgbClr val="3366FF"/>
        </a:accent2>
        <a:accent3>
          <a:srgbClr val="FFFFFF"/>
        </a:accent3>
        <a:accent4>
          <a:srgbClr val="006866"/>
        </a:accent4>
        <a:accent5>
          <a:srgbClr val="F3FAFF"/>
        </a:accent5>
        <a:accent6>
          <a:srgbClr val="2D5BE5"/>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
        <a:dk1>
          <a:srgbClr val="005FBE"/>
        </a:dk1>
        <a:lt1>
          <a:srgbClr val="FFFFDD"/>
        </a:lt1>
        <a:dk2>
          <a:srgbClr val="2C5884"/>
        </a:dk2>
        <a:lt2>
          <a:srgbClr val="C0C0C0"/>
        </a:lt2>
        <a:accent1>
          <a:srgbClr val="E9F7FF"/>
        </a:accent1>
        <a:accent2>
          <a:srgbClr val="F89400"/>
        </a:accent2>
        <a:accent3>
          <a:srgbClr val="FFFFEB"/>
        </a:accent3>
        <a:accent4>
          <a:srgbClr val="0051A3"/>
        </a:accent4>
        <a:accent5>
          <a:srgbClr val="F2FAFF"/>
        </a:accent5>
        <a:accent6>
          <a:srgbClr val="DE84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
        <a:dk1>
          <a:srgbClr val="5D5D8B"/>
        </a:dk1>
        <a:lt1>
          <a:srgbClr val="DAEADE"/>
        </a:lt1>
        <a:dk2>
          <a:srgbClr val="A25269"/>
        </a:dk2>
        <a:lt2>
          <a:srgbClr val="C0C0C0"/>
        </a:lt2>
        <a:accent1>
          <a:srgbClr val="FFFFDD"/>
        </a:accent1>
        <a:accent2>
          <a:srgbClr val="3399FF"/>
        </a:accent2>
        <a:accent3>
          <a:srgbClr val="E9F2EB"/>
        </a:accent3>
        <a:accent4>
          <a:srgbClr val="4F4F77"/>
        </a:accent4>
        <a:accent5>
          <a:srgbClr val="FFFFEB"/>
        </a:accent5>
        <a:accent6>
          <a:srgbClr val="2D89E5"/>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
        <a:dk1>
          <a:srgbClr val="006666"/>
        </a:dk1>
        <a:lt1>
          <a:srgbClr val="CCECFF"/>
        </a:lt1>
        <a:dk2>
          <a:srgbClr val="336699"/>
        </a:dk2>
        <a:lt2>
          <a:srgbClr val="C0C0C0"/>
        </a:lt2>
        <a:accent1>
          <a:srgbClr val="FFFFCC"/>
        </a:accent1>
        <a:accent2>
          <a:srgbClr val="FF6600"/>
        </a:accent2>
        <a:accent3>
          <a:srgbClr val="E2F4FF"/>
        </a:accent3>
        <a:accent4>
          <a:srgbClr val="005757"/>
        </a:accent4>
        <a:accent5>
          <a:srgbClr val="FFFFE2"/>
        </a:accent5>
        <a:accent6>
          <a:srgbClr val="E55B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
        <a:dk1>
          <a:srgbClr val="0033CC"/>
        </a:dk1>
        <a:lt1>
          <a:srgbClr val="FFE9E9"/>
        </a:lt1>
        <a:dk2>
          <a:srgbClr val="000000"/>
        </a:dk2>
        <a:lt2>
          <a:srgbClr val="C0C0C0"/>
        </a:lt2>
        <a:accent1>
          <a:srgbClr val="D5E5DB"/>
        </a:accent1>
        <a:accent2>
          <a:srgbClr val="3366FF"/>
        </a:accent2>
        <a:accent3>
          <a:srgbClr val="FFF2F2"/>
        </a:accent3>
        <a:accent4>
          <a:srgbClr val="002AAF"/>
        </a:accent4>
        <a:accent5>
          <a:srgbClr val="E6EFEA"/>
        </a:accent5>
        <a:accent6>
          <a:srgbClr val="2D5BE5"/>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
        <a:dk1>
          <a:srgbClr val="336699"/>
        </a:dk1>
        <a:lt1>
          <a:srgbClr val="F4E9E0"/>
        </a:lt1>
        <a:dk2>
          <a:srgbClr val="DC5900"/>
        </a:dk2>
        <a:lt2>
          <a:srgbClr val="C0C0C0"/>
        </a:lt2>
        <a:accent1>
          <a:srgbClr val="E4E4E4"/>
        </a:accent1>
        <a:accent2>
          <a:srgbClr val="3399FF"/>
        </a:accent2>
        <a:accent3>
          <a:srgbClr val="F8F2ED"/>
        </a:accent3>
        <a:accent4>
          <a:srgbClr val="2A5783"/>
        </a:accent4>
        <a:accent5>
          <a:srgbClr val="EFEFEF"/>
        </a:accent5>
        <a:accent6>
          <a:srgbClr val="2D89E5"/>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
        <a:dk1>
          <a:srgbClr val="CC3300"/>
        </a:dk1>
        <a:lt1>
          <a:srgbClr val="E5E5FF"/>
        </a:lt1>
        <a:dk2>
          <a:srgbClr val="565680"/>
        </a:dk2>
        <a:lt2>
          <a:srgbClr val="C0C0C0"/>
        </a:lt2>
        <a:accent1>
          <a:srgbClr val="E6E4EC"/>
        </a:accent1>
        <a:accent2>
          <a:srgbClr val="0066CC"/>
        </a:accent2>
        <a:accent3>
          <a:srgbClr val="EFEFFF"/>
        </a:accent3>
        <a:accent4>
          <a:srgbClr val="AF2A00"/>
        </a:accent4>
        <a:accent5>
          <a:srgbClr val="F0EFF4"/>
        </a:accent5>
        <a:accent6>
          <a:srgbClr val="005BB7"/>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
        <a:dk1>
          <a:srgbClr val="000099"/>
        </a:dk1>
        <a:lt1>
          <a:srgbClr val="FFE2C5"/>
        </a:lt1>
        <a:dk2>
          <a:srgbClr val="007D7A"/>
        </a:dk2>
        <a:lt2>
          <a:srgbClr val="C0C0C0"/>
        </a:lt2>
        <a:accent1>
          <a:srgbClr val="EAEAEA"/>
        </a:accent1>
        <a:accent2>
          <a:srgbClr val="B26EB4"/>
        </a:accent2>
        <a:accent3>
          <a:srgbClr val="FFEEDE"/>
        </a:accent3>
        <a:accent4>
          <a:srgbClr val="000083"/>
        </a:accent4>
        <a:accent5>
          <a:srgbClr val="F2F2F2"/>
        </a:accent5>
        <a:accent6>
          <a:srgbClr val="9F62A1"/>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pptdesign.blogbus.com">
  <a:themeElements>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fontScheme name="pptdesign.blogbus.com">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pptdesign.blogbus.c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design.blogbus.co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design.blogbus.co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design.blogbus.co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design.blogbus.co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design.blogbus.co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design.blogbus.co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design.blogbus.co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design.blogbus.co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design.blogbus.co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design.blogbus.co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design.blogbus.co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tdesign.blogbus.com 13">
        <a:dk1>
          <a:srgbClr val="000000"/>
        </a:dk1>
        <a:lt1>
          <a:srgbClr val="FFFFFF"/>
        </a:lt1>
        <a:dk2>
          <a:srgbClr val="000000"/>
        </a:dk2>
        <a:lt2>
          <a:srgbClr val="808080"/>
        </a:lt2>
        <a:accent1>
          <a:srgbClr val="EFE6AF"/>
        </a:accent1>
        <a:accent2>
          <a:srgbClr val="F7B103"/>
        </a:accent2>
        <a:accent3>
          <a:srgbClr val="FFFFFF"/>
        </a:accent3>
        <a:accent4>
          <a:srgbClr val="000000"/>
        </a:accent4>
        <a:accent5>
          <a:srgbClr val="F6F0D4"/>
        </a:accent5>
        <a:accent6>
          <a:srgbClr val="E0A002"/>
        </a:accent6>
        <a:hlink>
          <a:srgbClr val="54401C"/>
        </a:hlink>
        <a:folHlink>
          <a:srgbClr val="51310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4785</Words>
  <Application>WPS 演示</Application>
  <PresentationFormat>自定义</PresentationFormat>
  <Paragraphs>459</Paragraphs>
  <Slides>27</Slides>
  <Notes>1</Notes>
  <HiddenSlides>0</HiddenSlides>
  <MMClips>0</MMClips>
  <ScaleCrop>false</ScaleCrop>
  <HeadingPairs>
    <vt:vector size="6" baseType="variant">
      <vt:variant>
        <vt:lpstr>已用的字体</vt:lpstr>
      </vt:variant>
      <vt:variant>
        <vt:i4>16</vt:i4>
      </vt:variant>
      <vt:variant>
        <vt:lpstr>主题</vt:lpstr>
      </vt:variant>
      <vt:variant>
        <vt:i4>5</vt:i4>
      </vt:variant>
      <vt:variant>
        <vt:lpstr>幻灯片标题</vt:lpstr>
      </vt:variant>
      <vt:variant>
        <vt:i4>27</vt:i4>
      </vt:variant>
    </vt:vector>
  </HeadingPairs>
  <TitlesOfParts>
    <vt:vector size="48" baseType="lpstr">
      <vt:lpstr>Arial</vt:lpstr>
      <vt:lpstr>宋体</vt:lpstr>
      <vt:lpstr>Wingdings</vt:lpstr>
      <vt:lpstr>Palatino Linotype</vt:lpstr>
      <vt:lpstr>黑体</vt:lpstr>
      <vt:lpstr>幼圆</vt:lpstr>
      <vt:lpstr>Courier New</vt:lpstr>
      <vt:lpstr>Calibri</vt:lpstr>
      <vt:lpstr>隶书</vt:lpstr>
      <vt:lpstr>Times New Roman</vt:lpstr>
      <vt:lpstr>Arial</vt:lpstr>
      <vt:lpstr>微软雅黑</vt:lpstr>
      <vt:lpstr>Arial Unicode MS</vt:lpstr>
      <vt:lpstr>楷体</vt:lpstr>
      <vt:lpstr>仿宋_GB2312</vt:lpstr>
      <vt:lpstr>仿宋</vt:lpstr>
      <vt:lpstr>微笑PPT - 小A</vt:lpstr>
      <vt:lpstr>4_主管人员</vt:lpstr>
      <vt:lpstr>5_主管人员</vt:lpstr>
      <vt:lpstr>诗情画意</vt:lpstr>
      <vt:lpstr>pptdesign.blogbus.com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阅读教材，自己梳理教材结构：</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根据本课的复习，自己梳理出本节内容的结构：          </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jzxpc</dc:creator>
  <cp:lastModifiedBy>马贞林</cp:lastModifiedBy>
  <cp:revision>1686</cp:revision>
  <dcterms:created xsi:type="dcterms:W3CDTF">2008-04-24T16:47:00Z</dcterms:created>
  <dcterms:modified xsi:type="dcterms:W3CDTF">2017-11-24T14:17:13Z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