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3"/>
    <p:sldId id="257" r:id="rId4"/>
    <p:sldId id="259" r:id="rId5"/>
    <p:sldId id="263" r:id="rId6"/>
    <p:sldId id="265" r:id="rId7"/>
    <p:sldId id="266" r:id="rId8"/>
    <p:sldId id="260" r:id="rId9"/>
    <p:sldId id="284" r:id="rId10"/>
    <p:sldId id="285" r:id="rId11"/>
    <p:sldId id="267" r:id="rId12"/>
    <p:sldId id="261" r:id="rId13"/>
    <p:sldId id="268" r:id="rId14"/>
    <p:sldId id="286" r:id="rId15"/>
    <p:sldId id="273" r:id="rId17"/>
    <p:sldId id="262" r:id="rId18"/>
    <p:sldId id="274" r:id="rId19"/>
    <p:sldId id="275" r:id="rId20"/>
    <p:sldId id="299" r:id="rId21"/>
    <p:sldId id="269" r:id="rId22"/>
    <p:sldId id="277" r:id="rId2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88595" cy="5747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167998" y="0"/>
            <a:ext cx="3188595" cy="5747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42770" y="1431824"/>
            <a:ext cx="6872756" cy="3865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35830" y="5512523"/>
            <a:ext cx="5886637" cy="451024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10879875"/>
            <a:ext cx="3188595" cy="5747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167998" y="10879875"/>
            <a:ext cx="3188595" cy="5747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680"/>
            <a:ext cx="9144000" cy="1031875"/>
          </a:xfrm>
        </p:spPr>
        <p:txBody>
          <a:bodyPr>
            <a:normAutofit fontScale="90000"/>
          </a:bodyPr>
          <a:p>
            <a:r>
              <a:rPr lang="zh-CN" altLang="en-US" b="1"/>
              <a:t>普通高中课程标准实验教科书</a:t>
            </a:r>
            <a:endParaRPr lang="zh-CN" altLang="en-US" b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2522855"/>
            <a:ext cx="9144000" cy="2734945"/>
          </a:xfrm>
        </p:spPr>
        <p:txBody>
          <a:bodyPr/>
          <a:p>
            <a:r>
              <a:rPr lang="zh-CN" altLang="en-US" sz="4000" b="1">
                <a:latin typeface="+mn-ea"/>
              </a:rPr>
              <a:t>高中历史导言课</a:t>
            </a:r>
            <a:endParaRPr lang="zh-CN" altLang="en-US" sz="4000" b="1">
              <a:latin typeface="+mn-ea"/>
            </a:endParaRPr>
          </a:p>
          <a:p>
            <a:endParaRPr lang="zh-CN" altLang="en-US" sz="4000" b="1">
              <a:latin typeface="+mn-ea"/>
            </a:endParaRPr>
          </a:p>
          <a:p>
            <a:r>
              <a:rPr lang="zh-CN" altLang="en-US" sz="4000" b="1">
                <a:latin typeface="+mn-ea"/>
              </a:rPr>
              <a:t>李亚鹏</a:t>
            </a:r>
            <a:endParaRPr lang="zh-CN" altLang="en-US" sz="4000" b="1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7" name="Text Box 3"/>
          <p:cNvSpPr txBox="1"/>
          <p:nvPr/>
        </p:nvSpPr>
        <p:spPr>
          <a:xfrm>
            <a:off x="1146175" y="1167130"/>
            <a:ext cx="9899015" cy="40309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3200" b="1" dirty="0">
                <a:latin typeface="+mn-ea"/>
              </a:rPr>
              <a:t>“</a:t>
            </a:r>
            <a:r>
              <a:rPr lang="zh-CN" altLang="en-US" sz="3200" b="1" dirty="0">
                <a:latin typeface="+mn-ea"/>
              </a:rPr>
              <a:t>如无史，何所鉴戒？何所取法？华夏民族无从因袭，将不复存在矣。”        </a:t>
            </a:r>
            <a:r>
              <a:rPr lang="en-US" altLang="zh-CN" sz="3200" b="1" dirty="0">
                <a:latin typeface="+mn-ea"/>
              </a:rPr>
              <a:t>——</a:t>
            </a:r>
            <a:r>
              <a:rPr lang="zh-CN" altLang="en-US" sz="3200" b="1" dirty="0">
                <a:latin typeface="+mn-ea"/>
              </a:rPr>
              <a:t>陈寅恪</a:t>
            </a:r>
            <a:endParaRPr lang="zh-CN" altLang="en-US" sz="3200" b="1" dirty="0">
              <a:latin typeface="+mn-ea"/>
            </a:endParaRPr>
          </a:p>
          <a:p>
            <a:r>
              <a:rPr lang="zh-CN" altLang="en-US" sz="3200" b="1" dirty="0">
                <a:solidFill>
                  <a:srgbClr val="0000CC"/>
                </a:solidFill>
                <a:latin typeface="+mn-ea"/>
              </a:rPr>
              <a:t>   </a:t>
            </a:r>
            <a:endParaRPr lang="zh-CN" altLang="en-US" sz="3200" b="1" dirty="0">
              <a:latin typeface="+mn-ea"/>
            </a:endParaRPr>
          </a:p>
          <a:p>
            <a:r>
              <a:rPr lang="zh-CN" altLang="en-US" sz="3200" b="1" dirty="0">
                <a:latin typeface="+mn-ea"/>
              </a:rPr>
              <a:t>文化灭，则一国之种灭。种灭，则国将焉存？一个国家没有自已的历史，也就没有了自已发展的主导方向，也就没有了自立于世界民族之林的自我根基</a:t>
            </a:r>
            <a:r>
              <a:rPr lang="zh-CN" altLang="en-US" sz="3200" dirty="0">
                <a:latin typeface="+mn-ea"/>
              </a:rPr>
              <a:t> 。</a:t>
            </a:r>
            <a:endParaRPr lang="zh-CN" altLang="en-US" sz="3200" dirty="0">
              <a:latin typeface="+mn-ea"/>
            </a:endParaRPr>
          </a:p>
          <a:p>
            <a:endParaRPr lang="zh-CN" altLang="en-US" sz="3200" b="1" dirty="0">
              <a:solidFill>
                <a:srgbClr val="0000FF"/>
              </a:solidFill>
              <a:latin typeface="+mn-ea"/>
            </a:endParaRPr>
          </a:p>
          <a:p>
            <a:r>
              <a:rPr lang="zh-CN" altLang="en-US" sz="3200" b="1" dirty="0">
                <a:solidFill>
                  <a:schemeClr val="tx1"/>
                </a:solidFill>
                <a:latin typeface="+mn-ea"/>
              </a:rPr>
              <a:t>“忘记历史就意味着背叛” </a:t>
            </a:r>
            <a:r>
              <a:rPr lang="en-US" altLang="zh-CN" sz="3200" b="1" dirty="0">
                <a:solidFill>
                  <a:schemeClr val="tx1"/>
                </a:solidFill>
                <a:latin typeface="+mn-ea"/>
              </a:rPr>
              <a:t>----</a:t>
            </a:r>
            <a:r>
              <a:rPr lang="zh-CN" altLang="en-US" sz="3200" b="1" dirty="0">
                <a:solidFill>
                  <a:schemeClr val="tx1"/>
                </a:solidFill>
                <a:latin typeface="+mn-ea"/>
              </a:rPr>
              <a:t>列宁</a:t>
            </a:r>
            <a:endParaRPr lang="zh-CN" altLang="en-US" sz="3200" b="1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67890"/>
          </a:xfrm>
        </p:spPr>
        <p:txBody>
          <a:bodyPr>
            <a:normAutofit/>
          </a:bodyPr>
          <a:p>
            <a:r>
              <a:rPr lang="zh-CN" altLang="en-US" sz="3600" b="1"/>
              <a:t>国家层面：</a:t>
            </a:r>
            <a:r>
              <a:rPr lang="zh-CN" altLang="en-US" sz="3600" dirty="0">
                <a:latin typeface="楷体" panose="02010609060101010101" charset="-122"/>
                <a:ea typeface="楷体" panose="02010609060101010101" charset="-122"/>
                <a:sym typeface="+mn-ea"/>
              </a:rPr>
              <a:t>建立国家民族观念，增强民族认同感；</a:t>
            </a:r>
            <a:br>
              <a:rPr lang="zh-CN" altLang="en-US" sz="3600" dirty="0">
                <a:latin typeface="楷体" panose="02010609060101010101" charset="-122"/>
                <a:ea typeface="楷体" panose="02010609060101010101" charset="-122"/>
                <a:sym typeface="+mn-ea"/>
              </a:rPr>
            </a:br>
            <a:br>
              <a:rPr lang="zh-CN" altLang="en-US" sz="3600" dirty="0">
                <a:latin typeface="楷体" panose="02010609060101010101" charset="-122"/>
                <a:ea typeface="楷体" panose="02010609060101010101" charset="-122"/>
                <a:sym typeface="+mn-ea"/>
              </a:rPr>
            </a:br>
            <a:r>
              <a:rPr lang="zh-CN" altLang="en-US" sz="3600" dirty="0">
                <a:latin typeface="楷体" panose="02010609060101010101" charset="-122"/>
                <a:ea typeface="楷体" panose="02010609060101010101" charset="-122"/>
                <a:sym typeface="+mn-ea"/>
              </a:rPr>
              <a:t>         </a:t>
            </a:r>
            <a:r>
              <a:rPr lang="zh-CN" altLang="en-US" sz="3600" dirty="0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sym typeface="华文中宋" pitchFamily="2" charset="-122"/>
              </a:rPr>
              <a:t>忘记历史就意味着背叛，</a:t>
            </a:r>
            <a:r>
              <a:rPr lang="zh-CN" altLang="en-US" sz="3600" dirty="0">
                <a:latin typeface="楷体" panose="02010609060101010101" charset="-122"/>
                <a:ea typeface="楷体" panose="02010609060101010101" charset="-122"/>
                <a:sym typeface="+mn-ea"/>
              </a:rPr>
              <a:t>学习历史对现实有借鉴作用；</a:t>
            </a:r>
            <a:endParaRPr lang="zh-CN" altLang="en-US" sz="3600" dirty="0"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30275" y="2443480"/>
            <a:ext cx="10423525" cy="3733800"/>
          </a:xfrm>
        </p:spPr>
        <p:txBody>
          <a:bodyPr/>
          <a:p>
            <a:pPr marL="0" indent="0">
              <a:buNone/>
            </a:pPr>
            <a:r>
              <a:rPr lang="zh-CN" altLang="en-US" sz="3600" b="1"/>
              <a:t>个人层面：</a:t>
            </a:r>
            <a:r>
              <a:rPr lang="zh-CN" altLang="en-US" sz="3600" dirty="0">
                <a:latin typeface="楷体" panose="02010609060101010101" charset="-122"/>
                <a:ea typeface="楷体" panose="02010609060101010101" charset="-122"/>
                <a:sym typeface="+mn-ea"/>
              </a:rPr>
              <a:t>高中阶段的必修科目，考试需要；</a:t>
            </a:r>
            <a:endParaRPr lang="zh-CN" altLang="en-US" sz="3600" dirty="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sz="3600" dirty="0">
              <a:latin typeface="楷体" panose="02010609060101010101" charset="-122"/>
              <a:ea typeface="楷体" panose="02010609060101010101" charset="-122"/>
            </a:endParaRPr>
          </a:p>
          <a:p>
            <a:pPr marL="0" indent="0">
              <a:buNone/>
            </a:pPr>
            <a:r>
              <a:rPr lang="zh-CN" altLang="en-US" sz="3600" dirty="0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sym typeface="华文中宋" pitchFamily="2" charset="-122"/>
              </a:rPr>
              <a:t>          读史可以明智；认清更多现实问题；</a:t>
            </a:r>
            <a:endParaRPr lang="zh-CN" altLang="en-US" sz="3600" dirty="0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sym typeface="华文中宋" pitchFamily="2" charset="-122"/>
            </a:endParaRPr>
          </a:p>
          <a:p>
            <a:pPr marL="0" indent="0">
              <a:buNone/>
            </a:pPr>
            <a:endParaRPr lang="zh-CN" altLang="en-US" sz="3600" dirty="0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sym typeface="华文中宋" pitchFamily="2" charset="-122"/>
            </a:endParaRPr>
          </a:p>
          <a:p>
            <a:pPr marL="0" indent="0">
              <a:buNone/>
            </a:pPr>
            <a:r>
              <a:rPr lang="zh-CN" altLang="en-US" sz="3600" dirty="0">
                <a:latin typeface="楷体" panose="02010609060101010101" charset="-122"/>
                <a:ea typeface="楷体" panose="02010609060101010101" charset="-122"/>
                <a:sym typeface="+mn-ea"/>
              </a:rPr>
              <a:t>          学习历史可以提高修养，丰富人生。</a:t>
            </a:r>
            <a:endParaRPr lang="zh-CN" altLang="en-US" sz="3600" dirty="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4274" name="云形标注 54273"/>
          <p:cNvSpPr/>
          <p:nvPr/>
        </p:nvSpPr>
        <p:spPr>
          <a:xfrm>
            <a:off x="1842770" y="1376045"/>
            <a:ext cx="6269990" cy="2844800"/>
          </a:xfrm>
          <a:prstGeom prst="cloudCallout">
            <a:avLst>
              <a:gd name="adj1" fmla="val 39241"/>
              <a:gd name="adj2" fmla="val 76194"/>
            </a:avLst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p>
            <a:pPr algn="ctr"/>
            <a:r>
              <a:rPr lang="en-US" altLang="zh-CN" sz="4400" b="1">
                <a:latin typeface="+mn-ea"/>
                <a:sym typeface="+mn-ea"/>
              </a:rPr>
              <a:t>3</a:t>
            </a:r>
            <a:r>
              <a:rPr lang="zh-CN" altLang="en-US" sz="4400" b="1">
                <a:latin typeface="+mn-ea"/>
                <a:sym typeface="+mn-ea"/>
              </a:rPr>
              <a:t>、高中历史学习哪些内容？</a:t>
            </a:r>
            <a:endParaRPr lang="zh-CN" altLang="en-US" sz="44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5" name="Text Box 3"/>
          <p:cNvSpPr txBox="1"/>
          <p:nvPr/>
        </p:nvSpPr>
        <p:spPr>
          <a:xfrm>
            <a:off x="7924800" y="6126163"/>
            <a:ext cx="1905000" cy="583565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chemeClr val="tx1"/>
                </a:solidFill>
                <a:latin typeface="Times New Roman" panose="02020603050405020304" pitchFamily="2" charset="0"/>
                <a:ea typeface="楷体_GB2312" pitchFamily="1" charset="-122"/>
              </a:rPr>
              <a:t>选修模块</a:t>
            </a:r>
            <a:endParaRPr lang="zh-CN" altLang="en-US" sz="3200" b="1" dirty="0">
              <a:solidFill>
                <a:schemeClr val="tx1"/>
              </a:solidFill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3316" name="Text Box 4"/>
          <p:cNvSpPr txBox="1"/>
          <p:nvPr/>
        </p:nvSpPr>
        <p:spPr>
          <a:xfrm>
            <a:off x="2438400" y="966788"/>
            <a:ext cx="609600" cy="1420495"/>
          </a:xfrm>
          <a:prstGeom prst="rect">
            <a:avLst/>
          </a:prstGeom>
          <a:solidFill>
            <a:srgbClr val="FFFFFF"/>
          </a:solidFill>
          <a:ln w="12700" cap="sq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  <p:txBody>
          <a:bodyPr>
            <a:spAutoFit/>
          </a:bodyPr>
          <a:p>
            <a:pPr algn="ctr">
              <a:lnSpc>
                <a:spcPct val="90000"/>
              </a:lnSpc>
            </a:pPr>
            <a:r>
              <a:rPr lang="zh-CN" altLang="en-US" sz="3200" b="1" dirty="0">
                <a:solidFill>
                  <a:srgbClr val="000066"/>
                </a:solidFill>
                <a:latin typeface="楷体_GB2312" pitchFamily="1" charset="-122"/>
                <a:ea typeface="楷体_GB2312" pitchFamily="1" charset="-122"/>
              </a:rPr>
              <a:t>必修</a:t>
            </a:r>
            <a:endParaRPr lang="zh-CN" altLang="en-US" sz="3200" b="1" dirty="0">
              <a:solidFill>
                <a:srgbClr val="000066"/>
              </a:solidFill>
              <a:latin typeface="楷体_GB2312" pitchFamily="1" charset="-122"/>
              <a:ea typeface="楷体_GB2312" pitchFamily="1" charset="-122"/>
            </a:endParaRPr>
          </a:p>
          <a:p>
            <a:pPr algn="ctr">
              <a:lnSpc>
                <a:spcPct val="90000"/>
              </a:lnSpc>
            </a:pPr>
            <a:r>
              <a:rPr lang="en-US" altLang="zh-CN" sz="3200" b="1" dirty="0">
                <a:solidFill>
                  <a:srgbClr val="000066"/>
                </a:solidFill>
                <a:latin typeface="楷体_GB2312" pitchFamily="1" charset="-122"/>
                <a:ea typeface="楷体_GB2312" pitchFamily="1" charset="-122"/>
              </a:rPr>
              <a:t>1</a:t>
            </a:r>
            <a:endParaRPr lang="en-US" altLang="zh-CN" sz="3200" b="1" dirty="0">
              <a:solidFill>
                <a:srgbClr val="000066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13317" name="Text Box 5"/>
          <p:cNvSpPr txBox="1"/>
          <p:nvPr/>
        </p:nvSpPr>
        <p:spPr>
          <a:xfrm>
            <a:off x="2438400" y="2590800"/>
            <a:ext cx="609600" cy="1420495"/>
          </a:xfrm>
          <a:prstGeom prst="rect">
            <a:avLst/>
          </a:prstGeom>
          <a:solidFill>
            <a:srgbClr val="FFFFFF"/>
          </a:solidFill>
          <a:ln w="12700" cap="sq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  <p:txBody>
          <a:bodyPr>
            <a:spAutoFit/>
          </a:bodyPr>
          <a:p>
            <a:pPr algn="ctr">
              <a:lnSpc>
                <a:spcPct val="90000"/>
              </a:lnSpc>
            </a:pPr>
            <a:r>
              <a:rPr lang="zh-CN" altLang="en-US" sz="3200" b="1" dirty="0">
                <a:solidFill>
                  <a:srgbClr val="000066"/>
                </a:solidFill>
                <a:latin typeface="楷体_GB2312" pitchFamily="1" charset="-122"/>
                <a:ea typeface="楷体_GB2312" pitchFamily="1" charset="-122"/>
              </a:rPr>
              <a:t>必修</a:t>
            </a:r>
            <a:r>
              <a:rPr lang="en-US" altLang="zh-CN" sz="3200" b="1" dirty="0">
                <a:solidFill>
                  <a:srgbClr val="000066"/>
                </a:solidFill>
                <a:latin typeface="楷体_GB2312" pitchFamily="1" charset="-122"/>
                <a:ea typeface="楷体_GB2312" pitchFamily="1" charset="-122"/>
              </a:rPr>
              <a:t>2</a:t>
            </a:r>
            <a:endParaRPr lang="en-US" altLang="zh-CN" sz="3200" b="1" dirty="0">
              <a:solidFill>
                <a:srgbClr val="000066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13318" name="Rectangle 6"/>
          <p:cNvSpPr/>
          <p:nvPr/>
        </p:nvSpPr>
        <p:spPr>
          <a:xfrm>
            <a:off x="2209800" y="814388"/>
            <a:ext cx="990600" cy="4976812"/>
          </a:xfrm>
          <a:prstGeom prst="rect">
            <a:avLst/>
          </a:prstGeom>
          <a:noFill/>
          <a:ln w="28575" cap="flat" cmpd="sng">
            <a:solidFill>
              <a:schemeClr val="tx1"/>
            </a:solidFill>
            <a:prstDash val="solid"/>
            <a:miter/>
            <a:headEnd type="none" w="sm" len="sm"/>
            <a:tailEnd type="none" w="sm" len="sm"/>
          </a:ln>
        </p:spPr>
        <p:txBody>
          <a:bodyPr wrap="none" anchor="ctr"/>
          <a:p>
            <a:endParaRPr lang="zh-CN" altLang="zh-CN" dirty="0">
              <a:latin typeface="Arial" panose="020B0604020202020204" pitchFamily="34" charset="0"/>
            </a:endParaRPr>
          </a:p>
        </p:txBody>
      </p:sp>
      <p:sp>
        <p:nvSpPr>
          <p:cNvPr id="13319" name="Text Box 7"/>
          <p:cNvSpPr txBox="1"/>
          <p:nvPr/>
        </p:nvSpPr>
        <p:spPr>
          <a:xfrm>
            <a:off x="2438400" y="4191000"/>
            <a:ext cx="609600" cy="1420495"/>
          </a:xfrm>
          <a:prstGeom prst="rect">
            <a:avLst/>
          </a:prstGeom>
          <a:solidFill>
            <a:srgbClr val="FFFFFF"/>
          </a:solidFill>
          <a:ln w="12700" cap="sq" cmpd="sng">
            <a:solidFill>
              <a:srgbClr val="000000"/>
            </a:solidFill>
            <a:prstDash val="solid"/>
            <a:miter/>
            <a:headEnd type="none" w="sm" len="sm"/>
            <a:tailEnd type="none" w="sm" len="sm"/>
          </a:ln>
        </p:spPr>
        <p:txBody>
          <a:bodyPr>
            <a:spAutoFit/>
          </a:bodyPr>
          <a:p>
            <a:pPr algn="ctr">
              <a:lnSpc>
                <a:spcPct val="90000"/>
              </a:lnSpc>
            </a:pPr>
            <a:r>
              <a:rPr lang="zh-CN" altLang="en-US" sz="3200" b="1" dirty="0">
                <a:solidFill>
                  <a:srgbClr val="000066"/>
                </a:solidFill>
                <a:latin typeface="楷体_GB2312" pitchFamily="1" charset="-122"/>
                <a:ea typeface="楷体_GB2312" pitchFamily="1" charset="-122"/>
              </a:rPr>
              <a:t>必修</a:t>
            </a:r>
            <a:r>
              <a:rPr lang="en-US" altLang="zh-CN" sz="3200" b="1" dirty="0">
                <a:solidFill>
                  <a:srgbClr val="000066"/>
                </a:solidFill>
                <a:latin typeface="楷体_GB2312" pitchFamily="1" charset="-122"/>
                <a:ea typeface="楷体_GB2312" pitchFamily="1" charset="-122"/>
              </a:rPr>
              <a:t>3</a:t>
            </a:r>
            <a:endParaRPr lang="en-US" altLang="zh-CN" sz="3200" b="1" dirty="0">
              <a:solidFill>
                <a:srgbClr val="000066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13320" name="Text Box 8"/>
          <p:cNvSpPr txBox="1"/>
          <p:nvPr/>
        </p:nvSpPr>
        <p:spPr>
          <a:xfrm>
            <a:off x="2133600" y="6272213"/>
            <a:ext cx="1981200" cy="43561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zh-CN" altLang="en-US" sz="3200" b="1" dirty="0">
                <a:solidFill>
                  <a:schemeClr val="tx1"/>
                </a:solidFill>
                <a:latin typeface="Times New Roman" panose="02020603050405020304" pitchFamily="2" charset="0"/>
                <a:ea typeface="楷体_GB2312" pitchFamily="1" charset="-122"/>
              </a:rPr>
              <a:t>必修模块</a:t>
            </a:r>
            <a:endParaRPr lang="zh-CN" altLang="en-US" sz="3200" b="1" dirty="0">
              <a:solidFill>
                <a:schemeClr val="tx1"/>
              </a:solidFill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3321" name="Text Box 9"/>
          <p:cNvSpPr txBox="1"/>
          <p:nvPr/>
        </p:nvSpPr>
        <p:spPr>
          <a:xfrm>
            <a:off x="3810000" y="2895600"/>
            <a:ext cx="3429000" cy="1383665"/>
          </a:xfrm>
          <a:prstGeom prst="rect">
            <a:avLst/>
          </a:prstGeom>
          <a:noFill/>
          <a:ln w="12700" cap="sq" cmpd="sng">
            <a:solidFill>
              <a:schemeClr val="tx2"/>
            </a:solidFill>
            <a:prstDash val="solid"/>
            <a:miter/>
            <a:headEnd type="none" w="sm" len="sm"/>
            <a:tailEnd type="none" w="sm" len="sm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楷体_GB2312" pitchFamily="1" charset="-122"/>
                <a:ea typeface="楷体_GB2312" pitchFamily="1" charset="-122"/>
              </a:rPr>
              <a:t>着重反映人类社会</a:t>
            </a:r>
            <a:r>
              <a:rPr lang="zh-CN" altLang="en-US" sz="2800" b="1" dirty="0">
                <a:solidFill>
                  <a:srgbClr val="FF00FF"/>
                </a:solidFill>
                <a:latin typeface="楷体_GB2312" pitchFamily="1" charset="-122"/>
                <a:ea typeface="楷体_GB2312" pitchFamily="1" charset="-122"/>
              </a:rPr>
              <a:t>经济和社会生活</a:t>
            </a:r>
            <a:r>
              <a:rPr lang="zh-CN" altLang="en-US" sz="2800" b="1" dirty="0">
                <a:latin typeface="楷体_GB2312" pitchFamily="1" charset="-122"/>
                <a:ea typeface="楷体_GB2312" pitchFamily="1" charset="-122"/>
              </a:rPr>
              <a:t>领域发展进程中的重要内容 </a:t>
            </a:r>
            <a:endParaRPr lang="zh-CN" altLang="en-US" sz="2800" b="1" dirty="0"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13322" name="Rectangle 10"/>
          <p:cNvSpPr/>
          <p:nvPr/>
        </p:nvSpPr>
        <p:spPr>
          <a:xfrm>
            <a:off x="3810000" y="914400"/>
            <a:ext cx="3429000" cy="1383665"/>
          </a:xfrm>
          <a:prstGeom prst="rect">
            <a:avLst/>
          </a:prstGeom>
          <a:noFill/>
          <a:ln w="12700" cap="sq" cmpd="sng">
            <a:solidFill>
              <a:schemeClr val="tx2"/>
            </a:solidFill>
            <a:prstDash val="solid"/>
            <a:miter/>
            <a:headEnd type="none" w="sm" len="sm"/>
            <a:tailEnd type="none" w="sm" len="sm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楷体_GB2312" pitchFamily="1" charset="-122"/>
                <a:ea typeface="楷体_GB2312" pitchFamily="1" charset="-122"/>
              </a:rPr>
              <a:t>着重反映人类社会</a:t>
            </a:r>
            <a:r>
              <a:rPr lang="zh-CN" altLang="en-US" sz="2800" b="1" dirty="0">
                <a:solidFill>
                  <a:srgbClr val="FF00FF"/>
                </a:solidFill>
                <a:latin typeface="楷体_GB2312" pitchFamily="1" charset="-122"/>
                <a:ea typeface="楷体_GB2312" pitchFamily="1" charset="-122"/>
              </a:rPr>
              <a:t>政治领域</a:t>
            </a:r>
            <a:r>
              <a:rPr lang="zh-CN" altLang="en-US" sz="2800" b="1" dirty="0">
                <a:latin typeface="楷体_GB2312" pitchFamily="1" charset="-122"/>
                <a:ea typeface="楷体_GB2312" pitchFamily="1" charset="-122"/>
              </a:rPr>
              <a:t>发展进程中的重要内容 </a:t>
            </a:r>
            <a:endParaRPr lang="zh-CN" altLang="en-US" sz="2800" b="1" dirty="0"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13323" name="Rectangle 11"/>
          <p:cNvSpPr/>
          <p:nvPr/>
        </p:nvSpPr>
        <p:spPr>
          <a:xfrm>
            <a:off x="3810000" y="4800600"/>
            <a:ext cx="3505200" cy="1383665"/>
          </a:xfrm>
          <a:prstGeom prst="rect">
            <a:avLst/>
          </a:prstGeom>
          <a:noFill/>
          <a:ln w="12700" cap="sq" cmpd="sng">
            <a:solidFill>
              <a:schemeClr val="tx2"/>
            </a:solidFill>
            <a:prstDash val="solid"/>
            <a:miter/>
            <a:headEnd type="none" w="sm" len="sm"/>
            <a:tailEnd type="none" w="sm" len="sm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楷体_GB2312" pitchFamily="1" charset="-122"/>
                <a:ea typeface="楷体_GB2312" pitchFamily="1" charset="-122"/>
              </a:rPr>
              <a:t>着重反映人类社会</a:t>
            </a:r>
            <a:r>
              <a:rPr lang="zh-CN" altLang="en-US" sz="2800" b="1" dirty="0">
                <a:solidFill>
                  <a:srgbClr val="FF00FF"/>
                </a:solidFill>
                <a:latin typeface="楷体_GB2312" pitchFamily="1" charset="-122"/>
                <a:ea typeface="楷体_GB2312" pitchFamily="1" charset="-122"/>
              </a:rPr>
              <a:t>思想文化领域</a:t>
            </a:r>
            <a:r>
              <a:rPr lang="zh-CN" altLang="en-US" sz="2800" b="1" dirty="0">
                <a:latin typeface="楷体_GB2312" pitchFamily="1" charset="-122"/>
                <a:ea typeface="楷体_GB2312" pitchFamily="1" charset="-122"/>
              </a:rPr>
              <a:t>的发展进程中的重要内容 </a:t>
            </a:r>
            <a:endParaRPr lang="zh-CN" altLang="en-US" sz="2800" b="1" dirty="0"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13324" name="Text Box 12"/>
          <p:cNvSpPr txBox="1"/>
          <p:nvPr/>
        </p:nvSpPr>
        <p:spPr>
          <a:xfrm>
            <a:off x="7608888" y="2924175"/>
            <a:ext cx="3059112" cy="829945"/>
          </a:xfrm>
          <a:prstGeom prst="rect">
            <a:avLst/>
          </a:prstGeom>
          <a:solidFill>
            <a:schemeClr val="tx2"/>
          </a:solidFill>
          <a:ln w="38100" cap="flat" cmpd="sng">
            <a:solidFill>
              <a:schemeClr val="tx1"/>
            </a:solidFill>
            <a:prstDash val="solid"/>
            <a:miter/>
            <a:headEnd type="none" w="sm" len="sm"/>
            <a:tailEnd type="none" w="sm" len="sm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24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＊</a:t>
            </a:r>
            <a:r>
              <a:rPr lang="zh-CN" altLang="en-US" sz="2400" b="1" dirty="0">
                <a:solidFill>
                  <a:schemeClr val="tx1"/>
                </a:solidFill>
                <a:latin typeface="Times New Roman" panose="02020603050405020304" pitchFamily="2" charset="0"/>
                <a:ea typeface="楷体_GB2312" pitchFamily="1" charset="-122"/>
              </a:rPr>
              <a:t>近代社会的民主思想与实践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3325" name="Text Box 13"/>
          <p:cNvSpPr txBox="1"/>
          <p:nvPr/>
        </p:nvSpPr>
        <p:spPr>
          <a:xfrm>
            <a:off x="7572693" y="4010978"/>
            <a:ext cx="3059112" cy="423545"/>
          </a:xfrm>
          <a:prstGeom prst="rect">
            <a:avLst/>
          </a:prstGeom>
          <a:solidFill>
            <a:schemeClr val="tx2"/>
          </a:solidFill>
          <a:ln w="38100" cap="flat" cmpd="sng">
            <a:solidFill>
              <a:schemeClr val="tx1"/>
            </a:solidFill>
            <a:prstDash val="solid"/>
            <a:miter/>
            <a:headEnd type="none" w="sm" len="sm"/>
            <a:tailEnd type="none" w="sm" len="sm"/>
          </a:ln>
        </p:spPr>
        <p:txBody>
          <a:bodyPr>
            <a:spAutoFit/>
          </a:bodyPr>
          <a:p>
            <a:pPr algn="ctr" eaLnBrk="0" hangingPunct="0">
              <a:lnSpc>
                <a:spcPct val="90000"/>
              </a:lnSpc>
              <a:spcBef>
                <a:spcPct val="15000"/>
              </a:spcBef>
            </a:pPr>
            <a:r>
              <a:rPr lang="zh-CN" altLang="en-US" sz="2400" b="1" dirty="0">
                <a:solidFill>
                  <a:schemeClr val="tx1"/>
                </a:solidFill>
                <a:latin typeface="Times New Roman" panose="02020603050405020304" pitchFamily="2" charset="0"/>
                <a:ea typeface="楷体_GB2312" pitchFamily="1" charset="-122"/>
              </a:rPr>
              <a:t>历史上重大改革回眸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3326" name="Text Box 14"/>
          <p:cNvSpPr txBox="1"/>
          <p:nvPr/>
        </p:nvSpPr>
        <p:spPr>
          <a:xfrm>
            <a:off x="7535863" y="2133600"/>
            <a:ext cx="3132137" cy="423545"/>
          </a:xfrm>
          <a:prstGeom prst="rect">
            <a:avLst/>
          </a:prstGeom>
          <a:solidFill>
            <a:schemeClr val="tx2"/>
          </a:solidFill>
          <a:ln w="38100" cap="flat" cmpd="sng">
            <a:solidFill>
              <a:schemeClr val="tx1"/>
            </a:solidFill>
            <a:prstDash val="solid"/>
            <a:miter/>
            <a:headEnd type="none" w="sm" len="sm"/>
            <a:tailEnd type="none" w="sm" len="sm"/>
          </a:ln>
        </p:spPr>
        <p:txBody>
          <a:bodyPr>
            <a:spAutoFit/>
          </a:bodyPr>
          <a:p>
            <a:pPr algn="ctr" eaLnBrk="0" hangingPunct="0">
              <a:lnSpc>
                <a:spcPct val="90000"/>
              </a:lnSpc>
              <a:spcBef>
                <a:spcPct val="15000"/>
              </a:spcBef>
            </a:pPr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2" charset="0"/>
                <a:ea typeface="楷体_GB2312" pitchFamily="1" charset="-122"/>
              </a:rPr>
              <a:t>20</a:t>
            </a:r>
            <a:r>
              <a:rPr lang="zh-CN" altLang="en-US" sz="2400" b="1" dirty="0">
                <a:solidFill>
                  <a:schemeClr val="tx1"/>
                </a:solidFill>
                <a:latin typeface="Times New Roman" panose="02020603050405020304" pitchFamily="2" charset="0"/>
                <a:ea typeface="楷体_GB2312" pitchFamily="1" charset="-122"/>
              </a:rPr>
              <a:t>世纪的战争与和平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3327" name="Text Box 15"/>
          <p:cNvSpPr txBox="1"/>
          <p:nvPr/>
        </p:nvSpPr>
        <p:spPr>
          <a:xfrm>
            <a:off x="7535863" y="1268413"/>
            <a:ext cx="3132137" cy="423545"/>
          </a:xfrm>
          <a:prstGeom prst="rect">
            <a:avLst/>
          </a:prstGeom>
          <a:solidFill>
            <a:schemeClr val="tx2"/>
          </a:solidFill>
          <a:ln w="38100" cap="flat" cmpd="sng">
            <a:solidFill>
              <a:schemeClr val="tx1"/>
            </a:solidFill>
            <a:prstDash val="solid"/>
            <a:miter/>
            <a:headEnd type="none" w="sm" len="sm"/>
            <a:tailEnd type="none" w="sm" len="sm"/>
          </a:ln>
        </p:spPr>
        <p:txBody>
          <a:bodyPr>
            <a:spAutoFit/>
          </a:bodyPr>
          <a:p>
            <a:pPr algn="ctr" eaLnBrk="0" hangingPunct="0">
              <a:lnSpc>
                <a:spcPct val="90000"/>
              </a:lnSpc>
            </a:pPr>
            <a:r>
              <a:rPr lang="zh-CN" altLang="en-US" sz="2400" b="1" dirty="0">
                <a:solidFill>
                  <a:schemeClr val="tx1"/>
                </a:solidFill>
                <a:latin typeface="Times New Roman" panose="02020603050405020304" pitchFamily="2" charset="0"/>
                <a:ea typeface="楷体_GB2312" pitchFamily="1" charset="-122"/>
              </a:rPr>
              <a:t>中外历史人物评说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3328" name="Text Box 16"/>
          <p:cNvSpPr txBox="1"/>
          <p:nvPr/>
        </p:nvSpPr>
        <p:spPr>
          <a:xfrm>
            <a:off x="7608888" y="4724400"/>
            <a:ext cx="3059112" cy="423545"/>
          </a:xfrm>
          <a:prstGeom prst="rect">
            <a:avLst/>
          </a:prstGeom>
          <a:solidFill>
            <a:schemeClr val="tx2"/>
          </a:solidFill>
          <a:ln w="38100" cap="flat" cmpd="sng">
            <a:solidFill>
              <a:schemeClr val="tx1"/>
            </a:solidFill>
            <a:prstDash val="solid"/>
            <a:miter/>
            <a:headEnd type="none" w="sm" len="sm"/>
            <a:tailEnd type="none" w="sm" len="sm"/>
          </a:ln>
        </p:spPr>
        <p:txBody>
          <a:bodyPr>
            <a:spAutoFit/>
          </a:bodyPr>
          <a:p>
            <a:pPr algn="ctr" eaLnBrk="0" hangingPunct="0">
              <a:lnSpc>
                <a:spcPct val="90000"/>
              </a:lnSpc>
              <a:spcBef>
                <a:spcPct val="15000"/>
              </a:spcBef>
            </a:pPr>
            <a:r>
              <a:rPr lang="zh-CN" altLang="en-US" sz="24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＊</a:t>
            </a:r>
            <a:r>
              <a:rPr lang="zh-CN" altLang="en-US" sz="2400" b="1" dirty="0">
                <a:solidFill>
                  <a:schemeClr val="tx1"/>
                </a:solidFill>
                <a:latin typeface="Times New Roman" panose="02020603050405020304" pitchFamily="2" charset="0"/>
                <a:ea typeface="楷体_GB2312" pitchFamily="1" charset="-122"/>
              </a:rPr>
              <a:t>探索历史的奥秘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13329" name="Text Box 17"/>
          <p:cNvSpPr txBox="1"/>
          <p:nvPr/>
        </p:nvSpPr>
        <p:spPr>
          <a:xfrm>
            <a:off x="7608888" y="5516563"/>
            <a:ext cx="3059112" cy="386080"/>
          </a:xfrm>
          <a:prstGeom prst="rect">
            <a:avLst/>
          </a:prstGeom>
          <a:solidFill>
            <a:schemeClr val="tx2"/>
          </a:solidFill>
          <a:ln w="38100" cap="flat" cmpd="sng">
            <a:solidFill>
              <a:schemeClr val="tx1"/>
            </a:solidFill>
            <a:prstDash val="solid"/>
            <a:miter/>
            <a:headEnd type="none" w="sm" len="sm"/>
            <a:tailEnd type="none" w="sm" len="sm"/>
          </a:ln>
        </p:spPr>
        <p:txBody>
          <a:bodyPr>
            <a:spAutoFit/>
          </a:bodyPr>
          <a:p>
            <a:pPr algn="ctr" eaLnBrk="0" hangingPunct="0">
              <a:lnSpc>
                <a:spcPct val="80000"/>
              </a:lnSpc>
              <a:spcBef>
                <a:spcPct val="15000"/>
              </a:spcBef>
            </a:pPr>
            <a:r>
              <a:rPr lang="zh-CN" altLang="en-US" sz="2400" b="1" dirty="0">
                <a:solidFill>
                  <a:schemeClr val="tx1"/>
                </a:solidFill>
                <a:latin typeface="Times New Roman" panose="02020603050405020304" pitchFamily="2" charset="0"/>
                <a:ea typeface="楷体_GB2312" pitchFamily="1" charset="-122"/>
              </a:rPr>
              <a:t>世界文化遗产荟萃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2" charset="0"/>
              <a:ea typeface="楷体_GB2312" pitchFamily="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33400" y="63500"/>
            <a:ext cx="507492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/>
              <a:t>高中历史学习的内容</a:t>
            </a:r>
            <a:r>
              <a:rPr lang="zh-CN" altLang="en-US" sz="3600"/>
              <a:t>：</a:t>
            </a:r>
            <a:endParaRPr lang="zh-CN" alt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 bldLvl="0" animBg="1"/>
      <p:bldP spid="13317" grpId="0" bldLvl="0" animBg="1"/>
      <p:bldP spid="13318" grpId="0" bldLvl="0" animBg="1"/>
      <p:bldP spid="13319" grpId="0" bldLvl="0" animBg="1"/>
      <p:bldP spid="13320" grpId="0"/>
      <p:bldP spid="13321" grpId="0" bldLvl="0" animBg="1"/>
      <p:bldP spid="13322" grpId="0" bldLvl="0" animBg="1"/>
      <p:bldP spid="13323" grpId="0" bldLvl="0" animBg="1"/>
      <p:bldP spid="13324" grpId="0" bldLvl="0" animBg="1"/>
      <p:bldP spid="13325" grpId="0" bldLvl="0" animBg="1"/>
      <p:bldP spid="13326" grpId="0" bldLvl="0" animBg="1"/>
      <p:bldP spid="13327" grpId="0" bldLvl="0" animBg="1"/>
      <p:bldP spid="13328" grpId="0" bldLvl="0" animBg="1"/>
      <p:bldP spid="13329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4274" name="云形标注 54273"/>
          <p:cNvSpPr/>
          <p:nvPr/>
        </p:nvSpPr>
        <p:spPr>
          <a:xfrm>
            <a:off x="1842770" y="1376045"/>
            <a:ext cx="5915660" cy="2778760"/>
          </a:xfrm>
          <a:prstGeom prst="cloudCallout">
            <a:avLst>
              <a:gd name="adj1" fmla="val 39241"/>
              <a:gd name="adj2" fmla="val 76194"/>
            </a:avLst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p>
            <a:pPr algn="ctr"/>
            <a:r>
              <a:rPr lang="en-US" altLang="zh-CN" sz="4400" b="1">
                <a:latin typeface="Arial" panose="020B0604020202020204" pitchFamily="34" charset="0"/>
                <a:sym typeface="+mn-ea"/>
              </a:rPr>
              <a:t>4</a:t>
            </a:r>
            <a:r>
              <a:rPr lang="zh-CN" altLang="en-US" sz="4400" b="1">
                <a:latin typeface="Arial" panose="020B0604020202020204" pitchFamily="34" charset="0"/>
                <a:sym typeface="+mn-ea"/>
              </a:rPr>
              <a:t>、怎样学好历史？</a:t>
            </a:r>
            <a:endParaRPr lang="zh-CN" altLang="en-US" sz="44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78205" y="1181100"/>
            <a:ext cx="10567670" cy="878840"/>
          </a:xfrm>
        </p:spPr>
        <p:txBody>
          <a:bodyPr>
            <a:normAutofit fontScale="90000"/>
          </a:bodyPr>
          <a:p>
            <a:br>
              <a:rPr lang="zh-CN" altLang="en-US" b="1" dirty="0">
                <a:latin typeface="楷体" panose="02010609060101010101" charset="-122"/>
                <a:ea typeface="楷体" panose="02010609060101010101" charset="-122"/>
                <a:sym typeface="+mn-ea"/>
              </a:rPr>
            </a:br>
            <a:br>
              <a:rPr lang="zh-CN" altLang="en-US" b="1" dirty="0">
                <a:latin typeface="楷体" panose="02010609060101010101" charset="-122"/>
                <a:ea typeface="楷体" panose="02010609060101010101" charset="-122"/>
                <a:sym typeface="+mn-ea"/>
              </a:rPr>
            </a:br>
            <a:br>
              <a:rPr lang="zh-CN" altLang="en-US" b="1" dirty="0">
                <a:latin typeface="楷体" panose="02010609060101010101" charset="-122"/>
                <a:ea typeface="楷体" panose="02010609060101010101" charset="-122"/>
                <a:sym typeface="+mn-ea"/>
              </a:rPr>
            </a:br>
            <a:br>
              <a:rPr lang="zh-CN" altLang="en-US" b="1">
                <a:ln>
                  <a:gradFill>
                    <a:gsLst>
                      <a:gs pos="98000">
                        <a:srgbClr val="F88C89"/>
                      </a:gs>
                      <a:gs pos="86000">
                        <a:srgbClr val="F8D078"/>
                      </a:gs>
                      <a:gs pos="73000">
                        <a:srgbClr val="BAD172"/>
                      </a:gs>
                      <a:gs pos="62000">
                        <a:srgbClr val="BEC7AF"/>
                      </a:gs>
                      <a:gs pos="50000">
                        <a:srgbClr val="83D9E3"/>
                      </a:gs>
                      <a:gs pos="37000">
                        <a:srgbClr val="9C61DF"/>
                      </a:gs>
                      <a:gs pos="24000">
                        <a:srgbClr val="CA78E1"/>
                      </a:gs>
                      <a:gs pos="12000">
                        <a:srgbClr val="E564DF"/>
                      </a:gs>
                      <a:gs pos="0">
                        <a:srgbClr val="F86CC0"/>
                      </a:gs>
                    </a:gsLst>
                    <a:lin ang="0"/>
                  </a:gradFill>
                </a:ln>
                <a:gradFill>
                  <a:gsLst>
                    <a:gs pos="79000">
                      <a:srgbClr val="CCFF66"/>
                    </a:gs>
                    <a:gs pos="94000">
                      <a:srgbClr val="FFFF00">
                        <a:alpha val="50000"/>
                      </a:srgbClr>
                    </a:gs>
                    <a:gs pos="70000">
                      <a:srgbClr val="00FF00">
                        <a:alpha val="13000"/>
                      </a:srgbClr>
                    </a:gs>
                    <a:gs pos="56000">
                      <a:srgbClr val="00FFFF">
                        <a:alpha val="50000"/>
                      </a:srgbClr>
                    </a:gs>
                    <a:gs pos="43000">
                      <a:srgbClr val="00FFFF">
                        <a:alpha val="13000"/>
                      </a:srgbClr>
                    </a:gs>
                    <a:gs pos="22000">
                      <a:srgbClr val="FF00FF">
                        <a:alpha val="50000"/>
                      </a:srgbClr>
                    </a:gs>
                    <a:gs pos="33000">
                      <a:srgbClr val="9900FF">
                        <a:alpha val="50000"/>
                      </a:srgbClr>
                    </a:gs>
                    <a:gs pos="5000">
                      <a:srgbClr val="FF00FF">
                        <a:alpha val="50000"/>
                      </a:srgbClr>
                    </a:gs>
                    <a:gs pos="0">
                      <a:srgbClr val="FF3300">
                        <a:alpha val="50000"/>
                      </a:srgbClr>
                    </a:gs>
                    <a:gs pos="100000">
                      <a:srgbClr val="FF3300">
                        <a:alpha val="30000"/>
                      </a:srgbClr>
                    </a:gs>
                  </a:gsLst>
                  <a:lin ang="0"/>
                </a:gradFill>
                <a:effectLst>
                  <a:outerShdw blurRad="50800" dist="38100" algn="l" rotWithShape="0">
                    <a:srgbClr val="CC00CC">
                      <a:alpha val="40000"/>
                    </a:srgbClr>
                  </a:outerShdw>
                </a:effectLst>
              </a:rPr>
            </a:br>
            <a:br>
              <a:rPr lang="zh-CN" altLang="en-US" b="1" dirty="0">
                <a:latin typeface="楷体" panose="02010609060101010101" charset="-122"/>
                <a:ea typeface="楷体" panose="02010609060101010101" charset="-122"/>
                <a:sym typeface="+mn-ea"/>
              </a:rPr>
            </a:br>
            <a:r>
              <a:rPr lang="zh-CN" altLang="en-US" b="1" dirty="0">
                <a:latin typeface="Arial" panose="020B0604020202020204" pitchFamily="34" charset="0"/>
                <a:sym typeface="+mn-ea"/>
              </a:rPr>
              <a:t>在初中时你有哪些学习方法？</a:t>
            </a:r>
            <a:br>
              <a:rPr lang="zh-CN" altLang="en-US" b="1" dirty="0">
                <a:latin typeface="楷体" panose="02010609060101010101" charset="-122"/>
                <a:ea typeface="楷体" panose="02010609060101010101" charset="-122"/>
                <a:sym typeface="+mn-ea"/>
              </a:rPr>
            </a:br>
            <a:br>
              <a:rPr lang="zh-CN" altLang="en-US" b="1" dirty="0">
                <a:latin typeface="楷体" panose="02010609060101010101" charset="-122"/>
                <a:ea typeface="楷体" panose="02010609060101010101" charset="-122"/>
                <a:sym typeface="+mn-ea"/>
              </a:rPr>
            </a:b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初中和高中的不同要求</a:t>
            </a:r>
            <a:br>
              <a:rPr lang="en-US" altLang="x-none" b="1" dirty="0">
                <a:latin typeface="楷体" panose="02010609060101010101" charset="-122"/>
                <a:ea typeface="楷体" panose="02010609060101010101" charset="-122"/>
              </a:rPr>
            </a:br>
            <a:r>
              <a:rPr lang="zh-CN" altLang="en-US" dirty="0">
                <a:latin typeface="楷体" panose="02010609060101010101" charset="-122"/>
                <a:ea typeface="楷体" panose="02010609060101010101" charset="-122"/>
                <a:sym typeface="+mn-ea"/>
              </a:rPr>
              <a:t>  初中：是什么（时间、事件、人物等）</a:t>
            </a:r>
            <a:br>
              <a:rPr lang="en-US" altLang="x-none" dirty="0">
                <a:latin typeface="楷体" panose="02010609060101010101" charset="-122"/>
                <a:ea typeface="楷体" panose="02010609060101010101" charset="-122"/>
              </a:rPr>
            </a:br>
            <a:r>
              <a:rPr lang="zh-CN" altLang="en-US" dirty="0">
                <a:latin typeface="楷体" panose="02010609060101010101" charset="-122"/>
                <a:ea typeface="楷体" panose="02010609060101010101" charset="-122"/>
                <a:sym typeface="+mn-ea"/>
              </a:rPr>
              <a:t>  高中：为什么、怎么样、横纵向互相关   </a:t>
            </a:r>
            <a:br>
              <a:rPr lang="zh-CN" altLang="en-US" dirty="0">
                <a:latin typeface="楷体" panose="02010609060101010101" charset="-122"/>
                <a:ea typeface="楷体" panose="02010609060101010101" charset="-122"/>
              </a:rPr>
            </a:br>
            <a:r>
              <a:rPr lang="zh-CN" altLang="en-US" dirty="0">
                <a:latin typeface="楷体" panose="02010609060101010101" charset="-122"/>
                <a:ea typeface="楷体" panose="02010609060101010101" charset="-122"/>
                <a:sym typeface="+mn-ea"/>
              </a:rPr>
              <a:t>        联等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0720" y="2562860"/>
            <a:ext cx="10673080" cy="3614420"/>
          </a:xfrm>
        </p:spPr>
        <p:txBody>
          <a:bodyPr/>
          <a:p>
            <a:pPr indent="266700" algn="l"/>
            <a:endParaRPr lang="zh-CN" altLang="en-US" dirty="0">
              <a:solidFill>
                <a:schemeClr val="bg1"/>
              </a:solidFill>
              <a:latin typeface="宋体" panose="02010600030101010101" pitchFamily="2" charset="-122"/>
            </a:endParaRPr>
          </a:p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02179" name="矩形 1202178"/>
          <p:cNvSpPr/>
          <p:nvPr/>
        </p:nvSpPr>
        <p:spPr>
          <a:xfrm>
            <a:off x="1524000" y="1196975"/>
            <a:ext cx="9605010" cy="338391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bg1"/>
                </a:solidFill>
                <a:latin typeface="Times New Roman" panose="02020603050405020304" pitchFamily="2" charset="0"/>
                <a:ea typeface="宋体" panose="02010600030101010101" pitchFamily="2" charset="-122"/>
              </a:defRPr>
            </a:lvl1pPr>
          </a:lstStyle>
          <a:p>
            <a:pPr lvl="0" algn="l"/>
            <a:endParaRPr sz="2400" b="1" dirty="0">
              <a:sym typeface="Wingdings" panose="05000000000000000000" pitchFamily="2" charset="2"/>
            </a:endParaRPr>
          </a:p>
        </p:txBody>
      </p:sp>
      <p:sp>
        <p:nvSpPr>
          <p:cNvPr id="1202181" name="矩形 1202180"/>
          <p:cNvSpPr/>
          <p:nvPr/>
        </p:nvSpPr>
        <p:spPr>
          <a:xfrm>
            <a:off x="1602740" y="1984693"/>
            <a:ext cx="7380288" cy="645160"/>
          </a:xfrm>
          <a:prstGeom prst="rect">
            <a:avLst/>
          </a:prstGeom>
          <a:noFill/>
          <a:ln w="76200">
            <a:noFill/>
          </a:ln>
        </p:spPr>
        <p:txBody>
          <a:bodyPr wrap="square" anchor="ctr">
            <a:spAutoFit/>
          </a:bodyPr>
          <a:p>
            <a:pPr algn="l"/>
            <a:r>
              <a:rPr lang="en-US" altLang="zh-CN" sz="3600" b="0" dirty="0">
                <a:latin typeface="Times New Roman" panose="02020603050405020304" pitchFamily="2" charset="0"/>
              </a:rPr>
              <a:t>1</a:t>
            </a:r>
            <a:r>
              <a:rPr lang="zh-CN" altLang="en-US" sz="3600" b="0" dirty="0">
                <a:latin typeface="Times New Roman" panose="02020603050405020304" pitchFamily="2" charset="0"/>
              </a:rPr>
              <a:t>．</a:t>
            </a:r>
            <a:r>
              <a:rPr lang="zh-CN" altLang="en-US" sz="3600" dirty="0">
                <a:latin typeface="Times New Roman" panose="02020603050405020304" pitchFamily="2" charset="0"/>
              </a:rPr>
              <a:t>会预习</a:t>
            </a:r>
            <a:r>
              <a:rPr lang="en-US" altLang="zh-CN" sz="3600" dirty="0">
                <a:latin typeface="Times New Roman" panose="02020603050405020304" pitchFamily="2" charset="0"/>
              </a:rPr>
              <a:t>—</a:t>
            </a:r>
            <a:r>
              <a:rPr lang="zh-CN" altLang="en-US" sz="3600" dirty="0">
                <a:latin typeface="Times New Roman" panose="02020603050405020304" pitchFamily="2" charset="0"/>
              </a:rPr>
              <a:t>寻找和提出问题；</a:t>
            </a:r>
            <a:endParaRPr lang="zh-CN" altLang="en-US" sz="3600" dirty="0">
              <a:latin typeface="Times New Roman" panose="02020603050405020304" pitchFamily="2" charset="0"/>
            </a:endParaRPr>
          </a:p>
        </p:txBody>
      </p:sp>
      <p:sp>
        <p:nvSpPr>
          <p:cNvPr id="1202182" name="矩形 1202181"/>
          <p:cNvSpPr/>
          <p:nvPr/>
        </p:nvSpPr>
        <p:spPr>
          <a:xfrm>
            <a:off x="1703705" y="2755583"/>
            <a:ext cx="7787640" cy="645160"/>
          </a:xfrm>
          <a:prstGeom prst="rect">
            <a:avLst/>
          </a:prstGeom>
          <a:noFill/>
          <a:ln w="76200">
            <a:noFill/>
          </a:ln>
        </p:spPr>
        <p:txBody>
          <a:bodyPr wrap="square" anchor="ctr">
            <a:spAutoFit/>
          </a:bodyPr>
          <a:p>
            <a:pPr algn="l"/>
            <a:r>
              <a:rPr lang="en-US" altLang="zh-CN" sz="3600" b="0" dirty="0">
                <a:latin typeface="Times New Roman" panose="02020603050405020304" pitchFamily="2" charset="0"/>
              </a:rPr>
              <a:t>2</a:t>
            </a:r>
            <a:r>
              <a:rPr lang="zh-CN" altLang="en-US" sz="3600" b="0" dirty="0">
                <a:latin typeface="Times New Roman" panose="02020603050405020304" pitchFamily="2" charset="0"/>
              </a:rPr>
              <a:t>．</a:t>
            </a:r>
            <a:r>
              <a:rPr lang="zh-CN" altLang="en-US" sz="3600" dirty="0">
                <a:latin typeface="Times New Roman" panose="02020603050405020304" pitchFamily="2" charset="0"/>
              </a:rPr>
              <a:t>会听讲</a:t>
            </a:r>
            <a:r>
              <a:rPr lang="en-US" altLang="zh-CN" sz="3600" dirty="0">
                <a:latin typeface="Times New Roman" panose="02020603050405020304" pitchFamily="2" charset="0"/>
              </a:rPr>
              <a:t>——</a:t>
            </a:r>
            <a:r>
              <a:rPr lang="zh-CN" altLang="en-US" sz="3600" dirty="0">
                <a:latin typeface="Times New Roman" panose="02020603050405020304" pitchFamily="2" charset="0"/>
              </a:rPr>
              <a:t>掌握史实、概念、联系。</a:t>
            </a:r>
            <a:r>
              <a:rPr lang="zh-CN" altLang="en-US" dirty="0">
                <a:latin typeface="Times New Roman" panose="02020603050405020304" pitchFamily="2" charset="0"/>
              </a:rPr>
              <a:t> </a:t>
            </a:r>
            <a:endParaRPr lang="zh-CN" altLang="en-US" dirty="0">
              <a:latin typeface="Times New Roman" panose="02020603050405020304" pitchFamily="2" charset="0"/>
            </a:endParaRPr>
          </a:p>
        </p:txBody>
      </p:sp>
      <p:sp>
        <p:nvSpPr>
          <p:cNvPr id="1202183" name="矩形 1202182"/>
          <p:cNvSpPr/>
          <p:nvPr/>
        </p:nvSpPr>
        <p:spPr>
          <a:xfrm>
            <a:off x="1703705" y="3528060"/>
            <a:ext cx="3492500" cy="583565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ctr">
            <a:spAutoFit/>
          </a:bodyPr>
          <a:p>
            <a:pPr algn="l"/>
            <a:r>
              <a:rPr lang="zh-CN" altLang="en-US" sz="3200" dirty="0">
                <a:latin typeface="Times New Roman" panose="02020603050405020304" pitchFamily="2" charset="0"/>
              </a:rPr>
              <a:t>一要“耳到”；</a:t>
            </a:r>
            <a:r>
              <a:rPr lang="zh-CN" altLang="en-US" sz="2000" dirty="0">
                <a:latin typeface="Times New Roman" panose="02020603050405020304" pitchFamily="2" charset="0"/>
              </a:rPr>
              <a:t> </a:t>
            </a:r>
            <a:endParaRPr lang="zh-CN" altLang="en-US" sz="2000" dirty="0">
              <a:latin typeface="Times New Roman" panose="02020603050405020304" pitchFamily="2" charset="0"/>
            </a:endParaRPr>
          </a:p>
        </p:txBody>
      </p:sp>
      <p:sp>
        <p:nvSpPr>
          <p:cNvPr id="1202184" name="矩形 1202183"/>
          <p:cNvSpPr/>
          <p:nvPr/>
        </p:nvSpPr>
        <p:spPr>
          <a:xfrm>
            <a:off x="1703705" y="4933633"/>
            <a:ext cx="6927850" cy="1076325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ctr">
            <a:spAutoFit/>
          </a:bodyPr>
          <a:p>
            <a:pPr algn="l"/>
            <a:r>
              <a:rPr lang="zh-CN" altLang="en-US" sz="3200" dirty="0">
                <a:latin typeface="Times New Roman" panose="02020603050405020304" pitchFamily="2" charset="0"/>
              </a:rPr>
              <a:t>三要“手到”，历史课主要是记笔记；记提纲、要点、问题、提示 。</a:t>
            </a:r>
            <a:endParaRPr lang="zh-CN" altLang="en-US" sz="3200" dirty="0">
              <a:latin typeface="Times New Roman" panose="02020603050405020304" pitchFamily="2" charset="0"/>
            </a:endParaRPr>
          </a:p>
        </p:txBody>
      </p:sp>
      <p:sp>
        <p:nvSpPr>
          <p:cNvPr id="1202185" name="矩形 1202184"/>
          <p:cNvSpPr/>
          <p:nvPr/>
        </p:nvSpPr>
        <p:spPr>
          <a:xfrm>
            <a:off x="1703388" y="4238943"/>
            <a:ext cx="2808287" cy="583565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>
            <a:spAutoFit/>
          </a:bodyPr>
          <a:p>
            <a:r>
              <a:rPr lang="zh-CN" altLang="en-US" sz="3200" dirty="0">
                <a:latin typeface="Times New Roman" panose="02020603050405020304" pitchFamily="2" charset="0"/>
              </a:rPr>
              <a:t>二要“眼到” ；</a:t>
            </a:r>
            <a:endParaRPr lang="zh-CN" altLang="en-US" sz="3200" dirty="0">
              <a:latin typeface="Times New Roman" panose="02020603050405020304" pitchFamily="2" charset="0"/>
            </a:endParaRPr>
          </a:p>
        </p:txBody>
      </p:sp>
      <p:sp>
        <p:nvSpPr>
          <p:cNvPr id="1202186" name="矩形 1202185"/>
          <p:cNvSpPr/>
          <p:nvPr/>
        </p:nvSpPr>
        <p:spPr>
          <a:xfrm>
            <a:off x="6713855" y="3528060"/>
            <a:ext cx="3084830" cy="583565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ctr">
            <a:spAutoFit/>
          </a:bodyPr>
          <a:p>
            <a:pPr algn="l"/>
            <a:r>
              <a:rPr lang="zh-CN" altLang="en-US" sz="3200" dirty="0">
                <a:latin typeface="Times New Roman" panose="02020603050405020304" pitchFamily="2" charset="0"/>
              </a:rPr>
              <a:t>四要“口到”；</a:t>
            </a:r>
            <a:r>
              <a:rPr lang="zh-CN" altLang="en-US" dirty="0">
                <a:latin typeface="Times New Roman" panose="02020603050405020304" pitchFamily="2" charset="0"/>
              </a:rPr>
              <a:t> </a:t>
            </a:r>
            <a:endParaRPr lang="zh-CN" altLang="en-US" dirty="0">
              <a:latin typeface="Times New Roman" panose="02020603050405020304" pitchFamily="2" charset="0"/>
            </a:endParaRPr>
          </a:p>
        </p:txBody>
      </p:sp>
      <p:sp>
        <p:nvSpPr>
          <p:cNvPr id="1202187" name="矩形 1202186"/>
          <p:cNvSpPr/>
          <p:nvPr/>
        </p:nvSpPr>
        <p:spPr>
          <a:xfrm>
            <a:off x="6713855" y="4279900"/>
            <a:ext cx="3599815" cy="645160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ctr">
            <a:spAutoFit/>
          </a:bodyPr>
          <a:p>
            <a:pPr algn="l"/>
            <a:r>
              <a:rPr lang="zh-CN" altLang="en-US" sz="3600" dirty="0">
                <a:latin typeface="Times New Roman" panose="02020603050405020304" pitchFamily="2" charset="0"/>
              </a:rPr>
              <a:t>五要“心到”；</a:t>
            </a:r>
            <a:r>
              <a:rPr lang="zh-CN" altLang="en-US" sz="2400" dirty="0">
                <a:latin typeface="Times New Roman" panose="02020603050405020304" pitchFamily="2" charset="0"/>
              </a:rPr>
              <a:t> </a:t>
            </a:r>
            <a:endParaRPr lang="zh-CN" altLang="en-US" sz="2400" dirty="0">
              <a:latin typeface="Times New Roman" panose="02020603050405020304" pitchFamily="2" charset="0"/>
            </a:endParaRPr>
          </a:p>
        </p:txBody>
      </p:sp>
      <p:sp>
        <p:nvSpPr>
          <p:cNvPr id="2" name="标题 1"/>
          <p:cNvSpPr/>
          <p:nvPr>
            <p:ph type="ctrTitle"/>
          </p:nvPr>
        </p:nvSpPr>
        <p:spPr>
          <a:xfrm>
            <a:off x="1524000" y="648970"/>
            <a:ext cx="9144000" cy="926465"/>
          </a:xfrm>
        </p:spPr>
        <p:txBody>
          <a:bodyPr>
            <a:normAutofit fontScale="90000"/>
          </a:bodyPr>
          <a:p>
            <a:r>
              <a:rPr lang="zh-CN" altLang="en-US"/>
              <a:t>学习历史的方法：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02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02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02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02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02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02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02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02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02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02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02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02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02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02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2181" grpId="0"/>
      <p:bldP spid="1202182" grpId="0"/>
      <p:bldP spid="1202183" grpId="0" bldLvl="0" animBg="1"/>
      <p:bldP spid="1202184" grpId="0" bldLvl="0" animBg="1"/>
      <p:bldP spid="1202185" grpId="0" bldLvl="0" animBg="1"/>
      <p:bldP spid="1202186" grpId="0" bldLvl="0" animBg="1"/>
      <p:bldP spid="1202187" grpId="0" bldLvl="0" animBg="1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Rectangle 2"/>
          <p:cNvSpPr>
            <a:spLocks noGrp="1" noRot="1"/>
          </p:cNvSpPr>
          <p:nvPr>
            <p:ph idx="1"/>
          </p:nvPr>
        </p:nvSpPr>
        <p:spPr>
          <a:xfrm>
            <a:off x="2133600" y="590550"/>
            <a:ext cx="8153400" cy="6040438"/>
          </a:xfrm>
        </p:spPr>
        <p:txBody>
          <a:bodyPr vert="horz" wrap="square" lIns="91440" tIns="45720" rIns="91440" bIns="45720" anchor="t"/>
          <a:p>
            <a:pPr eaLnBrk="1" hangingPunct="1"/>
            <a:r>
              <a:rPr lang="zh-CN" altLang="en-US" sz="3600" b="1" dirty="0">
                <a:solidFill>
                  <a:srgbClr val="003399"/>
                </a:solidFill>
              </a:rPr>
              <a:t>学习历史有诀窍        掌握方法最重要</a:t>
            </a:r>
            <a:endParaRPr lang="zh-CN" altLang="en-US" sz="3600" b="1" dirty="0">
              <a:solidFill>
                <a:srgbClr val="003399"/>
              </a:solidFill>
            </a:endParaRPr>
          </a:p>
          <a:p>
            <a:pPr eaLnBrk="1" hangingPunct="1"/>
            <a:endParaRPr lang="zh-CN" altLang="en-US" sz="3600" b="1" dirty="0">
              <a:solidFill>
                <a:srgbClr val="003399"/>
              </a:solidFill>
            </a:endParaRPr>
          </a:p>
          <a:p>
            <a:pPr eaLnBrk="1" hangingPunct="1"/>
            <a:r>
              <a:rPr lang="zh-CN" altLang="en-US" sz="3600" b="1" dirty="0">
                <a:solidFill>
                  <a:srgbClr val="003399"/>
                </a:solidFill>
              </a:rPr>
              <a:t>认真读书不可少         联系实际多思考</a:t>
            </a:r>
            <a:endParaRPr lang="zh-CN" altLang="en-US" sz="3600" b="1" dirty="0">
              <a:solidFill>
                <a:srgbClr val="003399"/>
              </a:solidFill>
            </a:endParaRPr>
          </a:p>
          <a:p>
            <a:pPr eaLnBrk="1" hangingPunct="1"/>
            <a:endParaRPr lang="zh-CN" altLang="en-US" sz="3600" b="1" dirty="0">
              <a:solidFill>
                <a:srgbClr val="003399"/>
              </a:solidFill>
            </a:endParaRPr>
          </a:p>
          <a:p>
            <a:pPr eaLnBrk="1" hangingPunct="1"/>
            <a:r>
              <a:rPr lang="zh-CN" altLang="en-US" sz="3600" b="1" dirty="0">
                <a:solidFill>
                  <a:srgbClr val="003399"/>
                </a:solidFill>
              </a:rPr>
              <a:t>历史脉络要理清        人时地事记分明</a:t>
            </a:r>
            <a:endParaRPr lang="zh-CN" altLang="en-US" sz="3600" b="1" dirty="0">
              <a:solidFill>
                <a:srgbClr val="003399"/>
              </a:solidFill>
            </a:endParaRPr>
          </a:p>
          <a:p>
            <a:pPr eaLnBrk="1" hangingPunct="1"/>
            <a:endParaRPr lang="zh-CN" altLang="en-US" sz="3600" b="1" dirty="0">
              <a:solidFill>
                <a:srgbClr val="003399"/>
              </a:solidFill>
            </a:endParaRPr>
          </a:p>
          <a:p>
            <a:pPr eaLnBrk="1" hangingPunct="1"/>
            <a:r>
              <a:rPr lang="zh-CN" altLang="en-US" sz="3600" b="1" dirty="0">
                <a:solidFill>
                  <a:srgbClr val="003399"/>
                </a:solidFill>
              </a:rPr>
              <a:t>前后因果多分析        情景实践加创新</a:t>
            </a:r>
            <a:endParaRPr lang="zh-CN" altLang="en-US" sz="3600" b="1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朝代更替：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428750" y="2158365"/>
            <a:ext cx="7368540" cy="34766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/>
              <a:t>夏商与西周，东周分两段</a:t>
            </a:r>
            <a:endParaRPr lang="zh-CN" altLang="en-US" sz="4400" b="1"/>
          </a:p>
          <a:p>
            <a:r>
              <a:rPr lang="zh-CN" altLang="en-US" sz="4400" b="1"/>
              <a:t>春秋和战国，一统秦两汉</a:t>
            </a:r>
            <a:endParaRPr lang="zh-CN" altLang="en-US" sz="4400" b="1"/>
          </a:p>
          <a:p>
            <a:r>
              <a:rPr lang="zh-CN" altLang="en-US" sz="4400" b="1"/>
              <a:t>三分魏蜀吴，两晋前后沿</a:t>
            </a:r>
            <a:endParaRPr lang="zh-CN" altLang="en-US" sz="4400" b="1"/>
          </a:p>
          <a:p>
            <a:r>
              <a:rPr lang="zh-CN" altLang="en-US" sz="4400" b="1"/>
              <a:t>南北朝并立，隋唐五代传</a:t>
            </a:r>
            <a:endParaRPr lang="zh-CN" altLang="en-US" sz="4400" b="1"/>
          </a:p>
          <a:p>
            <a:r>
              <a:rPr lang="zh-CN" altLang="en-US" sz="4400" b="1"/>
              <a:t>宋元明清后，王朝至此完</a:t>
            </a:r>
            <a:endParaRPr lang="zh-CN" altLang="en-US" sz="4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谈谈我们身边的历史：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pPr>
              <a:lnSpc>
                <a:spcPct val="200000"/>
              </a:lnSpc>
            </a:pPr>
            <a:r>
              <a:rPr lang="zh-CN" altLang="en-US" sz="3200"/>
              <a:t>遂平县历史渊源流长，春秋改吴房；汉制吴房、灈阳二县；北魏改遂宁县，唐元和十二年（</a:t>
            </a:r>
            <a:r>
              <a:rPr lang="en-US" altLang="zh-CN" sz="3200"/>
              <a:t>817</a:t>
            </a:r>
            <a:r>
              <a:rPr lang="zh-CN" altLang="en-US" sz="3200"/>
              <a:t>年），李愬（</a:t>
            </a:r>
            <a:r>
              <a:rPr lang="en-US" altLang="zh-CN" sz="3200"/>
              <a:t>su</a:t>
            </a:r>
            <a:r>
              <a:rPr lang="zh-CN" altLang="en-US" sz="3200"/>
              <a:t>）雪夜入蔡州，平定吴元济叛乱，由于平定叛乱速度之快（于是就平定了叛乱），自此命名为</a:t>
            </a:r>
            <a:r>
              <a:rPr lang="en-US" altLang="zh-CN" sz="3200"/>
              <a:t>“</a:t>
            </a:r>
            <a:r>
              <a:rPr lang="zh-CN" altLang="en-US" sz="3200"/>
              <a:t>遂平</a:t>
            </a:r>
            <a:r>
              <a:rPr lang="en-US" altLang="zh-CN" sz="3200"/>
              <a:t>”</a:t>
            </a:r>
            <a:r>
              <a:rPr lang="zh-CN" altLang="en-US" sz="3200"/>
              <a:t>。</a:t>
            </a:r>
            <a:endParaRPr lang="zh-CN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学习目标：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en-US" altLang="zh-CN" sz="3600" b="1">
                <a:latin typeface="+mn-ea"/>
                <a:sym typeface="+mn-ea"/>
              </a:rPr>
              <a:t>1</a:t>
            </a:r>
            <a:r>
              <a:rPr lang="zh-CN" altLang="en-US" sz="3600" b="1">
                <a:latin typeface="+mn-ea"/>
                <a:sym typeface="+mn-ea"/>
              </a:rPr>
              <a:t>、什么是历史？</a:t>
            </a:r>
            <a:endParaRPr lang="zh-CN" altLang="en-US" sz="3600" b="1">
              <a:latin typeface="+mn-ea"/>
              <a:sym typeface="+mn-ea"/>
            </a:endParaRPr>
          </a:p>
          <a:p>
            <a:endParaRPr lang="zh-CN" altLang="en-US" sz="3600" b="1">
              <a:latin typeface="+mn-ea"/>
              <a:sym typeface="+mn-ea"/>
            </a:endParaRPr>
          </a:p>
          <a:p>
            <a:r>
              <a:rPr lang="en-US" altLang="zh-CN" sz="3600" b="1">
                <a:latin typeface="+mn-ea"/>
                <a:sym typeface="+mn-ea"/>
              </a:rPr>
              <a:t>2</a:t>
            </a:r>
            <a:r>
              <a:rPr lang="zh-CN" altLang="en-US" sz="3600" b="1">
                <a:latin typeface="+mn-ea"/>
                <a:sym typeface="+mn-ea"/>
              </a:rPr>
              <a:t>、为什么要学历史？</a:t>
            </a:r>
            <a:endParaRPr lang="zh-CN" altLang="en-US" sz="3600" b="1">
              <a:latin typeface="+mn-ea"/>
              <a:sym typeface="+mn-ea"/>
            </a:endParaRPr>
          </a:p>
          <a:p>
            <a:endParaRPr lang="zh-CN" altLang="en-US" sz="3600" b="1">
              <a:latin typeface="+mn-ea"/>
              <a:sym typeface="+mn-ea"/>
            </a:endParaRPr>
          </a:p>
          <a:p>
            <a:r>
              <a:rPr lang="en-US" altLang="zh-CN" sz="3600" b="1">
                <a:latin typeface="+mn-ea"/>
                <a:sym typeface="+mn-ea"/>
              </a:rPr>
              <a:t>3</a:t>
            </a:r>
            <a:r>
              <a:rPr lang="zh-CN" altLang="en-US" sz="3600" b="1">
                <a:latin typeface="+mn-ea"/>
                <a:sym typeface="+mn-ea"/>
              </a:rPr>
              <a:t>、高中历史学习哪些内容？</a:t>
            </a:r>
            <a:endParaRPr lang="zh-CN" altLang="en-US" sz="3600" b="1">
              <a:latin typeface="+mn-ea"/>
              <a:sym typeface="+mn-ea"/>
            </a:endParaRPr>
          </a:p>
          <a:p>
            <a:endParaRPr lang="zh-CN" altLang="en-US" sz="3600" b="1">
              <a:latin typeface="+mn-ea"/>
              <a:sym typeface="+mn-ea"/>
            </a:endParaRPr>
          </a:p>
          <a:p>
            <a:r>
              <a:rPr lang="en-US" altLang="zh-CN" sz="3600" b="1">
                <a:latin typeface="+mn-ea"/>
                <a:sym typeface="+mn-ea"/>
              </a:rPr>
              <a:t>4</a:t>
            </a:r>
            <a:r>
              <a:rPr lang="zh-CN" altLang="en-US" sz="3600" b="1">
                <a:latin typeface="+mn-ea"/>
                <a:sym typeface="+mn-ea"/>
              </a:rPr>
              <a:t>、怎样学好历史？</a:t>
            </a:r>
            <a:endParaRPr lang="zh-CN" altLang="en-US" sz="3600" b="1">
              <a:latin typeface="+mn-ea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800" b="1" dirty="0">
              <a:solidFill>
                <a:srgbClr val="FF0000"/>
              </a:solidFill>
              <a:latin typeface="+mn-ea"/>
              <a:sym typeface="+mn-ea"/>
            </a:endParaRPr>
          </a:p>
          <a:p>
            <a:r>
              <a:rPr lang="zh-CN" altLang="en-US" sz="4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              </a:t>
            </a:r>
            <a:r>
              <a:rPr lang="zh-CN" altLang="en-US" sz="48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谢谢观赏！！！</a:t>
            </a:r>
            <a:endParaRPr lang="zh-CN" altLang="en-US" sz="4800">
              <a:ln w="22225">
                <a:solidFill>
                  <a:schemeClr val="accent2"/>
                </a:solidFill>
                <a:prstDash val="solid"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4274" name="云形标注 54273"/>
          <p:cNvSpPr/>
          <p:nvPr/>
        </p:nvSpPr>
        <p:spPr>
          <a:xfrm>
            <a:off x="1842770" y="1376045"/>
            <a:ext cx="5915660" cy="2778760"/>
          </a:xfrm>
          <a:prstGeom prst="cloudCallout">
            <a:avLst>
              <a:gd name="adj1" fmla="val 39241"/>
              <a:gd name="adj2" fmla="val 76194"/>
            </a:avLst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p>
            <a:pPr algn="ctr"/>
            <a:r>
              <a:rPr lang="en-US" altLang="zh-CN" sz="4400" b="1">
                <a:latin typeface="+mn-ea"/>
                <a:sym typeface="+mn-ea"/>
              </a:rPr>
              <a:t>1</a:t>
            </a:r>
            <a:r>
              <a:rPr lang="zh-CN" altLang="en-US" sz="4400" b="1">
                <a:latin typeface="+mn-ea"/>
                <a:sym typeface="+mn-ea"/>
              </a:rPr>
              <a:t>、什么是历史？</a:t>
            </a:r>
            <a:endParaRPr lang="zh-CN" altLang="en-US" sz="44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文本框 7169"/>
          <p:cNvSpPr txBox="1"/>
          <p:nvPr/>
        </p:nvSpPr>
        <p:spPr>
          <a:xfrm>
            <a:off x="2136775" y="1125538"/>
            <a:ext cx="7343775" cy="50158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266700" indent="-266700"/>
            <a:r>
              <a:rPr lang="zh-CN" altLang="en-US" sz="3200" dirty="0">
                <a:latin typeface="楷体" panose="02010609060101010101" charset="-122"/>
                <a:ea typeface="楷体" panose="02010609060101010101" charset="-122"/>
                <a:sym typeface="Times New Roman" panose="02020603050405020304" pitchFamily="2" charset="0"/>
              </a:rPr>
              <a:t> 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sym typeface="Times New Roman" panose="02020603050405020304" pitchFamily="2" charset="0"/>
              </a:rPr>
              <a:t>（2015年福建卷）图7是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《说文解字》列出的“历”“史”二字的篆书。许慎解释道，“ 历”者，过也，传也。“史”者，记事者也，从又持中；中，正也。据此可知，“历史”的原意是指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  <a:sym typeface="Times New Roman" panose="02020603050405020304" pitchFamily="2" charset="0"/>
            </a:endParaRPr>
          </a:p>
          <a:p>
            <a:pPr marL="266700" indent="-266700"/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sym typeface="Times New Roman" panose="02020603050405020304" pitchFamily="2" charset="0"/>
              </a:rPr>
              <a:t>A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．过去发生的一切事件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  <a:sym typeface="Times New Roman" panose="02020603050405020304" pitchFamily="2" charset="0"/>
            </a:endParaRPr>
          </a:p>
          <a:p>
            <a:pPr marL="266700" indent="-266700"/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sym typeface="Times New Roman" panose="02020603050405020304" pitchFamily="2" charset="0"/>
              </a:rPr>
              <a:t>B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．过去事实的文字记载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  <a:sym typeface="Times New Roman" panose="02020603050405020304" pitchFamily="2" charset="0"/>
            </a:endParaRPr>
          </a:p>
          <a:p>
            <a:pPr marL="266700" indent="-266700"/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sym typeface="Times New Roman" panose="02020603050405020304" pitchFamily="2" charset="0"/>
              </a:rPr>
              <a:t>C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．记录过往事物的书籍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  <a:sym typeface="Times New Roman" panose="02020603050405020304" pitchFamily="2" charset="0"/>
            </a:endParaRPr>
          </a:p>
          <a:p>
            <a:pPr marL="266700" indent="-266700"/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sym typeface="Times New Roman" panose="02020603050405020304" pitchFamily="2" charset="0"/>
              </a:rPr>
              <a:t>D</a:t>
            </a:r>
            <a:r>
              <a:rPr lang="zh-CN" altLang="en-US" sz="3200" b="1" dirty="0">
                <a:latin typeface="楷体" panose="02010609060101010101" charset="-122"/>
                <a:ea typeface="楷体" panose="02010609060101010101" charset="-122"/>
                <a:sym typeface="宋体" panose="02010600030101010101" pitchFamily="2" charset="-122"/>
              </a:rPr>
              <a:t>．代代相传的文化形式</a:t>
            </a:r>
            <a:endParaRPr lang="zh-CN" altLang="en-US" sz="32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7171" name="Picture 10844" descr="中学历史教学园地（www.zxls.com）——全国文章总量、访问量最大的历史教学网站。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64425" y="3717925"/>
            <a:ext cx="2911475" cy="23749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7" name="文本框 8196"/>
          <p:cNvSpPr txBox="1"/>
          <p:nvPr/>
        </p:nvSpPr>
        <p:spPr>
          <a:xfrm>
            <a:off x="3790950" y="1412875"/>
            <a:ext cx="381635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3600" b="1">
                <a:solidFill>
                  <a:srgbClr val="FF0000"/>
                </a:solidFill>
                <a:latin typeface="宋体" panose="02010600030101010101" pitchFamily="2" charset="-122"/>
              </a:rPr>
              <a:t>历史的两层含义：</a:t>
            </a:r>
            <a:endParaRPr lang="zh-CN" altLang="en-US" sz="36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8198" name="文本框 8197"/>
          <p:cNvSpPr txBox="1"/>
          <p:nvPr/>
        </p:nvSpPr>
        <p:spPr>
          <a:xfrm>
            <a:off x="2424113" y="2276475"/>
            <a:ext cx="3246120" cy="70675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charset="-122"/>
              </a:rPr>
              <a:t>过去发生的事</a:t>
            </a:r>
            <a:endParaRPr lang="zh-CN" altLang="en-US" sz="4000" b="1">
              <a:solidFill>
                <a:schemeClr val="tx1"/>
              </a:solidFill>
              <a:latin typeface="Arial" panose="020B0604020202020204" pitchFamily="34" charset="0"/>
              <a:ea typeface="楷体" panose="02010609060101010101" charset="-122"/>
            </a:endParaRPr>
          </a:p>
        </p:txBody>
      </p:sp>
      <p:sp>
        <p:nvSpPr>
          <p:cNvPr id="8199" name="文本框 8198"/>
          <p:cNvSpPr txBox="1"/>
          <p:nvPr/>
        </p:nvSpPr>
        <p:spPr>
          <a:xfrm>
            <a:off x="6456363" y="2276475"/>
            <a:ext cx="3246120" cy="70675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zh-CN" altLang="en-US" sz="4000" b="1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charset="-122"/>
                <a:sym typeface="Arial" panose="020B0604020202020204" pitchFamily="34" charset="0"/>
              </a:rPr>
              <a:t>曾经记录的事</a:t>
            </a:r>
            <a:endParaRPr lang="zh-CN" altLang="en-US" sz="4000" b="1">
              <a:solidFill>
                <a:schemeClr val="tx1"/>
              </a:solidFill>
              <a:latin typeface="Arial" panose="020B0604020202020204" pitchFamily="34" charset="0"/>
              <a:ea typeface="楷体" panose="02010609060101010101" charset="-122"/>
              <a:sym typeface="Arial" panose="020B0604020202020204" pitchFamily="34" charset="0"/>
            </a:endParaRPr>
          </a:p>
        </p:txBody>
      </p:sp>
      <p:sp>
        <p:nvSpPr>
          <p:cNvPr id="8200" name="圆角矩形标注 8199"/>
          <p:cNvSpPr/>
          <p:nvPr/>
        </p:nvSpPr>
        <p:spPr>
          <a:xfrm>
            <a:off x="1774825" y="3213100"/>
            <a:ext cx="3890963" cy="1871663"/>
          </a:xfrm>
          <a:prstGeom prst="wedgeRoundRectCallout">
            <a:avLst>
              <a:gd name="adj1" fmla="val -2912"/>
              <a:gd name="adj2" fmla="val -69755"/>
              <a:gd name="adj3" fmla="val 16667"/>
            </a:avLst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1" charset="-122"/>
                <a:ea typeface="黑体" panose="02010609060101010101" pitchFamily="2" charset="-122"/>
              </a:rPr>
              <a:t>真实客观的历史</a:t>
            </a:r>
            <a:endParaRPr lang="zh-CN" altLang="en-US" sz="3600" b="1" dirty="0">
              <a:solidFill>
                <a:srgbClr val="FF0000"/>
              </a:solidFill>
              <a:latin typeface="楷体_GB2312" pitchFamily="1" charset="-122"/>
              <a:ea typeface="黑体" panose="02010609060101010101" pitchFamily="2" charset="-122"/>
            </a:endParaRPr>
          </a:p>
        </p:txBody>
      </p:sp>
      <p:sp>
        <p:nvSpPr>
          <p:cNvPr id="8201" name="圆角矩形标注 8200"/>
          <p:cNvSpPr/>
          <p:nvPr/>
        </p:nvSpPr>
        <p:spPr>
          <a:xfrm>
            <a:off x="6311900" y="3213100"/>
            <a:ext cx="4249738" cy="1871663"/>
          </a:xfrm>
          <a:prstGeom prst="wedgeRoundRectCallout">
            <a:avLst>
              <a:gd name="adj1" fmla="val -28731"/>
              <a:gd name="adj2" fmla="val -68926"/>
              <a:gd name="adj3" fmla="val 16667"/>
            </a:avLst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r>
              <a:rPr lang="zh-CN" altLang="en-US" sz="3600" b="1" dirty="0">
                <a:solidFill>
                  <a:srgbClr val="FF0000"/>
                </a:solidFill>
                <a:latin typeface="楷体_GB2312" pitchFamily="1" charset="-122"/>
                <a:ea typeface="黑体" panose="02010609060101010101" pitchFamily="2" charset="-122"/>
              </a:rPr>
              <a:t>史籍上记载的历史，即主观的历史学</a:t>
            </a:r>
            <a:endParaRPr lang="zh-CN" altLang="en-US" sz="3600" b="1" dirty="0">
              <a:solidFill>
                <a:srgbClr val="FF0000"/>
              </a:solidFill>
              <a:latin typeface="楷体_GB2312" pitchFamily="1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0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bldLvl="0"/>
      <p:bldP spid="8199" grpId="0" bldLvl="0"/>
      <p:bldP spid="8200" grpId="0" bldLvl="0" animBg="1"/>
      <p:bldP spid="8201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Grp="1" noRot="1"/>
          </p:cNvSpPr>
          <p:nvPr>
            <p:ph type="title"/>
          </p:nvPr>
        </p:nvSpPr>
        <p:spPr>
          <a:xfrm>
            <a:off x="1847850" y="188913"/>
            <a:ext cx="8540750" cy="1143000"/>
          </a:xfrm>
        </p:spPr>
        <p:txBody>
          <a:bodyPr vert="horz" wrap="square" lIns="91440" tIns="45720" rIns="91440" bIns="45720" anchor="ctr"/>
          <a:p>
            <a:pPr algn="l" eaLnBrk="1" hangingPunct="1"/>
            <a:r>
              <a:rPr lang="zh-CN" altLang="en-US" dirty="0">
                <a:solidFill>
                  <a:srgbClr val="08080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历史：</a:t>
            </a:r>
            <a:r>
              <a:rPr lang="en-US" altLang="zh-CN" dirty="0">
                <a:solidFill>
                  <a:srgbClr val="08080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History</a:t>
            </a:r>
            <a:r>
              <a:rPr lang="en-US" altLang="zh-CN" dirty="0">
                <a:solidFill>
                  <a:srgbClr val="080808"/>
                </a:solidFill>
                <a:ea typeface="黑体" panose="02010609060101010101" pitchFamily="2" charset="-122"/>
              </a:rPr>
              <a:t>——“</a:t>
            </a:r>
            <a:r>
              <a:rPr lang="en-US" altLang="zh-CN" dirty="0">
                <a:solidFill>
                  <a:srgbClr val="08080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His story</a:t>
            </a:r>
            <a:r>
              <a:rPr lang="en-US" altLang="zh-CN" dirty="0">
                <a:solidFill>
                  <a:srgbClr val="080808"/>
                </a:solidFill>
                <a:ea typeface="黑体" panose="02010609060101010101" pitchFamily="2" charset="-122"/>
              </a:rPr>
              <a:t>”</a:t>
            </a:r>
            <a:r>
              <a:rPr lang="en-US" altLang="zh-CN" dirty="0">
                <a:solidFill>
                  <a:srgbClr val="08080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endParaRPr lang="en-US" altLang="zh-CN" dirty="0">
              <a:solidFill>
                <a:srgbClr val="08080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9219" name="Rectangle 3"/>
          <p:cNvSpPr>
            <a:spLocks noGrp="1" noRot="1"/>
          </p:cNvSpPr>
          <p:nvPr>
            <p:ph idx="1"/>
          </p:nvPr>
        </p:nvSpPr>
        <p:spPr>
          <a:xfrm>
            <a:off x="1847850" y="3500438"/>
            <a:ext cx="4032250" cy="576262"/>
          </a:xfrm>
        </p:spPr>
        <p:txBody>
          <a:bodyPr vert="horz" wrap="square" lIns="91440" tIns="45720" rIns="91440" bIns="45720" anchor="t"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u"/>
            </a:pPr>
            <a:r>
              <a:rPr lang="zh-CN" altLang="en-US" b="1" dirty="0">
                <a:solidFill>
                  <a:srgbClr val="FF0000"/>
                </a:solidFill>
              </a:rPr>
              <a:t>客观存在的历史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9220" name="AutoShape 4"/>
          <p:cNvSpPr/>
          <p:nvPr/>
        </p:nvSpPr>
        <p:spPr>
          <a:xfrm>
            <a:off x="5303838" y="3068638"/>
            <a:ext cx="142875" cy="1439862"/>
          </a:xfrm>
          <a:prstGeom prst="leftBrace">
            <a:avLst>
              <a:gd name="adj1" fmla="val 83981"/>
              <a:gd name="adj2" fmla="val 50000"/>
            </a:avLst>
          </a:prstGeom>
          <a:noFill/>
          <a:ln w="3175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221" name="Text Box 5"/>
          <p:cNvSpPr txBox="1"/>
          <p:nvPr/>
        </p:nvSpPr>
        <p:spPr>
          <a:xfrm>
            <a:off x="5735638" y="2924175"/>
            <a:ext cx="144145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chemeClr val="tx1"/>
                </a:solidFill>
                <a:latin typeface="Arial" panose="020B0604020202020204" pitchFamily="34" charset="0"/>
              </a:rPr>
              <a:t>自然史</a:t>
            </a:r>
            <a:endParaRPr lang="zh-CN" altLang="en-US" sz="32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222" name="Text Box 6"/>
          <p:cNvSpPr txBox="1"/>
          <p:nvPr/>
        </p:nvSpPr>
        <p:spPr>
          <a:xfrm>
            <a:off x="5519738" y="3500438"/>
            <a:ext cx="4535487" cy="10267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zh-CN" altLang="en-US" sz="3200" b="1" dirty="0">
                <a:solidFill>
                  <a:schemeClr val="tx1"/>
                </a:solidFill>
                <a:latin typeface="Arial" panose="020B0604020202020204" pitchFamily="34" charset="0"/>
              </a:rPr>
              <a:t>人类社会史</a:t>
            </a:r>
            <a:endParaRPr lang="zh-CN" altLang="en-US" sz="32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zh-CN" altLang="en-US" sz="2400" b="1" dirty="0">
                <a:solidFill>
                  <a:schemeClr val="tx1"/>
                </a:solidFill>
                <a:latin typeface="Arial" panose="020B0604020202020204" pitchFamily="34" charset="0"/>
                <a:ea typeface="华文行楷" pitchFamily="2" charset="-122"/>
              </a:rPr>
              <a:t>（政治、经济、文化）</a:t>
            </a:r>
            <a:r>
              <a:rPr lang="zh-CN" altLang="en-US" b="1" dirty="0">
                <a:solidFill>
                  <a:srgbClr val="0000CC"/>
                </a:solidFill>
                <a:latin typeface="Arial" panose="020B0604020202020204" pitchFamily="34" charset="0"/>
              </a:rPr>
              <a:t>                                                       </a:t>
            </a:r>
            <a:endParaRPr lang="zh-CN" altLang="en-US" b="1" dirty="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sp>
        <p:nvSpPr>
          <p:cNvPr id="9223" name="Text Box 7"/>
          <p:cNvSpPr txBox="1"/>
          <p:nvPr/>
        </p:nvSpPr>
        <p:spPr>
          <a:xfrm>
            <a:off x="1847850" y="4469130"/>
            <a:ext cx="59055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u"/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主体化的历史：</a:t>
            </a:r>
            <a:r>
              <a:rPr lang="zh-CN" altLang="en-US" sz="3200" b="1" dirty="0">
                <a:solidFill>
                  <a:schemeClr val="tx1"/>
                </a:solidFill>
                <a:latin typeface="Arial" panose="020B0604020202020204" pitchFamily="34" charset="0"/>
              </a:rPr>
              <a:t>历史著述</a:t>
            </a:r>
            <a:endParaRPr lang="zh-CN" altLang="en-US" sz="32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224" name="Text Box 8"/>
          <p:cNvSpPr txBox="1"/>
          <p:nvPr/>
        </p:nvSpPr>
        <p:spPr>
          <a:xfrm>
            <a:off x="1774825" y="5067300"/>
            <a:ext cx="8893175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u"/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历史学：</a:t>
            </a:r>
            <a:r>
              <a:rPr lang="zh-CN" altLang="en-US" sz="3200" b="1" dirty="0">
                <a:solidFill>
                  <a:schemeClr val="tx1"/>
                </a:solidFill>
                <a:latin typeface="Arial" panose="020B0604020202020204" pitchFamily="34" charset="0"/>
              </a:rPr>
              <a:t>研究</a:t>
            </a:r>
            <a:r>
              <a:rPr lang="zh-CN" altLang="en-US" sz="3200" b="1" dirty="0">
                <a:solidFill>
                  <a:srgbClr val="080808"/>
                </a:solidFill>
                <a:latin typeface="Arial" panose="020B0604020202020204" pitchFamily="34" charset="0"/>
              </a:rPr>
              <a:t>人类社会发展过的各种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历史现象</a:t>
            </a:r>
            <a:r>
              <a:rPr lang="zh-CN" altLang="en-US" sz="3200" b="1" dirty="0">
                <a:solidFill>
                  <a:srgbClr val="080808"/>
                </a:solidFill>
                <a:latin typeface="Arial" panose="020B0604020202020204" pitchFamily="34" charset="0"/>
              </a:rPr>
              <a:t>并</a:t>
            </a:r>
            <a:r>
              <a:rPr lang="zh-CN" altLang="en-US" sz="3200" b="1" dirty="0">
                <a:solidFill>
                  <a:schemeClr val="tx1"/>
                </a:solidFill>
                <a:latin typeface="Arial" panose="020B0604020202020204" pitchFamily="34" charset="0"/>
              </a:rPr>
              <a:t>探寻</a:t>
            </a:r>
            <a:r>
              <a:rPr lang="zh-CN" altLang="en-US" sz="3200" b="1" dirty="0">
                <a:solidFill>
                  <a:srgbClr val="080808"/>
                </a:solidFill>
                <a:latin typeface="Arial" panose="020B0604020202020204" pitchFamily="34" charset="0"/>
              </a:rPr>
              <a:t>其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发生发展规律</a:t>
            </a:r>
            <a:r>
              <a:rPr lang="zh-CN" altLang="en-US" sz="3200" b="1" dirty="0">
                <a:solidFill>
                  <a:srgbClr val="080808"/>
                </a:solidFill>
                <a:latin typeface="Arial" panose="020B0604020202020204" pitchFamily="34" charset="0"/>
              </a:rPr>
              <a:t>的科学</a:t>
            </a:r>
            <a:r>
              <a:rPr lang="zh-CN" altLang="en-US" sz="3200" dirty="0">
                <a:solidFill>
                  <a:srgbClr val="080808"/>
                </a:solidFill>
                <a:latin typeface="Arial" panose="020B0604020202020204" pitchFamily="34" charset="0"/>
              </a:rPr>
              <a:t>。</a:t>
            </a:r>
            <a:endParaRPr lang="zh-CN" altLang="en-US" sz="3200" dirty="0">
              <a:solidFill>
                <a:srgbClr val="080808"/>
              </a:solidFill>
              <a:latin typeface="Arial" panose="020B0604020202020204" pitchFamily="34" charset="0"/>
            </a:endParaRPr>
          </a:p>
        </p:txBody>
      </p:sp>
      <p:sp>
        <p:nvSpPr>
          <p:cNvPr id="9225" name="Text Box 9"/>
          <p:cNvSpPr txBox="1"/>
          <p:nvPr/>
        </p:nvSpPr>
        <p:spPr>
          <a:xfrm>
            <a:off x="1774825" y="1628775"/>
            <a:ext cx="8713788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buFont typeface="Wingdings" panose="05000000000000000000" pitchFamily="2" charset="2"/>
              <a:buChar char="u"/>
            </a:pPr>
            <a:r>
              <a:rPr lang="zh-CN" altLang="en-US" sz="2400" b="1" dirty="0">
                <a:solidFill>
                  <a:schemeClr val="tx1"/>
                </a:solidFill>
                <a:latin typeface="Arial" panose="020B0604020202020204" pitchFamily="34" charset="0"/>
              </a:rPr>
              <a:t>简单的说</a:t>
            </a:r>
            <a:r>
              <a:rPr lang="en-US" altLang="zh-CN" sz="2400" b="1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r>
              <a:rPr lang="zh-CN" altLang="en-US" sz="2400" b="1" dirty="0">
                <a:solidFill>
                  <a:schemeClr val="tx1"/>
                </a:solidFill>
                <a:latin typeface="Arial" panose="020B0604020202020204" pitchFamily="34" charset="0"/>
              </a:rPr>
              <a:t>历史就是自然界和人类社会的产生、发展的过程。</a:t>
            </a:r>
            <a:endParaRPr lang="zh-CN" altLang="en-US" sz="24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r>
              <a:rPr lang="zh-CN" altLang="en-US" sz="2400" b="1" dirty="0">
                <a:solidFill>
                  <a:schemeClr val="tx1"/>
                </a:solidFill>
                <a:latin typeface="Arial" panose="020B0604020202020204" pitchFamily="34" charset="0"/>
              </a:rPr>
              <a:t>我们书本研究的主要是人类社会史，指人类所经历和创造的</a:t>
            </a:r>
            <a:endParaRPr lang="zh-CN" altLang="en-US" sz="24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r>
              <a:rPr lang="zh-CN" altLang="en-US" sz="2400" b="1" dirty="0">
                <a:solidFill>
                  <a:schemeClr val="tx1"/>
                </a:solidFill>
                <a:latin typeface="Arial" panose="020B0604020202020204" pitchFamily="34" charset="0"/>
              </a:rPr>
              <a:t>一切，指</a:t>
            </a:r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人类的全部过去</a:t>
            </a:r>
            <a:r>
              <a:rPr lang="zh-CN" altLang="en-US" sz="2400" b="1" dirty="0">
                <a:solidFill>
                  <a:srgbClr val="0000CC"/>
                </a:solidFill>
                <a:latin typeface="Arial" panose="020B0604020202020204" pitchFamily="34" charset="0"/>
              </a:rPr>
              <a:t>。</a:t>
            </a:r>
            <a:endParaRPr lang="zh-CN" altLang="en-US" sz="2400" b="1" dirty="0">
              <a:solidFill>
                <a:srgbClr val="0000CC"/>
              </a:solidFill>
              <a:latin typeface="Arial" panose="020B0604020202020204" pitchFamily="34" charset="0"/>
            </a:endParaRPr>
          </a:p>
        </p:txBody>
      </p:sp>
      <p:sp>
        <p:nvSpPr>
          <p:cNvPr id="9226" name="AutoShape 10"/>
          <p:cNvSpPr/>
          <p:nvPr/>
        </p:nvSpPr>
        <p:spPr>
          <a:xfrm>
            <a:off x="1774825" y="3644900"/>
            <a:ext cx="73025" cy="2232025"/>
          </a:xfrm>
          <a:prstGeom prst="leftBrace">
            <a:avLst>
              <a:gd name="adj1" fmla="val 254710"/>
              <a:gd name="adj2" fmla="val 50000"/>
            </a:avLst>
          </a:prstGeom>
          <a:noFill/>
          <a:ln w="3175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5" grpId="0"/>
      <p:bldP spid="9219" grpId="0" build="p"/>
      <p:bldP spid="9221" grpId="0"/>
      <p:bldP spid="9222" grpId="0"/>
      <p:bldP spid="9223" grpId="0"/>
      <p:bldP spid="92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4274" name="云形标注 54273"/>
          <p:cNvSpPr/>
          <p:nvPr/>
        </p:nvSpPr>
        <p:spPr>
          <a:xfrm>
            <a:off x="1842770" y="1376045"/>
            <a:ext cx="5678170" cy="2305685"/>
          </a:xfrm>
          <a:prstGeom prst="cloudCallout">
            <a:avLst>
              <a:gd name="adj1" fmla="val 39241"/>
              <a:gd name="adj2" fmla="val 76194"/>
            </a:avLst>
          </a:prstGeom>
          <a:solidFill>
            <a:srgbClr val="92D050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p>
            <a:pPr algn="ctr"/>
            <a:r>
              <a:rPr lang="en-US" altLang="zh-CN" sz="4400" b="1">
                <a:latin typeface="+mn-ea"/>
                <a:sym typeface="+mn-ea"/>
              </a:rPr>
              <a:t>2</a:t>
            </a:r>
            <a:r>
              <a:rPr lang="zh-CN" altLang="en-US" sz="4400" b="1">
                <a:latin typeface="+mn-ea"/>
                <a:sym typeface="+mn-ea"/>
              </a:rPr>
              <a:t>、为什么要学历史？</a:t>
            </a:r>
            <a:endParaRPr lang="zh-CN" altLang="en-US" sz="44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标题 12289"/>
          <p:cNvSpPr/>
          <p:nvPr>
            <p:ph type="title"/>
          </p:nvPr>
        </p:nvSpPr>
        <p:spPr/>
        <p:txBody>
          <a:bodyPr anchor="ctr"/>
          <a:p>
            <a:pPr algn="ctr"/>
            <a:r>
              <a:rPr lang="zh-CN" altLang="en-US" dirty="0"/>
              <a:t>所谓的抗战剧</a:t>
            </a:r>
            <a:endParaRPr lang="zh-CN" altLang="en-US" dirty="0"/>
          </a:p>
        </p:txBody>
      </p:sp>
      <p:sp>
        <p:nvSpPr>
          <p:cNvPr id="12291" name="文本占位符 12290"/>
          <p:cNvSpPr/>
          <p:nvPr>
            <p:ph type="body" idx="1"/>
          </p:nvPr>
        </p:nvSpPr>
        <p:spPr/>
        <p:txBody>
          <a:bodyPr/>
          <a:p/>
        </p:txBody>
      </p:sp>
      <p:pic>
        <p:nvPicPr>
          <p:cNvPr id="12292" name="图片 12291" descr="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7795" y="1825625"/>
            <a:ext cx="4968875" cy="4152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293" name="图片 12292" descr="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6670" y="1690688"/>
            <a:ext cx="4586288" cy="4032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文本占位符 13313"/>
          <p:cNvSpPr/>
          <p:nvPr>
            <p:ph type="body" idx="1"/>
          </p:nvPr>
        </p:nvSpPr>
        <p:spPr>
          <a:xfrm>
            <a:off x="1919288" y="776288"/>
            <a:ext cx="6019800" cy="5389562"/>
          </a:xfrm>
        </p:spPr>
        <p:txBody>
          <a:bodyPr/>
          <a:p>
            <a:r>
              <a:rPr lang="en-US" altLang="zh-CN"/>
              <a:t>“</a:t>
            </a:r>
            <a:r>
              <a:rPr lang="zh-CN" altLang="en-US"/>
              <a:t>我们赢得很艰难啊，每前进一步，都要付出巨大的代价，哪里像一些‘抗日神剧’中演的，弹弓都可以打死日本兵。”</a:t>
            </a:r>
            <a:endParaRPr lang="zh-CN" altLang="en-US"/>
          </a:p>
        </p:txBody>
      </p:sp>
      <p:sp>
        <p:nvSpPr>
          <p:cNvPr id="13315" name="标题 13314"/>
          <p:cNvSpPr/>
          <p:nvPr>
            <p:ph type="title"/>
          </p:nvPr>
        </p:nvSpPr>
        <p:spPr/>
        <p:txBody>
          <a:bodyPr anchor="ctr"/>
          <a:p/>
        </p:txBody>
      </p:sp>
      <p:pic>
        <p:nvPicPr>
          <p:cNvPr id="13316" name="内容占位符 13315" descr="抗战老兵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135188" y="1268413"/>
            <a:ext cx="3170237" cy="475297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1448</Words>
  <Application>WPS 演示</Application>
  <PresentationFormat>宽屏</PresentationFormat>
  <Paragraphs>149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5" baseType="lpstr">
      <vt:lpstr>Arial</vt:lpstr>
      <vt:lpstr>宋体</vt:lpstr>
      <vt:lpstr>Wingdings</vt:lpstr>
      <vt:lpstr>楷体</vt:lpstr>
      <vt:lpstr>Times New Roman</vt:lpstr>
      <vt:lpstr>楷体_GB2312</vt:lpstr>
      <vt:lpstr>黑体</vt:lpstr>
      <vt:lpstr>华文行楷</vt:lpstr>
      <vt:lpstr>Calibri Light</vt:lpstr>
      <vt:lpstr>微软雅黑</vt:lpstr>
      <vt:lpstr>Arial Unicode MS</vt:lpstr>
      <vt:lpstr>Calibri</vt:lpstr>
      <vt:lpstr>华文中宋</vt:lpstr>
      <vt:lpstr>新宋体</vt:lpstr>
      <vt:lpstr>Office 主题</vt:lpstr>
      <vt:lpstr>普通高中课程标准实验教科书</vt:lpstr>
      <vt:lpstr>学习目标：</vt:lpstr>
      <vt:lpstr>PowerPoint 演示文稿</vt:lpstr>
      <vt:lpstr>PowerPoint 演示文稿</vt:lpstr>
      <vt:lpstr>PowerPoint 演示文稿</vt:lpstr>
      <vt:lpstr>历史：History——“His story”  </vt:lpstr>
      <vt:lpstr>PowerPoint 演示文稿</vt:lpstr>
      <vt:lpstr>所谓的抗战剧</vt:lpstr>
      <vt:lpstr>PowerPoint 演示文稿</vt:lpstr>
      <vt:lpstr>PowerPoint 演示文稿</vt:lpstr>
      <vt:lpstr>国家层面：建立国家民族观念，增强民族认同感；           忘记历史就意味着背叛，学习历史对现实有借鉴作用；</vt:lpstr>
      <vt:lpstr>PowerPoint 演示文稿</vt:lpstr>
      <vt:lpstr>PowerPoint 演示文稿</vt:lpstr>
      <vt:lpstr>PowerPoint 演示文稿</vt:lpstr>
      <vt:lpstr>     在初中时你有哪些学习方法？  初中和高中的不同要求   初中：是什么（时间、事件、人物等）   高中：为什么、怎么样、横纵向互相关            联等</vt:lpstr>
      <vt:lpstr>学习历史的方法：</vt:lpstr>
      <vt:lpstr>PowerPoint 演示文稿</vt:lpstr>
      <vt:lpstr>朝代更替：</vt:lpstr>
      <vt:lpstr>谈谈我们身边的历史：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asus</dc:creator>
  <cp:lastModifiedBy>asus</cp:lastModifiedBy>
  <cp:revision>16</cp:revision>
  <dcterms:created xsi:type="dcterms:W3CDTF">2017-08-18T10:32:00Z</dcterms:created>
  <dcterms:modified xsi:type="dcterms:W3CDTF">2017-08-31T23:59:02Z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2052-10.1.0.6747</vt:lpwstr>
  </property>
</Properties>
</file>