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2" r:id="rId3"/>
    <p:sldId id="314" r:id="rId4"/>
    <p:sldId id="372" r:id="rId5"/>
    <p:sldId id="302" r:id="rId6"/>
    <p:sldId id="410" r:id="rId7"/>
    <p:sldId id="411" r:id="rId8"/>
    <p:sldId id="305" r:id="rId9"/>
    <p:sldId id="273" r:id="rId10"/>
    <p:sldId id="326" r:id="rId11"/>
    <p:sldId id="328" r:id="rId12"/>
    <p:sldId id="337" r:id="rId13"/>
    <p:sldId id="331" r:id="rId14"/>
    <p:sldId id="412" r:id="rId15"/>
    <p:sldId id="400" r:id="rId16"/>
    <p:sldId id="403" r:id="rId17"/>
    <p:sldId id="401" r:id="rId18"/>
    <p:sldId id="443" r:id="rId19"/>
    <p:sldId id="438" r:id="rId20"/>
    <p:sldId id="439" r:id="rId21"/>
    <p:sldId id="440" r:id="rId22"/>
    <p:sldId id="441" r:id="rId23"/>
    <p:sldId id="269" r:id="rId24"/>
    <p:sldId id="325" r:id="rId25"/>
    <p:sldId id="399" r:id="rId26"/>
    <p:sldId id="437" r:id="rId27"/>
    <p:sldId id="404" r:id="rId28"/>
    <p:sldId id="436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FF00"/>
    <a:srgbClr val="FCFDF1"/>
    <a:srgbClr val="FDFEF0"/>
    <a:srgbClr val="FEFFEF"/>
    <a:srgbClr val="797301"/>
    <a:srgbClr val="FA0802"/>
    <a:srgbClr val="00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任意多边形 2049"/>
          <p:cNvSpPr/>
          <p:nvPr/>
        </p:nvSpPr>
        <p:spPr>
          <a:xfrm>
            <a:off x="20638" y="12700"/>
            <a:ext cx="8896350" cy="6780213"/>
          </a:xfrm>
          <a:custGeom>
            <a:avLst/>
            <a:gdLst/>
            <a:ahLst/>
            <a:cxnLst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2051" name="标题 2050"/>
          <p:cNvSpPr>
            <a:spLocks noGrp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prstGeom prst="rect">
            <a:avLst/>
          </a:prstGeom>
          <a:noFill/>
          <a:ln w="9525">
            <a:noFill/>
          </a:ln>
          <a:effectLst>
            <a:outerShdw dist="45791" dir="2021404" algn="ctr" rotWithShape="0">
              <a:schemeClr val="bg2"/>
            </a:outerShdw>
          </a:effectLst>
        </p:spPr>
        <p:txBody>
          <a:bodyPr anchor="b"/>
          <a:lstStyle>
            <a:lvl1pPr lvl="0">
              <a:defRPr>
                <a:solidFill>
                  <a:schemeClr val="tx2"/>
                </a:solidFill>
                <a:effectLst>
                  <a:outerShdw blurRad="38100" dist="38100" dir="2700000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副标题 2051"/>
          <p:cNvSpPr>
            <a:spLocks noGrp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1pPr>
            <a:lvl2pPr marL="457200" lvl="1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2pPr>
            <a:lvl3pPr marL="914400" lvl="2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3pPr>
            <a:lvl4pPr marL="1371600" lvl="3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4pPr>
            <a:lvl5pPr marL="1828800" lvl="4" indent="0" algn="ctr">
              <a:buNone/>
              <a:defRPr sz="2800">
                <a:effectLst>
                  <a:outerShdw blurRad="38100" dist="38100" dir="2700000">
                    <a:srgbClr val="C0C0C0"/>
                  </a:outerShdw>
                </a:effectLst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>
              <a:buClrTx/>
            </a:pPr>
            <a:endParaRPr lang="zh-CN" altLang="en-US" dirty="0">
              <a:latin typeface="Comic Sans MS" panose="030F0702030302020204" pitchFamily="2" charset="0"/>
            </a:endParaRPr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ctr">
              <a:buClrTx/>
            </a:pPr>
            <a:endParaRPr lang="zh-CN" altLang="en-US" dirty="0">
              <a:latin typeface="Comic Sans MS" panose="030F0702030302020204" pitchFamily="2" charset="0"/>
            </a:endParaRPr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algn="r">
              <a:buClrTx/>
            </a:pPr>
            <a:fld id="{9A0DB2DC-4C9A-4742-B13C-FB6460FD3503}" type="slidenum">
              <a:rPr lang="zh-CN" altLang="en-US" dirty="0">
                <a:latin typeface="Comic Sans MS" panose="030F0702030302020204" pitchFamily="2" charset="0"/>
              </a:rPr>
            </a:fld>
            <a:endParaRPr lang="zh-CN" altLang="en-US" dirty="0">
              <a:latin typeface="Comic Sans MS" panose="030F0702030302020204" pitchFamily="2" charset="0"/>
            </a:endParaRPr>
          </a:p>
        </p:txBody>
      </p:sp>
      <p:grpSp>
        <p:nvGrpSpPr>
          <p:cNvPr id="2056" name="组合 2055"/>
          <p:cNvGrpSpPr/>
          <p:nvPr/>
        </p:nvGrpSpPr>
        <p:grpSpPr>
          <a:xfrm>
            <a:off x="195263" y="234950"/>
            <a:ext cx="3787775" cy="1778000"/>
            <a:chOff x="0" y="0"/>
            <a:chExt cx="2386" cy="1120"/>
          </a:xfrm>
        </p:grpSpPr>
        <p:sp>
          <p:nvSpPr>
            <p:cNvPr id="2057" name="任意多边形 2056"/>
            <p:cNvSpPr/>
            <p:nvPr userDrawn="1"/>
          </p:nvSpPr>
          <p:spPr>
            <a:xfrm>
              <a:off x="54" y="29"/>
              <a:ext cx="2250" cy="1017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8" name="任意多边形 2057"/>
            <p:cNvSpPr/>
            <p:nvPr userDrawn="1"/>
          </p:nvSpPr>
          <p:spPr>
            <a:xfrm>
              <a:off x="43" y="113"/>
              <a:ext cx="2244" cy="1007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59" name="任意多边形 2058"/>
            <p:cNvSpPr/>
            <p:nvPr userDrawn="1"/>
          </p:nvSpPr>
          <p:spPr>
            <a:xfrm>
              <a:off x="351" y="196"/>
              <a:ext cx="1488" cy="919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060" name="组合 2059"/>
            <p:cNvGrpSpPr/>
            <p:nvPr userDrawn="1"/>
          </p:nvGrpSpPr>
          <p:grpSpPr>
            <a:xfrm>
              <a:off x="0" y="0"/>
              <a:ext cx="2386" cy="1081"/>
              <a:chOff x="0" y="0"/>
              <a:chExt cx="2386" cy="1081"/>
            </a:xfrm>
          </p:grpSpPr>
          <p:sp>
            <p:nvSpPr>
              <p:cNvPr id="2061" name="任意多边形 2060"/>
              <p:cNvSpPr/>
              <p:nvPr userDrawn="1"/>
            </p:nvSpPr>
            <p:spPr>
              <a:xfrm>
                <a:off x="1882" y="786"/>
                <a:ext cx="212" cy="214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2" name="任意多边形 2061"/>
              <p:cNvSpPr/>
              <p:nvPr userDrawn="1"/>
            </p:nvSpPr>
            <p:spPr>
              <a:xfrm>
                <a:off x="0" y="0"/>
                <a:ext cx="2386" cy="108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3" name="任意多边形 2062"/>
              <p:cNvSpPr/>
              <p:nvPr userDrawn="1"/>
            </p:nvSpPr>
            <p:spPr>
              <a:xfrm>
                <a:off x="201" y="10"/>
                <a:ext cx="1686" cy="614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4" name="任意多边形 2063"/>
              <p:cNvSpPr/>
              <p:nvPr userDrawn="1"/>
            </p:nvSpPr>
            <p:spPr>
              <a:xfrm>
                <a:off x="286" y="103"/>
                <a:ext cx="227" cy="410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65" name="任意多边形 2064"/>
              <p:cNvSpPr/>
              <p:nvPr userDrawn="1"/>
            </p:nvSpPr>
            <p:spPr>
              <a:xfrm>
                <a:off x="723" y="388"/>
                <a:ext cx="691" cy="36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grpSp>
        <p:nvGrpSpPr>
          <p:cNvPr id="2066" name="组合 2065"/>
          <p:cNvGrpSpPr/>
          <p:nvPr/>
        </p:nvGrpSpPr>
        <p:grpSpPr>
          <a:xfrm>
            <a:off x="7915275" y="4368800"/>
            <a:ext cx="742950" cy="1058863"/>
            <a:chOff x="0" y="0"/>
            <a:chExt cx="468" cy="667"/>
          </a:xfrm>
        </p:grpSpPr>
        <p:sp>
          <p:nvSpPr>
            <p:cNvPr id="2067" name="任意多边形 2066"/>
            <p:cNvSpPr/>
            <p:nvPr userDrawn="1"/>
          </p:nvSpPr>
          <p:spPr>
            <a:xfrm rot="7320404">
              <a:off x="-81" y="180"/>
              <a:ext cx="629" cy="293"/>
            </a:xfrm>
            <a:custGeom>
              <a:avLst/>
              <a:gdLst/>
              <a:ahLst/>
              <a:cxnLst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8" name="任意多边形 2067"/>
            <p:cNvSpPr/>
            <p:nvPr userDrawn="1"/>
          </p:nvSpPr>
          <p:spPr>
            <a:xfrm rot="7320404">
              <a:off x="-92" y="168"/>
              <a:ext cx="627" cy="290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069" name="任意多边形 2068"/>
            <p:cNvSpPr/>
            <p:nvPr userDrawn="1"/>
          </p:nvSpPr>
          <p:spPr>
            <a:xfrm rot="7320404">
              <a:off x="9" y="156"/>
              <a:ext cx="416" cy="265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2070" name="组合 2069"/>
            <p:cNvGrpSpPr/>
            <p:nvPr userDrawn="1"/>
          </p:nvGrpSpPr>
          <p:grpSpPr>
            <a:xfrm>
              <a:off x="0" y="0"/>
              <a:ext cx="468" cy="667"/>
              <a:chOff x="0" y="0"/>
              <a:chExt cx="468" cy="667"/>
            </a:xfrm>
          </p:grpSpPr>
          <p:sp>
            <p:nvSpPr>
              <p:cNvPr id="2071" name="任意多边形 2070"/>
              <p:cNvSpPr/>
              <p:nvPr userDrawn="1"/>
            </p:nvSpPr>
            <p:spPr>
              <a:xfrm rot="7320404">
                <a:off x="1" y="434"/>
                <a:ext cx="59" cy="61"/>
              </a:xfrm>
              <a:custGeom>
                <a:avLst/>
                <a:gdLst/>
                <a:ahLst/>
                <a:cxnLst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2" name="任意多边形 2071"/>
              <p:cNvSpPr/>
              <p:nvPr userDrawn="1"/>
            </p:nvSpPr>
            <p:spPr>
              <a:xfrm rot="7320404">
                <a:off x="-103" y="178"/>
                <a:ext cx="667" cy="311"/>
              </a:xfrm>
              <a:custGeom>
                <a:avLst/>
                <a:gdLst/>
                <a:ahLst/>
                <a:cxnLst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3" name="任意多边形 2072"/>
              <p:cNvSpPr/>
              <p:nvPr userDrawn="1"/>
            </p:nvSpPr>
            <p:spPr>
              <a:xfrm rot="7320404">
                <a:off x="76" y="245"/>
                <a:ext cx="472" cy="176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4" name="任意多边形 2073"/>
              <p:cNvSpPr/>
              <p:nvPr userDrawn="1"/>
            </p:nvSpPr>
            <p:spPr>
              <a:xfrm rot="7320404">
                <a:off x="373" y="117"/>
                <a:ext cx="63" cy="118"/>
              </a:xfrm>
              <a:custGeom>
                <a:avLst/>
                <a:gdLst/>
                <a:ahLst/>
                <a:cxnLst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2075" name="任意多边形 2074"/>
              <p:cNvSpPr/>
              <p:nvPr userDrawn="1"/>
            </p:nvSpPr>
            <p:spPr>
              <a:xfrm rot="7320404">
                <a:off x="146" y="243"/>
                <a:ext cx="193" cy="104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</p:grpSp>
      </p:grpSp>
      <p:sp>
        <p:nvSpPr>
          <p:cNvPr id="2076" name="任意多边形 2075"/>
          <p:cNvSpPr/>
          <p:nvPr/>
        </p:nvSpPr>
        <p:spPr>
          <a:xfrm>
            <a:off x="901700" y="5054600"/>
            <a:ext cx="6807200" cy="728663"/>
          </a:xfrm>
          <a:custGeom>
            <a:avLst/>
            <a:gdLst/>
            <a:ahLst/>
            <a:cxnLst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077" name="任意多边形 2076"/>
          <p:cNvSpPr/>
          <p:nvPr/>
        </p:nvSpPr>
        <p:spPr>
          <a:xfrm>
            <a:off x="4076700" y="1930400"/>
            <a:ext cx="889000" cy="381000"/>
          </a:xfrm>
          <a:custGeom>
            <a:avLst/>
            <a:gdLst/>
            <a:ahLst/>
            <a:cxnLst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60611" cy="5334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150" y="1825625"/>
            <a:ext cx="3886200" cy="20986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4076700"/>
            <a:ext cx="3886200" cy="21002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138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0862" y="1828800"/>
            <a:ext cx="3771138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buClrTx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任意多边形 1025"/>
          <p:cNvSpPr/>
          <p:nvPr/>
        </p:nvSpPr>
        <p:spPr>
          <a:xfrm rot="18427436">
            <a:off x="7777163" y="-14287"/>
            <a:ext cx="1162050" cy="2084387"/>
          </a:xfrm>
          <a:custGeom>
            <a:avLst/>
            <a:gdLst/>
            <a:ahLst/>
            <a:cxnLst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27" name="标题 1026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文本占位符 1027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9" name="日期占位符 1028"/>
          <p:cNvSpPr>
            <a:spLocks noGrp="1"/>
          </p:cNvSpPr>
          <p:nvPr>
            <p:ph type="dt" sz="half" idx="2"/>
          </p:nvPr>
        </p:nvSpPr>
        <p:spPr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Comic Sans MS" panose="030F0702030302020204" pitchFamily="2" charset="0"/>
              </a:defRPr>
            </a:lvl1pPr>
          </a:lstStyle>
          <a:p>
            <a:pPr lvl="0">
              <a:buClrTx/>
            </a:pPr>
            <a:fld id="{BB962C8B-B14F-4D97-AF65-F5344CB8AC3E}" type="datetime1">
              <a:rPr lang="zh-CN" altLang="en-US" dirty="0"/>
            </a:fld>
            <a:endParaRPr lang="zh-CN" altLang="en-US" dirty="0"/>
          </a:p>
        </p:txBody>
      </p:sp>
      <p:sp>
        <p:nvSpPr>
          <p:cNvPr id="1030" name="页脚占位符 1029"/>
          <p:cNvSpPr>
            <a:spLocks noGrp="1"/>
          </p:cNvSpPr>
          <p:nvPr>
            <p:ph type="ftr" sz="quarter" idx="3"/>
          </p:nvPr>
        </p:nvSpPr>
        <p:spPr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Comic Sans MS" panose="030F0702030302020204" pitchFamily="2" charset="0"/>
              </a:defRPr>
            </a:lvl1pPr>
          </a:lstStyle>
          <a:p>
            <a:pPr lvl="0">
              <a:buClrTx/>
            </a:pPr>
            <a:endParaRPr lang="zh-CN" altLang="en-US" dirty="0"/>
          </a:p>
        </p:txBody>
      </p:sp>
      <p:sp>
        <p:nvSpPr>
          <p:cNvPr id="1031" name="灯片编号占位符 1030"/>
          <p:cNvSpPr>
            <a:spLocks noGrp="1"/>
          </p:cNvSpPr>
          <p:nvPr>
            <p:ph type="sldNum" sz="quarter" idx="4"/>
          </p:nvPr>
        </p:nvSpPr>
        <p:spPr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Comic Sans MS" panose="030F0702030302020204" pitchFamily="2" charset="0"/>
              </a:defRPr>
            </a:lvl1pPr>
          </a:lstStyle>
          <a:p>
            <a:pPr lvl="0">
              <a:buClrTx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1032" name="任意多边形 1031"/>
          <p:cNvSpPr/>
          <p:nvPr/>
        </p:nvSpPr>
        <p:spPr>
          <a:xfrm rot="18427436">
            <a:off x="7864475" y="23813"/>
            <a:ext cx="1165225" cy="2097087"/>
          </a:xfrm>
          <a:custGeom>
            <a:avLst/>
            <a:gdLst/>
            <a:ahLst/>
            <a:cxnLst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033" name="任意多边形 1032"/>
          <p:cNvSpPr/>
          <p:nvPr/>
        </p:nvSpPr>
        <p:spPr>
          <a:xfrm rot="18427436">
            <a:off x="7831138" y="192088"/>
            <a:ext cx="1025525" cy="1571625"/>
          </a:xfrm>
          <a:custGeom>
            <a:avLst/>
            <a:gdLst/>
            <a:ahLst/>
            <a:cxnLst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txBody>
          <a:bodyPr/>
          <a:p>
            <a:endParaRPr lang="zh-CN" altLang="en-US"/>
          </a:p>
        </p:txBody>
      </p:sp>
      <p:grpSp>
        <p:nvGrpSpPr>
          <p:cNvPr id="1034" name="组合 1033"/>
          <p:cNvGrpSpPr/>
          <p:nvPr/>
        </p:nvGrpSpPr>
        <p:grpSpPr>
          <a:xfrm>
            <a:off x="7938" y="5540375"/>
            <a:ext cx="1784350" cy="1246188"/>
            <a:chOff x="0" y="0"/>
            <a:chExt cx="1124" cy="785"/>
          </a:xfrm>
        </p:grpSpPr>
        <p:sp>
          <p:nvSpPr>
            <p:cNvPr id="1035" name="任意多边形 1034"/>
            <p:cNvSpPr/>
            <p:nvPr userDrawn="1"/>
          </p:nvSpPr>
          <p:spPr>
            <a:xfrm>
              <a:off x="19" y="15"/>
              <a:ext cx="1089" cy="649"/>
            </a:xfrm>
            <a:custGeom>
              <a:avLst/>
              <a:gdLst/>
              <a:ahLst/>
              <a:cxnLst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6" name="任意多边形 1035"/>
            <p:cNvSpPr/>
            <p:nvPr userDrawn="1"/>
          </p:nvSpPr>
          <p:spPr>
            <a:xfrm>
              <a:off x="1017" y="92"/>
              <a:ext cx="71" cy="129"/>
            </a:xfrm>
            <a:custGeom>
              <a:avLst/>
              <a:gdLst/>
              <a:ahLst/>
              <a:cxnLst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7" name="任意多边形 1036"/>
            <p:cNvSpPr/>
            <p:nvPr userDrawn="1"/>
          </p:nvSpPr>
          <p:spPr>
            <a:xfrm>
              <a:off x="15" y="284"/>
              <a:ext cx="792" cy="410"/>
            </a:xfrm>
            <a:custGeom>
              <a:avLst/>
              <a:gdLst/>
              <a:ahLst/>
              <a:cxnLst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8" name="任意多边形 1037"/>
            <p:cNvSpPr/>
            <p:nvPr userDrawn="1"/>
          </p:nvSpPr>
          <p:spPr>
            <a:xfrm>
              <a:off x="124" y="318"/>
              <a:ext cx="525" cy="374"/>
            </a:xfrm>
            <a:custGeom>
              <a:avLst/>
              <a:gdLst/>
              <a:ahLst/>
              <a:cxnLst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39" name="任意多边形 1038"/>
            <p:cNvSpPr/>
            <p:nvPr userDrawn="1"/>
          </p:nvSpPr>
          <p:spPr>
            <a:xfrm>
              <a:off x="480" y="42"/>
              <a:ext cx="135" cy="121"/>
            </a:xfrm>
            <a:custGeom>
              <a:avLst/>
              <a:gdLst/>
              <a:ahLst/>
              <a:cxnLst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0" name="任意多边形 1039"/>
            <p:cNvSpPr/>
            <p:nvPr userDrawn="1"/>
          </p:nvSpPr>
          <p:spPr>
            <a:xfrm>
              <a:off x="636" y="673"/>
              <a:ext cx="76" cy="112"/>
            </a:xfrm>
            <a:custGeom>
              <a:avLst/>
              <a:gdLst/>
              <a:ahLst/>
              <a:cxnLst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1" name="任意多边形 1040"/>
            <p:cNvSpPr/>
            <p:nvPr userDrawn="1"/>
          </p:nvSpPr>
          <p:spPr>
            <a:xfrm>
              <a:off x="499" y="117"/>
              <a:ext cx="193" cy="383"/>
            </a:xfrm>
            <a:custGeom>
              <a:avLst/>
              <a:gdLst/>
              <a:ahLst/>
              <a:cxnLst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2" name="任意多边形 1041"/>
            <p:cNvSpPr/>
            <p:nvPr userDrawn="1"/>
          </p:nvSpPr>
          <p:spPr>
            <a:xfrm>
              <a:off x="663" y="100"/>
              <a:ext cx="364" cy="174"/>
            </a:xfrm>
            <a:custGeom>
              <a:avLst/>
              <a:gdLst/>
              <a:ahLst/>
              <a:cxnLst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43" name="任意多边形 1042"/>
            <p:cNvSpPr/>
            <p:nvPr userDrawn="1"/>
          </p:nvSpPr>
          <p:spPr>
            <a:xfrm>
              <a:off x="342" y="203"/>
              <a:ext cx="156" cy="67"/>
            </a:xfrm>
            <a:custGeom>
              <a:avLst/>
              <a:gdLst/>
              <a:ahLst/>
              <a:cxnLst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grpSp>
          <p:nvGrpSpPr>
            <p:cNvPr id="1044" name="组合 1043"/>
            <p:cNvGrpSpPr/>
            <p:nvPr userDrawn="1"/>
          </p:nvGrpSpPr>
          <p:grpSpPr>
            <a:xfrm>
              <a:off x="0" y="0"/>
              <a:ext cx="1124" cy="780"/>
              <a:chOff x="0" y="0"/>
              <a:chExt cx="1124" cy="780"/>
            </a:xfrm>
          </p:grpSpPr>
          <p:grpSp>
            <p:nvGrpSpPr>
              <p:cNvPr id="1045" name="组合 1044"/>
              <p:cNvGrpSpPr/>
              <p:nvPr userDrawn="1"/>
            </p:nvGrpSpPr>
            <p:grpSpPr>
              <a:xfrm>
                <a:off x="494" y="72"/>
                <a:ext cx="548" cy="708"/>
                <a:chOff x="0" y="0"/>
                <a:chExt cx="548" cy="708"/>
              </a:xfrm>
            </p:grpSpPr>
            <p:sp>
              <p:nvSpPr>
                <p:cNvPr id="1046" name="任意多边形 1045"/>
                <p:cNvSpPr/>
                <p:nvPr userDrawn="1"/>
              </p:nvSpPr>
              <p:spPr>
                <a:xfrm>
                  <a:off x="0" y="25"/>
                  <a:ext cx="157" cy="87"/>
                </a:xfrm>
                <a:custGeom>
                  <a:avLst/>
                  <a:gdLst/>
                  <a:ahLst/>
                  <a:cxnLst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47" name="任意多边形 1046"/>
                <p:cNvSpPr/>
                <p:nvPr userDrawn="1"/>
              </p:nvSpPr>
              <p:spPr>
                <a:xfrm>
                  <a:off x="137" y="575"/>
                  <a:ext cx="115" cy="133"/>
                </a:xfrm>
                <a:custGeom>
                  <a:avLst/>
                  <a:gdLst/>
                  <a:ahLst/>
                  <a:cxnLst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48" name="任意多边形 1047"/>
                <p:cNvSpPr/>
                <p:nvPr userDrawn="1"/>
              </p:nvSpPr>
              <p:spPr>
                <a:xfrm>
                  <a:off x="505" y="0"/>
                  <a:ext cx="43" cy="117"/>
                </a:xfrm>
                <a:custGeom>
                  <a:avLst/>
                  <a:gdLst/>
                  <a:ahLst/>
                  <a:cxnLst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  <p:sp>
            <p:nvSpPr>
              <p:cNvPr id="1049" name="任意多边形 1048"/>
              <p:cNvSpPr/>
              <p:nvPr userDrawn="1"/>
            </p:nvSpPr>
            <p:spPr>
              <a:xfrm>
                <a:off x="71" y="242"/>
                <a:ext cx="595" cy="250"/>
              </a:xfrm>
              <a:custGeom>
                <a:avLst/>
                <a:gdLst/>
                <a:ahLst/>
                <a:cxnLst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50" name="任意多边形 1049"/>
              <p:cNvSpPr/>
              <p:nvPr userDrawn="1"/>
            </p:nvSpPr>
            <p:spPr>
              <a:xfrm>
                <a:off x="255" y="396"/>
                <a:ext cx="244" cy="148"/>
              </a:xfrm>
              <a:custGeom>
                <a:avLst/>
                <a:gdLst/>
                <a:ahLst/>
                <a:cxnLst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sp>
            <p:nvSpPr>
              <p:cNvPr id="1051" name="任意多边形 1050"/>
              <p:cNvSpPr/>
              <p:nvPr userDrawn="1"/>
            </p:nvSpPr>
            <p:spPr>
              <a:xfrm>
                <a:off x="560" y="190"/>
                <a:ext cx="107" cy="238"/>
              </a:xfrm>
              <a:custGeom>
                <a:avLst/>
                <a:gdLst/>
                <a:ahLst/>
                <a:cxnLst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52" name="组合 1051"/>
              <p:cNvGrpSpPr/>
              <p:nvPr userDrawn="1"/>
            </p:nvGrpSpPr>
            <p:grpSpPr>
              <a:xfrm>
                <a:off x="0" y="0"/>
                <a:ext cx="1124" cy="678"/>
                <a:chOff x="0" y="0"/>
                <a:chExt cx="1124" cy="678"/>
              </a:xfrm>
            </p:grpSpPr>
            <p:sp>
              <p:nvSpPr>
                <p:cNvPr id="1053" name="任意多边形 1052"/>
                <p:cNvSpPr/>
                <p:nvPr userDrawn="1"/>
              </p:nvSpPr>
              <p:spPr>
                <a:xfrm>
                  <a:off x="664" y="558"/>
                  <a:ext cx="75" cy="87"/>
                </a:xfrm>
                <a:custGeom>
                  <a:avLst/>
                  <a:gdLst/>
                  <a:ahLst/>
                  <a:cxnLst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54" name="任意多边形 1053"/>
                <p:cNvSpPr/>
                <p:nvPr userDrawn="1"/>
              </p:nvSpPr>
              <p:spPr>
                <a:xfrm>
                  <a:off x="0" y="238"/>
                  <a:ext cx="842" cy="440"/>
                </a:xfrm>
                <a:custGeom>
                  <a:avLst/>
                  <a:gdLst/>
                  <a:ahLst/>
                  <a:cxnLst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55" name="任意多边形 1054"/>
                <p:cNvSpPr/>
                <p:nvPr userDrawn="1"/>
              </p:nvSpPr>
              <p:spPr>
                <a:xfrm>
                  <a:off x="101" y="280"/>
                  <a:ext cx="80" cy="167"/>
                </a:xfrm>
                <a:custGeom>
                  <a:avLst/>
                  <a:gdLst/>
                  <a:ahLst/>
                  <a:cxnLst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56" name="任意多边形 1055"/>
                <p:cNvSpPr/>
                <p:nvPr userDrawn="1"/>
              </p:nvSpPr>
              <p:spPr>
                <a:xfrm>
                  <a:off x="444" y="0"/>
                  <a:ext cx="322" cy="594"/>
                </a:xfrm>
                <a:custGeom>
                  <a:avLst/>
                  <a:gdLst/>
                  <a:ahLst/>
                  <a:cxnLst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57" name="任意多边形 1056"/>
                <p:cNvSpPr/>
                <p:nvPr userDrawn="1"/>
              </p:nvSpPr>
              <p:spPr>
                <a:xfrm>
                  <a:off x="573" y="160"/>
                  <a:ext cx="96" cy="252"/>
                </a:xfrm>
                <a:custGeom>
                  <a:avLst/>
                  <a:gdLst/>
                  <a:ahLst/>
                  <a:cxnLst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58" name="任意多边形 1057"/>
                <p:cNvSpPr/>
                <p:nvPr userDrawn="1"/>
              </p:nvSpPr>
              <p:spPr>
                <a:xfrm>
                  <a:off x="323" y="140"/>
                  <a:ext cx="195" cy="135"/>
                </a:xfrm>
                <a:custGeom>
                  <a:avLst/>
                  <a:gdLst/>
                  <a:ahLst/>
                  <a:cxnLst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59" name="任意多边形 1058"/>
                <p:cNvSpPr/>
                <p:nvPr userDrawn="1"/>
              </p:nvSpPr>
              <p:spPr>
                <a:xfrm>
                  <a:off x="653" y="48"/>
                  <a:ext cx="471" cy="212"/>
                </a:xfrm>
                <a:custGeom>
                  <a:avLst/>
                  <a:gdLst/>
                  <a:ahLst/>
                  <a:cxnLst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60" name="任意多边形 1059"/>
                <p:cNvSpPr/>
                <p:nvPr userDrawn="1"/>
              </p:nvSpPr>
              <p:spPr>
                <a:xfrm>
                  <a:off x="712" y="116"/>
                  <a:ext cx="245" cy="86"/>
                </a:xfrm>
                <a:custGeom>
                  <a:avLst/>
                  <a:gdLst/>
                  <a:ahLst/>
                  <a:cxnLst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</p:grpSp>
      <p:grpSp>
        <p:nvGrpSpPr>
          <p:cNvPr id="1061" name="组合 1060"/>
          <p:cNvGrpSpPr/>
          <p:nvPr/>
        </p:nvGrpSpPr>
        <p:grpSpPr>
          <a:xfrm>
            <a:off x="8680450" y="2116138"/>
            <a:ext cx="385763" cy="4308475"/>
            <a:chOff x="0" y="0"/>
            <a:chExt cx="243" cy="2714"/>
          </a:xfrm>
        </p:grpSpPr>
        <p:sp>
          <p:nvSpPr>
            <p:cNvPr id="1062" name="任意多边形 1061"/>
            <p:cNvSpPr/>
            <p:nvPr userDrawn="1"/>
          </p:nvSpPr>
          <p:spPr>
            <a:xfrm flipH="1">
              <a:off x="0" y="1287"/>
              <a:ext cx="205" cy="1427"/>
            </a:xfrm>
            <a:custGeom>
              <a:avLst/>
              <a:gdLst/>
              <a:ahLst/>
              <a:cxnLst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63" name="任意多边形 1062"/>
            <p:cNvSpPr/>
            <p:nvPr userDrawn="1"/>
          </p:nvSpPr>
          <p:spPr>
            <a:xfrm flipH="1">
              <a:off x="38" y="0"/>
              <a:ext cx="205" cy="1633"/>
            </a:xfrm>
            <a:custGeom>
              <a:avLst/>
              <a:gdLst/>
              <a:ahLst/>
              <a:cxnLst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</p:grpSp>
      <p:grpSp>
        <p:nvGrpSpPr>
          <p:cNvPr id="1064" name="组合 1063"/>
          <p:cNvGrpSpPr/>
          <p:nvPr/>
        </p:nvGrpSpPr>
        <p:grpSpPr>
          <a:xfrm>
            <a:off x="7318375" y="90488"/>
            <a:ext cx="2133600" cy="1911350"/>
            <a:chOff x="0" y="0"/>
            <a:chExt cx="1344" cy="1204"/>
          </a:xfrm>
        </p:grpSpPr>
        <p:grpSp>
          <p:nvGrpSpPr>
            <p:cNvPr id="1065" name="组合 1064"/>
            <p:cNvGrpSpPr/>
            <p:nvPr userDrawn="1"/>
          </p:nvGrpSpPr>
          <p:grpSpPr>
            <a:xfrm>
              <a:off x="0" y="0"/>
              <a:ext cx="1344" cy="1204"/>
              <a:chOff x="0" y="0"/>
              <a:chExt cx="1344" cy="1204"/>
            </a:xfrm>
          </p:grpSpPr>
          <p:sp>
            <p:nvSpPr>
              <p:cNvPr id="1066" name="任意多边形 1065"/>
              <p:cNvSpPr/>
              <p:nvPr userDrawn="1"/>
            </p:nvSpPr>
            <p:spPr>
              <a:xfrm rot="18427436">
                <a:off x="820" y="1029"/>
                <a:ext cx="62" cy="288"/>
              </a:xfrm>
              <a:custGeom>
                <a:avLst/>
                <a:gdLst/>
                <a:ahLst/>
                <a:cxnLst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</a:ln>
            </p:spPr>
            <p:txBody>
              <a:bodyPr/>
              <a:p>
                <a:endParaRPr lang="zh-CN" altLang="en-US"/>
              </a:p>
            </p:txBody>
          </p:sp>
          <p:grpSp>
            <p:nvGrpSpPr>
              <p:cNvPr id="1067" name="组合 1066"/>
              <p:cNvGrpSpPr/>
              <p:nvPr userDrawn="1"/>
            </p:nvGrpSpPr>
            <p:grpSpPr>
              <a:xfrm>
                <a:off x="0" y="0"/>
                <a:ext cx="1344" cy="985"/>
                <a:chOff x="0" y="0"/>
                <a:chExt cx="1344" cy="985"/>
              </a:xfrm>
            </p:grpSpPr>
            <p:sp>
              <p:nvSpPr>
                <p:cNvPr id="1068" name="任意多边形 1067"/>
                <p:cNvSpPr/>
                <p:nvPr userDrawn="1"/>
              </p:nvSpPr>
              <p:spPr>
                <a:xfrm rot="18427436">
                  <a:off x="352" y="14"/>
                  <a:ext cx="153" cy="125"/>
                </a:xfrm>
                <a:custGeom>
                  <a:avLst/>
                  <a:gdLst/>
                  <a:ahLst/>
                  <a:cxnLst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69" name="任意多边形 1068"/>
                <p:cNvSpPr/>
                <p:nvPr userDrawn="1"/>
              </p:nvSpPr>
              <p:spPr>
                <a:xfrm rot="18427436">
                  <a:off x="434" y="270"/>
                  <a:ext cx="269" cy="438"/>
                </a:xfrm>
                <a:custGeom>
                  <a:avLst/>
                  <a:gdLst/>
                  <a:ahLst/>
                  <a:cxnLst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0" name="任意多边形 1069"/>
                <p:cNvSpPr/>
                <p:nvPr userDrawn="1"/>
              </p:nvSpPr>
              <p:spPr>
                <a:xfrm rot="18427436">
                  <a:off x="244" y="120"/>
                  <a:ext cx="505" cy="898"/>
                </a:xfrm>
                <a:custGeom>
                  <a:avLst/>
                  <a:gdLst/>
                  <a:ahLst/>
                  <a:cxnLst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1" name="任意多边形 1070"/>
                <p:cNvSpPr/>
                <p:nvPr userDrawn="1"/>
              </p:nvSpPr>
              <p:spPr>
                <a:xfrm rot="18427436">
                  <a:off x="293" y="-76"/>
                  <a:ext cx="758" cy="1344"/>
                </a:xfrm>
                <a:custGeom>
                  <a:avLst/>
                  <a:gdLst/>
                  <a:ahLst/>
                  <a:cxnLst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2" name="任意多边形 1071"/>
                <p:cNvSpPr/>
                <p:nvPr userDrawn="1"/>
              </p:nvSpPr>
              <p:spPr>
                <a:xfrm rot="18427436">
                  <a:off x="683" y="835"/>
                  <a:ext cx="169" cy="122"/>
                </a:xfrm>
                <a:custGeom>
                  <a:avLst/>
                  <a:gdLst/>
                  <a:ahLst/>
                  <a:cxnLst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3" name="任意多边形 1072"/>
                <p:cNvSpPr/>
                <p:nvPr userDrawn="1"/>
              </p:nvSpPr>
              <p:spPr>
                <a:xfrm rot="18427436">
                  <a:off x="639" y="744"/>
                  <a:ext cx="181" cy="144"/>
                </a:xfrm>
                <a:custGeom>
                  <a:avLst/>
                  <a:gdLst/>
                  <a:ahLst/>
                  <a:cxnLst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4" name="任意多边形 1073"/>
                <p:cNvSpPr/>
                <p:nvPr userDrawn="1"/>
              </p:nvSpPr>
              <p:spPr>
                <a:xfrm rot="18427436">
                  <a:off x="371" y="149"/>
                  <a:ext cx="181" cy="147"/>
                </a:xfrm>
                <a:custGeom>
                  <a:avLst/>
                  <a:gdLst/>
                  <a:ahLst/>
                  <a:cxnLst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  <p:sp>
              <p:nvSpPr>
                <p:cNvPr id="1075" name="任意多边形 1074"/>
                <p:cNvSpPr/>
                <p:nvPr userDrawn="1"/>
              </p:nvSpPr>
              <p:spPr>
                <a:xfrm rot="18427436">
                  <a:off x="334" y="80"/>
                  <a:ext cx="179" cy="138"/>
                </a:xfrm>
                <a:custGeom>
                  <a:avLst/>
                  <a:gdLst/>
                  <a:ahLst/>
                  <a:cxnLst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</a:ln>
              </p:spPr>
              <p:txBody>
                <a:bodyPr/>
                <a:p>
                  <a:endParaRPr lang="zh-CN" altLang="en-US"/>
                </a:p>
              </p:txBody>
            </p:sp>
          </p:grpSp>
        </p:grpSp>
        <p:sp>
          <p:nvSpPr>
            <p:cNvPr id="1076" name="直接连接符 1075"/>
            <p:cNvSpPr/>
            <p:nvPr userDrawn="1"/>
          </p:nvSpPr>
          <p:spPr>
            <a:xfrm>
              <a:off x="260" y="27"/>
              <a:ext cx="42" cy="96"/>
            </a:xfrm>
            <a:prstGeom prst="line">
              <a:avLst/>
            </a:prstGeom>
            <a:ln w="3810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1.wav"/><Relationship Id="rId2" Type="http://schemas.openxmlformats.org/officeDocument/2006/relationships/slide" Target="slide9.xml"/><Relationship Id="rId1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slide" Target="slide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8" name="对象 4097"/>
          <p:cNvGraphicFramePr>
            <a:graphicFrameLocks noChangeAspect="1"/>
          </p:cNvGraphicFramePr>
          <p:nvPr/>
        </p:nvGraphicFramePr>
        <p:xfrm>
          <a:off x="-25400" y="0"/>
          <a:ext cx="913288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3467100" imgH="5200650" progId="Paint.Picture">
                  <p:embed/>
                </p:oleObj>
              </mc:Choice>
              <mc:Fallback>
                <p:oleObj name="" r:id="rId1" imgW="3467100" imgH="5200650" progId="Paint.Pictur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25400" y="0"/>
                        <a:ext cx="9132888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图片 4098" descr="未命名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矩形 4099"/>
          <p:cNvSpPr/>
          <p:nvPr/>
        </p:nvSpPr>
        <p:spPr>
          <a:xfrm>
            <a:off x="762000" y="1219200"/>
            <a:ext cx="73152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4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辛亥革命</a:t>
            </a:r>
            <a:endParaRPr lang="zh-CN" altLang="en-US" sz="44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F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7410" name="文本框 17409"/>
          <p:cNvSpPr txBox="1"/>
          <p:nvPr/>
        </p:nvSpPr>
        <p:spPr>
          <a:xfrm>
            <a:off x="973138" y="1485900"/>
            <a:ext cx="7272337" cy="2553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华文新魏" panose="02010800040101010101" pitchFamily="2" charset="-122"/>
                <a:ea typeface="华文新魏" panose="02010800040101010101" pitchFamily="2" charset="-122"/>
              </a:rPr>
              <a:t>   </a:t>
            </a:r>
            <a:r>
              <a:rPr lang="zh-CN" altLang="en-US" sz="3200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武昌起义总指挥吴兆麟说：“欲收新军全体来归之效，非借黎元洪资望不可。…….借黎元洪之名以号召天下，一则使各省可表同情，二则使外人不敢轻视。”</a:t>
            </a:r>
            <a:endParaRPr lang="zh-CN" altLang="en-US" sz="320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11" name="矩形 17410"/>
          <p:cNvSpPr/>
          <p:nvPr/>
        </p:nvSpPr>
        <p:spPr>
          <a:xfrm>
            <a:off x="2628900" y="260350"/>
            <a:ext cx="274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zh-CN" altLang="en-US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材料分析题</a:t>
            </a:r>
            <a:endParaRPr lang="zh-CN" altLang="en-US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12" name="动作按钮: 后退或前一项 17411">
            <a:hlinkClick r:id="rId1" action="ppaction://hlinksldjump"/>
          </p:cNvPr>
          <p:cNvSpPr/>
          <p:nvPr/>
        </p:nvSpPr>
        <p:spPr>
          <a:xfrm>
            <a:off x="8686800" y="6629400"/>
            <a:ext cx="457200" cy="228600"/>
          </a:xfrm>
          <a:prstGeom prst="actionButtonBackPrevious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7413" name="文本框 17412"/>
          <p:cNvSpPr txBox="1"/>
          <p:nvPr/>
        </p:nvSpPr>
        <p:spPr>
          <a:xfrm>
            <a:off x="612775" y="4140200"/>
            <a:ext cx="7924800" cy="2528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solidFill>
                  <a:schemeClr val="tx2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   武昌起义后，江苏巡抚程德全宣布脱离清政府独立，自任都督，挂起“中华民国军政府江苏都督府”的旗子，并“用竹竿挑去了抚衙大堂屋上的几片檐瓦，以示革命必须破坏”。江苏就这样“和平光复”了。</a:t>
            </a:r>
            <a:endParaRPr lang="zh-CN" altLang="en-US" sz="3200" dirty="0">
              <a:solidFill>
                <a:schemeClr val="tx2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标题 18433"/>
          <p:cNvSpPr>
            <a:spLocks noGrp="1" noRot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 anchor="b"/>
          <a:p>
            <a:r>
              <a:rPr lang="zh-CN" altLang="en-US" sz="4000" dirty="0"/>
              <a:t>三、中华民国的建立</a:t>
            </a:r>
            <a:endParaRPr lang="zh-CN" altLang="en-US" sz="4000" dirty="0"/>
          </a:p>
        </p:txBody>
      </p:sp>
      <p:sp>
        <p:nvSpPr>
          <p:cNvPr id="18435" name="文本占位符 18434"/>
          <p:cNvSpPr>
            <a:spLocks noGrp="1" noRot="1"/>
          </p:cNvSpPr>
          <p:nvPr>
            <p:ph type="body" idx="1"/>
          </p:nvPr>
        </p:nvSpPr>
        <p:spPr>
          <a:xfrm>
            <a:off x="684213" y="908050"/>
            <a:ext cx="7696200" cy="3657600"/>
          </a:xfrm>
        </p:spPr>
        <p:txBody>
          <a:bodyPr/>
          <a:p>
            <a:r>
              <a:rPr lang="en-US" altLang="x-none" dirty="0"/>
              <a:t>1</a:t>
            </a:r>
            <a:r>
              <a:rPr lang="zh-CN" altLang="en-US" dirty="0"/>
              <a:t>、基本概况</a:t>
            </a:r>
            <a:endParaRPr lang="zh-CN" altLang="en-US" dirty="0"/>
          </a:p>
          <a:p>
            <a:r>
              <a:rPr lang="zh-CN" altLang="en-US" dirty="0"/>
              <a:t>时间、  都城、五色旗、公历、民国纪年、性质：以革命派为主体的政府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18436" name="图片 18435" descr="t01f21e37bbed62b5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565400"/>
            <a:ext cx="343852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图片 18436" descr="t016541f4ace892d7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8863"/>
            <a:ext cx="3590925" cy="1989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18437" descr="t0188f6b01a5927876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938" y="2276475"/>
            <a:ext cx="3438525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9" name="图片 18438" descr="t01a11756fa27981bd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4581525"/>
            <a:ext cx="3335337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F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9" name="文本框 24578"/>
          <p:cNvSpPr txBox="1"/>
          <p:nvPr/>
        </p:nvSpPr>
        <p:spPr>
          <a:xfrm>
            <a:off x="1331913" y="2060575"/>
            <a:ext cx="3886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CC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zh-CN" altLang="en-US" sz="2400" b="1" dirty="0">
                <a:solidFill>
                  <a:srgbClr val="00CC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400" b="1" dirty="0">
                <a:solidFill>
                  <a:srgbClr val="00CC00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1" action="ppaction://hlinksldjump"/>
              </a:rPr>
              <a:t>袁世凯</a:t>
            </a:r>
            <a:r>
              <a:rPr lang="zh-CN" altLang="en-US" sz="2400" b="1" dirty="0">
                <a:solidFill>
                  <a:srgbClr val="00CC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篡夺革命果实：</a:t>
            </a:r>
            <a:endParaRPr lang="zh-CN" altLang="en-US" sz="2400" b="1" dirty="0">
              <a:solidFill>
                <a:srgbClr val="00CC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580" name="文本框 24579"/>
          <p:cNvSpPr txBox="1"/>
          <p:nvPr/>
        </p:nvSpPr>
        <p:spPr>
          <a:xfrm>
            <a:off x="1371600" y="1295400"/>
            <a:ext cx="2590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sz="2400" b="1" dirty="0">
                <a:solidFill>
                  <a:srgbClr val="00CC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2400" b="1" dirty="0">
                <a:solidFill>
                  <a:srgbClr val="00CC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400" b="1" dirty="0">
                <a:solidFill>
                  <a:srgbClr val="00CC00"/>
                </a:solidFill>
                <a:latin typeface="华文新魏" panose="02010800040101010101" pitchFamily="2" charset="-122"/>
                <a:ea typeface="华文新魏" panose="02010800040101010101" pitchFamily="2" charset="-122"/>
                <a:hlinkClick r:id="rId2" action="ppaction://hlinksldjump"/>
              </a:rPr>
              <a:t>帝制的终结</a:t>
            </a:r>
            <a:r>
              <a:rPr lang="zh-CN" altLang="en-US" sz="2400" b="1" dirty="0">
                <a:solidFill>
                  <a:srgbClr val="00CC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2400" b="1" dirty="0">
              <a:solidFill>
                <a:srgbClr val="00CC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581" name="文本框 24580"/>
          <p:cNvSpPr txBox="1"/>
          <p:nvPr/>
        </p:nvSpPr>
        <p:spPr>
          <a:xfrm>
            <a:off x="3962400" y="1371600"/>
            <a:ext cx="49530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1912年2月，宣统帝下诏退位。标志着统治中国260多年的清王朝结束。</a:t>
            </a:r>
            <a:endParaRPr lang="zh-CN" altLang="en-US" sz="2400" b="1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1056958" y="4329748"/>
            <a:ext cx="106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结果：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4583" name="文本框 24582"/>
          <p:cNvSpPr txBox="1"/>
          <p:nvPr/>
        </p:nvSpPr>
        <p:spPr>
          <a:xfrm>
            <a:off x="822325" y="3100070"/>
            <a:ext cx="12877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原因：</a:t>
            </a:r>
            <a:endParaRPr lang="zh-CN" altLang="en-US" sz="2400" b="1" dirty="0">
              <a:solidFill>
                <a:schemeClr val="hlink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4584" name="文本框 24583"/>
          <p:cNvSpPr txBox="1"/>
          <p:nvPr/>
        </p:nvSpPr>
        <p:spPr>
          <a:xfrm>
            <a:off x="2627313" y="2565400"/>
            <a:ext cx="5976937" cy="15297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1、革命党人的妥协；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2、旧官僚和立宪派希望袁世凯主持大局；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en-US" altLang="zh-CN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4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、</a:t>
            </a:r>
            <a:r>
              <a:rPr lang="zh-CN" altLang="en-US" sz="24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袁世凯个人因素</a:t>
            </a: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endParaRPr lang="zh-CN" altLang="en-US" sz="24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585" name="左大括号 24584"/>
          <p:cNvSpPr/>
          <p:nvPr/>
        </p:nvSpPr>
        <p:spPr>
          <a:xfrm>
            <a:off x="2124075" y="2661285"/>
            <a:ext cx="255905" cy="1534795"/>
          </a:xfrm>
          <a:prstGeom prst="leftBrace">
            <a:avLst>
              <a:gd name="adj1" fmla="val 45833"/>
              <a:gd name="adj2" fmla="val 51704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4586" name="文本框 24585"/>
          <p:cNvSpPr txBox="1"/>
          <p:nvPr/>
        </p:nvSpPr>
        <p:spPr>
          <a:xfrm>
            <a:off x="2514600" y="4437063"/>
            <a:ext cx="6629400" cy="822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1912年3月，袁在北京就职，篡夺了辛亥革命胜利果实。</a:t>
            </a:r>
            <a:endParaRPr lang="zh-CN" altLang="en-US" sz="2400" b="1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>
    <p:push dir="d"/>
    <p:sndAc>
      <p:stSnd>
        <p:snd r:embed="rId3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1670" name="Rectangle 8"/>
          <p:cNvSpPr/>
          <p:nvPr/>
        </p:nvSpPr>
        <p:spPr>
          <a:xfrm>
            <a:off x="826453" y="2200275"/>
            <a:ext cx="7489825" cy="953135"/>
          </a:xfrm>
          <a:prstGeom prst="rect">
            <a:avLst/>
          </a:prstGeom>
          <a:noFill/>
          <a:ln w="22225" cap="flat" cmpd="sng">
            <a:solidFill>
              <a:srgbClr val="008000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）目的；防止袁世凯专制独裁</a:t>
            </a: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直接目的</a:t>
            </a: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，维护资产阶级</a:t>
            </a:r>
            <a:r>
              <a:rPr lang="zh-CN" altLang="en-US" sz="28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民主共和制度</a:t>
            </a: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根本目的</a:t>
            </a:r>
            <a:r>
              <a:rPr lang="en-US" altLang="zh-CN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Rectangle 8"/>
          <p:cNvSpPr/>
          <p:nvPr/>
        </p:nvSpPr>
        <p:spPr>
          <a:xfrm>
            <a:off x="826453" y="908685"/>
            <a:ext cx="7489825" cy="521970"/>
          </a:xfrm>
          <a:prstGeom prst="rect">
            <a:avLst/>
          </a:prstGeom>
          <a:noFill/>
          <a:ln w="22225" cap="flat" cmpd="sng">
            <a:solidFill>
              <a:srgbClr val="008000"/>
            </a:solidFill>
            <a:prstDash val="dash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、中华民国临时约法</a:t>
            </a:r>
            <a:endParaRPr lang="zh-CN" altLang="en-US" sz="2800" b="1" dirty="0">
              <a:solidFill>
                <a:srgbClr val="0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1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34925" y="0"/>
            <a:ext cx="5911850" cy="6675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第一章  “总纲”，规定：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“中华民国之主权属于国民全体”；</a:t>
            </a:r>
            <a:endParaRPr lang="zh-CN" altLang="en-US" sz="2400" b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/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第二章  “人民”，规定：</a:t>
            </a:r>
            <a:r>
              <a:rPr lang="zh-CN" altLang="en-US" sz="2400" b="1"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“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中华民国人民一律平等，无种族、阶级、宗教之区别”；“人民有保有财产及营业之自由”；人民得享有人身、居住、财产、言论、出版、集会、结社、通信、信仰等自由。</a:t>
            </a:r>
            <a:endParaRPr lang="zh-CN" altLang="en-US" sz="2400" b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/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第三章  “参议院”，规定：“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中华民国之立法权，以参议院行之”；</a:t>
            </a:r>
            <a:endParaRPr lang="zh-CN" altLang="en-US" sz="2400" b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/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第四章  “临时大总统副总统”：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规定：“临时大总统代表临时政府，总揽政务，公布法律”；</a:t>
            </a:r>
            <a:endParaRPr lang="zh-CN" altLang="en-US" sz="2400" b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/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第五章  “国务员”，规定：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“国务员辅佐临时大总统，负其责任”；“国务员于临时大总统提出法律案、公布法律及发布命令时，须副署之。”；</a:t>
            </a:r>
            <a:endParaRPr lang="zh-CN" altLang="en-US" sz="2400" b="1">
              <a:solidFill>
                <a:srgbClr val="000000"/>
              </a:solidFill>
              <a:effectLst>
                <a:outerShdw blurRad="38100" dist="38100" dir="2700000">
                  <a:srgbClr val="C0C0C0"/>
                </a:outerShdw>
              </a:effectLst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/>
            <a:r>
              <a:rPr lang="zh-CN" altLang="en-US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第六章  “法院”，规定：</a:t>
            </a:r>
            <a:r>
              <a:rPr lang="zh-CN" altLang="en-US" sz="2400" b="1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“法官独立审判，不受上级官厅之干涉。”</a:t>
            </a:r>
            <a:r>
              <a:rPr lang="zh-CN" altLang="en-US" sz="2400">
                <a:latin typeface="黑体" panose="02010600030101010101" pitchFamily="2" charset="-122"/>
                <a:ea typeface="黑体" panose="02010600030101010101" pitchFamily="2" charset="-122"/>
              </a:rPr>
              <a:t> </a:t>
            </a:r>
            <a:endParaRPr lang="zh-CN" altLang="en-US" sz="240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25603" name="直接连接符 25602"/>
          <p:cNvSpPr/>
          <p:nvPr/>
        </p:nvSpPr>
        <p:spPr>
          <a:xfrm>
            <a:off x="5868988" y="0"/>
            <a:ext cx="12700" cy="6858000"/>
          </a:xfrm>
          <a:prstGeom prst="line">
            <a:avLst/>
          </a:prstGeom>
          <a:ln w="38100" cap="flat" cmpd="sng">
            <a:solidFill>
              <a:srgbClr val="9933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04" name="矩形 25603"/>
          <p:cNvSpPr/>
          <p:nvPr/>
        </p:nvSpPr>
        <p:spPr>
          <a:xfrm>
            <a:off x="5940425" y="1270000"/>
            <a:ext cx="2868613" cy="6477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r>
              <a:rPr lang="zh-CN" altLang="en-US" sz="2000" b="1" dirty="0">
                <a:solidFill>
                  <a:srgbClr val="FA0802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以法律的形式否定了</a:t>
            </a:r>
            <a:endParaRPr lang="zh-CN" altLang="en-US" sz="2000" b="1" dirty="0">
              <a:solidFill>
                <a:srgbClr val="FA0802"/>
              </a:solidFill>
              <a:latin typeface="Times New Roman" panose="02020603050405020304" pitchFamily="2" charset="0"/>
              <a:ea typeface="黑体" panose="02010600030101010101" pitchFamily="2" charset="-122"/>
            </a:endParaRPr>
          </a:p>
          <a:p>
            <a:pPr algn="ctr" eaLnBrk="1" hangingPunct="1"/>
            <a:r>
              <a:rPr lang="zh-CN" altLang="en-US" sz="2000" b="1" dirty="0">
                <a:solidFill>
                  <a:srgbClr val="FA0802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君主专制制度（主权在君）</a:t>
            </a:r>
            <a:endParaRPr lang="zh-CN" altLang="en-US" sz="2000" b="1" dirty="0">
              <a:solidFill>
                <a:srgbClr val="FA0802"/>
              </a:solidFill>
              <a:latin typeface="Times New Roman" panose="02020603050405020304" pitchFamily="2" charset="0"/>
              <a:ea typeface="黑体" panose="02010600030101010101" pitchFamily="2" charset="-122"/>
            </a:endParaRPr>
          </a:p>
        </p:txBody>
      </p:sp>
      <p:sp>
        <p:nvSpPr>
          <p:cNvPr id="25605" name="矩形 25604"/>
          <p:cNvSpPr/>
          <p:nvPr/>
        </p:nvSpPr>
        <p:spPr>
          <a:xfrm>
            <a:off x="2700338" y="2349500"/>
            <a:ext cx="2235200" cy="581025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自由平等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2" charset="0"/>
              <a:ea typeface="黑体" panose="02010600030101010101" pitchFamily="2" charset="-122"/>
            </a:endParaRPr>
          </a:p>
        </p:txBody>
      </p:sp>
      <p:sp>
        <p:nvSpPr>
          <p:cNvPr id="25606" name="矩形 25605"/>
          <p:cNvSpPr/>
          <p:nvPr/>
        </p:nvSpPr>
        <p:spPr>
          <a:xfrm>
            <a:off x="1692275" y="5013325"/>
            <a:ext cx="2382838" cy="581025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责任内阁制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2" charset="0"/>
              <a:ea typeface="黑体" panose="02010600030101010101" pitchFamily="2" charset="-122"/>
            </a:endParaRPr>
          </a:p>
        </p:txBody>
      </p:sp>
      <p:sp>
        <p:nvSpPr>
          <p:cNvPr id="25607" name="矩形 25606"/>
          <p:cNvSpPr/>
          <p:nvPr/>
        </p:nvSpPr>
        <p:spPr>
          <a:xfrm>
            <a:off x="1547813" y="3717925"/>
            <a:ext cx="2293937" cy="581025"/>
          </a:xfrm>
          <a:prstGeom prst="rect">
            <a:avLst/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三权分立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2" charset="0"/>
              <a:ea typeface="黑体" panose="02010600030101010101" pitchFamily="2" charset="-122"/>
            </a:endParaRPr>
          </a:p>
        </p:txBody>
      </p:sp>
      <p:sp>
        <p:nvSpPr>
          <p:cNvPr id="25608" name="矩形 25607"/>
          <p:cNvSpPr/>
          <p:nvPr/>
        </p:nvSpPr>
        <p:spPr>
          <a:xfrm>
            <a:off x="2124075" y="836613"/>
            <a:ext cx="2292350" cy="581025"/>
          </a:xfrm>
          <a:prstGeom prst="rect">
            <a:avLst/>
          </a:prstGeom>
          <a:solidFill>
            <a:srgbClr val="0000FF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p>
            <a:pPr algn="ctr" eaLnBrk="1" hangingPunct="1"/>
            <a:r>
              <a:rPr lang="zh-CN" altLang="en-US" sz="3600" b="1">
                <a:solidFill>
                  <a:srgbClr val="FFFF00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主权在民</a:t>
            </a:r>
            <a:endParaRPr lang="zh-CN" altLang="en-US" sz="3600" b="1">
              <a:solidFill>
                <a:srgbClr val="FFFF00"/>
              </a:solidFill>
              <a:latin typeface="Times New Roman" panose="02020603050405020304" pitchFamily="2" charset="0"/>
              <a:ea typeface="黑体" panose="02010600030101010101" pitchFamily="2" charset="-122"/>
            </a:endParaRPr>
          </a:p>
        </p:txBody>
      </p:sp>
      <p:sp>
        <p:nvSpPr>
          <p:cNvPr id="25609" name="矩形 25608"/>
          <p:cNvSpPr/>
          <p:nvPr/>
        </p:nvSpPr>
        <p:spPr>
          <a:xfrm>
            <a:off x="1587500" y="5886450"/>
            <a:ext cx="2382838" cy="581025"/>
          </a:xfrm>
          <a:prstGeom prst="rect">
            <a:avLst/>
          </a:prstGeom>
          <a:solidFill>
            <a:srgbClr val="0000FF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none" anchor="ctr"/>
          <a:p>
            <a:pPr algn="ctr" eaLnBrk="1" hangingPunct="1"/>
            <a:r>
              <a:rPr lang="zh-CN" altLang="en-US" sz="3600" b="1" dirty="0">
                <a:solidFill>
                  <a:srgbClr val="FFFF00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司法独立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2" charset="0"/>
              <a:ea typeface="黑体" panose="02010600030101010101" pitchFamily="2" charset="-122"/>
            </a:endParaRPr>
          </a:p>
        </p:txBody>
      </p:sp>
      <p:sp>
        <p:nvSpPr>
          <p:cNvPr id="25610" name="矩形 25609"/>
          <p:cNvSpPr/>
          <p:nvPr/>
        </p:nvSpPr>
        <p:spPr>
          <a:xfrm>
            <a:off x="5954713" y="2781300"/>
            <a:ext cx="1065212" cy="3384550"/>
          </a:xfrm>
          <a:prstGeom prst="rect">
            <a:avLst/>
          </a:prstGeom>
          <a:solidFill>
            <a:schemeClr val="bg1">
              <a:alpha val="10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/>
          <a:p>
            <a:pPr algn="ctr" eaLnBrk="1" hangingPunct="1"/>
            <a:r>
              <a:rPr lang="zh-CN" altLang="en-US" sz="3200" b="1" dirty="0">
                <a:solidFill>
                  <a:srgbClr val="FA0802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限制袁世凯的权力</a:t>
            </a:r>
            <a:endParaRPr lang="zh-CN" altLang="en-US" sz="3200" b="1" dirty="0">
              <a:solidFill>
                <a:srgbClr val="FA0802"/>
              </a:solidFill>
              <a:latin typeface="Times New Roman" panose="02020603050405020304" pitchFamily="2" charset="0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560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85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385" decel="100000"/>
                                        <p:tgtEl>
                                          <p:spTgt spid="256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385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85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385" decel="100000"/>
                                        <p:tgtEl>
                                          <p:spTgt spid="256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385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85" decel="100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385" decel="100000"/>
                                        <p:tgtEl>
                                          <p:spTgt spid="2560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385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85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85" decel="100000"/>
                                        <p:tgtEl>
                                          <p:spTgt spid="256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385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85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385" decel="100000"/>
                                        <p:tgtEl>
                                          <p:spTgt spid="256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385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256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ldLvl="0" animBg="1"/>
      <p:bldP spid="25605" grpId="0" bldLvl="0" animBg="1"/>
      <p:bldP spid="25606" grpId="0" bldLvl="0" animBg="1"/>
      <p:bldP spid="25607" grpId="0" bldLvl="0" animBg="1"/>
      <p:bldP spid="25608" grpId="0" bldLvl="0" animBg="1"/>
      <p:bldP spid="25609" grpId="0" bldLvl="0" animBg="1"/>
      <p:bldP spid="25610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26625" descr="guohuidash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257800"/>
            <a:ext cx="2590800" cy="1600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7" name="图片 26626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0"/>
            <a:ext cx="2362200" cy="17287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8" name="圆角矩形 26627"/>
          <p:cNvSpPr/>
          <p:nvPr/>
        </p:nvSpPr>
        <p:spPr>
          <a:xfrm>
            <a:off x="3708400" y="333375"/>
            <a:ext cx="1655763" cy="914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29" name="文本框 26628"/>
          <p:cNvSpPr txBox="1"/>
          <p:nvPr/>
        </p:nvSpPr>
        <p:spPr>
          <a:xfrm>
            <a:off x="3635375" y="404813"/>
            <a:ext cx="1922463" cy="777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      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总统     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  （行政权）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6630" name="组合 26629"/>
          <p:cNvGrpSpPr/>
          <p:nvPr/>
        </p:nvGrpSpPr>
        <p:grpSpPr>
          <a:xfrm>
            <a:off x="755650" y="3962400"/>
            <a:ext cx="1973263" cy="1258888"/>
            <a:chOff x="0" y="0"/>
            <a:chExt cx="1243" cy="793"/>
          </a:xfrm>
        </p:grpSpPr>
        <p:sp>
          <p:nvSpPr>
            <p:cNvPr id="26631" name="圆角矩形 26630"/>
            <p:cNvSpPr/>
            <p:nvPr/>
          </p:nvSpPr>
          <p:spPr>
            <a:xfrm>
              <a:off x="0" y="0"/>
              <a:ext cx="1200" cy="768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2" name="文本框 26631"/>
            <p:cNvSpPr txBox="1"/>
            <p:nvPr/>
          </p:nvSpPr>
          <p:spPr>
            <a:xfrm>
              <a:off x="91" y="45"/>
              <a:ext cx="1152" cy="7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latin typeface="Arial" panose="020B0604020202020204" pitchFamily="34" charset="0"/>
                  <a:ea typeface="宋体" panose="02010600030101010101" pitchFamily="2" charset="-122"/>
                </a:rPr>
                <a:t>参众两院，即国会</a:t>
              </a:r>
              <a:endParaRPr lang="zh-CN" altLang="en-US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latin typeface="Arial" panose="020B0604020202020204" pitchFamily="34" charset="0"/>
                  <a:ea typeface="宋体" panose="02010600030101010101" pitchFamily="2" charset="-122"/>
                </a:rPr>
                <a:t>（立法权）</a:t>
              </a:r>
              <a:endParaRPr lang="zh-CN" altLang="en-US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6633" name="组合 26632"/>
          <p:cNvGrpSpPr/>
          <p:nvPr/>
        </p:nvGrpSpPr>
        <p:grpSpPr>
          <a:xfrm>
            <a:off x="6732588" y="3962400"/>
            <a:ext cx="2030412" cy="1066800"/>
            <a:chOff x="0" y="0"/>
            <a:chExt cx="1291" cy="720"/>
          </a:xfrm>
        </p:grpSpPr>
        <p:sp>
          <p:nvSpPr>
            <p:cNvPr id="26634" name="圆角矩形 26633"/>
            <p:cNvSpPr/>
            <p:nvPr/>
          </p:nvSpPr>
          <p:spPr>
            <a:xfrm>
              <a:off x="0" y="0"/>
              <a:ext cx="1056" cy="72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6635" name="文本框 26634"/>
            <p:cNvSpPr txBox="1"/>
            <p:nvPr/>
          </p:nvSpPr>
          <p:spPr>
            <a:xfrm>
              <a:off x="91" y="90"/>
              <a:ext cx="1200" cy="55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latin typeface="Arial" panose="020B0604020202020204" pitchFamily="34" charset="0"/>
                  <a:ea typeface="宋体" panose="02010600030101010101" pitchFamily="2" charset="-122"/>
                </a:rPr>
                <a:t>联邦法院</a:t>
              </a:r>
              <a:endParaRPr lang="zh-CN" altLang="en-US" b="1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zh-CN" altLang="en-US" b="1">
                  <a:latin typeface="Arial" panose="020B0604020202020204" pitchFamily="34" charset="0"/>
                  <a:ea typeface="宋体" panose="02010600030101010101" pitchFamily="2" charset="-122"/>
                </a:rPr>
                <a:t>（司法权）</a:t>
              </a:r>
              <a:endParaRPr lang="zh-CN" altLang="en-US" b="1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6636" name="直接连接符 26635"/>
          <p:cNvSpPr/>
          <p:nvPr/>
        </p:nvSpPr>
        <p:spPr>
          <a:xfrm flipH="1">
            <a:off x="1981200" y="1143000"/>
            <a:ext cx="1508125" cy="2828925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7" name="直接连接符 26636"/>
          <p:cNvSpPr/>
          <p:nvPr/>
        </p:nvSpPr>
        <p:spPr>
          <a:xfrm flipV="1">
            <a:off x="2133600" y="1052513"/>
            <a:ext cx="1573213" cy="2986087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8" name="直接连接符 26637"/>
          <p:cNvSpPr/>
          <p:nvPr/>
        </p:nvSpPr>
        <p:spPr>
          <a:xfrm flipV="1">
            <a:off x="2700338" y="4724400"/>
            <a:ext cx="3959225" cy="9525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39" name="直接连接符 26638"/>
          <p:cNvSpPr/>
          <p:nvPr/>
        </p:nvSpPr>
        <p:spPr>
          <a:xfrm flipH="1" flipV="1">
            <a:off x="2700338" y="4868863"/>
            <a:ext cx="3875087" cy="1587"/>
          </a:xfrm>
          <a:prstGeom prst="line">
            <a:avLst/>
          </a:prstGeom>
          <a:ln w="38100" cap="flat" cmpd="sng">
            <a:solidFill>
              <a:srgbClr val="FF99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40" name="直接连接符 26639"/>
          <p:cNvSpPr/>
          <p:nvPr/>
        </p:nvSpPr>
        <p:spPr>
          <a:xfrm>
            <a:off x="5562600" y="762000"/>
            <a:ext cx="2057400" cy="3200400"/>
          </a:xfrm>
          <a:prstGeom prst="line">
            <a:avLst/>
          </a:prstGeom>
          <a:ln w="38100" cap="flat" cmpd="sng">
            <a:solidFill>
              <a:schemeClr val="folHlink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41" name="直接连接符 26640"/>
          <p:cNvSpPr/>
          <p:nvPr/>
        </p:nvSpPr>
        <p:spPr>
          <a:xfrm flipH="1" flipV="1">
            <a:off x="5435600" y="838200"/>
            <a:ext cx="2089150" cy="3241675"/>
          </a:xfrm>
          <a:prstGeom prst="line">
            <a:avLst/>
          </a:prstGeom>
          <a:ln w="38100" cap="flat" cmpd="sng">
            <a:solidFill>
              <a:srgbClr val="FF99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6642" name="文本框 26641"/>
          <p:cNvSpPr txBox="1"/>
          <p:nvPr/>
        </p:nvSpPr>
        <p:spPr>
          <a:xfrm rot="-19888136" flipH="1">
            <a:off x="2195513" y="692150"/>
            <a:ext cx="457200" cy="33782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否决国会通过的法律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3" name="文本框 26642"/>
          <p:cNvSpPr txBox="1"/>
          <p:nvPr/>
        </p:nvSpPr>
        <p:spPr>
          <a:xfrm rot="1737237">
            <a:off x="3059113" y="1557338"/>
            <a:ext cx="915987" cy="2282825"/>
          </a:xfrm>
          <a:prstGeom prst="rect">
            <a:avLst/>
          </a:prstGeom>
          <a:solidFill>
            <a:srgbClr val="33CC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以</a:t>
            </a:r>
            <a:r>
              <a:rPr lang="en-US" altLang="zh-CN" b="1">
                <a:latin typeface="Arial" panose="020B0604020202020204" pitchFamily="34" charset="0"/>
                <a:ea typeface="宋体" panose="02010600030101010101" pitchFamily="2" charset="-122"/>
              </a:rPr>
              <a:t>2/3</a:t>
            </a: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多数推翻总统的否决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4" name="文本框 26643"/>
          <p:cNvSpPr txBox="1"/>
          <p:nvPr/>
        </p:nvSpPr>
        <p:spPr>
          <a:xfrm rot="19523650">
            <a:off x="5867400" y="1989138"/>
            <a:ext cx="603250" cy="1552575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司法审查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5" name="文本框 26644"/>
          <p:cNvSpPr txBox="1"/>
          <p:nvPr/>
        </p:nvSpPr>
        <p:spPr>
          <a:xfrm>
            <a:off x="4067175" y="5013325"/>
            <a:ext cx="1584325" cy="457200"/>
          </a:xfrm>
          <a:prstGeom prst="rect">
            <a:avLst/>
          </a:prstGeom>
          <a:solidFill>
            <a:srgbClr val="FF9999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司法审查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6" name="文本框 26645"/>
          <p:cNvSpPr txBox="1"/>
          <p:nvPr/>
        </p:nvSpPr>
        <p:spPr>
          <a:xfrm rot="19697585">
            <a:off x="6611938" y="1035050"/>
            <a:ext cx="460375" cy="191770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任命大法官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7" name="文本框 26646"/>
          <p:cNvSpPr txBox="1"/>
          <p:nvPr/>
        </p:nvSpPr>
        <p:spPr>
          <a:xfrm>
            <a:off x="3059113" y="4221163"/>
            <a:ext cx="3370262" cy="457200"/>
          </a:xfrm>
          <a:prstGeom prst="rect">
            <a:avLst/>
          </a:prstGeom>
          <a:solidFill>
            <a:srgbClr val="33CCFF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b="1">
                <a:latin typeface="Arial" panose="020B0604020202020204" pitchFamily="34" charset="0"/>
                <a:ea typeface="宋体" panose="02010600030101010101" pitchFamily="2" charset="-122"/>
              </a:rPr>
              <a:t>规定法院组织和权限</a:t>
            </a:r>
            <a:endParaRPr lang="zh-CN" altLang="en-US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48" name="图片 26647" descr="uapol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6764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49" name="图片 26648" descr="联邦最高法院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5103813"/>
            <a:ext cx="2667000" cy="17541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文本框 27649"/>
          <p:cNvSpPr txBox="1"/>
          <p:nvPr/>
        </p:nvSpPr>
        <p:spPr>
          <a:xfrm>
            <a:off x="468313" y="693738"/>
            <a:ext cx="5184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《中华民国临时约法》：</a:t>
            </a:r>
            <a:endParaRPr lang="zh-CN" altLang="en-US" sz="3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651" name="文本框 27650"/>
          <p:cNvSpPr txBox="1"/>
          <p:nvPr/>
        </p:nvSpPr>
        <p:spPr>
          <a:xfrm>
            <a:off x="5508625" y="549275"/>
            <a:ext cx="31670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华文新魏" panose="02010800040101010101" pitchFamily="2" charset="-122"/>
                <a:ea typeface="华文新魏" panose="02010800040101010101" pitchFamily="2" charset="-122"/>
              </a:rPr>
              <a:t>1912年3月颁布</a:t>
            </a:r>
            <a:endParaRPr lang="zh-CN" altLang="en-US" sz="28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652" name="文本框 27651"/>
          <p:cNvSpPr txBox="1"/>
          <p:nvPr/>
        </p:nvSpPr>
        <p:spPr>
          <a:xfrm>
            <a:off x="1979613" y="4294188"/>
            <a:ext cx="6696075" cy="944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华文新魏" panose="02010800040101010101" pitchFamily="2" charset="-122"/>
              </a:rPr>
              <a:t>近代中国第一部具有资产阶级共和国宪法性质的国家临时大法</a:t>
            </a:r>
            <a:endParaRPr lang="zh-CN" altLang="en-US" sz="2800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7653" name="矩形 27652"/>
          <p:cNvSpPr/>
          <p:nvPr/>
        </p:nvSpPr>
        <p:spPr>
          <a:xfrm>
            <a:off x="971550" y="2205038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zh-CN" altLang="en-US" sz="3600">
                <a:ln w="9525" cap="flat" cmpd="sng">
                  <a:solidFill>
                    <a:srgbClr val="FF99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99"/>
                </a:solidFill>
                <a:effectLst>
                  <a:outerShdw dist="45791" dir="2021404" algn="ctr" rotWithShape="0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内容：</a:t>
            </a:r>
            <a:endParaRPr lang="zh-CN" altLang="en-US" sz="3600">
              <a:ln w="9525" cap="flat" cmpd="sng">
                <a:solidFill>
                  <a:srgbClr val="FF99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99"/>
              </a:solidFill>
              <a:effectLst>
                <a:outerShdw dist="45791" dir="2021404" algn="ctr" rotWithShape="0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654" name="文本框 27653"/>
          <p:cNvSpPr txBox="1"/>
          <p:nvPr/>
        </p:nvSpPr>
        <p:spPr>
          <a:xfrm>
            <a:off x="2484438" y="1989138"/>
            <a:ext cx="4876800" cy="1755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华文新魏" panose="02010800040101010101" pitchFamily="2" charset="-122"/>
              </a:rPr>
              <a:t>1、主权在民</a:t>
            </a:r>
            <a:endParaRPr lang="zh-CN" altLang="en-US" sz="2800" dirty="0"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华文新魏" panose="02010800040101010101" pitchFamily="2" charset="-122"/>
              </a:rPr>
              <a:t>2、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三权分立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华文新魏" panose="02010800040101010101" pitchFamily="2" charset="-122"/>
              </a:rPr>
              <a:t>3、责任内阁制</a:t>
            </a:r>
            <a:endParaRPr lang="zh-CN" altLang="en-US" sz="2800" dirty="0">
              <a:latin typeface="Arial" panose="020B0604020202020204" pitchFamily="34" charset="0"/>
              <a:ea typeface="华文新魏" panose="02010800040101010101" pitchFamily="2" charset="-122"/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dirty="0">
                <a:latin typeface="Arial" panose="020B0604020202020204" pitchFamily="34" charset="0"/>
                <a:ea typeface="华文新魏" panose="02010800040101010101" pitchFamily="2" charset="-122"/>
              </a:rPr>
              <a:t>4、民族平等</a:t>
            </a:r>
            <a:endParaRPr lang="zh-CN" altLang="en-US" sz="2800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27655" name="文本框 27654"/>
          <p:cNvSpPr txBox="1"/>
          <p:nvPr/>
        </p:nvSpPr>
        <p:spPr>
          <a:xfrm>
            <a:off x="539750" y="4510088"/>
            <a:ext cx="1249363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性质：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6" name="文本框 27655"/>
          <p:cNvSpPr txBox="1"/>
          <p:nvPr/>
        </p:nvSpPr>
        <p:spPr>
          <a:xfrm>
            <a:off x="539750" y="5518150"/>
            <a:ext cx="893763" cy="517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评价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657" name="文本框 27656"/>
          <p:cNvSpPr txBox="1"/>
          <p:nvPr/>
        </p:nvSpPr>
        <p:spPr>
          <a:xfrm>
            <a:off x="1692275" y="5373688"/>
            <a:ext cx="6618288" cy="1371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没有具体规定人民权利及其保障，没有规定反帝封建的革命纲领，没有 解决农民的土地问题</a:t>
            </a:r>
            <a:endParaRPr lang="zh-CN" altLang="en-US" sz="28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/>
      <p:bldP spid="27654" grpId="0"/>
      <p:bldP spid="27657" grpId="0" bldLvl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32" name="Text Box 5"/>
          <p:cNvSpPr txBox="1"/>
          <p:nvPr/>
        </p:nvSpPr>
        <p:spPr>
          <a:xfrm>
            <a:off x="1125538" y="1182370"/>
            <a:ext cx="5232400" cy="521970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zh-CN" sz="28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辛亥革命的历史意义</a:t>
            </a:r>
            <a:endParaRPr lang="zh-CN" altLang="zh-CN" sz="2800" b="1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矩形 25601"/>
          <p:cNvSpPr/>
          <p:nvPr/>
        </p:nvSpPr>
        <p:spPr>
          <a:xfrm>
            <a:off x="352425" y="3098800"/>
            <a:ext cx="1450975" cy="40481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03" name="矩形 25602"/>
          <p:cNvSpPr/>
          <p:nvPr/>
        </p:nvSpPr>
        <p:spPr>
          <a:xfrm>
            <a:off x="5543550" y="2655888"/>
            <a:ext cx="2851150" cy="404812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04" name="矩形 25603"/>
          <p:cNvSpPr/>
          <p:nvPr/>
        </p:nvSpPr>
        <p:spPr>
          <a:xfrm>
            <a:off x="4708525" y="242888"/>
            <a:ext cx="1554163" cy="404812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5605" name="Rectangle 5"/>
          <p:cNvSpPr/>
          <p:nvPr/>
        </p:nvSpPr>
        <p:spPr>
          <a:xfrm>
            <a:off x="241300" y="123825"/>
            <a:ext cx="8682038" cy="18669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900" b="1">
                <a:latin typeface="楷体_GB2312" panose="02010609030101010101" pitchFamily="1" charset="-122"/>
                <a:ea typeface="楷体_GB2312" panose="02010609030101010101" pitchFamily="1" charset="-122"/>
              </a:rPr>
              <a:t>    </a:t>
            </a:r>
            <a:r>
              <a:rPr lang="zh-CN" altLang="en-US" sz="29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材料一  秦始皇确立的皇帝制度为历代王朝所继承。皇帝有天下独尊的地位，集行政、司法、军事指挥等大权于一身。国家的法律、政策都取决于皇帝一个人的意志。</a:t>
            </a:r>
            <a:endParaRPr lang="zh-CN" altLang="en-US" sz="2900" b="1">
              <a:solidFill>
                <a:srgbClr val="00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5606" name="Rectangle 6"/>
          <p:cNvSpPr/>
          <p:nvPr/>
        </p:nvSpPr>
        <p:spPr>
          <a:xfrm>
            <a:off x="233363" y="2114550"/>
            <a:ext cx="8583612" cy="18669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zh-CN" altLang="en-US" sz="29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    </a:t>
            </a:r>
            <a:r>
              <a:rPr lang="zh-CN" altLang="en-US" sz="2900" b="1" dirty="0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材料二  1912年孙中山颁布了参议院制定的《中华民国临时约法》。约法规定中华民国主权属于国民全体，国民享有</a:t>
            </a:r>
            <a:r>
              <a:rPr lang="zh-CN" altLang="en-US" sz="2900" b="1" dirty="0">
                <a:solidFill>
                  <a:srgbClr val="000000"/>
                </a:solidFill>
                <a:latin typeface="宋体" panose="02010600030101010101" pitchFamily="2" charset="-122"/>
                <a:ea typeface="楷体_GB2312" panose="02010609030101010101" pitchFamily="1" charset="-122"/>
              </a:rPr>
              <a:t>……</a:t>
            </a:r>
            <a:r>
              <a:rPr lang="zh-CN" altLang="en-US" sz="2900" b="1" dirty="0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等项权利。约法按照立法、行政、司法三权分立的原则构建政治体制。</a:t>
            </a:r>
            <a:endParaRPr lang="zh-CN" altLang="en-US" sz="2900" b="1" dirty="0">
              <a:solidFill>
                <a:srgbClr val="00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5607" name="Text Box 7"/>
          <p:cNvSpPr txBox="1"/>
          <p:nvPr/>
        </p:nvSpPr>
        <p:spPr>
          <a:xfrm>
            <a:off x="309563" y="4027488"/>
            <a:ext cx="856932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3000" b="1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   </a:t>
            </a:r>
            <a:r>
              <a:rPr lang="zh-CN" altLang="en-US" sz="3000" b="1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结合材料一和材料二，谈谈辛亥革命使当时中国政治制度发生了怎样的变化？</a:t>
            </a:r>
            <a:endParaRPr lang="zh-CN" altLang="en-US" sz="3000" b="1">
              <a:solidFill>
                <a:srgbClr val="0000FF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5608" name="Text Box 8"/>
          <p:cNvSpPr txBox="1"/>
          <p:nvPr/>
        </p:nvSpPr>
        <p:spPr>
          <a:xfrm>
            <a:off x="203200" y="5124450"/>
            <a:ext cx="8709025" cy="1501775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000" b="1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       </a:t>
            </a:r>
            <a:r>
              <a:rPr lang="zh-CN" altLang="en-US" sz="3000" b="1">
                <a:solidFill>
                  <a:srgbClr val="FF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辛亥革命推翻了两千多年的封建君主专制制度，确立了资产阶级民主共和制度，使中国政治民主化获得重大突破。</a:t>
            </a:r>
            <a:endParaRPr lang="zh-CN" altLang="en-US" sz="3000" b="1">
              <a:solidFill>
                <a:srgbClr val="FF00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ldLvl="0" animBg="1"/>
      <p:bldP spid="25603" grpId="0" bldLvl="0" animBg="1"/>
      <p:bldP spid="25604" grpId="0" bldLvl="0" animBg="1"/>
      <p:bldP spid="2560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矩形 26625"/>
          <p:cNvSpPr/>
          <p:nvPr/>
        </p:nvSpPr>
        <p:spPr>
          <a:xfrm>
            <a:off x="119063" y="1889125"/>
            <a:ext cx="846137" cy="40481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6627" name="矩形 26626"/>
          <p:cNvSpPr/>
          <p:nvPr/>
        </p:nvSpPr>
        <p:spPr>
          <a:xfrm>
            <a:off x="8370888" y="1455738"/>
            <a:ext cx="596900" cy="404812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6628" name="矩形 26627"/>
          <p:cNvSpPr/>
          <p:nvPr/>
        </p:nvSpPr>
        <p:spPr>
          <a:xfrm>
            <a:off x="809625" y="1019175"/>
            <a:ext cx="4695825" cy="40481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6629" name="矩形 26628"/>
          <p:cNvSpPr/>
          <p:nvPr/>
        </p:nvSpPr>
        <p:spPr>
          <a:xfrm>
            <a:off x="0" y="71438"/>
            <a:ext cx="9140825" cy="2654300"/>
          </a:xfrm>
          <a:prstGeom prst="rect">
            <a:avLst/>
          </a:prstGeom>
          <a:noFill/>
          <a:ln w="9525">
            <a:noFill/>
          </a:ln>
          <a:effectLst>
            <a:outerShdw dist="35921" dir="2699999" sy="50000" rotWithShape="0">
              <a:schemeClr val="bg2"/>
            </a:outerShdw>
          </a:effectLst>
        </p:spPr>
        <p:txBody>
          <a:bodyPr anchor="ctr">
            <a:spAutoFit/>
          </a:bodyPr>
          <a:p>
            <a:r>
              <a:rPr lang="en-US" altLang="zh-CN" sz="2800" b="1">
                <a:latin typeface="Arial" panose="020B0604020202020204" pitchFamily="34" charset="0"/>
              </a:rPr>
              <a:t>     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材料三  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1912</a:t>
            </a:r>
            <a:r>
              <a:rPr lang="en-US" altLang="zh-CN" sz="2800" b="1">
                <a:solidFill>
                  <a:srgbClr val="00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—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1919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年，中国新建厂矿企业达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470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多家，投资近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亿元，加上原有扩建新增资本达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1.3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亿元以上，相当于革命前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50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年的投资总额，中国工厂使用的蒸汽动力，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1913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年为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43 448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马力，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1918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年为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82 750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马力，约增加</a:t>
            </a:r>
            <a:r>
              <a:rPr lang="en-US" altLang="zh-CN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倍。</a:t>
            </a:r>
            <a:endParaRPr lang="zh-CN" altLang="en-US" sz="2800" b="1">
              <a:solidFill>
                <a:srgbClr val="00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r>
              <a:rPr lang="zh-CN" altLang="en-US" sz="2800" b="1">
                <a:solidFill>
                  <a:srgbClr val="08080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        </a:t>
            </a:r>
            <a:r>
              <a:rPr lang="en-US" altLang="zh-CN" sz="2800" b="1">
                <a:solidFill>
                  <a:srgbClr val="08080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──</a:t>
            </a:r>
            <a:r>
              <a:rPr lang="zh-CN" altLang="en-US" sz="2800" b="1">
                <a:solidFill>
                  <a:srgbClr val="08080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严中平</a:t>
            </a:r>
            <a:r>
              <a:rPr lang="en-US" altLang="zh-CN" sz="2800" b="1">
                <a:solidFill>
                  <a:srgbClr val="08080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《</a:t>
            </a:r>
            <a:r>
              <a:rPr lang="zh-CN" altLang="en-US" sz="2800" b="1">
                <a:solidFill>
                  <a:srgbClr val="08080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中国近代经济史资料</a:t>
            </a:r>
            <a:r>
              <a:rPr lang="en-US" altLang="zh-CN" sz="2800" b="1">
                <a:solidFill>
                  <a:srgbClr val="080808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》</a:t>
            </a:r>
            <a:endParaRPr lang="en-US" altLang="zh-CN" sz="2800" b="1">
              <a:solidFill>
                <a:srgbClr val="080808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6630" name="文本框 26629"/>
          <p:cNvSpPr txBox="1"/>
          <p:nvPr/>
        </p:nvSpPr>
        <p:spPr>
          <a:xfrm>
            <a:off x="34925" y="4621213"/>
            <a:ext cx="9023350" cy="1958975"/>
          </a:xfrm>
          <a:prstGeom prst="rect">
            <a:avLst/>
          </a:prstGeom>
          <a:noFill/>
          <a:ln w="381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en-US" altLang="zh-CN" sz="3000" b="1">
                <a:solidFill>
                  <a:srgbClr val="80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    ①</a:t>
            </a:r>
            <a:r>
              <a:rPr lang="zh-CN" altLang="en-US" sz="3000" b="1">
                <a:solidFill>
                  <a:srgbClr val="80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南京临时政府颁布一系列保护民族资本主义发展的法令和措施，为经济发展扫清了一些道路；</a:t>
            </a:r>
            <a:endParaRPr lang="zh-CN" altLang="en-US" sz="3000" b="1">
              <a:solidFill>
                <a:srgbClr val="8000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  <a:p>
            <a:r>
              <a:rPr lang="zh-CN" altLang="en-US" sz="3000" b="1">
                <a:solidFill>
                  <a:srgbClr val="80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     </a:t>
            </a:r>
            <a:r>
              <a:rPr lang="en-US" altLang="zh-CN" sz="3000" b="1">
                <a:solidFill>
                  <a:srgbClr val="80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②</a:t>
            </a:r>
            <a:r>
              <a:rPr lang="zh-CN" altLang="en-US" sz="3000" b="1">
                <a:solidFill>
                  <a:srgbClr val="800000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辛亥革命，提高了资产阶级的政治地位，兴起了“实业救国” 的社会思潮。</a:t>
            </a:r>
            <a:endParaRPr lang="zh-CN" altLang="en-US" sz="3000" b="1">
              <a:solidFill>
                <a:srgbClr val="800000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6631" name="Text Box 3"/>
          <p:cNvSpPr txBox="1"/>
          <p:nvPr/>
        </p:nvSpPr>
        <p:spPr>
          <a:xfrm>
            <a:off x="188913" y="2698750"/>
            <a:ext cx="8955087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50000"/>
              </a:spcBef>
            </a:pPr>
            <a:r>
              <a:rPr lang="en-US" altLang="zh-CN" sz="28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      </a:t>
            </a:r>
            <a:r>
              <a:rPr lang="zh-CN" altLang="en-US" sz="2800" b="1">
                <a:solidFill>
                  <a:srgbClr val="0000FF"/>
                </a:solidFill>
                <a:latin typeface="Arial" panose="020B0604020202020204" pitchFamily="34" charset="0"/>
                <a:ea typeface="楷体_GB2312" panose="02010609030101010101" pitchFamily="1" charset="-122"/>
              </a:rPr>
              <a:t>材料三反映了民族资本主义怎样的变化？辛亥革命对此起了怎样的作用？</a:t>
            </a:r>
            <a:endParaRPr lang="zh-CN" altLang="en-US" sz="2800" b="1">
              <a:solidFill>
                <a:srgbClr val="0000FF"/>
              </a:solidFill>
              <a:latin typeface="Arial" panose="020B0604020202020204" pitchFamily="34" charset="0"/>
              <a:ea typeface="楷体_GB2312" panose="02010609030101010101" pitchFamily="1" charset="-122"/>
            </a:endParaRPr>
          </a:p>
        </p:txBody>
      </p:sp>
      <p:sp>
        <p:nvSpPr>
          <p:cNvPr id="26632" name="Text Box 5"/>
          <p:cNvSpPr txBox="1"/>
          <p:nvPr/>
        </p:nvSpPr>
        <p:spPr>
          <a:xfrm>
            <a:off x="169863" y="3790950"/>
            <a:ext cx="5232400" cy="544513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>
                <a:latin typeface="楷体_GB2312" panose="02010609030101010101" pitchFamily="1" charset="-122"/>
                <a:ea typeface="楷体_GB2312" panose="02010609030101010101" pitchFamily="1" charset="-122"/>
              </a:rPr>
              <a:t>变化：</a:t>
            </a:r>
            <a:r>
              <a:rPr lang="zh-CN" altLang="en-US" sz="28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民族资本主义迅速发展</a:t>
            </a:r>
            <a:endParaRPr lang="zh-CN" altLang="en-US" sz="2800" b="1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0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30">
                                            <p:txEl>
                                              <p:charRg st="0" end="4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30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30">
                                            <p:txEl>
                                              <p:charRg st="47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nimBg="1"/>
      <p:bldP spid="2663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占位符 5121"/>
          <p:cNvSpPr>
            <a:spLocks noGrp="1"/>
          </p:cNvSpPr>
          <p:nvPr>
            <p:ph type="body" idx="1"/>
          </p:nvPr>
        </p:nvSpPr>
        <p:spPr>
          <a:xfrm>
            <a:off x="1184275" y="2330450"/>
            <a:ext cx="7097713" cy="2511425"/>
          </a:xfrm>
        </p:spPr>
        <p:txBody>
          <a:bodyPr/>
          <a:p>
            <a:pPr>
              <a:buNone/>
            </a:pPr>
            <a:r>
              <a:rPr lang="en-US" altLang="x-none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r>
              <a:rPr lang="en-US" altLang="x-none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19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世纪末</a:t>
            </a:r>
            <a:r>
              <a:rPr lang="en-US" altLang="x-none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世纪初的中国重大历史事件有哪些？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buNone/>
            </a:pPr>
            <a:r>
              <a:rPr lang="en-US" altLang="x-none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、中国人民的反抗斗争义和团运动为什么最终还是失败呢？</a:t>
            </a:r>
            <a:endParaRPr lang="zh-CN" altLang="en-US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1547813" y="765175"/>
            <a:ext cx="1752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思考：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矩形 27649"/>
          <p:cNvSpPr/>
          <p:nvPr/>
        </p:nvSpPr>
        <p:spPr>
          <a:xfrm>
            <a:off x="6042025" y="1579563"/>
            <a:ext cx="1568450" cy="404812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1" name="矩形 27650"/>
          <p:cNvSpPr/>
          <p:nvPr/>
        </p:nvSpPr>
        <p:spPr>
          <a:xfrm>
            <a:off x="5637213" y="596900"/>
            <a:ext cx="1568450" cy="40481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2" name="矩形 27651"/>
          <p:cNvSpPr/>
          <p:nvPr/>
        </p:nvSpPr>
        <p:spPr>
          <a:xfrm>
            <a:off x="296863" y="1085850"/>
            <a:ext cx="3706812" cy="40481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3" name="矩形 27652"/>
          <p:cNvSpPr/>
          <p:nvPr/>
        </p:nvSpPr>
        <p:spPr>
          <a:xfrm>
            <a:off x="298450" y="2073275"/>
            <a:ext cx="2909888" cy="404813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7654" name="Text Box 6"/>
          <p:cNvSpPr txBox="1"/>
          <p:nvPr/>
        </p:nvSpPr>
        <p:spPr>
          <a:xfrm>
            <a:off x="352425" y="3738563"/>
            <a:ext cx="8432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概括材料四所反映的情况，这说明了什么？</a:t>
            </a:r>
            <a:endParaRPr lang="zh-CN" altLang="en-US" sz="3200" b="1">
              <a:solidFill>
                <a:srgbClr val="0000FF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7655" name="Text Box 7"/>
          <p:cNvSpPr txBox="1"/>
          <p:nvPr/>
        </p:nvSpPr>
        <p:spPr>
          <a:xfrm>
            <a:off x="444500" y="5448300"/>
            <a:ext cx="8396288" cy="617538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Times New Roman" panose="02020603050405020304" pitchFamily="2" charset="0"/>
                <a:ea typeface="楷体_GB2312" panose="02010609030101010101" pitchFamily="1" charset="-122"/>
              </a:rPr>
              <a:t>说明：</a:t>
            </a:r>
            <a:r>
              <a:rPr lang="zh-CN" altLang="en-US" sz="3200" b="1">
                <a:solidFill>
                  <a:srgbClr val="FF3300"/>
                </a:solidFill>
                <a:latin typeface="Times New Roman" panose="02020603050405020304" pitchFamily="2" charset="0"/>
                <a:ea typeface="楷体_GB2312" panose="02010609030101010101" pitchFamily="1" charset="-122"/>
              </a:rPr>
              <a:t>辛亥革命后民主共和观念逐渐深入人心</a:t>
            </a:r>
            <a:endParaRPr lang="zh-CN" altLang="en-US" sz="3200" b="1">
              <a:solidFill>
                <a:srgbClr val="FF3300"/>
              </a:solidFill>
              <a:latin typeface="Times New Roman" panose="02020603050405020304" pitchFamily="2" charset="0"/>
              <a:ea typeface="楷体_GB2312" panose="02010609030101010101" pitchFamily="1" charset="-122"/>
            </a:endParaRPr>
          </a:p>
        </p:txBody>
      </p:sp>
      <p:sp>
        <p:nvSpPr>
          <p:cNvPr id="27656" name="Rectangle 8"/>
          <p:cNvSpPr/>
          <p:nvPr/>
        </p:nvSpPr>
        <p:spPr>
          <a:xfrm>
            <a:off x="209550" y="461963"/>
            <a:ext cx="8535988" cy="3041650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材料四  </a:t>
            </a:r>
            <a:r>
              <a:rPr lang="en-US" altLang="zh-CN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1915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年，袁世凯公开复辟帝制，遭到全国人民的强烈反对，</a:t>
            </a:r>
            <a:r>
              <a:rPr lang="en-US" altLang="zh-CN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83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天后，被迫取消帝制。</a:t>
            </a:r>
            <a:r>
              <a:rPr lang="en-US" altLang="zh-CN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1917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年，军阀张勋拥戴清朝废帝溥仪登基，在全国人民的怒斥声中，</a:t>
            </a:r>
            <a:r>
              <a:rPr lang="en-US" altLang="zh-CN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12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天后复辟丑剧就草草收场。</a:t>
            </a:r>
            <a:endParaRPr lang="zh-CN" altLang="en-US" sz="3200" b="1">
              <a:solidFill>
                <a:srgbClr val="00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pPr algn="r"/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             </a:t>
            </a:r>
            <a:r>
              <a:rPr lang="en-US" altLang="zh-CN" sz="3200" b="1">
                <a:solidFill>
                  <a:srgbClr val="000000"/>
                </a:solidFill>
                <a:latin typeface="宋体" panose="02010600030101010101" pitchFamily="2" charset="-122"/>
                <a:ea typeface="楷体_GB2312" panose="02010609030101010101" pitchFamily="1" charset="-122"/>
              </a:rPr>
              <a:t>——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人民版必修一</a:t>
            </a:r>
            <a:r>
              <a:rPr lang="en-US" altLang="zh-CN" sz="3200" b="1">
                <a:solidFill>
                  <a:srgbClr val="00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P52</a:t>
            </a:r>
            <a:endParaRPr lang="en-US" altLang="zh-CN" sz="3200" b="1">
              <a:solidFill>
                <a:srgbClr val="00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7657" name="Text Box 5"/>
          <p:cNvSpPr txBox="1"/>
          <p:nvPr/>
        </p:nvSpPr>
        <p:spPr>
          <a:xfrm rot="-10800000" flipV="1">
            <a:off x="531813" y="4518025"/>
            <a:ext cx="7780337" cy="604838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情况：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人民反对帝制，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复辟帝制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失败</a:t>
            </a:r>
            <a:endParaRPr lang="zh-CN" altLang="en-US" sz="3200" b="1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ldLvl="0" animBg="1"/>
      <p:bldP spid="27651" grpId="0" bldLvl="0" animBg="1"/>
      <p:bldP spid="27652" grpId="0" bldLvl="0" animBg="1"/>
      <p:bldP spid="27653" grpId="0" bldLvl="0" animBg="1"/>
      <p:bldP spid="27655" grpId="0" bldLvl="0" animBg="1"/>
      <p:bldP spid="2765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矩形 28673"/>
          <p:cNvSpPr/>
          <p:nvPr/>
        </p:nvSpPr>
        <p:spPr>
          <a:xfrm>
            <a:off x="1209675" y="1804988"/>
            <a:ext cx="1554163" cy="404812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75" name="矩形 28674"/>
          <p:cNvSpPr/>
          <p:nvPr/>
        </p:nvSpPr>
        <p:spPr>
          <a:xfrm>
            <a:off x="2465388" y="833438"/>
            <a:ext cx="4179887" cy="404812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endParaRPr b="1">
              <a:solidFill>
                <a:srgbClr val="FF0066"/>
              </a:solidFill>
              <a:latin typeface="Times New Roman" panose="02020603050405020304" pitchFamily="2" charset="0"/>
            </a:endParaRPr>
          </a:p>
        </p:txBody>
      </p:sp>
      <p:sp>
        <p:nvSpPr>
          <p:cNvPr id="28676" name="Rectangle 5"/>
          <p:cNvSpPr/>
          <p:nvPr/>
        </p:nvSpPr>
        <p:spPr>
          <a:xfrm rot="-10800000" flipV="1">
            <a:off x="171450" y="203200"/>
            <a:ext cx="8696325" cy="2066925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材料五  南京临时政府颁布了一系列政策法令﹐如</a:t>
            </a:r>
            <a:r>
              <a:rPr lang="en-US" altLang="zh-CN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: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提倡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楷体_GB2312" panose="02010609030101010101" pitchFamily="1" charset="-122"/>
              </a:rPr>
              <a:t>“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自由、平等、友爱为纲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楷体_GB2312" panose="02010609030101010101" pitchFamily="1" charset="-122"/>
              </a:rPr>
              <a:t>”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的公民道德，革除历代官厅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楷体_GB2312" panose="02010609030101010101" pitchFamily="1" charset="-122"/>
              </a:rPr>
              <a:t>“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大人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楷体_GB2312" panose="02010609030101010101" pitchFamily="1" charset="-122"/>
              </a:rPr>
              <a:t>”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﹑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楷体_GB2312" panose="02010609030101010101" pitchFamily="1" charset="-122"/>
              </a:rPr>
              <a:t>“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老爷</a:t>
            </a:r>
            <a:r>
              <a:rPr lang="zh-CN" altLang="en-US" sz="3200" b="1">
                <a:solidFill>
                  <a:srgbClr val="000000"/>
                </a:solidFill>
                <a:latin typeface="宋体" panose="02010600030101010101" pitchFamily="2" charset="-122"/>
                <a:ea typeface="楷体_GB2312" panose="02010609030101010101" pitchFamily="1" charset="-122"/>
              </a:rPr>
              <a:t>”</a:t>
            </a:r>
            <a:r>
              <a:rPr lang="zh-CN" altLang="en-US" sz="3200" b="1">
                <a:solidFill>
                  <a:srgbClr val="00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等称呼，禁止蓄辫等。</a:t>
            </a:r>
            <a:endParaRPr lang="zh-CN" altLang="en-US" sz="3200" b="1">
              <a:solidFill>
                <a:srgbClr val="00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8677" name="Rectangle 10"/>
          <p:cNvSpPr/>
          <p:nvPr/>
        </p:nvSpPr>
        <p:spPr>
          <a:xfrm>
            <a:off x="250825" y="4957763"/>
            <a:ext cx="55292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altLang="en-US" sz="3200" b="1">
                <a:solidFill>
                  <a:srgbClr val="0000FF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概括材料五中所反映的变化。</a:t>
            </a:r>
            <a:endParaRPr lang="zh-CN" altLang="en-US" sz="3200" b="1">
              <a:solidFill>
                <a:srgbClr val="0000FF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pic>
        <p:nvPicPr>
          <p:cNvPr id="28678" name="Picture 2" descr="0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1650" y="2505075"/>
            <a:ext cx="2352675" cy="2254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679" name="Picture 3" descr="114464838696483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550" y="2524125"/>
            <a:ext cx="2243138" cy="2312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80" name="Text Box 5"/>
          <p:cNvSpPr txBox="1"/>
          <p:nvPr/>
        </p:nvSpPr>
        <p:spPr>
          <a:xfrm>
            <a:off x="314325" y="5795963"/>
            <a:ext cx="8497888" cy="604837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>
                <a:latin typeface="楷体_GB2312" panose="02010609030101010101" pitchFamily="1" charset="-122"/>
                <a:ea typeface="楷体_GB2312" panose="02010609030101010101" pitchFamily="1" charset="-122"/>
              </a:rPr>
              <a:t>变化：</a:t>
            </a:r>
            <a:r>
              <a:rPr lang="zh-CN" altLang="en-US" sz="3200" b="1">
                <a:solidFill>
                  <a:srgbClr val="FF0000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人们思想观念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  <a:ea typeface="楷体_GB2312" panose="02010609030101010101" pitchFamily="1" charset="-122"/>
              </a:rPr>
              <a:t>、社会生活习俗发生改变</a:t>
            </a:r>
            <a:endParaRPr lang="zh-CN" altLang="en-US" sz="3200" b="1">
              <a:solidFill>
                <a:srgbClr val="FF0000"/>
              </a:solidFill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ldLvl="0" animBg="1"/>
      <p:bldP spid="28675" grpId="0" bldLvl="0" animBg="1"/>
      <p:bldP spid="2868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4" name="矩形 28673"/>
          <p:cNvSpPr>
            <a:spLocks noRot="1"/>
          </p:cNvSpPr>
          <p:nvPr/>
        </p:nvSpPr>
        <p:spPr>
          <a:xfrm>
            <a:off x="323850" y="404813"/>
            <a:ext cx="8591550" cy="64531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材料一：辛亥革命开创了完全意义上的近代民族民主革命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……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为中国革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 命的进步打开了闸门，使反动统治秩序再也无法稳定下来。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                                               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—— 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江泽民在中共十五大的报告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材料二：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1915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年，袁世凯公开复辟帝制，遭到全国人民的强烈反对，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83</a:t>
            </a:r>
            <a:endParaRPr lang="en-US" altLang="x-none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天后被迫取消帝制。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1917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年，军阀张勋拥戴清朝废帝溥仪登基，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在全国人民的怒斥声中，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12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天后复辟丑剧草草收场。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                                               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——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人民版高一历史必修一专题三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材料三：“中国处在大规模的工业发展的前夜，商业也将大规模地发展起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来，再过五十年我们将有许多上海。”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                                               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——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孙中山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《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中国革命的社会意义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》</a:t>
            </a:r>
            <a:endParaRPr lang="en-US" altLang="x-none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x-none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材料四</a:t>
            </a:r>
            <a:r>
              <a:rPr lang="zh-CN" altLang="en-US" sz="24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：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辛亥革命后，民众都把辫子看成是甘心作清朝奴隶的标志，纷纷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  自行剪去；当时流行的服饰：中山装、西装、领带、皮鞋、礼  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   帽</a:t>
            </a: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……</a:t>
            </a:r>
            <a:endParaRPr lang="en-US" altLang="x-none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                                               ——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人民版高一历史必修二专题四</a:t>
            </a:r>
            <a:endParaRPr lang="zh-CN" altLang="en-US" sz="20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en-US" sz="2000" b="1" dirty="0">
                <a:latin typeface="黑体" panose="02010600030101010101" pitchFamily="2" charset="-122"/>
                <a:ea typeface="黑体" panose="02010600030101010101" pitchFamily="2" charset="-122"/>
              </a:rPr>
              <a:t>请回答</a:t>
            </a:r>
            <a:r>
              <a:rPr lang="en-US" altLang="x-none" sz="2000" b="1" dirty="0"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x-none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              </a:t>
            </a:r>
            <a:r>
              <a:rPr lang="zh-CN" altLang="en-US" sz="2000" b="1" dirty="0">
                <a:latin typeface="Times New Roman" panose="02020603050405020304" pitchFamily="2" charset="0"/>
                <a:ea typeface="楷体_GB2312" panose="02010609030101010101" pitchFamily="1" charset="-122"/>
              </a:rPr>
              <a:t>以上四则材料分别是如何评价辛亥革命的历史意义的？</a:t>
            </a:r>
            <a:endParaRPr lang="zh-CN" altLang="en-US" sz="3200" b="1" dirty="0">
              <a:latin typeface="Times New Roman" panose="02020603050405020304" pitchFamily="2" charset="0"/>
              <a:ea typeface="楷体_GB2312" panose="02010609030101010101" pitchFamily="1" charset="-122"/>
            </a:endParaRPr>
          </a:p>
        </p:txBody>
      </p:sp>
      <p:sp>
        <p:nvSpPr>
          <p:cNvPr id="28675" name="矩形 28674"/>
          <p:cNvSpPr/>
          <p:nvPr/>
        </p:nvSpPr>
        <p:spPr>
          <a:xfrm>
            <a:off x="381000" y="0"/>
            <a:ext cx="1511300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1" hangingPunct="1"/>
            <a:r>
              <a:rPr lang="zh-CN" altLang="en-US" sz="3600">
                <a:ln w="1270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35921" dir="2699999" sy="50000" kx="2115830" algn="bl" rotWithShape="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阅读资料：</a:t>
            </a:r>
            <a:endParaRPr lang="zh-CN" altLang="en-US" sz="3600">
              <a:ln w="1270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35921" dir="2699999" sy="50000" kx="2115830" algn="bl" rotWithShape="0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676" name="文本框 28675"/>
          <p:cNvSpPr txBox="1"/>
          <p:nvPr/>
        </p:nvSpPr>
        <p:spPr>
          <a:xfrm>
            <a:off x="2209800" y="1219200"/>
            <a:ext cx="1524000" cy="457200"/>
          </a:xfrm>
          <a:prstGeom prst="rect">
            <a:avLst/>
          </a:prstGeom>
          <a:solidFill>
            <a:srgbClr val="FEFFE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A08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反帝反封</a:t>
            </a:r>
            <a:endParaRPr lang="zh-CN" altLang="en-US" sz="2400" b="1" dirty="0">
              <a:solidFill>
                <a:srgbClr val="FA08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7" name="文本框 28676"/>
          <p:cNvSpPr txBox="1"/>
          <p:nvPr/>
        </p:nvSpPr>
        <p:spPr>
          <a:xfrm>
            <a:off x="1600200" y="2667000"/>
            <a:ext cx="3505200" cy="457200"/>
          </a:xfrm>
          <a:prstGeom prst="rect">
            <a:avLst/>
          </a:prstGeom>
          <a:solidFill>
            <a:srgbClr val="FEFFE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A08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民主共和观念深入人心</a:t>
            </a:r>
            <a:endParaRPr lang="zh-CN" altLang="en-US" sz="2400" b="1" dirty="0">
              <a:solidFill>
                <a:srgbClr val="FA08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8" name="文本框 28677"/>
          <p:cNvSpPr txBox="1"/>
          <p:nvPr/>
        </p:nvSpPr>
        <p:spPr>
          <a:xfrm>
            <a:off x="1600200" y="3962400"/>
            <a:ext cx="2667000" cy="457200"/>
          </a:xfrm>
          <a:prstGeom prst="rect">
            <a:avLst/>
          </a:prstGeom>
          <a:solidFill>
            <a:srgbClr val="FEFFE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A08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促进资本主义发展</a:t>
            </a:r>
            <a:endParaRPr lang="zh-CN" altLang="en-US" sz="2400" b="1" dirty="0">
              <a:solidFill>
                <a:srgbClr val="FA08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79" name="文本框 28678"/>
          <p:cNvSpPr txBox="1"/>
          <p:nvPr/>
        </p:nvSpPr>
        <p:spPr>
          <a:xfrm>
            <a:off x="1981200" y="5334000"/>
            <a:ext cx="1676400" cy="457200"/>
          </a:xfrm>
          <a:prstGeom prst="rect">
            <a:avLst/>
          </a:prstGeom>
          <a:solidFill>
            <a:srgbClr val="FEFFEF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A0802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革除旧风</a:t>
            </a:r>
            <a:endParaRPr lang="zh-CN" altLang="en-US" sz="2400" b="1" dirty="0">
              <a:solidFill>
                <a:srgbClr val="FA080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 animBg="1"/>
      <p:bldP spid="28678" grpId="0" animBg="1"/>
      <p:bldP spid="2867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9698" name="内容占位符 29697" descr="007"/>
          <p:cNvPicPr>
            <a:picLocks noChangeAspect="1"/>
          </p:cNvPicPr>
          <p:nvPr>
            <p:ph sz="quarter" idx="1"/>
          </p:nvPr>
        </p:nvPicPr>
        <p:blipFill>
          <a:blip r:embed="rId1"/>
          <a:stretch>
            <a:fillRect/>
          </a:stretch>
        </p:blipFill>
        <p:spPr>
          <a:xfrm>
            <a:off x="323850" y="1125538"/>
            <a:ext cx="2241550" cy="2952750"/>
          </a:xfrm>
        </p:spPr>
      </p:pic>
      <p:pic>
        <p:nvPicPr>
          <p:cNvPr id="29699" name="内容占位符 29698" descr="11446483869648336"/>
          <p:cNvPicPr>
            <a:picLocks noChangeAspect="1"/>
          </p:cNvPicPr>
          <p:nvPr>
            <p:ph sz="quarter" idx="3"/>
          </p:nvPr>
        </p:nvPicPr>
        <p:blipFill>
          <a:blip r:embed="rId2"/>
          <a:stretch>
            <a:fillRect/>
          </a:stretch>
        </p:blipFill>
        <p:spPr>
          <a:xfrm>
            <a:off x="6623050" y="1125538"/>
            <a:ext cx="2520950" cy="2952750"/>
          </a:xfrm>
        </p:spPr>
      </p:pic>
      <p:sp>
        <p:nvSpPr>
          <p:cNvPr id="29700" name="文本框 29699"/>
          <p:cNvSpPr txBox="1"/>
          <p:nvPr/>
        </p:nvSpPr>
        <p:spPr>
          <a:xfrm>
            <a:off x="468313" y="4292600"/>
            <a:ext cx="8316912" cy="1798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根据以上组图，说明辛亥革命在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哪个方面</a:t>
            </a:r>
            <a:r>
              <a:rPr lang="zh-CN" altLang="en-US" sz="3200" b="1" dirty="0">
                <a:latin typeface="Arial" panose="020B0604020202020204" pitchFamily="34" charset="0"/>
                <a:ea typeface="宋体" panose="02010600030101010101" pitchFamily="2" charset="-122"/>
              </a:rPr>
              <a:t>对当时中国社会产生变化？</a:t>
            </a: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endParaRPr lang="zh-CN" altLang="en-US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9701" name="内容占位符 29700" descr="1377103"/>
          <p:cNvPicPr>
            <a:picLocks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700338" y="1125538"/>
            <a:ext cx="3744912" cy="2844800"/>
          </a:xfrm>
        </p:spPr>
      </p:pic>
      <p:sp>
        <p:nvSpPr>
          <p:cNvPr id="29702" name="文本框 29701"/>
          <p:cNvSpPr txBox="1"/>
          <p:nvPr/>
        </p:nvSpPr>
        <p:spPr>
          <a:xfrm>
            <a:off x="468313" y="333375"/>
            <a:ext cx="41767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史料</a:t>
            </a:r>
            <a:r>
              <a:rPr lang="en-US" altLang="x-none" sz="2800" b="1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 dirty="0">
                <a:latin typeface="Arial" panose="020B0604020202020204" pitchFamily="34" charset="0"/>
                <a:ea typeface="宋体" panose="02010600030101010101" pitchFamily="2" charset="-122"/>
              </a:rPr>
              <a:t>：观察下列组图</a:t>
            </a:r>
            <a:endParaRPr lang="zh-CN" altLang="en-US" sz="28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文本占位符 31745"/>
          <p:cNvSpPr>
            <a:spLocks noGrp="1"/>
          </p:cNvSpPr>
          <p:nvPr>
            <p:ph type="body" idx="1"/>
          </p:nvPr>
        </p:nvSpPr>
        <p:spPr>
          <a:xfrm>
            <a:off x="36830" y="117475"/>
            <a:ext cx="8137525" cy="5956300"/>
          </a:xfrm>
        </p:spPr>
        <p:txBody>
          <a:bodyPr/>
          <a:p>
            <a:r>
              <a:rPr lang="zh-CN" altLang="en-US" sz="2800" dirty="0"/>
              <a:t>性质；近代中国第一次完全意义上的资产阶级民主革命</a:t>
            </a:r>
            <a:endParaRPr lang="zh-CN" altLang="en-US" sz="2800" dirty="0"/>
          </a:p>
          <a:p>
            <a:r>
              <a:rPr lang="zh-CN" altLang="en-US" sz="2800" dirty="0"/>
              <a:t>成功：历史意义</a:t>
            </a:r>
            <a:endParaRPr lang="zh-CN" altLang="en-US" sz="2800" dirty="0"/>
          </a:p>
          <a:p>
            <a:r>
              <a:rPr lang="zh-CN" altLang="en-US" sz="3600" dirty="0">
                <a:solidFill>
                  <a:srgbClr val="FA0802"/>
                </a:solidFill>
              </a:rPr>
              <a:t>失败：</a:t>
            </a:r>
            <a:endParaRPr lang="zh-CN" altLang="en-US" sz="3600" dirty="0">
              <a:solidFill>
                <a:srgbClr val="FA0802"/>
              </a:solidFill>
            </a:endParaRPr>
          </a:p>
          <a:p>
            <a:r>
              <a:rPr lang="zh-CN" altLang="en-US" sz="2800" b="1" dirty="0"/>
              <a:t>1、没有改变中国半殖民地半封建社会的社会性质</a:t>
            </a:r>
            <a:endParaRPr lang="zh-CN" altLang="en-US" sz="2800" b="1" dirty="0"/>
          </a:p>
          <a:p>
            <a:r>
              <a:rPr lang="zh-CN" altLang="en-US" sz="2800" b="1" dirty="0"/>
              <a:t>2、没有完成反帝反封建的革命任务，没有推翻封建社会和封建思想</a:t>
            </a:r>
            <a:endParaRPr lang="zh-CN" altLang="en-US" sz="2800" b="1" dirty="0"/>
          </a:p>
          <a:p>
            <a:r>
              <a:rPr lang="zh-CN" altLang="en-US" sz="2800" b="1" dirty="0"/>
              <a:t>3、没有使中国走上独立、富强、民主的发展道路</a:t>
            </a:r>
            <a:endParaRPr lang="zh-CN" altLang="en-US" sz="2800" b="1" dirty="0"/>
          </a:p>
          <a:p>
            <a:r>
              <a:rPr lang="zh-CN" altLang="en-US" sz="2800" b="1" dirty="0"/>
              <a:t>4、没有解决农民的土地问题</a:t>
            </a:r>
            <a:endParaRPr lang="zh-CN" altLang="en-US" sz="2800" b="1" dirty="0"/>
          </a:p>
          <a:p>
            <a:r>
              <a:rPr lang="zh-CN" altLang="en-US" sz="2800" b="1" dirty="0"/>
              <a:t>5、革命的胜利果实被袁世凯窃取</a:t>
            </a:r>
            <a:endParaRPr lang="zh-CN" altLang="en-US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12"/>
          <p:cNvSpPr txBox="1"/>
          <p:nvPr/>
        </p:nvSpPr>
        <p:spPr>
          <a:xfrm>
            <a:off x="285750" y="928688"/>
            <a:ext cx="4910138" cy="132397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08000" bIns="108000">
            <a:spAutoFit/>
          </a:bodyPr>
          <a:p>
            <a:r>
              <a:rPr lang="zh-CN" altLang="en-US" sz="3600" b="1">
                <a:latin typeface="黑体" panose="02010600030101010101" pitchFamily="2" charset="-122"/>
                <a:ea typeface="黑体" panose="02010600030101010101" pitchFamily="2" charset="-122"/>
              </a:rPr>
              <a:t>结束了君主专制政体，确立了民主共和政体 </a:t>
            </a:r>
            <a:endParaRPr lang="zh-CN" altLang="en-US" sz="36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grpSp>
        <p:nvGrpSpPr>
          <p:cNvPr id="29699" name="组合 29698"/>
          <p:cNvGrpSpPr/>
          <p:nvPr/>
        </p:nvGrpSpPr>
        <p:grpSpPr>
          <a:xfrm>
            <a:off x="5170488" y="1116013"/>
            <a:ext cx="3487737" cy="981075"/>
            <a:chOff x="0" y="0"/>
            <a:chExt cx="1788" cy="618"/>
          </a:xfrm>
        </p:grpSpPr>
        <p:sp>
          <p:nvSpPr>
            <p:cNvPr id="29700" name="Text Box 14"/>
            <p:cNvSpPr txBox="1"/>
            <p:nvPr/>
          </p:nvSpPr>
          <p:spPr>
            <a:xfrm>
              <a:off x="360" y="0"/>
              <a:ext cx="1428" cy="618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tIns="216000" bIns="216000">
              <a:spAutoFit/>
            </a:bodyPr>
            <a:p>
              <a:r>
                <a: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黑体" panose="02010600030101010101" pitchFamily="2" charset="-122"/>
                </a:rPr>
                <a:t>政治民主化</a:t>
              </a: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29701" name="AutoShape 15"/>
            <p:cNvSpPr/>
            <p:nvPr/>
          </p:nvSpPr>
          <p:spPr>
            <a:xfrm>
              <a:off x="0" y="135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rgbClr val="CC0000"/>
            </a:solidFill>
            <a:ln w="9525">
              <a:noFill/>
            </a:ln>
          </p:spPr>
          <p:txBody>
            <a:bodyPr wrap="none" anchor="ctr"/>
            <a:p>
              <a:endParaRPr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29702" name="Text Box 16"/>
          <p:cNvSpPr txBox="1"/>
          <p:nvPr/>
        </p:nvSpPr>
        <p:spPr>
          <a:xfrm>
            <a:off x="285750" y="2314575"/>
            <a:ext cx="4673600" cy="132397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08000" bIns="108000">
            <a:spAutoFit/>
          </a:bodyPr>
          <a:p>
            <a:r>
              <a:rPr lang="zh-CN" altLang="en-US" sz="3600" b="1">
                <a:latin typeface="Arial" panose="020B0604020202020204" pitchFamily="34" charset="0"/>
                <a:ea typeface="黑体" panose="02010600030101010101" pitchFamily="2" charset="-122"/>
              </a:rPr>
              <a:t>促进了中国民族资本主义经济快速发展</a:t>
            </a:r>
            <a:endParaRPr lang="zh-CN" altLang="en-US" sz="3600" b="1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grpSp>
        <p:nvGrpSpPr>
          <p:cNvPr id="29703" name="组合 29702"/>
          <p:cNvGrpSpPr/>
          <p:nvPr/>
        </p:nvGrpSpPr>
        <p:grpSpPr>
          <a:xfrm>
            <a:off x="5157788" y="2530475"/>
            <a:ext cx="3544887" cy="981075"/>
            <a:chOff x="0" y="0"/>
            <a:chExt cx="1759" cy="618"/>
          </a:xfrm>
        </p:grpSpPr>
        <p:sp>
          <p:nvSpPr>
            <p:cNvPr id="29704" name="Text Box 18"/>
            <p:cNvSpPr txBox="1"/>
            <p:nvPr/>
          </p:nvSpPr>
          <p:spPr>
            <a:xfrm>
              <a:off x="345" y="0"/>
              <a:ext cx="1414" cy="618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tIns="216000" bIns="216000">
              <a:spAutoFit/>
            </a:bodyPr>
            <a:p>
              <a:r>
                <a: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黑体" panose="02010600030101010101" pitchFamily="2" charset="-122"/>
                </a:rPr>
                <a:t>经济工业化</a:t>
              </a: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29705" name="AutoShape 19"/>
            <p:cNvSpPr/>
            <p:nvPr/>
          </p:nvSpPr>
          <p:spPr>
            <a:xfrm>
              <a:off x="0" y="136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rgbClr val="CC0000"/>
            </a:solidFill>
            <a:ln w="9525">
              <a:noFill/>
            </a:ln>
          </p:spPr>
          <p:txBody>
            <a:bodyPr wrap="none" anchor="ctr"/>
            <a:p>
              <a:endParaRPr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29706" name="Text Box 20"/>
          <p:cNvSpPr txBox="1"/>
          <p:nvPr/>
        </p:nvSpPr>
        <p:spPr>
          <a:xfrm>
            <a:off x="285750" y="3714750"/>
            <a:ext cx="4641850" cy="132397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08000" bIns="108000">
            <a:spAutoFit/>
          </a:bodyPr>
          <a:p>
            <a:r>
              <a:rPr lang="zh-CN" altLang="en-US" sz="3600" b="1">
                <a:latin typeface="Arial" panose="020B0604020202020204" pitchFamily="34" charset="0"/>
                <a:ea typeface="黑体" panose="02010600030101010101" pitchFamily="2" charset="-122"/>
              </a:rPr>
              <a:t>使民主共和观念深入人心</a:t>
            </a:r>
            <a:endParaRPr lang="zh-CN" altLang="en-US" sz="3600" b="1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grpSp>
        <p:nvGrpSpPr>
          <p:cNvPr id="29707" name="组合 29706"/>
          <p:cNvGrpSpPr/>
          <p:nvPr/>
        </p:nvGrpSpPr>
        <p:grpSpPr>
          <a:xfrm>
            <a:off x="5191125" y="3917950"/>
            <a:ext cx="3189288" cy="981075"/>
            <a:chOff x="0" y="0"/>
            <a:chExt cx="1545" cy="618"/>
          </a:xfrm>
        </p:grpSpPr>
        <p:sp>
          <p:nvSpPr>
            <p:cNvPr id="29708" name="Text Box 22"/>
            <p:cNvSpPr txBox="1"/>
            <p:nvPr/>
          </p:nvSpPr>
          <p:spPr>
            <a:xfrm>
              <a:off x="345" y="0"/>
              <a:ext cx="1200" cy="618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wrap="none" tIns="216000" bIns="216000">
              <a:spAutoFit/>
            </a:bodyPr>
            <a:p>
              <a:r>
                <a: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黑体" panose="02010600030101010101" pitchFamily="2" charset="-122"/>
                </a:rPr>
                <a:t>思想理性化</a:t>
              </a: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29709" name="AutoShape 23"/>
            <p:cNvSpPr/>
            <p:nvPr/>
          </p:nvSpPr>
          <p:spPr>
            <a:xfrm>
              <a:off x="0" y="137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rgbClr val="CC0000"/>
            </a:solidFill>
            <a:ln w="9525">
              <a:noFill/>
            </a:ln>
          </p:spPr>
          <p:txBody>
            <a:bodyPr wrap="none" anchor="ctr"/>
            <a:p>
              <a:endParaRPr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29710" name="Text Box 24"/>
          <p:cNvSpPr txBox="1"/>
          <p:nvPr/>
        </p:nvSpPr>
        <p:spPr>
          <a:xfrm>
            <a:off x="271463" y="5168900"/>
            <a:ext cx="4670425" cy="1323975"/>
          </a:xfrm>
          <a:prstGeom prst="rect">
            <a:avLst/>
          </a:prstGeom>
          <a:noFill/>
          <a:ln w="9525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tIns="108000" bIns="108000">
            <a:spAutoFit/>
          </a:bodyPr>
          <a:p>
            <a:r>
              <a:rPr lang="zh-CN" altLang="en-US" sz="3600" b="1">
                <a:latin typeface="Arial" panose="020B0604020202020204" pitchFamily="34" charset="0"/>
                <a:ea typeface="黑体" panose="02010600030101010101" pitchFamily="2" charset="-122"/>
              </a:rPr>
              <a:t>推动了服饰和生活习俗的变化</a:t>
            </a:r>
            <a:endParaRPr lang="zh-CN" altLang="en-US" sz="3600" b="1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grpSp>
        <p:nvGrpSpPr>
          <p:cNvPr id="29711" name="组合 29710"/>
          <p:cNvGrpSpPr/>
          <p:nvPr/>
        </p:nvGrpSpPr>
        <p:grpSpPr>
          <a:xfrm>
            <a:off x="5186363" y="5343525"/>
            <a:ext cx="3187700" cy="981075"/>
            <a:chOff x="0" y="0"/>
            <a:chExt cx="1551" cy="618"/>
          </a:xfrm>
        </p:grpSpPr>
        <p:sp>
          <p:nvSpPr>
            <p:cNvPr id="29712" name="Text Box 26"/>
            <p:cNvSpPr txBox="1"/>
            <p:nvPr/>
          </p:nvSpPr>
          <p:spPr>
            <a:xfrm>
              <a:off x="345" y="0"/>
              <a:ext cx="1206" cy="618"/>
            </a:xfrm>
            <a:prstGeom prst="rect">
              <a:avLst/>
            </a:prstGeom>
            <a:solidFill>
              <a:srgbClr val="CC0000"/>
            </a:solidFill>
            <a:ln w="9525">
              <a:noFill/>
            </a:ln>
          </p:spPr>
          <p:txBody>
            <a:bodyPr wrap="none" tIns="216000" bIns="216000">
              <a:spAutoFit/>
            </a:bodyPr>
            <a:p>
              <a:r>
                <a:rPr lang="zh-CN" altLang="en-US" sz="3600" b="1">
                  <a:solidFill>
                    <a:srgbClr val="000000"/>
                  </a:solidFill>
                  <a:latin typeface="Arial" panose="020B0604020202020204" pitchFamily="34" charset="0"/>
                  <a:ea typeface="黑体" panose="02010600030101010101" pitchFamily="2" charset="-122"/>
                </a:rPr>
                <a:t>生活社会化</a:t>
              </a:r>
              <a:endParaRPr lang="zh-CN" altLang="en-US" sz="3600" b="1">
                <a:solidFill>
                  <a:srgbClr val="000000"/>
                </a:solidFill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  <p:sp>
          <p:nvSpPr>
            <p:cNvPr id="29713" name="AutoShape 27"/>
            <p:cNvSpPr/>
            <p:nvPr/>
          </p:nvSpPr>
          <p:spPr>
            <a:xfrm>
              <a:off x="0" y="182"/>
              <a:ext cx="317" cy="272"/>
            </a:xfrm>
            <a:prstGeom prst="rightArrow">
              <a:avLst>
                <a:gd name="adj1" fmla="val 50000"/>
                <a:gd name="adj2" fmla="val 29136"/>
              </a:avLst>
            </a:prstGeom>
            <a:solidFill>
              <a:srgbClr val="CC0000"/>
            </a:solidFill>
            <a:ln w="9525">
              <a:noFill/>
            </a:ln>
          </p:spPr>
          <p:txBody>
            <a:bodyPr wrap="none" anchor="ctr"/>
            <a:p>
              <a:endParaRPr>
                <a:latin typeface="Arial" panose="020B0604020202020204" pitchFamily="34" charset="0"/>
                <a:ea typeface="黑体" panose="02010600030101010101" pitchFamily="2" charset="-122"/>
              </a:endParaRPr>
            </a:p>
          </p:txBody>
        </p:sp>
      </p:grpSp>
      <p:sp>
        <p:nvSpPr>
          <p:cNvPr id="29714" name="TextBox 24"/>
          <p:cNvSpPr txBox="1"/>
          <p:nvPr/>
        </p:nvSpPr>
        <p:spPr>
          <a:xfrm>
            <a:off x="3905250" y="0"/>
            <a:ext cx="1536700" cy="823913"/>
          </a:xfrm>
          <a:prstGeom prst="rect">
            <a:avLst/>
          </a:prstGeom>
          <a:solidFill>
            <a:srgbClr val="CC0000"/>
          </a:solidFill>
          <a:ln w="9525">
            <a:noFill/>
          </a:ln>
        </p:spPr>
        <p:txBody>
          <a:bodyPr>
            <a:spAutoFit/>
          </a:bodyPr>
          <a:p>
            <a:r>
              <a:rPr lang="zh-CN" altLang="en-US" sz="4800" b="1">
                <a:solidFill>
                  <a:srgbClr val="000000"/>
                </a:solidFill>
                <a:latin typeface="宋体" panose="02010600030101010101" pitchFamily="2" charset="-122"/>
                <a:ea typeface="黑体" panose="02010600030101010101" pitchFamily="2" charset="-122"/>
              </a:rPr>
              <a:t>总结</a:t>
            </a:r>
            <a:endParaRPr lang="zh-CN" altLang="en-US" sz="4800" b="1">
              <a:solidFill>
                <a:srgbClr val="000000"/>
              </a:solidFill>
              <a:latin typeface="宋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ldLvl="0" animBg="1"/>
      <p:bldP spid="29702" grpId="0" bldLvl="0" animBg="1"/>
      <p:bldP spid="29706" grpId="0" bldLvl="0" animBg="1"/>
      <p:bldP spid="2971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文本框 32769"/>
          <p:cNvSpPr txBox="1"/>
          <p:nvPr/>
        </p:nvSpPr>
        <p:spPr>
          <a:xfrm>
            <a:off x="685800" y="666750"/>
            <a:ext cx="2222500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zh-CN" altLang="en-US" sz="4000" b="1" dirty="0">
                <a:latin typeface="Tahoma" panose="020B0604030504040204" pitchFamily="2" charset="0"/>
                <a:ea typeface="楷体_GB2312" panose="02010609030101010101" pitchFamily="1" charset="-122"/>
              </a:rPr>
              <a:t>失败原因</a:t>
            </a:r>
            <a:endParaRPr lang="zh-CN" altLang="en-US" sz="4000" b="1" dirty="0">
              <a:latin typeface="Tahoma" panose="020B0604030504040204" pitchFamily="2" charset="0"/>
              <a:ea typeface="楷体_GB2312" panose="02010609030101010101" pitchFamily="1" charset="-122"/>
            </a:endParaRPr>
          </a:p>
        </p:txBody>
      </p:sp>
      <p:sp>
        <p:nvSpPr>
          <p:cNvPr id="32771" name="文本框 32770"/>
          <p:cNvSpPr txBox="1"/>
          <p:nvPr/>
        </p:nvSpPr>
        <p:spPr>
          <a:xfrm>
            <a:off x="990600" y="1600200"/>
            <a:ext cx="22240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zh-CN" altLang="en-US" sz="3200" b="1" dirty="0">
                <a:latin typeface="Tahoma" panose="020B0604030504040204" pitchFamily="2" charset="0"/>
                <a:ea typeface="楷体_GB2312" panose="02010609030101010101" pitchFamily="1" charset="-122"/>
              </a:rPr>
              <a:t>主观原因：</a:t>
            </a:r>
            <a:endParaRPr lang="zh-CN" altLang="en-US" sz="3200" b="1" dirty="0">
              <a:latin typeface="Tahoma" panose="020B0604030504040204" pitchFamily="2" charset="0"/>
              <a:ea typeface="楷体_GB2312" panose="02010609030101010101" pitchFamily="1" charset="-122"/>
            </a:endParaRPr>
          </a:p>
        </p:txBody>
      </p:sp>
      <p:sp>
        <p:nvSpPr>
          <p:cNvPr id="32772" name="文本框 32771"/>
          <p:cNvSpPr txBox="1"/>
          <p:nvPr/>
        </p:nvSpPr>
        <p:spPr>
          <a:xfrm>
            <a:off x="914400" y="2514600"/>
            <a:ext cx="2590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200" b="1" dirty="0">
                <a:latin typeface="Tahoma" panose="020B0604030504040204" pitchFamily="2" charset="0"/>
                <a:ea typeface="楷体_GB2312" panose="02010609030101010101" pitchFamily="1" charset="-122"/>
              </a:rPr>
              <a:t>客观原因：</a:t>
            </a:r>
            <a:endParaRPr lang="zh-CN" altLang="en-US" sz="3200" b="1" dirty="0">
              <a:latin typeface="Tahoma" panose="020B0604030504040204" pitchFamily="2" charset="0"/>
              <a:ea typeface="楷体_GB2312" panose="02010609030101010101" pitchFamily="1" charset="-122"/>
            </a:endParaRPr>
          </a:p>
        </p:txBody>
      </p:sp>
      <p:sp>
        <p:nvSpPr>
          <p:cNvPr id="32773" name="文本框 32772"/>
          <p:cNvSpPr txBox="1"/>
          <p:nvPr/>
        </p:nvSpPr>
        <p:spPr>
          <a:xfrm>
            <a:off x="3429000" y="1600200"/>
            <a:ext cx="42640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zh-CN" altLang="en-US" sz="3200" b="1" dirty="0">
                <a:latin typeface="Tahoma" panose="020B0604030504040204" pitchFamily="2" charset="0"/>
                <a:ea typeface="楷体_GB2312" panose="02010609030101010101" pitchFamily="1" charset="-122"/>
              </a:rPr>
              <a:t>资产阶级的软弱和妥协</a:t>
            </a:r>
            <a:endParaRPr lang="zh-CN" altLang="en-US" sz="3200" b="1" dirty="0">
              <a:latin typeface="Tahoma" panose="020B0604030504040204" pitchFamily="2" charset="0"/>
              <a:ea typeface="楷体_GB2312" panose="02010609030101010101" pitchFamily="1" charset="-122"/>
            </a:endParaRPr>
          </a:p>
        </p:txBody>
      </p:sp>
      <p:sp>
        <p:nvSpPr>
          <p:cNvPr id="32774" name="文本框 32773"/>
          <p:cNvSpPr txBox="1"/>
          <p:nvPr/>
        </p:nvSpPr>
        <p:spPr>
          <a:xfrm>
            <a:off x="3352800" y="2438400"/>
            <a:ext cx="426402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zh-CN" altLang="en-US" sz="3200" b="1" dirty="0">
                <a:latin typeface="Tahoma" panose="020B0604030504040204" pitchFamily="2" charset="0"/>
                <a:ea typeface="楷体_GB2312" panose="02010609030101010101" pitchFamily="1" charset="-122"/>
              </a:rPr>
              <a:t>中外反动势力过于强大</a:t>
            </a:r>
            <a:endParaRPr lang="zh-CN" altLang="en-US" sz="3200" b="1" dirty="0">
              <a:latin typeface="Tahoma" panose="020B0604030504040204" pitchFamily="2" charset="0"/>
              <a:ea typeface="楷体_GB2312" panose="02010609030101010101" pitchFamily="1" charset="-122"/>
            </a:endParaRPr>
          </a:p>
        </p:txBody>
      </p:sp>
      <p:sp>
        <p:nvSpPr>
          <p:cNvPr id="32775" name="文本框 32774"/>
          <p:cNvSpPr txBox="1"/>
          <p:nvPr/>
        </p:nvSpPr>
        <p:spPr>
          <a:xfrm>
            <a:off x="466725" y="4294188"/>
            <a:ext cx="182880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CC33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经验教训：</a:t>
            </a:r>
            <a:endParaRPr lang="zh-CN" altLang="en-US" sz="2800" b="1" dirty="0">
              <a:solidFill>
                <a:srgbClr val="33CC33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32776" name="文本框 32775"/>
          <p:cNvSpPr txBox="1"/>
          <p:nvPr/>
        </p:nvSpPr>
        <p:spPr>
          <a:xfrm>
            <a:off x="2143125" y="4370388"/>
            <a:ext cx="6534150" cy="20113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1、资产阶级不能领导中国革命取得成功。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2、资产阶级共和国方案在中国行不通。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3、帝国主义和国内反动势力都是革命的凶恶敌人。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/>
      <p:bldP spid="327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88913"/>
            <a:ext cx="2987675" cy="27098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6146" descr="s-21"/>
          <p:cNvPicPr>
            <a:picLocks noChangeAspect="1"/>
          </p:cNvPicPr>
          <p:nvPr/>
        </p:nvPicPr>
        <p:blipFill>
          <a:blip r:embed="rId2"/>
          <a:srcRect t="3055" r="32159" b="37534"/>
          <a:stretch>
            <a:fillRect/>
          </a:stretch>
        </p:blipFill>
        <p:spPr>
          <a:xfrm>
            <a:off x="3635375" y="188913"/>
            <a:ext cx="3167063" cy="2665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文本框 6147"/>
          <p:cNvSpPr txBox="1"/>
          <p:nvPr/>
        </p:nvSpPr>
        <p:spPr>
          <a:xfrm>
            <a:off x="-4762" y="3068638"/>
            <a:ext cx="709771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19</a:t>
            </a:r>
            <a:r>
              <a:rPr lang="zh-CN" altLang="en-US" sz="2400" b="1">
                <a:solidFill>
                  <a:srgbClr val="00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世纪末列强瓜分中国并形成共同宰割中国的局面</a:t>
            </a: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pic>
        <p:nvPicPr>
          <p:cNvPr id="6149" name="图片 6148" descr="bglj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3757613"/>
            <a:ext cx="3635375" cy="2479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文本框 6149"/>
          <p:cNvSpPr txBox="1"/>
          <p:nvPr/>
        </p:nvSpPr>
        <p:spPr>
          <a:xfrm>
            <a:off x="179388" y="6243638"/>
            <a:ext cx="352742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1900</a:t>
            </a:r>
            <a:r>
              <a:rPr lang="zh-CN" altLang="en-US" sz="24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年八国联军侵华</a:t>
            </a:r>
            <a:endParaRPr lang="zh-CN" altLang="en-US" sz="2400" b="1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pic>
        <p:nvPicPr>
          <p:cNvPr id="6151" name="图片 6150" descr="10009_20050907_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275" y="3789363"/>
            <a:ext cx="3097213" cy="23764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文本框 6151"/>
          <p:cNvSpPr txBox="1"/>
          <p:nvPr/>
        </p:nvSpPr>
        <p:spPr>
          <a:xfrm>
            <a:off x="3746500" y="6272213"/>
            <a:ext cx="36004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1901</a:t>
            </a:r>
            <a:r>
              <a:rPr lang="zh-CN" altLang="en-US" sz="24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年</a:t>
            </a:r>
            <a:r>
              <a:rPr lang="en-US" altLang="zh-CN" sz="24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《</a:t>
            </a:r>
            <a:r>
              <a:rPr lang="zh-CN" altLang="en-US" sz="24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辛丑条约</a:t>
            </a:r>
            <a:r>
              <a:rPr lang="en-US" altLang="zh-CN" sz="24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》</a:t>
            </a:r>
            <a:r>
              <a:rPr lang="zh-CN" altLang="en-US" sz="2400" b="1">
                <a:solidFill>
                  <a:srgbClr val="000000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签订</a:t>
            </a:r>
            <a:endParaRPr lang="zh-CN" altLang="en-US" sz="2400" b="1">
              <a:solidFill>
                <a:srgbClr val="000000"/>
              </a:solidFill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153" name="文本框 6152"/>
          <p:cNvSpPr txBox="1"/>
          <p:nvPr/>
        </p:nvSpPr>
        <p:spPr>
          <a:xfrm>
            <a:off x="7189788" y="517525"/>
            <a:ext cx="790575" cy="5648325"/>
          </a:xfrm>
          <a:prstGeom prst="rect">
            <a:avLst/>
          </a:prstGeom>
          <a:noFill/>
          <a:ln w="57150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>
                <a:latin typeface="黑体" panose="02010600030101010101" pitchFamily="2" charset="-122"/>
                <a:ea typeface="黑体" panose="02010600030101010101" pitchFamily="2" charset="-122"/>
              </a:rPr>
              <a:t>民族危机空前严重！ </a:t>
            </a:r>
            <a:endParaRPr lang="zh-CN" altLang="en-US" sz="36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6154" name="文本框 6153"/>
          <p:cNvSpPr txBox="1"/>
          <p:nvPr/>
        </p:nvSpPr>
        <p:spPr>
          <a:xfrm>
            <a:off x="8175625" y="515938"/>
            <a:ext cx="681038" cy="5649912"/>
          </a:xfrm>
          <a:prstGeom prst="rect">
            <a:avLst/>
          </a:prstGeom>
          <a:noFill/>
          <a:ln w="57150" cap="flat" cmpd="sng">
            <a:solidFill>
              <a:srgbClr val="CC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 b="1">
                <a:latin typeface="黑体" panose="02010600030101010101" pitchFamily="2" charset="-122"/>
                <a:ea typeface="黑体" panose="02010600030101010101" pitchFamily="2" charset="-122"/>
              </a:rPr>
              <a:t>清政府反动本质充分暴露！</a:t>
            </a:r>
            <a:endParaRPr lang="zh-CN" altLang="en-US" sz="3600" b="1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文本框 8193"/>
          <p:cNvSpPr txBox="1"/>
          <p:nvPr/>
        </p:nvSpPr>
        <p:spPr>
          <a:xfrm>
            <a:off x="-25400" y="117475"/>
            <a:ext cx="8564563" cy="667543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材料一：为了缓和同民族资产阶级的矛盾，慈禧太后感动再也不能照旧样式统治下去了。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1901</a:t>
            </a: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年，清政府宣布实行“新政”，</a:t>
            </a:r>
            <a:r>
              <a:rPr lang="zh-CN" altLang="en-US" sz="3200" dirty="0">
                <a:solidFill>
                  <a:srgbClr val="FA080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内容有奖励实业；兴办新学堂，派遣留学生；改革旧军制，编制新军等</a:t>
            </a: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。“新政”过程中，清政府大量增加捐税，加重剥削人民。</a:t>
            </a:r>
            <a:endParaRPr lang="zh-CN" altLang="en-US" sz="3200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材料二：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1905年，</a:t>
            </a: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为了遏制蓬勃发展的革命形势，维护风雨飘摇的封建统治，清政府决定实行“预备立宪”。</a:t>
            </a:r>
            <a:r>
              <a:rPr lang="zh-CN" altLang="en-US" sz="3200" b="1" dirty="0">
                <a:latin typeface="黑体" panose="02010600030101010101" pitchFamily="2" charset="-122"/>
                <a:ea typeface="黑体" panose="02010600030101010101" pitchFamily="2" charset="-122"/>
              </a:rPr>
              <a:t>1911</a:t>
            </a: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年，清政府在立宪派一再要求下，</a:t>
            </a:r>
            <a:r>
              <a:rPr lang="zh-CN" altLang="en-US" sz="3200" dirty="0">
                <a:solidFill>
                  <a:srgbClr val="FA080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裁撤军机处，设立责任内阁，庆亲王奕劻为内阁总理大臣。在</a:t>
            </a:r>
            <a:r>
              <a:rPr lang="zh-CN" altLang="en-US" sz="3200" b="1" dirty="0">
                <a:solidFill>
                  <a:srgbClr val="FA080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13</a:t>
            </a:r>
            <a:r>
              <a:rPr lang="zh-CN" altLang="en-US" sz="3200" dirty="0">
                <a:solidFill>
                  <a:srgbClr val="FA080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个内阁成员中，皇族占</a:t>
            </a:r>
            <a:r>
              <a:rPr lang="zh-CN" altLang="en-US" sz="3200" b="1" dirty="0">
                <a:solidFill>
                  <a:srgbClr val="FA080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7</a:t>
            </a:r>
            <a:r>
              <a:rPr lang="zh-CN" altLang="en-US" sz="3200" dirty="0">
                <a:solidFill>
                  <a:srgbClr val="FA0802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人，</a:t>
            </a:r>
            <a:r>
              <a:rPr lang="zh-CN" altLang="en-US" sz="3200" dirty="0">
                <a:latin typeface="黑体" panose="02010600030101010101" pitchFamily="2" charset="-122"/>
                <a:ea typeface="黑体" panose="02010600030101010101" pitchFamily="2" charset="-122"/>
              </a:rPr>
              <a:t>被称为“皇族内阁”。“预备立宪”实际是一个骗局。</a:t>
            </a:r>
            <a:endParaRPr lang="zh-CN" altLang="en-US" sz="3200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8594" name="矩形 238593"/>
          <p:cNvSpPr/>
          <p:nvPr/>
        </p:nvSpPr>
        <p:spPr>
          <a:xfrm>
            <a:off x="0" y="260350"/>
            <a:ext cx="9607550" cy="222726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x-none" sz="2800" b="1">
                <a:latin typeface="楷体_GB2312" panose="02010609030101010101" pitchFamily="1" charset="-122"/>
                <a:ea typeface="楷体_GB2312" panose="02010609030101010101" pitchFamily="1" charset="-122"/>
              </a:rPr>
              <a:t>【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材料</a:t>
            </a:r>
            <a:r>
              <a:rPr lang="en-US" altLang="x-none" sz="2800" b="1">
                <a:latin typeface="楷体_GB2312" panose="02010609030101010101" pitchFamily="1" charset="-122"/>
                <a:ea typeface="楷体_GB2312" panose="02010609030101010101" pitchFamily="1" charset="-122"/>
              </a:rPr>
              <a:t>】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清末“新政”（</a:t>
            </a:r>
            <a:r>
              <a:rPr lang="en-US" altLang="zh-CN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1901—1911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） 的内容提要：</a:t>
            </a:r>
            <a:endParaRPr lang="zh-CN" altLang="en-US" sz="2800" b="1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政治上：裁冗官衙及军机处，设立督办政务处，</a:t>
            </a:r>
            <a:endParaRPr lang="zh-CN" altLang="en-US" sz="2800" b="1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经济上：以工商业为富强之根本，设立商部出台保商措施。 </a:t>
            </a:r>
            <a:endParaRPr lang="zh-CN" altLang="en-US" sz="2800" b="1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教育上：废除科举制，命各省选派学生出洋留学， </a:t>
            </a:r>
            <a:endParaRPr lang="zh-CN" altLang="en-US" sz="2800" b="1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军事上：编练新军。</a:t>
            </a:r>
            <a:endParaRPr lang="zh-CN" altLang="en-US" sz="2800" b="1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38595" name="矩形 238594"/>
          <p:cNvSpPr/>
          <p:nvPr/>
        </p:nvSpPr>
        <p:spPr>
          <a:xfrm>
            <a:off x="36513" y="4724400"/>
            <a:ext cx="9107487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buFont typeface="Arial" panose="020B0604020202020204" pitchFamily="34" charset="0"/>
            </a:pPr>
            <a:r>
              <a:rPr lang="en-US" altLang="x-none" sz="2800" b="1">
                <a:solidFill>
                  <a:schemeClr val="accent2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【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观点</a:t>
            </a:r>
            <a:r>
              <a:rPr lang="en-US" altLang="x-none" sz="2800" b="1">
                <a:solidFill>
                  <a:schemeClr val="accent2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】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历史学家陈旭麓说“新政”和“预备立宪”时期</a:t>
            </a:r>
            <a:endParaRPr lang="zh-CN" altLang="en-US" sz="2800" b="1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  <a:p>
            <a:pPr>
              <a:buFont typeface="Arial" panose="020B0604020202020204" pitchFamily="34" charset="0"/>
            </a:pP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的清政府是</a:t>
            </a:r>
            <a:r>
              <a:rPr lang="zh-CN" altLang="en-US" sz="2800" b="1" dirty="0">
                <a:solidFill>
                  <a:schemeClr val="accent2"/>
                </a:solidFill>
                <a:latin typeface="楷体_GB2312" panose="02010609030101010101" pitchFamily="1" charset="-122"/>
                <a:ea typeface="楷体_GB2312" panose="02010609030101010101" pitchFamily="1" charset="-122"/>
              </a:rPr>
              <a:t>“革命的制造厂”。</a:t>
            </a:r>
            <a:endParaRPr lang="zh-CN" altLang="en-US" sz="2800" b="1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38596" name="矩形 238595"/>
          <p:cNvSpPr/>
          <p:nvPr/>
        </p:nvSpPr>
        <p:spPr>
          <a:xfrm>
            <a:off x="228600" y="5589588"/>
            <a:ext cx="8915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如何理解？请具体说一说</a:t>
            </a:r>
            <a:endParaRPr lang="zh-CN" altLang="en-US" sz="2800" b="1" dirty="0">
              <a:solidFill>
                <a:srgbClr val="FF000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38597" name="矩形 238596"/>
          <p:cNvSpPr/>
          <p:nvPr/>
        </p:nvSpPr>
        <p:spPr>
          <a:xfrm>
            <a:off x="179388" y="6021388"/>
            <a:ext cx="7620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清政府的自救行为客观上为革命准备条件</a:t>
            </a:r>
            <a:endParaRPr lang="zh-CN" altLang="en-US" sz="2800" b="1" dirty="0">
              <a:solidFill>
                <a:srgbClr val="0000FF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38598" name="矩形 238597"/>
          <p:cNvSpPr/>
          <p:nvPr/>
        </p:nvSpPr>
        <p:spPr>
          <a:xfrm>
            <a:off x="179388" y="2420938"/>
            <a:ext cx="8748712" cy="1373187"/>
          </a:xfrm>
          <a:prstGeom prst="rect">
            <a:avLst/>
          </a:prstGeom>
          <a:noFill/>
          <a:ln w="34925">
            <a:noFill/>
          </a:ln>
        </p:spPr>
        <p:txBody>
          <a:bodyPr>
            <a:spAutoFit/>
          </a:bodyPr>
          <a:p>
            <a:pPr>
              <a:buFont typeface="Arial" panose="020B0604020202020204" pitchFamily="34" charset="0"/>
            </a:pPr>
            <a:r>
              <a:rPr lang="en-US" altLang="zh-CN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“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预备立宪”：颁布</a:t>
            </a:r>
            <a:r>
              <a:rPr lang="en-US" altLang="x-none" sz="2800" b="1">
                <a:latin typeface="楷体_GB2312" panose="02010609030101010101" pitchFamily="1" charset="-122"/>
                <a:ea typeface="楷体_GB2312" panose="02010609030101010101" pitchFamily="1" charset="-122"/>
              </a:rPr>
              <a:t>《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钦定宪法大纲</a:t>
            </a:r>
            <a:r>
              <a:rPr lang="en-US" altLang="x-none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》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（</a:t>
            </a:r>
            <a:r>
              <a:rPr lang="en-US" altLang="zh-CN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1908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年），将立法行政司法大权统归于皇帝，设立内阁，内阁成员有</a:t>
            </a:r>
            <a:r>
              <a:rPr lang="en-US" altLang="zh-CN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13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个人，满清贵族占</a:t>
            </a:r>
            <a:r>
              <a:rPr lang="en-US" altLang="zh-CN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9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人，汉族官僚仅</a:t>
            </a:r>
            <a:r>
              <a:rPr lang="en-US" altLang="zh-CN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4</a:t>
            </a:r>
            <a:r>
              <a:rPr lang="zh-CN" altLang="en-US" sz="2800" b="1" dirty="0">
                <a:latin typeface="楷体_GB2312" panose="02010609030101010101" pitchFamily="1" charset="-122"/>
                <a:ea typeface="楷体_GB2312" panose="02010609030101010101" pitchFamily="1" charset="-122"/>
              </a:rPr>
              <a:t>人。</a:t>
            </a:r>
            <a:endParaRPr lang="zh-CN" altLang="en-US" sz="2800" b="1" dirty="0">
              <a:latin typeface="楷体_GB2312" panose="02010609030101010101" pitchFamily="1" charset="-122"/>
              <a:ea typeface="楷体_GB2312" panose="02010609030101010101" pitchFamily="1" charset="-122"/>
            </a:endParaRPr>
          </a:p>
        </p:txBody>
      </p:sp>
      <p:sp>
        <p:nvSpPr>
          <p:cNvPr id="238601" name="文本框 238600"/>
          <p:cNvSpPr txBox="1"/>
          <p:nvPr/>
        </p:nvSpPr>
        <p:spPr>
          <a:xfrm>
            <a:off x="684213" y="188913"/>
            <a:ext cx="7056437" cy="8223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0030101010101" pitchFamily="2" charset="-122"/>
              </a:rPr>
              <a:t>经济措施促进民族资本主义的发展，使资产阶级进一步壮大，为辛亥革命提供经济基础和阶级基础</a:t>
            </a:r>
            <a:endParaRPr lang="zh-CN" altLang="en-US" sz="2400" b="1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38603" name="文本框 238602"/>
          <p:cNvSpPr txBox="1"/>
          <p:nvPr/>
        </p:nvSpPr>
        <p:spPr>
          <a:xfrm>
            <a:off x="611188" y="4652963"/>
            <a:ext cx="7775575" cy="1735137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0030101010101" pitchFamily="2" charset="-122"/>
              </a:rPr>
              <a:t>文化教育上的措施产生了众多的青年学生和知识分子，为辛亥革命提供了社会基础；</a:t>
            </a:r>
            <a:endParaRPr lang="zh-CN" altLang="en-US" sz="2400" b="1" dirty="0">
              <a:latin typeface="Arial" panose="020B0604020202020204" pitchFamily="34" charset="0"/>
              <a:ea typeface="黑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0030101010101" pitchFamily="2" charset="-122"/>
              </a:rPr>
              <a:t>出洋留学有利于西方思想的传播，为辛亥革命奠定思想基础</a:t>
            </a:r>
            <a:endParaRPr lang="zh-CN" altLang="en-US" sz="2400" b="1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38604" name="文本框 238603"/>
          <p:cNvSpPr txBox="1"/>
          <p:nvPr/>
        </p:nvSpPr>
        <p:spPr>
          <a:xfrm>
            <a:off x="1116013" y="2060575"/>
            <a:ext cx="7632700" cy="45720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黑体" panose="02010600030101010101" pitchFamily="2" charset="-122"/>
              </a:rPr>
              <a:t>军事措施促使新军力量壮大，最终成为清政府的掘墓人</a:t>
            </a:r>
            <a:endParaRPr lang="zh-CN" altLang="en-US" sz="2400" b="1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38606" name="文本框 238605"/>
          <p:cNvSpPr txBox="1"/>
          <p:nvPr/>
        </p:nvSpPr>
        <p:spPr>
          <a:xfrm>
            <a:off x="684213" y="2565400"/>
            <a:ext cx="7705725" cy="82232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黑体" panose="02010600030101010101" pitchFamily="2" charset="-122"/>
              </a:rPr>
              <a:t>“</a:t>
            </a:r>
            <a:r>
              <a:rPr lang="zh-CN" altLang="en-US" sz="2400" b="1" dirty="0">
                <a:latin typeface="Arial" panose="020B0604020202020204" pitchFamily="34" charset="0"/>
                <a:ea typeface="黑体" panose="02010600030101010101" pitchFamily="2" charset="-122"/>
              </a:rPr>
              <a:t>皇族内阁”使清政府的反动本质、虚伪性彻底暴露，推动了反满运动</a:t>
            </a:r>
            <a:endParaRPr lang="zh-CN" altLang="en-US" sz="2400" b="1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38607" name="直接连接符 238606"/>
          <p:cNvSpPr/>
          <p:nvPr/>
        </p:nvSpPr>
        <p:spPr>
          <a:xfrm>
            <a:off x="179388" y="1557338"/>
            <a:ext cx="649287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8608" name="直接连接符 238607"/>
          <p:cNvSpPr/>
          <p:nvPr/>
        </p:nvSpPr>
        <p:spPr>
          <a:xfrm>
            <a:off x="179388" y="1989138"/>
            <a:ext cx="863600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8609" name="直接连接符 238608"/>
          <p:cNvSpPr/>
          <p:nvPr/>
        </p:nvSpPr>
        <p:spPr>
          <a:xfrm>
            <a:off x="179388" y="2420938"/>
            <a:ext cx="647700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8610" name="直接连接符 238609"/>
          <p:cNvSpPr/>
          <p:nvPr/>
        </p:nvSpPr>
        <p:spPr>
          <a:xfrm>
            <a:off x="7308850" y="3357563"/>
            <a:ext cx="1150938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8611" name="直接连接符 238610"/>
          <p:cNvSpPr/>
          <p:nvPr/>
        </p:nvSpPr>
        <p:spPr>
          <a:xfrm>
            <a:off x="323850" y="3716338"/>
            <a:ext cx="6985000" cy="0"/>
          </a:xfrm>
          <a:prstGeom prst="line">
            <a:avLst/>
          </a:prstGeom>
          <a:ln w="349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8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8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8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3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8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/>
      <p:bldP spid="238596" grpId="0"/>
      <p:bldP spid="238597" grpId="0"/>
      <p:bldP spid="238601" grpId="0" bldLvl="0" animBg="1"/>
      <p:bldP spid="238603" grpId="0" bldLvl="0" animBg="1"/>
      <p:bldP spid="238604" grpId="0" bldLvl="0" animBg="1"/>
      <p:bldP spid="23860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1428" name="文本框 231427"/>
          <p:cNvSpPr txBox="1"/>
          <p:nvPr/>
        </p:nvSpPr>
        <p:spPr>
          <a:xfrm>
            <a:off x="179388" y="188913"/>
            <a:ext cx="23034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黑体" panose="02010600030101010101" pitchFamily="2" charset="-122"/>
              </a:rPr>
              <a:t>一、背景</a:t>
            </a:r>
            <a:endParaRPr lang="zh-CN" altLang="en-US" sz="3600" dirty="0"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231429" name="文本框 231428"/>
          <p:cNvSpPr txBox="1"/>
          <p:nvPr/>
        </p:nvSpPr>
        <p:spPr>
          <a:xfrm>
            <a:off x="323850" y="836613"/>
            <a:ext cx="8569325" cy="42202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经济：资本主义的初步发展；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阶级：资产阶级力量的壮大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政治：民族危机空前严重；清政府反动卖国的本质逐渐暴露无</a:t>
            </a: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遗；“新政”和“预备立宪”为资产阶级民主革命准备了一些条件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组织：资产阶级革命团体和政党的建立；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思想：</a:t>
            </a: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三民主义的理论指导，</a:t>
            </a: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资产阶级民主革命思想的传播；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军事：黄花岗起义等一系列武装起义； </a:t>
            </a:r>
            <a:endParaRPr lang="zh-CN" altLang="en-US" sz="3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有利时机：保路运动</a:t>
            </a:r>
            <a:endParaRPr lang="zh-CN" altLang="en-US" sz="28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1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1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1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1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1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14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14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图片 12289" descr="2"/>
          <p:cNvPicPr>
            <a:picLocks noChangeAspect="1"/>
          </p:cNvPicPr>
          <p:nvPr/>
        </p:nvPicPr>
        <p:blipFill>
          <a:blip r:embed="rId1">
            <a:lum bright="89996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/>
        </p:nvSpPr>
        <p:spPr>
          <a:xfrm>
            <a:off x="304800" y="457200"/>
            <a:ext cx="838676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304800" y="1524000"/>
            <a:ext cx="8321675" cy="496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时间</a:t>
            </a:r>
            <a:r>
              <a:rPr lang="en-US" altLang="x-none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r>
              <a:rPr lang="en-US" altLang="x-none" sz="2000" b="1" dirty="0">
                <a:latin typeface="黑体" panose="02010600030101010101" pitchFamily="2" charset="-122"/>
                <a:ea typeface="黑体" panose="02010600030101010101" pitchFamily="2" charset="-122"/>
              </a:rPr>
              <a:t>            </a:t>
            </a:r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r>
              <a:rPr lang="zh-CN" altLang="en-US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地点</a:t>
            </a:r>
            <a:r>
              <a:rPr lang="en-US" altLang="x-none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r>
              <a:rPr lang="zh-CN" altLang="en-US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成员组成</a:t>
            </a:r>
            <a:r>
              <a:rPr lang="en-US" altLang="x-none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      </a:t>
            </a:r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r>
              <a:rPr lang="zh-CN" altLang="en-US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主要领导人</a:t>
            </a:r>
            <a:r>
              <a:rPr lang="en-US" altLang="x-none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r>
              <a:rPr lang="zh-CN" altLang="en-US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政治纲领</a:t>
            </a:r>
            <a:r>
              <a:rPr lang="en-US" altLang="x-none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r>
              <a:rPr lang="zh-CN" altLang="en-US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机关刊物</a:t>
            </a:r>
            <a:r>
              <a:rPr lang="en-US" altLang="x-none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     </a:t>
            </a:r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r>
              <a:rPr lang="zh-CN" altLang="en-US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性质</a:t>
            </a:r>
            <a:r>
              <a:rPr lang="en-US" altLang="x-none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</a:t>
            </a:r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algn="just" eaLnBrk="1" hangingPunct="1"/>
            <a:r>
              <a:rPr lang="zh-CN" altLang="en-US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意义</a:t>
            </a:r>
            <a:r>
              <a:rPr lang="en-US" altLang="x-none" sz="2000" b="1" dirty="0">
                <a:solidFill>
                  <a:srgbClr val="CC0066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:            </a:t>
            </a:r>
            <a:endParaRPr lang="en-US" altLang="x-none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  <a:p>
            <a:pPr eaLnBrk="1" hangingPunct="1"/>
            <a:endParaRPr lang="zh-CN" altLang="en-US" sz="2000" b="1" dirty="0">
              <a:latin typeface="黑体" panose="02010600030101010101" pitchFamily="2" charset="-122"/>
              <a:ea typeface="黑体" panose="02010600030101010101" pitchFamily="2" charset="-122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2286000" y="685800"/>
            <a:ext cx="4953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3600" b="1" dirty="0">
                <a:solidFill>
                  <a:srgbClr val="CC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同</a:t>
            </a:r>
            <a:r>
              <a:rPr lang="zh-CN" altLang="en-US" sz="3600" b="1" dirty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CC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盟</a:t>
            </a:r>
            <a:r>
              <a:rPr lang="zh-CN" altLang="en-US" sz="3600" b="1" dirty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CC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会</a:t>
            </a:r>
            <a:r>
              <a:rPr lang="zh-CN" altLang="en-US" sz="3600" b="1" dirty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CC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</a:t>
            </a:r>
            <a:r>
              <a:rPr lang="zh-CN" altLang="en-US" sz="3600" b="1" dirty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CC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建</a:t>
            </a:r>
            <a:r>
              <a:rPr lang="zh-CN" altLang="en-US" sz="3600" b="1" dirty="0">
                <a:solidFill>
                  <a:srgbClr val="CC0066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CC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立</a:t>
            </a:r>
            <a:endParaRPr lang="zh-CN" altLang="en-US" sz="3600" b="1" dirty="0">
              <a:solidFill>
                <a:srgbClr val="CC0066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4" name="文本框 12293">
            <a:hlinkClick r:id="rId2" action="ppaction://hlinksldjump"/>
          </p:cNvPr>
          <p:cNvSpPr txBox="1"/>
          <p:nvPr/>
        </p:nvSpPr>
        <p:spPr>
          <a:xfrm>
            <a:off x="1873250" y="5181600"/>
            <a:ext cx="4756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zh-CN" altLang="en-US" sz="20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第一个</a:t>
            </a: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全国性的统一的</a:t>
            </a:r>
            <a:r>
              <a:rPr lang="zh-CN" altLang="en-US" sz="20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资产阶级</a:t>
            </a:r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革命</a:t>
            </a:r>
            <a:r>
              <a:rPr lang="zh-CN" altLang="en-US" sz="2000" b="1" dirty="0">
                <a:solidFill>
                  <a:srgbClr val="FF33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政党</a:t>
            </a:r>
            <a:endParaRPr lang="zh-CN" altLang="en-US" sz="2000" b="1" dirty="0">
              <a:solidFill>
                <a:srgbClr val="FF33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295" name="文本框 12294"/>
          <p:cNvSpPr txBox="1"/>
          <p:nvPr/>
        </p:nvSpPr>
        <p:spPr>
          <a:xfrm>
            <a:off x="1898650" y="5791200"/>
            <a:ext cx="5772150" cy="396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eaLnBrk="1" hangingPunct="1"/>
            <a:r>
              <a: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标志着中国的资产阶级民主革命进入了一个新阶段</a:t>
            </a:r>
            <a:endParaRPr lang="zh-CN" altLang="en-US" sz="20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12296" name="组合 12295"/>
          <p:cNvGrpSpPr/>
          <p:nvPr/>
        </p:nvGrpSpPr>
        <p:grpSpPr>
          <a:xfrm>
            <a:off x="1835150" y="1584325"/>
            <a:ext cx="6616700" cy="3408363"/>
            <a:chOff x="0" y="0"/>
            <a:chExt cx="4168" cy="2147"/>
          </a:xfrm>
        </p:grpSpPr>
        <p:sp>
          <p:nvSpPr>
            <p:cNvPr id="12297" name="文本框 12296"/>
            <p:cNvSpPr txBox="1"/>
            <p:nvPr/>
          </p:nvSpPr>
          <p:spPr>
            <a:xfrm>
              <a:off x="44" y="682"/>
              <a:ext cx="219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1" hangingPunct="1"/>
              <a:r>
                <a:rPr lang="zh-CN" altLang="en-US" sz="20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兴中会、华兴会、光复会成员</a:t>
              </a:r>
              <a:endPara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298" name="文本框 12297"/>
            <p:cNvSpPr txBox="1"/>
            <p:nvPr/>
          </p:nvSpPr>
          <p:spPr>
            <a:xfrm>
              <a:off x="52" y="298"/>
              <a:ext cx="760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1" hangingPunct="1"/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日本东京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299" name="文本框 12298"/>
            <p:cNvSpPr txBox="1"/>
            <p:nvPr/>
          </p:nvSpPr>
          <p:spPr>
            <a:xfrm>
              <a:off x="44" y="0"/>
              <a:ext cx="883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1" hangingPunct="1"/>
              <a:r>
                <a:rPr lang="en-US" altLang="x-none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1905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年</a:t>
              </a:r>
              <a:r>
                <a:rPr lang="en-US" altLang="x-none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8</a:t>
              </a:r>
              <a:r>
                <a:rPr lang="zh-CN" altLang="en-US" sz="2000" b="1" dirty="0">
                  <a:latin typeface="Arial" panose="020B0604020202020204" pitchFamily="34" charset="0"/>
                  <a:ea typeface="宋体" panose="02010600030101010101" pitchFamily="2" charset="-122"/>
                </a:rPr>
                <a:t>月</a:t>
              </a:r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2300" name="文本框 12299"/>
            <p:cNvSpPr txBox="1"/>
            <p:nvPr/>
          </p:nvSpPr>
          <p:spPr>
            <a:xfrm>
              <a:off x="44" y="1066"/>
              <a:ext cx="107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eaLnBrk="1" hangingPunct="1"/>
              <a:r>
                <a:rPr lang="zh-CN" altLang="en-US" sz="2000" b="1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孙中山、黄兴</a:t>
              </a:r>
              <a:endParaRPr lang="zh-CN" altLang="en-US" sz="2000" b="1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12301" name="文本框 12300"/>
            <p:cNvSpPr txBox="1"/>
            <p:nvPr/>
          </p:nvSpPr>
          <p:spPr>
            <a:xfrm>
              <a:off x="34" y="1488"/>
              <a:ext cx="3322" cy="4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/>
              <a:r>
                <a:rPr lang="zh-CN" altLang="en-US" sz="2000" b="1" dirty="0">
                  <a:solidFill>
                    <a:srgbClr val="FF0000"/>
                  </a:solidFill>
                  <a:latin typeface="华文中宋" panose="02010600040101010101" pitchFamily="2" charset="-122"/>
                  <a:ea typeface="华文中宋" panose="02010600040101010101" pitchFamily="2" charset="-122"/>
                </a:rPr>
                <a:t>“驱除鞑虏，恢复中华，创立民国，平均地权”</a:t>
              </a:r>
              <a:endParaRPr lang="zh-CN" altLang="en-US" sz="20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  <a:p>
              <a:pPr eaLnBrk="1" hangingPunct="1"/>
              <a:endPara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12302" name="组合 12301"/>
            <p:cNvGrpSpPr/>
            <p:nvPr/>
          </p:nvGrpSpPr>
          <p:grpSpPr>
            <a:xfrm>
              <a:off x="0" y="73"/>
              <a:ext cx="4168" cy="2074"/>
              <a:chOff x="0" y="0"/>
              <a:chExt cx="4168" cy="2074"/>
            </a:xfrm>
          </p:grpSpPr>
          <p:sp>
            <p:nvSpPr>
              <p:cNvPr id="12303" name="文本框 12302"/>
              <p:cNvSpPr txBox="1"/>
              <p:nvPr/>
            </p:nvSpPr>
            <p:spPr>
              <a:xfrm>
                <a:off x="0" y="1824"/>
                <a:ext cx="756" cy="25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eaLnBrk="1" hangingPunct="1"/>
                <a:r>
                  <a:rPr lang="en-US" altLang="x-none" sz="20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《</a:t>
                </a:r>
                <a:r>
                  <a:rPr lang="zh-CN" altLang="en-US" sz="20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民报</a:t>
                </a:r>
                <a:r>
                  <a:rPr lang="en-US" altLang="x-none" sz="2000" b="1" dirty="0">
                    <a:latin typeface="华文中宋" panose="02010600040101010101" pitchFamily="2" charset="-122"/>
                    <a:ea typeface="华文中宋" panose="02010600040101010101" pitchFamily="2" charset="-122"/>
                  </a:rPr>
                  <a:t>》</a:t>
                </a:r>
                <a:endParaRPr lang="en-US" altLang="x-none" sz="2000" b="1" dirty="0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pic>
            <p:nvPicPr>
              <p:cNvPr id="12304" name="图片 12303" descr="25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0" y="0"/>
                <a:ext cx="1528" cy="127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  <p:bldP spid="1229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文本框 13313"/>
          <p:cNvSpPr txBox="1"/>
          <p:nvPr/>
        </p:nvSpPr>
        <p:spPr>
          <a:xfrm>
            <a:off x="1066800" y="2468563"/>
            <a:ext cx="1657350" cy="1198562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驱除鞑虏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恢复中华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15" name="文本框 13314"/>
          <p:cNvSpPr txBox="1"/>
          <p:nvPr/>
        </p:nvSpPr>
        <p:spPr>
          <a:xfrm>
            <a:off x="1042988" y="4241800"/>
            <a:ext cx="1752600" cy="557213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创立民国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16" name="文本框 13315"/>
          <p:cNvSpPr txBox="1"/>
          <p:nvPr/>
        </p:nvSpPr>
        <p:spPr>
          <a:xfrm>
            <a:off x="1042988" y="5681663"/>
            <a:ext cx="1752600" cy="557212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平均地权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17" name="文本框 13316"/>
          <p:cNvSpPr txBox="1"/>
          <p:nvPr/>
        </p:nvSpPr>
        <p:spPr>
          <a:xfrm>
            <a:off x="3200400" y="2697163"/>
            <a:ext cx="1752600" cy="557212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民族主义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18" name="文本框 13317"/>
          <p:cNvSpPr txBox="1"/>
          <p:nvPr/>
        </p:nvSpPr>
        <p:spPr>
          <a:xfrm>
            <a:off x="3276600" y="4241800"/>
            <a:ext cx="1752600" cy="557213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民权主义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19" name="文本框 13318"/>
          <p:cNvSpPr txBox="1"/>
          <p:nvPr/>
        </p:nvSpPr>
        <p:spPr>
          <a:xfrm>
            <a:off x="3276600" y="5681663"/>
            <a:ext cx="1752600" cy="557212"/>
          </a:xfrm>
          <a:prstGeom prst="rect">
            <a:avLst/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CC33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 </a:t>
            </a:r>
            <a:r>
              <a:rPr lang="zh-CN" altLang="en-US" sz="2800" b="1" dirty="0">
                <a:solidFill>
                  <a:schemeClr val="hlink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民生主义</a:t>
            </a:r>
            <a:endParaRPr lang="zh-CN" altLang="en-US" sz="2800" b="1" dirty="0">
              <a:solidFill>
                <a:schemeClr val="hlink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20" name="右箭头 13319"/>
          <p:cNvSpPr/>
          <p:nvPr/>
        </p:nvSpPr>
        <p:spPr>
          <a:xfrm>
            <a:off x="2843213" y="5754688"/>
            <a:ext cx="433387" cy="377825"/>
          </a:xfrm>
          <a:prstGeom prst="rightArrow">
            <a:avLst>
              <a:gd name="adj1" fmla="val 50000"/>
              <a:gd name="adj2" fmla="val 2867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1" name="五角星 13320"/>
          <p:cNvSpPr/>
          <p:nvPr/>
        </p:nvSpPr>
        <p:spPr>
          <a:xfrm>
            <a:off x="0" y="4314825"/>
            <a:ext cx="1079500" cy="542925"/>
          </a:xfrm>
          <a:prstGeom prst="star5">
            <a:avLst/>
          </a:prstGeom>
          <a:solidFill>
            <a:srgbClr val="FF0066"/>
          </a:solidFill>
          <a:ln w="9525" cap="flat" cmpd="sng">
            <a:solidFill>
              <a:srgbClr val="FF0066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r>
              <a:rPr lang="zh-CN" altLang="en-US" sz="2000" dirty="0">
                <a:latin typeface="Times New Roman" panose="02020603050405020304" pitchFamily="2" charset="0"/>
                <a:ea typeface="华文新魏" panose="02010800040101010101" pitchFamily="2" charset="-122"/>
              </a:rPr>
              <a:t>核心</a:t>
            </a:r>
            <a:endParaRPr lang="zh-CN" altLang="en-US" sz="2000" dirty="0"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22" name="左箭头标注 13321"/>
          <p:cNvSpPr/>
          <p:nvPr/>
        </p:nvSpPr>
        <p:spPr>
          <a:xfrm>
            <a:off x="5003800" y="2514600"/>
            <a:ext cx="3733800" cy="914400"/>
          </a:xfrm>
          <a:prstGeom prst="leftArrowCallout">
            <a:avLst>
              <a:gd name="adj1" fmla="val 33333"/>
              <a:gd name="adj2" fmla="val 25000"/>
              <a:gd name="adj3" fmla="val 55559"/>
              <a:gd name="adj4" fmla="val 74319"/>
            </a:avLst>
          </a:prstGeom>
          <a:noFill/>
          <a:ln w="38100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推翻清政府统治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23" name="左箭头标注 13322"/>
          <p:cNvSpPr/>
          <p:nvPr/>
        </p:nvSpPr>
        <p:spPr>
          <a:xfrm>
            <a:off x="5076825" y="4097338"/>
            <a:ext cx="3810000" cy="914400"/>
          </a:xfrm>
          <a:prstGeom prst="leftArrowCallout">
            <a:avLst>
              <a:gd name="adj1" fmla="val 33333"/>
              <a:gd name="adj2" fmla="val 25000"/>
              <a:gd name="adj3" fmla="val 56693"/>
              <a:gd name="adj4" fmla="val 74319"/>
            </a:avLst>
          </a:prstGeom>
          <a:noFill/>
          <a:ln w="38100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marL="457200" indent="-457200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 推翻君主制  建立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  <a:p>
            <a:pPr marL="457200" indent="-457200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资产阶级共和国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24" name="左箭头标注 13323"/>
          <p:cNvSpPr/>
          <p:nvPr/>
        </p:nvSpPr>
        <p:spPr>
          <a:xfrm>
            <a:off x="5076825" y="5538788"/>
            <a:ext cx="3733800" cy="914400"/>
          </a:xfrm>
          <a:prstGeom prst="leftArrowCallout">
            <a:avLst>
              <a:gd name="adj1" fmla="val 33333"/>
              <a:gd name="adj2" fmla="val 25000"/>
              <a:gd name="adj3" fmla="val 55559"/>
              <a:gd name="adj4" fmla="val 74319"/>
            </a:avLst>
          </a:prstGeom>
          <a:noFill/>
          <a:ln w="38100" cap="flat" cmpd="sng">
            <a:solidFill>
              <a:srgbClr val="33CC33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r>
              <a:rPr lang="zh-CN" altLang="en-US" sz="2800" b="1" dirty="0">
                <a:solidFill>
                  <a:srgbClr val="FF0066"/>
                </a:solidFill>
                <a:latin typeface="Times New Roman" panose="02020603050405020304" pitchFamily="2" charset="0"/>
                <a:ea typeface="华文新魏" panose="02010800040101010101" pitchFamily="2" charset="-122"/>
              </a:rPr>
              <a:t>发展和巩固 </a:t>
            </a:r>
            <a:endParaRPr lang="en-US" altLang="x-none" sz="2800" b="1" dirty="0">
              <a:solidFill>
                <a:srgbClr val="FF0066"/>
              </a:solidFill>
              <a:latin typeface="Times New Roman" panose="02020603050405020304" pitchFamily="2" charset="0"/>
              <a:ea typeface="华文新魏" panose="02010800040101010101" pitchFamily="2" charset="-122"/>
            </a:endParaRPr>
          </a:p>
        </p:txBody>
      </p:sp>
      <p:sp>
        <p:nvSpPr>
          <p:cNvPr id="13325" name="右箭头 13324"/>
          <p:cNvSpPr/>
          <p:nvPr/>
        </p:nvSpPr>
        <p:spPr>
          <a:xfrm>
            <a:off x="2843213" y="4314825"/>
            <a:ext cx="393700" cy="377825"/>
          </a:xfrm>
          <a:prstGeom prst="rightArrow">
            <a:avLst>
              <a:gd name="adj1" fmla="val 50000"/>
              <a:gd name="adj2" fmla="val 260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6" name="右箭头 13325"/>
          <p:cNvSpPr/>
          <p:nvPr/>
        </p:nvSpPr>
        <p:spPr>
          <a:xfrm>
            <a:off x="2771775" y="2801938"/>
            <a:ext cx="393700" cy="377825"/>
          </a:xfrm>
          <a:prstGeom prst="rightArrow">
            <a:avLst>
              <a:gd name="adj1" fmla="val 50000"/>
              <a:gd name="adj2" fmla="val 260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3327" name="矩形 13326"/>
          <p:cNvSpPr/>
          <p:nvPr/>
        </p:nvSpPr>
        <p:spPr>
          <a:xfrm>
            <a:off x="1066800" y="1706563"/>
            <a:ext cx="66960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en-US" sz="2800" b="1" dirty="0">
                <a:solidFill>
                  <a:srgbClr val="FF5050"/>
                </a:solidFill>
                <a:latin typeface="Arial" panose="020B0604020202020204" pitchFamily="34" charset="0"/>
                <a:ea typeface="黑体" panose="02010600030101010101" pitchFamily="2" charset="-122"/>
              </a:rPr>
              <a:t>同盟会政治纲领：三民主义</a:t>
            </a:r>
            <a:endParaRPr lang="zh-CN" altLang="en-US" sz="2800" b="1" dirty="0">
              <a:solidFill>
                <a:srgbClr val="FF5050"/>
              </a:solidFill>
              <a:latin typeface="Arial" panose="020B0604020202020204" pitchFamily="34" charset="0"/>
              <a:ea typeface="黑体" panose="02010600030101010101" pitchFamily="2" charset="-122"/>
            </a:endParaRPr>
          </a:p>
        </p:txBody>
      </p:sp>
      <p:sp>
        <p:nvSpPr>
          <p:cNvPr id="13328" name="文本框 13327"/>
          <p:cNvSpPr txBox="1"/>
          <p:nvPr/>
        </p:nvSpPr>
        <p:spPr>
          <a:xfrm>
            <a:off x="468313" y="223838"/>
            <a:ext cx="3429000" cy="6397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理论准备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9" name="文本框 13328"/>
          <p:cNvSpPr txBox="1"/>
          <p:nvPr/>
        </p:nvSpPr>
        <p:spPr>
          <a:xfrm>
            <a:off x="3636963" y="727075"/>
            <a:ext cx="4724400" cy="1189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革命指导思想（三民主义）的形成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 animBg="1"/>
      <p:bldP spid="13323" grpId="0" animBg="1"/>
      <p:bldP spid="133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FF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386" name="文本框 16385"/>
          <p:cNvSpPr txBox="1"/>
          <p:nvPr/>
        </p:nvSpPr>
        <p:spPr>
          <a:xfrm>
            <a:off x="1433513" y="44450"/>
            <a:ext cx="58674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3600" dirty="0">
                <a:latin typeface="Arial" panose="020B0604020202020204" pitchFamily="34" charset="0"/>
                <a:ea typeface="华文新魏" panose="02010800040101010101" pitchFamily="2" charset="-122"/>
              </a:rPr>
              <a:t>二、武昌起义</a:t>
            </a:r>
            <a:endParaRPr lang="zh-CN" altLang="en-US" sz="3600" dirty="0"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6387" name="文本框 16386"/>
          <p:cNvSpPr txBox="1"/>
          <p:nvPr/>
        </p:nvSpPr>
        <p:spPr>
          <a:xfrm>
            <a:off x="1509713" y="1263650"/>
            <a:ext cx="1982787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概况：</a:t>
            </a:r>
            <a:endParaRPr lang="zh-CN" altLang="en-US" sz="280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388" name="文本框 16387"/>
          <p:cNvSpPr txBox="1"/>
          <p:nvPr/>
        </p:nvSpPr>
        <p:spPr>
          <a:xfrm>
            <a:off x="1509713" y="3397250"/>
            <a:ext cx="1909762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结果：</a:t>
            </a:r>
            <a:endParaRPr lang="zh-CN" altLang="en-US" sz="280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389" name="文本框 16388"/>
          <p:cNvSpPr txBox="1"/>
          <p:nvPr/>
        </p:nvSpPr>
        <p:spPr>
          <a:xfrm>
            <a:off x="1509713" y="4768850"/>
            <a:ext cx="1838325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solidFill>
                  <a:schemeClr val="tx2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影响：</a:t>
            </a:r>
            <a:endParaRPr lang="zh-CN" altLang="en-US" sz="2800" dirty="0">
              <a:solidFill>
                <a:schemeClr val="tx2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390" name="左大括号 16389"/>
          <p:cNvSpPr/>
          <p:nvPr/>
        </p:nvSpPr>
        <p:spPr>
          <a:xfrm>
            <a:off x="3109913" y="958850"/>
            <a:ext cx="457200" cy="1219200"/>
          </a:xfrm>
          <a:prstGeom prst="leftBrace">
            <a:avLst>
              <a:gd name="adj1" fmla="val 22222"/>
              <a:gd name="adj2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1" name="文本框 16390"/>
          <p:cNvSpPr txBox="1"/>
          <p:nvPr/>
        </p:nvSpPr>
        <p:spPr>
          <a:xfrm>
            <a:off x="3567113" y="806450"/>
            <a:ext cx="410051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CC33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时间：1911年10月10日</a:t>
            </a:r>
            <a:endParaRPr lang="zh-CN" altLang="en-US" sz="2800" b="1" dirty="0">
              <a:solidFill>
                <a:srgbClr val="33CC33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6392" name="文本框 16391"/>
          <p:cNvSpPr txBox="1"/>
          <p:nvPr/>
        </p:nvSpPr>
        <p:spPr>
          <a:xfrm>
            <a:off x="3635375" y="1773238"/>
            <a:ext cx="2209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CC33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地点：武昌</a:t>
            </a:r>
            <a:endParaRPr lang="zh-CN" altLang="en-US" sz="2800" b="1" dirty="0">
              <a:solidFill>
                <a:srgbClr val="33CC33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6393" name="左大括号 16392"/>
          <p:cNvSpPr/>
          <p:nvPr/>
        </p:nvSpPr>
        <p:spPr>
          <a:xfrm>
            <a:off x="3109913" y="2787650"/>
            <a:ext cx="457200" cy="1752600"/>
          </a:xfrm>
          <a:prstGeom prst="leftBrace">
            <a:avLst>
              <a:gd name="adj1" fmla="val 31944"/>
              <a:gd name="adj2" fmla="val 50000"/>
            </a:avLst>
          </a:prstGeom>
          <a:noFill/>
          <a:ln w="3810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p>
            <a:pPr algn="ctr" eaLnBrk="1" hangingPunct="1"/>
            <a:endParaRPr lang="zh-CN" altLang="en-US" dirty="0">
              <a:solidFill>
                <a:schemeClr val="tx2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4" name="文本框 16393"/>
          <p:cNvSpPr txBox="1"/>
          <p:nvPr/>
        </p:nvSpPr>
        <p:spPr>
          <a:xfrm>
            <a:off x="3643313" y="2482850"/>
            <a:ext cx="33051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CC33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成立</a:t>
            </a:r>
            <a:r>
              <a:rPr lang="zh-CN" altLang="en-US" sz="2800" b="1" dirty="0">
                <a:solidFill>
                  <a:srgbClr val="33CC33"/>
                </a:solidFill>
                <a:latin typeface="Arial" panose="020B0604020202020204" pitchFamily="34" charset="0"/>
                <a:ea typeface="华文新魏" panose="02010800040101010101" pitchFamily="2" charset="-122"/>
                <a:hlinkClick r:id="rId1" action="ppaction://hlinksldjump"/>
              </a:rPr>
              <a:t>湖北军政府</a:t>
            </a:r>
            <a:endParaRPr lang="zh-CN" altLang="en-US" sz="2800" b="1" dirty="0">
              <a:solidFill>
                <a:srgbClr val="33CC33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6395" name="文本框 16394"/>
          <p:cNvSpPr txBox="1"/>
          <p:nvPr/>
        </p:nvSpPr>
        <p:spPr>
          <a:xfrm>
            <a:off x="3708400" y="4078288"/>
            <a:ext cx="34290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CC33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定国号为“中华民国”</a:t>
            </a:r>
            <a:endParaRPr lang="zh-CN" altLang="en-US" sz="2800" b="1" dirty="0">
              <a:solidFill>
                <a:srgbClr val="33CC33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6396" name="文本框 16395"/>
          <p:cNvSpPr txBox="1"/>
          <p:nvPr/>
        </p:nvSpPr>
        <p:spPr>
          <a:xfrm>
            <a:off x="3643313" y="3016250"/>
            <a:ext cx="35210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solidFill>
                  <a:srgbClr val="33CC33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推举黎元洪为都督</a:t>
            </a:r>
            <a:endParaRPr lang="zh-CN" altLang="en-US" sz="2800" b="1" dirty="0">
              <a:solidFill>
                <a:srgbClr val="33CC33"/>
              </a:solidFill>
              <a:latin typeface="Arial" panose="020B0604020202020204" pitchFamily="34" charset="0"/>
              <a:ea typeface="华文新魏" panose="02010800040101010101" pitchFamily="2" charset="-122"/>
            </a:endParaRPr>
          </a:p>
        </p:txBody>
      </p:sp>
      <p:sp>
        <p:nvSpPr>
          <p:cNvPr id="16397" name="圆角矩形标注 16396"/>
          <p:cNvSpPr/>
          <p:nvPr/>
        </p:nvSpPr>
        <p:spPr>
          <a:xfrm>
            <a:off x="3490913" y="4845050"/>
            <a:ext cx="5257800" cy="1295400"/>
          </a:xfrm>
          <a:prstGeom prst="wedgeRoundRectCallout">
            <a:avLst>
              <a:gd name="adj1" fmla="val -58968"/>
              <a:gd name="adj2" fmla="val -27083"/>
              <a:gd name="adj3" fmla="val 16667"/>
            </a:avLst>
          </a:prstGeom>
          <a:noFill/>
          <a:ln w="38100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 eaLnBrk="1" hangingPunct="1"/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各省纷纷响应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  <a:hlinkClick r:id="rId1" action="ppaction://hlinksldjump"/>
              </a:rPr>
              <a:t>宣布独立</a:t>
            </a:r>
            <a:r>
              <a:rPr lang="zh-CN" altLang="en-US" sz="24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，响应武昌革命运动。清朝的统治土崩瓦解</a:t>
            </a:r>
            <a:endParaRPr lang="zh-CN" altLang="en-US" sz="24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398" name="动作按钮: 前进或下一项 16397">
            <a:hlinkClick r:id="rId1" action="ppaction://hlinksldjump"/>
          </p:cNvPr>
          <p:cNvSpPr/>
          <p:nvPr/>
        </p:nvSpPr>
        <p:spPr>
          <a:xfrm>
            <a:off x="442913" y="5911850"/>
            <a:ext cx="457200" cy="228600"/>
          </a:xfrm>
          <a:prstGeom prst="actionButtonForwardNex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 spd="slow">
    <p:push dir="d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 animBg="1"/>
      <p:bldP spid="16391" grpId="0"/>
      <p:bldP spid="16392" grpId="0"/>
      <p:bldP spid="16393" grpId="0" animBg="1"/>
      <p:bldP spid="16394" grpId="0"/>
      <p:bldP spid="16395" grpId="0"/>
      <p:bldP spid="16396" grpId="0"/>
      <p:bldP spid="16397" grpId="0" animBg="1"/>
    </p:bldLst>
  </p:timing>
</p:sld>
</file>

<file path=ppt/theme/theme1.xml><?xml version="1.0" encoding="utf-8"?>
<a:theme xmlns:a="http://schemas.openxmlformats.org/drawingml/2006/main" name="Crayons">
  <a:themeElements>
    <a:clrScheme name="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5B9"/>
      </a:accent5>
      <a:accent6>
        <a:srgbClr val="000000"/>
      </a:accent6>
      <a:hlink>
        <a:srgbClr val="00B200"/>
      </a:hlink>
      <a:folHlink>
        <a:srgbClr val="703DFF"/>
      </a:folHlink>
    </a:clrScheme>
    <a:fontScheme name="">
      <a:majorFont>
        <a:latin typeface="Comic Sans MS"/>
        <a:ea typeface="宋体"/>
        <a:cs typeface=""/>
      </a:majorFont>
      <a:minorFont>
        <a:latin typeface="Comic Sans MS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5B9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B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272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336600"/>
        </a:lt1>
        <a:dk2>
          <a:srgbClr val="FFFFFF"/>
        </a:dk2>
        <a:lt2>
          <a:srgbClr val="808000"/>
        </a:lt2>
        <a:accent1>
          <a:srgbClr val="99CC00"/>
        </a:accent1>
        <a:accent2>
          <a:srgbClr val="003300"/>
        </a:accent2>
        <a:accent3>
          <a:srgbClr val="ADB9AA"/>
        </a:accent3>
        <a:accent4>
          <a:srgbClr val="DCDCDC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3366"/>
        </a:lt1>
        <a:dk2>
          <a:srgbClr val="CCECFF"/>
        </a:dk2>
        <a:lt2>
          <a:srgbClr val="808080"/>
        </a:lt2>
        <a:accent1>
          <a:srgbClr val="33CCCC"/>
        </a:accent1>
        <a:accent2>
          <a:srgbClr val="006699"/>
        </a:accent2>
        <a:accent3>
          <a:srgbClr val="AAADB9"/>
        </a:accent3>
        <a:accent4>
          <a:srgbClr val="DCDCDC"/>
        </a:accent4>
        <a:accent5>
          <a:srgbClr val="ADE2E2"/>
        </a:accent5>
        <a:accent6>
          <a:srgbClr val="005B89"/>
        </a:accent6>
        <a:hlink>
          <a:srgbClr val="00FF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66"/>
        </a:lt1>
        <a:dk2>
          <a:srgbClr val="FFFFFF"/>
        </a:dk2>
        <a:lt2>
          <a:srgbClr val="6666FF"/>
        </a:lt2>
        <a:accent1>
          <a:srgbClr val="33CCFF"/>
        </a:accent1>
        <a:accent2>
          <a:srgbClr val="0000FF"/>
        </a:accent2>
        <a:accent3>
          <a:srgbClr val="AAAAB9"/>
        </a:accent3>
        <a:accent4>
          <a:srgbClr val="DCDCDC"/>
        </a:accent4>
        <a:accent5>
          <a:srgbClr val="ADE2FF"/>
        </a:accent5>
        <a:accent6>
          <a:srgbClr val="0000E5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80"/>
        </a:lt1>
        <a:dk2>
          <a:srgbClr val="FFFFFF"/>
        </a:dk2>
        <a:lt2>
          <a:srgbClr val="000000"/>
        </a:lt2>
        <a:accent1>
          <a:srgbClr val="CC66FF"/>
        </a:accent1>
        <a:accent2>
          <a:srgbClr val="990099"/>
        </a:accent2>
        <a:accent3>
          <a:srgbClr val="C1AAC1"/>
        </a:accent3>
        <a:accent4>
          <a:srgbClr val="DCDCDC"/>
        </a:accent4>
        <a:accent5>
          <a:srgbClr val="E2B9FF"/>
        </a:accent5>
        <a:accent6>
          <a:srgbClr val="890089"/>
        </a:accent6>
        <a:hlink>
          <a:srgbClr val="FF9900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FFFFCC"/>
        </a:dk2>
        <a:lt2>
          <a:srgbClr val="FF3300"/>
        </a:lt2>
        <a:accent1>
          <a:srgbClr val="FF7C80"/>
        </a:accent1>
        <a:accent2>
          <a:srgbClr val="990000"/>
        </a:accent2>
        <a:accent3>
          <a:srgbClr val="C1AAAA"/>
        </a:accent3>
        <a:accent4>
          <a:srgbClr val="DCDCDC"/>
        </a:accent4>
        <a:accent5>
          <a:srgbClr val="FFBFC1"/>
        </a:accent5>
        <a:accent6>
          <a:srgbClr val="890000"/>
        </a:accent6>
        <a:hlink>
          <a:srgbClr val="FF66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4139</Words>
  <Application>WPS 演示</Application>
  <PresentationFormat>在屏幕上显示</PresentationFormat>
  <Paragraphs>347</Paragraphs>
  <Slides>27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4" baseType="lpstr">
      <vt:lpstr>Arial</vt:lpstr>
      <vt:lpstr>宋体</vt:lpstr>
      <vt:lpstr>Wingdings</vt:lpstr>
      <vt:lpstr>Comic Sans MS</vt:lpstr>
      <vt:lpstr>华文行楷</vt:lpstr>
      <vt:lpstr>华文中宋</vt:lpstr>
      <vt:lpstr>黑体</vt:lpstr>
      <vt:lpstr>楷体_GB2312</vt:lpstr>
      <vt:lpstr>Times New Roman</vt:lpstr>
      <vt:lpstr>华文新魏</vt:lpstr>
      <vt:lpstr>微软雅黑</vt:lpstr>
      <vt:lpstr>Arial Unicode MS</vt:lpstr>
      <vt:lpstr>Calibri</vt:lpstr>
      <vt:lpstr>Verdana</vt:lpstr>
      <vt:lpstr>Tahoma</vt:lpstr>
      <vt:lpstr>Crayons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四、中华民国的建立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Hzxz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95</cp:revision>
  <dcterms:created xsi:type="dcterms:W3CDTF">2005-10-05T00:13:00Z</dcterms:created>
  <dcterms:modified xsi:type="dcterms:W3CDTF">2017-08-21T13:59:04Z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2052-10.1.0.6689</vt:lpwstr>
  </property>
</Properties>
</file>