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66" r:id="rId13"/>
    <p:sldId id="268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9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2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0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700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93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9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909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606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99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124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6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61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415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97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36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36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4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94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7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97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82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50E7-0B72-4B73-89D9-9CAE12EE1405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7CEC-1000-4350-A16D-61D4F63DB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0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50E7-0B72-4B73-89D9-9CAE12EE14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7CEC-1000-4350-A16D-61D4F63DBA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949&#24320;&#22269;&#22823;&#20856;.mp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&#29233;&#21098;&#36753;-&#25105;&#30340;&#35270;&#39057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1949&#24320;&#22269;&#22823;&#20856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104456" cy="53548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23" y="654068"/>
            <a:ext cx="4728525" cy="5249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2" y="1016731"/>
            <a:ext cx="5911304" cy="48867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56" y="654072"/>
            <a:ext cx="6703392" cy="51615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364"/>
            <a:ext cx="3744416" cy="33367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6" y="196644"/>
            <a:ext cx="4351296" cy="32634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573016"/>
            <a:ext cx="4332482" cy="31409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6" y="3573016"/>
            <a:ext cx="435129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" y="3501012"/>
            <a:ext cx="4329046" cy="31773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3602460"/>
            <a:ext cx="4586767" cy="3075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" y="188641"/>
            <a:ext cx="4329046" cy="31395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88641"/>
            <a:ext cx="4389353" cy="3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 rot="-240000">
            <a:off x="356777" y="211577"/>
            <a:ext cx="2545521" cy="1042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情景模拟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1683573"/>
            <a:ext cx="79928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/>
              <a:t>        假如</a:t>
            </a:r>
            <a:r>
              <a:rPr lang="zh-CN" altLang="en-US" sz="2400" b="1" dirty="0"/>
              <a:t>你穿越时空</a:t>
            </a:r>
            <a:r>
              <a:rPr lang="zh-CN" altLang="en-US" sz="2400" b="1" dirty="0" smtClean="0"/>
              <a:t>回到</a:t>
            </a:r>
            <a:r>
              <a:rPr lang="en-US" altLang="zh-CN" sz="2400" b="1" dirty="0" smtClean="0"/>
              <a:t>1954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9</a:t>
            </a:r>
            <a:r>
              <a:rPr lang="zh-CN" altLang="en-US" sz="2400" b="1" dirty="0"/>
              <a:t>月，参加了在北京召开的第一届全国人民代表大会</a:t>
            </a:r>
            <a:r>
              <a:rPr lang="zh-CN" altLang="en-US" sz="2400" b="1" dirty="0" smtClean="0"/>
              <a:t>，</a:t>
            </a:r>
            <a:r>
              <a:rPr lang="zh-CN" altLang="en-US" sz="2400" b="1" dirty="0"/>
              <a:t>并</a:t>
            </a:r>
            <a:r>
              <a:rPr lang="zh-CN" altLang="en-US" sz="2400" b="1" dirty="0" smtClean="0"/>
              <a:t>接受了一段电台</a:t>
            </a:r>
            <a:r>
              <a:rPr lang="zh-CN" altLang="en-US" sz="2400" b="1" dirty="0"/>
              <a:t>采访</a:t>
            </a:r>
            <a:r>
              <a:rPr lang="zh-CN" altLang="en-US" sz="2400" b="1" dirty="0" smtClean="0"/>
              <a:t>，对于记者的提问，你会如何回答？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4240" y="3247307"/>
            <a:ext cx="8568952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记者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：</a:t>
            </a:r>
            <a:r>
              <a:rPr lang="zh-CN" altLang="en-US" sz="2400" b="1" dirty="0" smtClean="0"/>
              <a:t>您好，请问您可以给我们简单</a:t>
            </a:r>
            <a:r>
              <a:rPr lang="zh-CN" altLang="en-US" sz="2400" b="1" dirty="0"/>
              <a:t>介绍一下这次会议的主体</a:t>
            </a:r>
            <a:r>
              <a:rPr lang="zh-CN" altLang="en-US" sz="2400" b="1" dirty="0" smtClean="0"/>
              <a:t>内容</a:t>
            </a:r>
            <a:r>
              <a:rPr lang="zh-CN" altLang="en-US" sz="2400" b="1" dirty="0"/>
              <a:t>吗</a:t>
            </a:r>
            <a:r>
              <a:rPr lang="zh-CN" altLang="en-US" sz="2400" b="1" dirty="0" smtClean="0"/>
              <a:t>？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人大代表：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记者：</a:t>
            </a:r>
            <a:r>
              <a:rPr lang="zh-CN" altLang="en-US" sz="2400" b="1" dirty="0"/>
              <a:t>请问</a:t>
            </a:r>
            <a:r>
              <a:rPr lang="zh-CN" altLang="en-US" sz="2400" b="1" dirty="0" smtClean="0"/>
              <a:t>全国人民代表大会</a:t>
            </a:r>
            <a:r>
              <a:rPr lang="zh-CN" altLang="en-US" sz="2400" b="1" dirty="0"/>
              <a:t>作为我国最高的权力机关都拥有哪些权力</a:t>
            </a:r>
            <a:r>
              <a:rPr lang="zh-CN" altLang="en-US" sz="2400" b="1" dirty="0" smtClean="0"/>
              <a:t>？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人大代表：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记者：</a:t>
            </a:r>
            <a:r>
              <a:rPr lang="zh-CN" altLang="en-US" sz="2400" b="1" dirty="0" smtClean="0"/>
              <a:t>作为</a:t>
            </a:r>
            <a:r>
              <a:rPr lang="zh-CN" altLang="en-US" sz="2400" b="1" dirty="0"/>
              <a:t>一名全国人大代表</a:t>
            </a:r>
            <a:r>
              <a:rPr lang="zh-CN" altLang="en-US" sz="2400" b="1" dirty="0" smtClean="0"/>
              <a:t>，可以请</a:t>
            </a:r>
            <a:r>
              <a:rPr lang="zh-CN" altLang="en-US" sz="2400" b="1" dirty="0"/>
              <a:t>你谈谈如何行使人大代表职权来更好地促进中国民主政治建设</a:t>
            </a:r>
            <a:r>
              <a:rPr lang="zh-CN" altLang="en-US" sz="2400" b="1" dirty="0" smtClean="0"/>
              <a:t>？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人大代表：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589" y="1340772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材料一：在人民代表大会制实行后，中国人民政治协商会议不再代行全国人民代表大会的职权，在此以后它应作为独立的统一战线组织而继续存在，今后在国家政治生活、社会生活和对外友好活动中，在进行社会主义现代化建设、维护祖国统一和团结的斗争中，它将进一步发挥重要作用。</a:t>
            </a:r>
          </a:p>
          <a:p>
            <a:endParaRPr lang="zh-CN" altLang="en-US" b="1" dirty="0">
              <a:latin typeface="宋体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829" y="3717033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charset="-122"/>
              </a:rPr>
              <a:t>思考：材料</a:t>
            </a:r>
            <a:r>
              <a:rPr lang="zh-CN" altLang="en-US" sz="2400" b="1" dirty="0">
                <a:latin typeface="宋体" charset="-122"/>
              </a:rPr>
              <a:t>一确立的我国的基本政党制度是什么？中国人民政治协商会议的性质发生了什么变化？</a:t>
            </a:r>
          </a:p>
        </p:txBody>
      </p:sp>
      <p:sp>
        <p:nvSpPr>
          <p:cNvPr id="5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537" y="201536"/>
            <a:ext cx="3134032" cy="101157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政党制度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6829" y="4725148"/>
            <a:ext cx="8190656" cy="1200329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中国共产党</a:t>
            </a:r>
            <a:r>
              <a:rPr lang="zh-CN" altLang="en-US" sz="2400" b="1" dirty="0">
                <a:solidFill>
                  <a:srgbClr val="FF0000"/>
                </a:solidFill>
              </a:rPr>
              <a:t>领导的多党合作与政治协商制度。变化：由建国初代行人大职能，变为统一战线组织，由立法机构变为协商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机构。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30" y="170080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材料二：“究竟是一个党好，还是几个党好？现在看来，恐怕是几个党好。不但过去如此，而且将来也可以如此，就是长期共存，互相监督。”</a:t>
            </a:r>
          </a:p>
          <a:p>
            <a:r>
              <a:rPr lang="zh-CN" altLang="en-US" sz="2400" b="1" dirty="0">
                <a:latin typeface="宋体" charset="-122"/>
              </a:rPr>
              <a:t>                             </a:t>
            </a:r>
            <a:r>
              <a:rPr lang="en-US" altLang="zh-CN" sz="2400" b="1" dirty="0" smtClean="0">
                <a:latin typeface="宋体" charset="-122"/>
              </a:rPr>
              <a:t>——</a:t>
            </a:r>
            <a:r>
              <a:rPr lang="zh-CN" altLang="en-US" sz="2400" b="1" dirty="0">
                <a:latin typeface="宋体" charset="-122"/>
              </a:rPr>
              <a:t>毛泽东</a:t>
            </a:r>
            <a:r>
              <a:rPr lang="en-US" altLang="zh-CN" sz="2400" b="1" dirty="0">
                <a:latin typeface="宋体" charset="-122"/>
              </a:rPr>
              <a:t>《</a:t>
            </a:r>
            <a:r>
              <a:rPr lang="zh-CN" altLang="en-US" sz="2400" b="1" dirty="0">
                <a:latin typeface="宋体" charset="-122"/>
              </a:rPr>
              <a:t>论十大关系</a:t>
            </a:r>
            <a:r>
              <a:rPr lang="en-US" altLang="zh-CN" sz="2400" b="1" dirty="0">
                <a:latin typeface="宋体" charset="-122"/>
              </a:rPr>
              <a:t>》</a:t>
            </a:r>
          </a:p>
          <a:p>
            <a:endParaRPr lang="en-US" altLang="zh-CN" sz="2400" b="1" dirty="0" smtClean="0">
              <a:latin typeface="宋体" charset="-122"/>
            </a:endParaRPr>
          </a:p>
          <a:p>
            <a:endParaRPr lang="en-US" altLang="zh-CN" sz="2400" b="1" dirty="0">
              <a:latin typeface="宋体" charset="-122"/>
            </a:endParaRPr>
          </a:p>
          <a:p>
            <a:r>
              <a:rPr lang="zh-CN" altLang="en-US" sz="2400" b="1" dirty="0" smtClean="0">
                <a:latin typeface="宋体" charset="-122"/>
              </a:rPr>
              <a:t>思考：材料</a:t>
            </a:r>
            <a:r>
              <a:rPr lang="zh-CN" altLang="en-US" sz="2400" b="1" dirty="0">
                <a:latin typeface="宋体" charset="-122"/>
              </a:rPr>
              <a:t>二指出的对民主党派的基本方针是什么</a:t>
            </a:r>
            <a:r>
              <a:rPr lang="zh-CN" altLang="en-US" sz="2400" b="1" dirty="0" smtClean="0">
                <a:latin typeface="宋体" charset="-122"/>
              </a:rPr>
              <a:t>？</a:t>
            </a:r>
            <a:endParaRPr lang="zh-CN" altLang="en-US" sz="2400" b="1" dirty="0">
              <a:latin typeface="宋体" charset="-122"/>
            </a:endParaRPr>
          </a:p>
        </p:txBody>
      </p:sp>
      <p:sp>
        <p:nvSpPr>
          <p:cNvPr id="3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537" y="201536"/>
            <a:ext cx="3134032" cy="101157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政党制度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322868" y="4644335"/>
            <a:ext cx="4282244" cy="461665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长期共存</a:t>
            </a:r>
            <a:r>
              <a:rPr lang="zh-CN" altLang="en-US" sz="2400" b="1" dirty="0">
                <a:solidFill>
                  <a:srgbClr val="FF0000"/>
                </a:solidFill>
              </a:rPr>
              <a:t>、互相监督。</a:t>
            </a:r>
          </a:p>
        </p:txBody>
      </p:sp>
    </p:spTree>
    <p:extLst>
      <p:ext uri="{BB962C8B-B14F-4D97-AF65-F5344CB8AC3E}">
        <p14:creationId xmlns:p14="http://schemas.microsoft.com/office/powerpoint/2010/main" val="38873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5" y="14127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材料三：政协第十一届全国委员会第四次会议期间，政协委员以高度的政治责任感和使命感，认真履行职能，积极通过提案建言献策。截至</a:t>
            </a: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月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日下午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时，提案审查委员会共收到提案</a:t>
            </a:r>
            <a:r>
              <a:rPr lang="en-US" altLang="zh-CN" sz="2400" b="1" dirty="0"/>
              <a:t>5762</a:t>
            </a:r>
            <a:r>
              <a:rPr lang="zh-CN" altLang="en-US" sz="2400" b="1" dirty="0"/>
              <a:t>件，参与提案的委员</a:t>
            </a:r>
            <a:r>
              <a:rPr lang="en-US" altLang="zh-CN" sz="2400" b="1" dirty="0"/>
              <a:t>1992</a:t>
            </a:r>
            <a:r>
              <a:rPr lang="zh-CN" altLang="en-US" sz="2400" b="1" dirty="0"/>
              <a:t>人，占委员总数的</a:t>
            </a:r>
            <a:r>
              <a:rPr lang="en-US" altLang="zh-CN" sz="2400" b="1" dirty="0"/>
              <a:t>89.14%</a:t>
            </a:r>
            <a:r>
              <a:rPr lang="zh-CN" altLang="en-US" sz="2400" b="1" dirty="0"/>
              <a:t>。</a:t>
            </a:r>
            <a:br>
              <a:rPr lang="zh-CN" altLang="en-US" sz="2400" b="1" dirty="0"/>
            </a:b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476823" y="362700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思考：据</a:t>
            </a:r>
            <a:r>
              <a:rPr lang="zh-CN" altLang="en-US" sz="2400" b="1" dirty="0"/>
              <a:t>材料三，指出政治协商会议的职能是什么？中共领导的多党合作与政治协商制度意义何在？</a:t>
            </a:r>
          </a:p>
        </p:txBody>
      </p:sp>
      <p:sp>
        <p:nvSpPr>
          <p:cNvPr id="4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537" y="201536"/>
            <a:ext cx="3134032" cy="101157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政党制度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5117" y="5085188"/>
            <a:ext cx="8382000" cy="830997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职能</a:t>
            </a:r>
            <a:r>
              <a:rPr lang="zh-CN" altLang="en-US" sz="2400" b="1" dirty="0">
                <a:solidFill>
                  <a:srgbClr val="FF0000"/>
                </a:solidFill>
              </a:rPr>
              <a:t>：行使政治协商与民主监督职能。意义：调动了民主人士参政议政的热情，开创了群策群力共同建设国家的新局面。</a:t>
            </a:r>
          </a:p>
        </p:txBody>
      </p:sp>
    </p:spTree>
    <p:extLst>
      <p:ext uri="{BB962C8B-B14F-4D97-AF65-F5344CB8AC3E}">
        <p14:creationId xmlns:p14="http://schemas.microsoft.com/office/powerpoint/2010/main" val="176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415"/>
            <a:ext cx="9144000" cy="6102659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188641"/>
            <a:ext cx="8892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柱子寓意着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56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个民族共同享有当家做主的权利。 </a:t>
            </a:r>
          </a:p>
        </p:txBody>
      </p:sp>
    </p:spTree>
    <p:extLst>
      <p:ext uri="{BB962C8B-B14F-4D97-AF65-F5344CB8AC3E}">
        <p14:creationId xmlns:p14="http://schemas.microsoft.com/office/powerpoint/2010/main" val="4747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96" y="1239953"/>
            <a:ext cx="5818440" cy="47714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532" y="332657"/>
            <a:ext cx="5021627" cy="13726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bg1"/>
                </a:solidFill>
                <a:latin typeface="Times New Roman" pitchFamily="18" charset="0"/>
                <a:ea typeface="华文新魏" pitchFamily="2" charset="-122"/>
              </a:rPr>
              <a:t>观察地图，你发现了我国民族分布的特点吗？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" y="2226930"/>
            <a:ext cx="3338452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1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、大杂居，小聚居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962" y="3284985"/>
            <a:ext cx="3203848" cy="9541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2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、西部多，东部少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183" y="4437112"/>
            <a:ext cx="3228412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思考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：针对大杂居，小聚居的特点，我国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在少数民族地区实行了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什么基本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的政治制度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？而这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一制度的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实施又有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何积极作用？</a:t>
            </a:r>
          </a:p>
        </p:txBody>
      </p:sp>
    </p:spTree>
    <p:extLst>
      <p:ext uri="{BB962C8B-B14F-4D97-AF65-F5344CB8AC3E}">
        <p14:creationId xmlns:p14="http://schemas.microsoft.com/office/powerpoint/2010/main" val="11873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29888"/>
              </p:ext>
            </p:extLst>
          </p:nvPr>
        </p:nvGraphicFramePr>
        <p:xfrm>
          <a:off x="251520" y="620688"/>
          <a:ext cx="37338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BMP 图象" r:id="rId4" imgW="2123810" imgH="1542857" progId="PBrush">
                  <p:embed/>
                </p:oleObj>
              </mc:Choice>
              <mc:Fallback>
                <p:oleObj name="BMP 图象" r:id="rId4" imgW="2123810" imgH="154285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EFFFF7"/>
                          </a:clrFrom>
                          <a:clrTo>
                            <a:srgbClr val="EFFFF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20688"/>
                        <a:ext cx="3733800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3219"/>
              </p:ext>
            </p:extLst>
          </p:nvPr>
        </p:nvGraphicFramePr>
        <p:xfrm>
          <a:off x="755576" y="2996952"/>
          <a:ext cx="32766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BMP 图象" r:id="rId6" imgW="1924319" imgH="1333333" progId="PBrush">
                  <p:embed/>
                </p:oleObj>
              </mc:Choice>
              <mc:Fallback>
                <p:oleObj name="BMP 图象" r:id="rId6" imgW="1924319" imgH="1333333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96952"/>
                        <a:ext cx="32766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13002"/>
              </p:ext>
            </p:extLst>
          </p:nvPr>
        </p:nvGraphicFramePr>
        <p:xfrm>
          <a:off x="3563888" y="116636"/>
          <a:ext cx="4191000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BMP 图象" r:id="rId8" imgW="2467319" imgH="1895238" progId="PBrush">
                  <p:embed/>
                </p:oleObj>
              </mc:Choice>
              <mc:Fallback>
                <p:oleObj name="BMP 图象" r:id="rId8" imgW="2467319" imgH="189523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EFFFF7"/>
                          </a:clrFrom>
                          <a:clrTo>
                            <a:srgbClr val="EFFFF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16636"/>
                        <a:ext cx="4191000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556714"/>
              </p:ext>
            </p:extLst>
          </p:nvPr>
        </p:nvGraphicFramePr>
        <p:xfrm>
          <a:off x="4572000" y="5157196"/>
          <a:ext cx="17145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BMP 图象" r:id="rId10" imgW="990738" imgH="762106" progId="PBrush">
                  <p:embed/>
                </p:oleObj>
              </mc:Choice>
              <mc:Fallback>
                <p:oleObj name="BMP 图象" r:id="rId10" imgW="990738" imgH="762106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EFFFF7"/>
                          </a:clrFrom>
                          <a:clrTo>
                            <a:srgbClr val="EFFFF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7196"/>
                        <a:ext cx="1714500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54568"/>
              </p:ext>
            </p:extLst>
          </p:nvPr>
        </p:nvGraphicFramePr>
        <p:xfrm>
          <a:off x="4716018" y="2708920"/>
          <a:ext cx="8540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BMP 图象" r:id="rId12" imgW="343039" imgH="590476" progId="PBrush">
                  <p:embed/>
                </p:oleObj>
              </mc:Choice>
              <mc:Fallback>
                <p:oleObj name="BMP 图象" r:id="rId12" imgW="343039" imgH="590476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EFFFF7"/>
                          </a:clrFrom>
                          <a:clrTo>
                            <a:srgbClr val="EFFFF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8" y="2708920"/>
                        <a:ext cx="8540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28600" y="4648200"/>
            <a:ext cx="3352800" cy="1511300"/>
          </a:xfrm>
          <a:prstGeom prst="wedgeRoundRectCallout">
            <a:avLst>
              <a:gd name="adj1" fmla="val 6760"/>
              <a:gd name="adj2" fmla="val -8954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1965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年建立</a:t>
            </a:r>
          </a:p>
          <a:p>
            <a:pPr algn="ctr"/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西藏自治区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90486" y="260649"/>
            <a:ext cx="4495800" cy="1439863"/>
          </a:xfrm>
          <a:prstGeom prst="wedgeRoundRectCallout">
            <a:avLst>
              <a:gd name="adj1" fmla="val -4204"/>
              <a:gd name="adj2" fmla="val 1178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1956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年建立</a:t>
            </a:r>
          </a:p>
          <a:p>
            <a:pPr algn="ctr"/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新疆维吾尔自治区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364088" y="476676"/>
            <a:ext cx="3581400" cy="1368425"/>
          </a:xfrm>
          <a:prstGeom prst="wedgeRoundRectCallout">
            <a:avLst>
              <a:gd name="adj1" fmla="val -40749"/>
              <a:gd name="adj2" fmla="val 10494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年建立</a:t>
            </a:r>
          </a:p>
          <a:p>
            <a:pPr algn="ctr"/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内蒙古自治区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86400" y="3212980"/>
            <a:ext cx="3657600" cy="1152525"/>
          </a:xfrm>
          <a:prstGeom prst="wedgeRoundRectCallout">
            <a:avLst>
              <a:gd name="adj1" fmla="val -60245"/>
              <a:gd name="adj2" fmla="val -4256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1958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年建立</a:t>
            </a:r>
          </a:p>
          <a:p>
            <a:pPr algn="ctr"/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宁夏回族自治区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840878" y="5403854"/>
            <a:ext cx="2835776" cy="1324849"/>
          </a:xfrm>
          <a:prstGeom prst="wedgeRoundRectCallout">
            <a:avLst>
              <a:gd name="adj1" fmla="val -61991"/>
              <a:gd name="adj2" fmla="val -246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1958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年建立</a:t>
            </a:r>
          </a:p>
          <a:p>
            <a:pPr algn="ctr"/>
            <a:r>
              <a:rPr kumimoji="1"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广西壮族自治区</a:t>
            </a:r>
          </a:p>
        </p:txBody>
      </p:sp>
    </p:spTree>
    <p:extLst>
      <p:ext uri="{BB962C8B-B14F-4D97-AF65-F5344CB8AC3E}">
        <p14:creationId xmlns:p14="http://schemas.microsoft.com/office/powerpoint/2010/main" val="14265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20000">
            <a:off x="1143051" y="1451093"/>
            <a:ext cx="6349816" cy="156966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谈谈你的</a:t>
            </a:r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感想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95" y="3131079"/>
            <a:ext cx="2621657" cy="2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8" y="148478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中国人民政治协商会议</a:t>
            </a:r>
            <a:r>
              <a:rPr lang="zh-CN" altLang="en-US" sz="2400" b="1" dirty="0"/>
              <a:t>第一届全体会议召开前，周恩来等中共领导人要求接送在港民主人士，进入解放区，参加筹备新政协。据统计，从</a:t>
            </a:r>
            <a:r>
              <a:rPr lang="en-US" altLang="zh-CN" sz="2400" b="1" dirty="0"/>
              <a:t>1948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月到</a:t>
            </a:r>
            <a:r>
              <a:rPr lang="en-US" altLang="zh-CN" sz="2400" b="1" dirty="0"/>
              <a:t>1949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月，共安排秘密北上的民主人士</a:t>
            </a:r>
            <a:r>
              <a:rPr lang="en-US" altLang="zh-CN" sz="2400" b="1" dirty="0"/>
              <a:t>20</a:t>
            </a:r>
            <a:r>
              <a:rPr lang="zh-CN" altLang="en-US" sz="2400" b="1" dirty="0"/>
              <a:t>批，其中有</a:t>
            </a:r>
            <a:r>
              <a:rPr lang="en-US" altLang="zh-CN" sz="2400" b="1" dirty="0"/>
              <a:t>119</a:t>
            </a:r>
            <a:r>
              <a:rPr lang="zh-CN" altLang="en-US" sz="2400" b="1" dirty="0"/>
              <a:t>人参加了政协会议。中共的这一举动主要是为了</a:t>
            </a:r>
            <a:r>
              <a:rPr lang="en-US" altLang="zh-CN" sz="2400" b="1" dirty="0"/>
              <a:t>(  </a:t>
            </a:r>
            <a:r>
              <a:rPr lang="en-US" altLang="zh-CN" sz="2400" b="1" dirty="0" smtClean="0"/>
              <a:t>      )</a:t>
            </a:r>
            <a:endParaRPr lang="en-US" altLang="zh-CN" sz="2400" b="1" dirty="0"/>
          </a:p>
          <a:p>
            <a:r>
              <a:rPr lang="en-US" altLang="zh-CN" sz="2400" b="1" dirty="0"/>
              <a:t>A</a:t>
            </a:r>
            <a:r>
              <a:rPr lang="zh-CN" altLang="en-US" sz="2400" b="1" dirty="0"/>
              <a:t>．团结民主人士共同筹建新中国</a:t>
            </a:r>
          </a:p>
          <a:p>
            <a:r>
              <a:rPr lang="en-US" altLang="zh-CN" sz="2400" b="1" dirty="0"/>
              <a:t>B</a:t>
            </a:r>
            <a:r>
              <a:rPr lang="zh-CN" altLang="en-US" sz="2400" b="1" dirty="0"/>
              <a:t>．恢复民主党派的各级组织</a:t>
            </a:r>
          </a:p>
          <a:p>
            <a:r>
              <a:rPr lang="en-US" altLang="zh-CN" sz="2400" b="1" dirty="0"/>
              <a:t>C</a:t>
            </a:r>
            <a:r>
              <a:rPr lang="zh-CN" altLang="en-US" sz="2400" b="1" dirty="0"/>
              <a:t>．贯彻“长期共存，互相监督”方针</a:t>
            </a:r>
          </a:p>
          <a:p>
            <a:r>
              <a:rPr lang="en-US" altLang="zh-CN" sz="2400" b="1" dirty="0"/>
              <a:t>D</a:t>
            </a:r>
            <a:r>
              <a:rPr lang="zh-CN" altLang="en-US" sz="2400" b="1" dirty="0"/>
              <a:t>．协商制定第一个</a:t>
            </a:r>
            <a:r>
              <a:rPr lang="zh-CN" altLang="en-US" sz="2400" b="1" dirty="0" smtClean="0"/>
              <a:t>五年计划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6086446" y="3192946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537" y="201536"/>
            <a:ext cx="3134032" cy="101157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练习巩固</a:t>
            </a:r>
          </a:p>
        </p:txBody>
      </p:sp>
    </p:spTree>
    <p:extLst>
      <p:ext uri="{BB962C8B-B14F-4D97-AF65-F5344CB8AC3E}">
        <p14:creationId xmlns:p14="http://schemas.microsoft.com/office/powerpoint/2010/main" val="11482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625" y="241773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ea"/>
              </a:rPr>
              <a:t> </a:t>
            </a:r>
            <a:r>
              <a:rPr lang="zh-CN" altLang="en-US" sz="60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新中国的政治建设</a:t>
            </a:r>
            <a:endParaRPr lang="zh-CN" altLang="en-US" sz="6000" b="1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9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2341" y="288231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与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中国人民政治协商会议共同纲领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不同，</a:t>
            </a:r>
            <a:r>
              <a:rPr lang="en-US" altLang="zh-CN" sz="2400" b="1" dirty="0"/>
              <a:t>1954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中华人民共和国宪法</a:t>
            </a:r>
            <a:r>
              <a:rPr lang="en-US" altLang="zh-CN" sz="2400" b="1" dirty="0"/>
              <a:t>》( </a:t>
            </a:r>
            <a:r>
              <a:rPr lang="en-US" altLang="zh-CN" sz="2400" b="1" dirty="0" smtClean="0"/>
              <a:t>    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/>
            </a:r>
            <a:br>
              <a:rPr lang="zh-CN" altLang="en-US" sz="2400" b="1" dirty="0"/>
            </a:br>
            <a:r>
              <a:rPr lang="en-US" altLang="zh-CN" sz="2400" b="1" dirty="0"/>
              <a:t>A</a:t>
            </a:r>
            <a:r>
              <a:rPr lang="zh-CN" altLang="en-US" sz="2400" b="1" dirty="0"/>
              <a:t>．确立了政治协商制度</a:t>
            </a:r>
            <a:br>
              <a:rPr lang="zh-CN" altLang="en-US" sz="2400" b="1" dirty="0"/>
            </a:br>
            <a:r>
              <a:rPr lang="en-US" altLang="zh-CN" sz="2400" b="1" dirty="0"/>
              <a:t>B</a:t>
            </a:r>
            <a:r>
              <a:rPr lang="zh-CN" altLang="en-US" sz="2400" b="1" dirty="0"/>
              <a:t>．标志着社会主义改造的胜利完成</a:t>
            </a:r>
            <a:br>
              <a:rPr lang="zh-CN" altLang="en-US" sz="2400" b="1" dirty="0"/>
            </a:br>
            <a:r>
              <a:rPr lang="en-US" altLang="zh-CN" sz="2400" b="1" dirty="0"/>
              <a:t>C</a:t>
            </a:r>
            <a:r>
              <a:rPr lang="zh-CN" altLang="en-US" sz="2400" b="1" dirty="0"/>
              <a:t>．提出了民族区域自治</a:t>
            </a:r>
            <a:br>
              <a:rPr lang="zh-CN" altLang="en-US" sz="2400" b="1" dirty="0"/>
            </a:br>
            <a:r>
              <a:rPr lang="en-US" altLang="zh-CN" sz="2400" b="1" dirty="0"/>
              <a:t>D</a:t>
            </a:r>
            <a:r>
              <a:rPr lang="zh-CN" altLang="en-US" sz="2400" b="1" dirty="0"/>
              <a:t>．为社会主义建设提供了法律保证</a:t>
            </a:r>
          </a:p>
        </p:txBody>
      </p:sp>
      <p:sp>
        <p:nvSpPr>
          <p:cNvPr id="3" name="矩形 2"/>
          <p:cNvSpPr/>
          <p:nvPr/>
        </p:nvSpPr>
        <p:spPr>
          <a:xfrm>
            <a:off x="5919583" y="8367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328" y="314096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3.</a:t>
            </a:r>
            <a:r>
              <a:rPr lang="zh-CN" altLang="en-US" sz="2400" b="1" dirty="0" smtClean="0"/>
              <a:t>社会学家</a:t>
            </a:r>
            <a:r>
              <a:rPr lang="zh-CN" altLang="en-US" sz="2400" b="1" dirty="0"/>
              <a:t>费孝通回忆参加北平市第一次各界人民代表会议时说，“踏进会场，就看见很多人，穿制服的，穿工装的，穿短衫的，穿旗袍的，穿西服的，穿长袍的，还有位戴瓜帽的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这许多一望而知不同的人物，会在一个会场里一起讨论问题，在我说是生平第一次”。从中可以获悉</a:t>
            </a:r>
            <a:r>
              <a:rPr lang="en-US" altLang="zh-CN" sz="2400" b="1" dirty="0"/>
              <a:t>( </a:t>
            </a:r>
            <a:r>
              <a:rPr lang="en-US" altLang="zh-CN" sz="2400" b="1" dirty="0" smtClean="0"/>
              <a:t>    </a:t>
            </a:r>
            <a:r>
              <a:rPr lang="en-US" altLang="zh-CN" sz="2400" b="1" dirty="0"/>
              <a:t>)</a:t>
            </a:r>
          </a:p>
          <a:p>
            <a:r>
              <a:rPr lang="en-US" altLang="zh-CN" sz="2400" b="1" dirty="0"/>
              <a:t>A</a:t>
            </a:r>
            <a:r>
              <a:rPr lang="zh-CN" altLang="en-US" sz="2400" b="1" dirty="0"/>
              <a:t>．费孝通是北京市第一届人民代表大会代表</a:t>
            </a:r>
          </a:p>
          <a:p>
            <a:r>
              <a:rPr lang="en-US" altLang="zh-CN" sz="2400" b="1" dirty="0"/>
              <a:t>B</a:t>
            </a:r>
            <a:r>
              <a:rPr lang="zh-CN" altLang="en-US" sz="2400" b="1" dirty="0"/>
              <a:t>．会议召开匆忙，代表们还来不及换上正装</a:t>
            </a:r>
          </a:p>
          <a:p>
            <a:r>
              <a:rPr lang="en-US" altLang="zh-CN" sz="2400" b="1" dirty="0"/>
              <a:t>C</a:t>
            </a:r>
            <a:r>
              <a:rPr lang="zh-CN" altLang="en-US" sz="2400" b="1" dirty="0"/>
              <a:t>．出席会议的普通工人代表居绝大多数</a:t>
            </a:r>
          </a:p>
          <a:p>
            <a:r>
              <a:rPr lang="en-US" altLang="zh-CN" sz="2400" b="1" dirty="0"/>
              <a:t>D</a:t>
            </a:r>
            <a:r>
              <a:rPr lang="zh-CN" altLang="en-US" sz="2400" b="1" dirty="0"/>
              <a:t>．人民代表会议具有广泛的代表性</a:t>
            </a:r>
          </a:p>
        </p:txBody>
      </p:sp>
      <p:sp>
        <p:nvSpPr>
          <p:cNvPr id="5" name="矩形 4"/>
          <p:cNvSpPr/>
          <p:nvPr/>
        </p:nvSpPr>
        <p:spPr>
          <a:xfrm>
            <a:off x="7438822" y="4849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1" y="463605"/>
            <a:ext cx="8532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4.1949</a:t>
            </a:r>
            <a:r>
              <a:rPr lang="zh-CN" altLang="en-US" sz="2400" b="1" dirty="0"/>
              <a:t>年，中央人民政府副主席</a:t>
            </a:r>
            <a:r>
              <a:rPr lang="en-US" altLang="zh-CN" sz="2400" b="1" dirty="0"/>
              <a:t>6</a:t>
            </a:r>
            <a:r>
              <a:rPr lang="zh-CN" altLang="en-US" sz="2400" b="1" dirty="0"/>
              <a:t>人中有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位民主党派和无党派人士，在</a:t>
            </a:r>
            <a:r>
              <a:rPr lang="en-US" altLang="zh-CN" sz="2400" b="1" dirty="0"/>
              <a:t>63</a:t>
            </a:r>
            <a:r>
              <a:rPr lang="zh-CN" altLang="en-US" sz="2400" b="1" dirty="0"/>
              <a:t>名中央人民政府委员中，民主党派和无党派人士为</a:t>
            </a:r>
            <a:r>
              <a:rPr lang="en-US" altLang="zh-CN" sz="2400" b="1" dirty="0"/>
              <a:t>30</a:t>
            </a:r>
            <a:r>
              <a:rPr lang="zh-CN" altLang="en-US" sz="2400" b="1" dirty="0"/>
              <a:t>人。对上述内容理解正确的是</a:t>
            </a:r>
            <a:r>
              <a:rPr lang="en-US" altLang="zh-CN" sz="2400" b="1" dirty="0"/>
              <a:t>(  </a:t>
            </a:r>
            <a:r>
              <a:rPr lang="en-US" altLang="zh-CN" sz="2400" b="1" dirty="0" smtClean="0"/>
              <a:t>  )</a:t>
            </a:r>
            <a:r>
              <a:rPr lang="zh-CN" altLang="en-US" sz="2400" b="1" dirty="0"/>
              <a:t/>
            </a:r>
            <a:br>
              <a:rPr lang="zh-CN" altLang="en-US" sz="2400" b="1" dirty="0"/>
            </a:br>
            <a:r>
              <a:rPr lang="en-US" altLang="zh-CN" sz="2400" b="1" dirty="0"/>
              <a:t>A</a:t>
            </a:r>
            <a:r>
              <a:rPr lang="zh-CN" altLang="en-US" sz="2400" b="1" dirty="0"/>
              <a:t>．该届中央人民政府由全国人民代表大会选举产生</a:t>
            </a:r>
            <a:br>
              <a:rPr lang="zh-CN" altLang="en-US" sz="2400" b="1" dirty="0"/>
            </a:br>
            <a:r>
              <a:rPr lang="en-US" altLang="zh-CN" sz="2400" b="1" dirty="0"/>
              <a:t>B</a:t>
            </a:r>
            <a:r>
              <a:rPr lang="zh-CN" altLang="en-US" sz="2400" b="1" dirty="0"/>
              <a:t>．体现了中国共产党领导下的多党合作制</a:t>
            </a:r>
            <a:br>
              <a:rPr lang="zh-CN" altLang="en-US" sz="2400" b="1" dirty="0"/>
            </a:br>
            <a:r>
              <a:rPr lang="en-US" altLang="zh-CN" sz="2400" b="1" dirty="0"/>
              <a:t>C</a:t>
            </a:r>
            <a:r>
              <a:rPr lang="zh-CN" altLang="en-US" sz="2400" b="1" dirty="0"/>
              <a:t>．从此确立了“长期共存、互相监督”的方针</a:t>
            </a:r>
            <a:br>
              <a:rPr lang="zh-CN" altLang="en-US" sz="2400" b="1" dirty="0"/>
            </a:br>
            <a:r>
              <a:rPr lang="en-US" altLang="zh-CN" sz="2400" b="1" dirty="0"/>
              <a:t>D</a:t>
            </a:r>
            <a:r>
              <a:rPr lang="zh-CN" altLang="en-US" sz="2400" b="1" dirty="0"/>
              <a:t>．标志着新中国根本政治制度的确立</a:t>
            </a:r>
          </a:p>
        </p:txBody>
      </p:sp>
      <p:sp>
        <p:nvSpPr>
          <p:cNvPr id="3" name="矩形 2"/>
          <p:cNvSpPr/>
          <p:nvPr/>
        </p:nvSpPr>
        <p:spPr>
          <a:xfrm>
            <a:off x="7668346" y="1340768"/>
            <a:ext cx="572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916" y="3429000"/>
            <a:ext cx="8425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5.</a:t>
            </a:r>
            <a:r>
              <a:rPr lang="zh-CN" altLang="en-US" sz="2400" b="1" dirty="0" smtClean="0"/>
              <a:t>民族区域自治</a:t>
            </a:r>
            <a:r>
              <a:rPr lang="zh-CN" altLang="en-US" sz="2400" b="1" dirty="0"/>
              <a:t>制度是新中国的重要政治制度。在我国五个民族自治区中，最早和最晚建立的是</a:t>
            </a:r>
            <a:r>
              <a:rPr lang="en-US" altLang="zh-CN" sz="2400" b="1" dirty="0"/>
              <a:t>( </a:t>
            </a:r>
            <a:r>
              <a:rPr lang="en-US" altLang="zh-CN" sz="2400" b="1" dirty="0" smtClean="0"/>
              <a:t>    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/>
            </a:r>
            <a:br>
              <a:rPr lang="zh-CN" altLang="en-US" sz="2400" b="1" dirty="0"/>
            </a:br>
            <a:r>
              <a:rPr lang="en-US" altLang="zh-CN" sz="2400" b="1" dirty="0"/>
              <a:t>A</a:t>
            </a:r>
            <a:r>
              <a:rPr lang="zh-CN" altLang="en-US" sz="2400" b="1" dirty="0"/>
              <a:t>．内蒙古自治区、西藏自治区</a:t>
            </a:r>
            <a:br>
              <a:rPr lang="zh-CN" altLang="en-US" sz="2400" b="1" dirty="0"/>
            </a:br>
            <a:r>
              <a:rPr lang="en-US" altLang="zh-CN" sz="2400" b="1" dirty="0"/>
              <a:t>B</a:t>
            </a:r>
            <a:r>
              <a:rPr lang="zh-CN" altLang="en-US" sz="2400" b="1" dirty="0"/>
              <a:t>．内蒙古自治区、宁夏回族自治区</a:t>
            </a:r>
            <a:br>
              <a:rPr lang="zh-CN" altLang="en-US" sz="2400" b="1" dirty="0"/>
            </a:br>
            <a:r>
              <a:rPr lang="en-US" altLang="zh-CN" sz="2400" b="1" dirty="0"/>
              <a:t>C</a:t>
            </a:r>
            <a:r>
              <a:rPr lang="zh-CN" altLang="en-US" sz="2400" b="1" dirty="0"/>
              <a:t>．新疆维吾尔自治区、宁夏回族自治区</a:t>
            </a:r>
            <a:br>
              <a:rPr lang="zh-CN" altLang="en-US" sz="2400" b="1" dirty="0"/>
            </a:br>
            <a:r>
              <a:rPr lang="en-US" altLang="zh-CN" sz="2400" b="1" dirty="0"/>
              <a:t>D</a:t>
            </a:r>
            <a:r>
              <a:rPr lang="zh-CN" altLang="en-US" sz="2400" b="1" dirty="0"/>
              <a:t>．广西壮族自治区、西藏自治区</a:t>
            </a:r>
          </a:p>
        </p:txBody>
      </p:sp>
      <p:sp>
        <p:nvSpPr>
          <p:cNvPr id="5" name="矩形 4"/>
          <p:cNvSpPr/>
          <p:nvPr/>
        </p:nvSpPr>
        <p:spPr>
          <a:xfrm>
            <a:off x="6588226" y="3931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9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7704" y="2708920"/>
            <a:ext cx="4680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7200" b="1" dirty="0" smtClean="0">
                <a:ln w="11430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anose="04020505051007020D02" pitchFamily="8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 end</a:t>
            </a:r>
            <a:endParaRPr lang="zh-CN" altLang="en-US" sz="7200" b="1" dirty="0">
              <a:ln w="11430">
                <a:solidFill>
                  <a:srgbClr val="FFFF0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ackadder ITC" panose="04020505051007020D02" pitchFamily="82" charset="0"/>
              <a:ea typeface="DFKai-SB" panose="03000509000000000000" pitchFamily="65" charset="-120"/>
              <a:cs typeface="Microsoft Himalaya" panose="01010100010101010101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60" y="2407133"/>
            <a:ext cx="175021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6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67544" y="313620"/>
            <a:ext cx="4800600" cy="1009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5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第一届政协会议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1718605"/>
            <a:ext cx="8295456" cy="372409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材料一：</a:t>
            </a:r>
            <a:r>
              <a:rPr lang="en-US" altLang="zh-CN" sz="2400" b="1" dirty="0">
                <a:latin typeface="宋体" charset="-122"/>
              </a:rPr>
              <a:t>49</a:t>
            </a:r>
            <a:r>
              <a:rPr lang="zh-CN" altLang="en-US" sz="2400" b="1" dirty="0">
                <a:latin typeface="宋体" charset="-122"/>
              </a:rPr>
              <a:t>年</a:t>
            </a:r>
            <a:r>
              <a:rPr lang="en-US" altLang="zh-CN" sz="2400" b="1" dirty="0">
                <a:latin typeface="宋体" charset="-122"/>
              </a:rPr>
              <a:t>9</a:t>
            </a:r>
            <a:r>
              <a:rPr lang="zh-CN" altLang="en-US" sz="2400" b="1" dirty="0">
                <a:latin typeface="宋体" charset="-122"/>
              </a:rPr>
              <a:t>月在政协一届全体会议上毛泽东宣布：“现在的中国人民政治协商会议具有代表全国人民的性质，它获得全国人民的信任和拥护。</a:t>
            </a:r>
          </a:p>
          <a:p>
            <a:r>
              <a:rPr lang="zh-CN" altLang="en-US" sz="2400" b="1" dirty="0">
                <a:latin typeface="宋体" charset="-122"/>
              </a:rPr>
              <a:t>材料二：</a:t>
            </a:r>
            <a:r>
              <a:rPr lang="en-US" altLang="zh-CN" sz="2400" b="1" dirty="0">
                <a:latin typeface="宋体" charset="-122"/>
              </a:rPr>
              <a:t>《</a:t>
            </a:r>
            <a:r>
              <a:rPr lang="zh-CN" altLang="en-US" sz="2400" b="1" dirty="0">
                <a:latin typeface="宋体" charset="-122"/>
              </a:rPr>
              <a:t>共同纲领</a:t>
            </a:r>
            <a:r>
              <a:rPr lang="en-US" altLang="zh-CN" sz="2400" b="1" dirty="0">
                <a:latin typeface="宋体" charset="-122"/>
              </a:rPr>
              <a:t>》</a:t>
            </a:r>
            <a:r>
              <a:rPr lang="zh-CN" altLang="en-US" sz="2400" b="1" dirty="0">
                <a:latin typeface="宋体" charset="-122"/>
              </a:rPr>
              <a:t>规定：“中华人民共和国为新民主主义的国家，实行工人阶级领导的、以工农联盟为基础、团结各民主阶级和国内各民族的人民民主专政”</a:t>
            </a:r>
            <a:r>
              <a:rPr lang="zh-CN" altLang="en-US" sz="2400" b="1" dirty="0" smtClean="0">
                <a:latin typeface="宋体" charset="-122"/>
              </a:rPr>
              <a:t>。</a:t>
            </a:r>
            <a:endParaRPr lang="en-US" altLang="zh-CN" sz="2400" b="1" dirty="0" smtClean="0">
              <a:latin typeface="宋体" charset="-122"/>
            </a:endParaRPr>
          </a:p>
          <a:p>
            <a:endParaRPr lang="zh-CN" altLang="en-US" sz="2400" b="1" dirty="0">
              <a:latin typeface="宋体" charset="-122"/>
            </a:endParaRPr>
          </a:p>
          <a:p>
            <a:r>
              <a:rPr lang="zh-CN" altLang="en-US" sz="2400" b="1" dirty="0">
                <a:latin typeface="宋体" charset="-122"/>
              </a:rPr>
              <a:t>思考：当时，政协会议代行什么职权？</a:t>
            </a:r>
            <a:r>
              <a:rPr lang="en-US" altLang="zh-CN" sz="2400" b="1" dirty="0">
                <a:latin typeface="宋体" charset="-122"/>
              </a:rPr>
              <a:t>《</a:t>
            </a:r>
            <a:r>
              <a:rPr lang="zh-CN" altLang="en-US" sz="2400" b="1" dirty="0">
                <a:latin typeface="宋体" charset="-122"/>
              </a:rPr>
              <a:t>共同纲领</a:t>
            </a:r>
            <a:r>
              <a:rPr lang="en-US" altLang="zh-CN" sz="2400" b="1" dirty="0">
                <a:latin typeface="宋体" charset="-122"/>
              </a:rPr>
              <a:t>》</a:t>
            </a:r>
            <a:r>
              <a:rPr lang="zh-CN" altLang="en-US" sz="2400" b="1" dirty="0">
                <a:latin typeface="宋体" charset="-122"/>
              </a:rPr>
              <a:t>对中国的社会性质做出了什么规定，它发挥了什么作用？</a:t>
            </a:r>
          </a:p>
          <a:p>
            <a:endParaRPr lang="zh-CN" altLang="en-US" sz="2000" b="1" dirty="0">
              <a:latin typeface="宋体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4" y="4797156"/>
            <a:ext cx="83820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当时，政协会议代行全国人民代表大会的职权。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</a:rPr>
              <a:t>共同纲领</a:t>
            </a:r>
            <a:r>
              <a:rPr lang="en-US" altLang="zh-CN" sz="2800" b="1" dirty="0">
                <a:solidFill>
                  <a:srgbClr val="FF0000"/>
                </a:solidFill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</a:rPr>
              <a:t>规定中国的社会性质为新民主主义社会；它发挥了临时宪法的作用。</a:t>
            </a:r>
          </a:p>
        </p:txBody>
      </p:sp>
    </p:spTree>
    <p:extLst>
      <p:ext uri="{BB962C8B-B14F-4D97-AF65-F5344CB8AC3E}">
        <p14:creationId xmlns:p14="http://schemas.microsoft.com/office/powerpoint/2010/main" val="41707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539552" y="476672"/>
            <a:ext cx="2438400" cy="896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开国大典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547664" y="1844824"/>
            <a:ext cx="6264696" cy="3903348"/>
            <a:chOff x="328" y="472"/>
            <a:chExt cx="5353" cy="4201"/>
          </a:xfrm>
        </p:grpSpPr>
        <p:pic>
          <p:nvPicPr>
            <p:cNvPr id="6" name="图片 428066" descr="PCMONITR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472"/>
              <a:ext cx="5353" cy="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428067"/>
            <p:cNvSpPr>
              <a:spLocks noChangeArrowheads="1" noChangeShapeType="1" noTextEdit="1"/>
            </p:cNvSpPr>
            <p:nvPr/>
          </p:nvSpPr>
          <p:spPr bwMode="auto">
            <a:xfrm>
              <a:off x="2653" y="3793"/>
              <a:ext cx="77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仿宋_GB2312"/>
                </a:rPr>
                <a:t>开国大典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77953" y="5877276"/>
            <a:ext cx="410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观看视频：开国大典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1" y="2204867"/>
            <a:ext cx="4753102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536" y="296213"/>
            <a:ext cx="2438400" cy="896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开国大典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1" y="2996952"/>
            <a:ext cx="8138864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</a:t>
            </a:r>
            <a:r>
              <a:rPr lang="zh-CN" altLang="en-US" sz="2400" b="1" dirty="0">
                <a:latin typeface="宋体" charset="-122"/>
              </a:rPr>
              <a:t>新华社北平</a:t>
            </a:r>
            <a:r>
              <a:rPr lang="en-US" altLang="zh-CN" sz="2400" b="1" dirty="0">
                <a:latin typeface="宋体" charset="-122"/>
              </a:rPr>
              <a:t>9</a:t>
            </a:r>
            <a:r>
              <a:rPr lang="zh-CN" altLang="en-US" sz="2400" b="1" dirty="0">
                <a:latin typeface="宋体" charset="-122"/>
              </a:rPr>
              <a:t>月</a:t>
            </a:r>
            <a:r>
              <a:rPr lang="en-US" altLang="zh-CN" sz="2400" b="1" dirty="0">
                <a:latin typeface="宋体" charset="-122"/>
              </a:rPr>
              <a:t>21</a:t>
            </a:r>
            <a:r>
              <a:rPr lang="zh-CN" altLang="en-US" sz="2400" b="1" dirty="0">
                <a:latin typeface="宋体" charset="-122"/>
              </a:rPr>
              <a:t>日电 今日，中国人民政治协商会议第一次全体会议在北平正式召开，讨论建立新中国的有关事宜，经过充分的讨论和协商，会议通过了</a:t>
            </a:r>
            <a:r>
              <a:rPr lang="en-US" altLang="zh-CN" sz="2400" b="1" dirty="0">
                <a:latin typeface="宋体" charset="-122"/>
              </a:rPr>
              <a:t>《</a:t>
            </a:r>
            <a:r>
              <a:rPr lang="zh-CN" altLang="en-US" sz="2400" b="1" dirty="0">
                <a:latin typeface="宋体" charset="-122"/>
              </a:rPr>
              <a:t>中国人民政治协商会议共同纲领</a:t>
            </a:r>
            <a:r>
              <a:rPr lang="en-US" altLang="zh-CN" sz="2400" b="1" dirty="0">
                <a:latin typeface="宋体" charset="-122"/>
              </a:rPr>
              <a:t>》</a:t>
            </a:r>
            <a:r>
              <a:rPr lang="zh-CN" altLang="en-US" sz="2400" b="1" dirty="0">
                <a:latin typeface="宋体" charset="-122"/>
              </a:rPr>
              <a:t>；确立了中央人民政府的施政方针；规定了新政协的性质和地位；并做了一些其他规定。宪法制定之前，由政协会议代行全国人大职能，</a:t>
            </a:r>
            <a:r>
              <a:rPr lang="en-US" altLang="zh-CN" sz="2400" b="1" dirty="0">
                <a:latin typeface="宋体" charset="-122"/>
              </a:rPr>
              <a:t>《</a:t>
            </a:r>
            <a:r>
              <a:rPr lang="zh-CN" altLang="en-US" sz="2400" b="1" dirty="0">
                <a:latin typeface="宋体" charset="-122"/>
              </a:rPr>
              <a:t>共同纲领</a:t>
            </a:r>
            <a:r>
              <a:rPr lang="en-US" altLang="zh-CN" sz="2400" b="1" dirty="0">
                <a:latin typeface="宋体" charset="-122"/>
              </a:rPr>
              <a:t>》</a:t>
            </a:r>
            <a:r>
              <a:rPr lang="zh-CN" altLang="en-US" sz="2400" b="1" dirty="0">
                <a:latin typeface="宋体" charset="-122"/>
              </a:rPr>
              <a:t>作为临时宪法规范社会秩序，此次会议，对于新中国的筹措建立，发挥了极为重要的的作用。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5576" y="1556796"/>
            <a:ext cx="7767849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假如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你是一名新华社记者，依据范文格式，撰写一篇关于开国大典的简要报道。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（注意时间、地点、主要人物、政权特色与历史意义）</a:t>
            </a:r>
          </a:p>
        </p:txBody>
      </p:sp>
    </p:spTree>
    <p:extLst>
      <p:ext uri="{BB962C8B-B14F-4D97-AF65-F5344CB8AC3E}">
        <p14:creationId xmlns:p14="http://schemas.microsoft.com/office/powerpoint/2010/main" val="22377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536" y="296213"/>
            <a:ext cx="2438400" cy="896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开国大典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1828800"/>
            <a:ext cx="7848600" cy="34163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</a:t>
            </a:r>
            <a:r>
              <a:rPr lang="zh-CN" altLang="en-US" sz="2400" b="1" dirty="0">
                <a:latin typeface="宋体" charset="-122"/>
              </a:rPr>
              <a:t>新华社北京</a:t>
            </a:r>
            <a:r>
              <a:rPr lang="en-US" altLang="zh-CN" sz="2400" b="1" dirty="0">
                <a:latin typeface="宋体" charset="-122"/>
              </a:rPr>
              <a:t>10</a:t>
            </a:r>
            <a:r>
              <a:rPr lang="zh-CN" altLang="en-US" sz="2400" b="1" dirty="0">
                <a:latin typeface="宋体" charset="-122"/>
              </a:rPr>
              <a:t>月</a:t>
            </a: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电 今日下午三时，毛泽东、朱德、刘少奇等国家领导人齐聚天安门广场，参加新中国开国大典，开国大典由林伯渠主持。毛泽东同志宣读了第一届政协全体会议的决议，会议选举毛泽东为中央人民政府主席，朱德、刘少奇、宋庆龄、李济深、张澜等为副主席，充分体现了中共领导的多党合作团结建国的政权特色。新中国的成立开创了中国历史的新纪元，标志着中国新民主主义革命的基本胜利，中国进入人民当家作主的新时代，也是马克思主义普遍真理与中国革命实践相结合的胜利。</a:t>
            </a:r>
          </a:p>
        </p:txBody>
      </p:sp>
    </p:spTree>
    <p:extLst>
      <p:ext uri="{BB962C8B-B14F-4D97-AF65-F5344CB8AC3E}">
        <p14:creationId xmlns:p14="http://schemas.microsoft.com/office/powerpoint/2010/main" val="38837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29856" y="260652"/>
            <a:ext cx="3854112" cy="86409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宪法的颁布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5"/>
            <a:ext cx="3234194" cy="4170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99427"/>
            <a:ext cx="126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时间</a:t>
            </a:r>
            <a:r>
              <a:rPr lang="zh-CN" altLang="en-US" sz="3200" dirty="0" smtClean="0">
                <a:solidFill>
                  <a:srgbClr val="0070C0"/>
                </a:solidFill>
              </a:rPr>
              <a:t>：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384" y="2420892"/>
            <a:ext cx="126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内容：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384" y="4365108"/>
            <a:ext cx="126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意义：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2" y="1499427"/>
            <a:ext cx="143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1954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年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601062" y="2420888"/>
            <a:ext cx="627570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1.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确立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了我国的政治制度和政府组织原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则。</a:t>
            </a:r>
            <a:endParaRPr lang="en-US" altLang="zh-CN" sz="2400" b="1" dirty="0" smtClean="0">
              <a:solidFill>
                <a:sysClr val="windowText" lastClr="000000"/>
              </a:solidFill>
            </a:endParaRPr>
          </a:p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2.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规定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了人民的权利和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义务。</a:t>
            </a:r>
            <a:endParaRPr lang="en-US" altLang="zh-CN" sz="2400" b="1" dirty="0" smtClean="0">
              <a:solidFill>
                <a:sysClr val="windowText" lastClr="000000"/>
              </a:solidFill>
            </a:endParaRPr>
          </a:p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3.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制定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了社会主义革命和建设的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方针政策。</a:t>
            </a:r>
            <a:endParaRPr lang="en-US" altLang="zh-CN" sz="2400" b="1" dirty="0" smtClean="0">
              <a:solidFill>
                <a:sysClr val="windowText" lastClr="000000"/>
              </a:solidFill>
            </a:endParaRPr>
          </a:p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4.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将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过渡时期总路线写入宪法中。</a:t>
            </a:r>
          </a:p>
        </p:txBody>
      </p:sp>
      <p:sp>
        <p:nvSpPr>
          <p:cNvPr id="10" name="矩形 9"/>
          <p:cNvSpPr/>
          <p:nvPr/>
        </p:nvSpPr>
        <p:spPr>
          <a:xfrm>
            <a:off x="1585354" y="4365104"/>
            <a:ext cx="6660073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1.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加强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了人民民主专政，巩固了中国人民革命和建设的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成果。</a:t>
            </a:r>
            <a:endParaRPr lang="en-US" altLang="zh-CN" sz="2400" b="1" dirty="0" smtClean="0">
              <a:solidFill>
                <a:sysClr val="windowText" lastClr="000000"/>
              </a:solidFill>
            </a:endParaRPr>
          </a:p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2.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反映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了国家在过渡时期的根本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要求。</a:t>
            </a:r>
            <a:endParaRPr lang="en-US" altLang="zh-CN" sz="2400" b="1" dirty="0" smtClean="0">
              <a:solidFill>
                <a:sysClr val="windowText" lastClr="000000"/>
              </a:solidFill>
            </a:endParaRPr>
          </a:p>
          <a:p>
            <a:r>
              <a:rPr lang="en-US" altLang="zh-CN" sz="2400" b="1" dirty="0" smtClean="0">
                <a:solidFill>
                  <a:sysClr val="windowText" lastClr="000000"/>
                </a:solidFill>
              </a:rPr>
              <a:t>3.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提高</a:t>
            </a:r>
            <a:r>
              <a:rPr lang="zh-CN" altLang="en-US" sz="2400" b="1" dirty="0">
                <a:solidFill>
                  <a:sysClr val="windowText" lastClr="000000"/>
                </a:solidFill>
              </a:rPr>
              <a:t>了人民建设社会主义的积极性，为社会主义民主和法制建设奠定了</a:t>
            </a:r>
            <a:r>
              <a:rPr lang="zh-CN" altLang="en-US" sz="2400" b="1" dirty="0" smtClean="0">
                <a:solidFill>
                  <a:sysClr val="windowText" lastClr="000000"/>
                </a:solidFill>
              </a:rPr>
              <a:t>基础。</a:t>
            </a:r>
            <a:endParaRPr lang="zh-CN" alt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29856" y="260648"/>
            <a:ext cx="4142144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人民代表大会制度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5" y="1412780"/>
            <a:ext cx="797401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5799" y="4997355"/>
            <a:ext cx="7772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宋体" charset="-122"/>
              </a:rPr>
              <a:t>思考：（</a:t>
            </a:r>
            <a:r>
              <a:rPr lang="en-US" altLang="zh-CN" sz="2000" b="1" dirty="0">
                <a:latin typeface="宋体" charset="-122"/>
              </a:rPr>
              <a:t>1</a:t>
            </a:r>
            <a:r>
              <a:rPr lang="zh-CN" altLang="en-US" sz="2000" b="1" dirty="0">
                <a:latin typeface="宋体" charset="-122"/>
              </a:rPr>
              <a:t>）材料一中的“新制度”指的是哪项制度？它在我国政治生活中所处的地位？（</a:t>
            </a:r>
            <a:r>
              <a:rPr lang="en-US" altLang="zh-CN" sz="2000" b="1" dirty="0">
                <a:latin typeface="宋体" charset="-122"/>
              </a:rPr>
              <a:t>2</a:t>
            </a:r>
            <a:r>
              <a:rPr lang="zh-CN" altLang="en-US" sz="2000" b="1" dirty="0">
                <a:latin typeface="宋体" charset="-122"/>
              </a:rPr>
              <a:t>）综合材料一、二及所学知识，分析“新制度”与西方三权分立在经济基础、权力主体、权力原则与政权性质等方面的不同。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6408" y="191544"/>
            <a:ext cx="7571184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）人民代表大会制度；它是我国的根本政治制度。</a:t>
            </a:r>
          </a:p>
        </p:txBody>
      </p:sp>
    </p:spTree>
    <p:extLst>
      <p:ext uri="{BB962C8B-B14F-4D97-AF65-F5344CB8AC3E}">
        <p14:creationId xmlns:p14="http://schemas.microsoft.com/office/powerpoint/2010/main" val="15776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29834"/>
              </p:ext>
            </p:extLst>
          </p:nvPr>
        </p:nvGraphicFramePr>
        <p:xfrm>
          <a:off x="685801" y="1628802"/>
          <a:ext cx="7772399" cy="4536505"/>
        </p:xfrm>
        <a:graphic>
          <a:graphicData uri="http://schemas.openxmlformats.org/drawingml/2006/table">
            <a:tbl>
              <a:tblPr/>
              <a:tblGrid>
                <a:gridCol w="1651634"/>
                <a:gridCol w="2817496"/>
                <a:gridCol w="3303269"/>
              </a:tblGrid>
              <a:tr h="818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人大制度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三权分立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8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经济基础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3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权力主体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2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权力原则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3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政权性质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 rot="-240000">
            <a:off x="839179" y="276805"/>
            <a:ext cx="2557968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比一比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210" y="2708924"/>
            <a:ext cx="230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公有制经济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70892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私有制经济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3" y="3717033"/>
            <a:ext cx="209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人民群众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7201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资产阶级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7499" y="4581132"/>
            <a:ext cx="230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民主集中制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6968" y="45811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分权制衡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194" y="5445228"/>
            <a:ext cx="272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社会主义性质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6930" y="54452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Arial" charset="0"/>
                <a:ea typeface="宋体" charset="-122"/>
              </a:rPr>
              <a:t>资本主义性质</a:t>
            </a:r>
            <a:endParaRPr lang="zh-CN" altLang="zh-CN" sz="3200" b="1" dirty="0">
              <a:solidFill>
                <a:srgbClr val="0070C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5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1433</Words>
  <Application>Microsoft Office PowerPoint</Application>
  <PresentationFormat>全屏显示(4:3)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主题​​</vt:lpstr>
      <vt:lpstr>6_Office 主题​​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46</cp:revision>
  <dcterms:created xsi:type="dcterms:W3CDTF">2016-06-19T08:08:14Z</dcterms:created>
  <dcterms:modified xsi:type="dcterms:W3CDTF">2017-08-21T03:12:49Z</dcterms:modified>
</cp:coreProperties>
</file>