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89" r:id="rId3"/>
    <p:sldId id="257" r:id="rId4"/>
    <p:sldId id="389" r:id="rId6"/>
    <p:sldId id="291" r:id="rId7"/>
    <p:sldId id="352" r:id="rId8"/>
    <p:sldId id="445" r:id="rId9"/>
    <p:sldId id="446" r:id="rId10"/>
    <p:sldId id="390" r:id="rId11"/>
    <p:sldId id="447" r:id="rId12"/>
    <p:sldId id="417" r:id="rId13"/>
    <p:sldId id="391" r:id="rId14"/>
    <p:sldId id="354" r:id="rId15"/>
    <p:sldId id="355" r:id="rId16"/>
    <p:sldId id="356" r:id="rId17"/>
    <p:sldId id="448" r:id="rId18"/>
    <p:sldId id="450" r:id="rId19"/>
    <p:sldId id="449" r:id="rId20"/>
    <p:sldId id="451" r:id="rId21"/>
    <p:sldId id="357" r:id="rId22"/>
    <p:sldId id="361" r:id="rId23"/>
    <p:sldId id="452" r:id="rId24"/>
    <p:sldId id="453" r:id="rId25"/>
    <p:sldId id="454" r:id="rId26"/>
    <p:sldId id="455" r:id="rId27"/>
    <p:sldId id="456" r:id="rId28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0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1" Type="http://schemas.openxmlformats.org/officeDocument/2006/relationships/tableStyles" Target="tableStyles.xml"/><Relationship Id="rId30" Type="http://schemas.openxmlformats.org/officeDocument/2006/relationships/viewProps" Target="viewProps.xml"/><Relationship Id="rId3" Type="http://schemas.openxmlformats.org/officeDocument/2006/relationships/slide" Target="slides/slide1.xml"/><Relationship Id="rId29" Type="http://schemas.openxmlformats.org/officeDocument/2006/relationships/presProps" Target="presProps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292EF-566D-4028-B028-13BED512A0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292EF-566D-4028-B028-13BED512A0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292EF-566D-4028-B028-13BED512A0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6000" y="932435"/>
            <a:ext cx="4986000" cy="5925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40000" y="1558636"/>
            <a:ext cx="7313400" cy="999340"/>
          </a:xfrm>
        </p:spPr>
        <p:txBody>
          <a:bodyPr anchor="ctr" anchorCtr="0">
            <a:normAutofit/>
          </a:bodyPr>
          <a:lstStyle>
            <a:lvl1pPr algn="ctr">
              <a:defRPr sz="4000" b="1">
                <a:solidFill>
                  <a:schemeClr val="accent1"/>
                </a:solidFill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88462" y="2819140"/>
            <a:ext cx="5216477" cy="63064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 smtClean="0"/>
              <a:t>单击此处编辑母版副标题样式</a:t>
            </a:r>
            <a:endParaRPr lang="zh-CN" altLang="en-US" dirty="0"/>
          </a:p>
        </p:txBody>
      </p:sp>
      <p:pic>
        <p:nvPicPr>
          <p:cNvPr id="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13326"/>
            <a:ext cx="12192000" cy="184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直接连接符 9"/>
          <p:cNvCxnSpPr/>
          <p:nvPr/>
        </p:nvCxnSpPr>
        <p:spPr>
          <a:xfrm>
            <a:off x="1466988" y="2672268"/>
            <a:ext cx="6059424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C5CF-FCE9-489A-9C8B-1ABC00D8EB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5A1FE-58E8-475F-A467-B2A56F5C02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512312"/>
            <a:ext cx="2743200" cy="342978"/>
          </a:xfrm>
        </p:spPr>
        <p:txBody>
          <a:bodyPr/>
          <a:lstStyle/>
          <a:p>
            <a:fld id="{13D0CE79-49FB-443D-BEF8-6B709DE8FD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7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512312"/>
            <a:ext cx="4114800" cy="342978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8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512312"/>
            <a:ext cx="2743200" cy="342978"/>
          </a:xfrm>
        </p:spPr>
        <p:txBody>
          <a:bodyPr/>
          <a:lstStyle/>
          <a:p>
            <a:fld id="{EF906490-237C-474C-BA2E-D98840BC1F8F}" type="slidenum">
              <a:rPr lang="zh-CN" altLang="en-US" smtClean="0"/>
            </a:fld>
            <a:endParaRPr lang="zh-CN" altLang="en-US"/>
          </a:p>
        </p:txBody>
      </p:sp>
      <p:sp>
        <p:nvSpPr>
          <p:cNvPr id="9" name="内容占位符 7"/>
          <p:cNvSpPr>
            <a:spLocks noGrp="1"/>
          </p:cNvSpPr>
          <p:nvPr>
            <p:ph sz="quarter" idx="13"/>
          </p:nvPr>
        </p:nvSpPr>
        <p:spPr>
          <a:xfrm>
            <a:off x="838201" y="571503"/>
            <a:ext cx="10515601" cy="56499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000" y="634181"/>
            <a:ext cx="10944000" cy="769819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000" y="1627200"/>
            <a:ext cx="10972800" cy="4525200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C5CF-FCE9-489A-9C8B-1ABC00D8EB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5A1FE-58E8-475F-A467-B2A56F5C02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816492" y="1677948"/>
            <a:ext cx="7732800" cy="1663200"/>
          </a:xfrm>
        </p:spPr>
        <p:txBody>
          <a:bodyPr anchor="b">
            <a:normAutofit/>
          </a:bodyPr>
          <a:lstStyle>
            <a:lvl1pPr algn="ctr">
              <a:defRPr sz="4000" b="1">
                <a:solidFill>
                  <a:schemeClr val="accent1"/>
                </a:solidFill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816492" y="3405948"/>
            <a:ext cx="7732800" cy="4608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cxnSp>
        <p:nvCxnSpPr>
          <p:cNvPr id="8" name="直接连接符 7"/>
          <p:cNvCxnSpPr/>
          <p:nvPr/>
        </p:nvCxnSpPr>
        <p:spPr>
          <a:xfrm>
            <a:off x="1781796" y="3340564"/>
            <a:ext cx="7802192" cy="0"/>
          </a:xfrm>
          <a:prstGeom prst="line">
            <a:avLst/>
          </a:prstGeom>
          <a:noFill/>
          <a:ln w="635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miter lim="800000"/>
          </a:ln>
          <a:effectLst/>
        </p:spPr>
      </p:cxn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C5CF-FCE9-489A-9C8B-1ABC00D8EB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5A1FE-58E8-475F-A467-B2A56F5C021A}" type="slidenum">
              <a:rPr lang="zh-CN" altLang="en-US" smtClean="0"/>
            </a:fld>
            <a:endParaRPr lang="zh-CN" altLang="en-US"/>
          </a:p>
        </p:txBody>
      </p:sp>
      <p:sp>
        <p:nvSpPr>
          <p:cNvPr id="13" name="椭圆 12"/>
          <p:cNvSpPr/>
          <p:nvPr/>
        </p:nvSpPr>
        <p:spPr>
          <a:xfrm>
            <a:off x="10427088" y="2557784"/>
            <a:ext cx="530962" cy="53096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4" name="椭圆 13"/>
          <p:cNvSpPr/>
          <p:nvPr/>
        </p:nvSpPr>
        <p:spPr>
          <a:xfrm>
            <a:off x="9658725" y="2662446"/>
            <a:ext cx="1056819" cy="1056819"/>
          </a:xfrm>
          <a:prstGeom prst="ellipse">
            <a:avLst/>
          </a:prstGeom>
          <a:noFill/>
          <a:ln w="63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5" name="椭圆 14"/>
          <p:cNvSpPr/>
          <p:nvPr/>
        </p:nvSpPr>
        <p:spPr>
          <a:xfrm>
            <a:off x="9811887" y="2815608"/>
            <a:ext cx="750495" cy="750495"/>
          </a:xfrm>
          <a:prstGeom prst="ellipse">
            <a:avLst/>
          </a:prstGeom>
          <a:noFill/>
          <a:ln cmpd="sng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6" name="椭圆 15"/>
          <p:cNvSpPr/>
          <p:nvPr/>
        </p:nvSpPr>
        <p:spPr>
          <a:xfrm>
            <a:off x="9862941" y="2866662"/>
            <a:ext cx="648387" cy="648387"/>
          </a:xfrm>
          <a:prstGeom prst="ellipse">
            <a:avLst/>
          </a:prstGeom>
          <a:noFill/>
          <a:ln w="63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7" name="椭圆 16"/>
          <p:cNvSpPr/>
          <p:nvPr/>
        </p:nvSpPr>
        <p:spPr>
          <a:xfrm>
            <a:off x="9998234" y="3004508"/>
            <a:ext cx="375248" cy="375247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4000" y="691200"/>
            <a:ext cx="10944000" cy="712800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000" y="1627200"/>
            <a:ext cx="10972800" cy="2203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4000" y="3830400"/>
            <a:ext cx="10972800" cy="2203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 algn="l">
              <a:defRPr sz="1800"/>
            </a:lvl3pPr>
            <a:lvl4pPr algn="l">
              <a:defRPr sz="1800"/>
            </a:lvl4pPr>
            <a:lvl5pPr algn="l">
              <a:defRPr sz="18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523465"/>
            <a:ext cx="2743200" cy="331823"/>
          </a:xfrm>
        </p:spPr>
        <p:txBody>
          <a:bodyPr/>
          <a:lstStyle/>
          <a:p>
            <a:fld id="{28B7C5CF-FCE9-489A-9C8B-1ABC00D8EB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523465"/>
            <a:ext cx="4114800" cy="331823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523465"/>
            <a:ext cx="2743200" cy="331823"/>
          </a:xfrm>
        </p:spPr>
        <p:txBody>
          <a:bodyPr/>
          <a:lstStyle/>
          <a:p>
            <a:fld id="{2E95A1FE-58E8-475F-A467-B2A56F5C02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838200" y="6523463"/>
            <a:ext cx="2743200" cy="331826"/>
          </a:xfrm>
        </p:spPr>
        <p:txBody>
          <a:bodyPr/>
          <a:lstStyle/>
          <a:p>
            <a:fld id="{28B7C5CF-FCE9-489A-9C8B-1ABC00D8EB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038600" y="6523463"/>
            <a:ext cx="4114800" cy="331826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610600" y="6523463"/>
            <a:ext cx="2743200" cy="331826"/>
          </a:xfrm>
        </p:spPr>
        <p:txBody>
          <a:bodyPr/>
          <a:lstStyle/>
          <a:p>
            <a:fld id="{2E95A1FE-58E8-475F-A467-B2A56F5C02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椭圆 11"/>
          <p:cNvSpPr/>
          <p:nvPr/>
        </p:nvSpPr>
        <p:spPr>
          <a:xfrm>
            <a:off x="4227747" y="941315"/>
            <a:ext cx="4020305" cy="4022080"/>
          </a:xfrm>
          <a:prstGeom prst="ellipse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rmAutofit/>
          </a:bodyPr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3" name="椭圆 12"/>
          <p:cNvSpPr/>
          <p:nvPr/>
        </p:nvSpPr>
        <p:spPr>
          <a:xfrm>
            <a:off x="4044845" y="998139"/>
            <a:ext cx="3936844" cy="393506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4400">
              <a:latin typeface="Broadway BT" panose="04040905080B02020502" pitchFamily="82" charset="0"/>
              <a:ea typeface="汉仪丫丫体简" panose="02010604000101010101" pitchFamily="2" charset="-122"/>
              <a:cs typeface="Verdana" panose="020B0604030504040204" pitchFamily="34" charset="0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9673982" y="2150602"/>
            <a:ext cx="566465" cy="56646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rmAutofit/>
          </a:bodyPr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5" name="椭圆 14"/>
          <p:cNvSpPr/>
          <p:nvPr/>
        </p:nvSpPr>
        <p:spPr>
          <a:xfrm>
            <a:off x="8116646" y="1324878"/>
            <a:ext cx="259260" cy="2592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rmAutofit fontScale="40000" lnSpcReduction="20000"/>
          </a:bodyPr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6" name="椭圆 15"/>
          <p:cNvSpPr/>
          <p:nvPr/>
        </p:nvSpPr>
        <p:spPr>
          <a:xfrm>
            <a:off x="3101920" y="4444875"/>
            <a:ext cx="566466" cy="56646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rmAutofit/>
          </a:bodyPr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7" name="椭圆 16"/>
          <p:cNvSpPr/>
          <p:nvPr/>
        </p:nvSpPr>
        <p:spPr>
          <a:xfrm>
            <a:off x="5103194" y="5201346"/>
            <a:ext cx="261035" cy="2610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rmAutofit fontScale="40000" lnSpcReduction="20000"/>
          </a:bodyPr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4355613" y="2011124"/>
            <a:ext cx="3297600" cy="1940400"/>
          </a:xfrm>
        </p:spPr>
        <p:txBody>
          <a:bodyPr anchor="ctr" anchorCtr="0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zh-CN" altLang="en-US" dirty="0" smtClean="0"/>
              <a:t>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C5CF-FCE9-489A-9C8B-1ABC00D8EB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5A1FE-58E8-475F-A467-B2A56F5C02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C5CF-FCE9-489A-9C8B-1ABC00D8EB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5A1FE-58E8-475F-A467-B2A56F5C02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24872" y="1454152"/>
            <a:ext cx="5392290" cy="896648"/>
          </a:xfrm>
        </p:spPr>
        <p:txBody>
          <a:bodyPr anchor="ctr" anchorCtr="0">
            <a:normAutofit/>
          </a:bodyPr>
          <a:lstStyle>
            <a:lvl1pPr algn="ctr">
              <a:defRPr sz="28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3672" y="1246909"/>
            <a:ext cx="3963604" cy="4293491"/>
          </a:xfrm>
        </p:spPr>
        <p:txBody>
          <a:bodyPr lIns="90000" tIns="46800" rIns="90000" bIns="46800" anchor="ctr" anchorCtr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884871" y="2802090"/>
            <a:ext cx="6508447" cy="273831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sp>
        <p:nvSpPr>
          <p:cNvPr id="8" name="矩形 7"/>
          <p:cNvSpPr/>
          <p:nvPr/>
        </p:nvSpPr>
        <p:spPr>
          <a:xfrm>
            <a:off x="4886189" y="2632543"/>
            <a:ext cx="6505680" cy="590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25000" lnSpcReduction="20000"/>
          </a:bodyPr>
          <a:lstStyle/>
          <a:p>
            <a:pPr algn="ctr"/>
            <a:endParaRPr lang="zh-CN" altLang="en-US" sz="180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C5CF-FCE9-489A-9C8B-1ABC00D8EB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5A1FE-58E8-475F-A467-B2A56F5C02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C5CF-FCE9-489A-9C8B-1ABC00D8EB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5A1FE-58E8-475F-A467-B2A56F5C02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4.png"/><Relationship Id="rId13" Type="http://schemas.openxmlformats.org/officeDocument/2006/relationships/image" Target="../media/image3.png"/><Relationship Id="rId12" Type="http://schemas.openxmlformats.org/officeDocument/2006/relationships/tags" Target="../tags/tag2.xml"/><Relationship Id="rId11" Type="http://schemas.openxmlformats.org/officeDocument/2006/relationships/tags" Target="../tags/tag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1"/>
            </p:custDataLst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2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33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27801"/>
            <a:ext cx="121920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542549"/>
            <a:ext cx="2743200" cy="3154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7C5CF-FCE9-489A-9C8B-1ABC00D8EB0C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542549"/>
            <a:ext cx="4114800" cy="3154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542549"/>
            <a:ext cx="2743200" cy="3154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5A1FE-58E8-475F-A467-B2A56F5C021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5.xml"/><Relationship Id="rId3" Type="http://schemas.openxmlformats.org/officeDocument/2006/relationships/image" Target="../media/image5.jpeg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5.xml"/><Relationship Id="rId3" Type="http://schemas.openxmlformats.org/officeDocument/2006/relationships/image" Target="../media/image5.jpeg"/><Relationship Id="rId2" Type="http://schemas.openxmlformats.org/officeDocument/2006/relationships/tags" Target="../tags/tag14.xml"/><Relationship Id="rId1" Type="http://schemas.openxmlformats.org/officeDocument/2006/relationships/tags" Target="../tags/tag13.xml"/></Relationships>
</file>

<file path=ppt/slides/_rels/slide25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18.xml"/><Relationship Id="rId3" Type="http://schemas.openxmlformats.org/officeDocument/2006/relationships/image" Target="../media/image7.jpeg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标题 5121"/>
          <p:cNvSpPr/>
          <p:nvPr>
            <p:ph type="ctrTitle"/>
          </p:nvPr>
        </p:nvSpPr>
        <p:spPr>
          <a:xfrm>
            <a:off x="-285115" y="387985"/>
            <a:ext cx="11038205" cy="1469390"/>
          </a:xfrm>
        </p:spPr>
        <p:txBody>
          <a:bodyPr anchor="ctr">
            <a:noAutofit/>
          </a:bodyPr>
          <a:p>
            <a:pPr defTabSz="951230" fontAlgn="base">
              <a:buNone/>
            </a:pPr>
            <a:r>
              <a:rPr lang="zh-CN" sz="440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说题：</a:t>
            </a:r>
            <a:r>
              <a:rPr sz="4800">
                <a:solidFill>
                  <a:srgbClr val="0E0E0E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201</a:t>
            </a:r>
            <a:r>
              <a:rPr lang="en-US" sz="4800">
                <a:solidFill>
                  <a:srgbClr val="0E0E0E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7</a:t>
            </a:r>
            <a:r>
              <a:rPr sz="4800">
                <a:solidFill>
                  <a:srgbClr val="0E0E0E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年全国</a:t>
            </a:r>
            <a:r>
              <a:rPr lang="en-US" sz="4800">
                <a:solidFill>
                  <a:srgbClr val="0E0E0E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Ⅲ</a:t>
            </a:r>
            <a:r>
              <a:rPr sz="4800">
                <a:solidFill>
                  <a:srgbClr val="0E0E0E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卷历史</a:t>
            </a:r>
            <a:r>
              <a:rPr lang="zh-CN" sz="4800">
                <a:solidFill>
                  <a:srgbClr val="0E0E0E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第</a:t>
            </a:r>
            <a:r>
              <a:rPr lang="en-US" altLang="zh-CN" sz="4800">
                <a:solidFill>
                  <a:srgbClr val="0E0E0E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41</a:t>
            </a:r>
            <a:r>
              <a:rPr sz="4800">
                <a:solidFill>
                  <a:srgbClr val="0E0E0E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试题</a:t>
            </a:r>
            <a:endParaRPr lang="zh-CN" altLang="en-US" sz="4800" strike="noStrike" kern="1200" baseline="0" noProof="1">
              <a:solidFill>
                <a:srgbClr val="0E0E0E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sp>
        <p:nvSpPr>
          <p:cNvPr id="5123" name="副标题 5122"/>
          <p:cNvSpPr/>
          <p:nvPr>
            <p:ph type="subTitle" idx="1"/>
          </p:nvPr>
        </p:nvSpPr>
        <p:spPr>
          <a:xfrm>
            <a:off x="1463675" y="2068830"/>
            <a:ext cx="6066155" cy="1127760"/>
          </a:xfrm>
        </p:spPr>
        <p:txBody>
          <a:bodyPr anchor="t">
            <a:noAutofit/>
          </a:bodyPr>
          <a:p>
            <a:pPr defTabSz="951230" fontAlgn="base">
              <a:buNone/>
            </a:pPr>
            <a:r>
              <a:rPr lang="en-US" altLang="zh-CN" sz="2800" b="1" strike="noStrike" kern="1200" baseline="0" noProof="1">
                <a:solidFill>
                  <a:srgbClr val="050591"/>
                </a:solidFill>
                <a:latin typeface="楷体" panose="02010609060101010101" charset="-122"/>
                <a:ea typeface="楷体" panose="02010609060101010101" charset="-122"/>
              </a:rPr>
              <a:t>   </a:t>
            </a:r>
            <a:r>
              <a:rPr lang="zh-CN" sz="3600" b="1" strike="noStrike" kern="1200" baseline="0" noProof="1">
                <a:solidFill>
                  <a:srgbClr val="050591"/>
                </a:solidFill>
                <a:latin typeface="楷体" panose="02010609060101010101" charset="-122"/>
                <a:ea typeface="楷体" panose="02010609060101010101" charset="-122"/>
              </a:rPr>
              <a:t>安徽省太和中学   张祖良</a:t>
            </a:r>
            <a:endParaRPr lang="zh-CN" sz="3600" b="1" strike="noStrike" kern="1200" baseline="0" noProof="1">
              <a:solidFill>
                <a:srgbClr val="050591"/>
              </a:solidFill>
              <a:latin typeface="楷体" panose="02010609060101010101" charset="-122"/>
              <a:ea typeface="楷体" panose="02010609060101010101" charset="-122"/>
            </a:endParaRPr>
          </a:p>
          <a:p>
            <a:pPr defTabSz="951230" fontAlgn="base">
              <a:buNone/>
            </a:pPr>
            <a:endParaRPr lang="zh-CN" altLang="zh-CN" sz="4000" b="1" strike="noStrike" kern="1200" baseline="0" noProof="1">
              <a:solidFill>
                <a:srgbClr val="050591"/>
              </a:solidFill>
              <a:latin typeface="楷体" panose="02010609060101010101" charset="-122"/>
              <a:ea typeface="楷体" panose="02010609060101010101" charset="-122"/>
            </a:endParaRPr>
          </a:p>
          <a:p>
            <a:pPr defTabSz="951230" fontAlgn="base">
              <a:buNone/>
            </a:pPr>
            <a:r>
              <a:rPr lang="en-US" altLang="zh-CN" sz="3600" b="1" strike="noStrike" kern="1200" baseline="0" noProof="1">
                <a:solidFill>
                  <a:srgbClr val="050591"/>
                </a:solidFill>
                <a:latin typeface="楷体" panose="02010609060101010101" charset="-122"/>
                <a:ea typeface="楷体" panose="02010609060101010101" charset="-122"/>
              </a:rPr>
              <a:t>tel</a:t>
            </a:r>
            <a:r>
              <a:rPr lang="zh-CN" altLang="en-US" sz="3600" b="1" strike="noStrike" kern="1200" baseline="0" noProof="1">
                <a:solidFill>
                  <a:srgbClr val="050591"/>
                </a:solidFill>
                <a:latin typeface="楷体" panose="02010609060101010101" charset="-122"/>
                <a:ea typeface="楷体" panose="02010609060101010101" charset="-122"/>
              </a:rPr>
              <a:t>：</a:t>
            </a:r>
            <a:r>
              <a:rPr lang="en-US" altLang="zh-CN" sz="3600" b="1" strike="noStrike" kern="1200" baseline="0" noProof="1">
                <a:solidFill>
                  <a:srgbClr val="050591"/>
                </a:solidFill>
                <a:latin typeface="楷体" panose="02010609060101010101" charset="-122"/>
                <a:ea typeface="楷体" panose="02010609060101010101" charset="-122"/>
              </a:rPr>
              <a:t>15155824164</a:t>
            </a:r>
            <a:endParaRPr lang="en-US" altLang="zh-CN" sz="3600" b="1" strike="noStrike" kern="1200" baseline="0" noProof="1">
              <a:solidFill>
                <a:srgbClr val="050591"/>
              </a:solidFill>
              <a:latin typeface="楷体" panose="02010609060101010101" charset="-122"/>
              <a:ea typeface="楷体" panose="02010609060101010101" charset="-122"/>
            </a:endParaRPr>
          </a:p>
          <a:p>
            <a:pPr defTabSz="951230" fontAlgn="base">
              <a:buNone/>
            </a:pPr>
            <a:r>
              <a:rPr lang="en-US" altLang="zh-CN" sz="3600" b="1" strike="noStrike" kern="1200" baseline="0" noProof="1">
                <a:solidFill>
                  <a:srgbClr val="050591"/>
                </a:solidFill>
                <a:latin typeface="楷体" panose="02010609060101010101" charset="-122"/>
                <a:ea typeface="楷体" panose="02010609060101010101" charset="-122"/>
              </a:rPr>
              <a:t>qq</a:t>
            </a:r>
            <a:r>
              <a:rPr lang="zh-CN" altLang="en-US" sz="3600" b="1" strike="noStrike" kern="1200" baseline="0" noProof="1">
                <a:solidFill>
                  <a:srgbClr val="050591"/>
                </a:solidFill>
                <a:latin typeface="楷体" panose="02010609060101010101" charset="-122"/>
                <a:ea typeface="楷体" panose="02010609060101010101" charset="-122"/>
              </a:rPr>
              <a:t>：</a:t>
            </a:r>
            <a:r>
              <a:rPr lang="en-US" altLang="zh-CN" sz="3600" b="1" strike="noStrike" kern="1200" baseline="0" noProof="1">
                <a:solidFill>
                  <a:srgbClr val="050591"/>
                </a:solidFill>
                <a:latin typeface="楷体" panose="02010609060101010101" charset="-122"/>
                <a:ea typeface="楷体" panose="02010609060101010101" charset="-122"/>
              </a:rPr>
              <a:t>714216171</a:t>
            </a:r>
            <a:endParaRPr lang="en-US" altLang="zh-CN" sz="3600" b="1" strike="noStrike" kern="1200" baseline="0" noProof="1">
              <a:solidFill>
                <a:srgbClr val="050591"/>
              </a:solidFill>
              <a:latin typeface="楷体" panose="02010609060101010101" charset="-122"/>
              <a:ea typeface="楷体" panose="02010609060101010101" charset="-122"/>
            </a:endParaRPr>
          </a:p>
          <a:p>
            <a:pPr defTabSz="951230" fontAlgn="base">
              <a:buNone/>
            </a:pPr>
            <a:endParaRPr lang="en-US" altLang="zh-CN" sz="3600" b="1" strike="noStrike" kern="1200" baseline="0" noProof="1">
              <a:solidFill>
                <a:srgbClr val="05059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94005" y="745490"/>
            <a:ext cx="11643995" cy="4525010"/>
          </a:xfrm>
        </p:spPr>
        <p:txBody>
          <a:bodyPr/>
          <a:p>
            <a:r>
              <a:rPr lang="zh-CN" altLang="en-US"/>
              <a:t>论题：（多样性、开放性）</a:t>
            </a:r>
            <a:endParaRPr lang="zh-CN" altLang="en-US"/>
          </a:p>
          <a:p>
            <a:r>
              <a:rPr lang="en-US" altLang="zh-CN"/>
              <a:t>1</a:t>
            </a:r>
            <a:r>
              <a:rPr lang="zh-CN" altLang="en-US"/>
              <a:t>、近代列强的侵华具有双重性</a:t>
            </a:r>
            <a:endParaRPr lang="zh-CN" altLang="en-US"/>
          </a:p>
          <a:p>
            <a:r>
              <a:rPr lang="en-US" altLang="zh-CN"/>
              <a:t>2</a:t>
            </a:r>
            <a:r>
              <a:rPr lang="zh-CN" altLang="en-US"/>
              <a:t>、近代列强侵华带来困难同时前途也光明</a:t>
            </a:r>
            <a:endParaRPr lang="zh-CN" altLang="en-US"/>
          </a:p>
          <a:p>
            <a:r>
              <a:rPr lang="en-US" altLang="zh-CN">
                <a:solidFill>
                  <a:srgbClr val="FF0000"/>
                </a:solidFill>
              </a:rPr>
              <a:t>3</a:t>
            </a:r>
            <a:r>
              <a:rPr lang="zh-CN" altLang="en-US">
                <a:solidFill>
                  <a:srgbClr val="FF0000"/>
                </a:solidFill>
              </a:rPr>
              <a:t>、西方文明的冲击加速了中国近代化进程</a:t>
            </a:r>
            <a:endParaRPr lang="zh-CN" altLang="en-US">
              <a:solidFill>
                <a:srgbClr val="FF0000"/>
              </a:solidFill>
            </a:endParaRPr>
          </a:p>
          <a:p>
            <a:r>
              <a:rPr lang="en-US" altLang="zh-CN"/>
              <a:t>4</a:t>
            </a:r>
            <a:r>
              <a:rPr lang="zh-CN" altLang="en-US"/>
              <a:t>、西方工业文明冲击下的中国近代社会转型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47980" y="548005"/>
            <a:ext cx="11564620" cy="5604510"/>
          </a:xfrm>
        </p:spPr>
        <p:txBody>
          <a:bodyPr/>
          <a:p>
            <a:pPr marL="0" indent="0">
              <a:buNone/>
            </a:pPr>
            <a:r>
              <a:rPr lang="zh-CN" altLang="en-US"/>
              <a:t>论题：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                               西方文明的冲击加速了中国近代化进程</a:t>
            </a:r>
            <a:endParaRPr lang="zh-CN" altLang="en-US"/>
          </a:p>
          <a:p>
            <a:pPr indent="317500" defTabSz="947420" fontAlgn="base"/>
            <a:r>
              <a:rPr lang="zh-CN" altLang="en-US"/>
              <a:t>阐述：</a:t>
            </a:r>
            <a:endParaRPr lang="zh-CN" altLang="en-US"/>
          </a:p>
          <a:p>
            <a:pPr indent="0" defTabSz="947420" fontAlgn="base">
              <a:buNone/>
            </a:pPr>
            <a:r>
              <a:rPr lang="en-US" altLang="zh-CN"/>
              <a:t>            19</a:t>
            </a:r>
            <a:r>
              <a:rPr lang="zh-CN" altLang="en-US"/>
              <a:t>世纪中期以来</a:t>
            </a:r>
            <a:r>
              <a:rPr lang="zh-CN" altLang="en-US" b="1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Times New Roman" panose="02020603050405020304" pitchFamily="2" charset="0"/>
                <a:sym typeface="+mn-ea"/>
              </a:rPr>
              <a:t>，西方发动了一系列的侵华战争，给中国带来灾难，但西方工业文明的冲击也给中国带来近代化的机遇。</a:t>
            </a:r>
            <a:br>
              <a:rPr lang="zh-CN" altLang="en-US" b="1" dirty="0" smtClean="0">
                <a:latin typeface="宋体" panose="02010600030101010101" pitchFamily="2" charset="-122"/>
                <a:cs typeface="Times New Roman" panose="02020603050405020304" pitchFamily="2" charset="0"/>
                <a:sym typeface="+mn-ea"/>
              </a:rPr>
            </a:br>
            <a:r>
              <a:rPr lang="zh-CN" altLang="en-US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2" charset="0"/>
                <a:sym typeface="+mn-ea"/>
              </a:rPr>
              <a:t>      </a:t>
            </a:r>
            <a:r>
              <a:rPr lang="zh-CN" altLang="en-US" b="1" dirty="0" smtClean="0"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经济上，自然</a:t>
            </a:r>
            <a:r>
              <a:rPr lang="zh-CN" altLang="en-US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经济开始瓦解，</a:t>
            </a:r>
            <a:r>
              <a:rPr lang="zh-CN" altLang="en-US" b="1" dirty="0" smtClean="0"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洋务运动出现、民族资本主义工业产生发展。政治上，封建君主专制动摇，维新运动主张君主立宪制、辛亥革命推翻帝制，建立民主共和制。文化上，封建</a:t>
            </a:r>
            <a:r>
              <a:rPr lang="zh-CN" altLang="en-US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思想受到冲击，</a:t>
            </a:r>
            <a:r>
              <a:rPr lang="zh-CN" altLang="en-US" b="1" dirty="0" smtClean="0"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维新思潮、民主共和思潮、新文化运动促进中华民族的思想启蒙。生活习俗上，近代中国的衣食住行、婚丧嫁娶发生变化，出现简约文明婚姻等。中国近代化经历了由学习西方的器物到制度再到思想的过程。</a:t>
            </a:r>
            <a:br>
              <a:rPr lang="zh-CN" altLang="en-US" b="1" dirty="0" smtClean="0">
                <a:latin typeface="宋体" panose="02010600030101010101" pitchFamily="2" charset="-122"/>
                <a:cs typeface="Times New Roman" panose="02020603050405020304" pitchFamily="2" charset="0"/>
                <a:sym typeface="+mn-ea"/>
              </a:rPr>
            </a:br>
            <a:r>
              <a:rPr lang="zh-CN" altLang="en-US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2" charset="0"/>
                <a:sym typeface="+mn-ea"/>
              </a:rPr>
              <a:t>      </a:t>
            </a:r>
            <a:r>
              <a:rPr lang="zh-CN" altLang="en-US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2" charset="0"/>
                <a:sym typeface="+mn-ea"/>
              </a:rPr>
              <a:t>总之：中国在西方文明的冲击下，被迫开始近代化进程，加速了中国由农耕社会向近代工业社会的转型。</a:t>
            </a:r>
            <a:endParaRPr lang="zh-CN" altLang="en-US" b="1" strike="noStrike" noProof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2" charset="0"/>
              <a:sym typeface="+mn-ea"/>
            </a:endParaRPr>
          </a:p>
          <a:p>
            <a:pPr marL="0" indent="0">
              <a:buNone/>
            </a:pPr>
            <a:endParaRPr lang="zh-CN" altLang="en-US" b="1" strike="noStrike" noProof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2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99681" name="Picture 5"/>
          <p:cNvPicPr>
            <a:picLocks noChangeAspect="1"/>
          </p:cNvPicPr>
          <p:nvPr/>
        </p:nvPicPr>
        <p:blipFill>
          <a:blip r:embed="rId1">
            <a:lum bright="-18000" contrast="42000"/>
          </a:blip>
          <a:stretch>
            <a:fillRect/>
          </a:stretch>
        </p:blipFill>
        <p:spPr>
          <a:xfrm>
            <a:off x="1258570" y="2194560"/>
            <a:ext cx="7510780" cy="2827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7219" name="文本框 6"/>
          <p:cNvSpPr txBox="1"/>
          <p:nvPr/>
        </p:nvSpPr>
        <p:spPr>
          <a:xfrm>
            <a:off x="231775" y="387350"/>
            <a:ext cx="11606530" cy="175323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>
            <a:spAutoFit/>
          </a:bodyPr>
          <a:p>
            <a:pPr eaLnBrk="0" hangingPunct="0"/>
            <a:r>
              <a:rPr lang="en-US" sz="2400">
                <a:sym typeface="+mn-ea"/>
              </a:rPr>
              <a:t>2</a:t>
            </a:r>
            <a:r>
              <a:rPr lang="zh-CN" altLang="en-US" sz="2400">
                <a:sym typeface="+mn-ea"/>
              </a:rPr>
              <a:t>、试题</a:t>
            </a:r>
            <a:r>
              <a:rPr lang="zh-CN" altLang="en-US" sz="2400">
                <a:solidFill>
                  <a:srgbClr val="FF0000"/>
                </a:solidFill>
                <a:sym typeface="+mn-ea"/>
              </a:rPr>
              <a:t>改编拓展</a:t>
            </a:r>
            <a:endParaRPr lang="zh-CN" altLang="en-US" sz="2400">
              <a:solidFill>
                <a:srgbClr val="FF0000"/>
              </a:solidFill>
              <a:sym typeface="+mn-ea"/>
            </a:endParaRPr>
          </a:p>
          <a:p>
            <a:pPr eaLnBrk="0" hangingPunct="0"/>
            <a:r>
              <a:rPr lang="zh-CN" altLang="en-US" sz="24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中宋" charset="-122"/>
                <a:ea typeface="华文中宋" charset="-122"/>
              </a:rPr>
              <a:t>    （</a:t>
            </a:r>
            <a:r>
              <a:rPr lang="en-US" altLang="x-none" sz="24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中宋" charset="-122"/>
                <a:ea typeface="华文中宋" charset="-122"/>
              </a:rPr>
              <a:t>2012</a:t>
            </a:r>
            <a:r>
              <a:rPr lang="zh-CN" altLang="en-US" sz="24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中宋" charset="-122"/>
                <a:ea typeface="华文中宋" charset="-122"/>
              </a:rPr>
              <a:t>新课标文综</a:t>
            </a:r>
            <a:r>
              <a:rPr lang="en-US" altLang="x-none" sz="24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中宋" charset="-122"/>
                <a:ea typeface="华文中宋" charset="-122"/>
              </a:rPr>
              <a:t>•41</a:t>
            </a:r>
            <a:r>
              <a:rPr lang="zh-CN" altLang="en-US" sz="24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中宋" charset="-122"/>
                <a:ea typeface="华文中宋" charset="-122"/>
              </a:rPr>
              <a:t>）（</a:t>
            </a:r>
            <a:r>
              <a:rPr lang="en-US" altLang="x-none" sz="24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中宋" charset="-122"/>
                <a:ea typeface="华文中宋" charset="-122"/>
              </a:rPr>
              <a:t>12</a:t>
            </a:r>
            <a:r>
              <a:rPr lang="zh-CN" altLang="en-US" sz="24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中宋" charset="-122"/>
                <a:ea typeface="华文中宋" charset="-122"/>
              </a:rPr>
              <a:t>分）阅读材料，回答问题。</a:t>
            </a:r>
            <a:endParaRPr lang="zh-CN" altLang="en-US" sz="2400" b="1" dirty="0">
              <a:solidFill>
                <a:srgbClr val="0000CC"/>
              </a:solidFill>
              <a:effectLst>
                <a:outerShdw blurRad="38100" dist="38100" dir="2700000">
                  <a:srgbClr val="C0C0C0"/>
                </a:outerShdw>
              </a:effectLst>
              <a:latin typeface="华文中宋" charset="-122"/>
              <a:ea typeface="华文中宋" charset="-122"/>
            </a:endParaRPr>
          </a:p>
          <a:p>
            <a:pPr eaLnBrk="0" hangingPunct="0"/>
            <a:r>
              <a:rPr lang="zh-CN" altLang="en-US" sz="20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中宋" charset="-122"/>
                <a:ea typeface="华文中宋" charset="-122"/>
              </a:rPr>
              <a:t>      材料  </a:t>
            </a:r>
            <a:r>
              <a:rPr lang="zh-CN" altLang="en-US" sz="20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楷体" pitchFamily="2" charset="-122"/>
                <a:ea typeface="华文楷体" pitchFamily="2" charset="-122"/>
              </a:rPr>
              <a:t>“冲击</a:t>
            </a:r>
            <a:r>
              <a:rPr lang="en-US" altLang="x-none" sz="20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楷体" pitchFamily="2" charset="-122"/>
                <a:ea typeface="华文楷体" pitchFamily="2" charset="-122"/>
              </a:rPr>
              <a:t>——</a:t>
            </a:r>
            <a:r>
              <a:rPr lang="zh-CN" altLang="en-US" sz="20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楷体" pitchFamily="2" charset="-122"/>
                <a:ea typeface="华文楷体" pitchFamily="2" charset="-122"/>
              </a:rPr>
              <a:t>反应”曾是国内外史学界解释中国近代历史的模式之一，其主要观点为中国社会存在巨大惰性，缺乏突破传统框架的内部动力；从</a:t>
            </a:r>
            <a:r>
              <a:rPr lang="en-US" altLang="x-none" sz="20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楷体" pitchFamily="2" charset="-122"/>
                <a:ea typeface="华文楷体" pitchFamily="2" charset="-122"/>
              </a:rPr>
              <a:t>19</a:t>
            </a:r>
            <a:r>
              <a:rPr lang="zh-CN" altLang="en-US" sz="20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楷体" pitchFamily="2" charset="-122"/>
                <a:ea typeface="华文楷体" pitchFamily="2" charset="-122"/>
              </a:rPr>
              <a:t>世纪中期开始，西方的冲击促使中国发生剧烈变化。有人据此图示中国近代历史变迁（见图</a:t>
            </a:r>
            <a:r>
              <a:rPr lang="en-US" altLang="x-none" sz="20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楷体" pitchFamily="2" charset="-122"/>
                <a:ea typeface="华文楷体" pitchFamily="2" charset="-122"/>
              </a:rPr>
              <a:t>10</a:t>
            </a:r>
            <a:r>
              <a:rPr lang="zh-CN" altLang="en-US" sz="20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楷体" pitchFamily="2" charset="-122"/>
                <a:ea typeface="华文楷体" pitchFamily="2" charset="-122"/>
              </a:rPr>
              <a:t>）。</a:t>
            </a:r>
            <a:endParaRPr lang="zh-CN" altLang="en-US" sz="2000" b="1" dirty="0">
              <a:solidFill>
                <a:srgbClr val="0000CC"/>
              </a:solidFill>
              <a:effectLst>
                <a:outerShdw blurRad="38100" dist="38100" dir="2700000">
                  <a:srgbClr val="C0C0C0"/>
                </a:outerShdw>
              </a:effectLst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37220" name="文本框 7"/>
          <p:cNvSpPr txBox="1"/>
          <p:nvPr/>
        </p:nvSpPr>
        <p:spPr>
          <a:xfrm>
            <a:off x="744855" y="5021580"/>
            <a:ext cx="10580370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>
            <a:spAutoFit/>
          </a:bodyPr>
          <a:p>
            <a:pPr eaLnBrk="0" hangingPunct="0"/>
            <a:r>
              <a:rPr lang="zh-CN" altLang="en-US" sz="2400" b="1" dirty="0">
                <a:solidFill>
                  <a:srgbClr val="FFFF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中宋" charset="-122"/>
                <a:ea typeface="华文中宋" charset="-122"/>
              </a:rPr>
              <a:t>    </a:t>
            </a:r>
            <a:r>
              <a:rPr lang="zh-CN" altLang="en-US" sz="24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中宋" charset="-122"/>
                <a:ea typeface="华文中宋" charset="-122"/>
              </a:rPr>
              <a:t> 根据材料并结合所学知识，</a:t>
            </a:r>
            <a:r>
              <a:rPr lang="zh-CN" altLang="en-US" sz="24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中宋" charset="-122"/>
                <a:ea typeface="华文中宋" charset="-122"/>
              </a:rPr>
              <a:t>评析“冲击</a:t>
            </a:r>
            <a:r>
              <a:rPr lang="en-US" altLang="x-none" sz="24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中宋" charset="-122"/>
                <a:ea typeface="华文中宋" charset="-122"/>
              </a:rPr>
              <a:t>——</a:t>
            </a:r>
            <a:r>
              <a:rPr lang="zh-CN" altLang="en-US" sz="24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中宋" charset="-122"/>
                <a:ea typeface="华文中宋" charset="-122"/>
              </a:rPr>
              <a:t>反应”模式。</a:t>
            </a:r>
            <a:endParaRPr lang="zh-CN" altLang="en-US" sz="24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华文中宋" charset="-122"/>
              <a:ea typeface="华文中宋" charset="-122"/>
            </a:endParaRPr>
          </a:p>
          <a:p>
            <a:pPr eaLnBrk="0" hangingPunct="0"/>
            <a:r>
              <a:rPr lang="zh-CN" altLang="en-US" sz="20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楷体" pitchFamily="2" charset="-122"/>
                <a:ea typeface="华文楷体" pitchFamily="2" charset="-122"/>
              </a:rPr>
              <a:t>（要求：对该模式赞成、反对或另有观点均可，</a:t>
            </a:r>
            <a:r>
              <a:rPr lang="zh-CN" altLang="en-US" sz="20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楷体" pitchFamily="2" charset="-122"/>
                <a:ea typeface="华文楷体" pitchFamily="2" charset="-122"/>
              </a:rPr>
              <a:t>观点明确</a:t>
            </a:r>
            <a:r>
              <a:rPr lang="zh-CN" altLang="en-US" sz="20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楷体" pitchFamily="2" charset="-122"/>
                <a:ea typeface="华文楷体" pitchFamily="2" charset="-122"/>
              </a:rPr>
              <a:t>；运用材料中的史实进行评析，史论结合。）</a:t>
            </a:r>
            <a:endParaRPr lang="zh-CN" altLang="en-US" sz="2000" b="1" dirty="0">
              <a:solidFill>
                <a:srgbClr val="0000CC"/>
              </a:solidFill>
              <a:effectLst>
                <a:outerShdw blurRad="38100" dist="38100" dir="2700000">
                  <a:srgbClr val="C0C0C0"/>
                </a:outerShdw>
              </a:effectLst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ransition>
    <p:pull dir="r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8242" name="内容占位符 138241"/>
          <p:cNvSpPr>
            <a:spLocks noGrp="1"/>
          </p:cNvSpPr>
          <p:nvPr>
            <p:ph idx="1"/>
          </p:nvPr>
        </p:nvSpPr>
        <p:spPr>
          <a:xfrm>
            <a:off x="586105" y="406400"/>
            <a:ext cx="10913745" cy="5721350"/>
          </a:xfrm>
        </p:spPr>
        <p:txBody>
          <a:bodyPr anchor="t"/>
          <a:p>
            <a:pPr>
              <a:lnSpc>
                <a:spcPct val="90000"/>
              </a:lnSpc>
            </a:pPr>
            <a:r>
              <a:rPr lang="zh-CN" altLang="en-US" sz="2400" b="1" dirty="0">
                <a:ea typeface="楷体" panose="02010609060101010101" charset="-122"/>
              </a:rPr>
              <a:t>例</a:t>
            </a:r>
            <a:r>
              <a:rPr lang="en-US" altLang="zh-CN" sz="2400" b="1" dirty="0">
                <a:ea typeface="楷体" panose="02010609060101010101" charset="-122"/>
              </a:rPr>
              <a:t>1</a:t>
            </a:r>
            <a:r>
              <a:rPr lang="zh-CN" altLang="en-US" sz="2400" b="1" dirty="0">
                <a:ea typeface="楷体" panose="02010609060101010101" charset="-122"/>
              </a:rPr>
              <a:t>：</a:t>
            </a:r>
            <a:endParaRPr lang="zh-CN" altLang="en-US" sz="2400" b="1" dirty="0">
              <a:ea typeface="楷体" panose="02010609060101010101" charset="-122"/>
            </a:endParaRPr>
          </a:p>
          <a:p>
            <a:pPr>
              <a:lnSpc>
                <a:spcPct val="90000"/>
              </a:lnSpc>
              <a:buNone/>
            </a:pPr>
            <a:r>
              <a:rPr lang="zh-CN" altLang="en-US" sz="2400" dirty="0"/>
              <a:t>         </a:t>
            </a:r>
            <a:r>
              <a:rPr lang="zh-CN" altLang="en-US" sz="2400" b="1" dirty="0">
                <a:latin typeface="楷体" panose="02010609060101010101" charset="-122"/>
                <a:ea typeface="楷体" panose="02010609060101010101" charset="-122"/>
              </a:rPr>
              <a:t> </a:t>
            </a:r>
            <a:r>
              <a:rPr lang="zh-CN" altLang="en-US" sz="2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我赞成用“冲击—反应”模式解释中国近代历史变迁。</a:t>
            </a:r>
            <a:endParaRPr lang="zh-CN" altLang="en-US" sz="24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  <a:p>
            <a:pPr>
              <a:lnSpc>
                <a:spcPct val="90000"/>
              </a:lnSpc>
              <a:buNone/>
            </a:pPr>
            <a:r>
              <a:rPr lang="zh-CN" altLang="en-US" sz="2400" b="1" dirty="0">
                <a:latin typeface="楷体" panose="02010609060101010101" charset="-122"/>
                <a:ea typeface="楷体" panose="02010609060101010101" charset="-122"/>
              </a:rPr>
              <a:t>       </a:t>
            </a:r>
            <a:r>
              <a:rPr lang="zh-CN" altLang="en-US" sz="2400" b="1" dirty="0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</a:rPr>
              <a:t>中国传统社会的惰性，缺乏突破传统社会的内部动力。19世纪中期鸦片战争后被迫开放，在西方的冲击下自然经济瓦解，传播了西方的生产方式；第二次鸦片战争冲击下，中国面临内忧外患，为了富国强兵，洋务派提出中体西用，掀起洋务运动，学习西方的器物，迈出了近代化的第一步；甲午战争战败后民族危机的加深，维新派主张效仿日本，兴民权，设议院，实行群主立宪，掀起维新变法运动；八国联军入侵，清政府腐朽，完全沦为半殖半封建社会，革命派主张效仿美国，建立民主共和制，掀起辛亥革命，推翻了帝制，民主共观念深入人心；巴黎和会上，列强损害中国主权，引发五四运动，新民主主义革命开始。</a:t>
            </a:r>
            <a:endParaRPr lang="zh-CN" altLang="en-US" sz="2400" b="1" dirty="0">
              <a:solidFill>
                <a:srgbClr val="0000CC"/>
              </a:solidFill>
              <a:latin typeface="楷体" panose="02010609060101010101" charset="-122"/>
              <a:ea typeface="楷体" panose="02010609060101010101" charset="-122"/>
            </a:endParaRPr>
          </a:p>
          <a:p>
            <a:pPr>
              <a:lnSpc>
                <a:spcPct val="90000"/>
              </a:lnSpc>
              <a:buNone/>
            </a:pPr>
            <a:r>
              <a:rPr lang="zh-CN" altLang="en-US" sz="2400" b="1" dirty="0">
                <a:latin typeface="楷体" panose="02010609060101010101" charset="-122"/>
                <a:ea typeface="楷体" panose="02010609060101010101" charset="-122"/>
              </a:rPr>
              <a:t>       </a:t>
            </a:r>
            <a:r>
              <a:rPr lang="zh-CN" altLang="en-US" sz="2400" b="1" dirty="0">
                <a:solidFill>
                  <a:schemeClr val="tx1">
                    <a:lumMod val="50000"/>
                  </a:schemeClr>
                </a:solidFill>
                <a:latin typeface="楷体" panose="02010609060101010101" charset="-122"/>
                <a:ea typeface="楷体" panose="02010609060101010101" charset="-122"/>
              </a:rPr>
              <a:t>由此可知：近代以来，在西方的冲击下，中国不同派别的反应是抗争与探索，促使中国近代社会发生剧烈的变化。</a:t>
            </a:r>
            <a:endParaRPr lang="zh-CN" altLang="en-US" sz="2400" b="1" dirty="0">
              <a:solidFill>
                <a:schemeClr val="tx1">
                  <a:lumMod val="50000"/>
                </a:schemeClr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8242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8242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>
                                            <p:txEl>
                                              <p:charRg st="3" end="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8242">
                                            <p:txEl>
                                              <p:charRg st="3" end="3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8242">
                                            <p:txEl>
                                              <p:charRg st="3" end="3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>
                                            <p:txEl>
                                              <p:charRg st="38" end="3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8242">
                                            <p:txEl>
                                              <p:charRg st="38" end="3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8242">
                                            <p:txEl>
                                              <p:charRg st="38" end="3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>
                                            <p:txEl>
                                              <p:charRg st="320" end="37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8242">
                                            <p:txEl>
                                              <p:charRg st="320" end="37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8242">
                                            <p:txEl>
                                              <p:charRg st="320" end="37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2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840740" y="842010"/>
            <a:ext cx="10510520" cy="308800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71078" tIns="35539" rIns="71078" bIns="35539" numCol="1" anchor="ctr" anchorCtr="0" compatLnSpc="1">
            <a:spAutoFit/>
          </a:bodyPr>
          <a:lstStyle/>
          <a:p>
            <a:pPr indent="317500" defTabSz="947420" fontAlgn="base"/>
            <a:r>
              <a:rPr lang="zh-CN" altLang="en-US" sz="2175" b="1" dirty="0">
                <a:ea typeface="楷体" panose="02010609060101010101" charset="-122"/>
                <a:sym typeface="+mn-ea"/>
              </a:rPr>
              <a:t>例</a:t>
            </a:r>
            <a:r>
              <a:rPr lang="en-US" altLang="zh-CN" sz="2175" b="1" dirty="0">
                <a:ea typeface="楷体" panose="02010609060101010101" charset="-122"/>
                <a:sym typeface="+mn-ea"/>
              </a:rPr>
              <a:t>2</a:t>
            </a:r>
            <a:r>
              <a:rPr lang="zh-CN" altLang="en-US" sz="2175" b="1" dirty="0">
                <a:ea typeface="楷体" panose="02010609060101010101" charset="-122"/>
                <a:sym typeface="+mn-ea"/>
              </a:rPr>
              <a:t>：</a:t>
            </a:r>
            <a:br>
              <a:rPr lang="zh-CN" altLang="en-US" sz="2175" b="1" dirty="0" smtClean="0">
                <a:latin typeface="宋体" panose="02010600030101010101" pitchFamily="2" charset="-122"/>
                <a:cs typeface="Times New Roman" panose="02020603050405020304" pitchFamily="2" charset="0"/>
              </a:rPr>
            </a:br>
            <a:r>
              <a:rPr lang="zh-CN" altLang="en-US" sz="2175" b="1" strike="noStrike" noProof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2" charset="0"/>
              </a:rPr>
              <a:t>  </a:t>
            </a:r>
            <a:r>
              <a:rPr lang="zh-CN" altLang="en-US" sz="2175" b="1" strike="noStrike" noProof="1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Times New Roman" panose="02020603050405020304" pitchFamily="2" charset="0"/>
              </a:rPr>
              <a:t>观点：从</a:t>
            </a:r>
            <a:r>
              <a:rPr lang="en-US" altLang="zh-CN" sz="2175" b="1" strike="noStrike" noProof="1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Times New Roman" panose="02020603050405020304" pitchFamily="2" charset="0"/>
              </a:rPr>
              <a:t>19</a:t>
            </a:r>
            <a:r>
              <a:rPr lang="zh-CN" altLang="en-US" sz="2175" b="1" strike="noStrike" noProof="1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Times New Roman" panose="02020603050405020304" pitchFamily="2" charset="0"/>
              </a:rPr>
              <a:t>世纪中期开始，西方的冲击促使中国发生剧烈变化。本人认为该观点正确。</a:t>
            </a:r>
            <a:br>
              <a:rPr lang="zh-CN" altLang="en-US" sz="2175" b="1" dirty="0" smtClean="0">
                <a:latin typeface="宋体" panose="02010600030101010101" pitchFamily="2" charset="-122"/>
                <a:cs typeface="Times New Roman" panose="02020603050405020304" pitchFamily="2" charset="0"/>
              </a:rPr>
            </a:br>
            <a:r>
              <a:rPr lang="zh-CN" altLang="en-US" sz="2175" b="1" strike="noStrike" noProof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2" charset="0"/>
              </a:rPr>
              <a:t>     </a:t>
            </a:r>
            <a:r>
              <a:rPr lang="en-US" altLang="zh-CN" sz="2175" b="1" strike="noStrike" noProof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2" charset="0"/>
              </a:rPr>
              <a:t>1</a:t>
            </a:r>
            <a:r>
              <a:rPr lang="zh-CN" altLang="zh-CN" sz="2175" b="1" strike="noStrike" noProof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2" charset="0"/>
              </a:rPr>
              <a:t>、</a:t>
            </a:r>
            <a:r>
              <a:rPr lang="zh-CN" altLang="en-US" sz="2175" b="1" strike="noStrike" noProof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2" charset="0"/>
              </a:rPr>
              <a:t>西方的冲击使中国</a:t>
            </a:r>
            <a:r>
              <a:rPr lang="zh-CN" altLang="en-US" sz="2175" b="1" strike="noStrike" noProof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2" charset="0"/>
              </a:rPr>
              <a:t>经济</a:t>
            </a:r>
            <a:r>
              <a:rPr lang="zh-CN" altLang="en-US" sz="2175" b="1" strike="noStrike" noProof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2" charset="0"/>
              </a:rPr>
              <a:t>发生了重大变化。鸦片战争、洋务运动等。</a:t>
            </a:r>
            <a:endParaRPr lang="zh-CN" altLang="en-US" sz="2175" strike="noStrike" noProof="1" dirty="0" smtClean="0">
              <a:cs typeface="宋体" panose="02010600030101010101" pitchFamily="2" charset="-122"/>
            </a:endParaRPr>
          </a:p>
          <a:p>
            <a:pPr indent="317500" defTabSz="947420" eaLnBrk="0" fontAlgn="base" hangingPunct="0"/>
            <a:r>
              <a:rPr lang="zh-CN" altLang="en-US" sz="2175" b="1" strike="noStrike" noProof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2" charset="0"/>
              </a:rPr>
              <a:t>   </a:t>
            </a:r>
            <a:r>
              <a:rPr lang="en-US" altLang="zh-CN" sz="2175" b="1" strike="noStrike" noProof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2" charset="0"/>
              </a:rPr>
              <a:t>2</a:t>
            </a:r>
            <a:r>
              <a:rPr lang="zh-CN" altLang="en-US" sz="2175" b="1" strike="noStrike" noProof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2" charset="0"/>
              </a:rPr>
              <a:t>、西方的冲击使中国</a:t>
            </a:r>
            <a:r>
              <a:rPr lang="zh-CN" altLang="en-US" sz="2175" b="1" strike="noStrike" noProof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2" charset="0"/>
              </a:rPr>
              <a:t>政治</a:t>
            </a:r>
            <a:r>
              <a:rPr lang="zh-CN" altLang="en-US" sz="2175" b="1" strike="noStrike" noProof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2" charset="0"/>
              </a:rPr>
              <a:t>发生了重大变化。百日维新、辛亥革命等。</a:t>
            </a:r>
            <a:endParaRPr lang="zh-CN" altLang="en-US" sz="2175" strike="noStrike" noProof="1" dirty="0" smtClean="0">
              <a:cs typeface="宋体" panose="02010600030101010101" pitchFamily="2" charset="-122"/>
            </a:endParaRPr>
          </a:p>
          <a:p>
            <a:pPr indent="317500" defTabSz="947420" eaLnBrk="0" fontAlgn="base" hangingPunct="0"/>
            <a:r>
              <a:rPr lang="zh-CN" altLang="en-US" sz="2175" b="1" strike="noStrike" noProof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2" charset="0"/>
              </a:rPr>
              <a:t>   </a:t>
            </a:r>
            <a:r>
              <a:rPr lang="en-US" altLang="zh-CN" sz="2175" b="1" strike="noStrike" noProof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2" charset="0"/>
              </a:rPr>
              <a:t>3</a:t>
            </a:r>
            <a:r>
              <a:rPr lang="zh-CN" altLang="en-US" sz="2175" b="1" strike="noStrike" noProof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2" charset="0"/>
              </a:rPr>
              <a:t>、西方的冲击使中国</a:t>
            </a:r>
            <a:r>
              <a:rPr lang="zh-CN" altLang="en-US" sz="2175" b="1" strike="noStrike" noProof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2" charset="0"/>
              </a:rPr>
              <a:t>思想</a:t>
            </a:r>
            <a:r>
              <a:rPr lang="zh-CN" altLang="en-US" sz="2175" b="1" strike="noStrike" noProof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2" charset="0"/>
              </a:rPr>
              <a:t>文化发生了重大变化。维新思想、革命思想、新文化等。</a:t>
            </a:r>
            <a:br>
              <a:rPr lang="zh-CN" altLang="en-US" sz="2175" b="1" dirty="0" smtClean="0">
                <a:latin typeface="宋体" panose="02010600030101010101" pitchFamily="2" charset="-122"/>
                <a:cs typeface="Times New Roman" panose="02020603050405020304" pitchFamily="2" charset="0"/>
              </a:rPr>
            </a:br>
            <a:r>
              <a:rPr lang="zh-CN" altLang="en-US" sz="2175" b="1" strike="noStrike" noProof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2" charset="0"/>
              </a:rPr>
              <a:t>    总结：中国被迫卷入资本主义世界体系，被迫开始近代化进程，由古代社会向近代社会转型。</a:t>
            </a:r>
            <a:endParaRPr lang="zh-CN" altLang="en-US" sz="2175" strike="noStrike" noProof="1" dirty="0" smtClean="0"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99681" name="Picture 5"/>
          <p:cNvPicPr>
            <a:picLocks noChangeAspect="1"/>
          </p:cNvPicPr>
          <p:nvPr/>
        </p:nvPicPr>
        <p:blipFill>
          <a:blip r:embed="rId1">
            <a:lum bright="-18000" contrast="42000"/>
          </a:blip>
          <a:stretch>
            <a:fillRect/>
          </a:stretch>
        </p:blipFill>
        <p:spPr>
          <a:xfrm>
            <a:off x="1525905" y="2194560"/>
            <a:ext cx="7510780" cy="2827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7219" name="文本框 6"/>
          <p:cNvSpPr txBox="1"/>
          <p:nvPr/>
        </p:nvSpPr>
        <p:spPr>
          <a:xfrm>
            <a:off x="64135" y="342265"/>
            <a:ext cx="11988800" cy="175323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>
            <a:spAutoFit/>
          </a:bodyPr>
          <a:p>
            <a:pPr eaLnBrk="0" hangingPunct="0"/>
            <a:r>
              <a:rPr lang="en-US" sz="2400">
                <a:sym typeface="+mn-ea"/>
              </a:rPr>
              <a:t>2</a:t>
            </a:r>
            <a:r>
              <a:rPr lang="zh-CN" altLang="en-US" sz="2400">
                <a:sym typeface="+mn-ea"/>
              </a:rPr>
              <a:t>、试题</a:t>
            </a:r>
            <a:r>
              <a:rPr lang="zh-CN" altLang="en-US" sz="2400">
                <a:solidFill>
                  <a:srgbClr val="FF0000"/>
                </a:solidFill>
                <a:sym typeface="+mn-ea"/>
              </a:rPr>
              <a:t>改编拓展</a:t>
            </a:r>
            <a:endParaRPr lang="zh-CN" altLang="en-US" sz="2400">
              <a:solidFill>
                <a:srgbClr val="FF0000"/>
              </a:solidFill>
              <a:sym typeface="+mn-ea"/>
            </a:endParaRPr>
          </a:p>
          <a:p>
            <a:pPr eaLnBrk="0" hangingPunct="0"/>
            <a:r>
              <a:rPr lang="zh-CN" altLang="en-US" sz="24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中宋" charset="-122"/>
                <a:ea typeface="华文中宋" charset="-122"/>
              </a:rPr>
              <a:t>      （改编题</a:t>
            </a:r>
            <a:r>
              <a:rPr lang="en-US" altLang="zh-CN" sz="24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中宋" charset="-122"/>
                <a:ea typeface="华文中宋" charset="-122"/>
              </a:rPr>
              <a:t>1</a:t>
            </a:r>
            <a:r>
              <a:rPr lang="zh-CN" altLang="en-US" sz="24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中宋" charset="-122"/>
                <a:ea typeface="华文中宋" charset="-122"/>
              </a:rPr>
              <a:t>）阅读材料，回答问题。</a:t>
            </a:r>
            <a:endParaRPr lang="zh-CN" altLang="en-US" sz="2400" b="1" dirty="0">
              <a:solidFill>
                <a:srgbClr val="0000CC"/>
              </a:solidFill>
              <a:effectLst>
                <a:outerShdw blurRad="38100" dist="38100" dir="2700000">
                  <a:srgbClr val="C0C0C0"/>
                </a:outerShdw>
              </a:effectLst>
              <a:latin typeface="华文中宋" charset="-122"/>
              <a:ea typeface="华文中宋" charset="-122"/>
            </a:endParaRPr>
          </a:p>
          <a:p>
            <a:pPr eaLnBrk="0" hangingPunct="0"/>
            <a:r>
              <a:rPr lang="zh-CN" altLang="en-US" sz="20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中宋" charset="-122"/>
                <a:ea typeface="华文中宋" charset="-122"/>
              </a:rPr>
              <a:t>      材料  </a:t>
            </a:r>
            <a:r>
              <a:rPr lang="zh-CN" altLang="en-US" sz="2000" b="1">
                <a:solidFill>
                  <a:schemeClr val="tx1">
                    <a:lumMod val="5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近代中国接触的西洋“除了强大的武力，尚有别具一格的</a:t>
            </a:r>
            <a:r>
              <a:rPr lang="zh-CN" altLang="en-US" sz="20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政治组织、经济力量、高度文化，</a:t>
            </a:r>
            <a:r>
              <a:rPr lang="zh-CN" altLang="en-US" sz="2000" b="1">
                <a:solidFill>
                  <a:schemeClr val="tx1">
                    <a:lumMod val="5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一旦彼此短兵相接，中国的藩篱为之突破，立国基础为之震撼”。面对这“旷古未有的变局”，中国“应付的困难就从此开始了，但</a:t>
            </a:r>
            <a:r>
              <a:rPr lang="zh-CN" altLang="en-US" sz="20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前途放大光明、得大幸福的希望亦即寄托在这个大变化上”。</a:t>
            </a:r>
            <a:r>
              <a:rPr lang="zh-CN" altLang="en-US" sz="20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楷体" pitchFamily="2" charset="-122"/>
                <a:ea typeface="华文楷体" pitchFamily="2" charset="-122"/>
              </a:rPr>
              <a:t>（见下图）。</a:t>
            </a:r>
            <a:endParaRPr lang="zh-CN" altLang="en-US" sz="2000" b="1" dirty="0">
              <a:solidFill>
                <a:srgbClr val="0000CC"/>
              </a:solidFill>
              <a:effectLst>
                <a:outerShdw blurRad="38100" dist="38100" dir="2700000">
                  <a:srgbClr val="C0C0C0"/>
                </a:outerShdw>
              </a:effectLst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37220" name="文本框 7"/>
          <p:cNvSpPr txBox="1"/>
          <p:nvPr/>
        </p:nvSpPr>
        <p:spPr>
          <a:xfrm>
            <a:off x="326390" y="5021580"/>
            <a:ext cx="10998835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>
            <a:spAutoFit/>
          </a:bodyPr>
          <a:p>
            <a:pPr marL="0" indent="0" fontAlgn="auto">
              <a:lnSpc>
                <a:spcPct val="100000"/>
              </a:lnSpc>
              <a:buNone/>
            </a:pPr>
            <a:r>
              <a:rPr lang="zh-CN" altLang="en-US" sz="2400" b="1" dirty="0">
                <a:solidFill>
                  <a:srgbClr val="FFFF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中宋" charset="-122"/>
                <a:ea typeface="华文中宋" charset="-122"/>
              </a:rPr>
              <a:t>    </a:t>
            </a:r>
            <a:r>
              <a:rPr lang="zh-CN" altLang="en-US" sz="2000" b="1">
                <a:solidFill>
                  <a:schemeClr val="tx2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围绕材料，结合中国近代史的具体史实，自拟论题，并就所拟论题进行阐述。              </a:t>
            </a:r>
            <a:endParaRPr lang="zh-CN" altLang="en-US" sz="2000" b="1">
              <a:solidFill>
                <a:schemeClr val="tx2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 sz="2000" b="1">
                <a:solidFill>
                  <a:schemeClr val="tx2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       </a:t>
            </a:r>
            <a:r>
              <a:rPr lang="zh-CN" altLang="en-US" sz="20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（要求：明确写出论题，阐述须史论结合。）</a:t>
            </a:r>
            <a:endParaRPr lang="zh-CN" altLang="en-US" sz="20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eaLnBrk="0" hangingPunct="0"/>
            <a:endParaRPr lang="zh-CN" altLang="en-US" sz="20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</p:spTree>
  </p:cSld>
  <p:clrMapOvr>
    <a:masterClrMapping/>
  </p:clrMapOvr>
  <p:transition>
    <p:pull dir="r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47980" y="548005"/>
            <a:ext cx="11564620" cy="5604510"/>
          </a:xfrm>
        </p:spPr>
        <p:txBody>
          <a:bodyPr/>
          <a:p>
            <a:pPr marL="0" indent="0">
              <a:buNone/>
            </a:pPr>
            <a:r>
              <a:rPr lang="zh-CN" altLang="en-US"/>
              <a:t>论题：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                               西方文明的冲击加速了中国近代化进程</a:t>
            </a:r>
            <a:endParaRPr lang="zh-CN" altLang="en-US"/>
          </a:p>
          <a:p>
            <a:pPr indent="317500" defTabSz="947420" fontAlgn="base"/>
            <a:r>
              <a:rPr lang="zh-CN" altLang="en-US"/>
              <a:t>阐述：</a:t>
            </a:r>
            <a:endParaRPr lang="zh-CN" altLang="en-US"/>
          </a:p>
          <a:p>
            <a:pPr indent="0" defTabSz="947420" fontAlgn="base">
              <a:buNone/>
            </a:pPr>
            <a:r>
              <a:rPr lang="en-US" altLang="zh-CN"/>
              <a:t>            19</a:t>
            </a:r>
            <a:r>
              <a:rPr lang="zh-CN" altLang="en-US"/>
              <a:t>世纪中期以来</a:t>
            </a:r>
            <a:r>
              <a:rPr lang="zh-CN" altLang="en-US" b="1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Times New Roman" panose="02020603050405020304" pitchFamily="2" charset="0"/>
                <a:sym typeface="+mn-ea"/>
              </a:rPr>
              <a:t>，西方发动了一系列的侵华战争，给中国带来灾难，但西方工业文明的冲击也给中国带来近代化的机遇。</a:t>
            </a:r>
            <a:br>
              <a:rPr lang="zh-CN" altLang="en-US" b="1" dirty="0" smtClean="0">
                <a:latin typeface="宋体" panose="02010600030101010101" pitchFamily="2" charset="-122"/>
                <a:cs typeface="Times New Roman" panose="02020603050405020304" pitchFamily="2" charset="0"/>
                <a:sym typeface="+mn-ea"/>
              </a:rPr>
            </a:br>
            <a:r>
              <a:rPr lang="zh-CN" altLang="en-US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2" charset="0"/>
                <a:sym typeface="+mn-ea"/>
              </a:rPr>
              <a:t>      </a:t>
            </a:r>
            <a:r>
              <a:rPr lang="zh-CN" altLang="en-US" b="1" dirty="0" smtClean="0"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经济上，自然</a:t>
            </a:r>
            <a:r>
              <a:rPr lang="zh-CN" altLang="en-US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经济开始瓦解，</a:t>
            </a:r>
            <a:r>
              <a:rPr lang="zh-CN" altLang="en-US" b="1" dirty="0" smtClean="0"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洋务运动出现、民族资本主义工业产生发展。政治上，封建君主专制动摇，维新运动主张君主立宪制、辛亥革命推翻帝制，建立民主共和制。文化上，封建</a:t>
            </a:r>
            <a:r>
              <a:rPr lang="zh-CN" altLang="en-US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思想受到冲击，</a:t>
            </a:r>
            <a:r>
              <a:rPr lang="zh-CN" altLang="en-US" b="1" dirty="0" smtClean="0"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维新思潮、民主共和思潮、新文化运动促进中华民族的思想启蒙。生活习俗上，近代中国的衣食住行、婚丧嫁娶发生变化，出现简约文明婚姻等。中国近代化经历了由学习西方的器物到制度再到思想的过程。</a:t>
            </a:r>
            <a:br>
              <a:rPr lang="zh-CN" altLang="en-US" b="1" dirty="0" smtClean="0">
                <a:latin typeface="宋体" panose="02010600030101010101" pitchFamily="2" charset="-122"/>
                <a:cs typeface="Times New Roman" panose="02020603050405020304" pitchFamily="2" charset="0"/>
                <a:sym typeface="+mn-ea"/>
              </a:rPr>
            </a:br>
            <a:r>
              <a:rPr lang="zh-CN" altLang="en-US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2" charset="0"/>
                <a:sym typeface="+mn-ea"/>
              </a:rPr>
              <a:t>      </a:t>
            </a:r>
            <a:r>
              <a:rPr lang="zh-CN" altLang="en-US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2" charset="0"/>
                <a:sym typeface="+mn-ea"/>
              </a:rPr>
              <a:t>总之：中国在西方文明的冲击下，被迫开始近代化进程，加速了中国由农耕社会向近代工业社会的转型。</a:t>
            </a:r>
            <a:endParaRPr lang="zh-CN" altLang="en-US" b="1" strike="noStrike" noProof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2" charset="0"/>
              <a:sym typeface="+mn-ea"/>
            </a:endParaRPr>
          </a:p>
          <a:p>
            <a:pPr marL="0" indent="0">
              <a:buNone/>
            </a:pPr>
            <a:endParaRPr lang="zh-CN" altLang="en-US" b="1" strike="noStrike" noProof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2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99681" name="Picture 5"/>
          <p:cNvPicPr>
            <a:picLocks noChangeAspect="1"/>
          </p:cNvPicPr>
          <p:nvPr/>
        </p:nvPicPr>
        <p:blipFill>
          <a:blip r:embed="rId1">
            <a:lum bright="-18000" contrast="42000"/>
          </a:blip>
          <a:stretch>
            <a:fillRect/>
          </a:stretch>
        </p:blipFill>
        <p:spPr>
          <a:xfrm>
            <a:off x="1258570" y="2194560"/>
            <a:ext cx="7510780" cy="2827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7219" name="文本框 6"/>
          <p:cNvSpPr txBox="1"/>
          <p:nvPr/>
        </p:nvSpPr>
        <p:spPr>
          <a:xfrm>
            <a:off x="231775" y="387350"/>
            <a:ext cx="11606530" cy="175323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>
            <a:spAutoFit/>
          </a:bodyPr>
          <a:p>
            <a:pPr eaLnBrk="0" hangingPunct="0"/>
            <a:r>
              <a:rPr lang="en-US" sz="2400">
                <a:sym typeface="+mn-ea"/>
              </a:rPr>
              <a:t>2</a:t>
            </a:r>
            <a:r>
              <a:rPr lang="zh-CN" altLang="en-US" sz="2400">
                <a:sym typeface="+mn-ea"/>
              </a:rPr>
              <a:t>、试题</a:t>
            </a:r>
            <a:r>
              <a:rPr lang="zh-CN" altLang="en-US" sz="2400">
                <a:solidFill>
                  <a:srgbClr val="FF0000"/>
                </a:solidFill>
                <a:sym typeface="+mn-ea"/>
              </a:rPr>
              <a:t>改编拓展</a:t>
            </a:r>
            <a:endParaRPr lang="zh-CN" altLang="en-US" sz="2400">
              <a:solidFill>
                <a:srgbClr val="FF0000"/>
              </a:solidFill>
              <a:sym typeface="+mn-ea"/>
            </a:endParaRPr>
          </a:p>
          <a:p>
            <a:pPr eaLnBrk="0" hangingPunct="0"/>
            <a:r>
              <a:rPr lang="zh-CN" altLang="en-US" sz="24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中宋" charset="-122"/>
                <a:ea typeface="华文中宋" charset="-122"/>
              </a:rPr>
              <a:t>    （改编题</a:t>
            </a:r>
            <a:r>
              <a:rPr lang="en-US" altLang="zh-CN" sz="24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中宋" charset="-122"/>
                <a:ea typeface="华文中宋" charset="-122"/>
              </a:rPr>
              <a:t>2</a:t>
            </a:r>
            <a:r>
              <a:rPr lang="zh-CN" altLang="en-US" sz="24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中宋" charset="-122"/>
                <a:ea typeface="华文中宋" charset="-122"/>
              </a:rPr>
              <a:t>）阅读材料，回答问题。</a:t>
            </a:r>
            <a:endParaRPr lang="zh-CN" altLang="en-US" sz="2400" b="1" dirty="0">
              <a:solidFill>
                <a:srgbClr val="0000CC"/>
              </a:solidFill>
              <a:effectLst>
                <a:outerShdw blurRad="38100" dist="38100" dir="2700000">
                  <a:srgbClr val="C0C0C0"/>
                </a:outerShdw>
              </a:effectLst>
              <a:latin typeface="华文中宋" charset="-122"/>
              <a:ea typeface="华文中宋" charset="-122"/>
            </a:endParaRPr>
          </a:p>
          <a:p>
            <a:pPr eaLnBrk="0" hangingPunct="0"/>
            <a:r>
              <a:rPr lang="zh-CN" altLang="en-US" sz="20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中宋" charset="-122"/>
                <a:ea typeface="华文中宋" charset="-122"/>
              </a:rPr>
              <a:t>      材料  </a:t>
            </a:r>
            <a:r>
              <a:rPr lang="zh-CN" altLang="en-US" sz="20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楷体" pitchFamily="2" charset="-122"/>
                <a:ea typeface="华文楷体" pitchFamily="2" charset="-122"/>
              </a:rPr>
              <a:t>“冲击</a:t>
            </a:r>
            <a:r>
              <a:rPr lang="en-US" altLang="x-none" sz="20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楷体" pitchFamily="2" charset="-122"/>
                <a:ea typeface="华文楷体" pitchFamily="2" charset="-122"/>
              </a:rPr>
              <a:t>——</a:t>
            </a:r>
            <a:r>
              <a:rPr lang="zh-CN" altLang="en-US" sz="20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楷体" pitchFamily="2" charset="-122"/>
                <a:ea typeface="华文楷体" pitchFamily="2" charset="-122"/>
              </a:rPr>
              <a:t>反应”曾是国内外史学界解释中国近代历史的模式之一，其主要观点为中国社会存在巨大惰性，缺乏突破传统框架的内部动力；从</a:t>
            </a:r>
            <a:r>
              <a:rPr lang="en-US" altLang="x-none" sz="20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楷体" pitchFamily="2" charset="-122"/>
                <a:ea typeface="华文楷体" pitchFamily="2" charset="-122"/>
              </a:rPr>
              <a:t>19</a:t>
            </a:r>
            <a:r>
              <a:rPr lang="zh-CN" altLang="en-US" sz="20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楷体" pitchFamily="2" charset="-122"/>
                <a:ea typeface="华文楷体" pitchFamily="2" charset="-122"/>
              </a:rPr>
              <a:t>世纪中期开始，西方的冲击促使中国发生剧烈变化。有人据此图示中国近代历史变迁（见下图）。</a:t>
            </a:r>
            <a:endParaRPr lang="zh-CN" altLang="en-US" sz="2000" b="1" dirty="0">
              <a:solidFill>
                <a:srgbClr val="0000CC"/>
              </a:solidFill>
              <a:effectLst>
                <a:outerShdw blurRad="38100" dist="38100" dir="2700000">
                  <a:srgbClr val="C0C0C0"/>
                </a:outerShdw>
              </a:effectLst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37220" name="文本框 7"/>
          <p:cNvSpPr txBox="1"/>
          <p:nvPr/>
        </p:nvSpPr>
        <p:spPr>
          <a:xfrm>
            <a:off x="303530" y="5021580"/>
            <a:ext cx="11021695" cy="82994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>
            <a:spAutoFit/>
          </a:bodyPr>
          <a:p>
            <a:pPr marL="0" indent="0" fontAlgn="auto">
              <a:lnSpc>
                <a:spcPct val="100000"/>
              </a:lnSpc>
              <a:buNone/>
            </a:pPr>
            <a:r>
              <a:rPr lang="zh-CN" altLang="en-US" sz="2400" b="1" dirty="0">
                <a:solidFill>
                  <a:srgbClr val="FFFF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中宋" charset="-122"/>
                <a:ea typeface="华文中宋" charset="-122"/>
              </a:rPr>
              <a:t>   </a:t>
            </a:r>
            <a:r>
              <a:rPr lang="zh-CN" altLang="en-US" sz="2400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中宋" charset="-122"/>
                <a:ea typeface="华文中宋" charset="-122"/>
              </a:rPr>
              <a:t> </a:t>
            </a:r>
            <a:r>
              <a:rPr lang="zh-CN" altLang="en-US" sz="24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围绕材料，结合中国近代史的具体史实，自拟论题，并就所拟论题进行阐述。              </a:t>
            </a:r>
            <a:endParaRPr lang="zh-CN" altLang="en-US" sz="24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 sz="24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       （要求：明确写出</a:t>
            </a:r>
            <a:r>
              <a:rPr lang="zh-CN" altLang="en-US" sz="2400" b="1">
                <a:solidFill>
                  <a:srgbClr val="00206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论题</a:t>
            </a:r>
            <a:r>
              <a:rPr lang="zh-CN" altLang="en-US" sz="24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，阐述须史论结合。）</a:t>
            </a:r>
            <a:endParaRPr lang="zh-CN" altLang="en-US" sz="24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</p:spTree>
  </p:cSld>
  <p:clrMapOvr>
    <a:masterClrMapping/>
  </p:clrMapOvr>
  <p:transition>
    <p:pull dir="r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353060" y="866775"/>
            <a:ext cx="11416665" cy="37585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71078" tIns="35539" rIns="71078" bIns="35539" numCol="1" anchor="ctr" anchorCtr="0" compatLnSpc="1">
            <a:spAutoFit/>
          </a:bodyPr>
          <a:lstStyle/>
          <a:p>
            <a:pPr indent="317500" defTabSz="947420" fontAlgn="base"/>
            <a:r>
              <a:rPr lang="zh-CN" altLang="en-US" sz="2175" b="1" dirty="0">
                <a:ea typeface="楷体" panose="02010609060101010101" charset="-122"/>
                <a:sym typeface="+mn-ea"/>
              </a:rPr>
              <a:t>例</a:t>
            </a:r>
            <a:r>
              <a:rPr lang="en-US" altLang="zh-CN" sz="2175" b="1" dirty="0">
                <a:ea typeface="楷体" panose="02010609060101010101" charset="-122"/>
                <a:sym typeface="+mn-ea"/>
              </a:rPr>
              <a:t>2</a:t>
            </a:r>
            <a:r>
              <a:rPr lang="zh-CN" altLang="en-US" sz="2175" b="1" dirty="0">
                <a:ea typeface="楷体" panose="02010609060101010101" charset="-122"/>
                <a:sym typeface="+mn-ea"/>
              </a:rPr>
              <a:t>：</a:t>
            </a:r>
            <a:endParaRPr lang="zh-CN" altLang="en-US" sz="2175" b="1" dirty="0">
              <a:ea typeface="楷体" panose="02010609060101010101" charset="-122"/>
              <a:sym typeface="+mn-ea"/>
            </a:endParaRPr>
          </a:p>
          <a:p>
            <a:pPr indent="317500" defTabSz="947420" fontAlgn="base"/>
            <a:r>
              <a:rPr lang="zh-CN" altLang="en-US" sz="2175" b="1" dirty="0">
                <a:ea typeface="楷体" panose="02010609060101010101" charset="-122"/>
                <a:sym typeface="+mn-ea"/>
              </a:rPr>
              <a:t>论题：</a:t>
            </a:r>
            <a:endParaRPr lang="zh-CN" altLang="en-US" sz="2175" b="1" dirty="0">
              <a:ea typeface="楷体" panose="02010609060101010101" charset="-122"/>
              <a:sym typeface="+mn-ea"/>
            </a:endParaRPr>
          </a:p>
          <a:p>
            <a:pPr indent="317500" defTabSz="947420" fontAlgn="base"/>
            <a:r>
              <a:rPr lang="zh-CN" altLang="en-US" sz="2175" b="1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Times New Roman" panose="02020603050405020304" pitchFamily="2" charset="0"/>
                <a:sym typeface="+mn-ea"/>
              </a:rPr>
              <a:t>                 西方的冲击促使中国发生剧烈变化</a:t>
            </a:r>
            <a:br>
              <a:rPr lang="zh-CN" altLang="en-US" sz="2175" b="1" dirty="0" smtClean="0">
                <a:latin typeface="宋体" panose="02010600030101010101" pitchFamily="2" charset="-122"/>
                <a:cs typeface="Times New Roman" panose="02020603050405020304" pitchFamily="2" charset="0"/>
              </a:rPr>
            </a:br>
            <a:r>
              <a:rPr lang="zh-CN" altLang="en-US" sz="2175" b="1" strike="noStrike" noProof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2" charset="0"/>
              </a:rPr>
              <a:t>  阐述：</a:t>
            </a:r>
            <a:endParaRPr lang="zh-CN" altLang="en-US" sz="2175" b="1" strike="noStrike" noProof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2" charset="0"/>
            </a:endParaRPr>
          </a:p>
          <a:p>
            <a:pPr indent="317500" defTabSz="947420" fontAlgn="base"/>
            <a:r>
              <a:rPr lang="zh-CN" altLang="en-US" sz="2175" b="1" strike="noStrike" noProof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2" charset="0"/>
              </a:rPr>
              <a:t>    </a:t>
            </a:r>
            <a:r>
              <a:rPr lang="zh-CN" altLang="en-US" sz="2175" b="1" dirty="0">
                <a:solidFill>
                  <a:srgbClr val="0000CC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中国传统社会的惰性，缺乏突破传统社会的内部动力。</a:t>
            </a:r>
            <a:r>
              <a:rPr lang="zh-CN" altLang="en-US" sz="2175" b="1" strike="noStrike" noProof="1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Times New Roman" panose="02020603050405020304" pitchFamily="2" charset="0"/>
              </a:rPr>
              <a:t>从</a:t>
            </a:r>
            <a:r>
              <a:rPr lang="en-US" altLang="zh-CN" sz="2175" b="1" strike="noStrike" noProof="1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Times New Roman" panose="02020603050405020304" pitchFamily="2" charset="0"/>
              </a:rPr>
              <a:t>19</a:t>
            </a:r>
            <a:r>
              <a:rPr lang="zh-CN" altLang="en-US" sz="2175" b="1" strike="noStrike" noProof="1" dirty="0" smtClean="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Times New Roman" panose="02020603050405020304" pitchFamily="2" charset="0"/>
              </a:rPr>
              <a:t>世纪中期开始，西方的冲击促使中国发生剧烈变化。</a:t>
            </a:r>
            <a:r>
              <a:rPr lang="zh-CN" altLang="en-US" sz="2175" b="1" dirty="0" smtClean="0"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经济上，自然</a:t>
            </a:r>
            <a:r>
              <a:rPr lang="zh-CN" altLang="en-US" sz="2175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经济开始瓦解，</a:t>
            </a:r>
            <a:r>
              <a:rPr lang="zh-CN" altLang="en-US" sz="2175" b="1" dirty="0" smtClean="0"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洋务运动出现、民族资本主义工业产生发展。政治上，封建君主专制动摇，维新运动主张君主立宪制、辛亥革命推翻帝制，建立民主共和制。文化上，封建</a:t>
            </a:r>
            <a:r>
              <a:rPr lang="zh-CN" altLang="en-US" sz="2175" b="1" dirty="0" smtClean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思想受到冲击，</a:t>
            </a:r>
            <a:r>
              <a:rPr lang="zh-CN" altLang="en-US" sz="2175" b="1" dirty="0" smtClean="0"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维新思潮、民主共和思潮、新文化运动促进中华民族的思想启蒙。生活习俗上，近代中国的衣食住行、婚丧嫁娶发生变化，出现简约文明婚姻等。中国近代经历了由学习西方的器物到制度再到思想的过程。</a:t>
            </a:r>
            <a:br>
              <a:rPr lang="zh-CN" altLang="en-US" sz="2175" b="1" dirty="0" smtClean="0">
                <a:latin typeface="宋体" panose="02010600030101010101" pitchFamily="2" charset="-122"/>
                <a:cs typeface="Times New Roman" panose="02020603050405020304" pitchFamily="2" charset="0"/>
              </a:rPr>
            </a:br>
            <a:r>
              <a:rPr lang="zh-CN" altLang="en-US" sz="2175" b="1" strike="noStrike" noProof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2" charset="0"/>
              </a:rPr>
              <a:t>    </a:t>
            </a:r>
            <a:r>
              <a:rPr lang="zh-CN" altLang="en-US" sz="2175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2" charset="0"/>
                <a:sym typeface="+mn-ea"/>
              </a:rPr>
              <a:t>总之：中国在西方文明的冲击下，加速了中国由农耕社会向近代工业社会的转型。</a:t>
            </a:r>
            <a:endParaRPr lang="zh-CN" altLang="en-US" sz="2175" strike="noStrike" noProof="1" dirty="0" smtClean="0">
              <a:cs typeface="宋体" panose="02010600030101010101" pitchFamily="2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70" name="文本占位符 32769"/>
          <p:cNvSpPr>
            <a:spLocks noGrp="1"/>
          </p:cNvSpPr>
          <p:nvPr>
            <p:ph type="body" idx="1"/>
          </p:nvPr>
        </p:nvSpPr>
        <p:spPr>
          <a:xfrm>
            <a:off x="505460" y="694055"/>
            <a:ext cx="11296650" cy="5433695"/>
          </a:xfrm>
        </p:spPr>
        <p:txBody>
          <a:bodyPr/>
          <a:p>
            <a:pPr marL="0" indent="0">
              <a:buNone/>
            </a:pPr>
            <a:r>
              <a:rPr lang="en-US">
                <a:sym typeface="+mn-ea"/>
              </a:rPr>
              <a:t>2</a:t>
            </a:r>
            <a:r>
              <a:rPr lang="zh-CN" altLang="en-US">
                <a:sym typeface="+mn-ea"/>
              </a:rPr>
              <a:t>、试题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改编拓展</a:t>
            </a:r>
            <a:endParaRPr lang="zh-CN" altLang="en-US">
              <a:solidFill>
                <a:srgbClr val="FF0000"/>
              </a:solidFill>
              <a:sym typeface="+mn-ea"/>
            </a:endParaRPr>
          </a:p>
          <a:p>
            <a:pPr marL="0" indent="0">
              <a:buNone/>
            </a:pPr>
            <a:r>
              <a:rPr lang="zh-CN" altLang="en-US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中宋" charset="-122"/>
                <a:ea typeface="华文中宋" charset="-122"/>
                <a:sym typeface="+mn-ea"/>
              </a:rPr>
              <a:t>（改编题</a:t>
            </a:r>
            <a:r>
              <a:rPr lang="en-US" altLang="zh-CN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中宋" charset="-122"/>
                <a:ea typeface="华文中宋" charset="-122"/>
                <a:sym typeface="+mn-ea"/>
              </a:rPr>
              <a:t>3</a:t>
            </a:r>
            <a:r>
              <a:rPr lang="zh-CN" altLang="en-US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华文中宋" charset="-122"/>
                <a:ea typeface="华文中宋" charset="-122"/>
                <a:sym typeface="+mn-ea"/>
              </a:rPr>
              <a:t>）阅读材料，回答问题。</a:t>
            </a:r>
            <a:endParaRPr lang="zh-CN" altLang="en-US" b="1" dirty="0">
              <a:solidFill>
                <a:srgbClr val="0000CC"/>
              </a:solidFill>
              <a:effectLst>
                <a:outerShdw blurRad="38100" dist="38100" dir="2700000">
                  <a:srgbClr val="C0C0C0"/>
                </a:outerShdw>
              </a:effectLst>
              <a:latin typeface="华文中宋" charset="-122"/>
              <a:ea typeface="华文中宋" charset="-122"/>
              <a:sym typeface="+mn-ea"/>
            </a:endParaRPr>
          </a:p>
          <a:p>
            <a:pPr marL="0" indent="0">
              <a:buNone/>
            </a:pPr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     传统经济社会结构的近代更生常常伴随着</a:t>
            </a:r>
            <a:r>
              <a:rPr lang="zh-CN" altLang="en-US" sz="24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迷惘和阵痛</a:t>
            </a:r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。历史学家陈旭麓认为，在这一过程中，“除了旧生产方式逐步解体所产生的苦难之外，还应当有新生产方式破土而出的生机和朝气。如果忠实于历史唯物主义，就不能不承认：历史的主题应当是后者而不是前者。”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</a:endParaRPr>
          </a:p>
          <a:p>
            <a:pPr marL="0" indent="0">
              <a:buNone/>
            </a:pPr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                           </a:t>
            </a:r>
            <a:r>
              <a:rPr lang="en-US" altLang="zh-CN" sz="2400" b="1">
                <a:latin typeface="楷体" panose="02010609060101010101" charset="-122"/>
                <a:ea typeface="楷体" panose="02010609060101010101" charset="-122"/>
              </a:rPr>
              <a:t>-----</a:t>
            </a:r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据</a:t>
            </a:r>
            <a:r>
              <a:rPr lang="en-US" altLang="zh-CN" b="1">
                <a:latin typeface="楷体" panose="02010609060101010101" charset="-122"/>
                <a:ea typeface="楷体" panose="02010609060101010101" charset="-122"/>
                <a:sym typeface="+mn-ea"/>
              </a:rPr>
              <a:t>2011</a:t>
            </a:r>
            <a:r>
              <a:rPr lang="zh-CN" altLang="en-US" b="1">
                <a:latin typeface="楷体" panose="02010609060101010101" charset="-122"/>
                <a:ea typeface="楷体" panose="02010609060101010101" charset="-122"/>
                <a:sym typeface="+mn-ea"/>
              </a:rPr>
              <a:t>年江苏历史卷改编</a:t>
            </a:r>
            <a:endParaRPr lang="en-US" altLang="zh-CN" sz="2400" b="1">
              <a:latin typeface="楷体" panose="02010609060101010101" charset="-122"/>
              <a:ea typeface="楷体" panose="02010609060101010101" charset="-122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 b="1">
                <a:latin typeface="楷体" panose="02010609060101010101" charset="-122"/>
                <a:ea typeface="楷体" panose="02010609060101010101" charset="-122"/>
                <a:sym typeface="+mn-ea"/>
              </a:rPr>
              <a:t>   </a:t>
            </a:r>
            <a:r>
              <a:rPr lang="zh-CN" altLang="en-US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围绕材料，结合中国近代史的具体史实，自拟论题，并就所拟论题进行阐述。              </a:t>
            </a:r>
            <a:endParaRPr lang="zh-CN" altLang="en-US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  （要求：明确写出</a:t>
            </a:r>
            <a:r>
              <a:rPr lang="zh-CN" altLang="en-US" b="1">
                <a:solidFill>
                  <a:srgbClr val="00206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论题</a:t>
            </a:r>
            <a:r>
              <a:rPr lang="zh-CN" altLang="en-US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，阐述须史论结合。）</a:t>
            </a:r>
            <a:endParaRPr lang="zh-CN" altLang="en-US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zh-CN" altLang="en-US" b="1">
                <a:latin typeface="楷体" panose="02010609060101010101" charset="-122"/>
                <a:ea typeface="楷体" panose="02010609060101010101" charset="-122"/>
                <a:sym typeface="+mn-ea"/>
              </a:rPr>
              <a:t>    </a:t>
            </a:r>
            <a:endParaRPr lang="zh-CN" altLang="en-US" sz="2400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401320" y="654050"/>
            <a:ext cx="11195685" cy="5498465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dirty="0"/>
              <a:t>                                </a:t>
            </a:r>
            <a:r>
              <a:rPr lang="en-US" altLang="zh-CN" dirty="0">
                <a:sym typeface="+mn-ea"/>
              </a:rPr>
              <a:t> </a:t>
            </a:r>
            <a:r>
              <a:rPr lang="en-US" altLang="zh-CN" sz="3600" dirty="0">
                <a:sym typeface="+mn-ea"/>
              </a:rPr>
              <a:t>   </a:t>
            </a:r>
            <a:r>
              <a:rPr lang="en-US" altLang="zh-CN" sz="3600" dirty="0">
                <a:solidFill>
                  <a:srgbClr val="0E0E0E"/>
                </a:solidFill>
                <a:sym typeface="+mn-ea"/>
              </a:rPr>
              <a:t> </a:t>
            </a:r>
            <a:r>
              <a:rPr lang="zh-CN" altLang="zh-CN" sz="4000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说题内容：</a:t>
            </a:r>
            <a:endParaRPr lang="zh-CN" altLang="zh-CN" sz="4000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zh-CN" sz="3600" b="1">
                <a:latin typeface="楷体" panose="02010609060101010101" charset="-122"/>
                <a:ea typeface="楷体" panose="02010609060101010101" charset="-122"/>
                <a:sym typeface="+mn-ea"/>
              </a:rPr>
              <a:t>一、试题</a:t>
            </a:r>
            <a:r>
              <a:rPr lang="zh-CN" altLang="zh-CN" sz="40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考点分析</a:t>
            </a:r>
            <a:endParaRPr lang="zh-CN" altLang="zh-CN" sz="40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zh-CN" sz="3600" b="1">
                <a:latin typeface="楷体" panose="02010609060101010101" charset="-122"/>
                <a:ea typeface="楷体" panose="02010609060101010101" charset="-122"/>
                <a:sym typeface="+mn-ea"/>
              </a:rPr>
              <a:t>二、试题</a:t>
            </a:r>
            <a:r>
              <a:rPr lang="zh-CN" altLang="zh-CN" sz="40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学情分析</a:t>
            </a:r>
            <a:endParaRPr lang="zh-CN" altLang="zh-CN" sz="40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zh-CN" sz="3600" b="1">
                <a:latin typeface="楷体" panose="02010609060101010101" charset="-122"/>
                <a:ea typeface="楷体" panose="02010609060101010101" charset="-122"/>
                <a:sym typeface="+mn-ea"/>
              </a:rPr>
              <a:t>三、试题</a:t>
            </a:r>
            <a:r>
              <a:rPr lang="zh-CN" altLang="zh-CN" sz="40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拓展分析</a:t>
            </a:r>
            <a:endParaRPr lang="zh-CN" altLang="zh-CN" sz="40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zh-CN" sz="3600" b="1">
                <a:latin typeface="楷体" panose="02010609060101010101" charset="-122"/>
                <a:ea typeface="楷体" panose="02010609060101010101" charset="-122"/>
                <a:sym typeface="+mn-ea"/>
              </a:rPr>
              <a:t>四、试题</a:t>
            </a:r>
            <a:r>
              <a:rPr lang="zh-CN" altLang="zh-CN" sz="36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预测分析</a:t>
            </a:r>
            <a:endParaRPr lang="zh-CN" altLang="zh-CN" sz="36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sp>
        <p:nvSpPr>
          <p:cNvPr id="3075" name="圆角矩形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530590" y="654050"/>
            <a:ext cx="3606800" cy="518287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361" t="-23769" r="-361" b="-9073"/>
            </a:stretch>
          </a:blipFill>
          <a:ln>
            <a:noFill/>
          </a:ln>
        </p:spPr>
        <p:txBody>
          <a:bodyPr wrap="square" anchor="ctr">
            <a:norm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1800">
              <a:solidFill>
                <a:srgbClr val="FFFFFF"/>
              </a:solidFill>
              <a:latin typeface="+mn-lt"/>
              <a:ea typeface="+mn-ea"/>
            </a:endParaRPr>
          </a:p>
        </p:txBody>
      </p:sp>
    </p:spTree>
    <p:custDataLst>
      <p:tags r:id="rId4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6" name="文本占位符 36865"/>
          <p:cNvSpPr>
            <a:spLocks noGrp="1"/>
          </p:cNvSpPr>
          <p:nvPr>
            <p:ph type="body" idx="1"/>
          </p:nvPr>
        </p:nvSpPr>
        <p:spPr>
          <a:xfrm>
            <a:off x="227965" y="405130"/>
            <a:ext cx="11539220" cy="5722620"/>
          </a:xfrm>
        </p:spPr>
        <p:txBody>
          <a:bodyPr/>
          <a:p>
            <a:pPr marL="0" indent="0">
              <a:buNone/>
            </a:pPr>
            <a:r>
              <a:rPr lang="zh-CN" altLang="en-US" sz="2400" dirty="0"/>
              <a:t>例</a:t>
            </a:r>
            <a:r>
              <a:rPr lang="en-US" altLang="zh-CN" sz="2400" dirty="0"/>
              <a:t>3</a:t>
            </a:r>
            <a:r>
              <a:rPr lang="zh-CN" altLang="en-US" sz="2400" dirty="0"/>
              <a:t>、</a:t>
            </a:r>
            <a:endParaRPr lang="zh-CN" altLang="en-US" sz="2400" dirty="0"/>
          </a:p>
          <a:p>
            <a:pPr marL="0" indent="0">
              <a:buNone/>
            </a:pPr>
            <a:r>
              <a:rPr lang="zh-CN" altLang="en-US" sz="2400" dirty="0"/>
              <a:t>    论题：</a:t>
            </a:r>
            <a:endParaRPr lang="zh-CN" altLang="en-US" sz="2400" dirty="0"/>
          </a:p>
          <a:p>
            <a:pPr marL="0" indent="0">
              <a:buNone/>
            </a:pPr>
            <a:r>
              <a:rPr lang="zh-CN" altLang="en-US" b="1">
                <a:latin typeface="楷体" panose="02010609060101010101" charset="-122"/>
                <a:ea typeface="楷体" panose="02010609060101010101" charset="-122"/>
                <a:sym typeface="+mn-ea"/>
              </a:rPr>
              <a:t>                   </a:t>
            </a:r>
            <a:r>
              <a:rPr lang="zh-CN" altLang="en-US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传统自然经济的近代更生</a:t>
            </a:r>
            <a:r>
              <a:rPr lang="zh-CN" altLang="en-US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和阵痛</a:t>
            </a:r>
            <a:r>
              <a:rPr lang="zh-CN" altLang="en-US" sz="2400" dirty="0"/>
              <a:t>         </a:t>
            </a:r>
            <a:r>
              <a:rPr lang="zh-CN" altLang="en-US" sz="2400" b="1" dirty="0">
                <a:latin typeface="楷体" panose="02010609060101010101" charset="-122"/>
                <a:ea typeface="楷体" panose="02010609060101010101" charset="-122"/>
              </a:rPr>
              <a:t>  </a:t>
            </a:r>
            <a:endParaRPr lang="zh-CN" altLang="en-US" sz="2400" b="1" dirty="0">
              <a:latin typeface="楷体" panose="02010609060101010101" charset="-122"/>
              <a:ea typeface="楷体" panose="02010609060101010101" charset="-122"/>
            </a:endParaRPr>
          </a:p>
          <a:p>
            <a:pPr marL="0" indent="0">
              <a:buNone/>
            </a:pPr>
            <a:r>
              <a:rPr lang="zh-CN" altLang="en-US" sz="2400" b="1" dirty="0">
                <a:latin typeface="楷体" panose="02010609060101010101" charset="-122"/>
                <a:ea typeface="楷体" panose="02010609060101010101" charset="-122"/>
              </a:rPr>
              <a:t>论证：</a:t>
            </a:r>
            <a:endParaRPr lang="zh-CN" altLang="en-US" sz="2400" b="1" dirty="0">
              <a:latin typeface="楷体" panose="02010609060101010101" charset="-122"/>
              <a:ea typeface="楷体" panose="02010609060101010101" charset="-122"/>
            </a:endParaRPr>
          </a:p>
          <a:p>
            <a:pPr marL="0" indent="0">
              <a:buNone/>
            </a:pPr>
            <a:r>
              <a:rPr lang="zh-CN" altLang="en-US" sz="2400" b="1" dirty="0">
                <a:latin typeface="楷体" panose="02010609060101010101" charset="-122"/>
                <a:ea typeface="楷体" panose="02010609060101010101" charset="-122"/>
              </a:rPr>
              <a:t>       近代中国传统自然经济逐步解体，在给社会带阵痛的同时，还促使新的生产方式出现，这是社会进步。</a:t>
            </a:r>
            <a:endParaRPr lang="zh-CN" altLang="en-US" sz="2400" b="1" dirty="0">
              <a:latin typeface="楷体" panose="02010609060101010101" charset="-122"/>
              <a:ea typeface="楷体" panose="02010609060101010101" charset="-122"/>
            </a:endParaRPr>
          </a:p>
          <a:p>
            <a:pPr>
              <a:buNone/>
            </a:pPr>
            <a:r>
              <a:rPr lang="zh-CN" altLang="en-US" sz="2400" b="1" dirty="0">
                <a:latin typeface="楷体" panose="02010609060101010101" charset="-122"/>
                <a:ea typeface="楷体" panose="02010609060101010101" charset="-122"/>
              </a:rPr>
              <a:t>       近代中国在西方的商品经济的冲击下，促使中国传统经济结构发生变化：以家庭为单位的自然经济逐渐瓦解，手工业者破产，加剧近代中国的贫穷，给中国带来暂时的阵痛；但西方的冲击，客观上带来先进的思想、技术、管理方式，而自然经济的瓦解有利于商品经济的发展，有利于中国民族资本主义工业的产生，有利于中国的近代化，这是近代中国发展的方向。</a:t>
            </a:r>
            <a:endParaRPr lang="zh-CN" altLang="en-US" sz="2400" b="1" dirty="0">
              <a:latin typeface="楷体" panose="02010609060101010101" charset="-122"/>
              <a:ea typeface="楷体" panose="02010609060101010101" charset="-122"/>
            </a:endParaRPr>
          </a:p>
          <a:p>
            <a:pPr>
              <a:buNone/>
            </a:pPr>
            <a:r>
              <a:rPr lang="zh-CN" altLang="en-US" sz="2400" b="1" dirty="0">
                <a:latin typeface="楷体" panose="02010609060101010101" charset="-122"/>
                <a:ea typeface="楷体" panose="02010609060101010101" charset="-122"/>
              </a:rPr>
              <a:t>       由此可见：只有运用</a:t>
            </a:r>
            <a:r>
              <a:rPr lang="zh-CN" altLang="en-US" b="1" dirty="0">
                <a:latin typeface="楷体" panose="02010609060101010101" charset="-122"/>
                <a:ea typeface="楷体" panose="02010609060101010101" charset="-122"/>
                <a:sym typeface="+mn-ea"/>
              </a:rPr>
              <a:t>历史唯物主义原理，</a:t>
            </a:r>
            <a:r>
              <a:rPr lang="zh-CN" altLang="en-US" sz="2400" b="1" dirty="0">
                <a:latin typeface="楷体" panose="02010609060101010101" charset="-122"/>
                <a:ea typeface="楷体" panose="02010609060101010101" charset="-122"/>
              </a:rPr>
              <a:t>实事求是地、辩证地分析</a:t>
            </a:r>
            <a:r>
              <a:rPr lang="zh-CN" altLang="en-US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传统自然经济的近代更生和阵痛</a:t>
            </a:r>
            <a:r>
              <a:rPr lang="zh-CN" altLang="en-US" dirty="0">
                <a:sym typeface="+mn-ea"/>
              </a:rPr>
              <a:t> </a:t>
            </a:r>
            <a:r>
              <a:rPr lang="zh-CN" altLang="en-US" sz="2400" b="1" dirty="0">
                <a:latin typeface="楷体" panose="02010609060101010101" charset="-122"/>
                <a:ea typeface="楷体" panose="02010609060101010101" charset="-122"/>
              </a:rPr>
              <a:t>，才能真正把握中国近代社会的转型。</a:t>
            </a:r>
            <a:endParaRPr lang="zh-CN" altLang="en-US" sz="2400" b="1" dirty="0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00660" y="394970"/>
            <a:ext cx="11870055" cy="5541645"/>
          </a:xfrm>
        </p:spPr>
        <p:txBody>
          <a:bodyPr/>
          <a:p>
            <a:pPr marL="0" indent="0">
              <a:buNone/>
            </a:pPr>
            <a:r>
              <a:rPr lang="zh-CN" altLang="zh-CN" sz="2800" b="1">
                <a:sym typeface="+mn-ea"/>
              </a:rPr>
              <a:t>四、试题</a:t>
            </a:r>
            <a:r>
              <a:rPr lang="zh-CN" altLang="zh-CN" sz="2800" b="1">
                <a:solidFill>
                  <a:srgbClr val="FF0000"/>
                </a:solidFill>
                <a:sym typeface="+mn-ea"/>
              </a:rPr>
              <a:t>预测分析</a:t>
            </a:r>
            <a:endParaRPr lang="zh-CN" altLang="zh-CN" sz="2800" b="1">
              <a:solidFill>
                <a:srgbClr val="FF0000"/>
              </a:solidFill>
              <a:sym typeface="+mn-ea"/>
            </a:endParaRPr>
          </a:p>
          <a:p>
            <a:pPr marL="0" indent="0">
              <a:buNone/>
            </a:pPr>
            <a:r>
              <a:rPr lang="zh-CN" altLang="zh-CN" sz="3550" b="1">
                <a:solidFill>
                  <a:srgbClr val="FF0000"/>
                </a:solidFill>
                <a:sym typeface="+mn-ea"/>
              </a:rPr>
              <a:t> </a:t>
            </a:r>
            <a:r>
              <a:rPr lang="en-US" altLang="zh-CN" sz="1800" b="1">
                <a:solidFill>
                  <a:srgbClr val="0000CC"/>
                </a:solidFill>
                <a:sym typeface="+mn-ea"/>
              </a:rPr>
              <a:t>1</a:t>
            </a:r>
            <a:r>
              <a:rPr lang="zh-CN" altLang="en-US" sz="1800" b="1">
                <a:solidFill>
                  <a:srgbClr val="0000CC"/>
                </a:solidFill>
                <a:sym typeface="+mn-ea"/>
              </a:rPr>
              <a:t>、试题回顾：</a:t>
            </a:r>
            <a:endParaRPr lang="zh-CN" altLang="en-US" sz="1800" b="1">
              <a:solidFill>
                <a:srgbClr val="0000CC"/>
              </a:solidFill>
              <a:sym typeface="+mn-ea"/>
            </a:endParaRPr>
          </a:p>
          <a:p>
            <a:endParaRPr lang="zh-CN" altLang="zh-CN" sz="3550" b="1">
              <a:solidFill>
                <a:srgbClr val="FF0000"/>
              </a:solidFill>
              <a:sym typeface="+mn-ea"/>
            </a:endParaRPr>
          </a:p>
        </p:txBody>
      </p:sp>
      <p:graphicFrame>
        <p:nvGraphicFramePr>
          <p:cNvPr id="4" name="表格 3"/>
          <p:cNvGraphicFramePr/>
          <p:nvPr/>
        </p:nvGraphicFramePr>
        <p:xfrm>
          <a:off x="283845" y="1483995"/>
          <a:ext cx="11703685" cy="4818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2175"/>
                <a:gridCol w="4681220"/>
                <a:gridCol w="951865"/>
                <a:gridCol w="5178425"/>
              </a:tblGrid>
              <a:tr h="71882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2015</a:t>
                      </a:r>
                      <a:endParaRPr 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一卷</a:t>
                      </a: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sz="1400">
                          <a:solidFill>
                            <a:srgbClr val="FF000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世界近现代：</a:t>
                      </a:r>
                      <a:endParaRPr lang="zh-CN" sz="1400">
                        <a:solidFill>
                          <a:srgbClr val="FF0000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sz="1400">
                          <a:solidFill>
                            <a:srgbClr val="FF000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科技在生产力发展中的作用</a:t>
                      </a:r>
                      <a:endParaRPr lang="zh-CN" sz="1400">
                        <a:solidFill>
                          <a:srgbClr val="FF0000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sz="1400">
                          <a:solidFill>
                            <a:srgbClr val="FF000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（科技革命与生产工具改进、生产关系调整）</a:t>
                      </a:r>
                      <a:endParaRPr lang="zh-CN" sz="1400">
                        <a:solidFill>
                          <a:srgbClr val="FF0000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2015</a:t>
                      </a:r>
                      <a:endParaRPr 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二卷</a:t>
                      </a: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sz="1400">
                          <a:solidFill>
                            <a:srgbClr val="FF000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中国现代：</a:t>
                      </a:r>
                      <a:endParaRPr lang="zh-CN" sz="1400">
                        <a:solidFill>
                          <a:srgbClr val="FF0000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sz="1400">
                          <a:solidFill>
                            <a:srgbClr val="FF000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改革开放后传统假日增多</a:t>
                      </a:r>
                      <a:endParaRPr lang="zh-CN" sz="1400">
                        <a:solidFill>
                          <a:srgbClr val="FF0000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sz="1400">
                          <a:solidFill>
                            <a:srgbClr val="FF000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（ 思考习俗与经济、政治、文化的关系）</a:t>
                      </a:r>
                      <a:endParaRPr lang="zh-CN" sz="1400">
                        <a:solidFill>
                          <a:srgbClr val="FF0000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</a:tr>
              <a:tr h="922020">
                <a:tc rowSpan="2">
                  <a:txBody>
                    <a:bodyPr/>
                    <a:p>
                      <a:pPr>
                        <a:buNone/>
                      </a:pPr>
                      <a:r>
                        <a:rPr 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2016</a:t>
                      </a:r>
                      <a:endParaRPr 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一卷</a:t>
                      </a: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1400" b="1"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p>
                      <a:pPr>
                        <a:buNone/>
                      </a:pPr>
                      <a:r>
                        <a:rPr lang="zh-CN" sz="1600" b="1">
                          <a:solidFill>
                            <a:schemeClr val="tx1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世界史：</a:t>
                      </a:r>
                      <a:endParaRPr lang="zh-CN" sz="1600" b="1">
                        <a:solidFill>
                          <a:schemeClr val="tx1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600" b="1">
                          <a:solidFill>
                            <a:schemeClr val="tx1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围绕“制度构想与实践”自行拟定一个具体的论题，并就所拟论题进行简要阐述（要求：明确写出所拟论题，阐述须有史实依据）。</a:t>
                      </a:r>
                      <a:endParaRPr lang="zh-CN" altLang="en-US" sz="1600" b="1">
                        <a:solidFill>
                          <a:schemeClr val="tx1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</a:rPr>
                        <a:t>2016</a:t>
                      </a:r>
                      <a:endParaRPr 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二卷</a:t>
                      </a: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sz="1400" b="1"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中国史</a:t>
                      </a:r>
                      <a:r>
                        <a:rPr lang="en-US" altLang="zh-CN" sz="1400" b="1"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:</a:t>
                      </a:r>
                      <a:endParaRPr lang="en-US" altLang="zh-CN" sz="1400" b="1"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400" b="1"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玄奘西行鉴真东渡，</a:t>
                      </a:r>
                      <a:r>
                        <a:rPr lang="zh-CN" altLang="en-US" sz="1400" b="1">
                          <a:solidFill>
                            <a:srgbClr val="FF0000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解读材料，提炼出一个观点，并结合中国古代史的其他相关史实，加以论述。</a:t>
                      </a:r>
                      <a:endParaRPr lang="zh-CN" altLang="en-US" sz="1400" b="1">
                        <a:solidFill>
                          <a:srgbClr val="FF0000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1400" b="1">
                        <a:solidFill>
                          <a:srgbClr val="FF0000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</a:tr>
              <a:tr h="655320">
                <a:tc vMerge="1"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 vMerge="1"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三卷</a:t>
                      </a: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000CC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中国史：</a:t>
                      </a:r>
                      <a:endParaRPr lang="zh-CN" altLang="en-US" sz="1400" b="1">
                        <a:solidFill>
                          <a:srgbClr val="0000CC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000CC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提取一个自开商埠的信息，并加以简要分析</a:t>
                      </a:r>
                      <a:r>
                        <a:rPr lang="zh-CN" altLang="en-US" sz="1400"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。</a:t>
                      </a:r>
                      <a:endParaRPr lang="zh-CN" altLang="en-US" sz="1800"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</a:tr>
              <a:tr h="1082040">
                <a:tc rowSpan="2">
                  <a:txBody>
                    <a:bodyPr/>
                    <a:p>
                      <a:pPr>
                        <a:buNone/>
                      </a:pPr>
                      <a:r>
                        <a:rPr lang="en-US" altLang="zh-CN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2017</a:t>
                      </a:r>
                      <a:endParaRPr lang="en-US" altLang="zh-CN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一卷</a:t>
                      </a: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 b="1">
                          <a:solidFill>
                            <a:srgbClr val="0E0E0E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中国与世界史：</a:t>
                      </a:r>
                      <a:endParaRPr lang="zh-CN" altLang="en-US" sz="1800" b="1">
                        <a:solidFill>
                          <a:srgbClr val="0E0E0E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1800" b="1">
                          <a:solidFill>
                            <a:srgbClr val="0E0E0E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14</a:t>
                      </a:r>
                      <a:r>
                        <a:rPr lang="zh-CN" altLang="en-US" sz="1800" b="1">
                          <a:solidFill>
                            <a:srgbClr val="0E0E0E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～</a:t>
                      </a:r>
                      <a:r>
                        <a:rPr lang="en-US" altLang="zh-CN" sz="1800" b="1">
                          <a:solidFill>
                            <a:srgbClr val="0E0E0E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17</a:t>
                      </a:r>
                      <a:r>
                        <a:rPr lang="zh-CN" altLang="en-US" sz="1800" b="1">
                          <a:solidFill>
                            <a:srgbClr val="0E0E0E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世纪中外历史事件简表。从表中提取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相互关联</a:t>
                      </a:r>
                      <a:r>
                        <a:rPr lang="zh-CN" altLang="en-US" sz="1800" b="1">
                          <a:solidFill>
                            <a:srgbClr val="0E0E0E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的中外历史信息，自拟论题，并结合所学知识予以阐述。（要求：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写明论题，中外关联，史论结合。</a:t>
                      </a:r>
                      <a:r>
                        <a:rPr lang="zh-CN" altLang="en-US" sz="1800" b="1">
                          <a:solidFill>
                            <a:srgbClr val="0E0E0E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  <a:sym typeface="+mn-ea"/>
                        </a:rPr>
                        <a:t>）</a:t>
                      </a:r>
                      <a:endParaRPr lang="zh-CN" altLang="en-US" sz="1800" b="1">
                        <a:solidFill>
                          <a:srgbClr val="0E0E0E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楷体" panose="02010609060101010101" charset="-122"/>
                        <a:ea typeface="楷体" panose="02010609060101010101" charset="-122"/>
                        <a:cs typeface="楷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2017</a:t>
                      </a:r>
                      <a:endParaRPr lang="en-US" altLang="zh-CN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二卷</a:t>
                      </a: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世界史：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600" b="1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 钟表的演变。从材料中提取两条或两条以上信息，拟定一个论题，并就所拟论题进行简要阐述。（要求：明确写出所拟论题，阐述须有史实依据。）</a:t>
                      </a:r>
                      <a:endParaRPr lang="zh-CN" altLang="en-US" sz="1600" b="1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</a:tr>
              <a:tr h="722313">
                <a:tc vMerge="1"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 vMerge="1"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B w="12700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400" b="1">
                          <a:solidFill>
                            <a:srgbClr val="0E0E0E"/>
                          </a:solidFill>
                          <a:latin typeface="黑体" panose="02010609060101010101" charset="-122"/>
                          <a:ea typeface="黑体" panose="02010609060101010101" charset="-122"/>
                          <a:sym typeface="+mn-ea"/>
                        </a:rPr>
                        <a:t>三卷</a:t>
                      </a:r>
                      <a:endParaRPr lang="zh-CN" altLang="en-US" sz="1400" b="1">
                        <a:solidFill>
                          <a:srgbClr val="0E0E0E"/>
                        </a:solidFill>
                        <a:latin typeface="黑体" panose="02010609060101010101" charset="-122"/>
                        <a:ea typeface="黑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中国近代史：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600" b="1">
                          <a:solidFill>
                            <a:srgbClr val="0E0E0E"/>
                          </a:solidFill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列强侵华，文明的转型。围绕材料，结合中国近代史的具体史实，自拟论题，并就所拟论题进行阐述。（要求：明确写出论题，阐述须史论结合。）</a:t>
                      </a:r>
                      <a:endParaRPr lang="zh-CN" altLang="en-US" sz="1600" b="1">
                        <a:solidFill>
                          <a:srgbClr val="0E0E0E"/>
                        </a:solidFill>
                        <a:latin typeface="楷体" panose="02010609060101010101" charset="-122"/>
                        <a:ea typeface="楷体" panose="02010609060101010101" charset="-122"/>
                        <a:sym typeface="+mn-ea"/>
                      </a:endParaRPr>
                    </a:p>
                  </a:txBody>
                  <a:tcPr marL="68580" marR="68580" marT="34290" marB="3429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0050" name="Rectangle 3"/>
          <p:cNvSpPr/>
          <p:nvPr/>
        </p:nvSpPr>
        <p:spPr>
          <a:xfrm>
            <a:off x="231775" y="409575"/>
            <a:ext cx="11258550" cy="42767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lvl="0" indent="-3429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lvl="1" indent="-28575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zh-CN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charset="-122"/>
                <a:ea typeface="黑体" panose="02010609060101010101" charset="-122"/>
              </a:rPr>
              <a:t>2</a:t>
            </a:r>
            <a:r>
              <a:rPr lang="zh-CN" altLang="en-US" b="1" dirty="0">
                <a:solidFill>
                  <a:srgbClr val="0000CC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charset="-122"/>
                <a:ea typeface="黑体" panose="02010609060101010101" charset="-122"/>
              </a:rPr>
              <a:t>、试题预测</a:t>
            </a:r>
            <a:endParaRPr lang="zh-CN" altLang="en-US" b="1" dirty="0">
              <a:solidFill>
                <a:srgbClr val="0000CC"/>
              </a:solidFill>
              <a:effectLst>
                <a:outerShdw blurRad="38100" dist="38100" dir="2700000">
                  <a:srgbClr val="C0C0C0"/>
                </a:outerShdw>
              </a:effectLst>
              <a:latin typeface="黑体" panose="02010609060101010101" charset="-122"/>
              <a:ea typeface="黑体" panose="02010609060101010101" charset="-122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x-none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1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、论证题重在创新，年年创新。</a:t>
            </a:r>
            <a:endParaRPr lang="zh-CN" altLang="en-US" b="1" dirty="0">
              <a:solidFill>
                <a:srgbClr val="0E0E0E"/>
              </a:solidFill>
              <a:effectLst>
                <a:outerShdw blurRad="38100" dist="38100" dir="2700000">
                  <a:srgbClr val="C0C0C0"/>
                </a:outerShdw>
              </a:effectLst>
              <a:latin typeface="楷体" panose="02010609060101010101" charset="-122"/>
              <a:ea typeface="楷体" panose="02010609060101010101" charset="-122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x-none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2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、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论证题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重在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审题，提取观点。</a:t>
            </a:r>
            <a:endParaRPr lang="zh-CN" altLang="en-US" b="1" dirty="0">
              <a:solidFill>
                <a:srgbClr val="0E0E0E"/>
              </a:solidFill>
              <a:effectLst>
                <a:outerShdw blurRad="38100" dist="38100" dir="2700000">
                  <a:srgbClr val="C0C0C0"/>
                </a:outerShdw>
              </a:effectLst>
              <a:latin typeface="楷体" panose="02010609060101010101" charset="-122"/>
              <a:ea typeface="楷体" panose="02010609060101010101" charset="-122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x-none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3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、认证题重在阐述，史论结合。</a:t>
            </a:r>
            <a:endParaRPr lang="zh-CN" altLang="en-US" b="1" dirty="0">
              <a:solidFill>
                <a:srgbClr val="0E0E0E"/>
              </a:solidFill>
              <a:effectLst>
                <a:outerShdw blurRad="38100" dist="38100" dir="2700000">
                  <a:srgbClr val="C0C0C0"/>
                </a:outerShdw>
              </a:effectLst>
              <a:latin typeface="楷体" panose="02010609060101010101" charset="-122"/>
              <a:ea typeface="楷体" panose="02010609060101010101" charset="-122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x-none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4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、论证题重在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方法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楷体" panose="02010609060101010101" charset="-122"/>
                <a:ea typeface="楷体" panose="02010609060101010101" charset="-122"/>
              </a:rPr>
              <a:t>，答案多元。</a:t>
            </a:r>
            <a:endParaRPr lang="zh-CN" altLang="en-US" b="1" dirty="0">
              <a:solidFill>
                <a:srgbClr val="0E0E0E"/>
              </a:solidFill>
              <a:effectLst>
                <a:outerShdw blurRad="38100" dist="38100" dir="2700000">
                  <a:srgbClr val="C0C0C0"/>
                </a:outerShdw>
              </a:effectLst>
              <a:latin typeface="楷体" panose="02010609060101010101" charset="-122"/>
              <a:ea typeface="楷体" panose="02010609060101010101" charset="-122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endParaRPr lang="zh-CN" altLang="en-US" b="1" dirty="0">
              <a:solidFill>
                <a:srgbClr val="0E0E0E"/>
              </a:solidFill>
              <a:effectLst>
                <a:outerShdw blurRad="38100" dist="38100" dir="2700000">
                  <a:srgbClr val="C0C0C0"/>
                </a:outerShdw>
              </a:effectLst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30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300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30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300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30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300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30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300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300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300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54635" y="727710"/>
            <a:ext cx="11708765" cy="4785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800" b="1" kern="100" noProof="0" dirty="0">
                <a:ln>
                  <a:noFill/>
                </a:ln>
                <a:solidFill>
                  <a:srgbClr val="0E0E0E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3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E0E0E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、基本方法</a:t>
            </a:r>
            <a:endParaRPr kumimoji="0" lang="zh-CN" altLang="en-US" sz="3200" b="1" i="0" u="none" strike="noStrike" kern="100" cap="none" spc="0" normalizeH="0" baseline="0" noProof="0" dirty="0">
              <a:ln>
                <a:noFill/>
              </a:ln>
              <a:solidFill>
                <a:srgbClr val="0E0E0E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kern="1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①评析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:</a:t>
            </a:r>
            <a:endParaRPr kumimoji="0" lang="en-US" altLang="zh-CN" sz="3200" b="1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    材料观点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——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分析原因和评价影响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——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总结升华。</a:t>
            </a:r>
            <a:endParaRPr kumimoji="0" lang="zh-CN" altLang="en-US" sz="3200" b="1" i="0" u="none" strike="noStrike" kern="1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kern="1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②评述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:</a:t>
            </a:r>
            <a:endParaRPr kumimoji="0" lang="en-US" altLang="zh-CN" sz="3200" b="1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    叙述观点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——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分析原因和评价影响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——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总结升华。</a:t>
            </a:r>
            <a:endParaRPr kumimoji="0" lang="zh-CN" altLang="en-US" sz="3200" b="1" i="0" u="none" strike="noStrike" kern="1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kern="1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③解读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:</a:t>
            </a:r>
            <a:endParaRPr kumimoji="0" lang="en-US" altLang="zh-CN" sz="3200" b="1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    概括观点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——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分析原因和评价影响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——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总结升华。</a:t>
            </a:r>
            <a:endParaRPr kumimoji="0" lang="zh-CN" altLang="en-US" sz="3200" b="1" i="0" u="none" strike="noStrike" kern="1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kern="1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④论证：</a:t>
            </a:r>
            <a:endParaRPr kumimoji="0" lang="zh-CN" altLang="en-US" sz="3200" b="1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    概括观点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——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史实证明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——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总结升华。</a:t>
            </a:r>
            <a:endParaRPr kumimoji="0" lang="zh-CN" altLang="en-US" sz="3200" b="1" i="0" u="none" strike="noStrike" kern="1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kern="1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⑤信息</a:t>
            </a:r>
            <a:endParaRPr kumimoji="0" lang="zh-CN" altLang="en-US" sz="3200" b="1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    提取观点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——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说明原因</a:t>
            </a:r>
            <a:r>
              <a:rPr lang="en-US" altLang="zh-CN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——</a:t>
            </a:r>
            <a:r>
              <a:rPr lang="zh-CN" altLang="en-US" sz="2800" b="1" kern="10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Times New Roman" panose="02020603050405020304" pitchFamily="2" charset="0"/>
                <a:sym typeface="+mn-ea"/>
              </a:rPr>
              <a:t>总结升华。</a:t>
            </a:r>
            <a:endParaRPr lang="zh-CN" altLang="en-US" sz="2800" b="1" kern="10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Times New Roman" panose="02020603050405020304" pitchFamily="2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401320" y="654050"/>
            <a:ext cx="11195685" cy="5498465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dirty="0"/>
              <a:t>                                    </a:t>
            </a:r>
            <a:r>
              <a:rPr lang="en-US" altLang="zh-CN" sz="3200" dirty="0"/>
              <a:t> </a:t>
            </a:r>
            <a:r>
              <a:rPr lang="en-US" altLang="zh-CN" sz="3200" dirty="0">
                <a:solidFill>
                  <a:srgbClr val="0E0E0E"/>
                </a:solidFill>
              </a:rPr>
              <a:t> </a:t>
            </a:r>
            <a:r>
              <a:rPr lang="zh-CN" altLang="zh-CN" sz="4000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说题小结：</a:t>
            </a:r>
            <a:endParaRPr lang="zh-CN" altLang="zh-CN" sz="4000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zh-CN" sz="3600" b="1">
                <a:latin typeface="楷体" panose="02010609060101010101" charset="-122"/>
                <a:ea typeface="楷体" panose="02010609060101010101" charset="-122"/>
                <a:sym typeface="+mn-ea"/>
              </a:rPr>
              <a:t>一、试题</a:t>
            </a:r>
            <a:r>
              <a:rPr lang="zh-CN" altLang="zh-CN" sz="36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考点分析</a:t>
            </a:r>
            <a:endParaRPr lang="zh-CN" altLang="zh-CN" sz="36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zh-CN" sz="3600" b="1">
                <a:latin typeface="楷体" panose="02010609060101010101" charset="-122"/>
                <a:ea typeface="楷体" panose="02010609060101010101" charset="-122"/>
                <a:sym typeface="+mn-ea"/>
              </a:rPr>
              <a:t>二、试题</a:t>
            </a:r>
            <a:r>
              <a:rPr lang="zh-CN" altLang="zh-CN" sz="36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学情分析</a:t>
            </a:r>
            <a:endParaRPr lang="zh-CN" altLang="zh-CN" sz="36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zh-CN" sz="3600" b="1">
                <a:latin typeface="楷体" panose="02010609060101010101" charset="-122"/>
                <a:ea typeface="楷体" panose="02010609060101010101" charset="-122"/>
                <a:sym typeface="+mn-ea"/>
              </a:rPr>
              <a:t>三、试题</a:t>
            </a:r>
            <a:r>
              <a:rPr lang="zh-CN" altLang="zh-CN" sz="36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拓展分析</a:t>
            </a:r>
            <a:endParaRPr lang="zh-CN" altLang="zh-CN" sz="36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zh-CN" sz="3600" b="1">
                <a:latin typeface="楷体" panose="02010609060101010101" charset="-122"/>
                <a:ea typeface="楷体" panose="02010609060101010101" charset="-122"/>
                <a:sym typeface="+mn-ea"/>
              </a:rPr>
              <a:t>四、试题</a:t>
            </a:r>
            <a:r>
              <a:rPr lang="zh-CN" altLang="zh-CN" sz="36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预测分析</a:t>
            </a:r>
            <a:endParaRPr lang="zh-CN" altLang="zh-CN" sz="36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sp>
        <p:nvSpPr>
          <p:cNvPr id="3075" name="圆角矩形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530590" y="654050"/>
            <a:ext cx="3606800" cy="518287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361" t="-23769" r="-361" b="-9073"/>
            </a:stretch>
          </a:blipFill>
          <a:ln>
            <a:noFill/>
          </a:ln>
        </p:spPr>
        <p:txBody>
          <a:bodyPr wrap="square" anchor="ctr">
            <a:norm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1800">
              <a:solidFill>
                <a:srgbClr val="FFFFFF"/>
              </a:solidFill>
              <a:latin typeface="+mn-lt"/>
              <a:ea typeface="+mn-ea"/>
            </a:endParaRPr>
          </a:p>
        </p:txBody>
      </p:sp>
    </p:spTree>
    <p:custDataLst>
      <p:tags r:id="rId4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894455" y="2261870"/>
            <a:ext cx="4969510" cy="1940560"/>
          </a:xfrm>
        </p:spPr>
        <p:txBody>
          <a:bodyPr/>
          <a:lstStyle/>
          <a:p>
            <a:r>
              <a:rPr lang="en-US" altLang="zh-CN" sz="7200" b="1" smtClean="0">
                <a:solidFill>
                  <a:srgbClr val="FF0000"/>
                </a:solidFill>
              </a:rPr>
              <a:t>THANKS</a:t>
            </a:r>
            <a:endParaRPr lang="en-US" altLang="zh-CN" sz="7200" b="1" smtClean="0">
              <a:solidFill>
                <a:srgbClr val="FF0000"/>
              </a:solidFill>
            </a:endParaRPr>
          </a:p>
        </p:txBody>
      </p:sp>
      <p:sp>
        <p:nvSpPr>
          <p:cNvPr id="3076" name="圆角矩形 4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93980" y="466725"/>
            <a:ext cx="3800475" cy="592455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18338" b="-14504"/>
            </a:stretch>
          </a:blipFill>
          <a:ln>
            <a:noFill/>
          </a:ln>
        </p:spPr>
        <p:txBody>
          <a:bodyPr wrap="square" anchor="ctr">
            <a:norm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1800">
              <a:solidFill>
                <a:srgbClr val="FFFFFF"/>
              </a:solidFill>
              <a:latin typeface="+mn-lt"/>
              <a:ea typeface="+mn-ea"/>
            </a:endParaRPr>
          </a:p>
        </p:txBody>
      </p:sp>
    </p:spTree>
    <p:custDataLst>
      <p:tags r:id="rId4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205" y="693420"/>
            <a:ext cx="10972800" cy="5459095"/>
          </a:xfrm>
        </p:spPr>
        <p:txBody>
          <a:bodyPr/>
          <a:p>
            <a:pPr marL="0" indent="0" fontAlgn="auto">
              <a:lnSpc>
                <a:spcPct val="100000"/>
              </a:lnSpc>
              <a:buNone/>
            </a:pPr>
            <a:r>
              <a:rPr lang="zh-CN" altLang="en-US">
                <a:solidFill>
                  <a:schemeClr val="tx1">
                    <a:lumMod val="50000"/>
                  </a:schemeClr>
                </a:solidFill>
                <a:sym typeface="+mn-ea"/>
              </a:rPr>
              <a:t>41．（</a:t>
            </a:r>
            <a:r>
              <a:rPr lang="en-US" altLang="zh-CN">
                <a:solidFill>
                  <a:schemeClr val="tx1">
                    <a:lumMod val="50000"/>
                  </a:schemeClr>
                </a:solidFill>
                <a:sym typeface="+mn-ea"/>
              </a:rPr>
              <a:t>2017</a:t>
            </a:r>
            <a:r>
              <a:rPr lang="en-US">
                <a:solidFill>
                  <a:schemeClr val="tx1">
                    <a:lumMod val="50000"/>
                  </a:schemeClr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Ⅲ</a:t>
            </a:r>
            <a:r>
              <a:rPr>
                <a:solidFill>
                  <a:schemeClr val="tx1">
                    <a:lumMod val="50000"/>
                  </a:schemeClr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卷</a:t>
            </a:r>
            <a:r>
              <a:rPr lang="zh-CN" altLang="zh-CN">
                <a:solidFill>
                  <a:schemeClr val="tx1">
                    <a:lumMod val="50000"/>
                  </a:schemeClr>
                </a:solidFill>
                <a:sym typeface="+mn-ea"/>
              </a:rPr>
              <a:t>）</a:t>
            </a:r>
            <a:r>
              <a:rPr lang="zh-CN" altLang="en-US">
                <a:solidFill>
                  <a:schemeClr val="tx1">
                    <a:lumMod val="50000"/>
                  </a:schemeClr>
                </a:solidFill>
                <a:sym typeface="+mn-ea"/>
              </a:rPr>
              <a:t>阅读材料，完成下列要求。（12分）</a:t>
            </a:r>
            <a:endParaRPr lang="zh-CN" altLang="en-US">
              <a:solidFill>
                <a:schemeClr val="tx1">
                  <a:lumMod val="50000"/>
                </a:schemeClr>
              </a:solidFill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 b="1">
                <a:solidFill>
                  <a:schemeClr val="tx1">
                    <a:lumMod val="5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材料    近代中国接触的西洋“除了强大的武力，尚有别具一格的政治组织、经济力量、高度文化，一旦彼此短兵相接，中国的藩篱为之突破，立国基础为之震撼”。面对这“旷古未有的变局”，中国“应付的困难就从此开始了，但前途放大光明、得大幸福的希望亦即寄托在这个大变化上”。</a:t>
            </a:r>
            <a:endParaRPr lang="zh-CN" altLang="en-US" b="1">
              <a:solidFill>
                <a:schemeClr val="tx1">
                  <a:lumMod val="50000"/>
                </a:schemeClr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 b="1">
                <a:solidFill>
                  <a:schemeClr val="tx1">
                    <a:lumMod val="5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                                     ——摘编自吕思勉《中国通史》等</a:t>
            </a:r>
            <a:r>
              <a:rPr lang="zh-CN" altLang="en-US">
                <a:solidFill>
                  <a:schemeClr val="tx1">
                    <a:lumMod val="50000"/>
                  </a:schemeClr>
                </a:solidFill>
                <a:sym typeface="+mn-ea"/>
              </a:rPr>
              <a:t> </a:t>
            </a:r>
            <a:endParaRPr lang="zh-CN" altLang="en-US">
              <a:solidFill>
                <a:schemeClr val="tx1">
                  <a:lumMod val="50000"/>
                </a:schemeClr>
              </a:solidFill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>
                <a:solidFill>
                  <a:srgbClr val="FF0000"/>
                </a:solidFill>
                <a:sym typeface="+mn-ea"/>
              </a:rPr>
              <a:t> 围绕材料，结合中国近代史的具体史实，自拟论题，并就所拟论题进行阐述。              </a:t>
            </a:r>
            <a:endParaRPr lang="zh-CN" altLang="en-US">
              <a:solidFill>
                <a:srgbClr val="FF0000"/>
              </a:solidFill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>
                <a:solidFill>
                  <a:srgbClr val="FF0000"/>
                </a:solidFill>
                <a:sym typeface="+mn-ea"/>
              </a:rPr>
              <a:t>         （要求：明确写出论题，阐述须史论结合。）</a:t>
            </a:r>
            <a:endParaRPr lang="zh-CN" altLang="en-US">
              <a:solidFill>
                <a:srgbClr val="FF0000"/>
              </a:solidFill>
            </a:endParaRPr>
          </a:p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16535" y="574675"/>
            <a:ext cx="11721465" cy="5577840"/>
          </a:xfrm>
        </p:spPr>
        <p:txBody>
          <a:bodyPr/>
          <a:p>
            <a:pPr marL="0" indent="0" fontAlgn="auto">
              <a:lnSpc>
                <a:spcPct val="100000"/>
              </a:lnSpc>
              <a:buNone/>
            </a:pPr>
            <a:r>
              <a:rPr lang="zh-CN" altLang="zh-CN" sz="2800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一、试题</a:t>
            </a:r>
            <a:r>
              <a:rPr lang="zh-CN" altLang="zh-CN" sz="28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考点分析</a:t>
            </a:r>
            <a:endParaRPr lang="zh-CN" altLang="zh-CN" sz="2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 sz="2800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</a:t>
            </a:r>
            <a:r>
              <a:rPr lang="en-US" altLang="zh-CN" sz="2800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1</a:t>
            </a:r>
            <a:r>
              <a:rPr lang="zh-CN" altLang="en-US" sz="2800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、考点体现： 此题主要考查中国近代由农耕文明向近代工业文明的转型，西方工业文明的冲击与中国近代化演变的关系。</a:t>
            </a:r>
            <a:endParaRPr lang="zh-CN" altLang="en-US" sz="2800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 sz="2800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</a:t>
            </a:r>
            <a:r>
              <a:rPr lang="en-US" altLang="zh-CN" sz="2800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2</a:t>
            </a:r>
            <a:r>
              <a:rPr lang="zh-CN" altLang="en-US" sz="2800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、热点体现：人类文明的多样性，不同文明在碰撞中交融发展</a:t>
            </a:r>
            <a:r>
              <a:rPr lang="zh-CN" altLang="en-US" sz="2800" b="1" dirty="0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。</a:t>
            </a:r>
            <a:r>
              <a:rPr lang="zh-CN" altLang="en-US" sz="2800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  </a:t>
            </a:r>
            <a:endParaRPr lang="zh-CN" altLang="en-US" sz="2800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 sz="2800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</a:t>
            </a:r>
            <a:r>
              <a:rPr lang="en-US" altLang="zh-CN" sz="2800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3</a:t>
            </a:r>
            <a:r>
              <a:rPr lang="zh-CN" altLang="en-US" sz="2800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、能力体现：</a:t>
            </a:r>
            <a:r>
              <a:rPr lang="en-US" altLang="zh-CN" sz="28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“</a:t>
            </a:r>
            <a:r>
              <a:rPr lang="zh-CN" altLang="en-US" sz="2800" b="1" dirty="0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注重考查在</a:t>
            </a: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唯物史观</a:t>
            </a:r>
            <a:r>
              <a:rPr lang="zh-CN" altLang="en-US" sz="2800" b="1" dirty="0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指导下运用学科思维和学科方法</a:t>
            </a: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发现问题、分析问题、解决问题</a:t>
            </a:r>
            <a:r>
              <a:rPr lang="zh-CN" altLang="en-US" sz="2800" b="1" dirty="0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的能力</a:t>
            </a:r>
            <a:r>
              <a:rPr lang="en-US" altLang="zh-CN" sz="2800" b="1" dirty="0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”</a:t>
            </a:r>
            <a:r>
              <a:rPr lang="zh-CN" altLang="en-US" sz="2800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，即：</a:t>
            </a: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发现历史问题；论证历史问题；独立提出观点的能力。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>
              <a:lnSpc>
                <a:spcPct val="90000"/>
              </a:lnSpc>
              <a:buNone/>
            </a:pPr>
            <a:endParaRPr lang="zh-CN" altLang="en-US" sz="1000" b="1" dirty="0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微软雅黑" panose="020B0503020204020204" pitchFamily="34" charset="-122"/>
              <a:sym typeface="+mn-ea"/>
            </a:endParaRPr>
          </a:p>
          <a:p>
            <a:pPr>
              <a:lnSpc>
                <a:spcPct val="90000"/>
              </a:lnSpc>
              <a:buNone/>
            </a:pPr>
            <a:r>
              <a:rPr lang="zh-CN" altLang="en-US" sz="86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微软雅黑" panose="020B0503020204020204" pitchFamily="34" charset="-122"/>
              </a:rPr>
              <a:t>          </a:t>
            </a:r>
            <a:endParaRPr lang="zh-CN" altLang="en-US" sz="86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605" y="776605"/>
            <a:ext cx="11201400" cy="5375910"/>
          </a:xfrm>
        </p:spPr>
        <p:txBody>
          <a:bodyPr>
            <a:normAutofit/>
          </a:bodyPr>
          <a:p>
            <a:pPr marL="0" indent="0" fontAlgn="auto">
              <a:lnSpc>
                <a:spcPct val="100000"/>
              </a:lnSpc>
              <a:buNone/>
            </a:pPr>
            <a:r>
              <a:rPr lang="zh-CN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一、试题</a:t>
            </a:r>
            <a:r>
              <a:rPr lang="zh-CN" altLang="zh-CN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考点分析</a:t>
            </a:r>
            <a:endParaRPr lang="zh-CN" altLang="zh-CN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    </a:t>
            </a: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1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、考点体现： 此题主要考查中国近代由农耕文明向近代工业文明的转型，西方工业文明的冲击与中国近代化演变的关系。</a:t>
            </a:r>
            <a:endParaRPr lang="zh-CN" altLang="en-US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    </a:t>
            </a: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2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、热点体现：人类文明的多样性，不同文明在碰撞中交融发展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。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     </a:t>
            </a:r>
            <a:endParaRPr lang="zh-CN" altLang="en-US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    </a:t>
            </a: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3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、能力体现：</a:t>
            </a:r>
            <a:r>
              <a:rPr lang="en-US" altLang="zh-CN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“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注重考查在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唯物史观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指导下运用学科思维和学科方法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发现问题、分析问题、解决问题</a:t>
            </a:r>
            <a:r>
              <a:rPr lang="zh-CN" altLang="en-US" b="1" dirty="0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的能力</a:t>
            </a:r>
            <a:r>
              <a:rPr lang="en-US" altLang="zh-CN" b="1" dirty="0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”</a:t>
            </a:r>
            <a:r>
              <a:rPr lang="zh-CN" altLang="en-US" b="1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，即：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sym typeface="+mn-ea"/>
              </a:rPr>
              <a:t>发现历史问题；论证历史问题；独立提出观点的能力。</a:t>
            </a:r>
            <a:endParaRPr lang="zh-CN" altLang="en-US" b="1" dirty="0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lvl="0" indent="0" fontAlgn="auto">
              <a:lnSpc>
                <a:spcPct val="100000"/>
              </a:lnSpc>
              <a:spcBef>
                <a:spcPct val="0"/>
              </a:spcBef>
              <a:buNone/>
            </a:pP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84150" y="485140"/>
            <a:ext cx="11820525" cy="5824855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zh-CN" altLang="zh-CN" sz="3200" b="1">
                <a:latin typeface="楷体" panose="02010609060101010101" charset="-122"/>
                <a:ea typeface="楷体" panose="02010609060101010101" charset="-122"/>
                <a:sym typeface="+mn-ea"/>
              </a:rPr>
              <a:t>二、试题</a:t>
            </a:r>
            <a:r>
              <a:rPr lang="zh-CN" altLang="zh-CN" sz="32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学情分析  </a:t>
            </a:r>
            <a:r>
              <a:rPr lang="zh-CN" altLang="zh-CN">
                <a:solidFill>
                  <a:srgbClr val="FF0000"/>
                </a:solidFill>
                <a:sym typeface="+mn-ea"/>
              </a:rPr>
              <a:t>   </a:t>
            </a:r>
            <a:endParaRPr lang="zh-CN" altLang="zh-CN">
              <a:solidFill>
                <a:srgbClr val="FF0000"/>
              </a:solidFill>
              <a:sym typeface="+mn-ea"/>
            </a:endParaRPr>
          </a:p>
          <a:p>
            <a:pPr marL="0" indent="0">
              <a:buNone/>
            </a:pP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1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、能力要求：此题基于教材又高于教材，考查近代中国社会转型问题，能力要求高，体现了教育部考纲中的</a:t>
            </a: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4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大能力</a:t>
            </a: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12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目标。</a:t>
            </a:r>
            <a:endParaRPr lang="zh-CN" altLang="en-US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2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、学情滞后：</a:t>
            </a:r>
            <a:endParaRPr lang="zh-CN" altLang="en-US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 高中学生对中国近代通史知识薄弱，在西方文明的冲击下，中国近代社会的转型的问题，学生把握不够，</a:t>
            </a:r>
            <a:r>
              <a:rPr lang="zh-CN" altLang="zh-CN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更难的是，要求学生依据材料提炼主题，自拟题目。</a:t>
            </a:r>
            <a:endParaRPr lang="zh-CN" altLang="zh-CN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buNone/>
            </a:pPr>
            <a:r>
              <a:rPr lang="en-US" altLang="zh-CN">
                <a:solidFill>
                  <a:srgbClr val="0E0E0E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3</a:t>
            </a:r>
            <a:r>
              <a:rPr lang="zh-CN" altLang="en-US">
                <a:solidFill>
                  <a:srgbClr val="0E0E0E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、教学策略：</a:t>
            </a:r>
            <a:endParaRPr lang="zh-CN" altLang="en-US">
              <a:solidFill>
                <a:srgbClr val="0E0E0E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  <a:p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A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、要整合教材形成中国通史思维。</a:t>
            </a:r>
            <a:endParaRPr lang="zh-CN" altLang="en-US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r>
              <a:rPr lang="en-US" altLang="zh-CN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B</a:t>
            </a:r>
            <a:r>
              <a:rPr lang="zh-CN" altLang="en-US" b="1">
                <a:solidFill>
                  <a:srgbClr val="0E0E0E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、加大中国社会转型试题的训练。</a:t>
            </a:r>
            <a:endParaRPr lang="zh-CN" altLang="en-US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endParaRPr lang="zh-CN" altLang="en-US" sz="6600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endParaRPr lang="zh-CN" altLang="en-US" sz="7200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endParaRPr lang="zh-CN" altLang="en-US" sz="8000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endParaRPr lang="zh-CN" altLang="en-US" sz="8800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endParaRPr lang="zh-CN" altLang="en-US" sz="9600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endParaRPr lang="zh-CN" altLang="en-US" sz="11500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buNone/>
            </a:pPr>
            <a:endParaRPr lang="zh-CN" altLang="en-US" sz="13800" b="1">
              <a:solidFill>
                <a:srgbClr val="0E0E0E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>
              <a:buNone/>
            </a:pPr>
            <a:endParaRPr lang="zh-CN" altLang="zh-CN" sz="88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</p:txBody>
      </p:sp>
      <p:graphicFrame>
        <p:nvGraphicFramePr>
          <p:cNvPr id="9219" name="内容占位符 9218"/>
          <p:cNvGraphicFramePr/>
          <p:nvPr>
            <p:ph sz="half" idx="2"/>
          </p:nvPr>
        </p:nvGraphicFramePr>
        <p:xfrm>
          <a:off x="461645" y="1857375"/>
          <a:ext cx="11268710" cy="2741930"/>
        </p:xfrm>
        <a:graphic>
          <a:graphicData uri="http://schemas.openxmlformats.org/drawingml/2006/table">
            <a:tbl>
              <a:tblPr/>
              <a:tblGrid>
                <a:gridCol w="1844040"/>
                <a:gridCol w="3044825"/>
                <a:gridCol w="2857500"/>
                <a:gridCol w="3522345"/>
              </a:tblGrid>
              <a:tr h="694690"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x-none" sz="1800" b="1" dirty="0">
                          <a:latin typeface="楷体" panose="02010609060101010101" charset="-122"/>
                          <a:ea typeface="楷体" panose="02010609060101010101" charset="-122"/>
                        </a:rPr>
                        <a:t>       </a:t>
                      </a:r>
                      <a:r>
                        <a:rPr lang="zh-CN" altLang="en-US" sz="1800" b="1" dirty="0">
                          <a:latin typeface="楷体" panose="02010609060101010101" charset="-122"/>
                          <a:ea typeface="楷体" panose="02010609060101010101" charset="-122"/>
                          <a:sym typeface="+mn-ea"/>
                        </a:rPr>
                        <a:t>要求</a:t>
                      </a:r>
                      <a:r>
                        <a:rPr lang="en-US" altLang="x-none" sz="1800" b="1" dirty="0">
                          <a:latin typeface="楷体" panose="02010609060101010101" charset="-122"/>
                          <a:ea typeface="楷体" panose="02010609060101010101" charset="-122"/>
                        </a:rPr>
                        <a:t> </a:t>
                      </a:r>
                      <a:endParaRPr lang="en-US" altLang="x-none" sz="1800" b="1" dirty="0">
                        <a:latin typeface="楷体" panose="02010609060101010101" charset="-122"/>
                        <a:ea typeface="楷体" panose="02010609060101010101" charset="-122"/>
                      </a:endParaRPr>
                    </a:p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 dirty="0">
                          <a:latin typeface="楷体" panose="02010609060101010101" charset="-122"/>
                          <a:ea typeface="楷体" panose="02010609060101010101" charset="-122"/>
                        </a:rPr>
                        <a:t>目标</a:t>
                      </a:r>
                      <a:r>
                        <a:rPr lang="en-US" altLang="x-none" sz="1800" b="1" dirty="0">
                          <a:latin typeface="楷体" panose="02010609060101010101" charset="-122"/>
                          <a:ea typeface="楷体" panose="02010609060101010101" charset="-122"/>
                        </a:rPr>
                        <a:t> </a:t>
                      </a:r>
                      <a:endParaRPr lang="en-US" altLang="x-none" sz="1800" b="1" dirty="0"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 w="12700" cap="rnd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x-none" sz="2800" b="1" dirty="0">
                          <a:latin typeface="楷体" panose="02010609060101010101" charset="-122"/>
                          <a:ea typeface="楷体" panose="02010609060101010101" charset="-122"/>
                        </a:rPr>
                        <a:t>    Ⅰ</a:t>
                      </a:r>
                      <a:endParaRPr lang="en-US" altLang="x-none" sz="2800" b="1" dirty="0"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x-none" sz="2800" b="1" dirty="0">
                          <a:latin typeface="楷体" panose="02010609060101010101" charset="-122"/>
                          <a:ea typeface="楷体" panose="02010609060101010101" charset="-122"/>
                        </a:rPr>
                        <a:t>   Ⅱ</a:t>
                      </a:r>
                      <a:endParaRPr lang="en-US" altLang="x-none" sz="2800" b="1" dirty="0"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x-none" sz="2800" b="1" dirty="0">
                          <a:latin typeface="楷体" panose="02010609060101010101" charset="-122"/>
                          <a:ea typeface="楷体" panose="02010609060101010101" charset="-122"/>
                        </a:rPr>
                        <a:t>     Ⅲ</a:t>
                      </a:r>
                      <a:endParaRPr lang="en-US" altLang="x-none" sz="2800" b="1" dirty="0"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8180"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0000FF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获取和解读信息</a:t>
                      </a:r>
                      <a:endParaRPr lang="zh-CN" altLang="en-US" sz="1800" b="1">
                        <a:solidFill>
                          <a:srgbClr val="0000FF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latin typeface="楷体" panose="02010609060101010101" charset="-122"/>
                          <a:ea typeface="楷体" panose="02010609060101010101" charset="-122"/>
                        </a:rPr>
                        <a:t>理解试题提供的图文材料和考试要求</a:t>
                      </a:r>
                      <a:endParaRPr lang="zh-CN" altLang="en-US" sz="1800" b="1"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CC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理解材料，最大限度的获取有效信息 </a:t>
                      </a:r>
                      <a:endParaRPr lang="zh-CN" altLang="en-US" sz="1800" b="1">
                        <a:solidFill>
                          <a:srgbClr val="CC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CC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对有效信息进行完整、准确、合理的解读</a:t>
                      </a:r>
                      <a:endParaRPr lang="zh-CN" altLang="en-US" sz="1800" b="1">
                        <a:solidFill>
                          <a:srgbClr val="CC0000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0000FF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调动和运用知识</a:t>
                      </a:r>
                      <a:endParaRPr lang="zh-CN" altLang="en-US" sz="1800" b="1">
                        <a:solidFill>
                          <a:srgbClr val="0000FF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indent="0" algn="l">
                        <a:buNone/>
                      </a:pPr>
                      <a:r>
                        <a:rPr lang="zh-CN" altLang="en-US" sz="1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辨别历史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事实与历史叙述。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100000"/>
                      </a:schemeClr>
                    </a:solidFill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algn="just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理解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历史叙述与历史结论。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0000FF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说明和证明历史现象和历史观点</a:t>
                      </a:r>
                      <a:endParaRPr lang="zh-CN" altLang="en-US" sz="1800" b="1">
                        <a:solidFill>
                          <a:srgbClr val="0000FF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3390"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0000FF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描述和阐释事物</a:t>
                      </a:r>
                      <a:endParaRPr lang="zh-CN" altLang="en-US" sz="1800" b="1">
                        <a:solidFill>
                          <a:srgbClr val="0000FF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algn="just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客观叙述历史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事实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正确解释历史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事物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algn="just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认识历史事物的</a:t>
                      </a: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本质</a:t>
                      </a:r>
                      <a:endParaRPr lang="zh-CN" altLang="en-US" sz="1800" b="1">
                        <a:solidFill>
                          <a:srgbClr val="FF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3870"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0000FF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论证和探讨问题</a:t>
                      </a:r>
                      <a:endParaRPr lang="zh-CN" altLang="en-US" sz="1800" b="1">
                        <a:solidFill>
                          <a:srgbClr val="0000FF"/>
                        </a:solidFill>
                        <a:latin typeface="楷体" panose="02010609060101010101" charset="-122"/>
                        <a:ea typeface="楷体" panose="02010609060101010101" charset="-122"/>
                      </a:endParaRPr>
                    </a:p>
                  </a:txBody>
                  <a:tcPr vert="horz" anchor="t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algn="just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发现</a:t>
                      </a:r>
                      <a:r>
                        <a:rPr lang="zh-CN" altLang="en-US" sz="1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历史问题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algn="just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论证</a:t>
                      </a:r>
                      <a:r>
                        <a:rPr lang="zh-CN" altLang="en-US" sz="1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历史问题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wrap="square"/>
                    <a:lstStyle>
                      <a:lvl1pPr marL="342900" lvl="0" indent="-342900" algn="l" defTabSz="91440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eaLnBrk="0" hangingPunct="0">
                        <a:defRPr sz="2400" kern="1200"/>
                      </a:lvl2pPr>
                      <a:lvl3pPr marL="1143000" lvl="2" indent="-228600" algn="l">
                        <a:defRPr sz="2000" kern="1200"/>
                      </a:lvl3pPr>
                      <a:lvl4pPr marL="1600200" lvl="3" indent="-228600" algn="l">
                        <a:defRPr sz="1800" kern="1200"/>
                      </a:lvl4pPr>
                      <a:lvl5pPr marL="2057400" lvl="4" indent="-228600" algn="l">
                        <a:defRPr sz="1800" kern="1200"/>
                      </a:lvl5pPr>
                    </a:lstStyle>
                    <a:p>
                      <a:pPr marL="0" lvl="0" indent="0" algn="just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1800" b="1">
                          <a:solidFill>
                            <a:srgbClr val="FF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独立提出</a:t>
                      </a:r>
                      <a:r>
                        <a:rPr lang="zh-CN" altLang="en-US" sz="1800" b="1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微软雅黑" panose="020B0503020204020204" pitchFamily="34" charset="-122"/>
                          <a:sym typeface="+mn-ea"/>
                        </a:rPr>
                        <a:t>观点</a:t>
                      </a:r>
                      <a:endParaRPr lang="zh-CN" altLang="en-US" sz="1800" b="1">
                        <a:solidFill>
                          <a:srgbClr val="000000"/>
                        </a:solidFill>
                        <a:latin typeface="楷体" panose="02010609060101010101" charset="-122"/>
                        <a:ea typeface="楷体" panose="02010609060101010101" charset="-122"/>
                        <a:cs typeface="微软雅黑" panose="020B0503020204020204" pitchFamily="34" charset="-122"/>
                        <a:sym typeface="+mn-ea"/>
                      </a:endParaRPr>
                    </a:p>
                  </a:txBody>
                  <a:tcPr vert="horz" anchor="t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4480" y="716915"/>
            <a:ext cx="11336020" cy="5409565"/>
          </a:xfrm>
        </p:spPr>
        <p:txBody>
          <a:bodyPr/>
          <a:p>
            <a:pPr marL="0" indent="0">
              <a:buNone/>
            </a:pPr>
            <a:r>
              <a:rPr lang="zh-CN" altLang="zh-CN" sz="3200">
                <a:sym typeface="+mn-ea"/>
              </a:rPr>
              <a:t>三、试题</a:t>
            </a:r>
            <a:r>
              <a:rPr lang="zh-CN" altLang="zh-CN" sz="3200">
                <a:solidFill>
                  <a:srgbClr val="FF0000"/>
                </a:solidFill>
                <a:sym typeface="+mn-ea"/>
              </a:rPr>
              <a:t>拓展分析</a:t>
            </a:r>
            <a:endParaRPr lang="zh-CN" altLang="zh-CN" sz="3200">
              <a:solidFill>
                <a:srgbClr val="FF0000"/>
              </a:solidFill>
              <a:sym typeface="+mn-ea"/>
            </a:endParaRPr>
          </a:p>
          <a:p>
            <a:endParaRPr lang="en-US" altLang="zh-CN" sz="3200">
              <a:solidFill>
                <a:schemeClr val="tx1"/>
              </a:solidFill>
              <a:sym typeface="+mn-ea"/>
            </a:endParaRPr>
          </a:p>
          <a:p>
            <a:r>
              <a:rPr lang="en-US" altLang="zh-CN" sz="3200">
                <a:solidFill>
                  <a:schemeClr val="tx1"/>
                </a:solidFill>
                <a:sym typeface="+mn-ea"/>
              </a:rPr>
              <a:t>1</a:t>
            </a:r>
            <a:r>
              <a:rPr lang="zh-CN" altLang="en-US" sz="3200">
                <a:solidFill>
                  <a:schemeClr val="tx1"/>
                </a:solidFill>
                <a:sym typeface="+mn-ea"/>
              </a:rPr>
              <a:t>、试题</a:t>
            </a:r>
            <a:r>
              <a:rPr lang="zh-CN" altLang="en-US" sz="3200">
                <a:solidFill>
                  <a:srgbClr val="FF0000"/>
                </a:solidFill>
                <a:sym typeface="+mn-ea"/>
              </a:rPr>
              <a:t>答案拓展</a:t>
            </a:r>
            <a:endParaRPr lang="zh-CN" altLang="en-US" sz="3200">
              <a:solidFill>
                <a:srgbClr val="FF0000"/>
              </a:solidFill>
              <a:sym typeface="+mn-ea"/>
            </a:endParaRPr>
          </a:p>
          <a:p>
            <a:r>
              <a:rPr lang="en-US" sz="3200">
                <a:sym typeface="+mn-ea"/>
              </a:rPr>
              <a:t>2</a:t>
            </a:r>
            <a:r>
              <a:rPr lang="zh-CN" altLang="en-US" sz="3200">
                <a:sym typeface="+mn-ea"/>
              </a:rPr>
              <a:t>、试题</a:t>
            </a:r>
            <a:r>
              <a:rPr lang="zh-CN" altLang="en-US" sz="3200">
                <a:solidFill>
                  <a:srgbClr val="FF0000"/>
                </a:solidFill>
                <a:sym typeface="+mn-ea"/>
              </a:rPr>
              <a:t>改编拓展</a:t>
            </a:r>
            <a:endParaRPr lang="zh-CN" altLang="en-US" sz="3200">
              <a:solidFill>
                <a:srgbClr val="FF0000"/>
              </a:solidFill>
              <a:sym typeface="+mn-ea"/>
            </a:endParaRPr>
          </a:p>
          <a:p>
            <a:endParaRPr lang="zh-CN" altLang="en-US" sz="3200">
              <a:solidFill>
                <a:srgbClr val="FF0000"/>
              </a:solidFill>
              <a:sym typeface="+mn-ea"/>
            </a:endParaRPr>
          </a:p>
          <a:p>
            <a:pPr marL="0" indent="0">
              <a:buNone/>
            </a:pP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4205" y="693420"/>
            <a:ext cx="10972800" cy="5459095"/>
          </a:xfrm>
        </p:spPr>
        <p:txBody>
          <a:bodyPr/>
          <a:p>
            <a:pPr marL="0" indent="0" fontAlgn="auto">
              <a:lnSpc>
                <a:spcPct val="100000"/>
              </a:lnSpc>
              <a:buNone/>
            </a:pPr>
            <a:r>
              <a:rPr lang="zh-CN" altLang="en-US">
                <a:solidFill>
                  <a:schemeClr val="tx1">
                    <a:lumMod val="50000"/>
                  </a:schemeClr>
                </a:solidFill>
                <a:sym typeface="+mn-ea"/>
              </a:rPr>
              <a:t>41．（</a:t>
            </a:r>
            <a:r>
              <a:rPr lang="en-US" altLang="zh-CN">
                <a:solidFill>
                  <a:schemeClr val="tx1">
                    <a:lumMod val="50000"/>
                  </a:schemeClr>
                </a:solidFill>
                <a:sym typeface="+mn-ea"/>
              </a:rPr>
              <a:t>2017</a:t>
            </a:r>
            <a:r>
              <a:rPr lang="en-US">
                <a:solidFill>
                  <a:schemeClr val="tx1">
                    <a:lumMod val="50000"/>
                  </a:schemeClr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Ⅲ</a:t>
            </a:r>
            <a:r>
              <a:rPr>
                <a:solidFill>
                  <a:schemeClr val="tx1">
                    <a:lumMod val="50000"/>
                  </a:schemeClr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卷</a:t>
            </a:r>
            <a:r>
              <a:rPr lang="zh-CN" altLang="zh-CN">
                <a:solidFill>
                  <a:schemeClr val="tx1">
                    <a:lumMod val="50000"/>
                  </a:schemeClr>
                </a:solidFill>
                <a:sym typeface="+mn-ea"/>
              </a:rPr>
              <a:t>）</a:t>
            </a:r>
            <a:r>
              <a:rPr lang="zh-CN" altLang="en-US">
                <a:solidFill>
                  <a:schemeClr val="tx1">
                    <a:lumMod val="50000"/>
                  </a:schemeClr>
                </a:solidFill>
                <a:sym typeface="+mn-ea"/>
              </a:rPr>
              <a:t>阅读材料，完成下列要求。（12分）</a:t>
            </a:r>
            <a:endParaRPr lang="zh-CN" altLang="en-US">
              <a:solidFill>
                <a:schemeClr val="tx1">
                  <a:lumMod val="50000"/>
                </a:schemeClr>
              </a:solidFill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 b="1">
                <a:solidFill>
                  <a:schemeClr val="tx1">
                    <a:lumMod val="5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材料    近代中国接触的西洋“除了强大的武力，尚有别具一格的</a:t>
            </a:r>
            <a:r>
              <a:rPr lang="zh-CN" altLang="en-US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政治组织、经济力量、高度文化，</a:t>
            </a:r>
            <a:r>
              <a:rPr lang="zh-CN" altLang="en-US" b="1">
                <a:solidFill>
                  <a:schemeClr val="tx1">
                    <a:lumMod val="5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一旦彼此短兵相接，中国的藩篱为之突破，立国基础为之震撼”。面对这“旷古未有的变局”，中国“应付的困难就从此开始了，但</a:t>
            </a:r>
            <a:r>
              <a:rPr lang="zh-CN" altLang="en-US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前途放大光明、得大幸福的希望亦即寄托在这个大变化上”。</a:t>
            </a:r>
            <a:endParaRPr lang="zh-CN" altLang="en-US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 b="1">
                <a:solidFill>
                  <a:schemeClr val="tx1">
                    <a:lumMod val="50000"/>
                  </a:schemeClr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                                       ——摘编自吕思勉《中国通史》等</a:t>
            </a:r>
            <a:r>
              <a:rPr lang="zh-CN" altLang="en-US">
                <a:solidFill>
                  <a:schemeClr val="tx1">
                    <a:lumMod val="50000"/>
                  </a:schemeClr>
                </a:solidFill>
                <a:sym typeface="+mn-ea"/>
              </a:rPr>
              <a:t> </a:t>
            </a:r>
            <a:endParaRPr lang="zh-CN" altLang="en-US">
              <a:solidFill>
                <a:schemeClr val="tx1">
                  <a:lumMod val="50000"/>
                </a:schemeClr>
              </a:solidFill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>
                <a:solidFill>
                  <a:srgbClr val="FF0000"/>
                </a:solidFill>
                <a:sym typeface="+mn-ea"/>
              </a:rPr>
              <a:t> 围绕材料，结合中国近代史的具体史实，自拟论题，并就所拟论题进行阐述。              </a:t>
            </a:r>
            <a:endParaRPr lang="zh-CN" altLang="en-US">
              <a:solidFill>
                <a:srgbClr val="FF0000"/>
              </a:solidFill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>
                <a:solidFill>
                  <a:srgbClr val="FF0000"/>
                </a:solidFill>
                <a:sym typeface="+mn-ea"/>
              </a:rPr>
              <a:t>         （要求：明确写出论题，阐述须史论结合。）</a:t>
            </a:r>
            <a:endParaRPr lang="zh-CN" altLang="en-US">
              <a:solidFill>
                <a:srgbClr val="FF0000"/>
              </a:solidFill>
            </a:endParaRPr>
          </a:p>
          <a:p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14630" y="442595"/>
            <a:ext cx="11630660" cy="5735320"/>
          </a:xfrm>
        </p:spPr>
        <p:txBody>
          <a:bodyPr>
            <a:noAutofit/>
          </a:bodyPr>
          <a:p>
            <a:pPr marL="0" indent="0" fontAlgn="auto">
              <a:lnSpc>
                <a:spcPct val="100000"/>
              </a:lnSpc>
              <a:buNone/>
            </a:pPr>
            <a:r>
              <a:rPr lang="en-US" altLang="zh-CN">
                <a:sym typeface="+mn-ea"/>
              </a:rPr>
              <a:t>1</a:t>
            </a:r>
            <a:r>
              <a:rPr lang="zh-CN" altLang="en-US">
                <a:sym typeface="+mn-ea"/>
              </a:rPr>
              <a:t>、试题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答案拓展</a:t>
            </a:r>
            <a:endParaRPr lang="zh-CN" altLang="en-US">
              <a:solidFill>
                <a:srgbClr val="FF0000"/>
              </a:solidFill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endParaRPr lang="zh-CN" altLang="en-US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方法与技巧</a:t>
            </a:r>
            <a:endParaRPr lang="zh-CN" altLang="en-US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endParaRPr lang="zh-CN" altLang="en-US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sz="20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第一：审题。</a:t>
            </a:r>
            <a:endParaRPr lang="zh-CN" altLang="en-US" sz="2000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 sz="20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</a:t>
            </a:r>
            <a:r>
              <a:rPr lang="zh-CN" altLang="en-US" sz="2000">
                <a:solidFill>
                  <a:srgbClr val="FF0000"/>
                </a:solidFill>
                <a:sym typeface="+mn-ea"/>
              </a:rPr>
              <a:t>围绕材料，结合中国近代史的具体史实，自拟论题，并就所拟论题进行阐述。              </a:t>
            </a:r>
            <a:endParaRPr lang="zh-CN" altLang="en-US" sz="2000">
              <a:solidFill>
                <a:srgbClr val="FF0000"/>
              </a:solidFill>
            </a:endParaRPr>
          </a:p>
          <a:p>
            <a:pPr marL="0" indent="0" fontAlgn="auto">
              <a:lnSpc>
                <a:spcPct val="100000"/>
              </a:lnSpc>
              <a:buNone/>
            </a:pPr>
            <a:r>
              <a:rPr lang="zh-CN" altLang="en-US" sz="2000">
                <a:solidFill>
                  <a:srgbClr val="FF0000"/>
                </a:solidFill>
                <a:sym typeface="+mn-ea"/>
              </a:rPr>
              <a:t>         （要求：明确写出</a:t>
            </a:r>
            <a:r>
              <a:rPr lang="zh-CN" altLang="en-US" sz="2000">
                <a:solidFill>
                  <a:srgbClr val="050591"/>
                </a:solidFill>
                <a:sym typeface="+mn-ea"/>
              </a:rPr>
              <a:t>论题</a:t>
            </a:r>
            <a:r>
              <a:rPr lang="zh-CN" altLang="en-US" sz="2000">
                <a:solidFill>
                  <a:srgbClr val="FF0000"/>
                </a:solidFill>
                <a:sym typeface="+mn-ea"/>
              </a:rPr>
              <a:t>，</a:t>
            </a:r>
            <a:r>
              <a:rPr lang="zh-CN" altLang="en-US" sz="2000">
                <a:solidFill>
                  <a:srgbClr val="050591"/>
                </a:solidFill>
                <a:sym typeface="+mn-ea"/>
              </a:rPr>
              <a:t>阐述</a:t>
            </a:r>
            <a:r>
              <a:rPr lang="zh-CN" altLang="en-US" sz="2000">
                <a:solidFill>
                  <a:srgbClr val="FF0000"/>
                </a:solidFill>
                <a:sym typeface="+mn-ea"/>
              </a:rPr>
              <a:t>须史论结合。）</a:t>
            </a:r>
            <a:endParaRPr lang="zh-CN" altLang="en-US" sz="2000">
              <a:solidFill>
                <a:srgbClr val="FF0000"/>
              </a:solidFill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sz="20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</a:t>
            </a:r>
            <a:endParaRPr lang="zh-CN" altLang="en-US" sz="2000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sz="20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第二：论题。</a:t>
            </a:r>
            <a:endParaRPr lang="zh-CN" altLang="en-US" sz="2000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sz="20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依据材料，抓住西方侵略与中国近代社会转型，提炼中心主题。</a:t>
            </a:r>
            <a:endParaRPr lang="zh-CN" altLang="en-US" sz="2000" b="1">
              <a:solidFill>
                <a:srgbClr val="0000CC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sz="20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</a:t>
            </a:r>
            <a:endParaRPr lang="zh-CN" altLang="en-US" sz="2000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sz="20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第三：阐述。</a:t>
            </a:r>
            <a:endParaRPr lang="zh-CN" altLang="en-US" sz="2000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0" indent="0" fontAlgn="auto">
              <a:lnSpc>
                <a:spcPct val="100000"/>
              </a:lnSpc>
              <a:spcBef>
                <a:spcPts val="400"/>
              </a:spcBef>
              <a:buNone/>
            </a:pPr>
            <a:r>
              <a:rPr lang="zh-CN" altLang="en-US" sz="2000" b="1">
                <a:solidFill>
                  <a:srgbClr val="0E0E0E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论题、阐述具有开放性、多样性，必须结合中国近代史实。</a:t>
            </a:r>
            <a:endParaRPr lang="zh-CN" altLang="en-US" sz="2000" b="1">
              <a:solidFill>
                <a:srgbClr val="0E0E0E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TAG_VERSION" val="1.0"/>
  <p:tag name="KSO_WM_TEMPLATE_CATEGORY" val="custom"/>
  <p:tag name="KSO_WM_TEMPLATE_INDEX" val="160434"/>
</p:tagLst>
</file>

<file path=ppt/tags/tag10.xml><?xml version="1.0" encoding="utf-8"?>
<p:tagLst xmlns:p="http://schemas.openxmlformats.org/presentationml/2006/main">
  <p:tag name="KSO_WM_BEAUTIFY_FLAG" val="#wm#"/>
  <p:tag name="KSO_WM_TEMPLATE_CATEGORY" val="custom"/>
  <p:tag name="KSO_WM_TEMPLATE_INDEX" val="160434"/>
</p:tagLst>
</file>

<file path=ppt/tags/tag11.xml><?xml version="1.0" encoding="utf-8"?>
<p:tagLst xmlns:p="http://schemas.openxmlformats.org/presentationml/2006/main">
  <p:tag name="KSO_WM_BEAUTIFY_FLAG" val="#wm#"/>
  <p:tag name="KSO_WM_TEMPLATE_CATEGORY" val="custom"/>
  <p:tag name="KSO_WM_TEMPLATE_INDEX" val="160434"/>
</p:tagLst>
</file>

<file path=ppt/tags/tag12.xml><?xml version="1.0" encoding="utf-8"?>
<p:tagLst xmlns:p="http://schemas.openxmlformats.org/presentationml/2006/main">
  <p:tag name="KSO_WM_BEAUTIFY_FLAG" val="#wm#"/>
  <p:tag name="KSO_WM_TEMPLATE_CATEGORY" val="custom"/>
  <p:tag name="KSO_WM_TEMPLATE_INDEX" val="160434"/>
</p:tagLst>
</file>

<file path=ppt/tags/tag13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434"/>
  <p:tag name="KSO_WM_UNIT_TYPE" val="f"/>
  <p:tag name="KSO_WM_UNIT_INDEX" val="1"/>
  <p:tag name="KSO_WM_UNIT_ID" val="custom160434_2*f*1"/>
  <p:tag name="KSO_WM_UNIT_CLEAR" val="1"/>
  <p:tag name="KSO_WM_UNIT_LAYERLEVEL" val="1"/>
  <p:tag name="KSO_WM_UNIT_VALUE" val="280"/>
  <p:tag name="KSO_WM_UNIT_HIGHLIGHT" val="0"/>
  <p:tag name="KSO_WM_UNIT_COMPATIBLE" val="0"/>
  <p:tag name="KSO_WM_UNIT_PRESET_TEXT_INDEX" val="5"/>
  <p:tag name="KSO_WM_UNIT_PRESET_TEXT_LEN" val="232"/>
</p:tagLst>
</file>

<file path=ppt/tags/tag14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434"/>
  <p:tag name="KSO_WM_UNIT_TYPE" val="d"/>
  <p:tag name="KSO_WM_UNIT_INDEX" val="1"/>
  <p:tag name="KSO_WM_UNIT_ID" val="custom160434_15*d*1"/>
  <p:tag name="KSO_WM_UNIT_CLEAR" val="0"/>
  <p:tag name="KSO_WM_UNIT_LAYERLEVEL" val="1"/>
  <p:tag name="KSO_WM_UNIT_VALUE" val="894*792"/>
  <p:tag name="KSO_WM_UNIT_HIGHLIGHT" val="0"/>
  <p:tag name="KSO_WM_UNIT_COMPATIBLE" val="0"/>
</p:tagLst>
</file>

<file path=ppt/tags/tag15.xml><?xml version="1.0" encoding="utf-8"?>
<p:tagLst xmlns:p="http://schemas.openxmlformats.org/presentationml/2006/main">
  <p:tag name="KSO_WM_TEMPLATE_CATEGORY" val="custom"/>
  <p:tag name="KSO_WM_TEMPLATE_INDEX" val="160434"/>
  <p:tag name="KSO_WM_TAG_VERSION" val="1.0"/>
  <p:tag name="KSO_WM_SLIDE_ID" val="custom160434_2"/>
  <p:tag name="KSO_WM_SLIDE_INDEX" val="2"/>
  <p:tag name="KSO_WM_SLIDE_ITEM_CNT" val="1"/>
  <p:tag name="KSO_WM_SLIDE_LAYOUT" val="a_f"/>
  <p:tag name="KSO_WM_SLIDE_LAYOUT_CNT" val="1_1"/>
  <p:tag name="KSO_WM_SLIDE_TYPE" val="text"/>
  <p:tag name="KSO_WM_BEAUTIFY_FLAG" val="#wm#"/>
  <p:tag name="KSO_WM_SLIDE_POSITION" val="49*128"/>
  <p:tag name="KSO_WM_SLIDE_SIZE" val="864*356"/>
</p:tagLst>
</file>

<file path=ppt/tags/tag16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434"/>
  <p:tag name="KSO_WM_UNIT_TYPE" val="a"/>
  <p:tag name="KSO_WM_UNIT_INDEX" val="1"/>
  <p:tag name="KSO_WM_UNIT_ID" val="custom160434_33*a*1"/>
  <p:tag name="KSO_WM_UNIT_CLEAR" val="1"/>
  <p:tag name="KSO_WM_UNIT_LAYERLEVEL" val="1"/>
  <p:tag name="KSO_WM_UNIT_VALUE" val="10"/>
  <p:tag name="KSO_WM_UNIT_ISCONTENTSTITLE" val="0"/>
  <p:tag name="KSO_WM_UNIT_HIGHLIGHT" val="0"/>
  <p:tag name="KSO_WM_UNIT_COMPATIBLE" val="0"/>
  <p:tag name="KSO_WM_UNIT_PRESET_TEXT" val="THANKS"/>
</p:tagLst>
</file>

<file path=ppt/tags/tag17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434"/>
  <p:tag name="KSO_WM_UNIT_TYPE" val="d"/>
  <p:tag name="KSO_WM_UNIT_INDEX" val="2"/>
  <p:tag name="KSO_WM_UNIT_ID" val="custom160434_15*d*2"/>
  <p:tag name="KSO_WM_UNIT_CLEAR" val="0"/>
  <p:tag name="KSO_WM_UNIT_LAYERLEVEL" val="1"/>
  <p:tag name="KSO_WM_UNIT_VALUE" val="894*792"/>
  <p:tag name="KSO_WM_UNIT_HIGHLIGHT" val="0"/>
  <p:tag name="KSO_WM_UNIT_COMPATIBLE" val="0"/>
</p:tagLst>
</file>

<file path=ppt/tags/tag18.xml><?xml version="1.0" encoding="utf-8"?>
<p:tagLst xmlns:p="http://schemas.openxmlformats.org/presentationml/2006/main">
  <p:tag name="KSO_WM_TEMPLATE_CATEGORY" val="custom"/>
  <p:tag name="KSO_WM_TEMPLATE_INDEX" val="160434"/>
  <p:tag name="KSO_WM_TAG_VERSION" val="1.0"/>
  <p:tag name="KSO_WM_SLIDE_ID" val="custom160434_33"/>
  <p:tag name="KSO_WM_SLIDE_INDEX" val="33"/>
  <p:tag name="KSO_WM_SLIDE_ITEM_CNT" val="1"/>
  <p:tag name="KSO_WM_SLIDE_LAYOUT" val="a"/>
  <p:tag name="KSO_WM_SLIDE_LAYOUT_CNT" val="1"/>
  <p:tag name="KSO_WM_SLIDE_TYPE" val="endPage"/>
  <p:tag name="KSO_WM_BEAUTIFY_FLAG" val="#wm#"/>
</p:tagLst>
</file>

<file path=ppt/tags/tag2.xml><?xml version="1.0" encoding="utf-8"?>
<p:tagLst xmlns:p="http://schemas.openxmlformats.org/presentationml/2006/main">
  <p:tag name="KSO_WM_TAG_VERSION" val="1.0"/>
  <p:tag name="KSO_WM_TEMPLATE_CATEGORY" val="custom"/>
  <p:tag name="KSO_WM_TEMPLATE_INDEX" val="160434"/>
</p:tagLst>
</file>

<file path=ppt/tags/tag3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434"/>
  <p:tag name="KSO_WM_UNIT_TYPE" val="f"/>
  <p:tag name="KSO_WM_UNIT_INDEX" val="1"/>
  <p:tag name="KSO_WM_UNIT_ID" val="custom160434_2*f*1"/>
  <p:tag name="KSO_WM_UNIT_CLEAR" val="1"/>
  <p:tag name="KSO_WM_UNIT_LAYERLEVEL" val="1"/>
  <p:tag name="KSO_WM_UNIT_VALUE" val="280"/>
  <p:tag name="KSO_WM_UNIT_HIGHLIGHT" val="0"/>
  <p:tag name="KSO_WM_UNIT_COMPATIBLE" val="0"/>
  <p:tag name="KSO_WM_UNIT_PRESET_TEXT_INDEX" val="5"/>
  <p:tag name="KSO_WM_UNIT_PRESET_TEXT_LEN" val="232"/>
</p:tagLst>
</file>

<file path=ppt/tags/tag4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434"/>
  <p:tag name="KSO_WM_UNIT_TYPE" val="d"/>
  <p:tag name="KSO_WM_UNIT_INDEX" val="1"/>
  <p:tag name="KSO_WM_UNIT_ID" val="custom160434_15*d*1"/>
  <p:tag name="KSO_WM_UNIT_CLEAR" val="0"/>
  <p:tag name="KSO_WM_UNIT_LAYERLEVEL" val="1"/>
  <p:tag name="KSO_WM_UNIT_VALUE" val="894*792"/>
  <p:tag name="KSO_WM_UNIT_HIGHLIGHT" val="0"/>
  <p:tag name="KSO_WM_UNIT_COMPATIBLE" val="0"/>
</p:tagLst>
</file>

<file path=ppt/tags/tag5.xml><?xml version="1.0" encoding="utf-8"?>
<p:tagLst xmlns:p="http://schemas.openxmlformats.org/presentationml/2006/main">
  <p:tag name="KSO_WM_TEMPLATE_CATEGORY" val="custom"/>
  <p:tag name="KSO_WM_TEMPLATE_INDEX" val="160434"/>
  <p:tag name="KSO_WM_TAG_VERSION" val="1.0"/>
  <p:tag name="KSO_WM_SLIDE_ID" val="custom160434_2"/>
  <p:tag name="KSO_WM_SLIDE_INDEX" val="2"/>
  <p:tag name="KSO_WM_SLIDE_ITEM_CNT" val="1"/>
  <p:tag name="KSO_WM_SLIDE_LAYOUT" val="a_f"/>
  <p:tag name="KSO_WM_SLIDE_LAYOUT_CNT" val="1_1"/>
  <p:tag name="KSO_WM_SLIDE_TYPE" val="text"/>
  <p:tag name="KSO_WM_BEAUTIFY_FLAG" val="#wm#"/>
  <p:tag name="KSO_WM_SLIDE_POSITION" val="49*128"/>
  <p:tag name="KSO_WM_SLIDE_SIZE" val="864*356"/>
</p:tagLst>
</file>

<file path=ppt/tags/tag6.xml><?xml version="1.0" encoding="utf-8"?>
<p:tagLst xmlns:p="http://schemas.openxmlformats.org/presentationml/2006/main">
  <p:tag name="KSO_WM_BEAUTIFY_FLAG" val="#wm#"/>
  <p:tag name="KSO_WM_TEMPLATE_CATEGORY" val="custom"/>
  <p:tag name="KSO_WM_TEMPLATE_INDEX" val="160434"/>
</p:tagLst>
</file>

<file path=ppt/tags/tag7.xml><?xml version="1.0" encoding="utf-8"?>
<p:tagLst xmlns:p="http://schemas.openxmlformats.org/presentationml/2006/main">
  <p:tag name="KSO_WM_BEAUTIFY_FLAG" val="#wm#"/>
  <p:tag name="KSO_WM_TEMPLATE_CATEGORY" val="custom"/>
  <p:tag name="KSO_WM_TEMPLATE_INDEX" val="160434"/>
</p:tagLst>
</file>

<file path=ppt/tags/tag8.xml><?xml version="1.0" encoding="utf-8"?>
<p:tagLst xmlns:p="http://schemas.openxmlformats.org/presentationml/2006/main">
  <p:tag name="KSO_WM_BEAUTIFY_FLAG" val="#wm#"/>
  <p:tag name="KSO_WM_TEMPLATE_CATEGORY" val="custom"/>
  <p:tag name="KSO_WM_TEMPLATE_INDEX" val="160434"/>
</p:tagLst>
</file>

<file path=ppt/tags/tag9.xml><?xml version="1.0" encoding="utf-8"?>
<p:tagLst xmlns:p="http://schemas.openxmlformats.org/presentationml/2006/main">
  <p:tag name="KSO_WM_BEAUTIFY_FLAG" val="#wm#"/>
  <p:tag name="KSO_WM_TEMPLATE_CATEGORY" val="custom"/>
  <p:tag name="KSO_WM_TEMPLATE_INDEX" val="160434"/>
</p:tagLst>
</file>

<file path=ppt/theme/theme1.xml><?xml version="1.0" encoding="utf-8"?>
<a:theme xmlns:a="http://schemas.openxmlformats.org/drawingml/2006/main" name="自定义设计方案">
  <a:themeElements>
    <a:clrScheme name="160150.150">
      <a:dk1>
        <a:srgbClr val="4B4B4B"/>
      </a:dk1>
      <a:lt1>
        <a:sysClr val="window" lastClr="FFFFFF"/>
      </a:lt1>
      <a:dk2>
        <a:srgbClr val="4B4B4B"/>
      </a:dk2>
      <a:lt2>
        <a:srgbClr val="FFFFFF"/>
      </a:lt2>
      <a:accent1>
        <a:srgbClr val="28CA3B"/>
      </a:accent1>
      <a:accent2>
        <a:srgbClr val="B4B75C"/>
      </a:accent2>
      <a:accent3>
        <a:srgbClr val="6E9671"/>
      </a:accent3>
      <a:accent4>
        <a:srgbClr val="869D59"/>
      </a:accent4>
      <a:accent5>
        <a:srgbClr val="F68432"/>
      </a:accent5>
      <a:accent6>
        <a:srgbClr val="FFC000"/>
      </a:accent6>
      <a:hlink>
        <a:srgbClr val="0070C0"/>
      </a:hlink>
      <a:folHlink>
        <a:srgbClr val="7F7F7F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5636</Words>
  <Application>WPS 演示</Application>
  <PresentationFormat>宽屏</PresentationFormat>
  <Paragraphs>287</Paragraphs>
  <Slides>25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41" baseType="lpstr">
      <vt:lpstr>Arial</vt:lpstr>
      <vt:lpstr>宋体</vt:lpstr>
      <vt:lpstr>Wingdings</vt:lpstr>
      <vt:lpstr>Broadway BT</vt:lpstr>
      <vt:lpstr>汉仪丫丫体简</vt:lpstr>
      <vt:lpstr>Verdana</vt:lpstr>
      <vt:lpstr>楷体</vt:lpstr>
      <vt:lpstr>黑体</vt:lpstr>
      <vt:lpstr>Calibri</vt:lpstr>
      <vt:lpstr>微软雅黑</vt:lpstr>
      <vt:lpstr>Times New Roman</vt:lpstr>
      <vt:lpstr>华文中宋</vt:lpstr>
      <vt:lpstr>华文楷体</vt:lpstr>
      <vt:lpstr>Arial Unicode MS</vt:lpstr>
      <vt:lpstr>Gabriola</vt:lpstr>
      <vt:lpstr>自定义设计方案</vt:lpstr>
      <vt:lpstr>说题：2017年全国Ⅲ卷历史第41试题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THANKS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zzl-PC</dc:creator>
  <cp:lastModifiedBy>zzl</cp:lastModifiedBy>
  <cp:revision>30</cp:revision>
  <dcterms:created xsi:type="dcterms:W3CDTF">2017-05-03T00:47:00Z</dcterms:created>
  <dcterms:modified xsi:type="dcterms:W3CDTF">2017-06-27T02:30:03Z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2052-10.1.0.6554</vt:lpwstr>
  </property>
</Properties>
</file>