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9" r:id="rId3"/>
    <p:sldId id="257" r:id="rId4"/>
    <p:sldId id="485" r:id="rId6"/>
    <p:sldId id="353" r:id="rId7"/>
    <p:sldId id="469" r:id="rId8"/>
    <p:sldId id="354" r:id="rId9"/>
    <p:sldId id="357" r:id="rId10"/>
    <p:sldId id="486" r:id="rId11"/>
    <p:sldId id="436" r:id="rId12"/>
    <p:sldId id="512" r:id="rId13"/>
    <p:sldId id="438" r:id="rId14"/>
    <p:sldId id="440" r:id="rId15"/>
    <p:sldId id="487" r:id="rId16"/>
    <p:sldId id="537" r:id="rId17"/>
    <p:sldId id="538" r:id="rId18"/>
    <p:sldId id="488" r:id="rId19"/>
    <p:sldId id="489" r:id="rId20"/>
    <p:sldId id="506" r:id="rId21"/>
    <p:sldId id="513" r:id="rId22"/>
    <p:sldId id="509" r:id="rId23"/>
    <p:sldId id="510" r:id="rId24"/>
    <p:sldId id="507" r:id="rId25"/>
    <p:sldId id="366" r:id="rId26"/>
    <p:sldId id="368" r:id="rId27"/>
    <p:sldId id="467" r:id="rId28"/>
    <p:sldId id="468" r:id="rId29"/>
    <p:sldId id="288" r:id="rId3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E0E0E"/>
    <a:srgbClr val="0C0293"/>
    <a:srgbClr val="050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000" y="932435"/>
            <a:ext cx="4986000" cy="592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40000" y="1558636"/>
            <a:ext cx="7313400" cy="999340"/>
          </a:xfrm>
        </p:spPr>
        <p:txBody>
          <a:bodyPr anchor="ctr" anchorCtr="0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88462" y="2819140"/>
            <a:ext cx="5216477" cy="63064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6"/>
            <a:ext cx="121920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直接连接符 9"/>
          <p:cNvCxnSpPr/>
          <p:nvPr/>
        </p:nvCxnSpPr>
        <p:spPr>
          <a:xfrm>
            <a:off x="1466988" y="2672268"/>
            <a:ext cx="605942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512312"/>
            <a:ext cx="2743200" cy="342978"/>
          </a:xfrm>
        </p:spPr>
        <p:txBody>
          <a:bodyPr/>
          <a:lstStyle/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512312"/>
            <a:ext cx="4114800" cy="34297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512312"/>
            <a:ext cx="2743200" cy="342978"/>
          </a:xfrm>
        </p:spPr>
        <p:txBody>
          <a:bodyPr/>
          <a:lstStyle/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9" name="内容占位符 7"/>
          <p:cNvSpPr>
            <a:spLocks noGrp="1"/>
          </p:cNvSpPr>
          <p:nvPr>
            <p:ph sz="quarter" idx="13"/>
          </p:nvPr>
        </p:nvSpPr>
        <p:spPr>
          <a:xfrm>
            <a:off x="838201" y="571503"/>
            <a:ext cx="10515601" cy="56499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34181"/>
            <a:ext cx="10944000" cy="769819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000" y="1627200"/>
            <a:ext cx="10972800" cy="452520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16492" y="1677948"/>
            <a:ext cx="7732800" cy="166320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816492" y="3405948"/>
            <a:ext cx="7732800" cy="4608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1781796" y="3340564"/>
            <a:ext cx="7802192" cy="0"/>
          </a:xfrm>
          <a:prstGeom prst="line">
            <a:avLst/>
          </a:prstGeom>
          <a:noFill/>
          <a:ln w="63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0427088" y="2557784"/>
            <a:ext cx="530962" cy="5309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9658725" y="2662446"/>
            <a:ext cx="1056819" cy="1056819"/>
          </a:xfrm>
          <a:prstGeom prst="ellipse">
            <a:avLst/>
          </a:prstGeom>
          <a:noFill/>
          <a:ln w="63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9811887" y="2815608"/>
            <a:ext cx="750495" cy="750495"/>
          </a:xfrm>
          <a:prstGeom prst="ellipse">
            <a:avLst/>
          </a:prstGeom>
          <a:noFill/>
          <a:ln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9862941" y="2866662"/>
            <a:ext cx="648387" cy="648387"/>
          </a:xfrm>
          <a:prstGeom prst="ellipse">
            <a:avLst/>
          </a:prstGeom>
          <a:noFill/>
          <a:ln w="63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9998234" y="3004508"/>
            <a:ext cx="375248" cy="37524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91200"/>
            <a:ext cx="10944000" cy="71280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000" y="16272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000" y="38304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 algn="l">
              <a:defRPr sz="18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523465"/>
            <a:ext cx="2743200" cy="331823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523465"/>
            <a:ext cx="4114800" cy="33182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523465"/>
            <a:ext cx="2743200" cy="331823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523463"/>
            <a:ext cx="2743200" cy="331826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523463"/>
            <a:ext cx="4114800" cy="33182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523463"/>
            <a:ext cx="2743200" cy="331826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椭圆 11"/>
          <p:cNvSpPr/>
          <p:nvPr/>
        </p:nvSpPr>
        <p:spPr>
          <a:xfrm>
            <a:off x="4227747" y="941315"/>
            <a:ext cx="4020305" cy="4022080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4044845" y="998139"/>
            <a:ext cx="3936844" cy="393506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>
              <a:latin typeface="Broadway BT" panose="04040905080B02020502" pitchFamily="82" charset="0"/>
              <a:ea typeface="汉仪丫丫体简" panose="02010604000101010101" pitchFamily="2" charset="-122"/>
              <a:cs typeface="Verdana" panose="020B060403050404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673982" y="2150602"/>
            <a:ext cx="566465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8116646" y="1324878"/>
            <a:ext cx="259260" cy="2592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3101920" y="4444875"/>
            <a:ext cx="566466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5103194" y="5201346"/>
            <a:ext cx="261035" cy="261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55613" y="2011124"/>
            <a:ext cx="3297600" cy="1940400"/>
          </a:xfrm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4872" y="1454152"/>
            <a:ext cx="5392290" cy="896648"/>
          </a:xfrm>
        </p:spPr>
        <p:txBody>
          <a:bodyPr anchor="ctr" anchorCtr="0">
            <a:normAutofit/>
          </a:bodyPr>
          <a:lstStyle>
            <a:lvl1pPr algn="ctr"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3672" y="1246909"/>
            <a:ext cx="3963604" cy="4293491"/>
          </a:xfrm>
        </p:spPr>
        <p:txBody>
          <a:bodyPr lIns="90000" tIns="46800" rIns="90000" bIns="46800" anchor="ctr" anchorCtr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4871" y="2802090"/>
            <a:ext cx="6508447" cy="273831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8" name="矩形 7"/>
          <p:cNvSpPr/>
          <p:nvPr/>
        </p:nvSpPr>
        <p:spPr>
          <a:xfrm>
            <a:off x="4886189" y="2632543"/>
            <a:ext cx="6505680" cy="5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lang="zh-CN" altLang="en-US" sz="180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1"/>
            <a:ext cx="12192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542549"/>
            <a:ext cx="41148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3" Type="http://schemas.openxmlformats.org/officeDocument/2006/relationships/image" Target="../media/image5.jpe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.xml"/><Relationship Id="rId3" Type="http://schemas.openxmlformats.org/officeDocument/2006/relationships/image" Target="../media/image5.jpeg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2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6.xml"/><Relationship Id="rId3" Type="http://schemas.openxmlformats.org/officeDocument/2006/relationships/image" Target="../media/image6.jpeg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/>
          <p:nvPr>
            <p:ph type="ctrTitle"/>
          </p:nvPr>
        </p:nvSpPr>
        <p:spPr>
          <a:xfrm>
            <a:off x="92710" y="377825"/>
            <a:ext cx="10288905" cy="1469390"/>
          </a:xfrm>
        </p:spPr>
        <p:txBody>
          <a:bodyPr anchor="ctr">
            <a:noAutofit/>
          </a:bodyPr>
          <a:p>
            <a:pPr defTabSz="951230" fontAlgn="base">
              <a:buNone/>
            </a:pPr>
            <a:r>
              <a:rPr lang="zh-CN" sz="48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说题：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201</a:t>
            </a:r>
            <a:r>
              <a:rPr lang="en-US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7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年全国</a:t>
            </a:r>
            <a:r>
              <a:rPr lang="en-US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Ⅱ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卷历史</a:t>
            </a:r>
            <a:r>
              <a:rPr 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第</a:t>
            </a:r>
            <a:r>
              <a:rPr lang="en-US" alt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42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试题</a:t>
            </a:r>
            <a:endParaRPr lang="zh-CN" altLang="en-US" sz="4800" strike="noStrike" kern="1200" baseline="0" noProof="1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123" name="副标题 5122"/>
          <p:cNvSpPr/>
          <p:nvPr>
            <p:ph type="subTitle" idx="1"/>
          </p:nvPr>
        </p:nvSpPr>
        <p:spPr>
          <a:xfrm>
            <a:off x="1323975" y="1847215"/>
            <a:ext cx="6066155" cy="1127760"/>
          </a:xfrm>
        </p:spPr>
        <p:txBody>
          <a:bodyPr anchor="t"/>
          <a:p>
            <a:pPr defTabSz="951230" fontAlgn="base">
              <a:buNone/>
            </a:pPr>
            <a:r>
              <a:rPr lang="en-US" altLang="zh-CN" sz="28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   </a:t>
            </a:r>
            <a:r>
              <a:rPr 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安徽省太和中学   张祖良</a:t>
            </a:r>
            <a:endParaRPr 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88820" y="2974975"/>
            <a:ext cx="473710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defTabSz="951230" fontAlgn="base">
              <a:buNone/>
            </a:pPr>
            <a:r>
              <a:rPr lang="en-US" altLang="zh-CN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tel</a:t>
            </a:r>
            <a:r>
              <a:rPr lang="zh-CN" altLang="en-US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：</a:t>
            </a:r>
            <a:r>
              <a:rPr lang="en-US" altLang="zh-CN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15155824164</a:t>
            </a:r>
            <a:endParaRPr lang="en-US" alt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defTabSz="951230" fontAlgn="base">
              <a:buNone/>
            </a:pPr>
            <a:r>
              <a:rPr lang="en-US" altLang="zh-CN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qq</a:t>
            </a:r>
            <a:r>
              <a:rPr lang="zh-CN" altLang="en-US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：</a:t>
            </a:r>
            <a:r>
              <a:rPr lang="en-US" altLang="zh-CN" sz="3200" b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714216171</a:t>
            </a:r>
            <a:endParaRPr lang="en-US" altLang="zh-CN" sz="3200" b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786130"/>
            <a:ext cx="10972800" cy="536638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论题：（多样性，开放性）</a:t>
            </a:r>
            <a:endParaRPr lang="zh-CN" altLang="en-US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endParaRPr lang="en-US" altLang="zh-CN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1</a:t>
            </a:r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 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科技进步推动钟表精度提高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、科技进步推动钟表的普及使用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、科技进步推动钟表的演变和普及</a:t>
            </a:r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4015" y="548005"/>
            <a:ext cx="11222990" cy="5604510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</a:t>
            </a:r>
            <a:r>
              <a:rPr lang="en-US" altLang="zh-CN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 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科技进步推动钟表精度提高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阐述：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      古代生产力不发达，科技落后，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日晷是当时比较普遍使用的计时工具。中世纪时机械钟在西欧流行，只有时和刻，但不精确。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      近代科技的产生，实验与数学相结合，在伽利略研究的基础上，制造出怀表，其精确度提高。科技革命的推动，工业化、城市化加快，人们时间观念增强，特别是</a:t>
            </a:r>
            <a:r>
              <a:rPr lang="en-US" altLang="zh-CN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20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世纪</a:t>
            </a:r>
            <a:r>
              <a:rPr lang="en-US" altLang="zh-CN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50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年代以来，第三次科技革命的发展，根据原子物理学制造出原子钟，其精度更高。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21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世纪初，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随着信息技术的发展，具有计时、信息处理、导航、监测等多种功能的智能手表出现。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      总之，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科技的进步推动钟表精度不继提高，钟表精度提高也反映了不同时代科技的进步。</a:t>
            </a: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4015" y="548005"/>
            <a:ext cx="11222990" cy="560451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</a:t>
            </a:r>
            <a:r>
              <a:rPr lang="en-US" altLang="zh-CN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、科技进步推动钟表的普及使用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阐述：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</a:rPr>
              <a:t> 古代生产力落后，科技不发达，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日晷是当时比较普遍使用的计时工具，但日晷计时一般由政府控制</a:t>
            </a: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近代科技的产生，在伽利略研究的基础上，制造出怀表，但当时钟表价格昂贵，属于奢侈品，钟表还不能普及使用。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</a:rPr>
              <a:t>     在第一次工业革命的推动下，工业化、城市化进程加快，人们时间观念的增强，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1850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年前后，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英国社会各个阶层都拥有了钟表，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钟表得到了普及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。在第二次工业革命的推动下，社会经济的进步，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20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世纪初，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原为女性装饰品的手表逐渐为男性所接受，随时都可佩戴。在第三次科技革命推动下，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21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世纪初，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随着信息技术的发展，多种功能的智能手表出现。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r>
              <a:rPr lang="zh-CN" altLang="en-US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 总之，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科技进步推动钟表的普及使用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，而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钟表的普及使用反映了不同时代科技的进步。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4965" y="730250"/>
            <a:ext cx="11628755" cy="542226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论题：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、科技进步推动钟表的演变和普及</a:t>
            </a:r>
            <a:endParaRPr lang="zh-CN" altLang="en-US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阐述：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古代生产力落后，科技不发达，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日晷是当时比较普遍使用的计时工具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中世纪时机械钟在西欧流行，但不精确。近代科技的产生，在伽利略研究的基础上，制造出怀表，其精确度提高，但当时钟表价格昂贵，属于奢侈品，钟表还不能普及使用。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     在第一次工业革命的推动下，工业化、城市化进程加快，人们时间观念的增强，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1850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年前后，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英国社会各个阶层都拥有了钟表，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钟表得到了普及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。在第二次工业革命的推动下，社会经济的进步，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20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世纪初，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原为女性装饰品的手表逐渐为男性所接受，随时都可佩戴。在第三次科技革命推动下，</a:t>
            </a:r>
            <a:r>
              <a:rPr lang="en-US" altLang="zh-CN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20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世纪</a:t>
            </a:r>
            <a:r>
              <a:rPr lang="en-US" altLang="zh-CN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50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年代，根据原子物理学制造出原子钟，其精度更高。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21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世纪初，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随着信息技术的发展，多种功能的智能手表出现。</a:t>
            </a:r>
            <a:endParaRPr lang="zh-CN" altLang="en-US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   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总之，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科技进步推动钟表的演变和普及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科技进步推动钟表的演变和普及反映了不同时代科技的进步。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0500" y="419100"/>
            <a:ext cx="11800840" cy="5733415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en-US" sz="2800">
                <a:sym typeface="+mn-ea"/>
              </a:rPr>
              <a:t>2</a:t>
            </a:r>
            <a:r>
              <a:rPr lang="zh-CN" altLang="en-US" sz="2800">
                <a:sym typeface="+mn-ea"/>
              </a:rPr>
              <a:t>、试题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2800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）．阅读材料，完成下列要求。（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12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分）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               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表</a:t>
            </a:r>
            <a:r>
              <a:rPr lang="en-US" altLang="zh-CN" sz="18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、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城市道路交通信号灯演变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 sz="16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      </a:t>
            </a:r>
            <a:endParaRPr lang="en-US" altLang="zh-CN" sz="1600" b="1">
              <a:latin typeface="楷体" panose="02010609060101010101" charset="-122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en-US" altLang="zh-CN" sz="16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          </a:t>
            </a:r>
            <a:r>
              <a:rPr lang="en-US" altLang="zh-CN" sz="1600" b="1">
                <a:latin typeface="楷体" panose="02010609060101010101" charset="-122"/>
                <a:ea typeface="楷体" panose="02010609060101010101" charset="-122"/>
                <a:sym typeface="+mn-ea"/>
              </a:rPr>
              <a:t>  —</a:t>
            </a:r>
            <a:r>
              <a:rPr lang="en-US" altLang="zh-CN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—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据郑祖武</a:t>
            </a:r>
            <a:r>
              <a:rPr lang="en-US" altLang="zh-CN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《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城市道路交通</a:t>
            </a:r>
            <a:r>
              <a:rPr lang="en-US" altLang="zh-CN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》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等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                                                    （</a:t>
            </a:r>
            <a:r>
              <a:rPr lang="en-US" altLang="zh-CN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2012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sym typeface="+mn-ea"/>
              </a:rPr>
              <a:t>全国文综新课标卷改编）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16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从表中</a:t>
            </a:r>
            <a:r>
              <a:rPr lang="zh-CN" altLang="en-US" sz="1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提取历史信息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，拟定一个论题，并结合所学知识就所拟论题进行简要阐述。（要求：明确写出所拟</a:t>
            </a:r>
            <a:r>
              <a:rPr lang="zh-CN" altLang="en-US" sz="1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1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558165" y="1778000"/>
          <a:ext cx="11278235" cy="233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2520"/>
                <a:gridCol w="10165715"/>
              </a:tblGrid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1868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80000"/>
                        </a:lnSpc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英国伦敦议会大厦前的十字路口安装了世界上第一盏煤气信号灯。这盏信号灯出现后，伦敦这个最繁忙的路口交通秩序有所好转。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1903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80000"/>
                        </a:lnSpc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美国颁布实施了首部交通法规，第一次提出了建立红绿灯信号、行人安全岛、人行横道标志等设施，后为世界各国所仿效。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1914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美国的克利夫兰、纽约和芝加哥相继出现了由电力驱动的交通信号灯，缓解了这些城市出现的交通问题。随着美国汽车制造业迅猛发展，城市人口不断增加，对城市道路通行提出更高要求。此后，美国开始把多个交叉路口信号灯联接为一个联动式信号系统，由人工集中控制，使路口通行能力有所提高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1926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英国第一次安装和使用自动化的控制器来控制交通信号灯，成为城市交通自动控制的起点。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9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1952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80000"/>
                        </a:lnSpc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美国丹佛市首次把模拟计算机技术应用于交通信号灯控制。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9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　</a:t>
                      </a: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20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世纪</a:t>
                      </a: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80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年代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80000"/>
                        </a:lnSpc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城市交通状况日趋恶化，拥挤、阻塞、交通事故和噪声、环境污染成为日益严重的社会问题。人们认识到，只有综合考虑路口交通流与信号控制方案，并完善配套的城市交通法规，才有望改善城市交通，消除相关社会问题。智能交通控制系统应运而生，它采用实时侦测数据并自动调控信号灯，以保证道路的畅通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文本占位符 39937"/>
          <p:cNvSpPr>
            <a:spLocks noGrp="1"/>
          </p:cNvSpPr>
          <p:nvPr>
            <p:ph type="body" idx="1"/>
          </p:nvPr>
        </p:nvSpPr>
        <p:spPr>
          <a:xfrm>
            <a:off x="624205" y="654050"/>
            <a:ext cx="10972800" cy="5498465"/>
          </a:xfrm>
        </p:spPr>
        <p:txBody>
          <a:bodyPr/>
          <a:p>
            <a:pPr marL="0" indent="0">
              <a:lnSpc>
                <a:spcPct val="80000"/>
              </a:lnSpc>
              <a:buNone/>
            </a:pPr>
            <a:r>
              <a:rPr lang="zh-CN" altLang="en-US" sz="2800"/>
              <a:t>论题：　　　</a:t>
            </a:r>
            <a:endParaRPr lang="zh-CN" altLang="en-US" sz="2800"/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800"/>
              <a:t>                                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技术进步改善了城市生活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 论证：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     工业革命推动城市化进程加快，城市交通状况日益恶化，城市交通信号灯出现。随着电的发明和使用、计算机技术的产生普及、网络技术的出现与应用，促进城市信号灯的变革，由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煤气信号灯到电力交通信号灯，再到智能自动调控信号灯的出现。信号灯技术的提高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解决了城市交通问题，改善了城市生活环境，提高城市管理水平，提高了城市文明程度，增强了交通法规意识。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      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总之，科技进步促进了城市化进程，改善了城市生活。</a:t>
            </a:r>
            <a:endParaRPr lang="zh-CN" altLang="en-US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7980" y="589915"/>
            <a:ext cx="11249025" cy="5562600"/>
          </a:xfrm>
        </p:spPr>
        <p:txBody>
          <a:bodyPr/>
          <a:p>
            <a:pPr marL="0" indent="0">
              <a:buNone/>
            </a:pPr>
            <a:r>
              <a:rPr lang="en-US">
                <a:sym typeface="+mn-ea"/>
              </a:rPr>
              <a:t>2</a:t>
            </a:r>
            <a:r>
              <a:rPr lang="zh-CN" altLang="en-US">
                <a:sym typeface="+mn-ea"/>
              </a:rPr>
              <a:t>、试题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（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）．阅读材料，完成下列要求。（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12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分）</a:t>
            </a:r>
            <a:endParaRPr lang="zh-CN" altLang="en-US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            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表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、格林尼治时间大事记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20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20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20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2000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      </a:t>
            </a:r>
            <a:endParaRPr lang="en-US" altLang="zh-CN" sz="2000" b="1">
              <a:latin typeface="楷体" panose="02010609060101010101" charset="-122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          ——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据</a:t>
            </a:r>
            <a:r>
              <a:rPr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2013年北京文综卷</a:t>
            </a:r>
            <a:r>
              <a:rPr 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改编</a:t>
            </a:r>
            <a:endParaRPr lang="zh-CN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从表中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提取历史信息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，拟定一个论题，并结合所学知识就所拟论题进行简要阐述。（要求：明确写出所拟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558165" y="2067560"/>
          <a:ext cx="11278235" cy="11995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2520"/>
                <a:gridCol w="10165715"/>
              </a:tblGrid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1840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年前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格林尼治时间由英国的格林尼治天文台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（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1675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年建）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制定，但其影响力有限，英国各地城镇仍遵守地方时间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1847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英格兰和苏格兰铁路时刻表采用格林尼治时间，以克服计时不同给交通造成的混乱局面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1851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600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万游客乘火车到伦敦参观世界博览会，首次体验标准时间体系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1880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格林尼治时间成为全英国唯一的、法定的时间标准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1884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英法美德俄日等</a:t>
                      </a: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25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国在华盛顿召开会议，确定经过格林尼治天文台的经线为本初子午线，据此确定格林尼治时间为国际标准时间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441960"/>
            <a:ext cx="10972800" cy="571055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论题：         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</a:rPr>
              <a:t>工业化推动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格林尼治标准时间的确立</a:t>
            </a:r>
            <a:endParaRPr lang="zh-CN" altLang="en-US" b="1">
              <a:solidFill>
                <a:schemeClr val="tx2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阐述：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        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</a:rPr>
              <a:t> 英国第一次工业革命的推动，工业化社会的到来，火车、轮船现代交通、通迅的出现，产生了确立统一标准时间的需求。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1847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年英国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铁路时刻表采用格林尼治时间，以克服计时不同给交通造成的混乱局面。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1851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年英国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伦敦世界博览会，首次体验标准时间体系。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       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</a:rPr>
              <a:t>  19世纪中后期，工业化推动世界市场逐步形成，世界各地经济联系日益密切，往来范围不断扩大，对制定国际标准时间的需求日益迫切。英国是当时政治、经济大国，拥有众多殖民地，具有强大的国际影响力，在确定标准时间和推动其国际化等方面发挥了重要作用。</a:t>
            </a:r>
            <a:r>
              <a:rPr lang="en-US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1884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年，</a:t>
            </a: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华盛顿会议确定格林尼治时间为国际标准时间。</a:t>
            </a: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      由此可知：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工业化推动</a:t>
            </a:r>
            <a:r>
              <a:rPr lang="zh-CN" altLang="en-US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格林尼治标准时间的确立。</a:t>
            </a:r>
            <a:endParaRPr lang="zh-CN" altLang="en-US" b="1">
              <a:solidFill>
                <a:schemeClr val="tx2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509270"/>
            <a:ext cx="10972800" cy="564324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）．阅读材料，完成下列要求。（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12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分）</a:t>
            </a:r>
            <a:endParaRPr lang="zh-CN" altLang="en-US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         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表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1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黑体" panose="02010609060101010101" charset="-122"/>
                <a:sym typeface="+mn-ea"/>
              </a:rPr>
              <a:t>、中国标准时间大事记</a:t>
            </a: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     </a:t>
            </a:r>
            <a:endParaRPr lang="en-US" altLang="zh-CN" b="1">
              <a:latin typeface="楷体" panose="02010609060101010101" charset="-122"/>
              <a:ea typeface="楷体" panose="02010609060101010101" charset="-122"/>
              <a:cs typeface="Calibri" panose="020F0502020204030204" charset="0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——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据</a:t>
            </a:r>
            <a:r>
              <a:rPr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2013年北京文综卷</a:t>
            </a:r>
            <a:r>
              <a:rPr lang="zh-CN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改编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</a:t>
            </a:r>
            <a:endParaRPr lang="zh-CN" altLang="en-US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从表中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提取历史信息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，拟定一个论题，并结合所学知识就所拟论题进行简要阐述。（要求：明确写出所拟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456565" y="1396365"/>
          <a:ext cx="11278235" cy="26085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2265"/>
                <a:gridCol w="9665970"/>
              </a:tblGrid>
              <a:tr h="48768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1840--1912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1874年法国传教士在上海徐家汇建立了观测台。19世纪80年代，这一观测台利用上海法租界内的信号塔开始报告正午时刻，为外国船只服务。这一时间标准被称为“海岸时”。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8640">
                <a:tc vMerge="1"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19末20世纪初列强控制下的清朝海关采用“海岸时”，使用的是东经120º的时刻。此后“海岸时”逐渐被铁路、航运、邮政、电报等行业采用，并延及京奉等铁路沿线和长江流域。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1912--1927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1918年，北洋政府将全国划分为5个时区，1927年将北京时定为标准时。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6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1927--1949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1929年国民政府以南京时为标准时，每天通过电报和广播发布；上海、天津、南京、北平等地的车站、码头、银行、机关及市区街道多设标准钟。与此同时，汽笛、午炮或寺庙的钟声等报时方式仍在使用。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2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1949-----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黑体" panose="02010609060101010101" charset="-122"/>
                        </a:rPr>
                        <a:t>年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8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中华人民共和国成立后将东八区区时定为北京时间。</a:t>
                      </a: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 indent="0">
                        <a:buNone/>
                      </a:pPr>
                      <a:endParaRPr lang="zh-CN" altLang="en-US" sz="18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黑体" panose="02010609060101010101" charset="-122"/>
                        <a:sym typeface="+mn-ea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395" y="784555"/>
            <a:ext cx="10972800" cy="4525200"/>
          </a:xfrm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  <a:sym typeface="+mn-ea"/>
              </a:rPr>
              <a:t>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论题：（多样性，开放性）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endParaRPr lang="zh-CN" altLang="en-US">
              <a:solidFill>
                <a:srgbClr val="FF0000"/>
              </a:solidFill>
              <a:sym typeface="+mn-ea"/>
            </a:endParaRPr>
          </a:p>
          <a:p>
            <a:r>
              <a:rPr lang="zh-CN" altLang="en-US">
                <a:solidFill>
                  <a:srgbClr val="FF0000"/>
                </a:solidFill>
                <a:sym typeface="+mn-ea"/>
              </a:rPr>
              <a:t>1、近代中国标准时间的实行具有半殖民主义色彩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r>
              <a:rPr lang="zh-CN" altLang="en-US">
                <a:solidFill>
                  <a:srgbClr val="0000CC"/>
                </a:solidFill>
                <a:sym typeface="+mn-ea"/>
              </a:rPr>
              <a:t>2、近代标准时间的使用是中国近代化的结果</a:t>
            </a:r>
            <a:endParaRPr lang="zh-CN" altLang="en-US">
              <a:solidFill>
                <a:srgbClr val="0000CC"/>
              </a:solidFill>
              <a:sym typeface="+mn-ea"/>
            </a:endParaRPr>
          </a:p>
          <a:p>
            <a:r>
              <a:rPr lang="zh-CN" altLang="en-US">
                <a:solidFill>
                  <a:srgbClr val="FF0000"/>
                </a:solidFill>
                <a:sym typeface="+mn-ea"/>
              </a:rPr>
              <a:t>3、标准时间在近代中国的传播逐渐增强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    </a:t>
            </a:r>
            <a:r>
              <a:rPr lang="en-US" altLang="zh-CN" sz="3200" dirty="0"/>
              <a:t> </a:t>
            </a:r>
            <a:r>
              <a:rPr lang="en-US" altLang="zh-CN" sz="3200" dirty="0">
                <a:solidFill>
                  <a:srgbClr val="0E0E0E"/>
                </a:solidFill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说题内容：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40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40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745490"/>
            <a:ext cx="10972800" cy="5407025"/>
          </a:xfrm>
        </p:spPr>
        <p:txBody>
          <a:bodyPr/>
          <a:p>
            <a:pPr marL="0" indent="0">
              <a:buNone/>
            </a:pPr>
            <a:r>
              <a:rPr lang="zh-CN" altLang="en-US">
                <a:sym typeface="+mn-ea"/>
              </a:rPr>
              <a:t>论题：            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            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1、近代中国标准时间的实行具有半殖民主义色彩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阐述：     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19世纪70年代“海岸时”由来华传教士提出，首先在租界使用，目的是满足西方人在华活动需要。20世纪初，在西方列强掌控下的清朝海关握有发布标准时间的权力，表明清政府开始接受标准时间，并将其应用于新兴行业。辛亥革命后制定标准时间的权力先后由北洋政府、南京国民政府和中华人民共和国政府掌控，一般以首都时间为标准。随着经济建设的发展，标准时间被越来越多的行业和人群所采用。</a:t>
            </a:r>
            <a:endParaRPr lang="zh-CN" altLang="en-US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上述材料表明，标准时间的引入最初带有殖民色彩。后来它由通商口岸、东南沿海不断向内陆扩展，对经济发展和百姓生活影响越来越大。但中国近代的半殖民地性质、传统的经济形态和复杂的社会地理环境，使标准时间的普及曲折、缓慢。</a:t>
            </a: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3205" y="640080"/>
            <a:ext cx="11353800" cy="5512435"/>
          </a:xfrm>
        </p:spPr>
        <p:txBody>
          <a:bodyPr/>
          <a:p>
            <a:pPr marL="0" indent="0">
              <a:buNone/>
            </a:pPr>
            <a:r>
              <a:rPr lang="zh-CN" altLang="en-US">
                <a:sym typeface="+mn-ea"/>
              </a:rPr>
              <a:t>论题：                      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                 </a:t>
            </a:r>
            <a:r>
              <a:rPr lang="zh-CN" altLang="en-US">
                <a:solidFill>
                  <a:srgbClr val="0000CC"/>
                </a:solidFill>
                <a:sym typeface="+mn-ea"/>
              </a:rPr>
              <a:t>  2、近代标准时间的使用是中国近代化的结果</a:t>
            </a:r>
            <a:endParaRPr lang="zh-CN" altLang="en-US">
              <a:solidFill>
                <a:srgbClr val="0000CC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阐述：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 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sym typeface="+mn-ea"/>
              </a:rPr>
              <a:t>19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世纪中国现代化程度较低，“海岸时”发布者为传教士；用于天文与航海，在通商口岸有一定影响。20世纪初，中国近代化事业的深入，列强控制的中国海关成为标准时间的发布者；标准时用于铁路、航运、邮政等行业；影响到铁路沿线及长江流域等地的居民生活。民国年间，中国与国际进一步接轨，标准时间的发布者变成国家，原来采用的地方时也随之调整；借助先进通讯技术，标准时间开始在全国范围使用：其影响已深入到大中城市居民的日常生活。</a:t>
            </a:r>
            <a:endParaRPr lang="zh-CN" altLang="en-US" b="1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>
                <a:sym typeface="+mn-ea"/>
              </a:rPr>
              <a:t>       </a:t>
            </a:r>
            <a:r>
              <a:rPr lang="zh-CN" altLang="en-US">
                <a:solidFill>
                  <a:srgbClr val="0000CC"/>
                </a:solidFill>
                <a:sym typeface="+mn-ea"/>
              </a:rPr>
              <a:t> 总之， 标准时间在近代中国的传播由沿海到内地，影响由弱到强，是中国近代化的产物。</a:t>
            </a:r>
            <a:endParaRPr lang="zh-CN" altLang="en-US">
              <a:solidFill>
                <a:srgbClr val="0000CC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" y="600710"/>
            <a:ext cx="11353800" cy="555180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论题：        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          </a:t>
            </a:r>
            <a:r>
              <a:rPr lang="zh-CN" altLang="en-US">
                <a:solidFill>
                  <a:srgbClr val="FF0000"/>
                </a:solidFill>
              </a:rPr>
              <a:t> 3、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标准时间在近代中国的传播逐渐增强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/>
              <a:t>  论证：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</a:rPr>
              <a:t>  从发布者角度看，19世纪70年代是传教士，20世纪初是西方列强控制的海关，辛亥革命后依次变为北洋政府、南京国民政府和中华人民共和国政府。从传播地域看，由通商口岸、沿海大城市逐渐向内陆扩展。从使用范围看，首先为西方人在华活动服务，后逐渐应用于中国近代新兴的航运、铁路、工矿、通讯等行业，对民众生活的影响也越来越大。从其对社会发展的作用看，标准时间对中国现代化进程的积极作用逐渐凸显。</a:t>
            </a:r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/>
              <a:t>           总之，</a:t>
            </a:r>
            <a:r>
              <a:rPr lang="zh-CN" altLang="en-US">
                <a:solidFill>
                  <a:srgbClr val="0000CC"/>
                </a:solidFill>
                <a:sym typeface="+mn-ea"/>
              </a:rPr>
              <a:t> 标准时间在近代中国的传播由点到面，影响由弱到强，演变为全国统一的标准时间。</a:t>
            </a:r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0660" y="394970"/>
            <a:ext cx="11870055" cy="5541645"/>
          </a:xfrm>
        </p:spPr>
        <p:txBody>
          <a:bodyPr/>
          <a:p>
            <a:pPr marL="0" indent="0">
              <a:buNone/>
            </a:pPr>
            <a:r>
              <a:rPr lang="zh-CN" altLang="zh-CN" sz="2800" b="1">
                <a:sym typeface="+mn-ea"/>
              </a:rPr>
              <a:t>四、试题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预测分析</a:t>
            </a:r>
            <a:endParaRPr lang="zh-CN" altLang="zh-CN" sz="2800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zh-CN" sz="355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800" b="1">
                <a:solidFill>
                  <a:srgbClr val="0000CC"/>
                </a:solidFill>
                <a:sym typeface="+mn-ea"/>
              </a:rPr>
              <a:t>1</a:t>
            </a:r>
            <a:r>
              <a:rPr lang="zh-CN" altLang="en-US" sz="1800" b="1">
                <a:solidFill>
                  <a:srgbClr val="0000CC"/>
                </a:solidFill>
                <a:sym typeface="+mn-ea"/>
              </a:rPr>
              <a:t>、试题回顾：</a:t>
            </a:r>
            <a:endParaRPr lang="zh-CN" altLang="en-US" sz="1800" b="1">
              <a:solidFill>
                <a:srgbClr val="0000CC"/>
              </a:solidFill>
              <a:sym typeface="+mn-ea"/>
            </a:endParaRPr>
          </a:p>
          <a:p>
            <a:endParaRPr lang="zh-CN" altLang="zh-CN" sz="3550" b="1">
              <a:solidFill>
                <a:srgbClr val="FF0000"/>
              </a:solidFill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283845" y="1483995"/>
          <a:ext cx="11703685" cy="481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175"/>
                <a:gridCol w="4681220"/>
                <a:gridCol w="951865"/>
                <a:gridCol w="5178425"/>
              </a:tblGrid>
              <a:tr h="7188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世界近现代：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科技在生产力发展中的作用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（科技革命与生产工具改进、生产关系调整）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改革开放后传统假日增多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 思考习俗与经济、政治、文化的关系）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92202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世界史：</a:t>
                      </a:r>
                      <a:endParaRPr lang="zh-CN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围绕“制度构想与实践”自行拟定一个具体的论题，并就所拟论题进行简要阐述（要求：明确写出所拟论题，阐述须有史实依据）。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</a:t>
                      </a:r>
                      <a:r>
                        <a:rPr lang="en-US" alt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:</a:t>
                      </a:r>
                      <a:endParaRPr lang="en-US" altLang="zh-CN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玄奘西行鉴真东渡，</a:t>
                      </a:r>
                      <a:r>
                        <a:rPr lang="zh-CN" altLang="en-US" sz="1400" b="1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解读材料，提炼出一个观点，并结合中国古代史的其他相关史实，加以论述。</a:t>
                      </a: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655320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中国史：</a:t>
                      </a:r>
                      <a:endParaRPr lang="zh-CN" altLang="en-US" sz="1400" b="1">
                        <a:solidFill>
                          <a:srgbClr val="0000CC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提取一个自开商埠的信息，并加以简要分析</a:t>
                      </a:r>
                      <a:r>
                        <a:rPr lang="zh-CN" altLang="en-US" sz="1400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。</a:t>
                      </a:r>
                      <a:endParaRPr lang="zh-CN" altLang="en-US" sz="1800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108204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中国与世界史：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14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～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世纪中外历史事件简表。从表中提取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相互关联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的中外历史信息，自拟论题，并结合所学知识予以阐述。（要求：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写明论题，中外关联，史论结合。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）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世界史：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 钟表的演变。从材料中提取两条或两条以上信息，拟定一个论题，并就所拟论题进行简要阐述。（要求：明确写出所拟论题，阐述须有史实依据。）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722313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中国近代史：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列强侵华，文明的转型。围绕材料，结合中国近代史的具体史实，自拟论题，并就所拟论题进行阐述。（要求：明确写出论题，阐述须史论结合。）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0050" name="Rectangle 3"/>
          <p:cNvSpPr/>
          <p:nvPr/>
        </p:nvSpPr>
        <p:spPr>
          <a:xfrm>
            <a:off x="231775" y="409575"/>
            <a:ext cx="11258550" cy="4276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、试题预测</a:t>
            </a:r>
            <a:endParaRPr lang="zh-CN" altLang="en-US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、论证题重在创新，年年创新。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论证题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重在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审题，提取观点。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、认证题重在阐述，史论结合。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方法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，答案多元。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54635" y="727710"/>
            <a:ext cx="11708765" cy="478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3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、基本方法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E0E0E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①评析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材料观点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②评述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叙述观点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③解读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④论证：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史实证明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⑤信息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提取观点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说明原因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lang="zh-CN" altLang="en-US" sz="2800" b="1" kern="1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    </a:t>
            </a:r>
            <a:r>
              <a:rPr lang="en-US" altLang="zh-CN" sz="3200" dirty="0"/>
              <a:t> </a:t>
            </a:r>
            <a:r>
              <a:rPr lang="en-US" altLang="zh-CN" sz="3200" dirty="0">
                <a:solidFill>
                  <a:srgbClr val="0E0E0E"/>
                </a:solidFill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说题小结：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36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94455" y="2261870"/>
            <a:ext cx="4969510" cy="1940560"/>
          </a:xfrm>
        </p:spPr>
        <p:txBody>
          <a:bodyPr/>
          <a:lstStyle/>
          <a:p>
            <a:r>
              <a:rPr lang="en-US" altLang="zh-CN" sz="7200" b="1" smtClean="0">
                <a:solidFill>
                  <a:srgbClr val="FF0000"/>
                </a:solidFill>
              </a:rPr>
              <a:t>THANKS</a:t>
            </a:r>
            <a:endParaRPr lang="en-US" altLang="zh-CN" sz="7200" b="1" smtClean="0">
              <a:solidFill>
                <a:srgbClr val="FF0000"/>
              </a:solidFill>
            </a:endParaRPr>
          </a:p>
        </p:txBody>
      </p:sp>
      <p:sp>
        <p:nvSpPr>
          <p:cNvPr id="3076" name="圆角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3980" y="466725"/>
            <a:ext cx="3800475" cy="59245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8338" b="-14504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3195" y="614680"/>
            <a:ext cx="11820525" cy="5537835"/>
          </a:xfrm>
        </p:spPr>
        <p:txBody>
          <a:bodyPr/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42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．（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2017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年）阅读材料，完成下列要求。（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12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分）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             表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  </a:t>
            </a:r>
            <a:r>
              <a:rPr lang="zh-CN" altLang="en-US" sz="1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钟表的演变</a:t>
            </a:r>
            <a:endParaRPr lang="zh-CN" altLang="en-US" sz="1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4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2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0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9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——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据（英）约翰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·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哈萨德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《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时间社会学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》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等    从材料中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提取两条或两条以上信息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，拟定一个论题，并就所拟论题进行简要阐述。（要求：明确写出所拟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716915" y="1285240"/>
          <a:ext cx="10835640" cy="2169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555"/>
                <a:gridCol w="9570085"/>
              </a:tblGrid>
              <a:tr h="158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古代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日晷被称为“最早的钟表”，是古代比较普遍使用的计时工具。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1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中世纪末期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机械钟在西欧流行，最初的机械钟只有时和刻。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2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近代早期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在伽利略等人研究的基础上，发明了游丝，钟的精确度提高，制造出怀表。在很长一段时间内，钟表价格昂贵，属于奢侈品。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1850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年前后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英国社会各个阶层都拥有了钟表。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世纪初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原为女性装饰品的手表逐渐为男性所接受，在户外运动、驾驶汽车时都可佩戴。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2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50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年代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根据原子物理学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原理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制造出原子钟，精度可以达到每</a:t>
                      </a: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100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万年误差</a:t>
                      </a: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秒。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21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世纪初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随着信息技术的发展，具有计时、信息处理、导航、监测等多种功能的智能手表出现。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2575" y="637540"/>
            <a:ext cx="11643360" cy="5514975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此题主要涉及古代、近代、现代社会生活史的内容，主要考查人类科技进步与钟表演变的关系。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、热点体现：树立科技创新意识，从近现代科技发展通史的角度，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准确认识科技发展与人类生活习俗演变的关系。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lvl="0" indent="0" fontAlgn="auto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endParaRPr lang="zh-CN" altLang="en-US" sz="40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605" y="776605"/>
            <a:ext cx="11201400" cy="5375910"/>
          </a:xfrm>
        </p:spPr>
        <p:txBody>
          <a:bodyPr/>
          <a:p>
            <a:pPr marL="0" indent="0" fontAlgn="auto">
              <a:lnSpc>
                <a:spcPct val="100000"/>
              </a:lnSpc>
              <a:buNone/>
            </a:pPr>
            <a:r>
              <a:rPr lang="zh-CN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此题主要涉及古代、近代、现代社会生活史的内容，主要考查人类科技进步与钟表演变的关系。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、热点体现：树立科技创新意识，从近现代科技发展通史的角度，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准确认识科技发展与人类生活习俗演变的关系。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lvl="0" indent="0" fontAlgn="auto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4150" y="485140"/>
            <a:ext cx="11820525" cy="582485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zh-CN" sz="32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  </a:t>
            </a:r>
            <a:r>
              <a:rPr lang="zh-CN" altLang="zh-CN">
                <a:solidFill>
                  <a:srgbClr val="FF0000"/>
                </a:solidFill>
                <a:sym typeface="+mn-ea"/>
              </a:rPr>
              <a:t>   </a:t>
            </a:r>
            <a:endParaRPr lang="zh-CN" altLang="zh-CN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、能力要求：此题基于教材又高于教材，能力要求高，体现了教育部考纲中的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4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大能力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目标。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、学情滞后：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高中学生对世界科技通史知识薄弱，对科技发展如何影响社会生活习俗的知识更薄弱。要求学生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从材料中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提取两条或两条以上信息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，拟定一个论题，并就所拟论题进行简要阐述，对学生来说显很难。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3</a:t>
            </a:r>
            <a:r>
              <a:rPr lang="zh-CN" altLang="en-US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、教学策略：</a:t>
            </a:r>
            <a:endParaRPr lang="zh-CN" altLang="en-US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A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、要整合近现代科技发展通史知识。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B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、把握科技发展与生活习俗的关系。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6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72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9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115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13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zh-CN" sz="8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graphicFrame>
        <p:nvGraphicFramePr>
          <p:cNvPr id="9219" name="内容占位符 9218"/>
          <p:cNvGraphicFramePr/>
          <p:nvPr>
            <p:ph sz="half" idx="2"/>
          </p:nvPr>
        </p:nvGraphicFramePr>
        <p:xfrm>
          <a:off x="461645" y="1753870"/>
          <a:ext cx="11268710" cy="2741930"/>
        </p:xfrm>
        <a:graphic>
          <a:graphicData uri="http://schemas.openxmlformats.org/drawingml/2006/table">
            <a:tbl>
              <a:tblPr/>
              <a:tblGrid>
                <a:gridCol w="1844040"/>
                <a:gridCol w="3044825"/>
                <a:gridCol w="2857500"/>
                <a:gridCol w="3522345"/>
              </a:tblGrid>
              <a:tr h="6946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  </a:t>
                      </a: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要求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目标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Ⅰ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Ⅱ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Ⅲ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18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获取和解读信息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</a:rPr>
                        <a:t>理解试题提供的图文材料和考试要求</a:t>
                      </a:r>
                      <a:endParaRPr lang="zh-CN" altLang="en-US" sz="1800" b="1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理解材料，最大限度的获取有效信息 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对有效信息进行完整、准确、合理的解读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调动和运用知识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indent="0" algn="l"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辨别历史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事实与历史叙述。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理解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历史叙述与历史结论。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说明和证明历史现象和历史观点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3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描述和阐释事物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客观叙述历史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正确解释历史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事物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认识历史事物的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本质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87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论证和探讨问题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发现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论证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独立提出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观点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4480" y="716915"/>
            <a:ext cx="11336020" cy="5409565"/>
          </a:xfrm>
        </p:spPr>
        <p:txBody>
          <a:bodyPr/>
          <a:p>
            <a:pPr marL="0" indent="0">
              <a:buNone/>
            </a:pPr>
            <a:r>
              <a:rPr lang="zh-CN" altLang="zh-CN" sz="3200">
                <a:sym typeface="+mn-ea"/>
              </a:rPr>
              <a:t>三、试题</a:t>
            </a:r>
            <a:r>
              <a:rPr lang="zh-CN" altLang="zh-CN" sz="3200">
                <a:solidFill>
                  <a:srgbClr val="FF0000"/>
                </a:solidFill>
                <a:sym typeface="+mn-ea"/>
              </a:rPr>
              <a:t>拓展分析</a:t>
            </a:r>
            <a:endParaRPr lang="zh-CN" altLang="zh-CN" sz="3200">
              <a:solidFill>
                <a:srgbClr val="FF0000"/>
              </a:solidFill>
              <a:sym typeface="+mn-ea"/>
            </a:endParaRPr>
          </a:p>
          <a:p>
            <a:endParaRPr lang="en-US" altLang="zh-CN" sz="3200">
              <a:solidFill>
                <a:schemeClr val="tx1"/>
              </a:solidFill>
              <a:sym typeface="+mn-ea"/>
            </a:endParaRPr>
          </a:p>
          <a:p>
            <a:r>
              <a:rPr lang="en-US" altLang="zh-CN" sz="3200">
                <a:solidFill>
                  <a:schemeClr val="tx1"/>
                </a:solidFill>
                <a:sym typeface="+mn-ea"/>
              </a:rPr>
              <a:t>1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r>
              <a:rPr lang="en-US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3195" y="614680"/>
            <a:ext cx="11820525" cy="5537835"/>
          </a:xfrm>
        </p:spPr>
        <p:txBody>
          <a:bodyPr/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42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．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(2017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年</a:t>
            </a:r>
            <a:r>
              <a:rPr lang="en-US" sz="20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Ⅱ</a:t>
            </a:r>
            <a:r>
              <a:rPr sz="20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卷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）阅读材料，完成下列要求。（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12</a:t>
            </a:r>
            <a:r>
              <a:rPr lang="zh-CN" altLang="en-US" sz="18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分）</a:t>
            </a:r>
            <a:endParaRPr lang="zh-CN" altLang="en-US" sz="18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             表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1  </a:t>
            </a:r>
            <a:r>
              <a:rPr lang="zh-CN" altLang="en-US" sz="1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_GB2312" charset="0"/>
                <a:sym typeface="+mn-ea"/>
              </a:rPr>
              <a:t>钟表的演变</a:t>
            </a:r>
            <a:endParaRPr lang="zh-CN" altLang="en-US" sz="1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6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4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2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10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endParaRPr lang="zh-CN" altLang="en-US" sz="900" b="1">
              <a:latin typeface="楷体" panose="02010609060101010101" charset="-122"/>
              <a:ea typeface="楷体" panose="02010609060101010101" charset="-122"/>
              <a:cs typeface="楷体_GB2312" charset="0"/>
              <a:sym typeface="+mn-ea"/>
            </a:endParaRPr>
          </a:p>
          <a:p>
            <a:pPr marL="0" indent="0">
              <a:buNone/>
            </a:pP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Calibri" panose="020F0502020204030204" charset="0"/>
                <a:sym typeface="+mn-ea"/>
              </a:rPr>
              <a:t>                                         ——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据（英）约翰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·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哈萨德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《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时间社会学</a:t>
            </a:r>
            <a:r>
              <a:rPr lang="en-US" altLang="zh-CN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》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等    从材料中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提取两条或两条以上信息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，拟定一个论题，并就所拟论题进行简要阐述。（要求：明确写出所拟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716915" y="1285240"/>
          <a:ext cx="10835640" cy="2169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5555"/>
                <a:gridCol w="9570085"/>
              </a:tblGrid>
              <a:tr h="158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古代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日晷被称为“最早的钟表”，是古代比较普遍使用的计时工具。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1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中世纪末期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机械钟在西欧流行，最初的机械钟只有时和刻。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2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近代早期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在伽利略等人研究的基础上，发明了游丝，钟的精确度提高，制造出怀表。在很长一段时间内，钟表价格昂贵，属于奢侈品。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1850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年前后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英国社会各个阶层都拥有了钟表。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世纪初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原为女性装饰品的手表逐渐为男性所接受，在户外运动、驾驶汽车时都可佩戴。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2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50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年代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根据原子物理学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原理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制造出原子钟，精度可以达到每</a:t>
                      </a: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100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万年误差</a:t>
                      </a:r>
                      <a:r>
                        <a:rPr lang="en-US" altLang="zh-CN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1</a:t>
                      </a: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秒。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68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21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Calibri" panose="020F0502020204030204" charset="0"/>
                        </a:rPr>
                        <a:t>世纪初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Calibri" panose="020F0502020204030204" charset="0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600" b="1">
                          <a:solidFill>
                            <a:srgbClr val="0000CC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_GB2312" charset="0"/>
                        </a:rPr>
                        <a:t>随着信息技术的发展，具有计时、信息处理、导航、监测等多种功能的智能手表出现。</a:t>
                      </a:r>
                      <a:endParaRPr lang="zh-CN" altLang="en-US" sz="1600" b="1">
                        <a:solidFill>
                          <a:srgbClr val="0000CC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_GB2312" charset="0"/>
                      </a:endParaRPr>
                    </a:p>
                  </a:txBody>
                  <a:tcPr marL="0" marR="0" marT="0" marB="1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630" y="442595"/>
            <a:ext cx="11630660" cy="5735320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、试题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方法与技巧</a:t>
            </a: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第一：审题。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从材料中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提取两条或两条以上信息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，拟定一个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，并就所拟论题进行简要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000" b="1"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      （要求：明确写出所拟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论题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阐述</a:t>
            </a:r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须有史实依据。）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第二：论题。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通过时间演变，定位科技演变，把握钟表的演变。论题为</a:t>
            </a:r>
            <a:r>
              <a:rPr lang="en-US" altLang="zh-CN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“</a:t>
            </a: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科技进步推动钟表的演变。</a:t>
            </a:r>
            <a:r>
              <a:rPr lang="en-US" altLang="zh-CN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</a:t>
            </a:r>
            <a:endParaRPr lang="en-US" altLang="zh-CN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第三：阐述。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论题、阐述具有开放性、多样性。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11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ags/tag12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3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1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a"/>
  <p:tag name="KSO_WM_UNIT_INDEX" val="1"/>
  <p:tag name="KSO_WM_UNIT_ID" val="custom160434_33*a*1"/>
  <p:tag name="KSO_WM_UNIT_CLEAR" val="1"/>
  <p:tag name="KSO_WM_UNIT_LAYERLEVEL" val="1"/>
  <p:tag name="KSO_WM_UNIT_VALUE" val="10"/>
  <p:tag name="KSO_WM_UNIT_ISCONTENTSTITLE" val="0"/>
  <p:tag name="KSO_WM_UNIT_HIGHLIGHT" val="0"/>
  <p:tag name="KSO_WM_UNIT_COMPATIBLE" val="0"/>
  <p:tag name="KSO_WM_UNIT_PRESET_TEXT" val="THANKS"/>
</p:tagLst>
</file>

<file path=ppt/tags/tag1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2"/>
  <p:tag name="KSO_WM_UNIT_ID" val="custom160434_15*d*2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6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33"/>
  <p:tag name="KSO_WM_SLIDE_INDEX" val="33"/>
  <p:tag name="KSO_WM_SLIDE_ITEM_CNT" val="1"/>
  <p:tag name="KSO_WM_SLIDE_LAYOUT" val="a"/>
  <p:tag name="KSO_WM_SLIDE_LAYOUT_CNT" val="1"/>
  <p:tag name="KSO_WM_SLIDE_TYPE" val="endPage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heme/theme1.xml><?xml version="1.0" encoding="utf-8"?>
<a:theme xmlns:a="http://schemas.openxmlformats.org/drawingml/2006/main" name="自定义设计方案">
  <a:themeElements>
    <a:clrScheme name="160150.150">
      <a:dk1>
        <a:srgbClr val="4B4B4B"/>
      </a:dk1>
      <a:lt1>
        <a:sysClr val="window" lastClr="FFFFFF"/>
      </a:lt1>
      <a:dk2>
        <a:srgbClr val="4B4B4B"/>
      </a:dk2>
      <a:lt2>
        <a:srgbClr val="FFFFFF"/>
      </a:lt2>
      <a:accent1>
        <a:srgbClr val="28CA3B"/>
      </a:accent1>
      <a:accent2>
        <a:srgbClr val="B4B75C"/>
      </a:accent2>
      <a:accent3>
        <a:srgbClr val="6E9671"/>
      </a:accent3>
      <a:accent4>
        <a:srgbClr val="869D59"/>
      </a:accent4>
      <a:accent5>
        <a:srgbClr val="F68432"/>
      </a:accent5>
      <a:accent6>
        <a:srgbClr val="FFC000"/>
      </a:accent6>
      <a:hlink>
        <a:srgbClr val="0070C0"/>
      </a:hlink>
      <a:folHlink>
        <a:srgbClr val="7F7F7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7585</Words>
  <Application>WPS 演示</Application>
  <PresentationFormat>宽屏</PresentationFormat>
  <Paragraphs>459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3" baseType="lpstr">
      <vt:lpstr>Arial</vt:lpstr>
      <vt:lpstr>宋体</vt:lpstr>
      <vt:lpstr>Wingdings</vt:lpstr>
      <vt:lpstr>Broadway BT</vt:lpstr>
      <vt:lpstr>汉仪丫丫体简</vt:lpstr>
      <vt:lpstr>Verdana</vt:lpstr>
      <vt:lpstr>楷体</vt:lpstr>
      <vt:lpstr>黑体</vt:lpstr>
      <vt:lpstr>Calibri</vt:lpstr>
      <vt:lpstr>楷体_GB2312</vt:lpstr>
      <vt:lpstr>微软雅黑</vt:lpstr>
      <vt:lpstr>Arial Unicode MS</vt:lpstr>
      <vt:lpstr>Times New Roman</vt:lpstr>
      <vt:lpstr>Gabriola</vt:lpstr>
      <vt:lpstr>新宋体</vt:lpstr>
      <vt:lpstr>自定义设计方案</vt:lpstr>
      <vt:lpstr>说题：2017年全国Ⅱ卷历史第42试题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zzl-PC</dc:creator>
  <cp:lastModifiedBy>zzl</cp:lastModifiedBy>
  <cp:revision>59</cp:revision>
  <dcterms:created xsi:type="dcterms:W3CDTF">2017-05-03T00:47:00Z</dcterms:created>
  <dcterms:modified xsi:type="dcterms:W3CDTF">2017-06-27T02:33:38Z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