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469" r:id="rId3"/>
    <p:sldId id="465" r:id="rId4"/>
    <p:sldId id="474" r:id="rId5"/>
    <p:sldId id="471" r:id="rId6"/>
    <p:sldId id="472" r:id="rId7"/>
    <p:sldId id="505" r:id="rId8"/>
    <p:sldId id="479" r:id="rId9"/>
    <p:sldId id="482" r:id="rId10"/>
    <p:sldId id="481" r:id="rId11"/>
    <p:sldId id="480" r:id="rId12"/>
    <p:sldId id="483" r:id="rId13"/>
    <p:sldId id="476" r:id="rId14"/>
    <p:sldId id="477" r:id="rId15"/>
    <p:sldId id="535" r:id="rId16"/>
    <p:sldId id="536" r:id="rId18"/>
    <p:sldId id="533" r:id="rId19"/>
    <p:sldId id="534" r:id="rId20"/>
    <p:sldId id="508" r:id="rId21"/>
    <p:sldId id="509" r:id="rId22"/>
    <p:sldId id="484" r:id="rId23"/>
    <p:sldId id="485" r:id="rId24"/>
    <p:sldId id="488" r:id="rId25"/>
    <p:sldId id="487" r:id="rId26"/>
    <p:sldId id="486" r:id="rId27"/>
    <p:sldId id="489" r:id="rId28"/>
    <p:sldId id="490" r:id="rId29"/>
    <p:sldId id="506" r:id="rId30"/>
    <p:sldId id="507" r:id="rId31"/>
    <p:sldId id="491" r:id="rId32"/>
    <p:sldId id="492" r:id="rId33"/>
    <p:sldId id="495" r:id="rId34"/>
    <p:sldId id="510" r:id="rId35"/>
    <p:sldId id="537" r:id="rId36"/>
    <p:sldId id="538" r:id="rId37"/>
    <p:sldId id="497" r:id="rId38"/>
  </p:sldIdLst>
  <p:sldSz cx="9144000" cy="6858000" type="screen4x3"/>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87"/>
    <p:restoredTop sz="94660"/>
  </p:normalViewPr>
  <p:slideViewPr>
    <p:cSldViewPr showGuides="1">
      <p:cViewPr varScale="1">
        <p:scale>
          <a:sx n="75" d="100"/>
          <a:sy n="75" d="100"/>
        </p:scale>
        <p:origin x="-720" y="-102"/>
      </p:cViewPr>
      <p:guideLst>
        <p:guide orient="horz" pos="2160"/>
        <p:guide pos="28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【考点】“文化大革命”</a:t>
            </a:r>
            <a:endParaRPr lang="zh-CN" altLang="en-US"/>
          </a:p>
          <a:p>
            <a:r>
              <a:rPr lang="zh-CN" altLang="en-US"/>
              <a:t>【解析】材料无法体现婚姻受阶级斗争的影响，故A项错误；材料无法体现国家政治决定婚姻，故B项错误；材料信息不能说明意识形态制约人们的生活，故C项错误；据材料“正中央是毛主席像，下面写有‘大海航行靠舵手’”可知个人崇拜已影响人们的生活，故D项正确。</a:t>
            </a:r>
            <a:endParaRPr lang="zh-CN" altLang="en-US"/>
          </a:p>
          <a:p>
            <a:r>
              <a:rPr lang="zh-CN" altLang="en-US"/>
              <a:t>【答案】D</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【考点】“文化大革命”</a:t>
            </a:r>
            <a:endParaRPr lang="zh-CN" altLang="en-US"/>
          </a:p>
          <a:p>
            <a:r>
              <a:rPr lang="zh-CN" altLang="en-US"/>
              <a:t>【解析】对于批评“文革”的高考作文，许多人坚持打零分，就足以说明“左”倾对工作干扰的严重程度，从而说明思想解放工作的紧迫性，故A项正确；1977年是在十一届三中全会之前，还没有进行改革，故B项错误；当时还没有开展拨乱反正工作，故B项错误；当时“文革”的错误也没有得到纠正，故C项错误；教育和考试必须拨乱反正，而不是坚持文革的错误，即所谓的政治原则，故D项错误。</a:t>
            </a:r>
            <a:endParaRPr lang="zh-CN" altLang="en-US"/>
          </a:p>
          <a:p>
            <a:r>
              <a:rPr lang="zh-CN" altLang="en-US"/>
              <a:t>【答案】A</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【考点】改革开放以来民主与法制的建设</a:t>
            </a:r>
            <a:endParaRPr lang="zh-CN" altLang="en-US"/>
          </a:p>
          <a:p>
            <a:r>
              <a:rPr lang="zh-CN" altLang="en-US"/>
              <a:t>【解析】新中国成立初就确立了各级人民代表大会制度、将民族区域自治制度写入宪法，故A.C项错误；改革开放后，在各地普遍推行村民选举制度是这一时期民主建设的突出成就，故B项正确；文革结束就已经恢复中央到地方各级党政机关，故D项错误。</a:t>
            </a:r>
            <a:endParaRPr lang="zh-CN" altLang="en-US"/>
          </a:p>
          <a:p>
            <a:r>
              <a:rPr lang="zh-CN" altLang="en-US"/>
              <a:t>【答案】B</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588" y="1930400"/>
            <a:ext cx="9144000" cy="24844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0" y="4524375"/>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0" y="1779588"/>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6" name="图片 7"/>
          <p:cNvPicPr>
            <a:picLocks noChangeAspect="1"/>
          </p:cNvPicPr>
          <p:nvPr/>
        </p:nvPicPr>
        <p:blipFill>
          <a:blip r:embed="rId2"/>
          <a:stretch>
            <a:fillRect/>
          </a:stretch>
        </p:blipFill>
        <p:spPr>
          <a:xfrm>
            <a:off x="250825" y="-26987"/>
            <a:ext cx="1584325" cy="158432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9144000" cy="692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5" name="直接连接符 24"/>
          <p:cNvCxnSpPr/>
          <p:nvPr/>
        </p:nvCxnSpPr>
        <p:spPr>
          <a:xfrm>
            <a:off x="0" y="6272213"/>
            <a:ext cx="914400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23888" y="6280150"/>
            <a:ext cx="271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lvl="0" eaLnBrk="1" hangingPunct="1"/>
            <a:r>
              <a:rPr lang="zh-CN" altLang="en-US" dirty="0">
                <a:latin typeface="华文行楷" pitchFamily="2" charset="-122"/>
                <a:ea typeface="华文行楷" pitchFamily="2" charset="-122"/>
              </a:rPr>
              <a:t>山 东 省 宁 阳 第 四 中 学</a:t>
            </a:r>
            <a:endParaRPr lang="zh-CN" altLang="en-US" dirty="0">
              <a:latin typeface="华文行楷" pitchFamily="2" charset="-122"/>
              <a:ea typeface="华文行楷" pitchFamily="2" charset="-122"/>
            </a:endParaRPr>
          </a:p>
        </p:txBody>
      </p:sp>
      <p:sp>
        <p:nvSpPr>
          <p:cNvPr id="27" name="TextBox 26"/>
          <p:cNvSpPr txBox="1">
            <a:spLocks noChangeArrowheads="1"/>
          </p:cNvSpPr>
          <p:nvPr/>
        </p:nvSpPr>
        <p:spPr bwMode="auto">
          <a:xfrm>
            <a:off x="623888" y="6496050"/>
            <a:ext cx="408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ShanDongShengNingYangDiSiZhongXue</a:t>
            </a:r>
            <a:endParaRPr kumimoji="0" lang="zh-CN" altLang="en-US" sz="1800"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pic>
        <p:nvPicPr>
          <p:cNvPr id="4105" name="图片 27"/>
          <p:cNvPicPr>
            <a:picLocks noChangeAspect="1"/>
          </p:cNvPicPr>
          <p:nvPr/>
        </p:nvPicPr>
        <p:blipFill>
          <a:blip r:embed="rId2"/>
          <a:stretch>
            <a:fillRect/>
          </a:stretch>
        </p:blipFill>
        <p:spPr>
          <a:xfrm>
            <a:off x="44450" y="6248400"/>
            <a:ext cx="603250" cy="603250"/>
          </a:xfrm>
          <a:prstGeom prst="rect">
            <a:avLst/>
          </a:prstGeom>
          <a:noFill/>
          <a:ln w="9525">
            <a:noFill/>
          </a:ln>
        </p:spPr>
      </p:pic>
      <p:sp>
        <p:nvSpPr>
          <p:cNvPr id="29" name="矩形 28"/>
          <p:cNvSpPr/>
          <p:nvPr/>
        </p:nvSpPr>
        <p:spPr>
          <a:xfrm>
            <a:off x="5868144" y="37120"/>
            <a:ext cx="3312368" cy="52322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49" charset="-122"/>
                <a:ea typeface="隶书" pitchFamily="49" charset="-122"/>
                <a:cs typeface="+mn-cs"/>
              </a:rPr>
              <a:t>诱思导学</a:t>
            </a:r>
            <a:r>
              <a:rPr kumimoji="0" lang="en-US" altLang="zh-CN"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49" charset="-122"/>
                <a:ea typeface="隶书" pitchFamily="49" charset="-122"/>
                <a:cs typeface="+mn-cs"/>
              </a:rPr>
              <a:t>*</a:t>
            </a: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49" charset="-122"/>
                <a:ea typeface="隶书" pitchFamily="49" charset="-122"/>
                <a:cs typeface="+mn-cs"/>
              </a:rPr>
              <a:t>主体探究</a:t>
            </a:r>
            <a:endPar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49" charset="-122"/>
              <a:ea typeface="隶书"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01625" y="6245225"/>
            <a:ext cx="2289175"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289175" cy="476250"/>
          </a:xfrm>
        </p:spPr>
        <p:txBody>
          <a:bodyPr/>
          <a:p>
            <a:pPr lvl="0" algn="r" eaLnBrk="1" hangingPunct="1">
              <a:spcBef>
                <a:spcPct val="0"/>
              </a:spcBef>
              <a:buClrTx/>
              <a:buNone/>
            </a:pPr>
            <a:fld id="{9A0DB2DC-4C9A-4742-B13C-FB6460FD3503}" type="slidenum">
              <a:rPr lang="en-US" altLang="zh-CN" sz="1400" dirty="0"/>
            </a:fld>
            <a:endParaRPr lang="en-US" altLang="zh-CN" sz="1400" dirty="0"/>
          </a:p>
        </p:txBody>
      </p:sp>
    </p:spTree>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04800" y="1600200"/>
            <a:ext cx="8540750"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301625" y="6245225"/>
            <a:ext cx="2289175" cy="476250"/>
          </a:xfrm>
        </p:spPr>
        <p:txBody>
          <a:bodyPr/>
          <a:lstStyle/>
          <a:p>
            <a:pPr lvl="0"/>
            <a:endParaRPr lang="zh-CN" altLang="en-US" dirty="0"/>
          </a:p>
        </p:txBody>
      </p:sp>
      <p:sp>
        <p:nvSpPr>
          <p:cNvPr id="5" name="页脚占位符 4"/>
          <p:cNvSpPr>
            <a:spLocks noGrp="1"/>
          </p:cNvSpPr>
          <p:nvPr>
            <p:ph type="ftr" sz="quarter" idx="11"/>
          </p:nvPr>
        </p:nvSpPr>
        <p:spPr>
          <a:xfrm>
            <a:off x="3124200" y="6245225"/>
            <a:ext cx="2895600" cy="476250"/>
          </a:xfrm>
        </p:spPr>
        <p:txBody>
          <a:bodyPr/>
          <a:lstStyle/>
          <a:p>
            <a:pPr lvl="0"/>
            <a:endParaRPr lang="zh-CN" dirty="0"/>
          </a:p>
        </p:txBody>
      </p:sp>
      <p:sp>
        <p:nvSpPr>
          <p:cNvPr id="6" name="灯片编号占位符 5"/>
          <p:cNvSpPr>
            <a:spLocks noGrp="1"/>
          </p:cNvSpPr>
          <p:nvPr>
            <p:ph type="sldNum" sz="quarter" idx="12"/>
          </p:nvPr>
        </p:nvSpPr>
        <p:spPr>
          <a:xfrm>
            <a:off x="6553200" y="6245225"/>
            <a:ext cx="2289175" cy="476250"/>
          </a:xfrm>
        </p:spPr>
        <p:txBody>
          <a:bodyPr/>
          <a:lstStyle/>
          <a:p>
            <a:pPr lvl="0"/>
            <a:fld id="{9A0DB2DC-4C9A-4742-B13C-FB6460FD3503}" type="slidenum">
              <a:rPr lang="zh-CN" dirty="0"/>
            </a:fld>
            <a:endParaRPr lang="zh-CN" dirty="0"/>
          </a:p>
        </p:txBody>
      </p:sp>
    </p:spTree>
  </p:cSld>
  <p:clrMapOvr>
    <a:masterClrMapping/>
  </p:clrMapOvr>
  <p:transition spd="med">
    <p:wipe dir="u"/>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3.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7584" y="0"/>
            <a:ext cx="7344816"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hyperlink" Target="http://blog.china.com.cn/lizhensheng/album/147985.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GIF"/><Relationship Id="rId1" Type="http://schemas.openxmlformats.org/officeDocument/2006/relationships/slide" Target="slide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pace.tv.cctv.com/act/video.jsp?videoId=VIDE1231139004343799" TargetMode="Externa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hyperlink" Target="http://blog.china.com.cn/lizhensheng/album/147985.html"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hyperlink" Target="http://space.tv.cctv.com/act/video.jsp?videoId=VIDE123113900434379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images.google.cn/imgres?imgurl=http://a4.att.hudong.com/38/23/01300000190639122401233577168.jpg&amp;imgrefurl=http://tupian.hudong.com/a4_38_23_01300000190639122401233577168_jpg.html&amp;usg=__0GGHH2ybB7mtFaGRGnN3vr02sD4=&amp;h=392&amp;w=261&amp;sz=13&amp;hl=zh-CN&amp;start=22&amp;um=1&amp;tbnid=xCiqwP75r8g-2M:&amp;tbnh=123&amp;tbnw=82&amp;prev=/images%3Fq%3D%25E3%2580%258A%25E8%25A1%258C%25E6%2594%25BF%25E5%25A4%258D%25E8%25AE%25AE%25E6%25B3%2595%25E3%2580%258B%26start%3D20%26gbv%3D2%26ndsp%3D20%26um%3D1%26hl%3Dzh-CN%26newwindow%3D1%26sa%3DN" TargetMode="External"/><Relationship Id="rId3" Type="http://schemas.openxmlformats.org/officeDocument/2006/relationships/image" Target="../media/image30.jpeg"/><Relationship Id="rId2" Type="http://schemas.openxmlformats.org/officeDocument/2006/relationships/hyperlink" Target="http://images.google.cn/imgres?imgurl=http://www.hie.edu.cn/logo/2009-2/2009261027255.jpg&amp;imgrefurl=http://www.hie.edu.cn/cbszz/indexbook.asp%3Fbkfl%3D21%26uid%3Dzgzfdxcbs&amp;usg=__e2bY2olVPYpvTkgUlCCopMGfe84=&amp;h=391&amp;w=288&amp;sz=17&amp;hl=zh-CN&amp;start=36&amp;um=1&amp;tbnid=kKUH_uYMphTWQM:&amp;tbnh=123&amp;tbnw=91&amp;prev=/images%3Fq%3D%25E3%2580%258A%25E8%25A1%258C%25E6%2594%25BF%25E8%25AF%2589%25E8%25AE%25BC%25E6%25B3%2595%25E3%2580%258B%26start%3D20%26gbv%3D2%26ndsp%3D20%26um%3D1%26hl%3Dzh-CN%26newwindow%3D1%26sa%3DN" TargetMode="Externa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4.GIF"/><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 Target="slide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4.GIF"/><Relationship Id="rId3" Type="http://schemas.openxmlformats.org/officeDocument/2006/relationships/slide" Target="slide1.xml"/><Relationship Id="rId2" Type="http://schemas.openxmlformats.org/officeDocument/2006/relationships/image" Target="../media/image13.GIF"/><Relationship Id="rId1" Type="http://schemas.openxmlformats.org/officeDocument/2006/relationships/slide" Target="slide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hyperlink" Target="http://blog.china.com.cn/lizhensheng/album/147985.html" TargetMode="Externa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hyperlink" Target="http://images.qianlong.com/mmsource/images/2004/12/23/gnyhl20041222wallpaper084.jpg"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49858" name="组合 249857"/>
          <p:cNvGrpSpPr/>
          <p:nvPr/>
        </p:nvGrpSpPr>
        <p:grpSpPr>
          <a:xfrm>
            <a:off x="0" y="0"/>
            <a:ext cx="9144000" cy="6858000"/>
            <a:chOff x="0" y="0"/>
            <a:chExt cx="5760" cy="4320"/>
          </a:xfrm>
        </p:grpSpPr>
        <p:pic>
          <p:nvPicPr>
            <p:cNvPr id="249859" name="图片 249858" descr="毛会见红卫兵"/>
            <p:cNvPicPr>
              <a:picLocks noChangeAspect="1"/>
            </p:cNvPicPr>
            <p:nvPr/>
          </p:nvPicPr>
          <p:blipFill>
            <a:blip r:embed="rId1"/>
            <a:stretch>
              <a:fillRect/>
            </a:stretch>
          </p:blipFill>
          <p:spPr>
            <a:xfrm>
              <a:off x="0" y="0"/>
              <a:ext cx="5760" cy="4320"/>
            </a:xfrm>
            <a:prstGeom prst="rect">
              <a:avLst/>
            </a:prstGeom>
            <a:noFill/>
            <a:ln w="9525">
              <a:noFill/>
            </a:ln>
          </p:spPr>
        </p:pic>
        <p:sp>
          <p:nvSpPr>
            <p:cNvPr id="249860" name="矩形 249859"/>
            <p:cNvSpPr/>
            <p:nvPr/>
          </p:nvSpPr>
          <p:spPr>
            <a:xfrm>
              <a:off x="240" y="0"/>
              <a:ext cx="4944" cy="1633"/>
            </a:xfrm>
            <a:prstGeom prst="rect">
              <a:avLst/>
            </a:prstGeom>
          </p:spPr>
          <p:txBody>
            <a:bodyPr wrap="none" fromWordArt="1">
              <a:prstTxWarp prst="textPlain">
                <a:avLst>
                  <a:gd name="adj" fmla="val 50000"/>
                </a:avLst>
              </a:prstTxWarp>
              <a:normAutofit/>
            </a:bodyPr>
            <a:p>
              <a:pPr algn="ctr"/>
              <a:r>
                <a:rPr lang="zh-CN" altLang="en-US" sz="3600" b="1">
                  <a:ln w="28575" cap="flat" cmpd="sng">
                    <a:solidFill>
                      <a:srgbClr val="FFFF00"/>
                    </a:solidFill>
                    <a:prstDash val="solid"/>
                    <a:headEnd type="none" w="med" len="med"/>
                    <a:tailEnd type="none" w="med" len="med"/>
                  </a:ln>
                  <a:solidFill>
                    <a:srgbClr val="FF0000"/>
                  </a:solidFill>
                  <a:latin typeface="华文新魏" charset="0"/>
                  <a:ea typeface="华文新魏" charset="0"/>
                </a:rPr>
                <a:t>第二讲</a:t>
              </a:r>
              <a:endParaRPr lang="zh-CN" altLang="en-US" sz="3600" b="1">
                <a:ln w="28575" cap="flat" cmpd="sng">
                  <a:solidFill>
                    <a:srgbClr val="FFFF00"/>
                  </a:solidFill>
                  <a:prstDash val="solid"/>
                  <a:headEnd type="none" w="med" len="med"/>
                  <a:tailEnd type="none" w="med" len="med"/>
                </a:ln>
                <a:solidFill>
                  <a:srgbClr val="FF0000"/>
                </a:solidFill>
                <a:latin typeface="华文新魏" charset="0"/>
                <a:ea typeface="华文新魏" charset="0"/>
              </a:endParaRPr>
            </a:p>
            <a:p>
              <a:pPr algn="ctr"/>
              <a:r>
                <a:rPr lang="zh-CN" altLang="en-US" sz="3600" b="1">
                  <a:ln w="28575" cap="flat" cmpd="sng">
                    <a:solidFill>
                      <a:srgbClr val="FFFF00"/>
                    </a:solidFill>
                    <a:prstDash val="solid"/>
                    <a:headEnd type="none" w="med" len="med"/>
                    <a:tailEnd type="none" w="med" len="med"/>
                  </a:ln>
                  <a:solidFill>
                    <a:srgbClr val="FF0000"/>
                  </a:solidFill>
                  <a:latin typeface="华文新魏" charset="0"/>
                  <a:ea typeface="华文新魏" charset="0"/>
                </a:rPr>
                <a:t>社会主义政治建设的曲折发展</a:t>
              </a:r>
              <a:endParaRPr lang="zh-CN" altLang="en-US" sz="3600" b="1">
                <a:ln w="28575" cap="flat" cmpd="sng">
                  <a:solidFill>
                    <a:srgbClr val="FFFF00"/>
                  </a:solidFill>
                  <a:prstDash val="solid"/>
                  <a:headEnd type="none" w="med" len="med"/>
                  <a:tailEnd type="none" w="med" len="med"/>
                </a:ln>
                <a:solidFill>
                  <a:srgbClr val="FF0000"/>
                </a:solidFill>
                <a:latin typeface="华文新魏" charset="0"/>
                <a:ea typeface="华文新魏" charset="0"/>
              </a:endParaRPr>
            </a:p>
          </p:txBody>
        </p:sp>
      </p:grpSp>
      <p:grpSp>
        <p:nvGrpSpPr>
          <p:cNvPr id="249862" name="组合 249861"/>
          <p:cNvGrpSpPr/>
          <p:nvPr/>
        </p:nvGrpSpPr>
        <p:grpSpPr>
          <a:xfrm>
            <a:off x="0" y="304800"/>
            <a:ext cx="9144000" cy="5702300"/>
            <a:chOff x="0" y="0"/>
            <a:chExt cx="5616" cy="3592"/>
          </a:xfrm>
        </p:grpSpPr>
        <p:sp>
          <p:nvSpPr>
            <p:cNvPr id="249863" name="矩形 249862"/>
            <p:cNvSpPr/>
            <p:nvPr/>
          </p:nvSpPr>
          <p:spPr>
            <a:xfrm>
              <a:off x="48" y="672"/>
              <a:ext cx="5568" cy="2920"/>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lnSpc>
                  <a:spcPct val="90000"/>
                </a:lnSpc>
                <a:spcBef>
                  <a:spcPct val="50000"/>
                </a:spcBef>
                <a:buClr>
                  <a:srgbClr val="66FFFF"/>
                </a:buClr>
                <a:buSzPct val="80000"/>
                <a:buFont typeface="Wingdings" panose="05000000000000000000" pitchFamily="2" charset="2"/>
                <a:buChar char="Ø"/>
              </a:pPr>
              <a:r>
                <a:rPr lang="zh-CN" altLang="en-US" sz="3200" b="1">
                  <a:latin typeface="Arial" panose="020B0604020202020204" pitchFamily="34" charset="0"/>
                  <a:ea typeface="黑体" panose="02010609060101010101" pitchFamily="2" charset="-122"/>
                </a:rPr>
                <a:t>千万颗红心向着北京，千万张笑脸迎着红太阳</a:t>
              </a:r>
              <a:endParaRPr lang="zh-CN" altLang="en-US" sz="3200" b="1">
                <a:latin typeface="Arial" panose="020B0604020202020204" pitchFamily="34" charset="0"/>
                <a:ea typeface="黑体" panose="02010609060101010101" pitchFamily="2" charset="-122"/>
              </a:endParaRPr>
            </a:p>
            <a:p>
              <a:pPr lvl="0" eaLnBrk="1" hangingPunct="1">
                <a:lnSpc>
                  <a:spcPct val="90000"/>
                </a:lnSpc>
                <a:spcBef>
                  <a:spcPct val="50000"/>
                </a:spcBef>
                <a:buClr>
                  <a:srgbClr val="66FFFF"/>
                </a:buClr>
                <a:buSzPct val="80000"/>
                <a:buFont typeface="Wingdings" panose="05000000000000000000" pitchFamily="2" charset="2"/>
                <a:buChar char="Ø"/>
              </a:pPr>
              <a:r>
                <a:rPr lang="zh-CN" altLang="en-US" sz="3200" b="1">
                  <a:latin typeface="Arial" panose="020B0604020202020204" pitchFamily="34" charset="0"/>
                  <a:ea typeface="黑体" panose="02010609060101010101" pitchFamily="2" charset="-122"/>
                </a:rPr>
                <a:t>这是激情四射的十年</a:t>
              </a:r>
              <a:endParaRPr lang="zh-CN" altLang="en-US" sz="3200" b="1">
                <a:latin typeface="Arial" panose="020B0604020202020204" pitchFamily="34" charset="0"/>
                <a:ea typeface="黑体" panose="02010609060101010101" pitchFamily="2" charset="-122"/>
              </a:endParaRPr>
            </a:p>
            <a:p>
              <a:pPr lvl="0" eaLnBrk="1" hangingPunct="1">
                <a:lnSpc>
                  <a:spcPct val="90000"/>
                </a:lnSpc>
                <a:spcBef>
                  <a:spcPct val="50000"/>
                </a:spcBef>
                <a:buClr>
                  <a:srgbClr val="66FFFF"/>
                </a:buClr>
                <a:buSzPct val="80000"/>
                <a:buFont typeface="Wingdings" panose="05000000000000000000" pitchFamily="2" charset="2"/>
                <a:buChar char="Ø"/>
              </a:pPr>
              <a:r>
                <a:rPr lang="zh-CN" altLang="en-US" sz="3200" b="1">
                  <a:latin typeface="Arial" panose="020B0604020202020204" pitchFamily="34" charset="0"/>
                  <a:ea typeface="黑体" panose="02010609060101010101" pitchFamily="2" charset="-122"/>
                </a:rPr>
                <a:t>是尽情挥洒青春和热血的十年</a:t>
              </a:r>
              <a:endParaRPr lang="zh-CN" altLang="en-US" sz="3200" b="1">
                <a:latin typeface="Arial" panose="020B0604020202020204" pitchFamily="34" charset="0"/>
                <a:ea typeface="黑体" panose="02010609060101010101" pitchFamily="2" charset="-122"/>
              </a:endParaRPr>
            </a:p>
            <a:p>
              <a:pPr lvl="0" eaLnBrk="1" hangingPunct="1">
                <a:lnSpc>
                  <a:spcPct val="90000"/>
                </a:lnSpc>
                <a:spcBef>
                  <a:spcPct val="50000"/>
                </a:spcBef>
                <a:buClr>
                  <a:srgbClr val="66FFFF"/>
                </a:buClr>
                <a:buSzPct val="80000"/>
                <a:buFont typeface="Wingdings" panose="05000000000000000000" pitchFamily="2" charset="2"/>
                <a:buChar char="Ø"/>
              </a:pPr>
              <a:endParaRPr lang="zh-CN" altLang="en-US" sz="3200" b="1">
                <a:latin typeface="Arial" panose="020B0604020202020204" pitchFamily="34" charset="0"/>
                <a:ea typeface="黑体" panose="02010609060101010101" pitchFamily="2" charset="-122"/>
              </a:endParaRPr>
            </a:p>
            <a:p>
              <a:pPr lvl="0" eaLnBrk="1" hangingPunct="1">
                <a:lnSpc>
                  <a:spcPct val="90000"/>
                </a:lnSpc>
                <a:spcBef>
                  <a:spcPct val="50000"/>
                </a:spcBef>
                <a:buClr>
                  <a:srgbClr val="66FFFF"/>
                </a:buClr>
                <a:buSzPct val="80000"/>
                <a:buFont typeface="Wingdings" panose="05000000000000000000" pitchFamily="2" charset="2"/>
                <a:buChar char="Ø"/>
              </a:pPr>
              <a:r>
                <a:rPr lang="zh-CN" altLang="en-US" sz="3200" b="1">
                  <a:latin typeface="Arial" panose="020B0604020202020204" pitchFamily="34" charset="0"/>
                  <a:ea typeface="黑体" panose="02010609060101010101" pitchFamily="2" charset="-122"/>
                </a:rPr>
                <a:t>却也是疯狂混乱的十年。</a:t>
              </a:r>
              <a:endParaRPr lang="zh-CN" altLang="en-US" sz="3200" b="1">
                <a:latin typeface="Arial" panose="020B0604020202020204" pitchFamily="34" charset="0"/>
                <a:ea typeface="黑体" panose="02010609060101010101" pitchFamily="2" charset="-122"/>
              </a:endParaRPr>
            </a:p>
            <a:p>
              <a:pPr lvl="0" eaLnBrk="1" hangingPunct="1">
                <a:lnSpc>
                  <a:spcPct val="90000"/>
                </a:lnSpc>
                <a:spcBef>
                  <a:spcPct val="50000"/>
                </a:spcBef>
                <a:buClr>
                  <a:srgbClr val="66FFFF"/>
                </a:buClr>
                <a:buSzPct val="80000"/>
                <a:buFont typeface="Wingdings" panose="05000000000000000000" pitchFamily="2" charset="2"/>
                <a:buChar char="Ø"/>
              </a:pPr>
              <a:r>
                <a:rPr lang="zh-CN" altLang="en-US" sz="3200" b="1">
                  <a:latin typeface="Arial" panose="020B0604020202020204" pitchFamily="34" charset="0"/>
                  <a:ea typeface="黑体" panose="02010609060101010101" pitchFamily="2" charset="-122"/>
                </a:rPr>
                <a:t>是让人痛心疾首、不堪回首的十年。</a:t>
              </a:r>
              <a:endParaRPr lang="zh-CN" altLang="en-US" sz="3200" b="1">
                <a:latin typeface="Arial" panose="020B0604020202020204" pitchFamily="34" charset="0"/>
                <a:ea typeface="黑体" panose="02010609060101010101" pitchFamily="2" charset="-122"/>
              </a:endParaRPr>
            </a:p>
            <a:p>
              <a:pPr lvl="0" eaLnBrk="1" hangingPunct="1">
                <a:lnSpc>
                  <a:spcPct val="90000"/>
                </a:lnSpc>
                <a:spcBef>
                  <a:spcPct val="50000"/>
                </a:spcBef>
                <a:buClr>
                  <a:srgbClr val="66FFFF"/>
                </a:buClr>
                <a:buSzPct val="80000"/>
                <a:buFont typeface="Wingdings" panose="05000000000000000000" pitchFamily="2" charset="2"/>
                <a:buChar char="Ø"/>
              </a:pPr>
              <a:r>
                <a:rPr lang="zh-CN" altLang="en-US" sz="3200" b="1">
                  <a:latin typeface="Arial" panose="020B0604020202020204" pitchFamily="34" charset="0"/>
                  <a:ea typeface="黑体" panose="02010609060101010101" pitchFamily="2" charset="-122"/>
                </a:rPr>
                <a:t>．．．．．．</a:t>
              </a:r>
              <a:endParaRPr lang="zh-CN" altLang="en-US" sz="3200" b="1">
                <a:latin typeface="Arial" panose="020B0604020202020204" pitchFamily="34" charset="0"/>
                <a:ea typeface="黑体" panose="02010609060101010101" pitchFamily="2" charset="-122"/>
              </a:endParaRPr>
            </a:p>
          </p:txBody>
        </p:sp>
        <p:sp>
          <p:nvSpPr>
            <p:cNvPr id="249864" name="矩形 249863"/>
            <p:cNvSpPr/>
            <p:nvPr/>
          </p:nvSpPr>
          <p:spPr>
            <a:xfrm>
              <a:off x="0" y="0"/>
              <a:ext cx="2520" cy="354"/>
            </a:xfrm>
            <a:prstGeom prst="rect">
              <a:avLst/>
            </a:prstGeom>
          </p:spPr>
          <p:txBody>
            <a:bodyPr wrap="none" fromWordArt="1">
              <a:prstTxWarp prst="textPlain">
                <a:avLst>
                  <a:gd name="adj" fmla="val 50000"/>
                </a:avLst>
              </a:prstTxWarp>
              <a:normAutofit/>
            </a:bodyPr>
            <a:p>
              <a:pPr algn="ctr"/>
              <a:r>
                <a:rPr lang="zh-CN" altLang="en-US" sz="4400" b="1" i="1">
                  <a:ln w="9525" cap="flat" cmpd="sng">
                    <a:solidFill>
                      <a:schemeClr val="tx2"/>
                    </a:solidFill>
                    <a:prstDash val="solid"/>
                    <a:headEnd type="none" w="med" len="med"/>
                    <a:tailEnd type="none" w="med" len="med"/>
                  </a:ln>
                  <a:solidFill>
                    <a:srgbClr val="FFFF00"/>
                  </a:solidFill>
                  <a:effectLst>
                    <a:outerShdw dist="35921" dir="2699999" algn="ctr" rotWithShape="0">
                      <a:srgbClr val="808080"/>
                    </a:outerShdw>
                  </a:effectLst>
                  <a:latin typeface="隶书" charset="0"/>
                  <a:ea typeface="隶书" charset="0"/>
                </a:rPr>
                <a:t>翻开历史的记忆</a:t>
              </a:r>
              <a:endParaRPr lang="zh-CN" altLang="en-US" sz="4400" b="1" i="1">
                <a:ln w="9525" cap="flat" cmpd="sng">
                  <a:solidFill>
                    <a:schemeClr val="tx2"/>
                  </a:solidFill>
                  <a:prstDash val="solid"/>
                  <a:headEnd type="none" w="med" len="med"/>
                  <a:tailEnd type="none" w="med" len="med"/>
                </a:ln>
                <a:solidFill>
                  <a:srgbClr val="FFFF00"/>
                </a:solidFill>
                <a:effectLst>
                  <a:outerShdw dist="35921" dir="2699999" algn="ctr" rotWithShape="0">
                    <a:srgbClr val="808080"/>
                  </a:outerShdw>
                </a:effectLst>
                <a:latin typeface="隶书" charset="0"/>
                <a:ea typeface="隶书"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16" fill="hold" nodeType="clickEffect">
                                  <p:stCondLst>
                                    <p:cond delay="0"/>
                                  </p:stCondLst>
                                  <p:childTnLst>
                                    <p:anim calcmode="lin" valueType="num">
                                      <p:cBhvr>
                                        <p:cTn id="6" dur="5000"/>
                                        <p:tgtEl>
                                          <p:spTgt spid="249858"/>
                                        </p:tgtEl>
                                        <p:attrNameLst>
                                          <p:attrName>ppt_w</p:attrName>
                                        </p:attrNameLst>
                                      </p:cBhvr>
                                      <p:tavLst>
                                        <p:tav tm="0">
                                          <p:val>
                                            <p:strVal val="ppt_w"/>
                                          </p:val>
                                        </p:tav>
                                        <p:tav tm="100000">
                                          <p:val>
                                            <p:fltVal val="0.000000"/>
                                          </p:val>
                                        </p:tav>
                                      </p:tavLst>
                                    </p:anim>
                                    <p:anim calcmode="lin" valueType="num">
                                      <p:cBhvr>
                                        <p:cTn id="7" dur="5000"/>
                                        <p:tgtEl>
                                          <p:spTgt spid="249858"/>
                                        </p:tgtEl>
                                        <p:attrNameLst>
                                          <p:attrName>ppt_h</p:attrName>
                                        </p:attrNameLst>
                                      </p:cBhvr>
                                      <p:tavLst>
                                        <p:tav tm="0">
                                          <p:val>
                                            <p:strVal val="ppt_h"/>
                                          </p:val>
                                        </p:tav>
                                        <p:tav tm="100000">
                                          <p:val>
                                            <p:fltVal val="0.000000"/>
                                          </p:val>
                                        </p:tav>
                                      </p:tavLst>
                                    </p:anim>
                                    <p:animEffect transition="out" filter="fade">
                                      <p:cBhvr>
                                        <p:cTn id="8" dur="5000"/>
                                        <p:tgtEl>
                                          <p:spTgt spid="249858"/>
                                        </p:tgtEl>
                                      </p:cBhvr>
                                    </p:animEffect>
                                    <p:set>
                                      <p:cBhvr>
                                        <p:cTn id="9" dur="1" fill="hold">
                                          <p:stCondLst>
                                            <p:cond delay="4999"/>
                                          </p:stCondLst>
                                        </p:cTn>
                                        <p:tgtEl>
                                          <p:spTgt spid="249858"/>
                                        </p:tgtEl>
                                        <p:attrNameLst>
                                          <p:attrName>style.visibility</p:attrName>
                                        </p:attrNameLst>
                                      </p:cBhvr>
                                      <p:to>
                                        <p:strVal val="hidden"/>
                                      </p:to>
                                    </p:set>
                                  </p:childTnLst>
                                </p:cTn>
                              </p:par>
                            </p:childTnLst>
                          </p:cTn>
                        </p:par>
                        <p:par>
                          <p:cTn id="10" fill="hold">
                            <p:stCondLst>
                              <p:cond delay="5000"/>
                            </p:stCondLst>
                            <p:childTnLst>
                              <p:par>
                                <p:cTn id="11" presetID="7" presetClass="entr" presetSubtype="4" fill="hold" nodeType="afterEffect">
                                  <p:stCondLst>
                                    <p:cond delay="0"/>
                                  </p:stCondLst>
                                  <p:childTnLst>
                                    <p:set>
                                      <p:cBhvr>
                                        <p:cTn id="12" dur="1" fill="hold">
                                          <p:stCondLst>
                                            <p:cond delay="0"/>
                                          </p:stCondLst>
                                        </p:cTn>
                                        <p:tgtEl>
                                          <p:spTgt spid="249862"/>
                                        </p:tgtEl>
                                        <p:attrNameLst>
                                          <p:attrName>style.visibility</p:attrName>
                                        </p:attrNameLst>
                                      </p:cBhvr>
                                      <p:to>
                                        <p:strVal val="visible"/>
                                      </p:to>
                                    </p:set>
                                    <p:anim calcmode="lin" valueType="num">
                                      <p:cBhvr additive="base">
                                        <p:cTn id="13" dur="5000" fill="hold"/>
                                        <p:tgtEl>
                                          <p:spTgt spid="249862"/>
                                        </p:tgtEl>
                                        <p:attrNameLst>
                                          <p:attrName>ppt_x</p:attrName>
                                        </p:attrNameLst>
                                      </p:cBhvr>
                                      <p:tavLst>
                                        <p:tav tm="0">
                                          <p:val>
                                            <p:strVal val="#ppt_x"/>
                                          </p:val>
                                        </p:tav>
                                        <p:tav tm="100000">
                                          <p:val>
                                            <p:strVal val="#ppt_x"/>
                                          </p:val>
                                        </p:tav>
                                      </p:tavLst>
                                    </p:anim>
                                    <p:anim calcmode="lin" valueType="num">
                                      <p:cBhvr additive="base">
                                        <p:cTn id="14" dur="5000" fill="hold"/>
                                        <p:tgtEl>
                                          <p:spTgt spid="2498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61175" name="表格 261174"/>
          <p:cNvGraphicFramePr/>
          <p:nvPr/>
        </p:nvGraphicFramePr>
        <p:xfrm>
          <a:off x="323850" y="692150"/>
          <a:ext cx="4248150" cy="4327525"/>
        </p:xfrm>
        <a:graphic>
          <a:graphicData uri="http://schemas.openxmlformats.org/drawingml/2006/table">
            <a:tbl>
              <a:tblPr/>
              <a:tblGrid>
                <a:gridCol w="1447800"/>
                <a:gridCol w="2800350"/>
              </a:tblGrid>
              <a:tr h="787400">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600" b="1"/>
                        <a:t>前六届全国人大召开时间</a:t>
                      </a:r>
                      <a:endParaRPr lang="zh-CN" altLang="en-US" sz="2600" b="1"/>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44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第一届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1954——1958</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46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第二届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1959——1963</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0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第三届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1964——1965</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15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第四届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sz="2600" b="1">
                          <a:solidFill>
                            <a:srgbClr val="FF0000"/>
                          </a:solidFill>
                        </a:rPr>
                        <a:t>1975——1978</a:t>
                      </a:r>
                      <a:r>
                        <a:rPr lang="zh-CN" altLang="en-US" sz="2600" b="1" dirty="0">
                          <a:solidFill>
                            <a:srgbClr val="FF0000"/>
                          </a:solidFill>
                        </a:rPr>
                        <a:t>年</a:t>
                      </a:r>
                      <a:endParaRPr lang="zh-CN" altLang="en-US" sz="2600" b="1" dirty="0">
                        <a:solidFill>
                          <a:srgbClr val="FF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611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第五届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1978——1982</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第六届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1983——1987</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261147" name="表格 261146"/>
          <p:cNvGraphicFramePr/>
          <p:nvPr/>
        </p:nvGraphicFramePr>
        <p:xfrm>
          <a:off x="4643438" y="692150"/>
          <a:ext cx="4114800" cy="4343400"/>
        </p:xfrm>
        <a:graphic>
          <a:graphicData uri="http://schemas.openxmlformats.org/drawingml/2006/table">
            <a:tbl>
              <a:tblPr/>
              <a:tblGrid>
                <a:gridCol w="1501775"/>
                <a:gridCol w="2613025"/>
              </a:tblGrid>
              <a:tr h="752475">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600" b="1"/>
                        <a:t>前六届政协召开时间</a:t>
                      </a:r>
                      <a:endParaRPr lang="zh-CN" altLang="en-US" sz="2600" b="1"/>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619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第一届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1949——1954</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第二届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1954——1959</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第三届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1959——1965</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第四届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sz="2600" b="1">
                          <a:solidFill>
                            <a:srgbClr val="FF0000"/>
                          </a:solidFill>
                        </a:rPr>
                        <a:t>1975——1978</a:t>
                      </a:r>
                      <a:r>
                        <a:rPr lang="zh-CN" altLang="en-US" sz="2600" b="1" dirty="0">
                          <a:solidFill>
                            <a:srgbClr val="FF0000"/>
                          </a:solidFill>
                        </a:rPr>
                        <a:t>年</a:t>
                      </a:r>
                      <a:endParaRPr lang="zh-CN" altLang="en-US" sz="2600" b="1" dirty="0">
                        <a:solidFill>
                          <a:srgbClr val="FF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第五届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1978——1983</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600" b="1"/>
                        <a:t>第六届</a:t>
                      </a:r>
                      <a:endParaRPr lang="zh-CN" altLang="en-US" sz="2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zh-CN" sz="2600" b="1"/>
                        <a:t>1983——1987</a:t>
                      </a:r>
                      <a:r>
                        <a:rPr lang="zh-CN" altLang="en-US" sz="2600" b="1"/>
                        <a:t>年</a:t>
                      </a:r>
                      <a:endParaRPr lang="zh-CN" altLang="en-US" sz="26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61172" name="文本框 261171"/>
          <p:cNvSpPr txBox="1"/>
          <p:nvPr/>
        </p:nvSpPr>
        <p:spPr>
          <a:xfrm>
            <a:off x="323850" y="5661025"/>
            <a:ext cx="8588375" cy="519113"/>
          </a:xfrm>
          <a:prstGeom prst="rect">
            <a:avLst/>
          </a:prstGeom>
          <a:solidFill>
            <a:schemeClr val="bg1"/>
          </a:solidFill>
          <a:ln w="9525">
            <a:noFill/>
          </a:ln>
        </p:spPr>
        <p:txBody>
          <a:bodyPr>
            <a:spAutoFit/>
          </a:bodyPr>
          <a:p>
            <a:pPr lvl="0" eaLnBrk="1" hangingPunct="1">
              <a:buFont typeface="Arial" panose="020B0604020202020204" pitchFamily="34" charset="0"/>
              <a:buNone/>
            </a:pPr>
            <a:r>
              <a:rPr lang="zh-CN" altLang="en-US" sz="2800" b="1" dirty="0">
                <a:solidFill>
                  <a:srgbClr val="FF0000"/>
                </a:solidFill>
                <a:latin typeface="Arial" panose="020B0604020202020204" pitchFamily="34" charset="0"/>
                <a:ea typeface="宋体" panose="02010600030101010101" pitchFamily="2" charset="-122"/>
              </a:rPr>
              <a:t>结论</a:t>
            </a:r>
            <a:r>
              <a:rPr lang="en-US" altLang="zh-CN" sz="2800" b="1" dirty="0">
                <a:solidFill>
                  <a:srgbClr val="FF0000"/>
                </a:solidFill>
                <a:latin typeface="Arial" panose="020B0604020202020204" pitchFamily="34" charset="0"/>
                <a:ea typeface="宋体" panose="02010600030101010101" pitchFamily="2" charset="-122"/>
              </a:rPr>
              <a:t>3</a:t>
            </a:r>
            <a:r>
              <a:rPr lang="zh-CN" altLang="en-US" sz="2800" b="1" dirty="0">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人民代表大会制度和政协制度遭到破坏</a:t>
            </a:r>
            <a:r>
              <a:rPr lang="zh-CN" altLang="en-US" sz="2800" b="1">
                <a:solidFill>
                  <a:schemeClr val="bg1"/>
                </a:solidFill>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          </a:t>
            </a:r>
            <a:endParaRPr lang="zh-CN" altLang="en-US" sz="2800" b="1">
              <a:latin typeface="Arial" panose="020B0604020202020204" pitchFamily="34" charset="0"/>
              <a:ea typeface="宋体" panose="02010600030101010101" pitchFamily="2" charset="-122"/>
            </a:endParaRPr>
          </a:p>
        </p:txBody>
      </p:sp>
      <p:sp>
        <p:nvSpPr>
          <p:cNvPr id="261173" name="矩形 261172"/>
          <p:cNvSpPr/>
          <p:nvPr/>
        </p:nvSpPr>
        <p:spPr>
          <a:xfrm>
            <a:off x="0" y="0"/>
            <a:ext cx="1828800" cy="1008063"/>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论从史出</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61174" name="文本框 261173"/>
          <p:cNvSpPr txBox="1"/>
          <p:nvPr/>
        </p:nvSpPr>
        <p:spPr>
          <a:xfrm>
            <a:off x="611188" y="5157788"/>
            <a:ext cx="7543800" cy="528637"/>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FF3300"/>
                </a:solidFill>
                <a:latin typeface="Arial" panose="020B0604020202020204" pitchFamily="34" charset="0"/>
                <a:ea typeface="宋体" panose="02010600030101010101" pitchFamily="2" charset="-122"/>
              </a:rPr>
              <a:t>从以上两个图表中我们可以看出什么？</a:t>
            </a:r>
            <a:endParaRPr lang="zh-CN" altLang="en-US" sz="2800" b="1" dirty="0">
              <a:solidFill>
                <a:srgbClr val="FF33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172">
                                            <p:txEl>
                                              <p:charRg st="0" end="34"/>
                                            </p:txEl>
                                          </p:spTgt>
                                        </p:tgtEl>
                                        <p:attrNameLst>
                                          <p:attrName>style.visibility</p:attrName>
                                        </p:attrNameLst>
                                      </p:cBhvr>
                                      <p:to>
                                        <p:strVal val="visible"/>
                                      </p:to>
                                    </p:set>
                                    <p:anim calcmode="lin" valueType="num">
                                      <p:cBhvr additive="base">
                                        <p:cTn id="7" dur="500" fill="hold"/>
                                        <p:tgtEl>
                                          <p:spTgt spid="261172">
                                            <p:txEl>
                                              <p:charRg st="0" end="3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72">
                                            <p:txEl>
                                              <p:charRg st="0" end="3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4194" name="文本占位符 264193" descr="344697">
            <a:hlinkClick r:id="rId1"/>
          </p:cNvPr>
          <p:cNvPicPr>
            <a:picLocks noChangeAspect="1"/>
          </p:cNvPicPr>
          <p:nvPr>
            <p:ph type="body" idx="1"/>
          </p:nvPr>
        </p:nvPicPr>
        <p:blipFill>
          <a:blip r:embed="rId2"/>
          <a:stretch>
            <a:fillRect/>
          </a:stretch>
        </p:blipFill>
        <p:spPr>
          <a:xfrm>
            <a:off x="0" y="381000"/>
            <a:ext cx="3962400" cy="3124200"/>
          </a:xfrm>
          <a:prstGeom prst="rect">
            <a:avLst/>
          </a:prstGeom>
          <a:noFill/>
          <a:ln w="9525">
            <a:noFill/>
          </a:ln>
        </p:spPr>
      </p:pic>
      <p:sp>
        <p:nvSpPr>
          <p:cNvPr id="264195" name="文本框 264194"/>
          <p:cNvSpPr txBox="1"/>
          <p:nvPr/>
        </p:nvSpPr>
        <p:spPr>
          <a:xfrm>
            <a:off x="457200" y="3581400"/>
            <a:ext cx="3048000" cy="519113"/>
          </a:xfrm>
          <a:prstGeom prst="rect">
            <a:avLst/>
          </a:prstGeom>
          <a:noFill/>
          <a:ln w="9525">
            <a:noFill/>
          </a:ln>
        </p:spPr>
        <p:txBody>
          <a:bodyPr>
            <a:spAutoFit/>
          </a:bodyPr>
          <a:p>
            <a:pPr lvl="0" eaLnBrk="1" hangingPunct="1">
              <a:spcBef>
                <a:spcPct val="50000"/>
              </a:spcBef>
            </a:pPr>
            <a:r>
              <a:rPr lang="zh-CN" altLang="en-US" sz="2800" b="1" dirty="0">
                <a:solidFill>
                  <a:srgbClr val="057508"/>
                </a:solidFill>
                <a:latin typeface="Arial" panose="020B0604020202020204" pitchFamily="34" charset="0"/>
                <a:ea typeface="楷体_GB2312" pitchFamily="49" charset="-122"/>
              </a:rPr>
              <a:t>领导干部成黑帮</a:t>
            </a:r>
            <a:endParaRPr lang="zh-CN" altLang="en-US" sz="2800" b="1" dirty="0">
              <a:solidFill>
                <a:srgbClr val="057508"/>
              </a:solidFill>
              <a:latin typeface="Arial" panose="020B0604020202020204" pitchFamily="34" charset="0"/>
              <a:ea typeface="楷体_GB2312" pitchFamily="49" charset="-122"/>
            </a:endParaRPr>
          </a:p>
        </p:txBody>
      </p:sp>
      <p:sp>
        <p:nvSpPr>
          <p:cNvPr id="264196" name="Text Box 5"/>
          <p:cNvSpPr txBox="1"/>
          <p:nvPr/>
        </p:nvSpPr>
        <p:spPr>
          <a:xfrm>
            <a:off x="304800" y="5334000"/>
            <a:ext cx="8839200" cy="1076325"/>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zh-CN" altLang="en-US" sz="3200" b="1" dirty="0">
                <a:solidFill>
                  <a:srgbClr val="FF0000"/>
                </a:solidFill>
                <a:latin typeface="Verdana" panose="020B0604030504040204" pitchFamily="34" charset="0"/>
                <a:ea typeface="宋体" panose="02010600030101010101" pitchFamily="2" charset="-122"/>
              </a:rPr>
              <a:t>结论</a:t>
            </a:r>
            <a:r>
              <a:rPr lang="en-US" altLang="zh-CN" sz="3200" b="1">
                <a:solidFill>
                  <a:srgbClr val="FF0000"/>
                </a:solidFill>
                <a:latin typeface="Verdana" panose="020B0604030504040204" pitchFamily="34" charset="0"/>
                <a:ea typeface="宋体" panose="02010600030101010101" pitchFamily="2" charset="-122"/>
              </a:rPr>
              <a:t>4</a:t>
            </a:r>
            <a:r>
              <a:rPr lang="zh-CN" altLang="en-US" sz="3200" b="1" dirty="0">
                <a:solidFill>
                  <a:srgbClr val="FF0000"/>
                </a:solidFill>
                <a:latin typeface="Verdana" panose="020B0604030504040204" pitchFamily="34" charset="0"/>
                <a:ea typeface="宋体" panose="02010600030101010101" pitchFamily="2" charset="-122"/>
              </a:rPr>
              <a:t>：中国共产党的各级组织遭到破坏，党的规章制度被践踏。</a:t>
            </a:r>
            <a:endParaRPr lang="zh-CN" altLang="en-US" sz="3200" b="1" dirty="0">
              <a:solidFill>
                <a:srgbClr val="FF0000"/>
              </a:solidFill>
              <a:latin typeface="Verdana" panose="020B0604030504040204" pitchFamily="34" charset="0"/>
              <a:ea typeface="宋体" panose="02010600030101010101" pitchFamily="2" charset="-122"/>
            </a:endParaRPr>
          </a:p>
        </p:txBody>
      </p:sp>
      <p:pic>
        <p:nvPicPr>
          <p:cNvPr id="264197" name="Picture 3" descr="黑龙江省委书记处的书记集体被批斗"/>
          <p:cNvPicPr>
            <a:picLocks noChangeAspect="1"/>
          </p:cNvPicPr>
          <p:nvPr/>
        </p:nvPicPr>
        <p:blipFill>
          <a:blip r:embed="rId3"/>
          <a:stretch>
            <a:fillRect/>
          </a:stretch>
        </p:blipFill>
        <p:spPr>
          <a:xfrm>
            <a:off x="4114800" y="457200"/>
            <a:ext cx="3886200" cy="2971800"/>
          </a:xfrm>
          <a:prstGeom prst="rect">
            <a:avLst/>
          </a:prstGeom>
          <a:noFill/>
          <a:ln w="9525">
            <a:noFill/>
          </a:ln>
        </p:spPr>
      </p:pic>
      <p:sp>
        <p:nvSpPr>
          <p:cNvPr id="264198" name="Text Box 4"/>
          <p:cNvSpPr txBox="1"/>
          <p:nvPr/>
        </p:nvSpPr>
        <p:spPr>
          <a:xfrm>
            <a:off x="4572000" y="3429000"/>
            <a:ext cx="3041650" cy="946150"/>
          </a:xfrm>
          <a:prstGeom prst="rect">
            <a:avLst/>
          </a:prstGeom>
          <a:noFill/>
          <a:ln w="9525">
            <a:noFill/>
          </a:ln>
        </p:spPr>
        <p:txBody>
          <a:bodyPr wrap="none">
            <a:spAutoFit/>
          </a:bodyPr>
          <a:p>
            <a:pPr lvl="0" eaLnBrk="1" hangingPunct="1"/>
            <a:r>
              <a:rPr lang="zh-CN" altLang="en-US" sz="2800" b="1" dirty="0">
                <a:solidFill>
                  <a:srgbClr val="057508"/>
                </a:solidFill>
                <a:latin typeface="Times New Roman" panose="02020603050405020304" pitchFamily="18" charset="0"/>
                <a:ea typeface="黑体" panose="02010609060101010101" pitchFamily="2" charset="-122"/>
              </a:rPr>
              <a:t>黑龙江省委书记处</a:t>
            </a:r>
            <a:endParaRPr lang="zh-CN" altLang="en-US" sz="2800" b="1" dirty="0">
              <a:solidFill>
                <a:srgbClr val="057508"/>
              </a:solidFill>
              <a:latin typeface="Times New Roman" panose="02020603050405020304" pitchFamily="18" charset="0"/>
              <a:ea typeface="黑体" panose="02010609060101010101" pitchFamily="2" charset="-122"/>
            </a:endParaRPr>
          </a:p>
          <a:p>
            <a:pPr lvl="0" eaLnBrk="1" hangingPunct="1"/>
            <a:r>
              <a:rPr lang="zh-CN" altLang="en-US" sz="2800" b="1" dirty="0">
                <a:solidFill>
                  <a:srgbClr val="057508"/>
                </a:solidFill>
                <a:latin typeface="Times New Roman" panose="02020603050405020304" pitchFamily="18" charset="0"/>
                <a:ea typeface="黑体" panose="02010609060101010101" pitchFamily="2" charset="-122"/>
              </a:rPr>
              <a:t>的书记集体被批斗</a:t>
            </a:r>
            <a:endParaRPr lang="zh-CN" altLang="en-US" sz="2800" b="1" dirty="0">
              <a:solidFill>
                <a:srgbClr val="057508"/>
              </a:solidFill>
              <a:latin typeface="Times New Roman" panose="02020603050405020304" pitchFamily="18" charset="0"/>
              <a:ea typeface="黑体" panose="02010609060101010101" pitchFamily="2" charset="-122"/>
            </a:endParaRPr>
          </a:p>
        </p:txBody>
      </p:sp>
      <p:pic>
        <p:nvPicPr>
          <p:cNvPr id="264199" name="图片 264198" descr="344697">
            <a:hlinkClick r:id="rId1"/>
          </p:cNvPr>
          <p:cNvPicPr>
            <a:picLocks noChangeAspect="1"/>
          </p:cNvPicPr>
          <p:nvPr/>
        </p:nvPicPr>
        <p:blipFill>
          <a:blip r:embed="rId2"/>
          <a:stretch>
            <a:fillRect/>
          </a:stretch>
        </p:blipFill>
        <p:spPr>
          <a:xfrm>
            <a:off x="0" y="381000"/>
            <a:ext cx="3962400" cy="3124200"/>
          </a:xfrm>
          <a:prstGeom prst="rect">
            <a:avLst/>
          </a:prstGeom>
          <a:noFill/>
          <a:ln w="9525">
            <a:noFill/>
          </a:ln>
        </p:spPr>
      </p:pic>
      <p:sp>
        <p:nvSpPr>
          <p:cNvPr id="264200" name="矩形 264199"/>
          <p:cNvSpPr/>
          <p:nvPr/>
        </p:nvSpPr>
        <p:spPr>
          <a:xfrm>
            <a:off x="0" y="0"/>
            <a:ext cx="1828800" cy="1008063"/>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论从史出</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64201" name="文本框 264200"/>
          <p:cNvSpPr txBox="1"/>
          <p:nvPr/>
        </p:nvSpPr>
        <p:spPr>
          <a:xfrm>
            <a:off x="1295400" y="4495800"/>
            <a:ext cx="5715000" cy="366713"/>
          </a:xfrm>
          <a:prstGeom prst="rect">
            <a:avLst/>
          </a:prstGeom>
          <a:noFill/>
          <a:ln w="9525">
            <a:noFill/>
          </a:ln>
        </p:spPr>
        <p:txBody>
          <a:bodyPr>
            <a:spAutoFit/>
          </a:bodyPr>
          <a:p>
            <a:pPr lvl="0" eaLnBrk="1" hangingPunct="1">
              <a:spcBef>
                <a:spcPct val="50000"/>
              </a:spcBef>
            </a:pPr>
            <a:endParaRPr lang="zh-CN" altLang="en-US" dirty="0">
              <a:latin typeface="Arial" panose="020B0604020202020204" pitchFamily="34" charset="0"/>
              <a:ea typeface="宋体" panose="02010600030101010101" pitchFamily="2" charset="-122"/>
            </a:endParaRPr>
          </a:p>
        </p:txBody>
      </p:sp>
      <p:sp>
        <p:nvSpPr>
          <p:cNvPr id="264202" name="文本框 264201"/>
          <p:cNvSpPr txBox="1"/>
          <p:nvPr/>
        </p:nvSpPr>
        <p:spPr>
          <a:xfrm>
            <a:off x="1066800" y="4495800"/>
            <a:ext cx="6172200" cy="641350"/>
          </a:xfrm>
          <a:prstGeom prst="rect">
            <a:avLst/>
          </a:prstGeom>
          <a:noFill/>
          <a:ln w="9525">
            <a:noFill/>
          </a:ln>
        </p:spPr>
        <p:txBody>
          <a:bodyPr>
            <a:spAutoFit/>
          </a:bodyPr>
          <a:p>
            <a:pPr lvl="0" eaLnBrk="1" hangingPunct="1">
              <a:spcBef>
                <a:spcPct val="50000"/>
              </a:spcBef>
            </a:pPr>
            <a:r>
              <a:rPr lang="zh-CN" altLang="en-US" sz="3600" b="1" dirty="0">
                <a:solidFill>
                  <a:srgbClr val="01000C"/>
                </a:solidFill>
                <a:latin typeface="Arial" panose="020B0604020202020204" pitchFamily="34" charset="0"/>
                <a:ea typeface="宋体" panose="02010600030101010101" pitchFamily="2" charset="-122"/>
              </a:rPr>
              <a:t>问：党的各级组织又如何呢</a:t>
            </a:r>
            <a:r>
              <a:rPr lang="en-US" altLang="zh-CN" sz="3600" b="1">
                <a:solidFill>
                  <a:srgbClr val="01000C"/>
                </a:solidFill>
                <a:latin typeface="Arial" panose="020B0604020202020204" pitchFamily="34" charset="0"/>
                <a:ea typeface="宋体" panose="02010600030101010101" pitchFamily="2" charset="-122"/>
              </a:rPr>
              <a:t>?</a:t>
            </a:r>
            <a:endParaRPr lang="en-US" altLang="zh-CN" sz="3600" b="1">
              <a:solidFill>
                <a:srgbClr val="01000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anim calcmode="lin" valueType="num">
                                      <p:cBhvr>
                                        <p:cTn id="7" dur="1000" fill="hold"/>
                                        <p:tgtEl>
                                          <p:spTgt spid="264196"/>
                                        </p:tgtEl>
                                        <p:attrNameLst>
                                          <p:attrName>ppt_x</p:attrName>
                                        </p:attrNameLst>
                                      </p:cBhvr>
                                      <p:tavLst>
                                        <p:tav tm="0">
                                          <p:val>
                                            <p:strVal val="#ppt_x-.2"/>
                                          </p:val>
                                        </p:tav>
                                        <p:tav tm="100000">
                                          <p:val>
                                            <p:strVal val="#ppt_x"/>
                                          </p:val>
                                        </p:tav>
                                      </p:tavLst>
                                    </p:anim>
                                    <p:anim calcmode="lin" valueType="num">
                                      <p:cBhvr>
                                        <p:cTn id="8" dur="1000" fill="hold"/>
                                        <p:tgtEl>
                                          <p:spTgt spid="2641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7026" name="文本框 257025">
            <a:hlinkClick r:id="" action="ppaction://noaction"/>
          </p:cNvPr>
          <p:cNvSpPr txBox="1"/>
          <p:nvPr/>
        </p:nvSpPr>
        <p:spPr>
          <a:xfrm>
            <a:off x="287338" y="188913"/>
            <a:ext cx="8856662" cy="650875"/>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buClrTx/>
            </a:pPr>
            <a:r>
              <a:rPr lang="zh-CN" altLang="en-US" sz="2400" b="1" dirty="0">
                <a:solidFill>
                  <a:schemeClr val="accent2"/>
                </a:solidFill>
                <a:latin typeface="黑体" panose="02010609060101010101" pitchFamily="2" charset="-122"/>
                <a:ea typeface="黑体" panose="02010609060101010101" pitchFamily="2" charset="-122"/>
              </a:rPr>
              <a:t> </a:t>
            </a:r>
            <a:r>
              <a:rPr lang="en-US" altLang="zh-CN" sz="3200" b="1">
                <a:solidFill>
                  <a:srgbClr val="0000FF"/>
                </a:solidFill>
                <a:latin typeface="黑体" panose="02010609060101010101" pitchFamily="2" charset="-122"/>
                <a:ea typeface="黑体" panose="02010609060101010101" pitchFamily="2" charset="-122"/>
              </a:rPr>
              <a:t>2</a:t>
            </a:r>
            <a:r>
              <a:rPr lang="zh-CN" altLang="en-US" sz="3200" b="1" dirty="0">
                <a:solidFill>
                  <a:srgbClr val="0000FF"/>
                </a:solidFill>
                <a:latin typeface="黑体" panose="02010609060101010101" pitchFamily="2" charset="-122"/>
                <a:ea typeface="黑体" panose="02010609060101010101" pitchFamily="2" charset="-122"/>
              </a:rPr>
              <a:t>、“文革”对民主法制破坏的表现</a:t>
            </a:r>
            <a:r>
              <a:rPr lang="zh-CN" altLang="en-US" sz="3600" b="1" dirty="0">
                <a:solidFill>
                  <a:schemeClr val="accent2"/>
                </a:solidFill>
                <a:latin typeface="黑体" panose="02010609060101010101" pitchFamily="2" charset="-122"/>
                <a:ea typeface="黑体" panose="02010609060101010101" pitchFamily="2" charset="-122"/>
              </a:rPr>
              <a:t>          </a:t>
            </a:r>
            <a:endParaRPr lang="zh-CN" altLang="en-US" sz="3600" b="1" dirty="0">
              <a:solidFill>
                <a:schemeClr val="accent2"/>
              </a:solidFill>
              <a:latin typeface="黑体" panose="02010609060101010101" pitchFamily="2" charset="-122"/>
              <a:ea typeface="黑体" panose="02010609060101010101" pitchFamily="2" charset="-122"/>
            </a:endParaRPr>
          </a:p>
        </p:txBody>
      </p:sp>
      <p:sp>
        <p:nvSpPr>
          <p:cNvPr id="257027" name="矩形 257026"/>
          <p:cNvSpPr/>
          <p:nvPr/>
        </p:nvSpPr>
        <p:spPr>
          <a:xfrm>
            <a:off x="323850" y="908050"/>
            <a:ext cx="8424863" cy="5545138"/>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69900" lvl="0" indent="-469900">
              <a:lnSpc>
                <a:spcPct val="110000"/>
              </a:lnSpc>
              <a:spcBef>
                <a:spcPct val="0"/>
              </a:spcBef>
              <a:buNone/>
            </a:pPr>
            <a:r>
              <a:rPr lang="zh-CN" altLang="en-US" sz="2800" b="1" dirty="0">
                <a:solidFill>
                  <a:srgbClr val="FF3300"/>
                </a:solidFill>
                <a:latin typeface="黑体" panose="02010609060101010101" pitchFamily="2" charset="-122"/>
                <a:ea typeface="黑体" panose="02010609060101010101" pitchFamily="2" charset="-122"/>
              </a:rPr>
              <a:t>①无政府状态下，人民的生命财产和公民权力受到践踏</a:t>
            </a:r>
            <a:r>
              <a:rPr lang="zh-CN" altLang="en-US" sz="2800" b="1" dirty="0">
                <a:solidFill>
                  <a:srgbClr val="FF3300"/>
                </a:solidFill>
              </a:rPr>
              <a:t>（如“刘少奇冤案”）</a:t>
            </a:r>
            <a:r>
              <a:rPr lang="zh-CN" altLang="en-US" sz="2800" dirty="0">
                <a:solidFill>
                  <a:srgbClr val="FF3300"/>
                </a:solidFill>
              </a:rPr>
              <a:t> </a:t>
            </a:r>
            <a:r>
              <a:rPr lang="zh-CN" altLang="en-US" sz="2800" b="1" dirty="0">
                <a:solidFill>
                  <a:srgbClr val="FF3300"/>
                </a:solidFill>
                <a:latin typeface="黑体" panose="02010609060101010101" pitchFamily="2" charset="-122"/>
                <a:ea typeface="黑体" panose="02010609060101010101" pitchFamily="2" charset="-122"/>
              </a:rPr>
              <a:t>；</a:t>
            </a:r>
            <a:endParaRPr lang="zh-CN" altLang="en-US" sz="2800" b="1" dirty="0">
              <a:solidFill>
                <a:srgbClr val="FF3300"/>
              </a:solidFill>
              <a:latin typeface="黑体" panose="02010609060101010101" pitchFamily="2" charset="-122"/>
              <a:ea typeface="黑体" panose="02010609060101010101" pitchFamily="2" charset="-122"/>
            </a:endParaRPr>
          </a:p>
          <a:p>
            <a:pPr marL="469900" lvl="0" indent="-469900">
              <a:lnSpc>
                <a:spcPct val="110000"/>
              </a:lnSpc>
              <a:spcBef>
                <a:spcPct val="0"/>
              </a:spcBef>
              <a:buNone/>
            </a:pPr>
            <a:r>
              <a:rPr lang="zh-CN" altLang="en-US" sz="2800" b="1" dirty="0">
                <a:solidFill>
                  <a:srgbClr val="FF3300"/>
                </a:solidFill>
                <a:latin typeface="黑体" panose="02010609060101010101" pitchFamily="2" charset="-122"/>
                <a:ea typeface="黑体" panose="02010609060101010101" pitchFamily="2" charset="-122"/>
              </a:rPr>
              <a:t>②由于“全面夺权”，党政机关陷入瘫痪，社会秩序极端混乱；</a:t>
            </a:r>
            <a:endParaRPr lang="zh-CN" altLang="en-US" sz="2800" b="1" dirty="0">
              <a:solidFill>
                <a:srgbClr val="FF3300"/>
              </a:solidFill>
              <a:latin typeface="黑体" panose="02010609060101010101" pitchFamily="2" charset="-122"/>
              <a:ea typeface="黑体" panose="02010609060101010101" pitchFamily="2" charset="-122"/>
            </a:endParaRPr>
          </a:p>
          <a:p>
            <a:pPr marL="469900" lvl="0" indent="-469900">
              <a:lnSpc>
                <a:spcPct val="110000"/>
              </a:lnSpc>
              <a:spcBef>
                <a:spcPct val="0"/>
              </a:spcBef>
              <a:buNone/>
            </a:pPr>
            <a:r>
              <a:rPr lang="zh-CN" altLang="en-US" sz="2800" b="1" dirty="0">
                <a:solidFill>
                  <a:srgbClr val="FF3300"/>
                </a:solidFill>
                <a:latin typeface="黑体" panose="02010609060101010101" pitchFamily="2" charset="-122"/>
                <a:ea typeface="黑体" panose="02010609060101010101" pitchFamily="2" charset="-122"/>
              </a:rPr>
              <a:t>③人民代表大会制度、各党派政治协商制度遭到破坏；</a:t>
            </a:r>
            <a:endParaRPr lang="zh-CN" altLang="en-US" sz="2800" b="1" dirty="0">
              <a:solidFill>
                <a:srgbClr val="FF3300"/>
              </a:solidFill>
              <a:latin typeface="黑体" panose="02010609060101010101" pitchFamily="2" charset="-122"/>
              <a:ea typeface="黑体" panose="02010609060101010101" pitchFamily="2" charset="-122"/>
            </a:endParaRPr>
          </a:p>
          <a:p>
            <a:pPr marL="469900" lvl="0" indent="-469900">
              <a:lnSpc>
                <a:spcPct val="110000"/>
              </a:lnSpc>
              <a:spcBef>
                <a:spcPct val="0"/>
              </a:spcBef>
              <a:buNone/>
            </a:pPr>
            <a:r>
              <a:rPr lang="zh-CN" altLang="en-US" sz="2800" b="1" dirty="0">
                <a:solidFill>
                  <a:srgbClr val="FF3300"/>
                </a:solidFill>
                <a:latin typeface="黑体" panose="02010609060101010101" pitchFamily="2" charset="-122"/>
                <a:ea typeface="黑体" panose="02010609060101010101" pitchFamily="2" charset="-122"/>
              </a:rPr>
              <a:t>④</a:t>
            </a:r>
            <a:r>
              <a:rPr lang="zh-CN" altLang="en-US" sz="2800" b="1" dirty="0">
                <a:solidFill>
                  <a:srgbClr val="FF3300"/>
                </a:solidFill>
                <a:ea typeface="黑体" panose="02010609060101010101" pitchFamily="2" charset="-122"/>
              </a:rPr>
              <a:t>各级党组织遭到破坏，</a:t>
            </a:r>
            <a:r>
              <a:rPr lang="zh-CN" altLang="en-US" sz="2800" b="1" dirty="0">
                <a:solidFill>
                  <a:srgbClr val="FF3300"/>
                </a:solidFill>
                <a:latin typeface="黑体" panose="02010609060101010101" pitchFamily="2" charset="-122"/>
                <a:ea typeface="黑体" panose="02010609060101010101" pitchFamily="2" charset="-122"/>
              </a:rPr>
              <a:t>党的规章制度被践踏，党内政治生活无法正常进行。</a:t>
            </a:r>
            <a:endParaRPr lang="zh-CN" altLang="en-US" sz="2800" b="1" dirty="0">
              <a:solidFill>
                <a:srgbClr val="FF3300"/>
              </a:solidFill>
              <a:latin typeface="黑体" panose="02010609060101010101" pitchFamily="2" charset="-122"/>
              <a:ea typeface="黑体" panose="02010609060101010101" pitchFamily="2" charset="-122"/>
            </a:endParaRPr>
          </a:p>
          <a:p>
            <a:pPr marL="469900" lvl="0" indent="-469900">
              <a:lnSpc>
                <a:spcPct val="110000"/>
              </a:lnSpc>
              <a:spcBef>
                <a:spcPct val="0"/>
              </a:spcBef>
              <a:buNone/>
            </a:pPr>
            <a:r>
              <a:rPr lang="zh-CN" altLang="en-US" sz="2800" b="1" dirty="0">
                <a:solidFill>
                  <a:srgbClr val="FF0000"/>
                </a:solidFill>
                <a:latin typeface="黑体" panose="02010609060101010101" pitchFamily="2" charset="-122"/>
                <a:ea typeface="黑体" panose="02010609060101010101" pitchFamily="2" charset="-122"/>
              </a:rPr>
              <a:t>综上，“文革”动乱是对民主与法制的践踏，使国家民主政治建设严重倒退。</a:t>
            </a:r>
            <a:endParaRPr lang="zh-CN" altLang="en-US" sz="28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7026"/>
                                        </p:tgtEl>
                                        <p:attrNameLst>
                                          <p:attrName>style.visibility</p:attrName>
                                        </p:attrNameLst>
                                      </p:cBhvr>
                                      <p:to>
                                        <p:strVal val="visible"/>
                                      </p:to>
                                    </p:set>
                                    <p:animEffect transition="in" filter="blinds(horizontal)">
                                      <p:cBhvr>
                                        <p:cTn id="7" dur="500"/>
                                        <p:tgtEl>
                                          <p:spTgt spid="257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7027">
                                            <p:txEl>
                                              <p:charRg st="0" end="37"/>
                                            </p:txEl>
                                          </p:spTgt>
                                        </p:tgtEl>
                                        <p:attrNameLst>
                                          <p:attrName>style.visibility</p:attrName>
                                        </p:attrNameLst>
                                      </p:cBhvr>
                                      <p:to>
                                        <p:strVal val="visible"/>
                                      </p:to>
                                    </p:set>
                                    <p:animEffect transition="in" filter="blinds(horizontal)">
                                      <p:cBhvr>
                                        <p:cTn id="12" dur="500"/>
                                        <p:tgtEl>
                                          <p:spTgt spid="257027">
                                            <p:txEl>
                                              <p:charRg st="0" end="3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7027">
                                            <p:txEl>
                                              <p:charRg st="37" end="66"/>
                                            </p:txEl>
                                          </p:spTgt>
                                        </p:tgtEl>
                                        <p:attrNameLst>
                                          <p:attrName>style.visibility</p:attrName>
                                        </p:attrNameLst>
                                      </p:cBhvr>
                                      <p:to>
                                        <p:strVal val="visible"/>
                                      </p:to>
                                    </p:set>
                                    <p:animEffect transition="in" filter="blinds(horizontal)">
                                      <p:cBhvr>
                                        <p:cTn id="17" dur="500"/>
                                        <p:tgtEl>
                                          <p:spTgt spid="257027">
                                            <p:txEl>
                                              <p:charRg st="37" end="6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7027">
                                            <p:txEl>
                                              <p:charRg st="66" end="91"/>
                                            </p:txEl>
                                          </p:spTgt>
                                        </p:tgtEl>
                                        <p:attrNameLst>
                                          <p:attrName>style.visibility</p:attrName>
                                        </p:attrNameLst>
                                      </p:cBhvr>
                                      <p:to>
                                        <p:strVal val="visible"/>
                                      </p:to>
                                    </p:set>
                                    <p:animEffect transition="in" filter="blinds(horizontal)">
                                      <p:cBhvr>
                                        <p:cTn id="22" dur="500"/>
                                        <p:tgtEl>
                                          <p:spTgt spid="257027">
                                            <p:txEl>
                                              <p:charRg st="66" end="9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7027">
                                            <p:txEl>
                                              <p:charRg st="91" end="126"/>
                                            </p:txEl>
                                          </p:spTgt>
                                        </p:tgtEl>
                                        <p:attrNameLst>
                                          <p:attrName>style.visibility</p:attrName>
                                        </p:attrNameLst>
                                      </p:cBhvr>
                                      <p:to>
                                        <p:strVal val="visible"/>
                                      </p:to>
                                    </p:set>
                                    <p:animEffect transition="in" filter="blinds(horizontal)">
                                      <p:cBhvr>
                                        <p:cTn id="27" dur="500"/>
                                        <p:tgtEl>
                                          <p:spTgt spid="257027">
                                            <p:txEl>
                                              <p:charRg st="91" end="12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7027">
                                            <p:txEl>
                                              <p:charRg st="126" end="161"/>
                                            </p:txEl>
                                          </p:spTgt>
                                        </p:tgtEl>
                                        <p:attrNameLst>
                                          <p:attrName>style.visibility</p:attrName>
                                        </p:attrNameLst>
                                      </p:cBhvr>
                                      <p:to>
                                        <p:strVal val="visible"/>
                                      </p:to>
                                    </p:set>
                                    <p:animEffect transition="in" filter="blinds(horizontal)">
                                      <p:cBhvr>
                                        <p:cTn id="32" dur="500"/>
                                        <p:tgtEl>
                                          <p:spTgt spid="257027">
                                            <p:txEl>
                                              <p:charRg st="126" end="1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8050" name="文本框 258049"/>
          <p:cNvSpPr txBox="1"/>
          <p:nvPr/>
        </p:nvSpPr>
        <p:spPr>
          <a:xfrm>
            <a:off x="107950" y="115888"/>
            <a:ext cx="8964613" cy="1592262"/>
          </a:xfrm>
          <a:prstGeom prst="rect">
            <a:avLst/>
          </a:prstGeom>
          <a:solidFill>
            <a:srgbClr val="FFFFCC"/>
          </a:solidFill>
          <a:ln w="3810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zh-CN" altLang="en-US" sz="3200" b="1" dirty="0">
                <a:solidFill>
                  <a:schemeClr val="accent2"/>
                </a:solidFill>
                <a:latin typeface="华文中宋" pitchFamily="2" charset="-122"/>
                <a:ea typeface="华文中宋" pitchFamily="2" charset="-122"/>
              </a:rPr>
              <a:t>文革十年我国国民经济损失约</a:t>
            </a:r>
            <a:r>
              <a:rPr lang="en-US" altLang="zh-CN" sz="3200" b="1">
                <a:solidFill>
                  <a:schemeClr val="accent2"/>
                </a:solidFill>
                <a:latin typeface="华文中宋" pitchFamily="2" charset="-122"/>
                <a:ea typeface="华文中宋" pitchFamily="2" charset="-122"/>
              </a:rPr>
              <a:t>5000</a:t>
            </a:r>
            <a:r>
              <a:rPr lang="zh-CN" altLang="en-US" sz="3200" b="1" dirty="0">
                <a:solidFill>
                  <a:schemeClr val="accent2"/>
                </a:solidFill>
                <a:latin typeface="华文中宋" pitchFamily="2" charset="-122"/>
                <a:ea typeface="华文中宋" pitchFamily="2" charset="-122"/>
              </a:rPr>
              <a:t>亿元，当我们的工人和学生上街游行和“革命”，资本主义正在经历其黄金发展时代。</a:t>
            </a:r>
            <a:endParaRPr lang="zh-CN" altLang="en-US" sz="3200" b="1" dirty="0">
              <a:solidFill>
                <a:schemeClr val="accent2"/>
              </a:solidFill>
              <a:latin typeface="华文中宋" pitchFamily="2" charset="-122"/>
              <a:ea typeface="华文中宋" pitchFamily="2" charset="-122"/>
            </a:endParaRPr>
          </a:p>
        </p:txBody>
      </p:sp>
      <p:graphicFrame>
        <p:nvGraphicFramePr>
          <p:cNvPr id="258058" name="表格 258057"/>
          <p:cNvGraphicFramePr/>
          <p:nvPr/>
        </p:nvGraphicFramePr>
        <p:xfrm>
          <a:off x="0" y="2924175"/>
          <a:ext cx="8964613" cy="3798888"/>
        </p:xfrm>
        <a:graphic>
          <a:graphicData uri="http://schemas.openxmlformats.org/drawingml/2006/table">
            <a:tbl>
              <a:tblPr/>
              <a:tblGrid>
                <a:gridCol w="8964613"/>
              </a:tblGrid>
              <a:tr h="379888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nSpc>
                          <a:spcPct val="105000"/>
                        </a:lnSpc>
                        <a:spcBef>
                          <a:spcPct val="0"/>
                        </a:spcBef>
                        <a:buNone/>
                      </a:pPr>
                      <a:r>
                        <a:rPr lang="zh-CN" altLang="en-US" sz="2900" b="1">
                          <a:solidFill>
                            <a:schemeClr val="accent2"/>
                          </a:solidFill>
                          <a:latin typeface="宋体" panose="02010600030101010101" pitchFamily="2" charset="-122"/>
                          <a:ea typeface="黑体" panose="02010609060101010101" pitchFamily="2" charset="-122"/>
                        </a:rPr>
                        <a:t>①</a:t>
                      </a:r>
                      <a:r>
                        <a:rPr lang="zh-CN" altLang="en-US" sz="2900" b="1" dirty="0">
                          <a:solidFill>
                            <a:srgbClr val="0000FF"/>
                          </a:solidFill>
                          <a:latin typeface="黑体" panose="02010609060101010101" pitchFamily="2" charset="-122"/>
                          <a:ea typeface="黑体" panose="02010609060101010101" pitchFamily="2" charset="-122"/>
                        </a:rPr>
                        <a:t>国家政权</a:t>
                      </a:r>
                      <a:r>
                        <a:rPr lang="zh-CN" altLang="en-US" sz="2900" b="1" dirty="0">
                          <a:solidFill>
                            <a:schemeClr val="accent2"/>
                          </a:solidFill>
                          <a:latin typeface="黑体" panose="02010609060101010101" pitchFamily="2" charset="-122"/>
                          <a:ea typeface="黑体" panose="02010609060101010101" pitchFamily="2" charset="-122"/>
                        </a:rPr>
                        <a:t>遭到削弱，社会秩序非常混乱。        </a:t>
                      </a:r>
                      <a:endParaRPr lang="zh-CN" altLang="en-US" sz="2900" b="1" dirty="0">
                        <a:solidFill>
                          <a:schemeClr val="accent2"/>
                        </a:solidFill>
                        <a:latin typeface="黑体" panose="02010609060101010101" pitchFamily="2" charset="-122"/>
                        <a:ea typeface="黑体" panose="02010609060101010101" pitchFamily="2" charset="-122"/>
                      </a:endParaRPr>
                    </a:p>
                    <a:p>
                      <a:pPr marL="0" lvl="0" indent="0">
                        <a:lnSpc>
                          <a:spcPct val="105000"/>
                        </a:lnSpc>
                        <a:spcBef>
                          <a:spcPct val="0"/>
                        </a:spcBef>
                        <a:buNone/>
                      </a:pPr>
                      <a:r>
                        <a:rPr lang="zh-CN" altLang="en-US" sz="2900" b="1" dirty="0">
                          <a:solidFill>
                            <a:schemeClr val="accent2"/>
                          </a:solidFill>
                          <a:ea typeface="黑体" panose="02010609060101010101" pitchFamily="2" charset="-122"/>
                        </a:rPr>
                        <a:t>②</a:t>
                      </a:r>
                      <a:r>
                        <a:rPr lang="zh-CN" altLang="en-US" sz="2900" b="1" dirty="0">
                          <a:solidFill>
                            <a:srgbClr val="0000FF"/>
                          </a:solidFill>
                          <a:latin typeface="黑体" panose="02010609060101010101" pitchFamily="2" charset="-122"/>
                          <a:ea typeface="黑体" panose="02010609060101010101" pitchFamily="2" charset="-122"/>
                        </a:rPr>
                        <a:t>国民经济</a:t>
                      </a:r>
                      <a:r>
                        <a:rPr lang="zh-CN" altLang="en-US" sz="2900" b="1" dirty="0">
                          <a:solidFill>
                            <a:schemeClr val="accent2"/>
                          </a:solidFill>
                          <a:latin typeface="黑体" panose="02010609060101010101" pitchFamily="2" charset="-122"/>
                          <a:ea typeface="黑体" panose="02010609060101010101" pitchFamily="2" charset="-122"/>
                        </a:rPr>
                        <a:t>遭受严重破坏，长达十年的社会动乱使国民经济发展缓慢。                              </a:t>
                      </a:r>
                      <a:endParaRPr lang="zh-CN" altLang="en-US" sz="2900" b="1" dirty="0">
                        <a:solidFill>
                          <a:schemeClr val="accent2"/>
                        </a:solidFill>
                        <a:latin typeface="黑体" panose="02010609060101010101" pitchFamily="2" charset="-122"/>
                        <a:ea typeface="黑体" panose="02010609060101010101" pitchFamily="2" charset="-122"/>
                      </a:endParaRPr>
                    </a:p>
                    <a:p>
                      <a:pPr marL="0" lvl="0" indent="0">
                        <a:lnSpc>
                          <a:spcPct val="105000"/>
                        </a:lnSpc>
                        <a:spcBef>
                          <a:spcPct val="0"/>
                        </a:spcBef>
                        <a:buNone/>
                      </a:pPr>
                      <a:r>
                        <a:rPr lang="zh-CN" altLang="en-US" sz="2900" b="1" dirty="0">
                          <a:solidFill>
                            <a:schemeClr val="accent2"/>
                          </a:solidFill>
                          <a:ea typeface="黑体" panose="02010609060101010101" pitchFamily="2" charset="-122"/>
                        </a:rPr>
                        <a:t>③</a:t>
                      </a:r>
                      <a:r>
                        <a:rPr lang="zh-CN" altLang="en-US" sz="2900" b="1" dirty="0">
                          <a:solidFill>
                            <a:srgbClr val="0000FF"/>
                          </a:solidFill>
                          <a:latin typeface="黑体" panose="02010609060101010101" pitchFamily="2" charset="-122"/>
                          <a:ea typeface="黑体" panose="02010609060101010101" pitchFamily="2" charset="-122"/>
                        </a:rPr>
                        <a:t>教育、科学、文化事业</a:t>
                      </a:r>
                      <a:r>
                        <a:rPr lang="zh-CN" altLang="en-US" sz="2900" b="1" dirty="0">
                          <a:solidFill>
                            <a:schemeClr val="accent2"/>
                          </a:solidFill>
                          <a:latin typeface="黑体" panose="02010609060101010101" pitchFamily="2" charset="-122"/>
                          <a:ea typeface="黑体" panose="02010609060101010101" pitchFamily="2" charset="-122"/>
                        </a:rPr>
                        <a:t>破坏尤其严重。这场由文化领域发端的“文化大革命”，对科教文化事业的破坏影响深远。                                      </a:t>
                      </a:r>
                      <a:endParaRPr lang="zh-CN" altLang="en-US" sz="2900" b="1" dirty="0">
                        <a:solidFill>
                          <a:schemeClr val="accent2"/>
                        </a:solidFill>
                        <a:latin typeface="黑体" panose="02010609060101010101" pitchFamily="2" charset="-122"/>
                        <a:ea typeface="黑体" panose="02010609060101010101" pitchFamily="2" charset="-122"/>
                      </a:endParaRPr>
                    </a:p>
                    <a:p>
                      <a:pPr marL="0" lvl="0" indent="0">
                        <a:lnSpc>
                          <a:spcPct val="105000"/>
                        </a:lnSpc>
                        <a:spcBef>
                          <a:spcPct val="0"/>
                        </a:spcBef>
                        <a:buNone/>
                      </a:pPr>
                      <a:r>
                        <a:rPr lang="zh-CN" altLang="en-US" sz="2900" b="1" dirty="0">
                          <a:solidFill>
                            <a:schemeClr val="accent2"/>
                          </a:solidFill>
                          <a:ea typeface="黑体" panose="02010609060101010101" pitchFamily="2" charset="-122"/>
                        </a:rPr>
                        <a:t>④</a:t>
                      </a:r>
                      <a:r>
                        <a:rPr lang="zh-CN" altLang="en-US" sz="2900" b="1" dirty="0">
                          <a:solidFill>
                            <a:srgbClr val="0000FF"/>
                          </a:solidFill>
                          <a:latin typeface="黑体" panose="02010609060101010101" pitchFamily="2" charset="-122"/>
                          <a:ea typeface="黑体" panose="02010609060101010101" pitchFamily="2" charset="-122"/>
                        </a:rPr>
                        <a:t>社会思想和社会风气</a:t>
                      </a:r>
                      <a:r>
                        <a:rPr lang="zh-CN" altLang="en-US" sz="2900" b="1" dirty="0">
                          <a:solidFill>
                            <a:schemeClr val="accent2"/>
                          </a:solidFill>
                          <a:latin typeface="黑体" panose="02010609060101010101" pitchFamily="2" charset="-122"/>
                          <a:ea typeface="黑体" panose="02010609060101010101" pitchFamily="2" charset="-122"/>
                        </a:rPr>
                        <a:t>遭到严重损害。               </a:t>
                      </a:r>
                      <a:r>
                        <a:rPr lang="zh-CN" altLang="en-US" sz="2900" b="1">
                          <a:solidFill>
                            <a:schemeClr val="accent2"/>
                          </a:solidFill>
                          <a:ea typeface="黑体" panose="02010609060101010101" pitchFamily="2" charset="-122"/>
                        </a:rPr>
                        <a:t>⑤</a:t>
                      </a:r>
                      <a:r>
                        <a:rPr lang="zh-CN" altLang="en-US" sz="2900" b="1" dirty="0">
                          <a:solidFill>
                            <a:schemeClr val="accent2"/>
                          </a:solidFill>
                          <a:latin typeface="黑体" panose="02010609060101010101" pitchFamily="2" charset="-122"/>
                          <a:ea typeface="黑体" panose="02010609060101010101" pitchFamily="2" charset="-122"/>
                        </a:rPr>
                        <a:t>拉大了与发达国家的</a:t>
                      </a:r>
                      <a:r>
                        <a:rPr lang="zh-CN" altLang="en-US" sz="2900" b="1" dirty="0">
                          <a:solidFill>
                            <a:srgbClr val="0000FF"/>
                          </a:solidFill>
                          <a:latin typeface="黑体" panose="02010609060101010101" pitchFamily="2" charset="-122"/>
                          <a:ea typeface="黑体" panose="02010609060101010101" pitchFamily="2" charset="-122"/>
                        </a:rPr>
                        <a:t>差距。</a:t>
                      </a:r>
                      <a:endParaRPr lang="zh-CN" altLang="en-US" sz="2900" b="1" dirty="0">
                        <a:solidFill>
                          <a:srgbClr val="0000FF"/>
                        </a:solidFill>
                        <a:latin typeface="黑体" panose="02010609060101010101" pitchFamily="2" charset="-122"/>
                        <a:ea typeface="黑体" panose="02010609060101010101" pitchFamily="2" charset="-122"/>
                      </a:endParaRPr>
                    </a:p>
                  </a:txBody>
                  <a:tcPr>
                    <a:lnL cap="flat">
                      <a:noFill/>
                    </a:lnL>
                    <a:lnR cap="flat">
                      <a:noFill/>
                    </a:lnR>
                    <a:lnT cap="flat">
                      <a:noFill/>
                    </a:lnT>
                    <a:lnB cap="flat">
                      <a:noFill/>
                    </a:lnB>
                    <a:lnTlToBr>
                      <a:noFill/>
                    </a:lnTlToBr>
                    <a:lnBlToTr>
                      <a:noFill/>
                    </a:lnBlToTr>
                    <a:solidFill>
                      <a:srgbClr val="FFFF00"/>
                    </a:solidFill>
                  </a:tcPr>
                </a:tc>
              </a:tr>
            </a:tbl>
          </a:graphicData>
        </a:graphic>
      </p:graphicFrame>
      <p:sp>
        <p:nvSpPr>
          <p:cNvPr id="258057" name="文本框 258056"/>
          <p:cNvSpPr txBox="1"/>
          <p:nvPr/>
        </p:nvSpPr>
        <p:spPr>
          <a:xfrm>
            <a:off x="0" y="1844675"/>
            <a:ext cx="9144000" cy="1050925"/>
          </a:xfrm>
          <a:prstGeom prst="rect">
            <a:avLst/>
          </a:prstGeom>
          <a:solidFill>
            <a:srgbClr val="CCFFFF"/>
          </a:solidFill>
          <a:ln w="9525">
            <a:noFill/>
          </a:ln>
        </p:spPr>
        <p:txBody>
          <a:bodyPr>
            <a:spAutoFit/>
          </a:bodyPr>
          <a:p>
            <a:pPr lvl="0" algn="just" eaLnBrk="1" hangingPunct="1">
              <a:lnSpc>
                <a:spcPct val="105000"/>
              </a:lnSpc>
              <a:buClrTx/>
            </a:pPr>
            <a:r>
              <a:rPr lang="en-US" altLang="zh-CN" sz="3200" b="1">
                <a:solidFill>
                  <a:srgbClr val="FF0000"/>
                </a:solidFill>
                <a:latin typeface="华文中宋" pitchFamily="2" charset="-122"/>
                <a:ea typeface="华文中宋" pitchFamily="2" charset="-122"/>
              </a:rPr>
              <a:t>P97 [</a:t>
            </a:r>
            <a:r>
              <a:rPr lang="zh-CN" altLang="en-US" sz="3200" b="1" dirty="0">
                <a:solidFill>
                  <a:srgbClr val="FF0000"/>
                </a:solidFill>
                <a:latin typeface="华文中宋" pitchFamily="2" charset="-122"/>
                <a:ea typeface="华文中宋" pitchFamily="2" charset="-122"/>
              </a:rPr>
              <a:t>思考题</a:t>
            </a:r>
            <a:r>
              <a:rPr lang="en-US" altLang="zh-CN" sz="3200" b="1">
                <a:solidFill>
                  <a:srgbClr val="FF0000"/>
                </a:solidFill>
                <a:latin typeface="华文中宋" pitchFamily="2" charset="-122"/>
                <a:ea typeface="华文中宋" pitchFamily="2" charset="-122"/>
              </a:rPr>
              <a:t>] </a:t>
            </a:r>
            <a:r>
              <a:rPr lang="zh-CN" altLang="en-US" sz="3200" b="1" dirty="0">
                <a:solidFill>
                  <a:srgbClr val="FF0000"/>
                </a:solidFill>
                <a:latin typeface="华文中宋" pitchFamily="2" charset="-122"/>
                <a:ea typeface="华文中宋" pitchFamily="2" charset="-122"/>
              </a:rPr>
              <a:t>你怎样认识“文化大革命”的危害</a:t>
            </a:r>
            <a:r>
              <a:rPr lang="en-US" altLang="zh-CN" sz="3200" b="1">
                <a:solidFill>
                  <a:srgbClr val="FF0000"/>
                </a:solidFill>
                <a:latin typeface="华文中宋" pitchFamily="2" charset="-122"/>
                <a:ea typeface="华文中宋" pitchFamily="2" charset="-122"/>
              </a:rPr>
              <a:t>?</a:t>
            </a:r>
            <a:endParaRPr lang="en-US" altLang="zh-CN" sz="3200" b="1">
              <a:solidFill>
                <a:srgbClr val="FF0000"/>
              </a:solidFill>
              <a:latin typeface="华文中宋" pitchFamily="2" charset="-122"/>
              <a:ea typeface="华文中宋" pitchFamily="2" charset="-122"/>
            </a:endParaRPr>
          </a:p>
          <a:p>
            <a:pPr lvl="0" algn="just" eaLnBrk="1" hangingPunct="1">
              <a:lnSpc>
                <a:spcPct val="105000"/>
              </a:lnSpc>
              <a:buClrTx/>
            </a:pPr>
            <a:r>
              <a:rPr lang="zh-CN" altLang="en-US" sz="2800" b="1" dirty="0">
                <a:solidFill>
                  <a:srgbClr val="FF0000"/>
                </a:solidFill>
                <a:latin typeface="Arial" panose="020B0604020202020204" pitchFamily="34" charset="0"/>
                <a:ea typeface="黑体" panose="02010609060101010101" pitchFamily="2" charset="-122"/>
              </a:rPr>
              <a:t>（提示：从政治、经济、文化、社会风气等角度思考）</a:t>
            </a:r>
            <a:endParaRPr lang="zh-CN" altLang="en-US" sz="2800" b="1">
              <a:solidFill>
                <a:srgbClr val="FF0000"/>
              </a:solidFill>
              <a:latin typeface="Arial" panose="020B0604020202020204" pitchFamily="34" charset="0"/>
              <a:ea typeface="黑体" panose="02010609060101010101" pitchFamily="2" charset="-122"/>
            </a:endParaRPr>
          </a:p>
        </p:txBody>
      </p:sp>
    </p:spTree>
  </p:cSld>
  <p:clrMapOvr>
    <a:masterClrMapping/>
  </p:clrMapOvr>
  <p:transition spd="med">
    <p:fade thruBlk="1"/>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blinds(horizontal)">
                                      <p:cBhvr>
                                        <p:cTn id="7" dur="500"/>
                                        <p:tgtEl>
                                          <p:spTgt spid="2580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8058"/>
                                        </p:tgtEl>
                                        <p:attrNameLst>
                                          <p:attrName>style.visibility</p:attrName>
                                        </p:attrNameLst>
                                      </p:cBhvr>
                                      <p:to>
                                        <p:strVal val="visible"/>
                                      </p:to>
                                    </p:set>
                                    <p:animEffect transition="in" filter="blinds(horizontal)">
                                      <p:cBhvr>
                                        <p:cTn id="12" dur="500"/>
                                        <p:tgtEl>
                                          <p:spTgt spid="258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517525" y="929005"/>
            <a:ext cx="8108950" cy="3992880"/>
          </a:xfrm>
          <a:prstGeom prst="rect">
            <a:avLst/>
          </a:prstGeom>
          <a:noFill/>
          <a:ln w="9525">
            <a:noFill/>
          </a:ln>
        </p:spPr>
        <p:txBody>
          <a:bodyPr wrap="square">
            <a:spAutoFit/>
          </a:bodyPr>
          <a:p>
            <a:pPr marL="266700" indent="-266700" algn="l"/>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有人这样描述他们当时的结婚证：除了双方姓名、年龄外，正中央是毛主席像，下面写有“大海航行靠舵手”几个大字。这体现出</a:t>
            </a:r>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．婚姻受阶级斗争的影响</a:t>
            </a:r>
            <a:r>
              <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66700" indent="-266700" algn="l"/>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．国家政治决定婚姻</a:t>
            </a:r>
            <a:endPar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266700" indent="-266700" algn="l"/>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C</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．意识形态制约人们的生活</a:t>
            </a:r>
            <a:r>
              <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66700" indent="-266700" algn="l"/>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．个人崇拜已影响人们的生活</a:t>
            </a:r>
            <a:endParaRPr lang="zh-CN" altLang="en-US" sz="3200"/>
          </a:p>
        </p:txBody>
      </p:sp>
      <p:sp>
        <p:nvSpPr>
          <p:cNvPr id="2" name="矩形 1"/>
          <p:cNvSpPr/>
          <p:nvPr/>
        </p:nvSpPr>
        <p:spPr>
          <a:xfrm>
            <a:off x="6922770" y="2926715"/>
            <a:ext cx="759460" cy="1198245"/>
          </a:xfrm>
          <a:prstGeom prst="rect">
            <a:avLst/>
          </a:prstGeom>
          <a:noFill/>
          <a:ln>
            <a:noFill/>
          </a:ln>
        </p:spPr>
        <p:txBody>
          <a:bodyPr wrap="none" rtlCol="0" anchor="t">
            <a:spAutoFit/>
          </a:bodyPr>
          <a:p>
            <a:pPr algn="ctr"/>
            <a:r>
              <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rPr>
              <a:t>D</a:t>
            </a:r>
            <a:endPar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506095" y="413385"/>
            <a:ext cx="7890510" cy="4480560"/>
          </a:xfrm>
          <a:prstGeom prst="rect">
            <a:avLst/>
          </a:prstGeom>
          <a:noFill/>
          <a:ln w="9525">
            <a:noFill/>
          </a:ln>
        </p:spPr>
        <p:txBody>
          <a:bodyPr wrap="square">
            <a:spAutoFit/>
          </a:bodyPr>
          <a:p>
            <a:pPr marL="266700" indent="-266700" algn="l"/>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1977</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年高考，有一个考生在作文中，以优美的文字、犀利的笔触，直接抨击“文化大革命”，引起评卷人员的极大争议，在给满分还是给零分问题上“官司”一直打到教育部和邓小平那里。这说明</a:t>
            </a:r>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．解放思想成为十分紧迫的任务</a:t>
            </a:r>
            <a:r>
              <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66700" indent="-266700" algn="l"/>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．改革初期人们的认识存在差异</a:t>
            </a:r>
            <a:endPar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266700" indent="-266700" algn="l"/>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C</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．过度的拨乱反正引起思想混乱</a:t>
            </a:r>
            <a:r>
              <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66700" indent="-266700" algn="l"/>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．教育和考试必须坚持政治原则</a:t>
            </a:r>
            <a:endParaRPr lang="zh-CN" altLang="en-US" sz="3200"/>
          </a:p>
        </p:txBody>
      </p:sp>
      <p:sp>
        <p:nvSpPr>
          <p:cNvPr id="2" name="矩形 1"/>
          <p:cNvSpPr/>
          <p:nvPr/>
        </p:nvSpPr>
        <p:spPr>
          <a:xfrm>
            <a:off x="6933883" y="2926715"/>
            <a:ext cx="737235" cy="1198245"/>
          </a:xfrm>
          <a:prstGeom prst="rect">
            <a:avLst/>
          </a:prstGeom>
          <a:noFill/>
          <a:ln>
            <a:noFill/>
          </a:ln>
        </p:spPr>
        <p:txBody>
          <a:bodyPr wrap="none" rtlCol="0" anchor="t">
            <a:spAutoFit/>
          </a:bodyPr>
          <a:p>
            <a:pPr algn="ctr"/>
            <a:r>
              <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rPr>
              <a:t>A</a:t>
            </a:r>
            <a:endPar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01" name="文本框 100"/>
          <p:cNvSpPr txBox="1"/>
          <p:nvPr/>
        </p:nvSpPr>
        <p:spPr>
          <a:xfrm>
            <a:off x="265430" y="254000"/>
            <a:ext cx="8636000" cy="6065520"/>
          </a:xfrm>
          <a:prstGeom prst="rect">
            <a:avLst/>
          </a:prstGeom>
          <a:noFill/>
          <a:ln w="9525">
            <a:noFill/>
          </a:ln>
        </p:spPr>
        <p:txBody>
          <a:bodyPr wrap="square">
            <a:spAutoFit/>
          </a:bodyPr>
          <a:p>
            <a:pPr marL="0" indent="0" algn="l"/>
            <a:r>
              <a:rPr lang="zh-CN" altLang="en-US" sz="2800" b="0" u="none">
                <a:solidFill>
                  <a:srgbClr val="000000"/>
                </a:solidFill>
                <a:latin typeface="黑体" panose="02010609060101010101" pitchFamily="2" charset="-122"/>
                <a:ea typeface="黑体" panose="02010609060101010101" pitchFamily="2" charset="-122"/>
                <a:cs typeface="黑体" panose="02010609060101010101" pitchFamily="2" charset="-122"/>
              </a:rPr>
              <a:t>材料 </a:t>
            </a:r>
            <a:r>
              <a:rPr lang="en-US" altLang="zh-CN" sz="2800" b="0" u="none">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zh-CN" sz="2800" b="0" u="none">
                <a:solidFill>
                  <a:srgbClr val="000000"/>
                </a:solidFill>
                <a:latin typeface="楷体_GB2312" charset="0"/>
                <a:ea typeface="楷体_GB2312" charset="0"/>
                <a:cs typeface="楷体_GB2312" charset="0"/>
              </a:rPr>
              <a:t>0</a:t>
            </a:r>
            <a:r>
              <a:rPr lang="zh-CN" altLang="en-US" sz="2800" b="0" u="none">
                <a:solidFill>
                  <a:srgbClr val="000000"/>
                </a:solidFill>
                <a:latin typeface="楷体_GB2312" charset="0"/>
                <a:ea typeface="楷体_GB2312" charset="0"/>
                <a:cs typeface="楷体_GB2312" charset="0"/>
              </a:rPr>
              <a:t>世纪</a:t>
            </a:r>
            <a:r>
              <a:rPr lang="en-US" altLang="zh-CN" sz="2800" b="0" u="none">
                <a:solidFill>
                  <a:srgbClr val="000000"/>
                </a:solidFill>
                <a:latin typeface="楷体_GB2312" charset="0"/>
                <a:ea typeface="楷体_GB2312" charset="0"/>
                <a:cs typeface="楷体_GB2312" charset="0"/>
              </a:rPr>
              <a:t>60</a:t>
            </a:r>
            <a:r>
              <a:rPr lang="zh-CN" altLang="en-US" sz="2800" b="0" u="none">
                <a:solidFill>
                  <a:srgbClr val="000000"/>
                </a:solidFill>
                <a:latin typeface="楷体_GB2312" charset="0"/>
                <a:ea typeface="楷体_GB2312" charset="0"/>
                <a:cs typeface="楷体_GB2312" charset="0"/>
              </a:rPr>
              <a:t>年代后半期是中国“文革”的时候，与此同时，美国发生了大规模的群众运动，先从学生运动开始，后来变成全民运动，搞得轰轰烈烈。美国的群众运动有一个大的背景，冷战延续到那个时候，大家有些厌倦。如果不认同冷战中一切以“共产主义威胁”为借口，那么打越南是没有道理的。这场运动与以前不同，与经济诉求没有关系。当时的经济很繁荣，学生没有失业的顾虑，而且美国社会本身也运转得不错。一些国内外学者以为中国的“文革”跟美国的群众运动是一致的，实际上根本不是一回事。 </a:t>
            </a:r>
            <a:endParaRPr lang="zh-CN" altLang="en-US" sz="2800" b="0" u="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r>
              <a:rPr lang="en-US" altLang="zh-CN" sz="2800" b="0" u="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摘编自资中筠</a:t>
            </a:r>
            <a:r>
              <a:rPr lang="en-US" altLang="zh-CN" sz="28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美国十讲</a:t>
            </a:r>
            <a:r>
              <a:rPr lang="en-US" altLang="zh-CN" sz="2800" b="0" u="none">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28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根据材料并结合所学知识，指出中国的“文革”与美国的群众运动表面上的相似之处，并论证二者“实际上根本不是一回事”。</a:t>
            </a:r>
            <a:r>
              <a:rPr lang="en-US" altLang="zh-CN" sz="2800" b="0" u="none">
                <a:solidFill>
                  <a:srgbClr val="000000"/>
                </a:solidFill>
                <a:latin typeface="Calibri" panose="020F0502020204030204" pitchFamily="34" charset="0"/>
                <a:ea typeface="Calibri" panose="020F0502020204030204" pitchFamily="34" charset="0"/>
                <a:cs typeface="Calibri" panose="020F0502020204030204" pitchFamily="34" charset="0"/>
              </a:rPr>
              <a:t>(12</a:t>
            </a:r>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分</a:t>
            </a:r>
            <a:r>
              <a:rPr lang="en-US" altLang="zh-CN" sz="28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01" name="文本框 100"/>
          <p:cNvSpPr txBox="1"/>
          <p:nvPr/>
        </p:nvSpPr>
        <p:spPr>
          <a:xfrm>
            <a:off x="242570" y="172720"/>
            <a:ext cx="8670925" cy="6496050"/>
          </a:xfrm>
          <a:prstGeom prst="rect">
            <a:avLst/>
          </a:prstGeom>
          <a:noFill/>
          <a:ln w="9525">
            <a:noFill/>
          </a:ln>
        </p:spPr>
        <p:txBody>
          <a:bodyPr wrap="square">
            <a:spAutoFit/>
          </a:bodyPr>
          <a:p>
            <a:pPr marL="63500" indent="-63500" algn="l"/>
            <a:r>
              <a:rPr lang="zh-CN" altLang="en-US" sz="2800" b="0" u="none">
                <a:solidFill>
                  <a:srgbClr val="0000FF"/>
                </a:solidFill>
                <a:latin typeface="黑体" panose="02010609060101010101" pitchFamily="2" charset="-122"/>
                <a:ea typeface="黑体" panose="02010609060101010101" pitchFamily="2" charset="-122"/>
                <a:cs typeface="黑体" panose="02010609060101010101" pitchFamily="2" charset="-122"/>
              </a:rPr>
              <a:t>【考点】</a:t>
            </a:r>
            <a:r>
              <a:rPr lang="zh-CN" altLang="en-US" sz="2800" b="0" u="none">
                <a:solidFill>
                  <a:srgbClr val="000000"/>
                </a:solidFill>
                <a:latin typeface="楷体_GB2312" charset="0"/>
                <a:ea typeface="楷体_GB2312" charset="0"/>
                <a:cs typeface="楷体_GB2312" charset="0"/>
              </a:rPr>
              <a:t>“文化大革命”；全国卷</a:t>
            </a:r>
            <a:r>
              <a:rPr lang="en-US" altLang="zh-CN" sz="2800" b="0" u="none">
                <a:solidFill>
                  <a:srgbClr val="000000"/>
                </a:solidFill>
                <a:latin typeface="Calibri" panose="020F0502020204030204" pitchFamily="34" charset="0"/>
                <a:ea typeface="Calibri" panose="020F0502020204030204" pitchFamily="34" charset="0"/>
                <a:cs typeface="Calibri" panose="020F0502020204030204" pitchFamily="34" charset="0"/>
              </a:rPr>
              <a:t>41</a:t>
            </a:r>
            <a:r>
              <a:rPr lang="zh-CN" altLang="en-US" sz="2800" b="0" u="none">
                <a:solidFill>
                  <a:srgbClr val="000000"/>
                </a:solidFill>
                <a:latin typeface="楷体_GB2312" charset="0"/>
                <a:ea typeface="楷体_GB2312" charset="0"/>
                <a:cs typeface="楷体_GB2312" charset="0"/>
              </a:rPr>
              <a:t>题</a:t>
            </a:r>
            <a:r>
              <a:rPr lang="zh-CN" altLang="en-US" sz="2800" b="0" u="none">
                <a:solidFill>
                  <a:srgbClr val="0000FF"/>
                </a:solidFill>
                <a:latin typeface="黑体" panose="02010609060101010101" pitchFamily="2" charset="-122"/>
                <a:ea typeface="黑体" panose="02010609060101010101" pitchFamily="2" charset="-122"/>
                <a:cs typeface="黑体" panose="02010609060101010101" pitchFamily="2" charset="-122"/>
              </a:rPr>
              <a:t>【解析】</a:t>
            </a:r>
            <a:r>
              <a:rPr lang="zh-CN" altLang="en-US" sz="2800" b="0" u="none">
                <a:solidFill>
                  <a:srgbClr val="000000"/>
                </a:solidFill>
                <a:latin typeface="楷体_GB2312" charset="0"/>
                <a:ea typeface="楷体_GB2312" charset="0"/>
                <a:cs typeface="楷体_GB2312" charset="0"/>
              </a:rPr>
              <a:t>首先指出中国的“文革”与美国的群众运动表面上的相似之处，即都是全民运动，与经济诉求没有关系。同时也要强调二者的本质区别，美国的群众运动是反战和平运动，中国的“文革”是一场领导者错误发动的内乱。</a:t>
            </a:r>
            <a:r>
              <a:rPr lang="zh-CN" altLang="en-US" sz="2800" b="0" u="none">
                <a:solidFill>
                  <a:srgbClr val="0000FF"/>
                </a:solidFill>
                <a:latin typeface="黑体" panose="02010609060101010101" pitchFamily="2" charset="-122"/>
                <a:ea typeface="黑体" panose="02010609060101010101" pitchFamily="2" charset="-122"/>
                <a:cs typeface="黑体" panose="02010609060101010101" pitchFamily="2" charset="-122"/>
              </a:rPr>
              <a:t>【答案】</a:t>
            </a:r>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评分说明：能根据材料结合史实正确指出二者相似之处，并论证其区别，要求史论结合、史实准确、论证充分恰当。 示例：相似之处：从表面上来看，两者都是轰轰烈烈的全民运动，与经济诉求没有关系。</a:t>
            </a:r>
            <a:r>
              <a:rPr lang="en-US" altLang="zh-CN" sz="2800" b="0" u="none">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分</a:t>
            </a:r>
            <a:r>
              <a:rPr lang="en-US" altLang="zh-CN" sz="28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altLang="zh-CN" sz="28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63500" indent="-63500" algn="l"/>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区别：性质不同：美国的群众运动是反战和平运动，中国的“文革”是由领导者错误发动，被反革命集团利用，给党、国家和各族人民带来严重灾难的内乱。</a:t>
            </a:r>
            <a:r>
              <a:rPr lang="en-US" altLang="zh-CN" sz="2800" b="0" u="none">
                <a:solidFill>
                  <a:srgbClr val="000000"/>
                </a:solidFill>
                <a:latin typeface="Calibri" panose="020F0502020204030204" pitchFamily="34" charset="0"/>
                <a:ea typeface="Calibri" panose="020F0502020204030204" pitchFamily="34" charset="0"/>
                <a:cs typeface="Calibri" panose="020F0502020204030204" pitchFamily="34" charset="0"/>
              </a:rPr>
              <a:t>(8</a:t>
            </a:r>
            <a:r>
              <a:rPr lang="zh-CN" altLang="en-US" sz="2800" b="0" u="none">
                <a:solidFill>
                  <a:srgbClr val="000000"/>
                </a:solidFill>
                <a:latin typeface="宋体" panose="02010600030101010101" pitchFamily="2" charset="-122"/>
                <a:ea typeface="宋体" panose="02010600030101010101" pitchFamily="2" charset="-122"/>
                <a:cs typeface="宋体" panose="02010600030101010101" pitchFamily="2" charset="-122"/>
              </a:rPr>
              <a:t>分</a:t>
            </a:r>
            <a:r>
              <a:rPr lang="en-US" altLang="zh-CN" sz="28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zh-CN" altLang="en-US" sz="28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6322" name="标题 56321"/>
          <p:cNvSpPr>
            <a:spLocks noGrp="1" noRot="1"/>
          </p:cNvSpPr>
          <p:nvPr>
            <p:ph type="title"/>
          </p:nvPr>
        </p:nvSpPr>
        <p:spPr>
          <a:xfrm>
            <a:off x="301625" y="763588"/>
            <a:ext cx="8540750" cy="608012"/>
          </a:xfrm>
        </p:spPr>
        <p:txBody>
          <a:bodyPr anchor="ctr"/>
          <a:p>
            <a:r>
              <a:rPr lang="en-US" altLang="zh-CN" b="1" dirty="0"/>
              <a:t>《</a:t>
            </a:r>
            <a:r>
              <a:rPr lang="zh-CN" altLang="en-US" b="1" dirty="0"/>
              <a:t>如此照相</a:t>
            </a:r>
            <a:r>
              <a:rPr lang="en-US" altLang="zh-CN" b="1"/>
              <a:t>》</a:t>
            </a:r>
            <a:endParaRPr lang="en-US" altLang="zh-CN" b="1"/>
          </a:p>
        </p:txBody>
      </p:sp>
      <p:sp>
        <p:nvSpPr>
          <p:cNvPr id="56323" name="文本占位符 56322"/>
          <p:cNvSpPr>
            <a:spLocks noGrp="1" noRot="1"/>
          </p:cNvSpPr>
          <p:nvPr>
            <p:ph type="body" idx="1"/>
          </p:nvPr>
        </p:nvSpPr>
        <p:spPr/>
        <p:txBody>
          <a:bodyPr/>
          <a:p>
            <a:r>
              <a:rPr lang="en-US" altLang="zh-CN" sz="4400" b="1" dirty="0"/>
              <a:t>“</a:t>
            </a:r>
            <a:r>
              <a:rPr lang="zh-CN" altLang="en-US" sz="4400" b="1" dirty="0"/>
              <a:t>凡到我革命照相馆，拍革命照片的革命同志，进我革命门，问革命话，须先呼口号，如革命群众不呼革命口号，则革命职工坚决以革命态度不给革命回答。致革命敬礼。”</a:t>
            </a:r>
            <a:br>
              <a:rPr lang="zh-CN" altLang="en-US" sz="4400" b="1" dirty="0"/>
            </a:br>
            <a:endParaRPr lang="zh-CN" altLang="en-US" sz="4400" b="1" dirty="0"/>
          </a:p>
          <a:p>
            <a:endParaRPr lang="zh-CN" altLang="en-US" sz="4400" b="1" dirty="0"/>
          </a:p>
        </p:txBody>
      </p:sp>
    </p:spTree>
  </p:cSld>
  <p:clrMapOvr>
    <a:masterClrMapping/>
  </p:clrMapOvr>
  <p:transition spd="med">
    <p:wipe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8" name="文本占位符 11267"/>
          <p:cNvSpPr>
            <a:spLocks noGrp="1" noRot="1"/>
          </p:cNvSpPr>
          <p:nvPr>
            <p:ph type="body" idx="1"/>
          </p:nvPr>
        </p:nvSpPr>
        <p:spPr>
          <a:xfrm>
            <a:off x="305435" y="260350"/>
            <a:ext cx="8667750" cy="6597650"/>
          </a:xfrm>
        </p:spPr>
        <p:txBody>
          <a:bodyPr/>
          <a:p>
            <a:pPr>
              <a:lnSpc>
                <a:spcPct val="90000"/>
              </a:lnSpc>
              <a:buNone/>
            </a:pPr>
            <a:r>
              <a:rPr lang="en-US" altLang="zh-CN" b="1" dirty="0"/>
              <a:t>   </a:t>
            </a:r>
            <a:r>
              <a:rPr lang="zh-CN" altLang="en-US" b="1" dirty="0"/>
              <a:t>甲：“‘为人民服务’，同志，问您点事。”</a:t>
            </a:r>
            <a:br>
              <a:rPr lang="zh-CN" altLang="en-US" b="1" dirty="0"/>
            </a:br>
            <a:r>
              <a:rPr lang="zh-CN" altLang="en-US" b="1" dirty="0"/>
              <a:t>乙：“‘要斗私批修’！你说吧！”</a:t>
            </a:r>
            <a:br>
              <a:rPr lang="zh-CN" altLang="en-US" b="1" dirty="0"/>
            </a:br>
            <a:r>
              <a:rPr lang="zh-CN" altLang="en-US" b="1" dirty="0"/>
              <a:t>甲：“‘灭资兴无’，我照张相。”</a:t>
            </a:r>
            <a:br>
              <a:rPr lang="zh-CN" altLang="en-US" b="1" dirty="0"/>
            </a:br>
            <a:r>
              <a:rPr lang="zh-CN" altLang="en-US" b="1" dirty="0"/>
              <a:t>乙：“‘破私立公’，照几吋？”</a:t>
            </a:r>
            <a:br>
              <a:rPr lang="zh-CN" altLang="en-US" b="1" dirty="0"/>
            </a:br>
            <a:r>
              <a:rPr lang="zh-CN" altLang="en-US" b="1" dirty="0"/>
              <a:t>甲：“‘革命无罪’，三吋的。”</a:t>
            </a:r>
            <a:br>
              <a:rPr lang="zh-CN" altLang="en-US" b="1" dirty="0"/>
            </a:br>
            <a:r>
              <a:rPr lang="zh-CN" altLang="en-US" b="1" dirty="0"/>
              <a:t>乙：“‘造反有理’，您拿钱！”</a:t>
            </a:r>
            <a:br>
              <a:rPr lang="zh-CN" altLang="en-US" b="1" dirty="0"/>
            </a:br>
            <a:r>
              <a:rPr lang="zh-CN" altLang="en-US" b="1" dirty="0"/>
              <a:t>甲：“‘突出政治’，多少钱？”</a:t>
            </a:r>
            <a:br>
              <a:rPr lang="zh-CN" altLang="en-US" b="1" dirty="0"/>
            </a:br>
            <a:r>
              <a:rPr lang="zh-CN" altLang="en-US" b="1" dirty="0"/>
              <a:t>乙：“‘立竿见影’，一块三。”</a:t>
            </a:r>
            <a:br>
              <a:rPr lang="zh-CN" altLang="en-US" b="1" dirty="0"/>
            </a:br>
            <a:r>
              <a:rPr lang="zh-CN" altLang="en-US" b="1" dirty="0"/>
              <a:t>甲：“‘批判反动权威’！给您钱。”</a:t>
            </a:r>
            <a:br>
              <a:rPr lang="zh-CN" altLang="en-US" b="1" dirty="0"/>
            </a:br>
            <a:r>
              <a:rPr lang="zh-CN" altLang="en-US" b="1" dirty="0"/>
              <a:t>乙：“‘反对金钱挂帅’！给您票。”</a:t>
            </a:r>
            <a:br>
              <a:rPr lang="zh-CN" altLang="en-US" b="1" dirty="0"/>
            </a:br>
            <a:r>
              <a:rPr lang="zh-CN" altLang="en-US" b="1" dirty="0"/>
              <a:t>甲：“‘横扫一切牛鬼蛇神’！谢谢！”</a:t>
            </a:r>
            <a:br>
              <a:rPr lang="zh-CN" altLang="en-US" b="1" dirty="0"/>
            </a:br>
            <a:r>
              <a:rPr lang="zh-CN" altLang="en-US" b="1" dirty="0"/>
              <a:t>乙：“‘狠斗私字一闪念’！不用了。”</a:t>
            </a:r>
            <a:br>
              <a:rPr lang="zh-CN" altLang="en-US" b="1" dirty="0"/>
            </a:br>
            <a:r>
              <a:rPr lang="zh-CN" altLang="en-US" b="1" dirty="0"/>
              <a:t>甲：“‘灵魂深处闹革命’！在哪儿照相”</a:t>
            </a:r>
            <a:br>
              <a:rPr lang="zh-CN" altLang="en-US" b="1" dirty="0"/>
            </a:br>
            <a:r>
              <a:rPr lang="zh-CN" altLang="en-US" b="1" dirty="0"/>
              <a:t>乙：“‘为公前进一步死’！往前走！”</a:t>
            </a:r>
            <a:endParaRPr lang="zh-CN" altLang="en-US" b="1" dirty="0"/>
          </a:p>
        </p:txBody>
      </p:sp>
      <p:pic>
        <p:nvPicPr>
          <p:cNvPr id="11269" name="图片 11268" descr="WW_018">
            <a:hlinkClick r:id="rId1" action="ppaction://hlinksldjump"/>
          </p:cNvPr>
          <p:cNvPicPr>
            <a:picLocks noChangeAspect="1"/>
          </p:cNvPicPr>
          <p:nvPr/>
        </p:nvPicPr>
        <p:blipFill>
          <a:blip r:embed="rId2"/>
          <a:stretch>
            <a:fillRect/>
          </a:stretch>
        </p:blipFill>
        <p:spPr>
          <a:xfrm>
            <a:off x="8001000" y="5859463"/>
            <a:ext cx="1143000" cy="998537"/>
          </a:xfrm>
          <a:prstGeom prst="rect">
            <a:avLst/>
          </a:prstGeom>
          <a:noFill/>
          <a:ln w="9525">
            <a:noFill/>
          </a:ln>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3000"/>
                                  </p:stCondLst>
                                  <p:childTnLst>
                                    <p:set>
                                      <p:cBhvr>
                                        <p:cTn id="6" dur="indefinite"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76" name="文本框 245775"/>
          <p:cNvSpPr txBox="1"/>
          <p:nvPr/>
        </p:nvSpPr>
        <p:spPr>
          <a:xfrm>
            <a:off x="0" y="993458"/>
            <a:ext cx="9144000" cy="711200"/>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a:spcBef>
                <a:spcPct val="50000"/>
              </a:spcBef>
            </a:pPr>
            <a:r>
              <a:rPr lang="zh-CN" altLang="en-US" b="1" dirty="0">
                <a:latin typeface="Calibri" panose="020F0502020204030204" pitchFamily="34" charset="0"/>
                <a:ea typeface="宋体" panose="02010600030101010101" pitchFamily="2" charset="-122"/>
              </a:rPr>
              <a:t>       </a:t>
            </a:r>
            <a:r>
              <a:rPr lang="zh-CN" altLang="en-US" sz="4000" b="1" dirty="0">
                <a:latin typeface="Calibri" panose="020F0502020204030204" pitchFamily="34" charset="0"/>
                <a:ea typeface="黑体" panose="02010609060101010101" pitchFamily="2" charset="-122"/>
              </a:rPr>
              <a:t>第</a:t>
            </a:r>
            <a:r>
              <a:rPr lang="en-US" altLang="zh-CN" sz="4000" b="1" dirty="0">
                <a:latin typeface="Calibri" panose="020F0502020204030204" pitchFamily="34" charset="0"/>
                <a:ea typeface="黑体" panose="02010609060101010101" pitchFamily="2" charset="-122"/>
              </a:rPr>
              <a:t>22</a:t>
            </a:r>
            <a:r>
              <a:rPr lang="zh-CN" altLang="en-US" sz="4000" b="1" dirty="0">
                <a:latin typeface="Calibri" panose="020F0502020204030204" pitchFamily="34" charset="0"/>
                <a:ea typeface="黑体" panose="02010609060101010101" pitchFamily="2" charset="-122"/>
              </a:rPr>
              <a:t>课   </a:t>
            </a:r>
            <a:r>
              <a:rPr lang="zh-CN" altLang="en-US" sz="4000" b="1" dirty="0">
                <a:solidFill>
                  <a:schemeClr val="hlink"/>
                </a:solidFill>
                <a:latin typeface="Calibri" panose="020F0502020204030204" pitchFamily="34" charset="0"/>
                <a:ea typeface="黑体" panose="02010609060101010101" pitchFamily="2" charset="-122"/>
              </a:rPr>
              <a:t>社会主义政治建设的曲折发展</a:t>
            </a:r>
            <a:endParaRPr lang="en-US" altLang="zh-CN" sz="4000" b="1" dirty="0">
              <a:solidFill>
                <a:schemeClr val="hlink"/>
              </a:solidFill>
              <a:latin typeface="Calibri" panose="020F0502020204030204" pitchFamily="34" charset="0"/>
              <a:ea typeface="黑体" panose="02010609060101010101" pitchFamily="2" charset="-122"/>
            </a:endParaRPr>
          </a:p>
        </p:txBody>
      </p:sp>
      <p:grpSp>
        <p:nvGrpSpPr>
          <p:cNvPr id="245778" name="组合 245777"/>
          <p:cNvGrpSpPr/>
          <p:nvPr/>
        </p:nvGrpSpPr>
        <p:grpSpPr>
          <a:xfrm>
            <a:off x="0" y="2033905"/>
            <a:ext cx="9144000" cy="2362200"/>
            <a:chOff x="0" y="1200"/>
            <a:chExt cx="5760" cy="1488"/>
          </a:xfrm>
        </p:grpSpPr>
        <p:pic>
          <p:nvPicPr>
            <p:cNvPr id="245779" name="图片 245778" descr="344696">
              <a:hlinkClick r:id="rId1"/>
            </p:cNvPr>
            <p:cNvPicPr>
              <a:picLocks noChangeAspect="1"/>
            </p:cNvPicPr>
            <p:nvPr/>
          </p:nvPicPr>
          <p:blipFill>
            <a:blip r:embed="rId2"/>
            <a:stretch>
              <a:fillRect/>
            </a:stretch>
          </p:blipFill>
          <p:spPr>
            <a:xfrm>
              <a:off x="0" y="1200"/>
              <a:ext cx="1440" cy="1488"/>
            </a:xfrm>
            <a:prstGeom prst="rect">
              <a:avLst/>
            </a:prstGeom>
            <a:noFill/>
            <a:ln w="9525">
              <a:noFill/>
            </a:ln>
          </p:spPr>
        </p:pic>
        <p:pic>
          <p:nvPicPr>
            <p:cNvPr id="245780" name="文本占位符 245779" descr="344697">
              <a:hlinkClick r:id="rId1"/>
            </p:cNvPr>
            <p:cNvPicPr>
              <a:picLocks noChangeAspect="1"/>
            </p:cNvPicPr>
            <p:nvPr>
              <p:ph type="body" idx="1"/>
            </p:nvPr>
          </p:nvPicPr>
          <p:blipFill>
            <a:blip r:embed="rId3"/>
            <a:stretch>
              <a:fillRect/>
            </a:stretch>
          </p:blipFill>
          <p:spPr>
            <a:xfrm>
              <a:off x="1392" y="1200"/>
              <a:ext cx="1544" cy="1488"/>
            </a:xfrm>
            <a:prstGeom prst="rect">
              <a:avLst/>
            </a:prstGeom>
            <a:noFill/>
            <a:ln w="9525">
              <a:noFill/>
            </a:ln>
          </p:spPr>
        </p:pic>
        <p:pic>
          <p:nvPicPr>
            <p:cNvPr id="245781" name="图片 245780" descr="photoREADdata">
              <a:hlinkClick r:id="rId4"/>
            </p:cNvPr>
            <p:cNvPicPr>
              <a:picLocks noChangeAspect="1"/>
            </p:cNvPicPr>
            <p:nvPr/>
          </p:nvPicPr>
          <p:blipFill>
            <a:blip r:embed="rId5"/>
            <a:stretch>
              <a:fillRect/>
            </a:stretch>
          </p:blipFill>
          <p:spPr>
            <a:xfrm>
              <a:off x="2928" y="1200"/>
              <a:ext cx="1440" cy="1488"/>
            </a:xfrm>
            <a:prstGeom prst="rect">
              <a:avLst/>
            </a:prstGeom>
            <a:noFill/>
            <a:ln w="9525">
              <a:noFill/>
            </a:ln>
          </p:spPr>
        </p:pic>
        <p:pic>
          <p:nvPicPr>
            <p:cNvPr id="245782" name="图片 245781" descr="xinsrc_3231205170940796275224"/>
            <p:cNvPicPr>
              <a:picLocks noChangeAspect="1"/>
            </p:cNvPicPr>
            <p:nvPr/>
          </p:nvPicPr>
          <p:blipFill>
            <a:blip r:embed="rId6"/>
            <a:stretch>
              <a:fillRect/>
            </a:stretch>
          </p:blipFill>
          <p:spPr>
            <a:xfrm>
              <a:off x="4368" y="1200"/>
              <a:ext cx="1392" cy="1440"/>
            </a:xfrm>
            <a:prstGeom prst="rect">
              <a:avLst/>
            </a:prstGeom>
            <a:noFill/>
            <a:ln w="9525">
              <a:noFill/>
            </a:ln>
          </p:spPr>
        </p:pic>
      </p:grpSp>
      <p:sp>
        <p:nvSpPr>
          <p:cNvPr id="245783" name="文本框 245782"/>
          <p:cNvSpPr txBox="1"/>
          <p:nvPr/>
        </p:nvSpPr>
        <p:spPr>
          <a:xfrm>
            <a:off x="0" y="4621213"/>
            <a:ext cx="9144000" cy="2236787"/>
          </a:xfrm>
          <a:prstGeom prst="rect">
            <a:avLst/>
          </a:prstGeom>
          <a:solidFill>
            <a:srgbClr val="FFFFFF">
              <a:alpha val="85001"/>
            </a:srgbClr>
          </a:solidFill>
          <a:ln w="9525" cap="flat" cmpd="sng">
            <a:solidFill>
              <a:srgbClr val="CC0066"/>
            </a:solidFill>
            <a:prstDash val="solid"/>
            <a:miter/>
            <a:headEnd type="none" w="med" len="med"/>
            <a:tailEnd type="none" w="med" len="med"/>
          </a:ln>
        </p:spPr>
        <p:txBody>
          <a:bodyPr>
            <a:spAutoFit/>
          </a:bodyPr>
          <a:p>
            <a:pPr lvl="0" algn="ctr" eaLnBrk="1" hangingPunct="1"/>
            <a:r>
              <a:rPr lang="zh-CN" altLang="en-US" sz="2800" b="1" dirty="0">
                <a:solidFill>
                  <a:srgbClr val="FF3300"/>
                </a:solidFill>
                <a:latin typeface="Arial" panose="020B0604020202020204" pitchFamily="34" charset="0"/>
                <a:ea typeface="黑体" panose="02010609060101010101" pitchFamily="2" charset="-122"/>
              </a:rPr>
              <a:t>课标要求</a:t>
            </a:r>
            <a:endParaRPr lang="zh-CN" altLang="en-US" sz="2800" b="1" dirty="0">
              <a:solidFill>
                <a:srgbClr val="FF3300"/>
              </a:solidFill>
              <a:latin typeface="Arial" panose="020B0604020202020204" pitchFamily="34" charset="0"/>
              <a:ea typeface="黑体" panose="02010609060101010101" pitchFamily="2" charset="-122"/>
            </a:endParaRPr>
          </a:p>
          <a:p>
            <a:pPr lvl="0" eaLnBrk="1" hangingPunct="1"/>
            <a:r>
              <a:rPr lang="en-US" altLang="zh-CN" sz="2800" b="1">
                <a:solidFill>
                  <a:srgbClr val="FF3300"/>
                </a:solidFill>
                <a:latin typeface="宋体" panose="02010600030101010101" pitchFamily="2" charset="-122"/>
                <a:ea typeface="宋体" panose="02010600030101010101" pitchFamily="2" charset="-122"/>
              </a:rPr>
              <a:t>•</a:t>
            </a:r>
            <a:r>
              <a:rPr lang="zh-CN" altLang="en-US" sz="2800" b="1" dirty="0">
                <a:solidFill>
                  <a:srgbClr val="FF3300"/>
                </a:solidFill>
                <a:latin typeface="Arial" panose="020B0604020202020204" pitchFamily="34" charset="0"/>
                <a:ea typeface="黑体" panose="02010609060101010101" pitchFamily="2" charset="-122"/>
              </a:rPr>
              <a:t>了解“文化大革命”对民主法制的践踏，说明民主法制建设的必要性和艰巨性。</a:t>
            </a:r>
            <a:endParaRPr lang="zh-CN" altLang="en-US" sz="2800" b="1" dirty="0">
              <a:solidFill>
                <a:srgbClr val="FF3300"/>
              </a:solidFill>
              <a:latin typeface="Arial" panose="020B0604020202020204" pitchFamily="34" charset="0"/>
              <a:ea typeface="黑体" panose="02010609060101010101" pitchFamily="2" charset="-122"/>
            </a:endParaRPr>
          </a:p>
          <a:p>
            <a:pPr lvl="0" eaLnBrk="1" hangingPunct="1"/>
            <a:r>
              <a:rPr lang="en-US" altLang="zh-CN" sz="2800" b="1">
                <a:solidFill>
                  <a:srgbClr val="FF3300"/>
                </a:solidFill>
                <a:latin typeface="宋体" panose="02010600030101010101" pitchFamily="2" charset="-122"/>
                <a:ea typeface="宋体" panose="02010600030101010101" pitchFamily="2" charset="-122"/>
              </a:rPr>
              <a:t>•</a:t>
            </a:r>
            <a:r>
              <a:rPr lang="zh-CN" altLang="en-US" sz="2800" b="1" dirty="0">
                <a:solidFill>
                  <a:srgbClr val="FF3300"/>
                </a:solidFill>
                <a:latin typeface="Arial" panose="020B0604020202020204" pitchFamily="34" charset="0"/>
                <a:ea typeface="黑体" panose="02010609060101010101" pitchFamily="2" charset="-122"/>
              </a:rPr>
              <a:t>列举中国共产党十一届三中全会以来我国民主与法制建设的主要成就，认识实行依法治国方略的重要意义。</a:t>
            </a:r>
            <a:endParaRPr lang="zh-CN" altLang="en-US" sz="2800" b="1" dirty="0">
              <a:solidFill>
                <a:srgbClr val="FF33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3"/>
                                        </p:tgtEl>
                                        <p:attrNameLst>
                                          <p:attrName>style.visibility</p:attrName>
                                        </p:attrNameLst>
                                      </p:cBhvr>
                                      <p:to>
                                        <p:strVal val="visible"/>
                                      </p:to>
                                    </p:set>
                                    <p:anim calcmode="lin" valueType="num">
                                      <p:cBhvr additive="base">
                                        <p:cTn id="7" dur="500" fill="hold"/>
                                        <p:tgtEl>
                                          <p:spTgt spid="245783"/>
                                        </p:tgtEl>
                                        <p:attrNameLst>
                                          <p:attrName>ppt_x</p:attrName>
                                        </p:attrNameLst>
                                      </p:cBhvr>
                                      <p:tavLst>
                                        <p:tav tm="0">
                                          <p:val>
                                            <p:strVal val="#ppt_x"/>
                                          </p:val>
                                        </p:tav>
                                        <p:tav tm="100000">
                                          <p:val>
                                            <p:strVal val="#ppt_x"/>
                                          </p:val>
                                        </p:tav>
                                      </p:tavLst>
                                    </p:anim>
                                    <p:anim calcmode="lin" valueType="num">
                                      <p:cBhvr additive="base">
                                        <p:cTn id="8" dur="500" fill="hold"/>
                                        <p:tgtEl>
                                          <p:spTgt spid="245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5218" name="图片 265217" descr="1f29571a754067f6ac6e7574[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65219" name="矩形 265218"/>
          <p:cNvSpPr/>
          <p:nvPr/>
        </p:nvSpPr>
        <p:spPr>
          <a:xfrm>
            <a:off x="609600" y="2362200"/>
            <a:ext cx="7620000" cy="19812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0">
              <a:buNone/>
            </a:pPr>
            <a:endParaRPr lang="zh-CN" altLang="en-US" sz="4000" b="1" dirty="0">
              <a:solidFill>
                <a:srgbClr val="FF3300"/>
              </a:solidFill>
              <a:latin typeface="黑体" panose="02010609060101010101" pitchFamily="2" charset="-122"/>
              <a:ea typeface="黑体" panose="02010609060101010101" pitchFamily="2" charset="-122"/>
            </a:endParaRPr>
          </a:p>
          <a:p>
            <a:pPr lvl="0">
              <a:buNone/>
            </a:pPr>
            <a:endParaRPr lang="zh-CN" altLang="en-US" sz="4000" b="1" dirty="0">
              <a:solidFill>
                <a:srgbClr val="FF3300"/>
              </a:solidFill>
              <a:latin typeface="黑体" panose="02010609060101010101" pitchFamily="2" charset="-122"/>
              <a:ea typeface="黑体" panose="02010609060101010101" pitchFamily="2" charset="-122"/>
            </a:endParaRPr>
          </a:p>
          <a:p>
            <a:pPr lvl="0">
              <a:buNone/>
            </a:pPr>
            <a:endParaRPr lang="zh-CN" altLang="en-US" sz="4000" b="1" dirty="0">
              <a:solidFill>
                <a:srgbClr val="FF3300"/>
              </a:solidFill>
              <a:latin typeface="黑体" panose="02010609060101010101" pitchFamily="2" charset="-122"/>
              <a:ea typeface="黑体" panose="02010609060101010101" pitchFamily="2" charset="-122"/>
            </a:endParaRPr>
          </a:p>
          <a:p>
            <a:pPr lvl="0">
              <a:buNone/>
            </a:pPr>
            <a:endParaRPr lang="zh-CN" altLang="en-US" sz="4000" b="1" dirty="0">
              <a:solidFill>
                <a:srgbClr val="FF3300"/>
              </a:solidFill>
              <a:latin typeface="黑体" panose="02010609060101010101" pitchFamily="2" charset="-122"/>
              <a:ea typeface="黑体" panose="02010609060101010101" pitchFamily="2" charset="-122"/>
            </a:endParaRPr>
          </a:p>
        </p:txBody>
      </p:sp>
      <p:sp>
        <p:nvSpPr>
          <p:cNvPr id="265221" name="矩形 265220"/>
          <p:cNvSpPr/>
          <p:nvPr/>
        </p:nvSpPr>
        <p:spPr>
          <a:xfrm>
            <a:off x="0" y="1676400"/>
            <a:ext cx="8915400" cy="823913"/>
          </a:xfrm>
          <a:prstGeom prst="rect">
            <a:avLst/>
          </a:prstGeom>
          <a:noFill/>
          <a:ln w="9525">
            <a:noFill/>
          </a:ln>
        </p:spPr>
        <p:txBody>
          <a:bodyPr>
            <a:spAutoFit/>
          </a:bodyPr>
          <a:p>
            <a:pPr lvl="0" eaLnBrk="1" hangingPunct="1">
              <a:spcBef>
                <a:spcPct val="20000"/>
              </a:spcBef>
              <a:buClr>
                <a:schemeClr val="hlink"/>
              </a:buClr>
              <a:buFont typeface="Wingdings" panose="05000000000000000000" pitchFamily="2" charset="2"/>
              <a:buNone/>
            </a:pPr>
            <a:r>
              <a:rPr lang="zh-CN" altLang="en-US" sz="4800" b="1" dirty="0">
                <a:solidFill>
                  <a:srgbClr val="FF3300"/>
                </a:solidFill>
                <a:latin typeface="黑体" panose="02010609060101010101" pitchFamily="2" charset="-122"/>
                <a:ea typeface="黑体" panose="02010609060101010101" pitchFamily="2" charset="-122"/>
              </a:rPr>
              <a:t>“文革”给我们留下了哪些启示？</a:t>
            </a:r>
            <a:endParaRPr lang="zh-CN" altLang="en-US" sz="4800" b="1" dirty="0">
              <a:solidFill>
                <a:srgbClr val="FF3300"/>
              </a:solidFill>
              <a:latin typeface="黑体" panose="02010609060101010101" pitchFamily="2" charset="-122"/>
              <a:ea typeface="黑体" panose="02010609060101010101" pitchFamily="2" charset="-122"/>
            </a:endParaRPr>
          </a:p>
        </p:txBody>
      </p:sp>
      <p:sp>
        <p:nvSpPr>
          <p:cNvPr id="265222" name="文本框 265221"/>
          <p:cNvSpPr txBox="1"/>
          <p:nvPr/>
        </p:nvSpPr>
        <p:spPr>
          <a:xfrm>
            <a:off x="228600" y="2971800"/>
            <a:ext cx="8610600" cy="2941638"/>
          </a:xfrm>
          <a:prstGeom prst="rect">
            <a:avLst/>
          </a:prstGeom>
          <a:noFill/>
          <a:ln w="9525">
            <a:noFill/>
          </a:ln>
        </p:spPr>
        <p:txBody>
          <a:bodyPr>
            <a:spAutoFit/>
          </a:bodyPr>
          <a:p>
            <a:pPr lvl="0" eaLnBrk="1" hangingPunct="1"/>
            <a:r>
              <a:rPr lang="zh-CN" altLang="en-US" sz="3200" b="1" dirty="0">
                <a:solidFill>
                  <a:srgbClr val="9900FF"/>
                </a:solidFill>
                <a:latin typeface="黑体" panose="02010609060101010101" pitchFamily="2" charset="-122"/>
                <a:ea typeface="黑体" panose="02010609060101010101" pitchFamily="2" charset="-122"/>
              </a:rPr>
              <a:t>  </a:t>
            </a:r>
            <a:r>
              <a:rPr lang="zh-CN" altLang="en-US" sz="3200" b="1" dirty="0">
                <a:solidFill>
                  <a:schemeClr val="hlink"/>
                </a:solidFill>
                <a:latin typeface="黑体" panose="02010609060101010101" pitchFamily="2" charset="-122"/>
                <a:ea typeface="黑体" panose="02010609060101010101" pitchFamily="2" charset="-122"/>
              </a:rPr>
              <a:t>（</a:t>
            </a:r>
            <a:r>
              <a:rPr lang="en-US" altLang="zh-CN" sz="3200" b="1">
                <a:solidFill>
                  <a:schemeClr val="hlink"/>
                </a:solidFill>
                <a:latin typeface="黑体" panose="02010609060101010101" pitchFamily="2" charset="-122"/>
                <a:ea typeface="黑体" panose="02010609060101010101" pitchFamily="2" charset="-122"/>
              </a:rPr>
              <a:t>1</a:t>
            </a:r>
            <a:r>
              <a:rPr lang="zh-CN" altLang="en-US" sz="3200" b="1" dirty="0">
                <a:solidFill>
                  <a:schemeClr val="hlink"/>
                </a:solidFill>
                <a:latin typeface="黑体" panose="02010609060101010101" pitchFamily="2" charset="-122"/>
                <a:ea typeface="黑体" panose="02010609060101010101" pitchFamily="2" charset="-122"/>
              </a:rPr>
              <a:t>）必须加强社会主义民主法制建设。</a:t>
            </a:r>
            <a:endParaRPr lang="zh-CN" altLang="en-US" sz="3200" b="1" dirty="0">
              <a:solidFill>
                <a:schemeClr val="hlink"/>
              </a:solidFill>
              <a:latin typeface="黑体" panose="02010609060101010101" pitchFamily="2" charset="-122"/>
              <a:ea typeface="黑体" panose="02010609060101010101" pitchFamily="2" charset="-122"/>
            </a:endParaRPr>
          </a:p>
          <a:p>
            <a:pPr lvl="0" eaLnBrk="1" hangingPunct="1"/>
            <a:r>
              <a:rPr lang="zh-CN" altLang="en-US" sz="3200" b="1" dirty="0">
                <a:solidFill>
                  <a:srgbClr val="9900FF"/>
                </a:solidFill>
                <a:latin typeface="黑体" panose="02010609060101010101" pitchFamily="2" charset="-122"/>
                <a:ea typeface="黑体" panose="02010609060101010101" pitchFamily="2" charset="-122"/>
              </a:rPr>
              <a:t>                      </a:t>
            </a:r>
            <a:endParaRPr lang="zh-CN" altLang="en-US" sz="3200" b="1" dirty="0">
              <a:solidFill>
                <a:schemeClr val="hlink"/>
              </a:solidFill>
              <a:latin typeface="黑体" panose="02010609060101010101" pitchFamily="2" charset="-122"/>
              <a:ea typeface="黑体" panose="02010609060101010101" pitchFamily="2" charset="-122"/>
            </a:endParaRPr>
          </a:p>
          <a:p>
            <a:pPr lvl="0" eaLnBrk="1" hangingPunct="1"/>
            <a:r>
              <a:rPr lang="zh-CN" altLang="en-US" sz="3200" b="1" dirty="0">
                <a:solidFill>
                  <a:srgbClr val="0000FF"/>
                </a:solidFill>
                <a:latin typeface="黑体" panose="02010609060101010101" pitchFamily="2" charset="-122"/>
                <a:ea typeface="黑体" panose="02010609060101010101" pitchFamily="2" charset="-122"/>
              </a:rPr>
              <a:t>  （</a:t>
            </a:r>
            <a:r>
              <a:rPr lang="en-US" altLang="zh-CN" sz="3200" b="1">
                <a:solidFill>
                  <a:srgbClr val="0000FF"/>
                </a:solidFill>
                <a:latin typeface="黑体" panose="02010609060101010101" pitchFamily="2" charset="-122"/>
                <a:ea typeface="黑体" panose="02010609060101010101" pitchFamily="2" charset="-122"/>
              </a:rPr>
              <a:t>2</a:t>
            </a:r>
            <a:r>
              <a:rPr lang="zh-CN" altLang="en-US" sz="3200" b="1" dirty="0">
                <a:solidFill>
                  <a:srgbClr val="0000FF"/>
                </a:solidFill>
                <a:latin typeface="黑体" panose="02010609060101010101" pitchFamily="2" charset="-122"/>
                <a:ea typeface="黑体" panose="02010609060101010101" pitchFamily="2" charset="-122"/>
              </a:rPr>
              <a:t>）必须坚持集体领导，防止个人崇拜。 </a:t>
            </a:r>
            <a:endParaRPr lang="zh-CN" altLang="en-US" sz="3200" b="1" dirty="0">
              <a:solidFill>
                <a:srgbClr val="0000FF"/>
              </a:solidFill>
              <a:latin typeface="黑体" panose="02010609060101010101" pitchFamily="2" charset="-122"/>
              <a:ea typeface="黑体" panose="02010609060101010101" pitchFamily="2" charset="-122"/>
            </a:endParaRPr>
          </a:p>
          <a:p>
            <a:pPr lvl="0" eaLnBrk="1" hangingPunct="1"/>
            <a:r>
              <a:rPr lang="zh-CN" altLang="en-US" sz="3200" b="1" dirty="0">
                <a:solidFill>
                  <a:srgbClr val="0000FF"/>
                </a:solidFill>
                <a:latin typeface="黑体" panose="02010609060101010101" pitchFamily="2" charset="-122"/>
                <a:ea typeface="黑体" panose="02010609060101010101" pitchFamily="2" charset="-122"/>
              </a:rPr>
              <a:t>  </a:t>
            </a:r>
            <a:endParaRPr lang="zh-CN" altLang="en-US" sz="3200" b="1" dirty="0">
              <a:solidFill>
                <a:srgbClr val="0000FF"/>
              </a:solidFill>
              <a:latin typeface="黑体" panose="02010609060101010101" pitchFamily="2" charset="-122"/>
              <a:ea typeface="黑体" panose="02010609060101010101" pitchFamily="2" charset="-122"/>
            </a:endParaRPr>
          </a:p>
          <a:p>
            <a:pPr lvl="0" eaLnBrk="1" hangingPunct="1"/>
            <a:r>
              <a:rPr lang="zh-CN" altLang="en-US" sz="3200" b="1" dirty="0">
                <a:solidFill>
                  <a:srgbClr val="0000FF"/>
                </a:solidFill>
                <a:latin typeface="黑体" panose="02010609060101010101" pitchFamily="2" charset="-122"/>
                <a:ea typeface="黑体" panose="02010609060101010101" pitchFamily="2" charset="-122"/>
              </a:rPr>
              <a:t>  （</a:t>
            </a:r>
            <a:r>
              <a:rPr lang="en-US" altLang="zh-CN" sz="3200" b="1">
                <a:solidFill>
                  <a:srgbClr val="0000FF"/>
                </a:solidFill>
                <a:latin typeface="黑体" panose="02010609060101010101" pitchFamily="2" charset="-122"/>
                <a:ea typeface="黑体" panose="02010609060101010101" pitchFamily="2" charset="-122"/>
              </a:rPr>
              <a:t>3</a:t>
            </a:r>
            <a:r>
              <a:rPr lang="zh-CN" altLang="en-US" sz="3200" b="1" dirty="0">
                <a:solidFill>
                  <a:srgbClr val="0000FF"/>
                </a:solidFill>
                <a:latin typeface="黑体" panose="02010609060101010101" pitchFamily="2" charset="-122"/>
                <a:ea typeface="黑体" panose="02010609060101010101" pitchFamily="2" charset="-122"/>
              </a:rPr>
              <a:t>）坚持以经济建设为中心。</a:t>
            </a:r>
            <a:r>
              <a:rPr lang="zh-CN" altLang="en-US" dirty="0">
                <a:latin typeface="Arial" panose="020B0604020202020204" pitchFamily="34" charset="0"/>
                <a:ea typeface="宋体" panose="02010600030101010101" pitchFamily="2" charset="-122"/>
              </a:rPr>
              <a:t> </a:t>
            </a:r>
            <a:endParaRPr lang="zh-CN" altLang="en-US" sz="3200" b="1" dirty="0">
              <a:solidFill>
                <a:srgbClr val="0000FF"/>
              </a:solidFill>
              <a:latin typeface="黑体" panose="02010609060101010101" pitchFamily="2" charset="-122"/>
              <a:ea typeface="黑体" panose="02010609060101010101" pitchFamily="2" charset="-122"/>
            </a:endParaRPr>
          </a:p>
          <a:p>
            <a:pPr lvl="0" eaLnBrk="1" hangingPunct="1">
              <a:spcBef>
                <a:spcPct val="50000"/>
              </a:spcBef>
            </a:pPr>
            <a:endParaRPr lang="zh-CN" altLang="en-US" dirty="0">
              <a:latin typeface="Arial" panose="020B0604020202020204" pitchFamily="34" charset="0"/>
              <a:ea typeface="宋体" panose="02010600030101010101" pitchFamily="2" charset="-122"/>
            </a:endParaRPr>
          </a:p>
        </p:txBody>
      </p:sp>
      <p:sp>
        <p:nvSpPr>
          <p:cNvPr id="265223" name="文本框 265222"/>
          <p:cNvSpPr txBox="1"/>
          <p:nvPr/>
        </p:nvSpPr>
        <p:spPr>
          <a:xfrm>
            <a:off x="5165725" y="6194425"/>
            <a:ext cx="2530475" cy="366713"/>
          </a:xfrm>
          <a:prstGeom prst="rect">
            <a:avLst/>
          </a:prstGeom>
          <a:noFill/>
          <a:ln w="9525">
            <a:noFill/>
          </a:ln>
        </p:spPr>
        <p:txBody>
          <a:bodyP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65224" name="文本框 265223"/>
          <p:cNvSpPr txBox="1"/>
          <p:nvPr/>
        </p:nvSpPr>
        <p:spPr>
          <a:xfrm>
            <a:off x="4953000" y="3505200"/>
            <a:ext cx="2743200" cy="519113"/>
          </a:xfrm>
          <a:prstGeom prst="rect">
            <a:avLst/>
          </a:prstGeom>
          <a:noFill/>
          <a:ln w="9525">
            <a:noFill/>
          </a:ln>
        </p:spPr>
        <p:txBody>
          <a:bodyPr>
            <a:spAutoFit/>
          </a:bodyPr>
          <a:p>
            <a:pPr lvl="0" eaLnBrk="1" hangingPunct="1">
              <a:spcBef>
                <a:spcPct val="50000"/>
              </a:spcBef>
            </a:pPr>
            <a:r>
              <a:rPr lang="zh-CN" altLang="en-US" sz="2800" b="1" dirty="0">
                <a:solidFill>
                  <a:srgbClr val="000000"/>
                </a:solidFill>
                <a:latin typeface="Arial" panose="020B0604020202020204" pitchFamily="34" charset="0"/>
                <a:ea typeface="宋体" panose="02010600030101010101" pitchFamily="2" charset="-122"/>
              </a:rPr>
              <a:t>（最深刻教训）</a:t>
            </a:r>
            <a:endParaRPr lang="zh-CN" altLang="en-US" sz="2800" b="1"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5222"/>
                                        </p:tgtEl>
                                        <p:attrNameLst>
                                          <p:attrName>style.visibility</p:attrName>
                                        </p:attrNameLst>
                                      </p:cBhvr>
                                      <p:to>
                                        <p:strVal val="visible"/>
                                      </p:to>
                                    </p:set>
                                    <p:animEffect transition="in" filter="slide(fromBottom)">
                                      <p:cBhvr>
                                        <p:cTn id="7" dur="500"/>
                                        <p:tgtEl>
                                          <p:spTgt spid="2652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5224"/>
                                        </p:tgtEl>
                                        <p:attrNameLst>
                                          <p:attrName>style.visibility</p:attrName>
                                        </p:attrNameLst>
                                      </p:cBhvr>
                                      <p:to>
                                        <p:strVal val="visible"/>
                                      </p:to>
                                    </p:set>
                                    <p:animEffect transition="in" filter="slide(fromBottom)">
                                      <p:cBhvr>
                                        <p:cTn id="12" dur="500"/>
                                        <p:tgtEl>
                                          <p:spTgt spid="265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p:bldP spid="26522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6242" name="Picture 2" descr="photoREADdata">
            <a:hlinkClick r:id="rId1"/>
          </p:cNvPr>
          <p:cNvPicPr>
            <a:picLocks noChangeAspect="1"/>
          </p:cNvPicPr>
          <p:nvPr/>
        </p:nvPicPr>
        <p:blipFill>
          <a:blip r:embed="rId2"/>
          <a:stretch>
            <a:fillRect/>
          </a:stretch>
        </p:blipFill>
        <p:spPr>
          <a:xfrm>
            <a:off x="0" y="1828800"/>
            <a:ext cx="4598988" cy="5029200"/>
          </a:xfrm>
          <a:prstGeom prst="rect">
            <a:avLst/>
          </a:prstGeom>
          <a:noFill/>
          <a:ln w="9525">
            <a:noFill/>
          </a:ln>
        </p:spPr>
      </p:pic>
      <p:pic>
        <p:nvPicPr>
          <p:cNvPr id="266243" name="Picture 3" descr="W020081010633095643528"/>
          <p:cNvPicPr>
            <a:picLocks noChangeAspect="1"/>
          </p:cNvPicPr>
          <p:nvPr/>
        </p:nvPicPr>
        <p:blipFill>
          <a:blip r:embed="rId3"/>
          <a:stretch>
            <a:fillRect/>
          </a:stretch>
        </p:blipFill>
        <p:spPr>
          <a:xfrm>
            <a:off x="4648200" y="1828800"/>
            <a:ext cx="4495800" cy="5029200"/>
          </a:xfrm>
          <a:prstGeom prst="rect">
            <a:avLst/>
          </a:prstGeom>
          <a:noFill/>
          <a:ln w="9525">
            <a:noFill/>
          </a:ln>
        </p:spPr>
      </p:pic>
      <p:sp>
        <p:nvSpPr>
          <p:cNvPr id="266244" name="Text Box 6"/>
          <p:cNvSpPr txBox="1"/>
          <p:nvPr/>
        </p:nvSpPr>
        <p:spPr>
          <a:xfrm>
            <a:off x="447675" y="5307013"/>
            <a:ext cx="184150" cy="366712"/>
          </a:xfrm>
          <a:prstGeom prst="rect">
            <a:avLst/>
          </a:prstGeom>
          <a:noFill/>
          <a:ln w="9525">
            <a:noFill/>
          </a:ln>
        </p:spPr>
        <p:txBody>
          <a:bodyPr wrap="none">
            <a:spAutoFit/>
          </a:bodyPr>
          <a:p>
            <a:pPr lvl="0" eaLnBrk="1" hangingPunct="1"/>
            <a:endParaRPr lang="zh-CN" altLang="zh-CN" dirty="0">
              <a:latin typeface="Arial" panose="020B0604020202020204" pitchFamily="34" charset="0"/>
              <a:ea typeface="宋体" panose="02010600030101010101" pitchFamily="2" charset="-122"/>
            </a:endParaRPr>
          </a:p>
        </p:txBody>
      </p:sp>
      <p:sp>
        <p:nvSpPr>
          <p:cNvPr id="12295" name="Text Box 7"/>
          <p:cNvSpPr txBox="1"/>
          <p:nvPr/>
        </p:nvSpPr>
        <p:spPr>
          <a:xfrm>
            <a:off x="2362200" y="2971800"/>
            <a:ext cx="4114800" cy="711200"/>
          </a:xfrm>
          <a:prstGeom prst="rect">
            <a:avLst/>
          </a:prstGeom>
          <a:solidFill>
            <a:srgbClr val="FFFF99"/>
          </a:solidFill>
          <a:ln w="9525" cap="flat" cmpd="sng">
            <a:solidFill>
              <a:srgbClr val="FF0000"/>
            </a:solidFill>
            <a:prstDash val="solid"/>
            <a:miter/>
            <a:headEnd type="none" w="med" len="med"/>
            <a:tailEnd type="none" w="med" len="med"/>
          </a:ln>
        </p:spPr>
        <p:txBody>
          <a:bodyPr>
            <a:spAutoFit/>
          </a:bodyPr>
          <a:p>
            <a:pPr lvl="0" eaLnBrk="1" hangingPunct="1"/>
            <a:r>
              <a:rPr lang="zh-CN" altLang="en-US" sz="4000" b="1" dirty="0">
                <a:solidFill>
                  <a:srgbClr val="FF0066"/>
                </a:solidFill>
                <a:latin typeface="Arial" panose="020B0604020202020204" pitchFamily="34" charset="0"/>
                <a:ea typeface="华文新魏" pitchFamily="2" charset="-122"/>
              </a:rPr>
              <a:t>十一届三中全会</a:t>
            </a:r>
            <a:endParaRPr lang="zh-CN" altLang="en-US" sz="4000" b="1" dirty="0">
              <a:solidFill>
                <a:srgbClr val="FF0066"/>
              </a:solidFill>
              <a:latin typeface="Arial" panose="020B0604020202020204" pitchFamily="34" charset="0"/>
              <a:ea typeface="华文新魏" pitchFamily="2" charset="-122"/>
            </a:endParaRPr>
          </a:p>
        </p:txBody>
      </p:sp>
      <p:sp>
        <p:nvSpPr>
          <p:cNvPr id="266246" name="矩形 266245"/>
          <p:cNvSpPr/>
          <p:nvPr/>
        </p:nvSpPr>
        <p:spPr>
          <a:xfrm>
            <a:off x="3962400" y="762000"/>
            <a:ext cx="5486400" cy="990600"/>
          </a:xfrm>
          <a:prstGeom prst="rect">
            <a:avLst/>
          </a:prstGeom>
          <a:noFill/>
          <a:ln w="9525">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sz="4000" b="1" dirty="0">
                <a:solidFill>
                  <a:srgbClr val="FF0066"/>
                </a:solidFill>
                <a:latin typeface="黑体" panose="02010609060101010101" pitchFamily="2" charset="-122"/>
                <a:ea typeface="黑体" panose="02010609060101010101" pitchFamily="2" charset="-122"/>
              </a:rPr>
              <a:t>走进新时代</a:t>
            </a:r>
            <a:r>
              <a:rPr lang="zh-CN" altLang="en-US" sz="2400" b="1" dirty="0">
                <a:solidFill>
                  <a:srgbClr val="FF0066"/>
                </a:solidFill>
                <a:latin typeface="黑体" panose="02010609060101010101" pitchFamily="2" charset="-122"/>
                <a:ea typeface="黑体" panose="02010609060101010101" pitchFamily="2" charset="-122"/>
              </a:rPr>
              <a:t>（</a:t>
            </a:r>
            <a:r>
              <a:rPr lang="en-US" altLang="zh-CN" sz="2800" b="1">
                <a:solidFill>
                  <a:srgbClr val="FF0066"/>
                </a:solidFill>
                <a:latin typeface="黑体" panose="02010609060101010101" pitchFamily="2" charset="-122"/>
                <a:ea typeface="黑体" panose="02010609060101010101" pitchFamily="2" charset="-122"/>
              </a:rPr>
              <a:t>1978</a:t>
            </a:r>
            <a:r>
              <a:rPr lang="zh-CN" altLang="en-US" sz="2800" b="1" dirty="0">
                <a:solidFill>
                  <a:srgbClr val="FF0066"/>
                </a:solidFill>
                <a:latin typeface="黑体" panose="02010609060101010101" pitchFamily="2" charset="-122"/>
                <a:ea typeface="黑体" panose="02010609060101010101" pitchFamily="2" charset="-122"/>
              </a:rPr>
              <a:t>年</a:t>
            </a:r>
            <a:r>
              <a:rPr lang="en-US" altLang="zh-CN" sz="2800" b="1">
                <a:solidFill>
                  <a:srgbClr val="FF0066"/>
                </a:solidFill>
                <a:latin typeface="黑体" panose="02010609060101010101" pitchFamily="2" charset="-122"/>
                <a:ea typeface="黑体" panose="02010609060101010101" pitchFamily="2" charset="-122"/>
              </a:rPr>
              <a:t>—</a:t>
            </a:r>
            <a:r>
              <a:rPr lang="zh-CN" altLang="en-US" sz="2800" b="1" dirty="0">
                <a:solidFill>
                  <a:srgbClr val="FF0066"/>
                </a:solidFill>
                <a:latin typeface="黑体" panose="02010609060101010101" pitchFamily="2" charset="-122"/>
                <a:ea typeface="黑体" panose="02010609060101010101" pitchFamily="2" charset="-122"/>
              </a:rPr>
              <a:t>今）</a:t>
            </a:r>
            <a:endParaRPr lang="zh-CN" altLang="en-US" sz="2800" b="1" dirty="0">
              <a:solidFill>
                <a:srgbClr val="FF0066"/>
              </a:solidFill>
              <a:latin typeface="黑体" panose="02010609060101010101" pitchFamily="2" charset="-122"/>
              <a:ea typeface="黑体" panose="02010609060101010101" pitchFamily="2" charset="-122"/>
            </a:endParaRPr>
          </a:p>
        </p:txBody>
      </p:sp>
      <p:sp>
        <p:nvSpPr>
          <p:cNvPr id="266247" name="波形 266246"/>
          <p:cNvSpPr/>
          <p:nvPr/>
        </p:nvSpPr>
        <p:spPr>
          <a:xfrm>
            <a:off x="0" y="0"/>
            <a:ext cx="3962400" cy="2133600"/>
          </a:xfrm>
          <a:prstGeom prst="wave">
            <a:avLst>
              <a:gd name="adj1" fmla="val 13005"/>
              <a:gd name="adj2" fmla="val 0"/>
            </a:avLst>
          </a:prstGeom>
          <a:solidFill>
            <a:srgbClr val="FFFF99"/>
          </a:solidFill>
          <a:ln w="9525" cap="flat" cmpd="sng">
            <a:solidFill>
              <a:schemeClr val="tx1"/>
            </a:solidFill>
            <a:prstDash val="solid"/>
            <a:headEnd type="none" w="med" len="med"/>
            <a:tailEnd type="none" w="med" len="med"/>
          </a:ln>
        </p:spPr>
        <p:txBody>
          <a:bodyPr wrap="none" anchor="ctr"/>
          <a:p>
            <a:pPr lvl="0" algn="ctr" eaLnBrk="1" hangingPunct="1"/>
            <a:r>
              <a:rPr lang="zh-CN" altLang="en-US" sz="6000" b="1" dirty="0">
                <a:solidFill>
                  <a:schemeClr val="hlink"/>
                </a:solidFill>
                <a:latin typeface="Arial" panose="020B0604020202020204" pitchFamily="34" charset="0"/>
                <a:ea typeface="黑体" panose="02010609060101010101" pitchFamily="2" charset="-122"/>
              </a:rPr>
              <a:t>发展的今天</a:t>
            </a:r>
            <a:endParaRPr lang="zh-CN" altLang="en-US" sz="6000" b="1" dirty="0">
              <a:solidFill>
                <a:schemeClr val="hlink"/>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242"/>
                                        </p:tgtEl>
                                        <p:attrNameLst>
                                          <p:attrName>style.visibility</p:attrName>
                                        </p:attrNameLst>
                                      </p:cBhvr>
                                      <p:to>
                                        <p:strVal val="visible"/>
                                      </p:to>
                                    </p:set>
                                    <p:anim calcmode="lin" valueType="num">
                                      <p:cBhvr>
                                        <p:cTn id="7" dur="500" fill="hold"/>
                                        <p:tgtEl>
                                          <p:spTgt spid="266242"/>
                                        </p:tgtEl>
                                        <p:attrNameLst>
                                          <p:attrName>ppt_w</p:attrName>
                                        </p:attrNameLst>
                                      </p:cBhvr>
                                      <p:tavLst>
                                        <p:tav tm="0">
                                          <p:val>
                                            <p:fltVal val="0.000000"/>
                                          </p:val>
                                        </p:tav>
                                        <p:tav tm="100000">
                                          <p:val>
                                            <p:strVal val="#ppt_w"/>
                                          </p:val>
                                        </p:tav>
                                      </p:tavLst>
                                    </p:anim>
                                    <p:anim calcmode="lin" valueType="num">
                                      <p:cBhvr>
                                        <p:cTn id="8" dur="500" fill="hold"/>
                                        <p:tgtEl>
                                          <p:spTgt spid="266242"/>
                                        </p:tgtEl>
                                        <p:attrNameLst>
                                          <p:attrName>ppt_h</p:attrName>
                                        </p:attrNameLst>
                                      </p:cBhvr>
                                      <p:tavLst>
                                        <p:tav tm="0">
                                          <p:val>
                                            <p:fltVal val="0.00000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295"/>
                                        </p:tgtEl>
                                        <p:attrNameLst>
                                          <p:attrName>style.visibility</p:attrName>
                                        </p:attrNameLst>
                                      </p:cBhvr>
                                      <p:to>
                                        <p:strVal val="visible"/>
                                      </p:to>
                                    </p:set>
                                    <p:anim calcmode="lin" valueType="num">
                                      <p:cBhvr>
                                        <p:cTn id="11" dur="500" fill="hold"/>
                                        <p:tgtEl>
                                          <p:spTgt spid="12295"/>
                                        </p:tgtEl>
                                        <p:attrNameLst>
                                          <p:attrName>ppt_w</p:attrName>
                                        </p:attrNameLst>
                                      </p:cBhvr>
                                      <p:tavLst>
                                        <p:tav tm="0">
                                          <p:val>
                                            <p:fltVal val="0.000000"/>
                                          </p:val>
                                        </p:tav>
                                        <p:tav tm="100000">
                                          <p:val>
                                            <p:strVal val="#ppt_w"/>
                                          </p:val>
                                        </p:tav>
                                      </p:tavLst>
                                    </p:anim>
                                    <p:anim calcmode="lin" valueType="num">
                                      <p:cBhvr>
                                        <p:cTn id="12" dur="500" fill="hold"/>
                                        <p:tgtEl>
                                          <p:spTgt spid="12295"/>
                                        </p:tgtEl>
                                        <p:attrNameLst>
                                          <p:attrName>ppt_h</p:attrName>
                                        </p:attrNameLst>
                                      </p:cBhvr>
                                      <p:tavLst>
                                        <p:tav tm="0">
                                          <p:val>
                                            <p:fltVal val="0.00000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6243"/>
                                        </p:tgtEl>
                                        <p:attrNameLst>
                                          <p:attrName>style.visibility</p:attrName>
                                        </p:attrNameLst>
                                      </p:cBhvr>
                                      <p:to>
                                        <p:strVal val="visible"/>
                                      </p:to>
                                    </p:set>
                                    <p:anim calcmode="lin" valueType="num">
                                      <p:cBhvr>
                                        <p:cTn id="15" dur="500" fill="hold"/>
                                        <p:tgtEl>
                                          <p:spTgt spid="266243"/>
                                        </p:tgtEl>
                                        <p:attrNameLst>
                                          <p:attrName>ppt_w</p:attrName>
                                        </p:attrNameLst>
                                      </p:cBhvr>
                                      <p:tavLst>
                                        <p:tav tm="0">
                                          <p:val>
                                            <p:fltVal val="0.000000"/>
                                          </p:val>
                                        </p:tav>
                                        <p:tav tm="100000">
                                          <p:val>
                                            <p:strVal val="#ppt_w"/>
                                          </p:val>
                                        </p:tav>
                                      </p:tavLst>
                                    </p:anim>
                                    <p:anim calcmode="lin" valueType="num">
                                      <p:cBhvr>
                                        <p:cTn id="16" dur="500" fill="hold"/>
                                        <p:tgtEl>
                                          <p:spTgt spid="266243"/>
                                        </p:tgtEl>
                                        <p:attrNameLst>
                                          <p:attrName>ppt_h</p:attrName>
                                        </p:attrNameLst>
                                      </p:cBhvr>
                                      <p:tavLst>
                                        <p:tav tm="0">
                                          <p:val>
                                            <p:fltVal val="0.00000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66247"/>
                                        </p:tgtEl>
                                        <p:attrNameLst>
                                          <p:attrName>style.visibility</p:attrName>
                                        </p:attrNameLst>
                                      </p:cBhvr>
                                      <p:to>
                                        <p:strVal val="visible"/>
                                      </p:to>
                                    </p:set>
                                    <p:anim calcmode="lin" valueType="num">
                                      <p:cBhvr>
                                        <p:cTn id="21" dur="500" fill="hold"/>
                                        <p:tgtEl>
                                          <p:spTgt spid="26624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66247"/>
                                        </p:tgtEl>
                                        <p:attrNameLst>
                                          <p:attrName>ppt_y</p:attrName>
                                        </p:attrNameLst>
                                      </p:cBhvr>
                                      <p:tavLst>
                                        <p:tav tm="0">
                                          <p:val>
                                            <p:strVal val="#ppt_y"/>
                                          </p:val>
                                        </p:tav>
                                        <p:tav tm="100000">
                                          <p:val>
                                            <p:strVal val="#ppt_y"/>
                                          </p:val>
                                        </p:tav>
                                      </p:tavLst>
                                    </p:anim>
                                    <p:anim calcmode="lin" valueType="num">
                                      <p:cBhvr>
                                        <p:cTn id="23" dur="500" fill="hold"/>
                                        <p:tgtEl>
                                          <p:spTgt spid="26624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6624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6624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66246"/>
                                        </p:tgtEl>
                                        <p:attrNameLst>
                                          <p:attrName>style.visibility</p:attrName>
                                        </p:attrNameLst>
                                      </p:cBhvr>
                                      <p:to>
                                        <p:strVal val="visible"/>
                                      </p:to>
                                    </p:set>
                                    <p:anim calcmode="lin" valueType="num">
                                      <p:cBhvr>
                                        <p:cTn id="28" dur="500" fill="hold"/>
                                        <p:tgtEl>
                                          <p:spTgt spid="26624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66246"/>
                                        </p:tgtEl>
                                        <p:attrNameLst>
                                          <p:attrName>ppt_y</p:attrName>
                                        </p:attrNameLst>
                                      </p:cBhvr>
                                      <p:tavLst>
                                        <p:tav tm="0">
                                          <p:val>
                                            <p:strVal val="#ppt_y"/>
                                          </p:val>
                                        </p:tav>
                                        <p:tav tm="100000">
                                          <p:val>
                                            <p:strVal val="#ppt_y"/>
                                          </p:val>
                                        </p:tav>
                                      </p:tavLst>
                                    </p:anim>
                                    <p:anim calcmode="lin" valueType="num">
                                      <p:cBhvr>
                                        <p:cTn id="30" dur="500" fill="hold"/>
                                        <p:tgtEl>
                                          <p:spTgt spid="26624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6624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66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266246" grpId="0"/>
      <p:bldP spid="26624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9314" name="文本框 269313"/>
          <p:cNvSpPr txBox="1"/>
          <p:nvPr/>
        </p:nvSpPr>
        <p:spPr>
          <a:xfrm>
            <a:off x="0" y="0"/>
            <a:ext cx="5940425" cy="588963"/>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buClrTx/>
            </a:pPr>
            <a:r>
              <a:rPr lang="zh-CN" altLang="en-US" sz="3200" b="1"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rPr>
              <a:t>二、新时期的民主法制建设</a:t>
            </a:r>
            <a:endParaRPr lang="zh-CN" altLang="en-US" sz="3200" b="1"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269315" name="文本框 269314"/>
          <p:cNvSpPr txBox="1"/>
          <p:nvPr/>
        </p:nvSpPr>
        <p:spPr>
          <a:xfrm>
            <a:off x="52388" y="692150"/>
            <a:ext cx="9091612" cy="1701800"/>
          </a:xfrm>
          <a:prstGeom prst="rect">
            <a:avLst/>
          </a:prstGeom>
          <a:noFill/>
          <a:ln w="9525">
            <a:noFill/>
          </a:ln>
        </p:spPr>
        <p:txBody>
          <a:bodyPr>
            <a:spAutoFit/>
          </a:bodyPr>
          <a:p>
            <a:pPr lvl="0" eaLnBrk="1" hangingPunct="1">
              <a:lnSpc>
                <a:spcPct val="110000"/>
              </a:lnSpc>
              <a:buClrTx/>
            </a:pPr>
            <a:r>
              <a:rPr lang="en-US" altLang="zh-CN" sz="3200"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1</a:t>
            </a:r>
            <a:r>
              <a:rPr lang="zh-CN" altLang="en-US" sz="32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rPr>
              <a:t>、历史条件：</a:t>
            </a:r>
            <a:endParaRPr lang="zh-CN" altLang="en-US" sz="3200" b="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eaLnBrk="1" hangingPunct="1">
              <a:lnSpc>
                <a:spcPct val="110000"/>
              </a:lnSpc>
              <a:buClrTx/>
            </a:pPr>
            <a:r>
              <a:rPr lang="zh-CN" altLang="en-US" sz="3200" b="1" dirty="0">
                <a:solidFill>
                  <a:schemeClr val="accent2"/>
                </a:solidFill>
                <a:latin typeface="黑体" panose="02010609060101010101" pitchFamily="2" charset="-122"/>
                <a:ea typeface="黑体" panose="02010609060101010101" pitchFamily="2" charset="-122"/>
              </a:rPr>
              <a:t>（</a:t>
            </a:r>
            <a:r>
              <a:rPr lang="en-US" altLang="zh-CN" sz="3200" b="1">
                <a:solidFill>
                  <a:schemeClr val="accent2"/>
                </a:solidFill>
                <a:latin typeface="黑体" panose="02010609060101010101" pitchFamily="2" charset="-122"/>
                <a:ea typeface="黑体" panose="02010609060101010101" pitchFamily="2" charset="-122"/>
              </a:rPr>
              <a:t>1</a:t>
            </a:r>
            <a:r>
              <a:rPr lang="zh-CN" altLang="en-US" sz="3200" b="1" dirty="0">
                <a:solidFill>
                  <a:schemeClr val="accent2"/>
                </a:solidFill>
                <a:latin typeface="黑体" panose="02010609060101010101" pitchFamily="2" charset="-122"/>
                <a:ea typeface="黑体" panose="02010609060101010101" pitchFamily="2" charset="-122"/>
              </a:rPr>
              <a:t>）吸取文化大革命的深刻教训</a:t>
            </a:r>
            <a:r>
              <a:rPr lang="en-US" altLang="zh-CN" sz="3200" b="1">
                <a:solidFill>
                  <a:schemeClr val="bg1"/>
                </a:solidFill>
                <a:latin typeface="黑体" panose="02010609060101010101" pitchFamily="2" charset="-122"/>
                <a:ea typeface="黑体" panose="02010609060101010101" pitchFamily="2" charset="-122"/>
              </a:rPr>
              <a:t>——</a:t>
            </a:r>
            <a:r>
              <a:rPr lang="zh-CN" altLang="en-US" sz="3200" b="1" dirty="0">
                <a:solidFill>
                  <a:srgbClr val="FF0000"/>
                </a:solidFill>
                <a:latin typeface="黑体" panose="02010609060101010101" pitchFamily="2" charset="-122"/>
                <a:ea typeface="黑体" panose="02010609060101010101" pitchFamily="2" charset="-122"/>
              </a:rPr>
              <a:t>必要性</a:t>
            </a:r>
            <a:endParaRPr lang="zh-CN" altLang="en-US" sz="3200" b="1">
              <a:solidFill>
                <a:srgbClr val="FF0000"/>
              </a:solidFill>
              <a:latin typeface="黑体" panose="02010609060101010101" pitchFamily="2" charset="-122"/>
              <a:ea typeface="黑体" panose="02010609060101010101" pitchFamily="2" charset="-122"/>
            </a:endParaRPr>
          </a:p>
          <a:p>
            <a:pPr lvl="0" eaLnBrk="1" hangingPunct="1">
              <a:lnSpc>
                <a:spcPct val="110000"/>
              </a:lnSpc>
              <a:buClrTx/>
            </a:pPr>
            <a:r>
              <a:rPr lang="zh-CN" altLang="en-US" sz="3200" b="1" dirty="0">
                <a:solidFill>
                  <a:schemeClr val="accent2"/>
                </a:solidFill>
                <a:latin typeface="黑体" panose="02010609060101010101" pitchFamily="2" charset="-122"/>
                <a:ea typeface="黑体" panose="02010609060101010101" pitchFamily="2" charset="-122"/>
              </a:rPr>
              <a:t>（</a:t>
            </a:r>
            <a:r>
              <a:rPr lang="en-US" altLang="zh-CN" sz="3200" b="1">
                <a:solidFill>
                  <a:schemeClr val="accent2"/>
                </a:solidFill>
                <a:latin typeface="黑体" panose="02010609060101010101" pitchFamily="2" charset="-122"/>
                <a:ea typeface="黑体" panose="02010609060101010101" pitchFamily="2" charset="-122"/>
              </a:rPr>
              <a:t>2</a:t>
            </a:r>
            <a:r>
              <a:rPr lang="zh-CN" altLang="en-US" sz="3200" b="1" dirty="0">
                <a:solidFill>
                  <a:schemeClr val="accent2"/>
                </a:solidFill>
                <a:latin typeface="黑体" panose="02010609060101010101" pitchFamily="2" charset="-122"/>
                <a:ea typeface="黑体" panose="02010609060101010101" pitchFamily="2" charset="-122"/>
              </a:rPr>
              <a:t>）十一届三中全会实现伟大转折</a:t>
            </a:r>
            <a:r>
              <a:rPr lang="en-US" altLang="zh-CN" sz="3200" b="1">
                <a:solidFill>
                  <a:schemeClr val="bg1"/>
                </a:solidFill>
                <a:latin typeface="黑体" panose="02010609060101010101" pitchFamily="2" charset="-122"/>
                <a:ea typeface="黑体" panose="02010609060101010101" pitchFamily="2" charset="-122"/>
              </a:rPr>
              <a:t>——</a:t>
            </a:r>
            <a:r>
              <a:rPr lang="zh-CN" altLang="en-US" sz="3200" b="1" dirty="0">
                <a:solidFill>
                  <a:srgbClr val="FF0000"/>
                </a:solidFill>
                <a:latin typeface="黑体" panose="02010609060101010101" pitchFamily="2" charset="-122"/>
                <a:ea typeface="黑体" panose="02010609060101010101" pitchFamily="2" charset="-122"/>
              </a:rPr>
              <a:t>政治基础</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269316" name="文本框 269315"/>
          <p:cNvSpPr txBox="1"/>
          <p:nvPr/>
        </p:nvSpPr>
        <p:spPr>
          <a:xfrm>
            <a:off x="323850" y="2565400"/>
            <a:ext cx="8569325" cy="4168775"/>
          </a:xfrm>
          <a:prstGeom prst="rect">
            <a:avLst/>
          </a:prstGeom>
          <a:solidFill>
            <a:srgbClr val="FFFF99"/>
          </a:solidFill>
          <a:ln w="28575" cap="flat" cmpd="sng">
            <a:solidFill>
              <a:srgbClr val="CC0066"/>
            </a:solidFill>
            <a:prstDash val="solid"/>
            <a:miter/>
            <a:headEnd type="none" w="med" len="med"/>
            <a:tailEnd type="none" w="med" len="med"/>
          </a:ln>
        </p:spPr>
        <p:txBody>
          <a:bodyPr>
            <a:spAutoFit/>
          </a:bodyPr>
          <a:p>
            <a:pPr lvl="0" eaLnBrk="1" hangingPunct="1">
              <a:spcBef>
                <a:spcPct val="20000"/>
              </a:spcBef>
            </a:pPr>
            <a:r>
              <a:rPr lang="zh-CN" altLang="en-US" sz="3200" b="1" dirty="0">
                <a:solidFill>
                  <a:srgbClr val="FF0000"/>
                </a:solidFill>
                <a:latin typeface="黑体" panose="02010609060101010101" pitchFamily="2" charset="-122"/>
                <a:ea typeface="黑体" panose="02010609060101010101" pitchFamily="2" charset="-122"/>
              </a:rPr>
              <a:t>时间：</a:t>
            </a:r>
            <a:r>
              <a:rPr lang="en-US" altLang="zh-CN" sz="2800" b="1">
                <a:solidFill>
                  <a:schemeClr val="accent2"/>
                </a:solidFill>
                <a:latin typeface="黑体" panose="02010609060101010101" pitchFamily="2" charset="-122"/>
                <a:ea typeface="黑体" panose="02010609060101010101" pitchFamily="2" charset="-122"/>
              </a:rPr>
              <a:t>1978</a:t>
            </a:r>
            <a:r>
              <a:rPr lang="zh-CN" altLang="en-US" sz="2800" b="1" dirty="0">
                <a:solidFill>
                  <a:schemeClr val="accent2"/>
                </a:solidFill>
                <a:latin typeface="黑体" panose="02010609060101010101" pitchFamily="2" charset="-122"/>
                <a:ea typeface="黑体" panose="02010609060101010101" pitchFamily="2" charset="-122"/>
              </a:rPr>
              <a:t>年</a:t>
            </a:r>
            <a:r>
              <a:rPr lang="en-US" altLang="zh-CN" sz="2800" b="1">
                <a:solidFill>
                  <a:schemeClr val="accent2"/>
                </a:solidFill>
                <a:latin typeface="黑体" panose="02010609060101010101" pitchFamily="2" charset="-122"/>
                <a:ea typeface="黑体" panose="02010609060101010101" pitchFamily="2" charset="-122"/>
              </a:rPr>
              <a:t>12</a:t>
            </a:r>
            <a:r>
              <a:rPr lang="zh-CN" altLang="en-US" sz="2800" b="1" dirty="0">
                <a:solidFill>
                  <a:schemeClr val="accent2"/>
                </a:solidFill>
                <a:latin typeface="黑体" panose="02010609060101010101" pitchFamily="2" charset="-122"/>
                <a:ea typeface="黑体" panose="02010609060101010101" pitchFamily="2" charset="-122"/>
              </a:rPr>
              <a:t>月</a:t>
            </a:r>
            <a:endParaRPr lang="zh-CN" altLang="en-US" sz="2800" b="1" dirty="0">
              <a:solidFill>
                <a:schemeClr val="accent2"/>
              </a:solidFill>
              <a:latin typeface="黑体" panose="02010609060101010101" pitchFamily="2" charset="-122"/>
              <a:ea typeface="黑体" panose="02010609060101010101" pitchFamily="2" charset="-122"/>
            </a:endParaRPr>
          </a:p>
          <a:p>
            <a:pPr lvl="0" eaLnBrk="1" hangingPunct="1">
              <a:spcBef>
                <a:spcPct val="20000"/>
              </a:spcBef>
            </a:pPr>
            <a:r>
              <a:rPr lang="zh-CN" altLang="en-US" sz="3200" b="1" dirty="0">
                <a:solidFill>
                  <a:srgbClr val="FF0000"/>
                </a:solidFill>
                <a:latin typeface="黑体" panose="02010609060101010101" pitchFamily="2" charset="-122"/>
                <a:ea typeface="黑体" panose="02010609060101010101" pitchFamily="2" charset="-122"/>
              </a:rPr>
              <a:t>内容</a:t>
            </a:r>
            <a:r>
              <a:rPr lang="zh-CN" altLang="en-US" sz="3200" b="1" dirty="0">
                <a:solidFill>
                  <a:srgbClr val="FF0000"/>
                </a:solidFill>
                <a:latin typeface="黑体" panose="02010609060101010101" pitchFamily="2" charset="-122"/>
                <a:ea typeface="黑体" panose="02010609060101010101" pitchFamily="2" charset="-122"/>
                <a:sym typeface="Wingdings" panose="05000000000000000000" pitchFamily="2" charset="2"/>
              </a:rPr>
              <a:t>：</a:t>
            </a:r>
            <a:r>
              <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rPr>
              <a:t>（</a:t>
            </a:r>
            <a:r>
              <a:rPr lang="en-US" altLang="zh-CN" sz="2800" b="1">
                <a:solidFill>
                  <a:srgbClr val="0000FF"/>
                </a:solidFill>
                <a:latin typeface="黑体" panose="02010609060101010101" pitchFamily="2" charset="-122"/>
                <a:ea typeface="黑体" panose="02010609060101010101" pitchFamily="2" charset="-122"/>
                <a:sym typeface="Wingdings" panose="05000000000000000000" pitchFamily="2" charset="2"/>
              </a:rPr>
              <a:t>1</a:t>
            </a:r>
            <a:r>
              <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rPr>
              <a:t>）工作重心转移：由阶级斗争到经济建设。</a:t>
            </a:r>
            <a:endPar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endParaRPr>
          </a:p>
          <a:p>
            <a:pPr lvl="0" eaLnBrk="1" hangingPunct="1">
              <a:spcBef>
                <a:spcPct val="20000"/>
              </a:spcBef>
            </a:pPr>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a:solidFill>
                  <a:srgbClr val="0000FF"/>
                </a:solidFill>
                <a:latin typeface="黑体" panose="02010609060101010101" pitchFamily="2" charset="-122"/>
                <a:ea typeface="黑体" panose="02010609060101010101" pitchFamily="2" charset="-122"/>
              </a:rPr>
              <a:t>2</a:t>
            </a:r>
            <a:r>
              <a:rPr lang="zh-CN" altLang="en-US" sz="2800" b="1" dirty="0">
                <a:solidFill>
                  <a:srgbClr val="0000FF"/>
                </a:solidFill>
                <a:latin typeface="黑体" panose="02010609060101010101" pitchFamily="2" charset="-122"/>
                <a:ea typeface="黑体" panose="02010609060101010101" pitchFamily="2" charset="-122"/>
              </a:rPr>
              <a:t>）确定“有法可依，有法必依，执法必严，违法必究”的法制建设方针。（人教版）</a:t>
            </a:r>
            <a:endPar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endParaRPr>
          </a:p>
          <a:p>
            <a:pPr lvl="0" eaLnBrk="1" hangingPunct="1">
              <a:spcBef>
                <a:spcPct val="20000"/>
              </a:spcBef>
            </a:pPr>
            <a:r>
              <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rPr>
              <a:t>（</a:t>
            </a:r>
            <a:r>
              <a:rPr lang="en-US" altLang="zh-CN" sz="2800" b="1">
                <a:solidFill>
                  <a:srgbClr val="0000FF"/>
                </a:solidFill>
                <a:latin typeface="黑体" panose="02010609060101010101" pitchFamily="2" charset="-122"/>
                <a:ea typeface="黑体" panose="02010609060101010101" pitchFamily="2" charset="-122"/>
                <a:sym typeface="Wingdings" panose="05000000000000000000" pitchFamily="2" charset="2"/>
              </a:rPr>
              <a:t>3</a:t>
            </a:r>
            <a:r>
              <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rPr>
              <a:t>）实行改革开放政策。</a:t>
            </a:r>
            <a:endPar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endParaRPr>
          </a:p>
          <a:p>
            <a:pPr lvl="0" eaLnBrk="1" hangingPunct="1">
              <a:spcBef>
                <a:spcPct val="20000"/>
              </a:spcBef>
            </a:pPr>
            <a:r>
              <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rPr>
              <a:t>（</a:t>
            </a:r>
            <a:r>
              <a:rPr lang="en-US" altLang="zh-CN" sz="2800" b="1">
                <a:solidFill>
                  <a:srgbClr val="0000FF"/>
                </a:solidFill>
                <a:latin typeface="黑体" panose="02010609060101010101" pitchFamily="2" charset="-122"/>
                <a:ea typeface="黑体" panose="02010609060101010101" pitchFamily="2" charset="-122"/>
                <a:sym typeface="Wingdings" panose="05000000000000000000" pitchFamily="2" charset="2"/>
              </a:rPr>
              <a:t>4</a:t>
            </a:r>
            <a:r>
              <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rPr>
              <a:t>）决定拨乱反正，审查冤假错案。</a:t>
            </a:r>
            <a:endParaRPr lang="zh-CN" altLang="en-US" sz="2800" b="1" dirty="0">
              <a:solidFill>
                <a:srgbClr val="0000FF"/>
              </a:solidFill>
              <a:latin typeface="黑体" panose="02010609060101010101" pitchFamily="2" charset="-122"/>
              <a:ea typeface="黑体" panose="02010609060101010101" pitchFamily="2" charset="-122"/>
              <a:sym typeface="Wingdings" panose="05000000000000000000" pitchFamily="2" charset="2"/>
            </a:endParaRPr>
          </a:p>
          <a:p>
            <a:pPr lvl="0" eaLnBrk="1" hangingPunct="1">
              <a:spcBef>
                <a:spcPct val="20000"/>
              </a:spcBef>
            </a:pPr>
            <a:r>
              <a:rPr lang="zh-CN" altLang="en-US" sz="3200" b="1" dirty="0">
                <a:solidFill>
                  <a:srgbClr val="FF0000"/>
                </a:solidFill>
                <a:latin typeface="黑体" panose="02010609060101010101" pitchFamily="2" charset="-122"/>
                <a:ea typeface="黑体" panose="02010609060101010101" pitchFamily="2" charset="-122"/>
                <a:sym typeface="Wingdings" panose="05000000000000000000" pitchFamily="2" charset="2"/>
              </a:rPr>
              <a:t>意义：</a:t>
            </a:r>
            <a:r>
              <a:rPr lang="zh-CN" altLang="en-US" sz="3200" b="1" dirty="0">
                <a:solidFill>
                  <a:schemeClr val="accent2"/>
                </a:solidFill>
                <a:latin typeface="黑体" panose="02010609060101010101" pitchFamily="2" charset="-122"/>
                <a:ea typeface="黑体" panose="02010609060101010101" pitchFamily="2" charset="-122"/>
                <a:sym typeface="Wingdings" panose="05000000000000000000" pitchFamily="2" charset="2"/>
              </a:rPr>
              <a:t>重大的历史转折。</a:t>
            </a:r>
            <a:endParaRPr lang="zh-CN" altLang="en-US" sz="3200" b="1">
              <a:solidFill>
                <a:schemeClr val="accent2"/>
              </a:solidFill>
              <a:latin typeface="黑体" panose="02010609060101010101" pitchFamily="2" charset="-122"/>
              <a:ea typeface="黑体" panose="02010609060101010101" pitchFamily="2" charset="-122"/>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9315">
                                            <p:txEl>
                                              <p:charRg st="8" end="29"/>
                                            </p:txEl>
                                          </p:spTgt>
                                        </p:tgtEl>
                                        <p:attrNameLst>
                                          <p:attrName>style.visibility</p:attrName>
                                        </p:attrNameLst>
                                      </p:cBhvr>
                                      <p:to>
                                        <p:strVal val="visible"/>
                                      </p:to>
                                    </p:set>
                                    <p:anim calcmode="lin" valueType="num">
                                      <p:cBhvr>
                                        <p:cTn id="7" dur="500" fill="hold"/>
                                        <p:tgtEl>
                                          <p:spTgt spid="269315">
                                            <p:txEl>
                                              <p:charRg st="8" end="29"/>
                                            </p:txEl>
                                          </p:spTgt>
                                        </p:tgtEl>
                                        <p:attrNameLst>
                                          <p:attrName>ppt_w</p:attrName>
                                        </p:attrNameLst>
                                      </p:cBhvr>
                                      <p:tavLst>
                                        <p:tav tm="0">
                                          <p:val>
                                            <p:fltVal val="0.000000"/>
                                          </p:val>
                                        </p:tav>
                                        <p:tav tm="100000">
                                          <p:val>
                                            <p:strVal val="#ppt_w"/>
                                          </p:val>
                                        </p:tav>
                                      </p:tavLst>
                                    </p:anim>
                                    <p:anim calcmode="lin" valueType="num">
                                      <p:cBhvr>
                                        <p:cTn id="8" dur="500" fill="hold"/>
                                        <p:tgtEl>
                                          <p:spTgt spid="269315">
                                            <p:txEl>
                                              <p:charRg st="8" end="29"/>
                                            </p:txEl>
                                          </p:spTgt>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9315">
                                            <p:txEl>
                                              <p:charRg st="29" end="52"/>
                                            </p:txEl>
                                          </p:spTgt>
                                        </p:tgtEl>
                                        <p:attrNameLst>
                                          <p:attrName>style.visibility</p:attrName>
                                        </p:attrNameLst>
                                      </p:cBhvr>
                                      <p:to>
                                        <p:strVal val="visible"/>
                                      </p:to>
                                    </p:set>
                                    <p:anim calcmode="lin" valueType="num">
                                      <p:cBhvr>
                                        <p:cTn id="13" dur="500" fill="hold"/>
                                        <p:tgtEl>
                                          <p:spTgt spid="269315">
                                            <p:txEl>
                                              <p:charRg st="29" end="52"/>
                                            </p:txEl>
                                          </p:spTgt>
                                        </p:tgtEl>
                                        <p:attrNameLst>
                                          <p:attrName>ppt_w</p:attrName>
                                        </p:attrNameLst>
                                      </p:cBhvr>
                                      <p:tavLst>
                                        <p:tav tm="0">
                                          <p:val>
                                            <p:fltVal val="0.000000"/>
                                          </p:val>
                                        </p:tav>
                                        <p:tav tm="100000">
                                          <p:val>
                                            <p:strVal val="#ppt_w"/>
                                          </p:val>
                                        </p:tav>
                                      </p:tavLst>
                                    </p:anim>
                                    <p:anim calcmode="lin" valueType="num">
                                      <p:cBhvr>
                                        <p:cTn id="14" dur="500" fill="hold"/>
                                        <p:tgtEl>
                                          <p:spTgt spid="269315">
                                            <p:txEl>
                                              <p:charRg st="29" end="52"/>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69316"/>
                                        </p:tgtEl>
                                        <p:attrNameLst>
                                          <p:attrName>style.visibility</p:attrName>
                                        </p:attrNameLst>
                                      </p:cBhvr>
                                      <p:to>
                                        <p:strVal val="visible"/>
                                      </p:to>
                                    </p:set>
                                    <p:anim calcmode="lin" valueType="num">
                                      <p:cBhvr>
                                        <p:cTn id="19" dur="500" fill="hold"/>
                                        <p:tgtEl>
                                          <p:spTgt spid="269316"/>
                                        </p:tgtEl>
                                        <p:attrNameLst>
                                          <p:attrName>ppt_w</p:attrName>
                                        </p:attrNameLst>
                                      </p:cBhvr>
                                      <p:tavLst>
                                        <p:tav tm="0">
                                          <p:val>
                                            <p:fltVal val="0.000000"/>
                                          </p:val>
                                        </p:tav>
                                        <p:tav tm="100000">
                                          <p:val>
                                            <p:strVal val="#ppt_w"/>
                                          </p:val>
                                        </p:tav>
                                      </p:tavLst>
                                    </p:anim>
                                    <p:anim calcmode="lin" valueType="num">
                                      <p:cBhvr>
                                        <p:cTn id="20" dur="500" fill="hold"/>
                                        <p:tgtEl>
                                          <p:spTgt spid="2693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5778" name="Rectangle 2"/>
          <p:cNvSpPr/>
          <p:nvPr/>
        </p:nvSpPr>
        <p:spPr>
          <a:xfrm>
            <a:off x="323850" y="765175"/>
            <a:ext cx="4857750" cy="3016250"/>
          </a:xfrm>
          <a:prstGeom prst="rect">
            <a:avLst/>
          </a:prstGeom>
          <a:noFill/>
          <a:ln w="38100">
            <a:noFill/>
          </a:ln>
        </p:spPr>
        <p:txBody>
          <a:bodyPr>
            <a:spAutoFit/>
          </a:bodyPr>
          <a:p>
            <a:pPr lvl="0" eaLnBrk="1" hangingPunct="1"/>
            <a:r>
              <a:rPr lang="zh-CN" altLang="en-US" sz="3200" b="1">
                <a:solidFill>
                  <a:srgbClr val="000000"/>
                </a:solidFill>
                <a:latin typeface="华文中宋" pitchFamily="2" charset="-122"/>
                <a:ea typeface="华文中宋" pitchFamily="2" charset="-122"/>
              </a:rPr>
              <a:t>    </a:t>
            </a:r>
            <a:r>
              <a:rPr lang="en-US" altLang="zh-CN" sz="3200" b="1">
                <a:solidFill>
                  <a:srgbClr val="000000"/>
                </a:solidFill>
                <a:latin typeface="华文中宋" pitchFamily="2" charset="-122"/>
                <a:ea typeface="华文中宋" pitchFamily="2" charset="-122"/>
              </a:rPr>
              <a:t>1980</a:t>
            </a:r>
            <a:r>
              <a:rPr lang="zh-CN" altLang="en-US" sz="3200" b="1" dirty="0">
                <a:solidFill>
                  <a:srgbClr val="000000"/>
                </a:solidFill>
                <a:latin typeface="华文中宋" pitchFamily="2" charset="-122"/>
                <a:ea typeface="华文中宋" pitchFamily="2" charset="-122"/>
              </a:rPr>
              <a:t>年</a:t>
            </a:r>
            <a:r>
              <a:rPr lang="en-US" altLang="zh-CN" sz="3200" b="1">
                <a:solidFill>
                  <a:srgbClr val="000000"/>
                </a:solidFill>
                <a:latin typeface="华文中宋" pitchFamily="2" charset="-122"/>
                <a:ea typeface="华文中宋" pitchFamily="2" charset="-122"/>
              </a:rPr>
              <a:t>8</a:t>
            </a:r>
            <a:r>
              <a:rPr lang="zh-CN" altLang="en-US" sz="3200" b="1" dirty="0">
                <a:solidFill>
                  <a:srgbClr val="000000"/>
                </a:solidFill>
                <a:latin typeface="华文中宋" pitchFamily="2" charset="-122"/>
                <a:ea typeface="华文中宋" pitchFamily="2" charset="-122"/>
              </a:rPr>
              <a:t>月下旬，著名的意大利记者奥琳埃娜</a:t>
            </a:r>
            <a:r>
              <a:rPr lang="en-US" altLang="zh-CN" sz="3200" b="1">
                <a:solidFill>
                  <a:srgbClr val="000000"/>
                </a:solidFill>
                <a:latin typeface="Times New Roman" panose="02020603050405020304" pitchFamily="18" charset="0"/>
                <a:ea typeface="华文中宋" pitchFamily="2" charset="-122"/>
              </a:rPr>
              <a:t>•</a:t>
            </a:r>
            <a:r>
              <a:rPr lang="zh-CN" altLang="en-US" sz="3200" b="1" dirty="0">
                <a:solidFill>
                  <a:srgbClr val="000000"/>
                </a:solidFill>
                <a:latin typeface="华文中宋" pitchFamily="2" charset="-122"/>
                <a:ea typeface="华文中宋" pitchFamily="2" charset="-122"/>
              </a:rPr>
              <a:t>法拉奇询问邓小平：中国如何避免类似</a:t>
            </a:r>
            <a:r>
              <a:rPr lang="zh-CN" altLang="en-US" sz="3200" b="1" dirty="0">
                <a:solidFill>
                  <a:srgbClr val="000000"/>
                </a:solidFill>
                <a:latin typeface="Times New Roman" panose="02020603050405020304" pitchFamily="18" charset="0"/>
                <a:ea typeface="华文中宋" pitchFamily="2" charset="-122"/>
              </a:rPr>
              <a:t>“</a:t>
            </a:r>
            <a:r>
              <a:rPr lang="zh-CN" altLang="en-US" sz="3200" b="1" dirty="0">
                <a:solidFill>
                  <a:srgbClr val="000000"/>
                </a:solidFill>
                <a:latin typeface="华文中宋" pitchFamily="2" charset="-122"/>
                <a:ea typeface="华文中宋" pitchFamily="2" charset="-122"/>
              </a:rPr>
              <a:t>文化大革命</a:t>
            </a:r>
            <a:r>
              <a:rPr lang="zh-CN" altLang="en-US" sz="3200" b="1" dirty="0">
                <a:solidFill>
                  <a:srgbClr val="000000"/>
                </a:solidFill>
                <a:latin typeface="Times New Roman" panose="02020603050405020304" pitchFamily="18" charset="0"/>
                <a:ea typeface="华文中宋" pitchFamily="2" charset="-122"/>
              </a:rPr>
              <a:t>”</a:t>
            </a:r>
            <a:r>
              <a:rPr lang="zh-CN" altLang="en-US" sz="3200" b="1" dirty="0">
                <a:solidFill>
                  <a:srgbClr val="000000"/>
                </a:solidFill>
                <a:latin typeface="华文中宋" pitchFamily="2" charset="-122"/>
                <a:ea typeface="华文中宋" pitchFamily="2" charset="-122"/>
              </a:rPr>
              <a:t>那样的悲剧重演？</a:t>
            </a:r>
            <a:endParaRPr lang="zh-CN" altLang="en-US" sz="3200" b="1" dirty="0">
              <a:solidFill>
                <a:srgbClr val="000000"/>
              </a:solidFill>
              <a:latin typeface="华文中宋" pitchFamily="2" charset="-122"/>
              <a:ea typeface="华文中宋" pitchFamily="2" charset="-122"/>
            </a:endParaRPr>
          </a:p>
          <a:p>
            <a:pPr lvl="0" eaLnBrk="1" hangingPunct="1"/>
            <a:r>
              <a:rPr lang="zh-CN" altLang="en-US" sz="3200" b="1" dirty="0">
                <a:solidFill>
                  <a:srgbClr val="000000"/>
                </a:solidFill>
                <a:latin typeface="华文中宋" pitchFamily="2" charset="-122"/>
                <a:ea typeface="华文中宋" pitchFamily="2" charset="-122"/>
              </a:rPr>
              <a:t>    </a:t>
            </a:r>
            <a:endParaRPr lang="zh-CN" altLang="en-US" sz="3200" b="1" dirty="0">
              <a:solidFill>
                <a:srgbClr val="000000"/>
              </a:solidFill>
              <a:latin typeface="华文中宋" pitchFamily="2" charset="-122"/>
              <a:ea typeface="华文中宋" pitchFamily="2" charset="-122"/>
            </a:endParaRPr>
          </a:p>
        </p:txBody>
      </p:sp>
      <p:sp>
        <p:nvSpPr>
          <p:cNvPr id="715779" name="Rectangle 3"/>
          <p:cNvSpPr/>
          <p:nvPr/>
        </p:nvSpPr>
        <p:spPr>
          <a:xfrm>
            <a:off x="0" y="3962400"/>
            <a:ext cx="8893175" cy="2043113"/>
          </a:xfrm>
          <a:prstGeom prst="rect">
            <a:avLst/>
          </a:prstGeom>
          <a:noFill/>
          <a:ln w="38100">
            <a:noFill/>
          </a:ln>
        </p:spPr>
        <p:txBody>
          <a:bodyPr>
            <a:spAutoFit/>
          </a:bodyPr>
          <a:p>
            <a:pPr lvl="0" eaLnBrk="1" hangingPunct="1"/>
            <a:r>
              <a:rPr lang="zh-CN" altLang="en-US" sz="4800" b="1" dirty="0">
                <a:solidFill>
                  <a:srgbClr val="FF0000"/>
                </a:solidFill>
                <a:latin typeface="华文中宋" pitchFamily="2" charset="-122"/>
                <a:ea typeface="华文中宋" pitchFamily="2" charset="-122"/>
              </a:rPr>
              <a:t>    </a:t>
            </a:r>
            <a:r>
              <a:rPr lang="zh-CN" altLang="en-US" sz="4000" b="1" dirty="0">
                <a:solidFill>
                  <a:srgbClr val="FF0000"/>
                </a:solidFill>
                <a:latin typeface="华文中宋" pitchFamily="2" charset="-122"/>
                <a:ea typeface="华文中宋" pitchFamily="2" charset="-122"/>
              </a:rPr>
              <a:t>邓小平回答：只有认真建立社会主义民主和社会主义法制，从</a:t>
            </a:r>
            <a:r>
              <a:rPr lang="zh-CN" altLang="en-US" sz="4000" b="1" u="sng" dirty="0">
                <a:solidFill>
                  <a:srgbClr val="FF0000"/>
                </a:solidFill>
                <a:latin typeface="华文中宋" pitchFamily="2" charset="-122"/>
                <a:ea typeface="华文中宋" pitchFamily="2" charset="-122"/>
              </a:rPr>
              <a:t>制度上</a:t>
            </a:r>
            <a:r>
              <a:rPr lang="zh-CN" altLang="en-US" sz="4000" b="1" dirty="0">
                <a:solidFill>
                  <a:srgbClr val="FF0000"/>
                </a:solidFill>
                <a:latin typeface="华文中宋" pitchFamily="2" charset="-122"/>
                <a:ea typeface="华文中宋" pitchFamily="2" charset="-122"/>
              </a:rPr>
              <a:t>解决问题。</a:t>
            </a:r>
            <a:endParaRPr lang="zh-CN" altLang="en-US" sz="4000" b="1" dirty="0">
              <a:solidFill>
                <a:srgbClr val="FF0000"/>
              </a:solidFill>
              <a:latin typeface="华文中宋" pitchFamily="2" charset="-122"/>
              <a:ea typeface="华文中宋" pitchFamily="2" charset="-122"/>
            </a:endParaRPr>
          </a:p>
        </p:txBody>
      </p:sp>
      <p:pic>
        <p:nvPicPr>
          <p:cNvPr id="268292" name="图片 268291" descr="xinsrc_23080119134017130148142"/>
          <p:cNvPicPr>
            <a:picLocks noChangeAspect="1"/>
          </p:cNvPicPr>
          <p:nvPr/>
        </p:nvPicPr>
        <p:blipFill>
          <a:blip r:embed="rId1"/>
          <a:stretch>
            <a:fillRect/>
          </a:stretch>
        </p:blipFill>
        <p:spPr>
          <a:xfrm>
            <a:off x="5486400" y="457200"/>
            <a:ext cx="3384550" cy="3311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5779"/>
                                        </p:tgtEl>
                                        <p:attrNameLst>
                                          <p:attrName>style.visibility</p:attrName>
                                        </p:attrNameLst>
                                      </p:cBhvr>
                                      <p:to>
                                        <p:strVal val="visible"/>
                                      </p:to>
                                    </p:set>
                                    <p:anim calcmode="lin" valueType="num">
                                      <p:cBhvr additive="base">
                                        <p:cTn id="7" dur="500" fill="hold"/>
                                        <p:tgtEl>
                                          <p:spTgt spid="715779"/>
                                        </p:tgtEl>
                                        <p:attrNameLst>
                                          <p:attrName>ppt_x</p:attrName>
                                        </p:attrNameLst>
                                      </p:cBhvr>
                                      <p:tavLst>
                                        <p:tav tm="0">
                                          <p:val>
                                            <p:strVal val="0-#ppt_w/2"/>
                                          </p:val>
                                        </p:tav>
                                        <p:tav tm="100000">
                                          <p:val>
                                            <p:strVal val="#ppt_x"/>
                                          </p:val>
                                        </p:tav>
                                      </p:tavLst>
                                    </p:anim>
                                    <p:anim calcmode="lin" valueType="num">
                                      <p:cBhvr additive="base">
                                        <p:cTn id="8" dur="500" fill="hold"/>
                                        <p:tgtEl>
                                          <p:spTgt spid="715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7267" name="文本框 267266"/>
          <p:cNvSpPr txBox="1"/>
          <p:nvPr/>
        </p:nvSpPr>
        <p:spPr>
          <a:xfrm>
            <a:off x="4038600" y="914400"/>
            <a:ext cx="3581400" cy="762000"/>
          </a:xfrm>
          <a:prstGeom prst="rect">
            <a:avLst/>
          </a:prstGeom>
          <a:noFill/>
          <a:ln w="9525">
            <a:noFill/>
          </a:ln>
        </p:spPr>
        <p:txBody>
          <a:bodyPr>
            <a:spAutoFit/>
          </a:bodyPr>
          <a:p>
            <a:pPr lvl="0" eaLnBrk="1" hangingPunct="1">
              <a:spcBef>
                <a:spcPct val="50000"/>
              </a:spcBef>
            </a:pPr>
            <a:r>
              <a:rPr lang="en-US" altLang="zh-CN" sz="4400" b="1">
                <a:solidFill>
                  <a:srgbClr val="0000CC"/>
                </a:solidFill>
                <a:latin typeface="Arial" panose="020B0604020202020204" pitchFamily="34" charset="0"/>
                <a:ea typeface="宋体" panose="02010600030101010101" pitchFamily="2" charset="-122"/>
              </a:rPr>
              <a:t>1</a:t>
            </a:r>
            <a:r>
              <a:rPr lang="zh-CN" altLang="en-US" sz="4400" b="1" dirty="0">
                <a:solidFill>
                  <a:srgbClr val="0000CC"/>
                </a:solidFill>
                <a:latin typeface="Arial" panose="020B0604020202020204" pitchFamily="34" charset="0"/>
                <a:ea typeface="宋体" panose="02010600030101010101" pitchFamily="2" charset="-122"/>
              </a:rPr>
              <a:t>、首要环节</a:t>
            </a:r>
            <a:endParaRPr lang="zh-CN" altLang="en-US" sz="4400" b="1" dirty="0">
              <a:solidFill>
                <a:srgbClr val="0000CC"/>
              </a:solidFill>
              <a:latin typeface="Arial" panose="020B0604020202020204" pitchFamily="34" charset="0"/>
              <a:ea typeface="宋体" panose="02010600030101010101" pitchFamily="2" charset="-122"/>
            </a:endParaRPr>
          </a:p>
        </p:txBody>
      </p:sp>
      <p:sp>
        <p:nvSpPr>
          <p:cNvPr id="267268" name="文本框 267267"/>
          <p:cNvSpPr txBox="1"/>
          <p:nvPr/>
        </p:nvSpPr>
        <p:spPr>
          <a:xfrm>
            <a:off x="4114800" y="5638800"/>
            <a:ext cx="3733800" cy="762000"/>
          </a:xfrm>
          <a:prstGeom prst="rect">
            <a:avLst/>
          </a:prstGeom>
          <a:noFill/>
          <a:ln w="9525">
            <a:noFill/>
          </a:ln>
        </p:spPr>
        <p:txBody>
          <a:bodyPr>
            <a:spAutoFit/>
          </a:bodyPr>
          <a:p>
            <a:pPr lvl="0" eaLnBrk="1" hangingPunct="1">
              <a:spcBef>
                <a:spcPct val="50000"/>
              </a:spcBef>
            </a:pPr>
            <a:r>
              <a:rPr lang="en-US" altLang="zh-CN" sz="4400" b="1">
                <a:solidFill>
                  <a:srgbClr val="0000CC"/>
                </a:solidFill>
                <a:latin typeface="Arial" panose="020B0604020202020204" pitchFamily="34" charset="0"/>
                <a:ea typeface="宋体" panose="02010600030101010101" pitchFamily="2" charset="-122"/>
              </a:rPr>
              <a:t>3</a:t>
            </a:r>
            <a:r>
              <a:rPr lang="zh-CN" altLang="en-US" sz="4400" b="1" dirty="0">
                <a:solidFill>
                  <a:srgbClr val="0000CC"/>
                </a:solidFill>
                <a:latin typeface="Arial" panose="020B0604020202020204" pitchFamily="34" charset="0"/>
                <a:ea typeface="宋体" panose="02010600030101010101" pitchFamily="2" charset="-122"/>
              </a:rPr>
              <a:t>、法制建设</a:t>
            </a:r>
            <a:endParaRPr lang="zh-CN" altLang="en-US" sz="4400" b="1" dirty="0">
              <a:solidFill>
                <a:srgbClr val="0000CC"/>
              </a:solidFill>
              <a:latin typeface="Arial" panose="020B0604020202020204" pitchFamily="34" charset="0"/>
              <a:ea typeface="宋体" panose="02010600030101010101" pitchFamily="2" charset="-122"/>
            </a:endParaRPr>
          </a:p>
        </p:txBody>
      </p:sp>
      <p:sp>
        <p:nvSpPr>
          <p:cNvPr id="267269" name="AutoShape 8"/>
          <p:cNvSpPr/>
          <p:nvPr/>
        </p:nvSpPr>
        <p:spPr>
          <a:xfrm>
            <a:off x="3124200" y="838200"/>
            <a:ext cx="304800" cy="5715000"/>
          </a:xfrm>
          <a:prstGeom prst="leftBrace">
            <a:avLst>
              <a:gd name="adj1" fmla="val 156250"/>
              <a:gd name="adj2" fmla="val 50000"/>
            </a:avLst>
          </a:prstGeom>
          <a:solidFill>
            <a:srgbClr val="993366"/>
          </a:solidFill>
          <a:ln w="15875" cap="flat" cmpd="sng">
            <a:solidFill>
              <a:srgbClr val="FF0000"/>
            </a:solidFill>
            <a:prstDash val="solid"/>
            <a:headEnd type="none" w="med" len="med"/>
            <a:tailEnd type="none" w="med" len="med"/>
          </a:ln>
        </p:spPr>
        <p:txBody>
          <a:bodyPr wrap="none" anchor="ctr"/>
          <a:p>
            <a:pPr lvl="0" algn="ctr" eaLnBrk="1" latinLnBrk="1" hangingPunct="1">
              <a:spcBef>
                <a:spcPct val="50000"/>
              </a:spcBef>
              <a:buChar char="•"/>
            </a:pPr>
            <a:endParaRPr lang="zh-CN" altLang="en-US" sz="4800" dirty="0">
              <a:solidFill>
                <a:srgbClr val="F45700"/>
              </a:solidFill>
              <a:latin typeface="HY견고딕" pitchFamily="18" charset="-127"/>
              <a:ea typeface="HY견고딕" pitchFamily="18" charset="-127"/>
            </a:endParaRPr>
          </a:p>
        </p:txBody>
      </p:sp>
      <p:sp>
        <p:nvSpPr>
          <p:cNvPr id="267270" name="文本框 267269"/>
          <p:cNvSpPr txBox="1"/>
          <p:nvPr/>
        </p:nvSpPr>
        <p:spPr>
          <a:xfrm>
            <a:off x="1828800" y="685800"/>
            <a:ext cx="793750" cy="6172200"/>
          </a:xfrm>
          <a:prstGeom prst="rect">
            <a:avLst/>
          </a:prstGeom>
          <a:noFill/>
          <a:ln w="9525">
            <a:noFill/>
          </a:ln>
        </p:spPr>
        <p:txBody>
          <a:bodyPr vert="eaVert">
            <a:spAutoFit/>
          </a:bodyPr>
          <a:p>
            <a:pPr lvl="0" eaLnBrk="1" hangingPunct="1">
              <a:spcBef>
                <a:spcPct val="50000"/>
              </a:spcBef>
            </a:pPr>
            <a:r>
              <a:rPr lang="zh-CN" altLang="en-US" sz="4000" b="1" dirty="0">
                <a:solidFill>
                  <a:schemeClr val="hlink"/>
                </a:solidFill>
                <a:latin typeface="Arial" panose="020B0604020202020204" pitchFamily="34" charset="0"/>
                <a:ea typeface="宋体" panose="02010600030101010101" pitchFamily="2" charset="-122"/>
              </a:rPr>
              <a:t>新时期民主法制建设的成就</a:t>
            </a:r>
            <a:endParaRPr lang="zh-CN" altLang="en-US" sz="4000" b="1" dirty="0">
              <a:solidFill>
                <a:schemeClr val="hlink"/>
              </a:solidFill>
              <a:latin typeface="Arial" panose="020B0604020202020204" pitchFamily="34" charset="0"/>
              <a:ea typeface="宋体" panose="02010600030101010101" pitchFamily="2" charset="-122"/>
            </a:endParaRPr>
          </a:p>
        </p:txBody>
      </p:sp>
      <p:sp>
        <p:nvSpPr>
          <p:cNvPr id="267271" name="文本框 267270"/>
          <p:cNvSpPr txBox="1"/>
          <p:nvPr/>
        </p:nvSpPr>
        <p:spPr>
          <a:xfrm>
            <a:off x="4191000" y="3048000"/>
            <a:ext cx="3581400" cy="762000"/>
          </a:xfrm>
          <a:prstGeom prst="rect">
            <a:avLst/>
          </a:prstGeom>
          <a:noFill/>
          <a:ln w="9525">
            <a:noFill/>
          </a:ln>
        </p:spPr>
        <p:txBody>
          <a:bodyPr>
            <a:spAutoFit/>
          </a:bodyPr>
          <a:p>
            <a:pPr lvl="0" eaLnBrk="1" hangingPunct="1">
              <a:spcBef>
                <a:spcPct val="50000"/>
              </a:spcBef>
            </a:pPr>
            <a:r>
              <a:rPr lang="en-US" altLang="zh-CN" sz="4400" b="1">
                <a:solidFill>
                  <a:srgbClr val="0000CC"/>
                </a:solidFill>
                <a:latin typeface="Arial" panose="020B0604020202020204" pitchFamily="34" charset="0"/>
                <a:ea typeface="宋体" panose="02010600030101010101" pitchFamily="2" charset="-122"/>
              </a:rPr>
              <a:t>2</a:t>
            </a:r>
            <a:r>
              <a:rPr lang="zh-CN" altLang="en-US" sz="4400" b="1" dirty="0">
                <a:solidFill>
                  <a:srgbClr val="0000CC"/>
                </a:solidFill>
                <a:latin typeface="Arial" panose="020B0604020202020204" pitchFamily="34" charset="0"/>
                <a:ea typeface="宋体" panose="02010600030101010101" pitchFamily="2" charset="-122"/>
              </a:rPr>
              <a:t>、制度建设</a:t>
            </a:r>
            <a:endParaRPr lang="zh-CN" altLang="en-US" sz="44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0338" name="文本占位符 270337"/>
          <p:cNvSpPr/>
          <p:nvPr>
            <p:ph type="body" idx="1"/>
          </p:nvPr>
        </p:nvSpPr>
        <p:spPr>
          <a:xfrm>
            <a:off x="0" y="4343400"/>
            <a:ext cx="9144000" cy="1676400"/>
          </a:xfrm>
          <a:prstGeom prst="rect">
            <a:avLst/>
          </a:prstGeom>
          <a:solidFill>
            <a:srgbClr val="FFFFFF"/>
          </a:solidFill>
          <a:ln w="9525" cap="flat" cmpd="sng">
            <a:solidFill>
              <a:srgbClr val="000000"/>
            </a:solidFill>
            <a:prstDash val="solid"/>
            <a:headEnd type="none" w="med" len="med"/>
            <a:tailEnd type="none" w="med" len="med"/>
          </a:ln>
        </p:spPr>
        <p:txBody>
          <a:bodyPr/>
          <a:p>
            <a:pPr lvl="0">
              <a:lnSpc>
                <a:spcPct val="80000"/>
              </a:lnSpc>
              <a:spcBef>
                <a:spcPct val="0"/>
              </a:spcBef>
              <a:buNone/>
            </a:pPr>
            <a:r>
              <a:rPr lang="zh-CN" altLang="en-US" sz="2400" b="1" dirty="0">
                <a:latin typeface="楷体_GB2312" pitchFamily="49" charset="-122"/>
                <a:ea typeface="楷体_GB2312" pitchFamily="49" charset="-122"/>
              </a:rPr>
              <a:t>     </a:t>
            </a:r>
            <a:r>
              <a:rPr lang="zh-CN" altLang="en-US" b="1" dirty="0">
                <a:solidFill>
                  <a:srgbClr val="057508"/>
                </a:solidFill>
                <a:latin typeface="楷体_GB2312" pitchFamily="49" charset="-122"/>
                <a:ea typeface="楷体_GB2312" pitchFamily="49" charset="-122"/>
              </a:rPr>
              <a:t>任仲夷说：“张志新案件是奇冤大案。她的死是非常惨的。张志新同志是一个很好的党员，她坚持真理，坚持党性，坚持斗争，宁死不屈”，“要号召党员、革命者向她学习。”</a:t>
            </a: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p:txBody>
      </p:sp>
      <p:pic>
        <p:nvPicPr>
          <p:cNvPr id="270339" name="图片 270338" descr="xinsrc_3031205170940468172543"/>
          <p:cNvPicPr>
            <a:picLocks noChangeAspect="1"/>
          </p:cNvPicPr>
          <p:nvPr/>
        </p:nvPicPr>
        <p:blipFill>
          <a:blip r:embed="rId1"/>
          <a:stretch>
            <a:fillRect/>
          </a:stretch>
        </p:blipFill>
        <p:spPr>
          <a:xfrm>
            <a:off x="4495800" y="990600"/>
            <a:ext cx="4648200" cy="3352800"/>
          </a:xfrm>
          <a:prstGeom prst="rect">
            <a:avLst/>
          </a:prstGeom>
          <a:noFill/>
          <a:ln w="9525">
            <a:noFill/>
          </a:ln>
        </p:spPr>
      </p:pic>
      <p:pic>
        <p:nvPicPr>
          <p:cNvPr id="270340" name="图片 270339" descr="xinsrc_3231205170940796275224"/>
          <p:cNvPicPr>
            <a:picLocks noChangeAspect="1"/>
          </p:cNvPicPr>
          <p:nvPr/>
        </p:nvPicPr>
        <p:blipFill>
          <a:blip r:embed="rId2"/>
          <a:stretch>
            <a:fillRect/>
          </a:stretch>
        </p:blipFill>
        <p:spPr>
          <a:xfrm>
            <a:off x="0" y="990600"/>
            <a:ext cx="4343400" cy="3276600"/>
          </a:xfrm>
          <a:prstGeom prst="rect">
            <a:avLst/>
          </a:prstGeom>
          <a:noFill/>
          <a:ln w="9525">
            <a:noFill/>
          </a:ln>
        </p:spPr>
      </p:pic>
      <p:sp>
        <p:nvSpPr>
          <p:cNvPr id="270341" name="矩形 270340"/>
          <p:cNvSpPr/>
          <p:nvPr/>
        </p:nvSpPr>
        <p:spPr>
          <a:xfrm>
            <a:off x="0" y="228600"/>
            <a:ext cx="4572000" cy="700088"/>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新时期民主与法制建设</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270342" name="Picture 6" descr="图片1"/>
          <p:cNvPicPr>
            <a:picLocks noChangeAspect="1"/>
          </p:cNvPicPr>
          <p:nvPr/>
        </p:nvPicPr>
        <p:blipFill>
          <a:blip r:embed="rId3"/>
          <a:stretch>
            <a:fillRect/>
          </a:stretch>
        </p:blipFill>
        <p:spPr>
          <a:xfrm>
            <a:off x="0" y="0"/>
            <a:ext cx="9144000" cy="5986463"/>
          </a:xfrm>
          <a:prstGeom prst="rect">
            <a:avLst/>
          </a:prstGeom>
          <a:noFill/>
          <a:ln w="9525">
            <a:noFill/>
          </a:ln>
        </p:spPr>
      </p:pic>
      <p:sp>
        <p:nvSpPr>
          <p:cNvPr id="270343" name="矩形 270342"/>
          <p:cNvSpPr/>
          <p:nvPr/>
        </p:nvSpPr>
        <p:spPr>
          <a:xfrm>
            <a:off x="0" y="228600"/>
            <a:ext cx="4572000" cy="700088"/>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新时期民主与法制建设</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270344" name="Picture 5" descr="tem376-s"/>
          <p:cNvPicPr>
            <a:picLocks noChangeAspect="1"/>
          </p:cNvPicPr>
          <p:nvPr/>
        </p:nvPicPr>
        <p:blipFill>
          <a:blip r:embed="rId4"/>
          <a:stretch>
            <a:fillRect/>
          </a:stretch>
        </p:blipFill>
        <p:spPr>
          <a:xfrm>
            <a:off x="0" y="-152400"/>
            <a:ext cx="9144000" cy="6400800"/>
          </a:xfrm>
          <a:prstGeom prst="rect">
            <a:avLst/>
          </a:prstGeom>
          <a:noFill/>
          <a:ln w="9525">
            <a:noFill/>
          </a:ln>
        </p:spPr>
      </p:pic>
      <p:sp>
        <p:nvSpPr>
          <p:cNvPr id="270345" name="矩形 270344"/>
          <p:cNvSpPr/>
          <p:nvPr/>
        </p:nvSpPr>
        <p:spPr>
          <a:xfrm>
            <a:off x="-152400" y="228600"/>
            <a:ext cx="4572000" cy="700088"/>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新时期民主与法制建设</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70346" name="Text Box 3"/>
          <p:cNvSpPr txBox="1"/>
          <p:nvPr/>
        </p:nvSpPr>
        <p:spPr>
          <a:xfrm>
            <a:off x="0" y="6278563"/>
            <a:ext cx="9144000" cy="558800"/>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buFont typeface="Arial" panose="020B0604020202020204" pitchFamily="34" charset="0"/>
              <a:buNone/>
            </a:pPr>
            <a:r>
              <a:rPr lang="zh-CN" altLang="en-US" sz="3000" b="1" dirty="0">
                <a:solidFill>
                  <a:srgbClr val="FF0000"/>
                </a:solidFill>
                <a:latin typeface="黑体" panose="02010609060101010101" pitchFamily="2" charset="-122"/>
                <a:ea typeface="黑体" panose="02010609060101010101" pitchFamily="2" charset="-122"/>
              </a:rPr>
              <a:t>（一）首要环节：平反“文革”前后的冤假错案</a:t>
            </a:r>
            <a:endParaRPr lang="zh-CN" altLang="en-US" sz="30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0-#ppt_w/2"/>
                                          </p:val>
                                        </p:tav>
                                        <p:tav tm="100000">
                                          <p:val>
                                            <p:strVal val="#ppt_x"/>
                                          </p:val>
                                        </p:tav>
                                      </p:tavLst>
                                    </p:anim>
                                    <p:anim calcmode="lin" valueType="num">
                                      <p:cBhvr additive="base">
                                        <p:cTn id="8" dur="500" fill="hold"/>
                                        <p:tgtEl>
                                          <p:spTgt spid="2703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0339"/>
                                        </p:tgtEl>
                                        <p:attrNameLst>
                                          <p:attrName>style.visibility</p:attrName>
                                        </p:attrNameLst>
                                      </p:cBhvr>
                                      <p:to>
                                        <p:strVal val="visible"/>
                                      </p:to>
                                    </p:set>
                                    <p:anim calcmode="lin" valueType="num">
                                      <p:cBhvr additive="base">
                                        <p:cTn id="11" dur="500" fill="hold"/>
                                        <p:tgtEl>
                                          <p:spTgt spid="270339"/>
                                        </p:tgtEl>
                                        <p:attrNameLst>
                                          <p:attrName>ppt_x</p:attrName>
                                        </p:attrNameLst>
                                      </p:cBhvr>
                                      <p:tavLst>
                                        <p:tav tm="0">
                                          <p:val>
                                            <p:strVal val="1+#ppt_w/2"/>
                                          </p:val>
                                        </p:tav>
                                        <p:tav tm="100000">
                                          <p:val>
                                            <p:strVal val="#ppt_x"/>
                                          </p:val>
                                        </p:tav>
                                      </p:tavLst>
                                    </p:anim>
                                    <p:anim calcmode="lin" valueType="num">
                                      <p:cBhvr additive="base">
                                        <p:cTn id="12" dur="500" fill="hold"/>
                                        <p:tgtEl>
                                          <p:spTgt spid="270339"/>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0338">
                                            <p:txEl>
                                              <p:charRg st="0" end="85"/>
                                            </p:txEl>
                                          </p:spTgt>
                                        </p:tgtEl>
                                        <p:attrNameLst>
                                          <p:attrName>style.visibility</p:attrName>
                                        </p:attrNameLst>
                                      </p:cBhvr>
                                      <p:to>
                                        <p:strVal val="visible"/>
                                      </p:to>
                                    </p:set>
                                    <p:anim calcmode="lin" valueType="num">
                                      <p:cBhvr additive="base">
                                        <p:cTn id="15" dur="500" fill="hold"/>
                                        <p:tgtEl>
                                          <p:spTgt spid="270338">
                                            <p:txEl>
                                              <p:charRg st="0" end="8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0338">
                                            <p:txEl>
                                              <p:charRg st="0" end="8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0342"/>
                                        </p:tgtEl>
                                        <p:attrNameLst>
                                          <p:attrName>style.visibility</p:attrName>
                                        </p:attrNameLst>
                                      </p:cBhvr>
                                      <p:to>
                                        <p:strVal val="visible"/>
                                      </p:to>
                                    </p:set>
                                    <p:anim calcmode="lin" valueType="num">
                                      <p:cBhvr additive="base">
                                        <p:cTn id="21" dur="500" fill="hold"/>
                                        <p:tgtEl>
                                          <p:spTgt spid="270342"/>
                                        </p:tgtEl>
                                        <p:attrNameLst>
                                          <p:attrName>ppt_x</p:attrName>
                                        </p:attrNameLst>
                                      </p:cBhvr>
                                      <p:tavLst>
                                        <p:tav tm="0">
                                          <p:val>
                                            <p:strVal val="#ppt_x"/>
                                          </p:val>
                                        </p:tav>
                                        <p:tav tm="100000">
                                          <p:val>
                                            <p:strVal val="#ppt_x"/>
                                          </p:val>
                                        </p:tav>
                                      </p:tavLst>
                                    </p:anim>
                                    <p:anim calcmode="lin" valueType="num">
                                      <p:cBhvr additive="base">
                                        <p:cTn id="22" dur="500" fill="hold"/>
                                        <p:tgtEl>
                                          <p:spTgt spid="2703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0344"/>
                                        </p:tgtEl>
                                        <p:attrNameLst>
                                          <p:attrName>style.visibility</p:attrName>
                                        </p:attrNameLst>
                                      </p:cBhvr>
                                      <p:to>
                                        <p:strVal val="visible"/>
                                      </p:to>
                                    </p:set>
                                    <p:anim calcmode="lin" valueType="num">
                                      <p:cBhvr additive="base">
                                        <p:cTn id="27" dur="500" fill="hold"/>
                                        <p:tgtEl>
                                          <p:spTgt spid="270344"/>
                                        </p:tgtEl>
                                        <p:attrNameLst>
                                          <p:attrName>ppt_x</p:attrName>
                                        </p:attrNameLst>
                                      </p:cBhvr>
                                      <p:tavLst>
                                        <p:tav tm="0">
                                          <p:val>
                                            <p:strVal val="#ppt_x"/>
                                          </p:val>
                                        </p:tav>
                                        <p:tav tm="100000">
                                          <p:val>
                                            <p:strVal val="#ppt_x"/>
                                          </p:val>
                                        </p:tav>
                                      </p:tavLst>
                                    </p:anim>
                                    <p:anim calcmode="lin" valueType="num">
                                      <p:cBhvr additive="base">
                                        <p:cTn id="28" dur="500" fill="hold"/>
                                        <p:tgtEl>
                                          <p:spTgt spid="2703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0346"/>
                                        </p:tgtEl>
                                        <p:attrNameLst>
                                          <p:attrName>style.visibility</p:attrName>
                                        </p:attrNameLst>
                                      </p:cBhvr>
                                      <p:to>
                                        <p:strVal val="visible"/>
                                      </p:to>
                                    </p:set>
                                    <p:animEffect transition="in" filter="wipe(down)">
                                      <p:cBhvr>
                                        <p:cTn id="33" dur="500"/>
                                        <p:tgtEl>
                                          <p:spTgt spid="270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build="p"/>
      <p:bldP spid="27034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1362" name="圆角矩形 271361"/>
          <p:cNvSpPr/>
          <p:nvPr/>
        </p:nvSpPr>
        <p:spPr>
          <a:xfrm>
            <a:off x="304800" y="762000"/>
            <a:ext cx="8610600" cy="2819400"/>
          </a:xfrm>
          <a:prstGeom prst="roundRect">
            <a:avLst>
              <a:gd name="adj" fmla="val 16667"/>
            </a:avLst>
          </a:prstGeom>
          <a:solidFill>
            <a:srgbClr val="00FFFF"/>
          </a:solidFill>
          <a:ln w="9525" cap="flat" cmpd="sng">
            <a:solidFill>
              <a:srgbClr val="FF0000"/>
            </a:solidFill>
            <a:prstDash val="solid"/>
            <a:headEnd type="none" w="med" len="med"/>
            <a:tailEnd type="none" w="med" len="med"/>
          </a:ln>
        </p:spPr>
        <p:txBody>
          <a:bodyPr wrap="none" anchor="ctr"/>
          <a:p>
            <a:pPr lvl="0" algn="ctr" eaLnBrk="1" hangingPunct="1"/>
            <a:endParaRPr lang="zh-CN" altLang="en-US" b="1" dirty="0">
              <a:latin typeface="Arial" panose="020B0604020202020204" pitchFamily="34" charset="0"/>
              <a:ea typeface="楷体_GB2312" pitchFamily="49" charset="-122"/>
            </a:endParaRPr>
          </a:p>
        </p:txBody>
      </p:sp>
      <p:sp>
        <p:nvSpPr>
          <p:cNvPr id="271363" name="文本占位符 271362"/>
          <p:cNvSpPr>
            <a:spLocks noGrp="1"/>
          </p:cNvSpPr>
          <p:nvPr>
            <p:ph type="body" idx="1"/>
          </p:nvPr>
        </p:nvSpPr>
        <p:spPr>
          <a:xfrm>
            <a:off x="381000" y="609600"/>
            <a:ext cx="8458200" cy="3352800"/>
          </a:xfrm>
          <a:prstGeom prst="rect">
            <a:avLst/>
          </a:prstGeom>
          <a:noFill/>
          <a:ln w="9525">
            <a:noFill/>
          </a:ln>
        </p:spPr>
        <p:txBody>
          <a:bodyPr/>
          <a:p>
            <a:pPr lvl="0">
              <a:buNone/>
            </a:pPr>
            <a:r>
              <a:rPr lang="zh-CN" altLang="en-US" sz="2800" dirty="0">
                <a:latin typeface="楷体_GB2312" pitchFamily="49" charset="-122"/>
                <a:ea typeface="楷体_GB2312" pitchFamily="49" charset="-122"/>
              </a:rPr>
              <a:t>    </a:t>
            </a:r>
            <a:endParaRPr lang="zh-CN" altLang="en-US" sz="2800" dirty="0">
              <a:latin typeface="楷体_GB2312" pitchFamily="49" charset="-122"/>
              <a:ea typeface="楷体_GB2312" pitchFamily="49" charset="-122"/>
            </a:endParaRPr>
          </a:p>
          <a:p>
            <a:pPr lvl="0">
              <a:buNone/>
            </a:pPr>
            <a:r>
              <a:rPr lang="zh-CN" altLang="en-US" sz="2800" b="1" dirty="0">
                <a:latin typeface="楷体_GB2312" pitchFamily="49" charset="-122"/>
                <a:ea typeface="楷体_GB2312" pitchFamily="49" charset="-122"/>
              </a:rPr>
              <a:t>        “政治体制改革宜早不宜迟</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早改要比迟改好</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主动改要比被动改好</a:t>
            </a:r>
            <a:r>
              <a:rPr lang="en-US" altLang="zh-CN" sz="2800" b="1">
                <a:latin typeface="楷体_GB2312" pitchFamily="49" charset="-122"/>
                <a:ea typeface="楷体_GB2312" pitchFamily="49" charset="-122"/>
              </a:rPr>
              <a:t>, </a:t>
            </a:r>
            <a:r>
              <a:rPr lang="zh-CN" altLang="en-US" sz="2800" b="1" dirty="0">
                <a:latin typeface="楷体_GB2312" pitchFamily="49" charset="-122"/>
                <a:ea typeface="楷体_GB2312" pitchFamily="49" charset="-122"/>
              </a:rPr>
              <a:t>政治体制必须从根本上、体制上去理顺</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否则</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终究会因为一件小事</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引发积压已久的社会矛盾</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后果不堪设想。” </a:t>
            </a:r>
            <a:r>
              <a:rPr lang="zh-CN" altLang="en-US" sz="2800" b="1">
                <a:latin typeface="楷体_GB2312" pitchFamily="49" charset="-122"/>
                <a:ea typeface="楷体_GB2312" pitchFamily="49" charset="-122"/>
              </a:rPr>
              <a:t>          </a:t>
            </a:r>
            <a:endParaRPr lang="zh-CN" altLang="en-US" sz="2800" b="1">
              <a:latin typeface="楷体_GB2312" pitchFamily="49" charset="-122"/>
              <a:ea typeface="楷体_GB2312" pitchFamily="49" charset="-122"/>
            </a:endParaRPr>
          </a:p>
          <a:p>
            <a:pPr lvl="0">
              <a:buNone/>
            </a:pPr>
            <a:r>
              <a:rPr lang="zh-CN" altLang="en-US" sz="2800" b="1">
                <a:latin typeface="楷体_GB2312" pitchFamily="49" charset="-122"/>
                <a:ea typeface="楷体_GB2312" pitchFamily="49" charset="-122"/>
              </a:rPr>
              <a:t>  </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根据</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任仲夷关于政治体制改革的思想</a:t>
            </a:r>
            <a:r>
              <a:rPr lang="en-US" altLang="zh-CN" sz="2800" b="1">
                <a:latin typeface="楷体_GB2312" pitchFamily="49" charset="-122"/>
                <a:ea typeface="楷体_GB2312" pitchFamily="49" charset="-122"/>
              </a:rPr>
              <a:t>》</a:t>
            </a:r>
            <a:r>
              <a:rPr lang="zh-CN" altLang="en-US" sz="2800" b="1" dirty="0">
                <a:latin typeface="楷体_GB2312" pitchFamily="49" charset="-122"/>
                <a:ea typeface="楷体_GB2312" pitchFamily="49" charset="-122"/>
              </a:rPr>
              <a:t>整理</a:t>
            </a:r>
            <a:endParaRPr lang="zh-CN" altLang="en-US" sz="2800" b="1" dirty="0">
              <a:latin typeface="楷体_GB2312" pitchFamily="49" charset="-122"/>
              <a:ea typeface="楷体_GB2312" pitchFamily="49" charset="-122"/>
            </a:endParaRPr>
          </a:p>
        </p:txBody>
      </p:sp>
      <p:sp>
        <p:nvSpPr>
          <p:cNvPr id="271364" name="文本框 271363"/>
          <p:cNvSpPr txBox="1"/>
          <p:nvPr/>
        </p:nvSpPr>
        <p:spPr>
          <a:xfrm>
            <a:off x="762000" y="3657600"/>
            <a:ext cx="7010400" cy="762000"/>
          </a:xfrm>
          <a:prstGeom prst="rect">
            <a:avLst/>
          </a:prstGeom>
          <a:noFill/>
          <a:ln w="9525">
            <a:noFill/>
          </a:ln>
        </p:spPr>
        <p:txBody>
          <a:bodyPr>
            <a:spAutoFit/>
          </a:bodyPr>
          <a:p>
            <a:pPr lvl="0" eaLnBrk="1" hangingPunct="1">
              <a:spcBef>
                <a:spcPct val="50000"/>
              </a:spcBef>
            </a:pPr>
            <a:r>
              <a:rPr lang="zh-CN" altLang="en-US" sz="4400" b="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（二）进行政治体制改革</a:t>
            </a:r>
            <a:endParaRPr lang="zh-CN" altLang="en-US" sz="4400" b="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71365" name="文本框 271364"/>
          <p:cNvSpPr txBox="1"/>
          <p:nvPr/>
        </p:nvSpPr>
        <p:spPr>
          <a:xfrm>
            <a:off x="0" y="4495800"/>
            <a:ext cx="8915400" cy="1465263"/>
          </a:xfrm>
          <a:prstGeom prst="rect">
            <a:avLst/>
          </a:prstGeom>
          <a:noFill/>
          <a:ln w="9525">
            <a:noFill/>
          </a:ln>
        </p:spPr>
        <p:txBody>
          <a:bodyPr>
            <a:spAutoFit/>
          </a:bodyPr>
          <a:p>
            <a:pPr lvl="0" eaLnBrk="1" hangingPunct="1">
              <a:spcBef>
                <a:spcPct val="50000"/>
              </a:spcBef>
            </a:pPr>
            <a:r>
              <a:rPr lang="en-US" altLang="zh-CN" sz="3600" b="1">
                <a:solidFill>
                  <a:schemeClr val="accent2"/>
                </a:solidFill>
                <a:latin typeface="黑体" panose="02010609060101010101" pitchFamily="2" charset="-122"/>
                <a:ea typeface="黑体" panose="02010609060101010101" pitchFamily="2" charset="-122"/>
              </a:rPr>
              <a:t>1</a:t>
            </a:r>
            <a:r>
              <a:rPr lang="zh-CN" altLang="en-US" sz="3600" b="1" dirty="0">
                <a:solidFill>
                  <a:schemeClr val="accent2"/>
                </a:solidFill>
                <a:latin typeface="黑体" panose="02010609060101010101" pitchFamily="2" charset="-122"/>
                <a:ea typeface="黑体" panose="02010609060101010101" pitchFamily="2" charset="-122"/>
              </a:rPr>
              <a:t>、改进人民代表大会制度和政治协商制度</a:t>
            </a:r>
            <a:endParaRPr lang="zh-CN" altLang="en-US" sz="3600" b="1" dirty="0">
              <a:solidFill>
                <a:schemeClr val="accent2"/>
              </a:solidFill>
              <a:latin typeface="黑体" panose="02010609060101010101" pitchFamily="2" charset="-122"/>
              <a:ea typeface="黑体" panose="02010609060101010101" pitchFamily="2" charset="-122"/>
            </a:endParaRPr>
          </a:p>
          <a:p>
            <a:pPr lvl="0" eaLnBrk="1" hangingPunct="1">
              <a:spcBef>
                <a:spcPct val="50000"/>
              </a:spcBef>
            </a:pPr>
            <a:r>
              <a:rPr lang="en-US" altLang="zh-CN" sz="3600" b="1">
                <a:solidFill>
                  <a:schemeClr val="accent2"/>
                </a:solidFill>
                <a:latin typeface="黑体" panose="02010609060101010101" pitchFamily="2" charset="-122"/>
                <a:ea typeface="黑体" panose="02010609060101010101" pitchFamily="2" charset="-122"/>
              </a:rPr>
              <a:t>2</a:t>
            </a:r>
            <a:r>
              <a:rPr lang="zh-CN" altLang="en-US" sz="3600" b="1" dirty="0">
                <a:solidFill>
                  <a:schemeClr val="accent2"/>
                </a:solidFill>
                <a:latin typeface="黑体" panose="02010609060101010101" pitchFamily="2" charset="-122"/>
                <a:ea typeface="黑体" panose="02010609060101010101" pitchFamily="2" charset="-122"/>
              </a:rPr>
              <a:t>、加强基层政权和基层民主建设。</a:t>
            </a:r>
            <a:endParaRPr lang="zh-CN" altLang="en-US" sz="36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 calcmode="lin" valueType="num">
                                      <p:cBhvr additive="base">
                                        <p:cTn id="7" dur="500" fill="hold"/>
                                        <p:tgtEl>
                                          <p:spTgt spid="271364"/>
                                        </p:tgtEl>
                                        <p:attrNameLst>
                                          <p:attrName>ppt_x</p:attrName>
                                        </p:attrNameLst>
                                      </p:cBhvr>
                                      <p:tavLst>
                                        <p:tav tm="0">
                                          <p:val>
                                            <p:strVal val="0-#ppt_w/2"/>
                                          </p:val>
                                        </p:tav>
                                        <p:tav tm="100000">
                                          <p:val>
                                            <p:strVal val="#ppt_x"/>
                                          </p:val>
                                        </p:tav>
                                      </p:tavLst>
                                    </p:anim>
                                    <p:anim calcmode="lin" valueType="num">
                                      <p:cBhvr additive="base">
                                        <p:cTn id="8" dur="500" fill="hold"/>
                                        <p:tgtEl>
                                          <p:spTgt spid="271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71365"/>
                                        </p:tgtEl>
                                        <p:attrNameLst>
                                          <p:attrName>style.visibility</p:attrName>
                                        </p:attrNameLst>
                                      </p:cBhvr>
                                      <p:to>
                                        <p:strVal val="visible"/>
                                      </p:to>
                                    </p:set>
                                    <p:animEffect transition="in" filter="blinds(horizontal)">
                                      <p:cBhvr>
                                        <p:cTn id="13" dur="500"/>
                                        <p:tgtEl>
                                          <p:spTgt spid="27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p:bldP spid="27136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9554" name="Text Box 6"/>
          <p:cNvSpPr txBox="1"/>
          <p:nvPr/>
        </p:nvSpPr>
        <p:spPr>
          <a:xfrm>
            <a:off x="250825" y="188913"/>
            <a:ext cx="6019800" cy="519112"/>
          </a:xfrm>
          <a:prstGeom prst="rect">
            <a:avLst/>
          </a:prstGeom>
          <a:solidFill>
            <a:srgbClr val="FFFF00"/>
          </a:solidFill>
          <a:ln w="9525">
            <a:noFill/>
          </a:ln>
        </p:spPr>
        <p:txBody>
          <a:bodyPr>
            <a:spAutoFit/>
          </a:bodyPr>
          <a:p>
            <a:pPr lvl="0" eaLnBrk="1" hangingPunct="1"/>
            <a:r>
              <a:rPr lang="zh-CN" altLang="en-US" sz="2800" b="1" dirty="0">
                <a:solidFill>
                  <a:srgbClr val="FF0000"/>
                </a:solidFill>
                <a:latin typeface="黑体" panose="02010609060101010101" pitchFamily="2" charset="-122"/>
                <a:ea typeface="黑体" panose="02010609060101010101" pitchFamily="2" charset="-122"/>
              </a:rPr>
              <a:t>三、基层民主选举</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279555" name="Rectangle 7"/>
          <p:cNvSpPr/>
          <p:nvPr/>
        </p:nvSpPr>
        <p:spPr>
          <a:xfrm>
            <a:off x="0" y="836613"/>
            <a:ext cx="4983163" cy="549275"/>
          </a:xfrm>
          <a:prstGeom prst="rect">
            <a:avLst/>
          </a:prstGeom>
          <a:noFill/>
          <a:ln w="15875">
            <a:noFill/>
          </a:ln>
        </p:spPr>
        <p:txBody>
          <a:bodyPr>
            <a:spAutoFit/>
          </a:bodyPr>
          <a:p>
            <a:pPr lvl="0" eaLnBrk="1" hangingPunct="1"/>
            <a:r>
              <a:rPr lang="en-US" altLang="zh-CN" sz="3000" b="1" dirty="0">
                <a:solidFill>
                  <a:srgbClr val="FF3300"/>
                </a:solidFill>
                <a:latin typeface="黑体" panose="02010609060101010101" pitchFamily="2" charset="-122"/>
                <a:ea typeface="黑体" panose="02010609060101010101" pitchFamily="2" charset="-122"/>
              </a:rPr>
              <a:t>1.</a:t>
            </a:r>
            <a:r>
              <a:rPr lang="zh-CN" altLang="en-US" sz="3000" b="1" dirty="0">
                <a:solidFill>
                  <a:srgbClr val="FF3300"/>
                </a:solidFill>
                <a:latin typeface="黑体" panose="02010609060101010101" pitchFamily="2" charset="-122"/>
                <a:ea typeface="黑体" panose="02010609060101010101" pitchFamily="2" charset="-122"/>
              </a:rPr>
              <a:t>基层民主选举的重要性</a:t>
            </a:r>
            <a:endParaRPr lang="zh-CN" altLang="en-US" sz="3000" b="1" dirty="0">
              <a:solidFill>
                <a:srgbClr val="FF3300"/>
              </a:solidFill>
              <a:latin typeface="黑体" panose="02010609060101010101" pitchFamily="2" charset="-122"/>
              <a:ea typeface="黑体" panose="02010609060101010101" pitchFamily="2" charset="-122"/>
            </a:endParaRPr>
          </a:p>
        </p:txBody>
      </p:sp>
      <p:sp>
        <p:nvSpPr>
          <p:cNvPr id="43016" name="Rectangle 8"/>
          <p:cNvSpPr/>
          <p:nvPr/>
        </p:nvSpPr>
        <p:spPr>
          <a:xfrm>
            <a:off x="0" y="1412875"/>
            <a:ext cx="9144000" cy="1006475"/>
          </a:xfrm>
          <a:prstGeom prst="rect">
            <a:avLst/>
          </a:prstGeom>
          <a:noFill/>
          <a:ln w="25400">
            <a:noFill/>
          </a:ln>
        </p:spPr>
        <p:txBody>
          <a:bodyPr anchor="ctr">
            <a:spAutoFit/>
          </a:bodyPr>
          <a:p>
            <a:pPr lvl="0" eaLnBrk="1" hangingPunct="1"/>
            <a:r>
              <a:rPr lang="en-US" altLang="zh-CN" sz="3200" b="1" dirty="0">
                <a:latin typeface="楷体_GB2312" pitchFamily="49" charset="-122"/>
                <a:ea typeface="楷体_GB2312" pitchFamily="49" charset="-122"/>
              </a:rPr>
              <a:t>    </a:t>
            </a:r>
            <a:r>
              <a:rPr lang="zh-CN" altLang="en-US" sz="2800" b="1" dirty="0">
                <a:latin typeface="黑体" panose="02010609060101010101" pitchFamily="2" charset="-122"/>
                <a:ea typeface="黑体" panose="02010609060101010101" pitchFamily="2" charset="-122"/>
              </a:rPr>
              <a:t>是人民直接行使民主权利的重要举措，是社会主义民主政治最基础的一环。</a:t>
            </a:r>
            <a:endParaRPr lang="zh-CN" altLang="en-US" sz="2800" b="1" dirty="0">
              <a:latin typeface="黑体" panose="02010609060101010101" pitchFamily="2" charset="-122"/>
              <a:ea typeface="黑体" panose="02010609060101010101" pitchFamily="2" charset="-122"/>
            </a:endParaRPr>
          </a:p>
        </p:txBody>
      </p:sp>
      <p:sp>
        <p:nvSpPr>
          <p:cNvPr id="279557" name="Rectangle 3"/>
          <p:cNvSpPr/>
          <p:nvPr/>
        </p:nvSpPr>
        <p:spPr>
          <a:xfrm>
            <a:off x="179388" y="2420938"/>
            <a:ext cx="6264275" cy="534987"/>
          </a:xfrm>
          <a:prstGeom prst="rect">
            <a:avLst/>
          </a:prstGeom>
          <a:solidFill>
            <a:srgbClr val="FFFF00"/>
          </a:solidFill>
          <a:ln w="15875" cap="rnd" cmpd="sng">
            <a:solidFill>
              <a:srgbClr val="9933FF"/>
            </a:solidFill>
            <a:prstDash val="sysDot"/>
            <a:miter/>
            <a:headEnd type="none" w="med" len="med"/>
            <a:tailEnd type="none" w="med" len="med"/>
          </a:ln>
        </p:spPr>
        <p:txBody>
          <a:bodyPr>
            <a:spAutoFit/>
          </a:bodyPr>
          <a:p>
            <a:pPr lvl="0" eaLnBrk="1" hangingPunct="1"/>
            <a:r>
              <a:rPr lang="en-US" altLang="zh-CN" sz="2800" b="1" dirty="0">
                <a:solidFill>
                  <a:srgbClr val="FF3300"/>
                </a:solidFill>
                <a:latin typeface="黑体" panose="02010609060101010101" pitchFamily="2" charset="-122"/>
                <a:ea typeface="黑体" panose="02010609060101010101" pitchFamily="2" charset="-122"/>
              </a:rPr>
              <a:t>2.</a:t>
            </a:r>
            <a:r>
              <a:rPr lang="zh-CN" altLang="en-US" sz="2800" b="1" dirty="0">
                <a:solidFill>
                  <a:srgbClr val="FF3300"/>
                </a:solidFill>
                <a:latin typeface="黑体" panose="02010609060101010101" pitchFamily="2" charset="-122"/>
                <a:ea typeface="黑体" panose="02010609060101010101" pitchFamily="2" charset="-122"/>
              </a:rPr>
              <a:t>基层民主选举带来的变化及发展</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44040" name="Rectangle 8"/>
          <p:cNvSpPr/>
          <p:nvPr/>
        </p:nvSpPr>
        <p:spPr>
          <a:xfrm>
            <a:off x="0" y="3141663"/>
            <a:ext cx="9144000" cy="1800225"/>
          </a:xfrm>
          <a:prstGeom prst="rect">
            <a:avLst/>
          </a:prstGeom>
          <a:solidFill>
            <a:schemeClr val="bg1"/>
          </a:solidFill>
          <a:ln w="25400">
            <a:noFill/>
          </a:ln>
        </p:spPr>
        <p:txBody>
          <a:bodyPr anchor="ctr">
            <a:spAutoFit/>
          </a:bodyPr>
          <a:p>
            <a:pPr lvl="0" eaLnBrk="1" hangingPunct="1"/>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）城市：</a:t>
            </a:r>
            <a:endParaRPr lang="zh-CN" altLang="en-US" sz="2800" b="1" dirty="0">
              <a:latin typeface="黑体" panose="02010609060101010101" pitchFamily="2" charset="-122"/>
              <a:ea typeface="黑体" panose="02010609060101010101" pitchFamily="2" charset="-122"/>
            </a:endParaRPr>
          </a:p>
          <a:p>
            <a:pPr lvl="0" eaLnBrk="1" hangingPunct="1"/>
            <a:r>
              <a:rPr lang="zh-CN" altLang="en-US" sz="2800" b="1" dirty="0">
                <a:solidFill>
                  <a:schemeClr val="tx2"/>
                </a:solidFill>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根据</a:t>
            </a:r>
            <a:r>
              <a:rPr lang="en-US" altLang="zh-CN" sz="2800" b="1" dirty="0">
                <a:latin typeface="黑体" panose="02010609060101010101" pitchFamily="2" charset="-122"/>
                <a:ea typeface="黑体" panose="02010609060101010101" pitchFamily="2" charset="-122"/>
              </a:rPr>
              <a:t>1989</a:t>
            </a:r>
            <a:r>
              <a:rPr lang="zh-CN" altLang="en-US" sz="2800" b="1" dirty="0">
                <a:latin typeface="黑体" panose="02010609060101010101" pitchFamily="2" charset="-122"/>
                <a:ea typeface="黑体" panose="02010609060101010101" pitchFamily="2" charset="-122"/>
              </a:rPr>
              <a:t>年</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中华人民共和国城市居民委员会组织法</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规定城市居民委员会主任、副主任、委员由居民直接选举产生，每届任期均为三年。</a:t>
            </a:r>
            <a:endParaRPr lang="zh-CN" altLang="en-US" sz="2800" b="1" dirty="0">
              <a:latin typeface="黑体" panose="02010609060101010101" pitchFamily="2" charset="-122"/>
              <a:ea typeface="黑体" panose="02010609060101010101" pitchFamily="2" charset="-122"/>
            </a:endParaRPr>
          </a:p>
        </p:txBody>
      </p:sp>
      <p:sp>
        <p:nvSpPr>
          <p:cNvPr id="279559" name="Rectangle 9"/>
          <p:cNvSpPr/>
          <p:nvPr/>
        </p:nvSpPr>
        <p:spPr>
          <a:xfrm>
            <a:off x="457200" y="4953000"/>
            <a:ext cx="5194300" cy="588963"/>
          </a:xfrm>
          <a:prstGeom prst="rect">
            <a:avLst/>
          </a:prstGeom>
          <a:solidFill>
            <a:srgbClr val="00FFFF"/>
          </a:solidFill>
          <a:ln w="9525" cap="flat" cmpd="sng">
            <a:solidFill>
              <a:srgbClr val="FF0000"/>
            </a:solidFill>
            <a:prstDash val="solid"/>
            <a:miter/>
            <a:headEnd type="none" w="med" len="med"/>
            <a:tailEnd type="none" w="med" len="med"/>
          </a:ln>
        </p:spPr>
        <p:txBody>
          <a:bodyPr>
            <a:spAutoFit/>
          </a:bodyPr>
          <a:p>
            <a:pPr lvl="0" eaLnBrk="1" hangingPunct="1"/>
            <a:r>
              <a:rPr lang="zh-CN" altLang="en-US" sz="3200" b="1" dirty="0">
                <a:solidFill>
                  <a:srgbClr val="FF3300"/>
                </a:solidFill>
                <a:latin typeface="Arial Black" panose="020B0A04020102020204" pitchFamily="34" charset="0"/>
                <a:ea typeface="黑体" panose="02010609060101010101" pitchFamily="2" charset="-122"/>
              </a:rPr>
              <a:t>根本变化：由任命到选举</a:t>
            </a:r>
            <a:endParaRPr lang="zh-CN" altLang="en-US" sz="3200" b="1" dirty="0">
              <a:solidFill>
                <a:srgbClr val="FF3300"/>
              </a:solidFill>
              <a:latin typeface="Arial Black" panose="020B0A040201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dissolve">
                                      <p:cBhvr>
                                        <p:cTn id="7" dur="500"/>
                                        <p:tgtEl>
                                          <p:spTgt spid="430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40"/>
                                        </p:tgtEl>
                                        <p:attrNameLst>
                                          <p:attrName>style.visibility</p:attrName>
                                        </p:attrNameLst>
                                      </p:cBhvr>
                                      <p:to>
                                        <p:strVal val="visible"/>
                                      </p:to>
                                    </p:set>
                                    <p:animEffect transition="in" filter="dissolve">
                                      <p:cBhvr>
                                        <p:cTn id="12" dur="500"/>
                                        <p:tgtEl>
                                          <p:spTgt spid="440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9559"/>
                                        </p:tgtEl>
                                        <p:attrNameLst>
                                          <p:attrName>style.visibility</p:attrName>
                                        </p:attrNameLst>
                                      </p:cBhvr>
                                      <p:to>
                                        <p:strVal val="visible"/>
                                      </p:to>
                                    </p:set>
                                    <p:anim calcmode="lin" valueType="num">
                                      <p:cBhvr additive="base">
                                        <p:cTn id="17" dur="500" fill="hold"/>
                                        <p:tgtEl>
                                          <p:spTgt spid="279559"/>
                                        </p:tgtEl>
                                        <p:attrNameLst>
                                          <p:attrName>ppt_x</p:attrName>
                                        </p:attrNameLst>
                                      </p:cBhvr>
                                      <p:tavLst>
                                        <p:tav tm="0">
                                          <p:val>
                                            <p:strVal val="#ppt_x"/>
                                          </p:val>
                                        </p:tav>
                                        <p:tav tm="100000">
                                          <p:val>
                                            <p:strVal val="#ppt_x"/>
                                          </p:val>
                                        </p:tav>
                                      </p:tavLst>
                                    </p:anim>
                                    <p:anim calcmode="lin" valueType="num">
                                      <p:cBhvr additive="base">
                                        <p:cTn id="18" dur="500" fill="hold"/>
                                        <p:tgtEl>
                                          <p:spTgt spid="279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P spid="44040" grpId="0" bldLvl="0" animBg="1"/>
      <p:bldP spid="27955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0579" name="Text Box 5"/>
          <p:cNvSpPr>
            <a:spLocks noGrp="1"/>
          </p:cNvSpPr>
          <p:nvPr>
            <p:ph type="body"/>
          </p:nvPr>
        </p:nvSpPr>
        <p:spPr>
          <a:xfrm>
            <a:off x="0" y="2133600"/>
            <a:ext cx="8458200" cy="1427163"/>
          </a:xfrm>
          <a:prstGeom prst="rect">
            <a:avLst/>
          </a:prstGeom>
          <a:solidFill>
            <a:schemeClr val="bg2">
              <a:alpha val="100000"/>
            </a:schemeClr>
          </a:solidFill>
          <a:ln w="9525">
            <a:noFill/>
          </a:ln>
        </p:spPr>
        <p:txBody>
          <a:bodyPr vert="horz" wrap="square" lIns="91440" tIns="45720" rIns="91440" bIns="45720" anchor="t"/>
          <a:p>
            <a:pPr lvl="0" eaLnBrk="1" hangingPunct="1">
              <a:spcBef>
                <a:spcPct val="0"/>
              </a:spcBef>
              <a:buClrTx/>
              <a:buNone/>
            </a:pPr>
            <a:r>
              <a:rPr lang="en-US" altLang="zh-CN" sz="4000" dirty="0">
                <a:effectLst>
                  <a:outerShdw blurRad="38100" dist="38100" dir="2700000">
                    <a:srgbClr val="FFFFFF"/>
                  </a:outerShdw>
                </a:effectLst>
              </a:rPr>
              <a:t> </a:t>
            </a:r>
            <a:r>
              <a:rPr lang="en-US" altLang="zh-CN" sz="2800" b="1" dirty="0">
                <a:latin typeface="黑体" panose="02010609060101010101" pitchFamily="2" charset="-122"/>
                <a:ea typeface="黑体" panose="02010609060101010101" pitchFamily="2" charset="-122"/>
              </a:rPr>
              <a:t>②</a:t>
            </a:r>
            <a:r>
              <a:rPr lang="en-US" altLang="zh-CN" sz="2800" b="1" dirty="0">
                <a:effectLst>
                  <a:outerShdw blurRad="38100" dist="38100" dir="2700000">
                    <a:srgbClr val="FFFFFF"/>
                  </a:outerShdw>
                </a:effectLst>
                <a:latin typeface="黑体" panose="02010609060101010101" pitchFamily="2" charset="-122"/>
                <a:ea typeface="黑体" panose="02010609060101010101" pitchFamily="2" charset="-122"/>
              </a:rPr>
              <a:t> </a:t>
            </a:r>
            <a:r>
              <a:rPr lang="zh-CN" altLang="en-US" sz="2800" b="1" dirty="0">
                <a:effectLst>
                  <a:outerShdw blurRad="38100" dist="38100" dir="2700000">
                    <a:srgbClr val="FFFFFF"/>
                  </a:outerShdw>
                </a:effectLst>
                <a:latin typeface="黑体" panose="02010609060101010101" pitchFamily="2" charset="-122"/>
                <a:ea typeface="黑体" panose="02010609060101010101" pitchFamily="2" charset="-122"/>
              </a:rPr>
              <a:t>村民自治：以民主选举、民主决策、民主管理、民主监督为核心的村民自治不断扩展。</a:t>
            </a:r>
            <a:endParaRPr lang="zh-CN" altLang="en-US" sz="2800" b="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58375" name="Rectangle 7"/>
          <p:cNvSpPr/>
          <p:nvPr/>
        </p:nvSpPr>
        <p:spPr>
          <a:xfrm>
            <a:off x="533400" y="990600"/>
            <a:ext cx="8382000" cy="946150"/>
          </a:xfrm>
          <a:prstGeom prst="rect">
            <a:avLst/>
          </a:prstGeom>
          <a:solidFill>
            <a:schemeClr val="bg1"/>
          </a:solidFill>
          <a:ln w="9525">
            <a:noFill/>
          </a:ln>
        </p:spPr>
        <p:txBody>
          <a:bodyPr>
            <a:spAutoFit/>
          </a:bodyPr>
          <a:p>
            <a:pPr lvl="0" eaLnBrk="1" hangingPunct="1"/>
            <a:r>
              <a:rPr lang="en-US" altLang="zh-CN" sz="2800" b="1" dirty="0">
                <a:latin typeface="黑体" panose="02010609060101010101" pitchFamily="2" charset="-122"/>
                <a:ea typeface="黑体" panose="02010609060101010101" pitchFamily="2" charset="-122"/>
              </a:rPr>
              <a:t>①</a:t>
            </a:r>
            <a:r>
              <a:rPr lang="zh-CN" altLang="en-US" sz="2800" b="1" dirty="0">
                <a:latin typeface="黑体" panose="02010609060101010101" pitchFamily="2" charset="-122"/>
                <a:ea typeface="黑体" panose="02010609060101010101" pitchFamily="2" charset="-122"/>
              </a:rPr>
              <a:t>法律依据： </a:t>
            </a:r>
            <a:r>
              <a:rPr lang="en-US" altLang="zh-CN" sz="2800" b="1" dirty="0">
                <a:latin typeface="黑体" panose="02010609060101010101" pitchFamily="2" charset="-122"/>
                <a:ea typeface="黑体" panose="02010609060101010101" pitchFamily="2" charset="-122"/>
              </a:rPr>
              <a:t>1998</a:t>
            </a:r>
            <a:r>
              <a:rPr lang="zh-CN" altLang="en-US" sz="2800" b="1" dirty="0">
                <a:latin typeface="黑体" panose="02010609060101010101" pitchFamily="2" charset="-122"/>
                <a:ea typeface="黑体" panose="02010609060101010101" pitchFamily="2" charset="-122"/>
              </a:rPr>
              <a:t>年</a:t>
            </a:r>
            <a:r>
              <a:rPr lang="en-US" altLang="zh-CN" sz="2800" b="1" dirty="0">
                <a:latin typeface="黑体" panose="02010609060101010101" pitchFamily="2" charset="-122"/>
                <a:ea typeface="黑体" panose="02010609060101010101" pitchFamily="2" charset="-122"/>
              </a:rPr>
              <a:t>11</a:t>
            </a:r>
            <a:r>
              <a:rPr lang="zh-CN" altLang="en-US" sz="2800" b="1" dirty="0">
                <a:latin typeface="黑体" panose="02010609060101010101" pitchFamily="2" charset="-122"/>
                <a:ea typeface="黑体" panose="02010609060101010101" pitchFamily="2" charset="-122"/>
              </a:rPr>
              <a:t>月</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中华人民共和国村民委员会组织法</a:t>
            </a:r>
            <a:r>
              <a:rPr lang="en-US" altLang="zh-CN" sz="2800" b="1" dirty="0">
                <a:latin typeface="黑体" panose="02010609060101010101" pitchFamily="2" charset="-122"/>
                <a:ea typeface="黑体" panose="02010609060101010101" pitchFamily="2" charset="-122"/>
              </a:rPr>
              <a:t>》</a:t>
            </a:r>
            <a:endParaRPr lang="en-US" altLang="zh-CN" sz="2800" b="1" dirty="0">
              <a:latin typeface="黑体" panose="02010609060101010101" pitchFamily="2" charset="-122"/>
              <a:ea typeface="黑体" panose="02010609060101010101" pitchFamily="2" charset="-122"/>
            </a:endParaRPr>
          </a:p>
        </p:txBody>
      </p:sp>
      <p:sp>
        <p:nvSpPr>
          <p:cNvPr id="280583" name="Text Box 6"/>
          <p:cNvSpPr txBox="1"/>
          <p:nvPr/>
        </p:nvSpPr>
        <p:spPr>
          <a:xfrm>
            <a:off x="250825" y="188913"/>
            <a:ext cx="1584325" cy="519112"/>
          </a:xfrm>
          <a:prstGeom prst="rect">
            <a:avLst/>
          </a:prstGeom>
          <a:solidFill>
            <a:srgbClr val="FFFF00"/>
          </a:solidFill>
          <a:ln w="9525">
            <a:noFill/>
          </a:ln>
        </p:spPr>
        <p:txBody>
          <a:bodyPr>
            <a:spAutoFit/>
          </a:bodyPr>
          <a:p>
            <a:pPr lvl="0" eaLnBrk="1" hangingPunct="1"/>
            <a:r>
              <a:rPr lang="zh-CN" altLang="en-US" sz="2800" b="1" dirty="0">
                <a:solidFill>
                  <a:srgbClr val="FF0000"/>
                </a:solidFill>
                <a:latin typeface="黑体" panose="02010609060101010101" pitchFamily="2" charset="-122"/>
                <a:ea typeface="黑体" panose="02010609060101010101" pitchFamily="2" charset="-122"/>
              </a:rPr>
              <a:t>农村</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45062" name="Rectangle 6"/>
          <p:cNvSpPr/>
          <p:nvPr/>
        </p:nvSpPr>
        <p:spPr>
          <a:xfrm>
            <a:off x="0" y="3500438"/>
            <a:ext cx="7119938" cy="579437"/>
          </a:xfrm>
          <a:prstGeom prst="rect">
            <a:avLst/>
          </a:prstGeom>
          <a:solidFill>
            <a:srgbClr val="FFFF00"/>
          </a:solidFill>
          <a:ln w="9525">
            <a:noFill/>
          </a:ln>
        </p:spPr>
        <p:txBody>
          <a:bodyPr wrap="none">
            <a:spAutoFit/>
          </a:bodyPr>
          <a:p>
            <a:pPr lvl="0" eaLnBrk="1" hangingPunct="1"/>
            <a:r>
              <a:rPr lang="en-US" altLang="zh-CN" sz="3200" b="1" dirty="0">
                <a:solidFill>
                  <a:srgbClr val="FF3300"/>
                </a:solidFill>
                <a:latin typeface="黑体" panose="02010609060101010101" pitchFamily="2" charset="-122"/>
                <a:ea typeface="黑体" panose="02010609060101010101" pitchFamily="2" charset="-122"/>
              </a:rPr>
              <a:t>3.</a:t>
            </a:r>
            <a:r>
              <a:rPr lang="zh-CN" altLang="en-US" sz="3200" b="1" dirty="0">
                <a:solidFill>
                  <a:srgbClr val="FF3300"/>
                </a:solidFill>
                <a:latin typeface="黑体" panose="02010609060101010101" pitchFamily="2" charset="-122"/>
                <a:ea typeface="黑体" panose="02010609060101010101" pitchFamily="2" charset="-122"/>
              </a:rPr>
              <a:t>中国基层民主选举制度普及的意义</a:t>
            </a:r>
            <a:r>
              <a:rPr lang="zh-CN" altLang="en-US" sz="3200" b="1" dirty="0">
                <a:solidFill>
                  <a:srgbClr val="FF3300"/>
                </a:solidFill>
                <a:latin typeface="华文行楷" pitchFamily="2" charset="-122"/>
                <a:ea typeface="华文行楷" pitchFamily="2" charset="-122"/>
              </a:rPr>
              <a:t>：</a:t>
            </a:r>
            <a:endParaRPr lang="zh-CN" altLang="en-US" sz="3200" b="1" dirty="0">
              <a:solidFill>
                <a:srgbClr val="FF3300"/>
              </a:solidFill>
              <a:latin typeface="华文行楷" pitchFamily="2" charset="-122"/>
              <a:ea typeface="华文行楷" pitchFamily="2" charset="-122"/>
            </a:endParaRPr>
          </a:p>
        </p:txBody>
      </p:sp>
      <p:sp>
        <p:nvSpPr>
          <p:cNvPr id="280585" name="Rectangle 5"/>
          <p:cNvSpPr/>
          <p:nvPr/>
        </p:nvSpPr>
        <p:spPr>
          <a:xfrm>
            <a:off x="0" y="4292600"/>
            <a:ext cx="8964613" cy="1616075"/>
          </a:xfrm>
          <a:prstGeom prst="rect">
            <a:avLst/>
          </a:prstGeom>
          <a:solidFill>
            <a:schemeClr val="bg1"/>
          </a:solidFill>
          <a:ln w="9525">
            <a:noFill/>
          </a:ln>
        </p:spPr>
        <p:txBody>
          <a:bodyPr>
            <a:spAutoFit/>
          </a:bodyPr>
          <a:p>
            <a:pPr lvl="0" eaLnBrk="1" hangingPunct="1"/>
            <a:r>
              <a:rPr lang="en-US" altLang="zh-CN" sz="3600" b="1" dirty="0">
                <a:solidFill>
                  <a:schemeClr val="tx2"/>
                </a:solidFill>
                <a:latin typeface="Arial Black" panose="020B0A04020102020204" pitchFamily="34" charset="0"/>
                <a:ea typeface="黑体" panose="02010609060101010101" pitchFamily="2" charset="-122"/>
              </a:rPr>
              <a:t>    </a:t>
            </a:r>
            <a:r>
              <a:rPr lang="zh-CN" altLang="en-US" sz="3200" b="1" dirty="0">
                <a:latin typeface="Arial Black" panose="020B0A04020102020204" pitchFamily="34" charset="0"/>
                <a:ea typeface="黑体" panose="02010609060101010101" pitchFamily="2" charset="-122"/>
              </a:rPr>
              <a:t>这是中国基层民主政治建设的重大进展，是中国政府贯彻</a:t>
            </a:r>
            <a:r>
              <a:rPr lang="zh-CN" altLang="en-US" sz="3200" b="1" dirty="0">
                <a:latin typeface="Arial" panose="020B0604020202020204" pitchFamily="34" charset="0"/>
                <a:ea typeface="黑体" panose="02010609060101010101" pitchFamily="2" charset="-122"/>
              </a:rPr>
              <a:t>“</a:t>
            </a:r>
            <a:r>
              <a:rPr lang="zh-CN" altLang="en-US" sz="3200" b="1" dirty="0">
                <a:latin typeface="Arial Black" panose="020B0A04020102020204" pitchFamily="34" charset="0"/>
                <a:ea typeface="黑体" panose="02010609060101010101" pitchFamily="2" charset="-122"/>
              </a:rPr>
              <a:t>依法治国</a:t>
            </a:r>
            <a:r>
              <a:rPr lang="zh-CN" altLang="en-US" sz="3200" b="1" dirty="0">
                <a:latin typeface="Arial" panose="020B0604020202020204" pitchFamily="34" charset="0"/>
                <a:ea typeface="黑体" panose="02010609060101010101" pitchFamily="2" charset="-122"/>
              </a:rPr>
              <a:t>”</a:t>
            </a:r>
            <a:r>
              <a:rPr lang="zh-CN" altLang="en-US" sz="3200" b="1" dirty="0">
                <a:latin typeface="Arial Black" panose="020B0A04020102020204" pitchFamily="34" charset="0"/>
                <a:ea typeface="黑体" panose="02010609060101010101" pitchFamily="2" charset="-122"/>
              </a:rPr>
              <a:t>精神，保障群众的民主权利所进行的卓有成效的努力。</a:t>
            </a:r>
            <a:endParaRPr lang="zh-CN" altLang="en-US" sz="3200" b="1" dirty="0">
              <a:latin typeface="Arial Black" panose="020B0A040201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wipe(down)">
                                      <p:cBhvr>
                                        <p:cTn id="7" dur="500"/>
                                        <p:tgtEl>
                                          <p:spTgt spid="5837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80579"/>
                                        </p:tgtEl>
                                        <p:attrNameLst>
                                          <p:attrName>style.visibility</p:attrName>
                                        </p:attrNameLst>
                                      </p:cBhvr>
                                      <p:to>
                                        <p:strVal val="visible"/>
                                      </p:to>
                                    </p:set>
                                    <p:anim calcmode="lin" valueType="num">
                                      <p:cBhvr>
                                        <p:cTn id="12" dur="1" fill="hold"/>
                                        <p:tgtEl>
                                          <p:spTgt spid="280579"/>
                                        </p:tgtEl>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wipe(left)">
                                      <p:cBhvr>
                                        <p:cTn id="17" dur="500"/>
                                        <p:tgtEl>
                                          <p:spTgt spid="450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0585"/>
                                        </p:tgtEl>
                                        <p:attrNameLst>
                                          <p:attrName>style.visibility</p:attrName>
                                        </p:attrNameLst>
                                      </p:cBhvr>
                                      <p:to>
                                        <p:strVal val="visible"/>
                                      </p:to>
                                    </p:set>
                                    <p:anim calcmode="lin" valueType="num">
                                      <p:cBhvr additive="base">
                                        <p:cTn id="22" dur="500" fill="hold"/>
                                        <p:tgtEl>
                                          <p:spTgt spid="280585"/>
                                        </p:tgtEl>
                                        <p:attrNameLst>
                                          <p:attrName>ppt_x</p:attrName>
                                        </p:attrNameLst>
                                      </p:cBhvr>
                                      <p:tavLst>
                                        <p:tav tm="0">
                                          <p:val>
                                            <p:strVal val="#ppt_x"/>
                                          </p:val>
                                        </p:tav>
                                        <p:tav tm="100000">
                                          <p:val>
                                            <p:strVal val="#ppt_x"/>
                                          </p:val>
                                        </p:tav>
                                      </p:tavLst>
                                    </p:anim>
                                    <p:anim calcmode="lin" valueType="num">
                                      <p:cBhvr additive="base">
                                        <p:cTn id="23" dur="500" fill="hold"/>
                                        <p:tgtEl>
                                          <p:spTgt spid="280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ldLvl="0" animBg="1"/>
      <p:bldP spid="58375" grpId="0" bldLvl="0" animBg="1"/>
      <p:bldP spid="45062" grpId="0" bldLvl="0" animBg="1"/>
      <p:bldP spid="28058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2386" name="矩形 272385"/>
          <p:cNvSpPr/>
          <p:nvPr/>
        </p:nvSpPr>
        <p:spPr>
          <a:xfrm>
            <a:off x="468313" y="765175"/>
            <a:ext cx="5688012" cy="503238"/>
          </a:xfrm>
          <a:prstGeom prst="rect">
            <a:avLst/>
          </a:prstGeom>
          <a:noFill/>
          <a:ln w="9525">
            <a:noFill/>
          </a:ln>
        </p:spPr>
        <p:txBody>
          <a:bodyPr anchor="ctr" anchorCtr="1"/>
          <a:lstStyle>
            <a:lvl1pPr lvl="0"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sz="2800" b="1" dirty="0">
                <a:solidFill>
                  <a:srgbClr val="000000"/>
                </a:solidFill>
                <a:ea typeface="楷体_GB2312" pitchFamily="49" charset="-122"/>
              </a:rPr>
              <a:t>新时期全国人大通过法律情况</a:t>
            </a:r>
            <a:endParaRPr lang="zh-CN" altLang="en-US" sz="2800" b="1" dirty="0">
              <a:solidFill>
                <a:srgbClr val="000000"/>
              </a:solidFill>
              <a:ea typeface="楷体_GB2312" pitchFamily="49" charset="-122"/>
            </a:endParaRPr>
          </a:p>
        </p:txBody>
      </p:sp>
      <p:graphicFrame>
        <p:nvGraphicFramePr>
          <p:cNvPr id="272387" name="表格 272386"/>
          <p:cNvGraphicFramePr/>
          <p:nvPr/>
        </p:nvGraphicFramePr>
        <p:xfrm>
          <a:off x="179388" y="1268413"/>
          <a:ext cx="6192837" cy="3681412"/>
        </p:xfrm>
        <a:graphic>
          <a:graphicData uri="http://schemas.openxmlformats.org/drawingml/2006/table">
            <a:tbl>
              <a:tblPr/>
              <a:tblGrid>
                <a:gridCol w="1295400"/>
                <a:gridCol w="1944688"/>
                <a:gridCol w="2952750"/>
              </a:tblGrid>
              <a:tr h="576263">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endParaRPr lang="zh-CN" altLang="en-US" b="1" dirty="0">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b="1" dirty="0">
                          <a:solidFill>
                            <a:srgbClr val="000000"/>
                          </a:solidFill>
                          <a:latin typeface="楷体_GB2312" pitchFamily="49" charset="-122"/>
                          <a:ea typeface="楷体_GB2312" pitchFamily="49" charset="-122"/>
                        </a:rPr>
                        <a:t>时  间</a:t>
                      </a:r>
                      <a:endParaRPr lang="zh-CN" altLang="en-US" b="1" dirty="0">
                        <a:solidFill>
                          <a:srgbClr val="000000"/>
                        </a:solidFill>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b="1" dirty="0">
                          <a:solidFill>
                            <a:srgbClr val="000000"/>
                          </a:solidFill>
                          <a:latin typeface="楷体_GB2312" pitchFamily="49" charset="-122"/>
                          <a:ea typeface="楷体_GB2312" pitchFamily="49" charset="-122"/>
                        </a:rPr>
                        <a:t>制定</a:t>
                      </a:r>
                      <a:r>
                        <a:rPr lang="en-US" altLang="zh-CN" b="1">
                          <a:solidFill>
                            <a:srgbClr val="000000"/>
                          </a:solidFill>
                          <a:latin typeface="楷体_GB2312" pitchFamily="49" charset="-122"/>
                          <a:ea typeface="楷体_GB2312" pitchFamily="49" charset="-122"/>
                        </a:rPr>
                        <a:t>\</a:t>
                      </a:r>
                      <a:r>
                        <a:rPr lang="zh-CN" altLang="en-US" b="1" dirty="0">
                          <a:solidFill>
                            <a:srgbClr val="000000"/>
                          </a:solidFill>
                          <a:latin typeface="楷体_GB2312" pitchFamily="49" charset="-122"/>
                          <a:ea typeface="楷体_GB2312" pitchFamily="49" charset="-122"/>
                        </a:rPr>
                        <a:t>修订的法律</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b="1" dirty="0">
                          <a:solidFill>
                            <a:srgbClr val="000000"/>
                          </a:solidFill>
                          <a:latin typeface="楷体_GB2312" pitchFamily="49" charset="-122"/>
                          <a:ea typeface="楷体_GB2312" pitchFamily="49" charset="-122"/>
                        </a:rPr>
                        <a:t>第五届</a:t>
                      </a:r>
                      <a:endParaRPr lang="zh-CN" altLang="en-US" b="1" dirty="0">
                        <a:solidFill>
                          <a:srgbClr val="000000"/>
                        </a:solidFill>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楷体_GB2312" pitchFamily="49" charset="-122"/>
                          <a:ea typeface="楷体_GB2312" pitchFamily="49" charset="-122"/>
                        </a:rPr>
                        <a:t>1978-1982</a:t>
                      </a:r>
                      <a:endParaRPr lang="en-US" altLang="zh-CN" b="1">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b="1">
                          <a:solidFill>
                            <a:srgbClr val="000000"/>
                          </a:solidFill>
                          <a:latin typeface="黑体" panose="02010609060101010101" pitchFamily="2" charset="-122"/>
                          <a:ea typeface="黑体" panose="02010609060101010101" pitchFamily="2" charset="-122"/>
                        </a:rPr>
                        <a:t>18</a:t>
                      </a:r>
                      <a:r>
                        <a:rPr lang="zh-CN" altLang="en-US" b="1" dirty="0">
                          <a:solidFill>
                            <a:srgbClr val="000000"/>
                          </a:solidFill>
                          <a:latin typeface="楷体_GB2312" pitchFamily="49" charset="-122"/>
                          <a:ea typeface="楷体_GB2312" pitchFamily="49" charset="-122"/>
                        </a:rPr>
                        <a:t>部</a:t>
                      </a:r>
                      <a:endParaRPr lang="zh-CN" altLang="en-US" b="1" dirty="0">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b="1" dirty="0">
                          <a:solidFill>
                            <a:srgbClr val="000000"/>
                          </a:solidFill>
                          <a:latin typeface="楷体_GB2312" pitchFamily="49" charset="-122"/>
                          <a:ea typeface="楷体_GB2312" pitchFamily="49" charset="-122"/>
                        </a:rPr>
                        <a:t>第六届</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楷体_GB2312" pitchFamily="49" charset="-122"/>
                          <a:ea typeface="楷体_GB2312" pitchFamily="49" charset="-122"/>
                        </a:rPr>
                        <a:t>1983-1987</a:t>
                      </a:r>
                      <a:endParaRPr lang="en-US" altLang="zh-CN" b="1">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黑体" panose="02010609060101010101" pitchFamily="2" charset="-122"/>
                          <a:ea typeface="黑体" panose="02010609060101010101" pitchFamily="2" charset="-122"/>
                        </a:rPr>
                        <a:t>7</a:t>
                      </a:r>
                      <a:r>
                        <a:rPr lang="zh-CN" altLang="en-US" b="1" dirty="0">
                          <a:solidFill>
                            <a:srgbClr val="000000"/>
                          </a:solidFill>
                          <a:latin typeface="楷体_GB2312" pitchFamily="49" charset="-122"/>
                          <a:ea typeface="楷体_GB2312" pitchFamily="49" charset="-122"/>
                        </a:rPr>
                        <a:t>部</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b="1" dirty="0">
                          <a:solidFill>
                            <a:srgbClr val="000000"/>
                          </a:solidFill>
                          <a:latin typeface="楷体_GB2312" pitchFamily="49" charset="-122"/>
                          <a:ea typeface="楷体_GB2312" pitchFamily="49" charset="-122"/>
                        </a:rPr>
                        <a:t>第七届</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楷体_GB2312" pitchFamily="49" charset="-122"/>
                          <a:ea typeface="楷体_GB2312" pitchFamily="49" charset="-122"/>
                        </a:rPr>
                        <a:t>1988-1992</a:t>
                      </a:r>
                      <a:endParaRPr lang="en-US" altLang="zh-CN" b="1">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b="1">
                          <a:solidFill>
                            <a:srgbClr val="000000"/>
                          </a:solidFill>
                          <a:latin typeface="黑体" panose="02010609060101010101" pitchFamily="2" charset="-122"/>
                          <a:ea typeface="黑体" panose="02010609060101010101" pitchFamily="2" charset="-122"/>
                        </a:rPr>
                        <a:t>13</a:t>
                      </a:r>
                      <a:r>
                        <a:rPr lang="zh-CN" altLang="en-US" b="1" dirty="0">
                          <a:solidFill>
                            <a:srgbClr val="000000"/>
                          </a:solidFill>
                          <a:latin typeface="楷体_GB2312" pitchFamily="49" charset="-122"/>
                          <a:ea typeface="楷体_GB2312" pitchFamily="49" charset="-122"/>
                        </a:rPr>
                        <a:t>部</a:t>
                      </a:r>
                      <a:endParaRPr lang="zh-CN" altLang="en-US" b="1" dirty="0">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b="1" dirty="0">
                          <a:solidFill>
                            <a:srgbClr val="000000"/>
                          </a:solidFill>
                          <a:latin typeface="楷体_GB2312" pitchFamily="49" charset="-122"/>
                          <a:ea typeface="楷体_GB2312" pitchFamily="49" charset="-122"/>
                        </a:rPr>
                        <a:t>第八届</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楷体_GB2312" pitchFamily="49" charset="-122"/>
                          <a:ea typeface="楷体_GB2312" pitchFamily="49" charset="-122"/>
                        </a:rPr>
                        <a:t>1993-1997</a:t>
                      </a:r>
                      <a:endParaRPr lang="en-US" altLang="zh-CN" b="1">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黑体" panose="02010609060101010101" pitchFamily="2" charset="-122"/>
                          <a:ea typeface="黑体" panose="02010609060101010101" pitchFamily="2" charset="-122"/>
                        </a:rPr>
                        <a:t>10</a:t>
                      </a:r>
                      <a:r>
                        <a:rPr lang="zh-CN" altLang="en-US" b="1" dirty="0">
                          <a:solidFill>
                            <a:srgbClr val="000000"/>
                          </a:solidFill>
                          <a:latin typeface="楷体_GB2312" pitchFamily="49" charset="-122"/>
                          <a:ea typeface="楷体_GB2312" pitchFamily="49" charset="-122"/>
                        </a:rPr>
                        <a:t>部</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b="1" dirty="0">
                          <a:solidFill>
                            <a:srgbClr val="000000"/>
                          </a:solidFill>
                          <a:latin typeface="楷体_GB2312" pitchFamily="49" charset="-122"/>
                          <a:ea typeface="楷体_GB2312" pitchFamily="49" charset="-122"/>
                        </a:rPr>
                        <a:t>第九届</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楷体_GB2312" pitchFamily="49" charset="-122"/>
                          <a:ea typeface="楷体_GB2312" pitchFamily="49" charset="-122"/>
                        </a:rPr>
                        <a:t>1998-2002</a:t>
                      </a:r>
                      <a:endParaRPr lang="en-US" altLang="zh-CN" b="1">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b="1">
                          <a:solidFill>
                            <a:srgbClr val="000000"/>
                          </a:solidFill>
                          <a:latin typeface="楷体_GB2312" pitchFamily="49" charset="-122"/>
                          <a:ea typeface="楷体_GB2312" pitchFamily="49" charset="-122"/>
                        </a:rPr>
                        <a:t>73</a:t>
                      </a:r>
                      <a:r>
                        <a:rPr lang="zh-CN" altLang="en-US" b="1" dirty="0">
                          <a:solidFill>
                            <a:srgbClr val="000000"/>
                          </a:solidFill>
                          <a:latin typeface="楷体_GB2312" pitchFamily="49" charset="-122"/>
                          <a:ea typeface="楷体_GB2312" pitchFamily="49" charset="-122"/>
                        </a:rPr>
                        <a:t>部</a:t>
                      </a:r>
                      <a:endParaRPr lang="zh-CN" altLang="en-US" b="1" dirty="0">
                        <a:solidFill>
                          <a:srgbClr val="000000"/>
                        </a:solidFill>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b="1" dirty="0">
                          <a:solidFill>
                            <a:srgbClr val="000000"/>
                          </a:solidFill>
                          <a:latin typeface="楷体_GB2312" pitchFamily="49" charset="-122"/>
                          <a:ea typeface="楷体_GB2312" pitchFamily="49" charset="-122"/>
                        </a:rPr>
                        <a:t>第十届</a:t>
                      </a:r>
                      <a:endParaRPr lang="zh-CN" altLang="en-US" b="1" dirty="0">
                        <a:solidFill>
                          <a:srgbClr val="000000"/>
                        </a:solidFill>
                        <a:latin typeface="楷体_GB2312" pitchFamily="49" charset="-122"/>
                        <a:ea typeface="楷体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en-US" altLang="zh-CN" b="1">
                          <a:solidFill>
                            <a:srgbClr val="000000"/>
                          </a:solidFill>
                          <a:latin typeface="楷体_GB2312" pitchFamily="49" charset="-122"/>
                          <a:ea typeface="楷体_GB2312" pitchFamily="49" charset="-122"/>
                        </a:rPr>
                        <a:t>2003-2008</a:t>
                      </a:r>
                      <a:endParaRPr lang="en-US" altLang="zh-CN" b="1">
                        <a:solidFill>
                          <a:srgbClr val="000000"/>
                        </a:solidFill>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zh-CN" b="1">
                          <a:solidFill>
                            <a:srgbClr val="000000"/>
                          </a:solidFill>
                          <a:latin typeface="楷体_GB2312" pitchFamily="49" charset="-122"/>
                          <a:ea typeface="楷体_GB2312" pitchFamily="49" charset="-122"/>
                        </a:rPr>
                        <a:t>115</a:t>
                      </a:r>
                      <a:r>
                        <a:rPr lang="zh-CN" altLang="en-US" b="1" dirty="0">
                          <a:solidFill>
                            <a:srgbClr val="000000"/>
                          </a:solidFill>
                          <a:latin typeface="楷体_GB2312" pitchFamily="49" charset="-122"/>
                          <a:ea typeface="楷体_GB2312" pitchFamily="49" charset="-122"/>
                        </a:rPr>
                        <a:t>部</a:t>
                      </a:r>
                      <a:endParaRPr lang="zh-CN" altLang="en-US" b="1" dirty="0">
                        <a:solidFill>
                          <a:srgbClr val="000000"/>
                        </a:solidFill>
                        <a:latin typeface="楷体_GB2312" pitchFamily="49" charset="-122"/>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72421" name="矩形 272420"/>
          <p:cNvSpPr/>
          <p:nvPr/>
        </p:nvSpPr>
        <p:spPr>
          <a:xfrm>
            <a:off x="0" y="5105400"/>
            <a:ext cx="7843838" cy="1411288"/>
          </a:xfrm>
          <a:prstGeom prst="rect">
            <a:avLst/>
          </a:prstGeom>
          <a:solidFill>
            <a:srgbClr val="FFFF99"/>
          </a:solidFill>
          <a:ln w="38100" cap="flat" cmpd="sng">
            <a:solidFill>
              <a:srgbClr val="008000"/>
            </a:solidFill>
            <a:prstDash val="solid"/>
            <a:miter/>
            <a:headEnd type="none" w="med" len="med"/>
            <a:tailEnd type="none" w="med" len="med"/>
          </a:ln>
        </p:spPr>
        <p:txBody>
          <a:bodyPr>
            <a:spAutoFit/>
          </a:bodyPr>
          <a:p>
            <a:pPr marL="342900" lvl="0" indent="-342900" eaLnBrk="1" hangingPunct="1">
              <a:buClr>
                <a:schemeClr val="hlink"/>
              </a:buClr>
              <a:buSzPct val="75000"/>
              <a:buFont typeface="Wingdings" panose="05000000000000000000" pitchFamily="2" charset="2"/>
              <a:buNone/>
            </a:pPr>
            <a:r>
              <a:rPr lang="zh-CN" altLang="en-US" sz="2800" b="1" dirty="0">
                <a:solidFill>
                  <a:srgbClr val="000000"/>
                </a:solidFill>
                <a:latin typeface="楷体_GB2312" pitchFamily="49" charset="-122"/>
                <a:ea typeface="楷体_GB2312" pitchFamily="49" charset="-122"/>
              </a:rPr>
              <a:t>   从</a:t>
            </a:r>
            <a:r>
              <a:rPr lang="en-US" altLang="zh-CN" sz="2800" b="1">
                <a:solidFill>
                  <a:srgbClr val="000000"/>
                </a:solidFill>
                <a:latin typeface="楷体_GB2312" pitchFamily="49" charset="-122"/>
                <a:ea typeface="楷体_GB2312" pitchFamily="49" charset="-122"/>
              </a:rPr>
              <a:t>1979</a:t>
            </a:r>
            <a:r>
              <a:rPr lang="zh-CN" altLang="en-US" sz="2800" b="1" dirty="0">
                <a:solidFill>
                  <a:srgbClr val="000000"/>
                </a:solidFill>
                <a:latin typeface="楷体_GB2312" pitchFamily="49" charset="-122"/>
                <a:ea typeface="楷体_GB2312" pitchFamily="49" charset="-122"/>
              </a:rPr>
              <a:t>年到</a:t>
            </a:r>
            <a:r>
              <a:rPr lang="en-US" altLang="zh-CN" sz="2800" b="1">
                <a:solidFill>
                  <a:srgbClr val="000000"/>
                </a:solidFill>
                <a:latin typeface="楷体_GB2312" pitchFamily="49" charset="-122"/>
                <a:ea typeface="楷体_GB2312" pitchFamily="49" charset="-122"/>
              </a:rPr>
              <a:t>2008</a:t>
            </a:r>
            <a:r>
              <a:rPr lang="zh-CN" altLang="en-US" sz="2800" b="1" dirty="0">
                <a:solidFill>
                  <a:srgbClr val="000000"/>
                </a:solidFill>
                <a:latin typeface="楷体_GB2312" pitchFamily="49" charset="-122"/>
                <a:ea typeface="楷体_GB2312" pitchFamily="49" charset="-122"/>
              </a:rPr>
              <a:t>年，中国总共通过了</a:t>
            </a:r>
            <a:r>
              <a:rPr lang="en-US" altLang="zh-CN" sz="2800" b="1">
                <a:solidFill>
                  <a:srgbClr val="000000"/>
                </a:solidFill>
                <a:latin typeface="楷体_GB2312" pitchFamily="49" charset="-122"/>
                <a:ea typeface="楷体_GB2312" pitchFamily="49" charset="-122"/>
              </a:rPr>
              <a:t>400</a:t>
            </a:r>
            <a:r>
              <a:rPr lang="zh-CN" altLang="en-US" sz="2800" b="1" dirty="0">
                <a:solidFill>
                  <a:srgbClr val="000000"/>
                </a:solidFill>
                <a:latin typeface="楷体_GB2312" pitchFamily="49" charset="-122"/>
                <a:ea typeface="楷体_GB2312" pitchFamily="49" charset="-122"/>
              </a:rPr>
              <a:t>多件全国性的法律及关于法律的决定，地方人大及其常委会制定了近</a:t>
            </a:r>
            <a:r>
              <a:rPr lang="en-US" altLang="zh-CN" sz="2800" b="1">
                <a:solidFill>
                  <a:srgbClr val="000000"/>
                </a:solidFill>
                <a:latin typeface="楷体_GB2312" pitchFamily="49" charset="-122"/>
                <a:ea typeface="楷体_GB2312" pitchFamily="49" charset="-122"/>
              </a:rPr>
              <a:t>8000</a:t>
            </a:r>
            <a:r>
              <a:rPr lang="zh-CN" altLang="en-US" sz="2800" b="1" dirty="0">
                <a:solidFill>
                  <a:srgbClr val="000000"/>
                </a:solidFill>
                <a:latin typeface="楷体_GB2312" pitchFamily="49" charset="-122"/>
                <a:ea typeface="楷体_GB2312" pitchFamily="49" charset="-122"/>
              </a:rPr>
              <a:t>件地方性法规。</a:t>
            </a:r>
            <a:endParaRPr lang="zh-CN" altLang="en-US" sz="2800" b="1" dirty="0">
              <a:solidFill>
                <a:srgbClr val="000000"/>
              </a:solidFill>
              <a:latin typeface="楷体_GB2312" pitchFamily="49" charset="-122"/>
              <a:ea typeface="楷体_GB2312" pitchFamily="49" charset="-122"/>
            </a:endParaRPr>
          </a:p>
        </p:txBody>
      </p:sp>
      <p:sp>
        <p:nvSpPr>
          <p:cNvPr id="272422" name="文本框 272421"/>
          <p:cNvSpPr txBox="1"/>
          <p:nvPr/>
        </p:nvSpPr>
        <p:spPr>
          <a:xfrm>
            <a:off x="2517775" y="990600"/>
            <a:ext cx="6626225" cy="3963988"/>
          </a:xfrm>
          <a:prstGeom prst="rect">
            <a:avLst/>
          </a:prstGeom>
          <a:solidFill>
            <a:srgbClr val="FFFF99"/>
          </a:solidFill>
          <a:ln w="28575" cap="flat" cmpd="sng">
            <a:solidFill>
              <a:srgbClr val="008000"/>
            </a:solidFill>
            <a:prstDash val="solid"/>
            <a:miter/>
            <a:headEnd type="none" w="med" len="med"/>
            <a:tailEnd type="none" w="med" len="med"/>
          </a:ln>
        </p:spPr>
        <p:txBody>
          <a:bodyPr>
            <a:spAutoFit/>
          </a:bodyPr>
          <a:p>
            <a:pPr lvl="0" eaLnBrk="1" hangingPunct="1">
              <a:buClrTx/>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中华人民共和国宪法</a:t>
            </a: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中华人民共和国未成年人保护法</a:t>
            </a: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中华人民共和国义务教育法</a:t>
            </a: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中华人民共和国治安管理处罚条例</a:t>
            </a: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中华人民共和国刑事诉讼法</a:t>
            </a:r>
            <a:r>
              <a:rPr lang="en-US" altLang="zh-CN" sz="2800" b="1">
                <a:solidFill>
                  <a:srgbClr val="000000"/>
                </a:solidFill>
                <a:latin typeface="楷体_GB2312" pitchFamily="49" charset="-122"/>
                <a:ea typeface="楷体_GB2312" pitchFamily="49" charset="-122"/>
              </a:rPr>
              <a:t>》 </a:t>
            </a:r>
            <a:endParaRPr lang="en-US" altLang="zh-CN" sz="2800" b="1">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中华人民共和国民事诉讼法</a:t>
            </a: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 </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中华人民共和国环境保护法</a:t>
            </a:r>
            <a:r>
              <a:rPr lang="en-US" altLang="zh-CN" sz="2800" b="1">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中华人民共和国民族区域自法</a:t>
            </a:r>
            <a:r>
              <a:rPr lang="en-US" altLang="zh-CN" sz="2800" b="1">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a:p>
            <a:pPr lvl="0" eaLnBrk="1" hangingPunct="1">
              <a:buClr>
                <a:schemeClr val="hlink"/>
              </a:buClr>
              <a:buSzPct val="75000"/>
              <a:buFont typeface="Wingdings" panose="05000000000000000000" pitchFamily="2" charset="2"/>
              <a:buNone/>
            </a:pPr>
            <a:r>
              <a:rPr lang="en-US" altLang="zh-CN" sz="2800" b="1">
                <a:solidFill>
                  <a:srgbClr val="000000"/>
                </a:solidFill>
                <a:latin typeface="楷体_GB2312" pitchFamily="49" charset="-122"/>
                <a:ea typeface="楷体_GB2312" pitchFamily="49" charset="-122"/>
              </a:rPr>
              <a:t>……</a:t>
            </a:r>
            <a:endParaRPr lang="en-US" altLang="zh-CN" sz="2800" b="1">
              <a:solidFill>
                <a:srgbClr val="000000"/>
              </a:solidFill>
              <a:latin typeface="楷体_GB2312" pitchFamily="49" charset="-122"/>
              <a:ea typeface="楷体_GB2312" pitchFamily="49" charset="-122"/>
            </a:endParaRPr>
          </a:p>
        </p:txBody>
      </p:sp>
      <p:sp>
        <p:nvSpPr>
          <p:cNvPr id="272423" name="矩形 272422"/>
          <p:cNvSpPr/>
          <p:nvPr/>
        </p:nvSpPr>
        <p:spPr>
          <a:xfrm>
            <a:off x="179388" y="5734050"/>
            <a:ext cx="8569325" cy="679450"/>
          </a:xfrm>
          <a:prstGeom prst="rect">
            <a:avLst/>
          </a:prstGeom>
          <a:solidFill>
            <a:srgbClr val="CCFFFF"/>
          </a:solidFill>
          <a:ln w="38100" cap="flat" cmpd="sng">
            <a:solidFill>
              <a:srgbClr val="008000"/>
            </a:solidFill>
            <a:prstDash val="solid"/>
            <a:miter/>
            <a:headEnd type="none" w="med" len="med"/>
            <a:tailEnd type="none" w="med" len="med"/>
          </a:ln>
        </p:spPr>
        <p:txBody>
          <a:bodyPr>
            <a:spAutoFit/>
          </a:bodyPr>
          <a:p>
            <a:pPr lvl="0" algn="ctr" eaLnBrk="1" hangingPunct="1">
              <a:buClrTx/>
            </a:pPr>
            <a:r>
              <a:rPr lang="zh-CN" altLang="en-US" sz="3600" b="1" dirty="0">
                <a:solidFill>
                  <a:srgbClr val="FF0000"/>
                </a:solidFill>
                <a:latin typeface="Arial" panose="020B0604020202020204" pitchFamily="34" charset="0"/>
                <a:ea typeface="楷体_GB2312" pitchFamily="49" charset="-122"/>
              </a:rPr>
              <a:t>通过以上信息，你可提取出怎样的结论？</a:t>
            </a:r>
            <a:endParaRPr lang="zh-CN" altLang="en-US" sz="3600" b="1" dirty="0">
              <a:solidFill>
                <a:srgbClr val="FF0000"/>
              </a:solidFill>
              <a:latin typeface="Arial" panose="020B0604020202020204" pitchFamily="34" charset="0"/>
              <a:ea typeface="楷体_GB2312" pitchFamily="49" charset="-122"/>
            </a:endParaRPr>
          </a:p>
        </p:txBody>
      </p:sp>
      <p:sp>
        <p:nvSpPr>
          <p:cNvPr id="272424" name="矩形 272423"/>
          <p:cNvSpPr/>
          <p:nvPr/>
        </p:nvSpPr>
        <p:spPr>
          <a:xfrm>
            <a:off x="4267200" y="188913"/>
            <a:ext cx="4876800" cy="528637"/>
          </a:xfrm>
          <a:prstGeom prst="rect">
            <a:avLst/>
          </a:prstGeom>
          <a:solidFill>
            <a:srgbClr val="00FFFF"/>
          </a:solidFill>
          <a:ln w="9525" cap="flat" cmpd="sng">
            <a:solidFill>
              <a:srgbClr val="FF0000"/>
            </a:solidFill>
            <a:prstDash val="solid"/>
            <a:miter/>
            <a:headEnd type="none" w="med" len="med"/>
            <a:tailEnd type="none" w="med" len="med"/>
          </a:ln>
        </p:spPr>
        <p:txBody>
          <a:bodyPr>
            <a:spAutoFit/>
          </a:bodyPr>
          <a:p>
            <a:pPr lvl="0" eaLnBrk="1" hangingPunct="1"/>
            <a:r>
              <a:rPr lang="en-US" altLang="zh-CN" sz="2800" b="1">
                <a:solidFill>
                  <a:schemeClr val="accent2"/>
                </a:solidFill>
                <a:latin typeface="黑体" panose="02010609060101010101" pitchFamily="2" charset="-122"/>
                <a:ea typeface="黑体" panose="02010609060101010101" pitchFamily="2" charset="-122"/>
              </a:rPr>
              <a:t>1</a:t>
            </a:r>
            <a:r>
              <a:rPr lang="zh-CN" altLang="en-US" sz="2800" b="1" dirty="0">
                <a:solidFill>
                  <a:schemeClr val="accent2"/>
                </a:solidFill>
                <a:latin typeface="黑体" panose="02010609060101010101" pitchFamily="2" charset="-122"/>
                <a:ea typeface="黑体" panose="02010609060101010101" pitchFamily="2" charset="-122"/>
              </a:rPr>
              <a:t>、建立比较完备的法律体系</a:t>
            </a:r>
            <a:endParaRPr lang="zh-CN" altLang="en-US" sz="2800" b="1" dirty="0">
              <a:solidFill>
                <a:schemeClr val="accent2"/>
              </a:solidFill>
              <a:latin typeface="黑体" panose="02010609060101010101" pitchFamily="2" charset="-122"/>
              <a:ea typeface="黑体" panose="02010609060101010101" pitchFamily="2" charset="-122"/>
            </a:endParaRPr>
          </a:p>
        </p:txBody>
      </p:sp>
      <p:sp>
        <p:nvSpPr>
          <p:cNvPr id="272425" name="文本框 272424"/>
          <p:cNvSpPr txBox="1"/>
          <p:nvPr/>
        </p:nvSpPr>
        <p:spPr>
          <a:xfrm>
            <a:off x="-152400" y="0"/>
            <a:ext cx="4419600" cy="548640"/>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zh-CN" altLang="en-US" sz="3000"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（三）加强法制建设</a:t>
            </a:r>
            <a:endParaRPr lang="zh-CN" altLang="en-US" sz="3000"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2421"/>
                                        </p:tgtEl>
                                        <p:attrNameLst>
                                          <p:attrName>style.visibility</p:attrName>
                                        </p:attrNameLst>
                                      </p:cBhvr>
                                      <p:to>
                                        <p:strVal val="visible"/>
                                      </p:to>
                                    </p:set>
                                    <p:animEffect transition="in" filter="blinds(horizontal)">
                                      <p:cBhvr>
                                        <p:cTn id="7" dur="500"/>
                                        <p:tgtEl>
                                          <p:spTgt spid="2724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2422"/>
                                        </p:tgtEl>
                                        <p:attrNameLst>
                                          <p:attrName>style.visibility</p:attrName>
                                        </p:attrNameLst>
                                      </p:cBhvr>
                                      <p:to>
                                        <p:strVal val="visible"/>
                                      </p:to>
                                    </p:set>
                                    <p:animEffect transition="in" filter="blinds(horizontal)">
                                      <p:cBhvr>
                                        <p:cTn id="12" dur="500"/>
                                        <p:tgtEl>
                                          <p:spTgt spid="2724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2423"/>
                                        </p:tgtEl>
                                        <p:attrNameLst>
                                          <p:attrName>style.visibility</p:attrName>
                                        </p:attrNameLst>
                                      </p:cBhvr>
                                      <p:to>
                                        <p:strVal val="visible"/>
                                      </p:to>
                                    </p:set>
                                    <p:animEffect transition="in" filter="blinds(horizontal)">
                                      <p:cBhvr>
                                        <p:cTn id="17" dur="500"/>
                                        <p:tgtEl>
                                          <p:spTgt spid="27242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72424"/>
                                        </p:tgtEl>
                                        <p:attrNameLst>
                                          <p:attrName>style.visibility</p:attrName>
                                        </p:attrNameLst>
                                      </p:cBhvr>
                                      <p:to>
                                        <p:strVal val="visible"/>
                                      </p:to>
                                    </p:set>
                                    <p:anim calcmode="discrete" valueType="clr">
                                      <p:cBhvr override="childStyle">
                                        <p:cTn id="22" dur="80"/>
                                        <p:tgtEl>
                                          <p:spTgt spid="27242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2424"/>
                                        </p:tgtEl>
                                        <p:attrNameLst>
                                          <p:attrName>fillcolor</p:attrName>
                                        </p:attrNameLst>
                                      </p:cBhvr>
                                      <p:tavLst>
                                        <p:tav tm="0">
                                          <p:val>
                                            <p:clrVal>
                                              <a:schemeClr val="accent2"/>
                                            </p:clrVal>
                                          </p:val>
                                        </p:tav>
                                        <p:tav tm="50000">
                                          <p:val>
                                            <p:clrVal>
                                              <a:schemeClr val="hlink"/>
                                            </p:clrVal>
                                          </p:val>
                                        </p:tav>
                                      </p:tavLst>
                                    </p:anim>
                                    <p:set>
                                      <p:cBhvr>
                                        <p:cTn id="24" dur="80"/>
                                        <p:tgtEl>
                                          <p:spTgt spid="272424"/>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72425"/>
                                        </p:tgtEl>
                                        <p:attrNameLst>
                                          <p:attrName>style.visibility</p:attrName>
                                        </p:attrNameLst>
                                      </p:cBhvr>
                                      <p:to>
                                        <p:strVal val="visible"/>
                                      </p:to>
                                    </p:set>
                                    <p:anim calcmode="lin" valueType="num">
                                      <p:cBhvr additive="base">
                                        <p:cTn id="29" dur="500" fill="hold"/>
                                        <p:tgtEl>
                                          <p:spTgt spid="272425"/>
                                        </p:tgtEl>
                                        <p:attrNameLst>
                                          <p:attrName>ppt_x</p:attrName>
                                        </p:attrNameLst>
                                      </p:cBhvr>
                                      <p:tavLst>
                                        <p:tav tm="0">
                                          <p:val>
                                            <p:strVal val="0-#ppt_w/2"/>
                                          </p:val>
                                        </p:tav>
                                        <p:tav tm="100000">
                                          <p:val>
                                            <p:strVal val="#ppt_x"/>
                                          </p:val>
                                        </p:tav>
                                      </p:tavLst>
                                    </p:anim>
                                    <p:anim calcmode="lin" valueType="num">
                                      <p:cBhvr additive="base">
                                        <p:cTn id="30" dur="500" fill="hold"/>
                                        <p:tgtEl>
                                          <p:spTgt spid="2724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1" grpId="0" animBg="1"/>
      <p:bldP spid="272422" grpId="0" animBg="1"/>
      <p:bldP spid="272423" grpId="0" animBg="1"/>
      <p:bldP spid="272424" grpId="0" animBg="1"/>
      <p:bldP spid="27242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4978" name="文本框 254977"/>
          <p:cNvSpPr txBox="1"/>
          <p:nvPr/>
        </p:nvSpPr>
        <p:spPr>
          <a:xfrm>
            <a:off x="381000" y="1066800"/>
            <a:ext cx="696913" cy="5410200"/>
          </a:xfrm>
          <a:prstGeom prst="rect">
            <a:avLst/>
          </a:prstGeom>
          <a:solidFill>
            <a:srgbClr val="FFFF00"/>
          </a:solidFill>
          <a:ln w="25400" cap="flat" cmpd="sng">
            <a:solidFill>
              <a:srgbClr val="FF0000"/>
            </a:solidFill>
            <a:prstDash val="lgDash"/>
            <a:miter/>
            <a:headEnd type="none" w="med" len="med"/>
            <a:tailEnd type="none" w="med" len="med"/>
          </a:ln>
        </p:spPr>
        <p:txBody>
          <a:bodyPr vert="eaVert">
            <a:spAutoFit/>
          </a:bodyPr>
          <a:p>
            <a:pPr lvl="0" eaLnBrk="1" hangingPunct="1">
              <a:spcBef>
                <a:spcPct val="50000"/>
              </a:spcBef>
            </a:pPr>
            <a:r>
              <a:rPr lang="zh-CN" altLang="en-US" sz="3200" b="1" dirty="0">
                <a:latin typeface="Arial" panose="020B0604020202020204" pitchFamily="34" charset="0"/>
                <a:ea typeface="宋体" panose="02010600030101010101" pitchFamily="2" charset="-122"/>
              </a:rPr>
              <a:t>社会主义的政治建设曲折发展</a:t>
            </a:r>
            <a:endParaRPr lang="zh-CN" altLang="en-US" sz="3200" b="1" dirty="0">
              <a:latin typeface="Arial" panose="020B0604020202020204" pitchFamily="34" charset="0"/>
              <a:ea typeface="宋体" panose="02010600030101010101" pitchFamily="2" charset="-122"/>
            </a:endParaRPr>
          </a:p>
        </p:txBody>
      </p:sp>
      <p:sp>
        <p:nvSpPr>
          <p:cNvPr id="254979" name="AutoShape 7"/>
          <p:cNvSpPr/>
          <p:nvPr/>
        </p:nvSpPr>
        <p:spPr>
          <a:xfrm>
            <a:off x="1219200" y="1447800"/>
            <a:ext cx="381000" cy="4232275"/>
          </a:xfrm>
          <a:prstGeom prst="leftBrace">
            <a:avLst>
              <a:gd name="adj1" fmla="val 92569"/>
              <a:gd name="adj2" fmla="val 50000"/>
            </a:avLst>
          </a:prstGeom>
          <a:noFill/>
          <a:ln w="53975" cap="flat" cmpd="sng">
            <a:solidFill>
              <a:schemeClr val="tx1"/>
            </a:solidFill>
            <a:prstDash val="solid"/>
            <a:headEnd type="none" w="med" len="med"/>
            <a:tailEnd type="none" w="med" len="med"/>
          </a:ln>
        </p:spPr>
        <p:txBody>
          <a:bodyPr wrap="none" anchor="ctr"/>
          <a:p>
            <a:pPr lvl="0" eaLnBrk="1" hangingPunct="1"/>
            <a:endParaRPr lang="zh-CN" altLang="en-US" dirty="0">
              <a:solidFill>
                <a:srgbClr val="FF0066"/>
              </a:solidFill>
              <a:latin typeface="Verdana" panose="020B0604030504040204" pitchFamily="34" charset="0"/>
              <a:ea typeface="宋体" panose="02010600030101010101" pitchFamily="2" charset="-122"/>
            </a:endParaRPr>
          </a:p>
        </p:txBody>
      </p:sp>
      <p:sp>
        <p:nvSpPr>
          <p:cNvPr id="254980" name="文本框 254979"/>
          <p:cNvSpPr txBox="1"/>
          <p:nvPr/>
        </p:nvSpPr>
        <p:spPr>
          <a:xfrm>
            <a:off x="1676400" y="1447800"/>
            <a:ext cx="6096000" cy="617538"/>
          </a:xfrm>
          <a:prstGeom prst="rect">
            <a:avLst/>
          </a:prstGeom>
          <a:noFill/>
          <a:ln w="38100" cap="flat" cmpd="sng">
            <a:solidFill>
              <a:srgbClr val="FF00FF"/>
            </a:solidFill>
            <a:prstDash val="lgDash"/>
            <a:miter/>
            <a:headEnd type="none" w="med" len="med"/>
            <a:tailEnd type="none" w="med" len="med"/>
          </a:ln>
        </p:spPr>
        <p:txBody>
          <a:bodyPr>
            <a:spAutoFit/>
          </a:bodyPr>
          <a:p>
            <a:pPr lvl="0" eaLnBrk="1" hangingPunct="1"/>
            <a:r>
              <a:rPr lang="zh-CN" altLang="en-US" sz="3200" b="1" dirty="0">
                <a:latin typeface="Arial" panose="020B0604020202020204" pitchFamily="34" charset="0"/>
                <a:ea typeface="宋体" panose="02010600030101010101" pitchFamily="2" charset="-122"/>
              </a:rPr>
              <a:t>曲折</a:t>
            </a:r>
            <a:r>
              <a:rPr lang="en-US" altLang="zh-CN" sz="3200" b="1">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文革”对民主法制的破坏</a:t>
            </a:r>
            <a:endParaRPr lang="zh-CN" altLang="en-US" sz="3200" dirty="0">
              <a:latin typeface="Arial" panose="020B0604020202020204" pitchFamily="34" charset="0"/>
              <a:ea typeface="宋体" panose="02010600030101010101" pitchFamily="2" charset="-122"/>
            </a:endParaRPr>
          </a:p>
        </p:txBody>
      </p:sp>
      <p:sp>
        <p:nvSpPr>
          <p:cNvPr id="254981" name="文本框 254980"/>
          <p:cNvSpPr txBox="1"/>
          <p:nvPr/>
        </p:nvSpPr>
        <p:spPr>
          <a:xfrm>
            <a:off x="1447800" y="4876800"/>
            <a:ext cx="5284788" cy="587375"/>
          </a:xfrm>
          <a:prstGeom prst="rect">
            <a:avLst/>
          </a:prstGeom>
          <a:noFill/>
          <a:ln w="38100" cap="flat" cmpd="sng">
            <a:solidFill>
              <a:srgbClr val="FF00FF"/>
            </a:solidFill>
            <a:prstDash val="lgDash"/>
            <a:miter/>
            <a:headEnd type="none" w="med" len="med"/>
            <a:tailEnd type="none" w="med" len="med"/>
          </a:ln>
        </p:spPr>
        <p:txBody>
          <a:bodyPr>
            <a:spAutoFit/>
          </a:bodyPr>
          <a:p>
            <a:pPr lvl="0" eaLnBrk="1" hangingPunct="1"/>
            <a:r>
              <a:rPr lang="zh-CN" altLang="en-US" sz="3000" b="1" dirty="0">
                <a:solidFill>
                  <a:srgbClr val="FF3300"/>
                </a:solidFill>
                <a:latin typeface="Arial" panose="020B0604020202020204" pitchFamily="34" charset="0"/>
                <a:ea typeface="宋体" panose="02010600030101010101" pitchFamily="2" charset="-122"/>
              </a:rPr>
              <a:t>发展</a:t>
            </a:r>
            <a:r>
              <a:rPr lang="en-US" altLang="zh-CN" sz="3000" b="1">
                <a:solidFill>
                  <a:srgbClr val="FF3300"/>
                </a:solidFill>
                <a:latin typeface="Arial" panose="020B0604020202020204" pitchFamily="34" charset="0"/>
                <a:ea typeface="宋体" panose="02010600030101010101" pitchFamily="2" charset="-122"/>
              </a:rPr>
              <a:t>—</a:t>
            </a:r>
            <a:r>
              <a:rPr lang="zh-CN" altLang="en-US" sz="3000" b="1" dirty="0">
                <a:solidFill>
                  <a:srgbClr val="FF3300"/>
                </a:solidFill>
                <a:latin typeface="Arial" panose="020B0604020202020204" pitchFamily="34" charset="0"/>
                <a:ea typeface="宋体" panose="02010600030101010101" pitchFamily="2" charset="-122"/>
              </a:rPr>
              <a:t>新时期的民主法制建设</a:t>
            </a:r>
            <a:endParaRPr lang="zh-CN" altLang="en-US" sz="3000" b="1" dirty="0">
              <a:solidFill>
                <a:srgbClr val="FF3300"/>
              </a:solidFill>
              <a:latin typeface="Arial" panose="020B0604020202020204" pitchFamily="34" charset="0"/>
              <a:ea typeface="宋体" panose="02010600030101010101" pitchFamily="2" charset="-122"/>
            </a:endParaRPr>
          </a:p>
        </p:txBody>
      </p:sp>
      <p:sp>
        <p:nvSpPr>
          <p:cNvPr id="254982" name="AutoShape 7"/>
          <p:cNvSpPr/>
          <p:nvPr/>
        </p:nvSpPr>
        <p:spPr>
          <a:xfrm>
            <a:off x="6804025" y="4292600"/>
            <a:ext cx="228600" cy="1676400"/>
          </a:xfrm>
          <a:prstGeom prst="leftBrace">
            <a:avLst>
              <a:gd name="adj1" fmla="val 61111"/>
              <a:gd name="adj2" fmla="val 50792"/>
            </a:avLst>
          </a:prstGeom>
          <a:noFill/>
          <a:ln w="44450" cap="flat" cmpd="sng">
            <a:solidFill>
              <a:schemeClr val="tx1"/>
            </a:solidFill>
            <a:prstDash val="solid"/>
            <a:headEnd type="none" w="med" len="med"/>
            <a:tailEnd type="none" w="med" len="med"/>
          </a:ln>
        </p:spPr>
        <p:txBody>
          <a:bodyPr wrap="none" anchor="ctr"/>
          <a:p>
            <a:pPr lvl="0" eaLnBrk="1" hangingPunct="1"/>
            <a:endParaRPr lang="zh-CN" altLang="en-US" dirty="0">
              <a:solidFill>
                <a:srgbClr val="FF0066"/>
              </a:solidFill>
              <a:latin typeface="Verdana" panose="020B0604030504040204" pitchFamily="34" charset="0"/>
              <a:ea typeface="宋体" panose="02010600030101010101" pitchFamily="2" charset="-122"/>
            </a:endParaRPr>
          </a:p>
        </p:txBody>
      </p:sp>
      <p:sp>
        <p:nvSpPr>
          <p:cNvPr id="254983" name="文本框 254982"/>
          <p:cNvSpPr txBox="1"/>
          <p:nvPr/>
        </p:nvSpPr>
        <p:spPr>
          <a:xfrm>
            <a:off x="6948488" y="4149725"/>
            <a:ext cx="2009775" cy="2041525"/>
          </a:xfrm>
          <a:prstGeom prst="rect">
            <a:avLst/>
          </a:prstGeom>
          <a:noFill/>
          <a:ln w="9525">
            <a:noFill/>
          </a:ln>
        </p:spPr>
        <p:txBody>
          <a:bodyPr>
            <a:spAutoFit/>
          </a:bodyPr>
          <a:p>
            <a:pPr lvl="0" eaLnBrk="1" hangingPunct="1">
              <a:spcBef>
                <a:spcPct val="50000"/>
              </a:spcBef>
            </a:pPr>
            <a:r>
              <a:rPr lang="zh-CN" altLang="en-US" sz="3200" b="1" dirty="0">
                <a:solidFill>
                  <a:srgbClr val="FF3300"/>
                </a:solidFill>
                <a:latin typeface="Arial" panose="020B0604020202020204" pitchFamily="34" charset="0"/>
                <a:ea typeface="宋体" panose="02010600030101010101" pitchFamily="2" charset="-122"/>
              </a:rPr>
              <a:t>伟大转折</a:t>
            </a:r>
            <a:br>
              <a:rPr lang="zh-CN" altLang="en-US" sz="3200" b="1" dirty="0">
                <a:solidFill>
                  <a:srgbClr val="FF3300"/>
                </a:solidFill>
                <a:latin typeface="Arial" panose="020B0604020202020204" pitchFamily="34" charset="0"/>
                <a:ea typeface="宋体" panose="02010600030101010101" pitchFamily="2" charset="-122"/>
              </a:rPr>
            </a:br>
            <a:r>
              <a:rPr lang="zh-CN" altLang="en-US" sz="3200" b="1" dirty="0">
                <a:solidFill>
                  <a:srgbClr val="FF3300"/>
                </a:solidFill>
                <a:latin typeface="Arial" panose="020B0604020202020204" pitchFamily="34" charset="0"/>
                <a:ea typeface="宋体" panose="02010600030101010101" pitchFamily="2" charset="-122"/>
              </a:rPr>
              <a:t>首要环节</a:t>
            </a:r>
            <a:br>
              <a:rPr lang="zh-CN" altLang="en-US" sz="3200" b="1" dirty="0">
                <a:solidFill>
                  <a:srgbClr val="FF3300"/>
                </a:solidFill>
                <a:latin typeface="Arial" panose="020B0604020202020204" pitchFamily="34" charset="0"/>
                <a:ea typeface="宋体" panose="02010600030101010101" pitchFamily="2" charset="-122"/>
              </a:rPr>
            </a:br>
            <a:r>
              <a:rPr lang="zh-CN" altLang="en-US" sz="3200" b="1" dirty="0">
                <a:solidFill>
                  <a:srgbClr val="FF3300"/>
                </a:solidFill>
                <a:latin typeface="Arial" panose="020B0604020202020204" pitchFamily="34" charset="0"/>
                <a:ea typeface="宋体" panose="02010600030101010101" pitchFamily="2" charset="-122"/>
              </a:rPr>
              <a:t>制度建设</a:t>
            </a:r>
            <a:br>
              <a:rPr lang="zh-CN" altLang="en-US" sz="3200" b="1" dirty="0">
                <a:solidFill>
                  <a:srgbClr val="FF3300"/>
                </a:solidFill>
                <a:latin typeface="Arial" panose="020B0604020202020204" pitchFamily="34" charset="0"/>
                <a:ea typeface="宋体" panose="02010600030101010101" pitchFamily="2" charset="-122"/>
              </a:rPr>
            </a:br>
            <a:r>
              <a:rPr lang="zh-CN" altLang="en-US" sz="3200" b="1" dirty="0">
                <a:solidFill>
                  <a:srgbClr val="FF3300"/>
                </a:solidFill>
                <a:latin typeface="Arial" panose="020B0604020202020204" pitchFamily="34" charset="0"/>
                <a:ea typeface="宋体" panose="02010600030101010101" pitchFamily="2" charset="-122"/>
              </a:rPr>
              <a:t>法制建设</a:t>
            </a:r>
            <a:endParaRPr lang="zh-CN" altLang="en-US" sz="3200" b="1" dirty="0">
              <a:solidFill>
                <a:srgbClr val="FF3300"/>
              </a:solidFill>
              <a:latin typeface="Arial" panose="020B0604020202020204" pitchFamily="34" charset="0"/>
              <a:ea typeface="宋体" panose="02010600030101010101" pitchFamily="2" charset="-122"/>
            </a:endParaRPr>
          </a:p>
        </p:txBody>
      </p:sp>
      <p:sp>
        <p:nvSpPr>
          <p:cNvPr id="254984" name="WordArt 29"/>
          <p:cNvSpPr>
            <a:spLocks noTextEdit="1"/>
          </p:cNvSpPr>
          <p:nvPr/>
        </p:nvSpPr>
        <p:spPr>
          <a:xfrm>
            <a:off x="304800" y="122238"/>
            <a:ext cx="3097213" cy="792162"/>
          </a:xfrm>
          <a:prstGeom prst="rect">
            <a:avLst/>
          </a:prstGeom>
        </p:spPr>
        <p:txBody>
          <a:bodyPr wrap="none" fromWordArt="1">
            <a:prstTxWarp prst="textPlain">
              <a:avLst>
                <a:gd name="adj" fmla="val 50000"/>
              </a:avLst>
            </a:prstTxWarp>
            <a:normAutofit/>
          </a:bodyPr>
          <a:p>
            <a:pPr algn="ctr"/>
            <a:r>
              <a:rPr lang="zh-CN" altLang="en-US" sz="6000" b="1">
                <a:ln w="12700" cap="flat" cmpd="sng">
                  <a:solidFill>
                    <a:schemeClr val="tx1"/>
                  </a:solidFill>
                  <a:prstDash val="solid"/>
                  <a:headEnd type="none" w="med" len="med"/>
                  <a:tailEnd type="none" w="med" len="med"/>
                </a:ln>
                <a:solidFill>
                  <a:srgbClr val="00FFFF"/>
                </a:solidFill>
                <a:effectLst>
                  <a:outerShdw dist="35921" dir="2699999" sy="50000" kx="2115830" algn="bl" rotWithShape="0">
                    <a:srgbClr val="C0C0C0">
                      <a:alpha val="79999"/>
                    </a:srgbClr>
                  </a:outerShdw>
                </a:effectLst>
                <a:latin typeface="华文新魏" charset="0"/>
                <a:ea typeface="华文新魏" charset="0"/>
              </a:rPr>
              <a:t>知识框架</a:t>
            </a:r>
            <a:endParaRPr lang="zh-CN" altLang="en-US" sz="6000" b="1">
              <a:ln w="12700" cap="flat" cmpd="sng">
                <a:solidFill>
                  <a:schemeClr val="tx1"/>
                </a:solidFill>
                <a:prstDash val="solid"/>
                <a:headEnd type="none" w="med" len="med"/>
                <a:tailEnd type="none" w="med" len="med"/>
              </a:ln>
              <a:solidFill>
                <a:srgbClr val="00FFFF"/>
              </a:solidFill>
              <a:effectLst>
                <a:outerShdw dist="35921" dir="2699999" sy="50000" kx="2115830" algn="bl" rotWithShape="0">
                  <a:srgbClr val="C0C0C0">
                    <a:alpha val="79999"/>
                  </a:srgbClr>
                </a:outerShdw>
              </a:effectLst>
              <a:latin typeface="华文新魏" charset="0"/>
              <a:ea typeface="华文新魏"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4978"/>
                                        </p:tgtEl>
                                        <p:attrNameLst>
                                          <p:attrName>style.visibility</p:attrName>
                                        </p:attrNameLst>
                                      </p:cBhvr>
                                      <p:to>
                                        <p:strVal val="visible"/>
                                      </p:to>
                                    </p:set>
                                    <p:animEffect transition="in" filter="checkerboard(across)">
                                      <p:cBhvr>
                                        <p:cTn id="7" dur="500"/>
                                        <p:tgtEl>
                                          <p:spTgt spid="25497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4979"/>
                                        </p:tgtEl>
                                        <p:attrNameLst>
                                          <p:attrName>style.visibility</p:attrName>
                                        </p:attrNameLst>
                                      </p:cBhvr>
                                      <p:to>
                                        <p:strVal val="visible"/>
                                      </p:to>
                                    </p:set>
                                    <p:animEffect transition="in" filter="checkerboard(across)">
                                      <p:cBhvr>
                                        <p:cTn id="10" dur="500"/>
                                        <p:tgtEl>
                                          <p:spTgt spid="25497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4980"/>
                                        </p:tgtEl>
                                        <p:attrNameLst>
                                          <p:attrName>style.visibility</p:attrName>
                                        </p:attrNameLst>
                                      </p:cBhvr>
                                      <p:to>
                                        <p:strVal val="visible"/>
                                      </p:to>
                                    </p:set>
                                    <p:animEffect transition="in" filter="checkerboard(across)">
                                      <p:cBhvr>
                                        <p:cTn id="13" dur="500"/>
                                        <p:tgtEl>
                                          <p:spTgt spid="25498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54981"/>
                                        </p:tgtEl>
                                        <p:attrNameLst>
                                          <p:attrName>style.visibility</p:attrName>
                                        </p:attrNameLst>
                                      </p:cBhvr>
                                      <p:to>
                                        <p:strVal val="visible"/>
                                      </p:to>
                                    </p:set>
                                    <p:animEffect transition="in" filter="checkerboard(across)">
                                      <p:cBhvr>
                                        <p:cTn id="16" dur="500"/>
                                        <p:tgtEl>
                                          <p:spTgt spid="25498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4982"/>
                                        </p:tgtEl>
                                        <p:attrNameLst>
                                          <p:attrName>style.visibility</p:attrName>
                                        </p:attrNameLst>
                                      </p:cBhvr>
                                      <p:to>
                                        <p:strVal val="visible"/>
                                      </p:to>
                                    </p:set>
                                    <p:animEffect transition="in" filter="checkerboard(across)">
                                      <p:cBhvr>
                                        <p:cTn id="19" dur="500"/>
                                        <p:tgtEl>
                                          <p:spTgt spid="25498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54983"/>
                                        </p:tgtEl>
                                        <p:attrNameLst>
                                          <p:attrName>style.visibility</p:attrName>
                                        </p:attrNameLst>
                                      </p:cBhvr>
                                      <p:to>
                                        <p:strVal val="visible"/>
                                      </p:to>
                                    </p:set>
                                    <p:animEffect transition="in" filter="checkerboard(across)">
                                      <p:cBhvr>
                                        <p:cTn id="22" dur="500"/>
                                        <p:tgtEl>
                                          <p:spTgt spid="254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p:bldP spid="254979" grpId="0" animBg="1"/>
      <p:bldP spid="254980" grpId="0" animBg="1"/>
      <p:bldP spid="254981" grpId="0" animBg="1"/>
      <p:bldP spid="254982" grpId="0" animBg="1"/>
      <p:bldP spid="25498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3410" name="标题 273409"/>
          <p:cNvSpPr/>
          <p:nvPr>
            <p:ph type="title"/>
          </p:nvPr>
        </p:nvSpPr>
        <p:spPr>
          <a:xfrm>
            <a:off x="0" y="620713"/>
            <a:ext cx="6324600" cy="504825"/>
          </a:xfrm>
          <a:prstGeom prst="rect">
            <a:avLst/>
          </a:prstGeom>
          <a:solidFill>
            <a:srgbClr val="FFFFFF"/>
          </a:solidFill>
          <a:ln w="9525" cap="flat" cmpd="sng">
            <a:solidFill>
              <a:srgbClr val="000000"/>
            </a:solidFill>
            <a:prstDash val="solid"/>
            <a:headEnd type="none" w="med" len="med"/>
            <a:tailEnd type="none" w="med" len="med"/>
          </a:ln>
        </p:spPr>
        <p:txBody>
          <a:bodyPr/>
          <a:p>
            <a:pPr lvl="0"/>
            <a:r>
              <a:rPr lang="en-US" altLang="zh-CN" sz="2800" b="1">
                <a:latin typeface="宋体" panose="02010600030101010101" pitchFamily="2" charset="-122"/>
              </a:rPr>
              <a:t>2</a:t>
            </a:r>
            <a:r>
              <a:rPr lang="zh-CN" altLang="en-US" sz="2800" b="1" dirty="0">
                <a:latin typeface="宋体" panose="02010600030101010101" pitchFamily="2" charset="-122"/>
              </a:rPr>
              <a:t>、用法律规范政府的行为</a:t>
            </a:r>
            <a:endParaRPr lang="zh-CN" altLang="en-US" sz="2800" b="1">
              <a:latin typeface="宋体" panose="02010600030101010101" pitchFamily="2" charset="-122"/>
            </a:endParaRPr>
          </a:p>
        </p:txBody>
      </p:sp>
      <p:sp>
        <p:nvSpPr>
          <p:cNvPr id="273411" name="矩形 273410"/>
          <p:cNvSpPr/>
          <p:nvPr/>
        </p:nvSpPr>
        <p:spPr>
          <a:xfrm>
            <a:off x="0" y="5562600"/>
            <a:ext cx="8915400" cy="822325"/>
          </a:xfrm>
          <a:prstGeom prst="rect">
            <a:avLst/>
          </a:prstGeom>
          <a:noFill/>
          <a:ln w="9525">
            <a:noFill/>
          </a:ln>
        </p:spPr>
        <p:txBody>
          <a:bodyPr>
            <a:spAutoFit/>
          </a:bodyPr>
          <a:p>
            <a:pPr lvl="0" eaLnBrk="1" hangingPunct="1">
              <a:spcBef>
                <a:spcPct val="50000"/>
              </a:spcBef>
              <a:buClrTx/>
            </a:pPr>
            <a:r>
              <a:rPr lang="zh-CN" altLang="en-US" sz="2400" b="1" dirty="0">
                <a:solidFill>
                  <a:srgbClr val="03010B"/>
                </a:solidFill>
                <a:latin typeface="Arial" panose="020B0604020202020204" pitchFamily="34" charset="0"/>
                <a:ea typeface="宋体" panose="02010600030101010101" pitchFamily="2" charset="-122"/>
              </a:rPr>
              <a:t>全国人大常委会通过</a:t>
            </a:r>
            <a:r>
              <a:rPr lang="en-US" altLang="zh-CN" sz="2400" b="1">
                <a:solidFill>
                  <a:srgbClr val="03010B"/>
                </a:solidFill>
                <a:latin typeface="Arial" panose="020B0604020202020204" pitchFamily="34" charset="0"/>
                <a:ea typeface="宋体" panose="02010600030101010101" pitchFamily="2" charset="-122"/>
              </a:rPr>
              <a:t>《</a:t>
            </a:r>
            <a:r>
              <a:rPr lang="zh-CN" altLang="en-US" sz="2400" b="1" dirty="0">
                <a:solidFill>
                  <a:srgbClr val="03010B"/>
                </a:solidFill>
                <a:latin typeface="Arial" panose="020B0604020202020204" pitchFamily="34" charset="0"/>
                <a:ea typeface="宋体" panose="02010600030101010101" pitchFamily="2" charset="-122"/>
              </a:rPr>
              <a:t>行政诉讼法</a:t>
            </a:r>
            <a:r>
              <a:rPr lang="en-US" altLang="zh-CN" sz="2400" b="1">
                <a:solidFill>
                  <a:srgbClr val="03010B"/>
                </a:solidFill>
                <a:latin typeface="Arial" panose="020B0604020202020204" pitchFamily="34" charset="0"/>
                <a:ea typeface="宋体" panose="02010600030101010101" pitchFamily="2" charset="-122"/>
              </a:rPr>
              <a:t>》</a:t>
            </a:r>
            <a:r>
              <a:rPr lang="zh-CN" altLang="en-US" sz="2400" b="1" dirty="0">
                <a:solidFill>
                  <a:srgbClr val="03010B"/>
                </a:solidFill>
                <a:latin typeface="Arial" panose="020B0604020202020204" pitchFamily="34" charset="0"/>
                <a:ea typeface="宋体" panose="02010600030101010101" pitchFamily="2" charset="-122"/>
              </a:rPr>
              <a:t>、</a:t>
            </a:r>
            <a:r>
              <a:rPr lang="en-US" altLang="zh-CN" sz="2400" b="1">
                <a:solidFill>
                  <a:srgbClr val="03010B"/>
                </a:solidFill>
                <a:latin typeface="Arial" panose="020B0604020202020204" pitchFamily="34" charset="0"/>
                <a:ea typeface="宋体" panose="02010600030101010101" pitchFamily="2" charset="-122"/>
              </a:rPr>
              <a:t>《</a:t>
            </a:r>
            <a:r>
              <a:rPr lang="zh-CN" altLang="en-US" sz="2400" b="1" dirty="0">
                <a:solidFill>
                  <a:srgbClr val="03010B"/>
                </a:solidFill>
                <a:latin typeface="Arial" panose="020B0604020202020204" pitchFamily="34" charset="0"/>
                <a:ea typeface="宋体" panose="02010600030101010101" pitchFamily="2" charset="-122"/>
              </a:rPr>
              <a:t>行政复议法</a:t>
            </a:r>
            <a:r>
              <a:rPr lang="en-US" altLang="zh-CN" sz="2400" b="1">
                <a:solidFill>
                  <a:srgbClr val="03010B"/>
                </a:solidFill>
                <a:latin typeface="Arial" panose="020B0604020202020204" pitchFamily="34" charset="0"/>
                <a:ea typeface="宋体" panose="02010600030101010101" pitchFamily="2" charset="-122"/>
              </a:rPr>
              <a:t>》</a:t>
            </a:r>
            <a:r>
              <a:rPr lang="zh-CN" altLang="en-US" sz="2400" b="1" dirty="0">
                <a:solidFill>
                  <a:srgbClr val="03010B"/>
                </a:solidFill>
                <a:latin typeface="Arial" panose="020B0604020202020204" pitchFamily="34" charset="0"/>
                <a:ea typeface="宋体" panose="02010600030101010101" pitchFamily="2" charset="-122"/>
              </a:rPr>
              <a:t>，规范政府行为，使“民告官”有了法律保证</a:t>
            </a:r>
            <a:r>
              <a:rPr lang="en-US" altLang="zh-CN" sz="2400" b="1">
                <a:solidFill>
                  <a:srgbClr val="03010B"/>
                </a:solidFill>
                <a:latin typeface="Arial" panose="020B0604020202020204" pitchFamily="34" charset="0"/>
                <a:ea typeface="宋体" panose="02010600030101010101" pitchFamily="2" charset="-122"/>
              </a:rPr>
              <a:t>——</a:t>
            </a:r>
            <a:r>
              <a:rPr lang="zh-CN" altLang="en-US" sz="2400" b="1" dirty="0">
                <a:solidFill>
                  <a:srgbClr val="03010B"/>
                </a:solidFill>
                <a:latin typeface="Arial" panose="020B0604020202020204" pitchFamily="34" charset="0"/>
                <a:ea typeface="宋体" panose="02010600030101010101" pitchFamily="2" charset="-122"/>
              </a:rPr>
              <a:t>民主政治建设一大进步</a:t>
            </a:r>
            <a:endParaRPr lang="zh-CN" altLang="en-US" sz="2400" b="1" dirty="0">
              <a:solidFill>
                <a:srgbClr val="03010B"/>
              </a:solidFill>
              <a:latin typeface="Arial" panose="020B0604020202020204" pitchFamily="34" charset="0"/>
              <a:ea typeface="宋体" panose="02010600030101010101" pitchFamily="2" charset="-122"/>
            </a:endParaRPr>
          </a:p>
        </p:txBody>
      </p:sp>
      <p:sp>
        <p:nvSpPr>
          <p:cNvPr id="273412" name="文本框 273411"/>
          <p:cNvSpPr txBox="1"/>
          <p:nvPr/>
        </p:nvSpPr>
        <p:spPr>
          <a:xfrm>
            <a:off x="0" y="0"/>
            <a:ext cx="5943600" cy="588963"/>
          </a:xfrm>
          <a:prstGeom prst="rect">
            <a:avLst/>
          </a:prstGeom>
          <a:solidFill>
            <a:srgbClr val="00FFFF"/>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zh-CN" altLang="en-US" sz="3200"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（三）法制建设加快</a:t>
            </a:r>
            <a:endParaRPr lang="zh-CN" altLang="en-US" sz="3200"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pic>
        <p:nvPicPr>
          <p:cNvPr id="273413" name="Picture 46" descr="1"/>
          <p:cNvPicPr>
            <a:picLocks noChangeAspect="1"/>
          </p:cNvPicPr>
          <p:nvPr/>
        </p:nvPicPr>
        <p:blipFill>
          <a:blip r:embed="rId1"/>
          <a:stretch>
            <a:fillRect/>
          </a:stretch>
        </p:blipFill>
        <p:spPr>
          <a:xfrm>
            <a:off x="0" y="1219200"/>
            <a:ext cx="4392613" cy="4175125"/>
          </a:xfrm>
          <a:prstGeom prst="rect">
            <a:avLst/>
          </a:prstGeom>
          <a:noFill/>
          <a:ln w="9525">
            <a:noFill/>
          </a:ln>
        </p:spPr>
      </p:pic>
      <p:sp>
        <p:nvSpPr>
          <p:cNvPr id="273414" name="文本框 273413"/>
          <p:cNvSpPr txBox="1"/>
          <p:nvPr/>
        </p:nvSpPr>
        <p:spPr>
          <a:xfrm>
            <a:off x="4572000" y="1295400"/>
            <a:ext cx="4357688" cy="4170363"/>
          </a:xfrm>
          <a:prstGeom prst="rect">
            <a:avLst/>
          </a:prstGeom>
          <a:solidFill>
            <a:schemeClr val="tx2"/>
          </a:solidFill>
          <a:ln w="9525">
            <a:noFill/>
          </a:ln>
        </p:spPr>
        <p:txBody>
          <a:bodyPr>
            <a:spAutoFit/>
          </a:bodyPr>
          <a:p>
            <a:pPr lvl="0" eaLnBrk="1" hangingPunct="1">
              <a:buFont typeface="Arial" panose="020B0604020202020204" pitchFamily="34" charset="0"/>
              <a:buNone/>
            </a:pPr>
            <a:r>
              <a:rPr lang="zh-CN" altLang="en-US" sz="2400" b="1" dirty="0">
                <a:solidFill>
                  <a:srgbClr val="FFFF00"/>
                </a:solidFill>
                <a:latin typeface="Arial" panose="020B0604020202020204" pitchFamily="34" charset="0"/>
                <a:ea typeface="宋体" panose="02010600030101010101" pitchFamily="2" charset="-122"/>
              </a:rPr>
              <a:t>1985年，苍南农民包郑照经舥艚镇城建办批准，建造了三间三层楼房，但县里以房子建在防洪堤上为由，将包家已经竣工落成的楼房炸去了1米多。不服县政府的决定，农民包郑照遂将县政府告上了法庭。最终原告胜诉。</a:t>
            </a:r>
            <a:endParaRPr lang="zh-CN" altLang="en-US" sz="2400" b="1" dirty="0">
              <a:solidFill>
                <a:srgbClr val="FFFF00"/>
              </a:solidFill>
              <a:latin typeface="Arial" panose="020B0604020202020204" pitchFamily="34" charset="0"/>
              <a:ea typeface="宋体" panose="02010600030101010101" pitchFamily="2" charset="-122"/>
            </a:endParaRPr>
          </a:p>
          <a:p>
            <a:pPr lvl="0" eaLnBrk="1" hangingPunct="1">
              <a:buFont typeface="Arial" panose="020B0604020202020204" pitchFamily="34" charset="0"/>
              <a:buNone/>
            </a:pPr>
            <a:r>
              <a:rPr lang="zh-CN" altLang="en-US" sz="2400" b="1" dirty="0">
                <a:solidFill>
                  <a:srgbClr val="FFFF00"/>
                </a:solidFill>
                <a:latin typeface="Arial" panose="020B0604020202020204" pitchFamily="34" charset="0"/>
                <a:ea typeface="宋体" panose="02010600030101010101" pitchFamily="2" charset="-122"/>
              </a:rPr>
              <a:t>思考：包郑照行为的法律依据是什么？</a:t>
            </a:r>
            <a:endParaRPr lang="zh-CN" altLang="en-US" sz="2400" b="1" dirty="0">
              <a:solidFill>
                <a:srgbClr val="FFFF00"/>
              </a:solidFill>
              <a:latin typeface="Arial" panose="020B0604020202020204" pitchFamily="34" charset="0"/>
              <a:ea typeface="宋体" panose="02010600030101010101" pitchFamily="2" charset="-122"/>
            </a:endParaRPr>
          </a:p>
          <a:p>
            <a:pPr lvl="0" eaLnBrk="1" hangingPunct="1">
              <a:buFont typeface="Arial" panose="020B0604020202020204" pitchFamily="34" charset="0"/>
              <a:buNone/>
            </a:pPr>
            <a:endParaRPr lang="zh-CN" altLang="en-US" sz="2800" b="1">
              <a:solidFill>
                <a:srgbClr val="FFFF00"/>
              </a:solidFill>
              <a:latin typeface="Arial" panose="020B0604020202020204" pitchFamily="34" charset="0"/>
              <a:ea typeface="宋体" panose="02010600030101010101" pitchFamily="2" charset="-122"/>
            </a:endParaRPr>
          </a:p>
        </p:txBody>
      </p:sp>
      <p:sp>
        <p:nvSpPr>
          <p:cNvPr id="273415" name="文本框 273414"/>
          <p:cNvSpPr txBox="1"/>
          <p:nvPr/>
        </p:nvSpPr>
        <p:spPr>
          <a:xfrm>
            <a:off x="5715000" y="4648200"/>
            <a:ext cx="2971800" cy="822325"/>
          </a:xfrm>
          <a:prstGeom prst="rect">
            <a:avLst/>
          </a:prstGeom>
          <a:solidFill>
            <a:schemeClr val="tx2"/>
          </a:solidFill>
          <a:ln w="9525">
            <a:noFill/>
          </a:ln>
        </p:spPr>
        <p:txBody>
          <a:bodyPr>
            <a:spAutoFit/>
          </a:bodyPr>
          <a:p>
            <a:pPr lvl="0" eaLnBrk="1" hangingPunct="1"/>
            <a:r>
              <a:rPr lang="en-US" altLang="zh-CN" sz="2400" b="1">
                <a:solidFill>
                  <a:srgbClr val="FFFF00"/>
                </a:solidFill>
                <a:latin typeface="Arial" panose="020B0604020202020204" pitchFamily="34" charset="0"/>
                <a:ea typeface="宋体" panose="02010600030101010101" pitchFamily="2" charset="-122"/>
              </a:rPr>
              <a:t>《 </a:t>
            </a:r>
            <a:r>
              <a:rPr lang="zh-CN" altLang="en-US" sz="2400" b="1" dirty="0">
                <a:solidFill>
                  <a:srgbClr val="FFFF00"/>
                </a:solidFill>
                <a:latin typeface="Arial" panose="020B0604020202020204" pitchFamily="34" charset="0"/>
                <a:ea typeface="宋体" panose="02010600030101010101" pitchFamily="2" charset="-122"/>
              </a:rPr>
              <a:t>行政诉讼法</a:t>
            </a:r>
            <a:r>
              <a:rPr lang="en-US" altLang="zh-CN" sz="2400" b="1">
                <a:solidFill>
                  <a:srgbClr val="FFFF00"/>
                </a:solidFill>
                <a:latin typeface="Arial" panose="020B0604020202020204" pitchFamily="34" charset="0"/>
                <a:ea typeface="宋体" panose="02010600030101010101" pitchFamily="2" charset="-122"/>
              </a:rPr>
              <a:t>》</a:t>
            </a:r>
            <a:endParaRPr lang="en-US" altLang="zh-CN" sz="2400" b="1">
              <a:solidFill>
                <a:srgbClr val="FFFF00"/>
              </a:solidFill>
              <a:latin typeface="Arial" panose="020B0604020202020204" pitchFamily="34" charset="0"/>
              <a:ea typeface="宋体" panose="02010600030101010101" pitchFamily="2" charset="-122"/>
            </a:endParaRPr>
          </a:p>
          <a:p>
            <a:pPr lvl="0" eaLnBrk="1" hangingPunct="1"/>
            <a:r>
              <a:rPr lang="en-US" altLang="zh-CN" sz="2400" b="1">
                <a:solidFill>
                  <a:srgbClr val="FFFF00"/>
                </a:solidFill>
                <a:latin typeface="Arial" panose="020B0604020202020204" pitchFamily="34" charset="0"/>
                <a:ea typeface="宋体" panose="02010600030101010101" pitchFamily="2" charset="-122"/>
              </a:rPr>
              <a:t>  《</a:t>
            </a:r>
            <a:r>
              <a:rPr lang="zh-CN" altLang="en-US" sz="2400" b="1" dirty="0">
                <a:solidFill>
                  <a:srgbClr val="FFFF00"/>
                </a:solidFill>
                <a:latin typeface="Arial" panose="020B0604020202020204" pitchFamily="34" charset="0"/>
                <a:ea typeface="宋体" panose="02010600030101010101" pitchFamily="2" charset="-122"/>
              </a:rPr>
              <a:t>行政复议法</a:t>
            </a:r>
            <a:r>
              <a:rPr lang="en-US" altLang="zh-CN" sz="2400" b="1">
                <a:solidFill>
                  <a:srgbClr val="FFFF00"/>
                </a:solidFill>
                <a:latin typeface="Arial" panose="020B0604020202020204" pitchFamily="34" charset="0"/>
                <a:ea typeface="宋体" panose="02010600030101010101" pitchFamily="2" charset="-122"/>
              </a:rPr>
              <a:t>》</a:t>
            </a:r>
            <a:endParaRPr lang="en-US" altLang="zh-CN" sz="2400">
              <a:solidFill>
                <a:srgbClr val="FFFF00"/>
              </a:solidFill>
              <a:latin typeface="Arial" panose="020B0604020202020204" pitchFamily="34" charset="0"/>
              <a:ea typeface="宋体" panose="02010600030101010101" pitchFamily="2" charset="-122"/>
            </a:endParaRPr>
          </a:p>
        </p:txBody>
      </p:sp>
      <p:pic>
        <p:nvPicPr>
          <p:cNvPr id="273416" name="文本占位符 273415">
            <a:hlinkClick r:id="rId2"/>
          </p:cNvPr>
          <p:cNvPicPr>
            <a:picLocks noChangeAspect="1"/>
          </p:cNvPicPr>
          <p:nvPr>
            <p:ph type="body" idx="1"/>
          </p:nvPr>
        </p:nvPicPr>
        <p:blipFill>
          <a:blip r:embed="rId3"/>
          <a:stretch>
            <a:fillRect/>
          </a:stretch>
        </p:blipFill>
        <p:spPr>
          <a:xfrm>
            <a:off x="0" y="1295400"/>
            <a:ext cx="4343400" cy="4191000"/>
          </a:xfrm>
          <a:prstGeom prst="rect">
            <a:avLst/>
          </a:prstGeom>
          <a:noFill/>
          <a:ln w="9525">
            <a:noFill/>
          </a:ln>
        </p:spPr>
      </p:pic>
      <p:pic>
        <p:nvPicPr>
          <p:cNvPr id="273417" name="图片 273416">
            <a:hlinkClick r:id="rId4"/>
          </p:cNvPr>
          <p:cNvPicPr>
            <a:picLocks noChangeAspect="1"/>
          </p:cNvPicPr>
          <p:nvPr/>
        </p:nvPicPr>
        <p:blipFill>
          <a:blip r:embed="rId5"/>
          <a:stretch>
            <a:fillRect/>
          </a:stretch>
        </p:blipFill>
        <p:spPr>
          <a:xfrm>
            <a:off x="4648200" y="1295400"/>
            <a:ext cx="4114800" cy="4191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3413"/>
                                        </p:tgtEl>
                                        <p:attrNameLst>
                                          <p:attrName>style.visibility</p:attrName>
                                        </p:attrNameLst>
                                      </p:cBhvr>
                                      <p:to>
                                        <p:strVal val="visible"/>
                                      </p:to>
                                    </p:set>
                                    <p:anim calcmode="lin" valueType="num">
                                      <p:cBhvr additive="base">
                                        <p:cTn id="7" dur="500" fill="hold"/>
                                        <p:tgtEl>
                                          <p:spTgt spid="273413"/>
                                        </p:tgtEl>
                                        <p:attrNameLst>
                                          <p:attrName>ppt_x</p:attrName>
                                        </p:attrNameLst>
                                      </p:cBhvr>
                                      <p:tavLst>
                                        <p:tav tm="0">
                                          <p:val>
                                            <p:strVal val="0-#ppt_w/2"/>
                                          </p:val>
                                        </p:tav>
                                        <p:tav tm="100000">
                                          <p:val>
                                            <p:strVal val="#ppt_x"/>
                                          </p:val>
                                        </p:tav>
                                      </p:tavLst>
                                    </p:anim>
                                    <p:anim calcmode="lin" valueType="num">
                                      <p:cBhvr additive="base">
                                        <p:cTn id="8" dur="500" fill="hold"/>
                                        <p:tgtEl>
                                          <p:spTgt spid="273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3414"/>
                                        </p:tgtEl>
                                        <p:attrNameLst>
                                          <p:attrName>style.visibility</p:attrName>
                                        </p:attrNameLst>
                                      </p:cBhvr>
                                      <p:to>
                                        <p:strVal val="visible"/>
                                      </p:to>
                                    </p:set>
                                    <p:anim calcmode="lin" valueType="num">
                                      <p:cBhvr additive="base">
                                        <p:cTn id="13" dur="500" fill="hold"/>
                                        <p:tgtEl>
                                          <p:spTgt spid="273414"/>
                                        </p:tgtEl>
                                        <p:attrNameLst>
                                          <p:attrName>ppt_x</p:attrName>
                                        </p:attrNameLst>
                                      </p:cBhvr>
                                      <p:tavLst>
                                        <p:tav tm="0">
                                          <p:val>
                                            <p:strVal val="1+#ppt_w/2"/>
                                          </p:val>
                                        </p:tav>
                                        <p:tav tm="100000">
                                          <p:val>
                                            <p:strVal val="#ppt_x"/>
                                          </p:val>
                                        </p:tav>
                                      </p:tavLst>
                                    </p:anim>
                                    <p:anim calcmode="lin" valueType="num">
                                      <p:cBhvr additive="base">
                                        <p:cTn id="14" dur="500" fill="hold"/>
                                        <p:tgtEl>
                                          <p:spTgt spid="27341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73414">
                                            <p:txEl>
                                              <p:charRg st="0" end="100"/>
                                            </p:txEl>
                                          </p:spTgt>
                                        </p:tgtEl>
                                        <p:attrNameLst>
                                          <p:attrName>style.visibility</p:attrName>
                                        </p:attrNameLst>
                                      </p:cBhvr>
                                      <p:to>
                                        <p:strVal val="visible"/>
                                      </p:to>
                                    </p:set>
                                    <p:anim calcmode="lin" valueType="num">
                                      <p:cBhvr additive="base">
                                        <p:cTn id="17" dur="500" fill="hold"/>
                                        <p:tgtEl>
                                          <p:spTgt spid="273414">
                                            <p:txEl>
                                              <p:charRg st="0" end="10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3414">
                                            <p:txEl>
                                              <p:charRg st="0" end="10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73414">
                                            <p:txEl>
                                              <p:charRg st="100" end="118"/>
                                            </p:txEl>
                                          </p:spTgt>
                                        </p:tgtEl>
                                        <p:attrNameLst>
                                          <p:attrName>style.visibility</p:attrName>
                                        </p:attrNameLst>
                                      </p:cBhvr>
                                      <p:to>
                                        <p:strVal val="visible"/>
                                      </p:to>
                                    </p:set>
                                    <p:anim calcmode="lin" valueType="num">
                                      <p:cBhvr additive="base">
                                        <p:cTn id="21" dur="500" fill="hold"/>
                                        <p:tgtEl>
                                          <p:spTgt spid="273414">
                                            <p:txEl>
                                              <p:charRg st="100" end="118"/>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73414">
                                            <p:txEl>
                                              <p:charRg st="100" end="118"/>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73415"/>
                                        </p:tgtEl>
                                        <p:attrNameLst>
                                          <p:attrName>style.visibility</p:attrName>
                                        </p:attrNameLst>
                                      </p:cBhvr>
                                      <p:to>
                                        <p:strVal val="visible"/>
                                      </p:to>
                                    </p:set>
                                    <p:anim calcmode="lin" valueType="num">
                                      <p:cBhvr additive="base">
                                        <p:cTn id="27" dur="500" fill="hold"/>
                                        <p:tgtEl>
                                          <p:spTgt spid="273415"/>
                                        </p:tgtEl>
                                        <p:attrNameLst>
                                          <p:attrName>ppt_x</p:attrName>
                                        </p:attrNameLst>
                                      </p:cBhvr>
                                      <p:tavLst>
                                        <p:tav tm="0">
                                          <p:val>
                                            <p:strVal val="1+#ppt_w/2"/>
                                          </p:val>
                                        </p:tav>
                                        <p:tav tm="100000">
                                          <p:val>
                                            <p:strVal val="#ppt_x"/>
                                          </p:val>
                                        </p:tav>
                                      </p:tavLst>
                                    </p:anim>
                                    <p:anim calcmode="lin" valueType="num">
                                      <p:cBhvr additive="base">
                                        <p:cTn id="28" dur="500" fill="hold"/>
                                        <p:tgtEl>
                                          <p:spTgt spid="2734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3416"/>
                                        </p:tgtEl>
                                        <p:attrNameLst>
                                          <p:attrName>style.visibility</p:attrName>
                                        </p:attrNameLst>
                                      </p:cBhvr>
                                      <p:to>
                                        <p:strVal val="visible"/>
                                      </p:to>
                                    </p:set>
                                    <p:anim calcmode="lin" valueType="num">
                                      <p:cBhvr additive="base">
                                        <p:cTn id="33" dur="500" fill="hold"/>
                                        <p:tgtEl>
                                          <p:spTgt spid="273416"/>
                                        </p:tgtEl>
                                        <p:attrNameLst>
                                          <p:attrName>ppt_x</p:attrName>
                                        </p:attrNameLst>
                                      </p:cBhvr>
                                      <p:tavLst>
                                        <p:tav tm="0">
                                          <p:val>
                                            <p:strVal val="0-#ppt_w/2"/>
                                          </p:val>
                                        </p:tav>
                                        <p:tav tm="100000">
                                          <p:val>
                                            <p:strVal val="#ppt_x"/>
                                          </p:val>
                                        </p:tav>
                                      </p:tavLst>
                                    </p:anim>
                                    <p:anim calcmode="lin" valueType="num">
                                      <p:cBhvr additive="base">
                                        <p:cTn id="34" dur="500" fill="hold"/>
                                        <p:tgtEl>
                                          <p:spTgt spid="2734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73417"/>
                                        </p:tgtEl>
                                        <p:attrNameLst>
                                          <p:attrName>style.visibility</p:attrName>
                                        </p:attrNameLst>
                                      </p:cBhvr>
                                      <p:to>
                                        <p:strVal val="visible"/>
                                      </p:to>
                                    </p:set>
                                    <p:anim calcmode="lin" valueType="num">
                                      <p:cBhvr additive="base">
                                        <p:cTn id="39" dur="500" fill="hold"/>
                                        <p:tgtEl>
                                          <p:spTgt spid="273417"/>
                                        </p:tgtEl>
                                        <p:attrNameLst>
                                          <p:attrName>ppt_x</p:attrName>
                                        </p:attrNameLst>
                                      </p:cBhvr>
                                      <p:tavLst>
                                        <p:tav tm="0">
                                          <p:val>
                                            <p:strVal val="1+#ppt_w/2"/>
                                          </p:val>
                                        </p:tav>
                                        <p:tav tm="100000">
                                          <p:val>
                                            <p:strVal val="#ppt_x"/>
                                          </p:val>
                                        </p:tav>
                                      </p:tavLst>
                                    </p:anim>
                                    <p:anim calcmode="lin" valueType="num">
                                      <p:cBhvr additive="base">
                                        <p:cTn id="40" dur="500" fill="hold"/>
                                        <p:tgtEl>
                                          <p:spTgt spid="2734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73411"/>
                                        </p:tgtEl>
                                        <p:attrNameLst>
                                          <p:attrName>style.visibility</p:attrName>
                                        </p:attrNameLst>
                                      </p:cBhvr>
                                      <p:to>
                                        <p:strVal val="visible"/>
                                      </p:to>
                                    </p:set>
                                    <p:anim calcmode="lin" valueType="num">
                                      <p:cBhvr additive="base">
                                        <p:cTn id="45" dur="500" fill="hold"/>
                                        <p:tgtEl>
                                          <p:spTgt spid="273411"/>
                                        </p:tgtEl>
                                        <p:attrNameLst>
                                          <p:attrName>ppt_x</p:attrName>
                                        </p:attrNameLst>
                                      </p:cBhvr>
                                      <p:tavLst>
                                        <p:tav tm="0">
                                          <p:val>
                                            <p:strVal val="0-#ppt_w/2"/>
                                          </p:val>
                                        </p:tav>
                                        <p:tav tm="100000">
                                          <p:val>
                                            <p:strVal val="#ppt_x"/>
                                          </p:val>
                                        </p:tav>
                                      </p:tavLst>
                                    </p:anim>
                                    <p:anim calcmode="lin" valueType="num">
                                      <p:cBhvr additive="base">
                                        <p:cTn id="46" dur="500" fill="hold"/>
                                        <p:tgtEl>
                                          <p:spTgt spid="2734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73410"/>
                                        </p:tgtEl>
                                        <p:attrNameLst>
                                          <p:attrName>style.visibility</p:attrName>
                                        </p:attrNameLst>
                                      </p:cBhvr>
                                      <p:to>
                                        <p:strVal val="visible"/>
                                      </p:to>
                                    </p:set>
                                    <p:anim calcmode="lin" valueType="num">
                                      <p:cBhvr additive="base">
                                        <p:cTn id="51" dur="500" fill="hold"/>
                                        <p:tgtEl>
                                          <p:spTgt spid="273410"/>
                                        </p:tgtEl>
                                        <p:attrNameLst>
                                          <p:attrName>ppt_x</p:attrName>
                                        </p:attrNameLst>
                                      </p:cBhvr>
                                      <p:tavLst>
                                        <p:tav tm="0">
                                          <p:val>
                                            <p:strVal val="1+#ppt_w/2"/>
                                          </p:val>
                                        </p:tav>
                                        <p:tav tm="100000">
                                          <p:val>
                                            <p:strVal val="#ppt_x"/>
                                          </p:val>
                                        </p:tav>
                                      </p:tavLst>
                                    </p:anim>
                                    <p:anim calcmode="lin" valueType="num">
                                      <p:cBhvr additive="base">
                                        <p:cTn id="52" dur="500" fill="hold"/>
                                        <p:tgtEl>
                                          <p:spTgt spid="273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nimBg="1"/>
      <p:bldP spid="273411" grpId="0"/>
      <p:bldP spid="273414" grpId="0" animBg="1" build="allAtOnce"/>
      <p:bldP spid="2734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76485" name="图片 276484" descr="9a3387aa0b4f8c2c"/>
          <p:cNvPicPr>
            <a:picLocks noChangeAspect="1"/>
          </p:cNvPicPr>
          <p:nvPr/>
        </p:nvPicPr>
        <p:blipFill>
          <a:blip r:embed="rId1"/>
          <a:stretch>
            <a:fillRect/>
          </a:stretch>
        </p:blipFill>
        <p:spPr>
          <a:xfrm>
            <a:off x="0" y="620713"/>
            <a:ext cx="9144000" cy="4013200"/>
          </a:xfrm>
          <a:prstGeom prst="rect">
            <a:avLst/>
          </a:prstGeom>
          <a:noFill/>
          <a:ln w="9525">
            <a:noFill/>
          </a:ln>
        </p:spPr>
      </p:pic>
      <p:sp>
        <p:nvSpPr>
          <p:cNvPr id="276486" name="矩形 276485"/>
          <p:cNvSpPr/>
          <p:nvPr/>
        </p:nvSpPr>
        <p:spPr>
          <a:xfrm>
            <a:off x="0" y="4797425"/>
            <a:ext cx="8915400" cy="1641475"/>
          </a:xfrm>
          <a:prstGeom prst="rect">
            <a:avLst/>
          </a:prstGeom>
          <a:solidFill>
            <a:srgbClr val="FFFF00"/>
          </a:solidFill>
          <a:ln w="25400" cap="rnd" cmpd="sng">
            <a:solidFill>
              <a:srgbClr val="FF0000"/>
            </a:solidFill>
            <a:prstDash val="sysDot"/>
            <a:miter/>
            <a:headEnd type="none" w="med" len="med"/>
            <a:tailEnd type="none" w="med" len="med"/>
          </a:ln>
        </p:spPr>
        <p:txBody>
          <a:bodyPr anchor="ctr">
            <a:spAutoFit/>
          </a:bodyPr>
          <a:p>
            <a:pPr lvl="0" eaLnBrk="1" hangingPunct="1">
              <a:buClrTx/>
            </a:pPr>
            <a:r>
              <a:rPr lang="en-US" altLang="zh-CN" sz="3600" b="1" dirty="0">
                <a:solidFill>
                  <a:srgbClr val="FFFF00"/>
                </a:solidFill>
                <a:latin typeface="黑体" panose="02010609060101010101" pitchFamily="2" charset="-122"/>
                <a:ea typeface="黑体" panose="02010609060101010101" pitchFamily="2" charset="-122"/>
              </a:rPr>
              <a:t>   </a:t>
            </a:r>
            <a:r>
              <a:rPr lang="en-US" altLang="zh-CN" sz="3200" b="1" dirty="0">
                <a:solidFill>
                  <a:srgbClr val="FF3300"/>
                </a:solidFill>
                <a:latin typeface="黑体" panose="02010609060101010101" pitchFamily="2" charset="-122"/>
                <a:ea typeface="黑体" panose="02010609060101010101" pitchFamily="2" charset="-122"/>
              </a:rPr>
              <a:t>1997</a:t>
            </a:r>
            <a:r>
              <a:rPr lang="zh-CN" altLang="en-US" sz="3200" b="1" dirty="0">
                <a:solidFill>
                  <a:srgbClr val="FF3300"/>
                </a:solidFill>
                <a:latin typeface="黑体" panose="02010609060101010101" pitchFamily="2" charset="-122"/>
                <a:ea typeface="黑体" panose="02010609060101010101" pitchFamily="2" charset="-122"/>
              </a:rPr>
              <a:t>年，中共“十五大”把“依法治国” 确立为政治体制改革的重点。</a:t>
            </a:r>
            <a:r>
              <a:rPr lang="en-US" altLang="zh-CN" sz="3200" b="1">
                <a:solidFill>
                  <a:srgbClr val="FF3300"/>
                </a:solidFill>
                <a:latin typeface="黑体" panose="02010609060101010101" pitchFamily="2" charset="-122"/>
                <a:ea typeface="黑体" panose="02010609060101010101" pitchFamily="2" charset="-122"/>
              </a:rPr>
              <a:t>1999</a:t>
            </a:r>
            <a:r>
              <a:rPr lang="zh-CN" altLang="en-US" sz="3200" b="1">
                <a:solidFill>
                  <a:srgbClr val="FF3300"/>
                </a:solidFill>
                <a:latin typeface="黑体" panose="02010609060101010101" pitchFamily="2" charset="-122"/>
                <a:ea typeface="黑体" panose="02010609060101010101" pitchFamily="2" charset="-122"/>
              </a:rPr>
              <a:t>年</a:t>
            </a:r>
            <a:r>
              <a:rPr lang="en-US" altLang="zh-CN" sz="3200" b="1">
                <a:solidFill>
                  <a:srgbClr val="FF3300"/>
                </a:solidFill>
                <a:latin typeface="黑体" panose="02010609060101010101" pitchFamily="2" charset="-122"/>
                <a:ea typeface="黑体" panose="02010609060101010101" pitchFamily="2" charset="-122"/>
              </a:rPr>
              <a:t>3</a:t>
            </a:r>
            <a:r>
              <a:rPr lang="zh-CN" altLang="en-US" sz="3200" b="1">
                <a:solidFill>
                  <a:srgbClr val="FF3300"/>
                </a:solidFill>
                <a:latin typeface="黑体" panose="02010609060101010101" pitchFamily="2" charset="-122"/>
                <a:ea typeface="黑体" panose="02010609060101010101" pitchFamily="2" charset="-122"/>
              </a:rPr>
              <a:t>月，“依法治国”被正式写入</a:t>
            </a:r>
            <a:r>
              <a:rPr lang="zh-CN" altLang="en-US" sz="3200" b="1" dirty="0">
                <a:solidFill>
                  <a:srgbClr val="FF3300"/>
                </a:solidFill>
                <a:latin typeface="黑体" panose="02010609060101010101" pitchFamily="2" charset="-122"/>
                <a:ea typeface="黑体" panose="02010609060101010101" pitchFamily="2" charset="-122"/>
              </a:rPr>
              <a:t>宪法</a:t>
            </a:r>
            <a:r>
              <a:rPr lang="en-US" altLang="zh-CN" sz="3200" b="1">
                <a:solidFill>
                  <a:srgbClr val="FF3300"/>
                </a:solidFill>
                <a:latin typeface="黑体" panose="02010609060101010101" pitchFamily="2" charset="-122"/>
                <a:ea typeface="黑体" panose="02010609060101010101" pitchFamily="2" charset="-122"/>
              </a:rPr>
              <a:t>,</a:t>
            </a:r>
            <a:r>
              <a:rPr lang="zh-CN" altLang="en-US" sz="3200" b="1" dirty="0">
                <a:solidFill>
                  <a:srgbClr val="FF3300"/>
                </a:solidFill>
                <a:latin typeface="黑体" panose="02010609060101010101" pitchFamily="2" charset="-122"/>
                <a:ea typeface="黑体" panose="02010609060101010101" pitchFamily="2" charset="-122"/>
              </a:rPr>
              <a:t>进入建设法治化社会新时期</a:t>
            </a:r>
            <a:r>
              <a:rPr lang="en-US" altLang="zh-CN" sz="3200" b="1">
                <a:solidFill>
                  <a:srgbClr val="FF3300"/>
                </a:solidFill>
                <a:latin typeface="黑体" panose="02010609060101010101" pitchFamily="2" charset="-122"/>
                <a:ea typeface="黑体" panose="02010609060101010101" pitchFamily="2" charset="-122"/>
              </a:rPr>
              <a:t>.</a:t>
            </a:r>
            <a:endParaRPr lang="en-US" altLang="zh-CN" sz="3200" b="1">
              <a:solidFill>
                <a:srgbClr val="FF3300"/>
              </a:solidFill>
              <a:latin typeface="黑体" panose="02010609060101010101" pitchFamily="2" charset="-122"/>
              <a:ea typeface="黑体" panose="02010609060101010101" pitchFamily="2" charset="-122"/>
            </a:endParaRPr>
          </a:p>
        </p:txBody>
      </p:sp>
      <p:sp>
        <p:nvSpPr>
          <p:cNvPr id="276487" name="文本框 276486"/>
          <p:cNvSpPr txBox="1"/>
          <p:nvPr/>
        </p:nvSpPr>
        <p:spPr>
          <a:xfrm>
            <a:off x="0" y="0"/>
            <a:ext cx="6481763" cy="617538"/>
          </a:xfrm>
          <a:prstGeom prst="rect">
            <a:avLst/>
          </a:prstGeom>
          <a:solidFill>
            <a:srgbClr val="FFFF99"/>
          </a:solidFill>
          <a:ln w="38100" cap="flat" cmpd="sng">
            <a:solidFill>
              <a:srgbClr val="008000"/>
            </a:solidFill>
            <a:prstDash val="solid"/>
            <a:miter/>
            <a:headEnd type="none" w="med" len="med"/>
            <a:tailEnd type="none" w="med" len="med"/>
          </a:ln>
        </p:spPr>
        <p:txBody>
          <a:bodyPr>
            <a:spAutoFit/>
          </a:bodyPr>
          <a:p>
            <a:pPr lvl="0" algn="ctr" eaLnBrk="1" hangingPunct="1">
              <a:spcBef>
                <a:spcPct val="50000"/>
              </a:spcBef>
            </a:pPr>
            <a:r>
              <a:rPr lang="en-US" altLang="zh-CN" sz="3200" b="1" dirty="0">
                <a:solidFill>
                  <a:srgbClr val="CC0000"/>
                </a:solidFill>
                <a:latin typeface="Arial" panose="020B0604020202020204" pitchFamily="34" charset="0"/>
                <a:ea typeface="隶书" pitchFamily="49" charset="-122"/>
              </a:rPr>
              <a:t>3.“</a:t>
            </a:r>
            <a:r>
              <a:rPr lang="zh-CN" altLang="en-US" sz="3200" b="1" dirty="0">
                <a:solidFill>
                  <a:srgbClr val="CC0000"/>
                </a:solidFill>
                <a:latin typeface="Arial" panose="020B0604020202020204" pitchFamily="34" charset="0"/>
                <a:ea typeface="隶书" pitchFamily="49" charset="-122"/>
              </a:rPr>
              <a:t>依法治国”成为基本国策</a:t>
            </a:r>
            <a:endParaRPr lang="zh-CN" altLang="en-US" sz="3200" b="1" dirty="0">
              <a:solidFill>
                <a:srgbClr val="CC0000"/>
              </a:solidFill>
              <a:latin typeface="Arial" panose="020B0604020202020204" pitchFamily="34" charset="0"/>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86"/>
                                        </p:tgtEl>
                                        <p:attrNameLst>
                                          <p:attrName>style.visibility</p:attrName>
                                        </p:attrNameLst>
                                      </p:cBhvr>
                                      <p:to>
                                        <p:strVal val="visible"/>
                                      </p:to>
                                    </p:set>
                                    <p:anim calcmode="lin" valueType="num">
                                      <p:cBhvr additive="base">
                                        <p:cTn id="7" dur="500" fill="hold"/>
                                        <p:tgtEl>
                                          <p:spTgt spid="276486"/>
                                        </p:tgtEl>
                                        <p:attrNameLst>
                                          <p:attrName>ppt_x</p:attrName>
                                        </p:attrNameLst>
                                      </p:cBhvr>
                                      <p:tavLst>
                                        <p:tav tm="0">
                                          <p:val>
                                            <p:strVal val="#ppt_x"/>
                                          </p:val>
                                        </p:tav>
                                        <p:tav tm="100000">
                                          <p:val>
                                            <p:strVal val="#ppt_x"/>
                                          </p:val>
                                        </p:tav>
                                      </p:tavLst>
                                    </p:anim>
                                    <p:anim calcmode="lin" valueType="num">
                                      <p:cBhvr additive="base">
                                        <p:cTn id="8" dur="500" fill="hold"/>
                                        <p:tgtEl>
                                          <p:spTgt spid="2764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76487"/>
                                        </p:tgtEl>
                                        <p:attrNameLst>
                                          <p:attrName>style.visibility</p:attrName>
                                        </p:attrNameLst>
                                      </p:cBhvr>
                                      <p:to>
                                        <p:strVal val="visible"/>
                                      </p:to>
                                    </p:set>
                                    <p:animEffect transition="in" filter="blinds(horizontal)">
                                      <p:cBhvr>
                                        <p:cTn id="13" dur="500"/>
                                        <p:tgtEl>
                                          <p:spTgt spid="276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nimBg="1"/>
      <p:bldP spid="27648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0" name="Text Box 3"/>
          <p:cNvSpPr txBox="1"/>
          <p:nvPr/>
        </p:nvSpPr>
        <p:spPr>
          <a:xfrm>
            <a:off x="250825" y="333375"/>
            <a:ext cx="6226175" cy="579438"/>
          </a:xfrm>
          <a:prstGeom prst="rect">
            <a:avLst/>
          </a:prstGeom>
          <a:noFill/>
          <a:ln w="38100">
            <a:noFill/>
          </a:ln>
        </p:spPr>
        <p:txBody>
          <a:bodyPr>
            <a:spAutoFit/>
          </a:bodyPr>
          <a:p>
            <a:pPr lvl="0" algn="ctr" eaLnBrk="1" hangingPunct="1">
              <a:spcBef>
                <a:spcPct val="50000"/>
              </a:spcBef>
              <a:buClrTx/>
              <a:buNone/>
            </a:pPr>
            <a:r>
              <a:rPr lang="zh-CN" altLang="en-US" sz="3200" b="1" dirty="0">
                <a:solidFill>
                  <a:srgbClr val="000000"/>
                </a:solidFill>
                <a:latin typeface="华文中宋" pitchFamily="2" charset="-122"/>
                <a:ea typeface="华文中宋" pitchFamily="2" charset="-122"/>
              </a:rPr>
              <a:t>二、新时期民主法制建设成就：</a:t>
            </a:r>
            <a:endParaRPr lang="zh-CN" altLang="en-US" sz="3200" b="1" dirty="0">
              <a:solidFill>
                <a:srgbClr val="000000"/>
              </a:solidFill>
              <a:latin typeface="华文中宋" pitchFamily="2" charset="-122"/>
              <a:ea typeface="华文中宋" pitchFamily="2" charset="-122"/>
            </a:endParaRPr>
          </a:p>
        </p:txBody>
      </p:sp>
      <p:sp>
        <p:nvSpPr>
          <p:cNvPr id="436228" name="AutoShape 4">
            <a:hlinkClick r:id="rId1" action="ppaction://hlinksldjump"/>
          </p:cNvPr>
          <p:cNvSpPr>
            <a:spLocks noChangeArrowheads="1"/>
          </p:cNvSpPr>
          <p:nvPr/>
        </p:nvSpPr>
        <p:spPr bwMode="auto">
          <a:xfrm>
            <a:off x="0" y="1524000"/>
            <a:ext cx="576263" cy="360363"/>
          </a:xfrm>
          <a:prstGeom prst="star5">
            <a:avLst/>
          </a:prstGeom>
          <a:solidFill>
            <a:schemeClr val="tx1"/>
          </a:solidFill>
          <a:ln w="38100">
            <a:solidFill>
              <a:srgbClr val="FF0000"/>
            </a:solidFill>
            <a:miter lim="800000"/>
          </a:ln>
          <a:effectLst/>
        </p:spPr>
        <p:txBody>
          <a:bodyPr anchor="ctr">
            <a:spAutoFit/>
          </a:bodyPr>
          <a:lstStyle/>
          <a:p>
            <a:pPr marL="0" marR="0" lvl="0" indent="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6229" name="Text Box 5"/>
          <p:cNvSpPr txBox="1"/>
          <p:nvPr/>
        </p:nvSpPr>
        <p:spPr>
          <a:xfrm>
            <a:off x="228600" y="1447800"/>
            <a:ext cx="8382000" cy="579438"/>
          </a:xfrm>
          <a:prstGeom prst="rect">
            <a:avLst/>
          </a:prstGeom>
          <a:noFill/>
          <a:ln w="38100">
            <a:noFill/>
          </a:ln>
        </p:spPr>
        <p:txBody>
          <a:bodyPr>
            <a:spAutoFit/>
          </a:bodyPr>
          <a:p>
            <a:pPr lvl="0" algn="ctr" eaLnBrk="1" hangingPunct="1">
              <a:spcBef>
                <a:spcPct val="50000"/>
              </a:spcBef>
              <a:buClrTx/>
              <a:buNone/>
            </a:pPr>
            <a:r>
              <a:rPr lang="en-US" altLang="zh-CN" sz="3200" b="1" dirty="0">
                <a:solidFill>
                  <a:srgbClr val="1C1C1C"/>
                </a:solidFill>
                <a:latin typeface="Arial" panose="020B0604020202020204" pitchFamily="34" charset="0"/>
                <a:ea typeface="宋体" panose="02010600030101010101" pitchFamily="2" charset="-122"/>
              </a:rPr>
              <a:t>1</a:t>
            </a:r>
            <a:r>
              <a:rPr lang="zh-CN" altLang="en-US" sz="3200" b="1" dirty="0">
                <a:solidFill>
                  <a:srgbClr val="1C1C1C"/>
                </a:solidFill>
                <a:latin typeface="Arial" panose="020B0604020202020204" pitchFamily="34" charset="0"/>
                <a:ea typeface="宋体" panose="02010600030101010101" pitchFamily="2" charset="-122"/>
              </a:rPr>
              <a:t>、首要环节：</a:t>
            </a:r>
            <a:r>
              <a:rPr lang="zh-CN" altLang="en-US" sz="3200" b="1" dirty="0">
                <a:solidFill>
                  <a:srgbClr val="1C1C1C"/>
                </a:solidFill>
                <a:latin typeface="Arial" panose="020B0604020202020204" pitchFamily="34" charset="0"/>
                <a:ea typeface="宋体" panose="02010600030101010101" pitchFamily="2" charset="-122"/>
                <a:hlinkClick r:id="rId1" action="ppaction://hlinksldjump"/>
              </a:rPr>
              <a:t>平反</a:t>
            </a:r>
            <a:r>
              <a:rPr lang="zh-CN" altLang="en-US" sz="3200" b="1" dirty="0">
                <a:solidFill>
                  <a:srgbClr val="1C1C1C"/>
                </a:solidFill>
                <a:latin typeface="Arial" panose="020B0604020202020204" pitchFamily="34" charset="0"/>
                <a:ea typeface="宋体" panose="02010600030101010101" pitchFamily="2" charset="-122"/>
              </a:rPr>
              <a:t>“文革”前后的冤假错案 </a:t>
            </a:r>
            <a:r>
              <a:rPr lang="zh-CN" altLang="en-US" sz="3200" dirty="0">
                <a:solidFill>
                  <a:srgbClr val="1C1C1C"/>
                </a:solidFill>
                <a:latin typeface="Arial" panose="020B0604020202020204" pitchFamily="34" charset="0"/>
                <a:ea typeface="宋体" panose="02010600030101010101" pitchFamily="2" charset="-122"/>
              </a:rPr>
              <a:t> </a:t>
            </a:r>
            <a:endParaRPr lang="zh-CN" altLang="en-US" sz="3200" dirty="0">
              <a:solidFill>
                <a:srgbClr val="1C1C1C"/>
              </a:solidFill>
              <a:latin typeface="Arial" panose="020B0604020202020204" pitchFamily="34" charset="0"/>
              <a:ea typeface="宋体" panose="02010600030101010101" pitchFamily="2" charset="-122"/>
            </a:endParaRPr>
          </a:p>
        </p:txBody>
      </p:sp>
      <p:sp>
        <p:nvSpPr>
          <p:cNvPr id="436231" name="Text Box 7"/>
          <p:cNvSpPr txBox="1"/>
          <p:nvPr/>
        </p:nvSpPr>
        <p:spPr>
          <a:xfrm>
            <a:off x="381000" y="2133600"/>
            <a:ext cx="8763000" cy="946150"/>
          </a:xfrm>
          <a:prstGeom prst="rect">
            <a:avLst/>
          </a:prstGeom>
          <a:noFill/>
          <a:ln w="38100">
            <a:noFill/>
          </a:ln>
        </p:spPr>
        <p:txBody>
          <a:bodyPr>
            <a:spAutoFit/>
          </a:bodyPr>
          <a:p>
            <a:pPr lvl="0" algn="ctr" eaLnBrk="1" hangingPunct="1">
              <a:spcBef>
                <a:spcPct val="50000"/>
              </a:spcBef>
              <a:buClrTx/>
              <a:buNone/>
            </a:pPr>
            <a:r>
              <a:rPr lang="en-US" altLang="zh-CN" sz="2800" b="1" dirty="0">
                <a:solidFill>
                  <a:srgbClr val="1C1C1C"/>
                </a:solidFill>
                <a:latin typeface="Arial" panose="020B0604020202020204" pitchFamily="34" charset="0"/>
                <a:ea typeface="宋体" panose="02010600030101010101" pitchFamily="2" charset="-122"/>
              </a:rPr>
              <a:t>2</a:t>
            </a:r>
            <a:r>
              <a:rPr lang="zh-CN" altLang="en-US" sz="2800" b="1" dirty="0">
                <a:solidFill>
                  <a:srgbClr val="1C1C1C"/>
                </a:solidFill>
                <a:latin typeface="Arial" panose="020B0604020202020204" pitchFamily="34" charset="0"/>
                <a:ea typeface="宋体" panose="02010600030101010101" pitchFamily="2" charset="-122"/>
              </a:rPr>
              <a:t>、进行政治体制改革：改进人民代表大会制度和政治协商制度，加强基层政权和</a:t>
            </a:r>
            <a:r>
              <a:rPr lang="zh-CN" altLang="en-US" sz="2800" b="1" dirty="0">
                <a:solidFill>
                  <a:srgbClr val="1C1C1C"/>
                </a:solidFill>
                <a:latin typeface="Arial" panose="020B0604020202020204" pitchFamily="34" charset="0"/>
                <a:ea typeface="宋体" panose="02010600030101010101" pitchFamily="2" charset="-122"/>
                <a:hlinkClick r:id="rId2" action="ppaction://hlinksldjump"/>
              </a:rPr>
              <a:t>基层民主</a:t>
            </a:r>
            <a:r>
              <a:rPr lang="zh-CN" altLang="en-US" sz="2800" b="1" dirty="0">
                <a:solidFill>
                  <a:srgbClr val="1C1C1C"/>
                </a:solidFill>
                <a:latin typeface="Arial" panose="020B0604020202020204" pitchFamily="34" charset="0"/>
                <a:ea typeface="宋体" panose="02010600030101010101" pitchFamily="2" charset="-122"/>
              </a:rPr>
              <a:t>建设。</a:t>
            </a:r>
            <a:endParaRPr lang="zh-CN" altLang="en-US" sz="2800" b="1" dirty="0">
              <a:solidFill>
                <a:srgbClr val="1C1C1C"/>
              </a:solidFill>
              <a:latin typeface="Arial" panose="020B0604020202020204" pitchFamily="34" charset="0"/>
              <a:ea typeface="宋体" panose="02010600030101010101" pitchFamily="2" charset="-122"/>
            </a:endParaRPr>
          </a:p>
        </p:txBody>
      </p:sp>
      <p:sp>
        <p:nvSpPr>
          <p:cNvPr id="436233" name="Text Box 9"/>
          <p:cNvSpPr txBox="1"/>
          <p:nvPr/>
        </p:nvSpPr>
        <p:spPr>
          <a:xfrm>
            <a:off x="-1524000" y="3276600"/>
            <a:ext cx="7315200" cy="519113"/>
          </a:xfrm>
          <a:prstGeom prst="rect">
            <a:avLst/>
          </a:prstGeom>
          <a:noFill/>
          <a:ln w="38100">
            <a:noFill/>
          </a:ln>
        </p:spPr>
        <p:txBody>
          <a:bodyPr>
            <a:spAutoFit/>
          </a:bodyPr>
          <a:p>
            <a:pPr lvl="4" eaLnBrk="1" hangingPunct="1"/>
            <a:r>
              <a:rPr lang="en-US" altLang="zh-CN" sz="2800" b="1" dirty="0">
                <a:solidFill>
                  <a:srgbClr val="1C1C1C"/>
                </a:solidFill>
                <a:latin typeface="Arial" panose="020B0604020202020204" pitchFamily="34" charset="0"/>
                <a:ea typeface="宋体" panose="02010600030101010101" pitchFamily="2" charset="-122"/>
              </a:rPr>
              <a:t>3</a:t>
            </a:r>
            <a:r>
              <a:rPr lang="zh-CN" altLang="en-US" sz="2800" b="1" dirty="0">
                <a:solidFill>
                  <a:srgbClr val="1C1C1C"/>
                </a:solidFill>
                <a:latin typeface="Arial" panose="020B0604020202020204" pitchFamily="34" charset="0"/>
                <a:ea typeface="宋体" panose="02010600030101010101" pitchFamily="2" charset="-122"/>
              </a:rPr>
              <a:t>、加强法制建设 </a:t>
            </a:r>
            <a:endParaRPr lang="zh-CN" altLang="en-US" sz="2800" b="1" dirty="0">
              <a:solidFill>
                <a:srgbClr val="1C1C1C"/>
              </a:solidFill>
              <a:latin typeface="Arial" panose="020B0604020202020204" pitchFamily="34" charset="0"/>
              <a:ea typeface="宋体" panose="02010600030101010101" pitchFamily="2" charset="-122"/>
            </a:endParaRPr>
          </a:p>
        </p:txBody>
      </p:sp>
      <p:pic>
        <p:nvPicPr>
          <p:cNvPr id="27655" name="Picture 12" descr="图片1">
            <a:hlinkClick r:id="rId3" action="ppaction://hlinksldjump"/>
          </p:cNvPr>
          <p:cNvPicPr>
            <a:picLocks noChangeAspect="1"/>
          </p:cNvPicPr>
          <p:nvPr/>
        </p:nvPicPr>
        <p:blipFill>
          <a:blip r:embed="rId4"/>
          <a:stretch>
            <a:fillRect/>
          </a:stretch>
        </p:blipFill>
        <p:spPr>
          <a:xfrm>
            <a:off x="8077200" y="6248400"/>
            <a:ext cx="571500" cy="428625"/>
          </a:xfrm>
          <a:prstGeom prst="rect">
            <a:avLst/>
          </a:prstGeom>
          <a:noFill/>
          <a:ln w="9525">
            <a:noFill/>
          </a:ln>
        </p:spPr>
      </p:pic>
      <p:sp>
        <p:nvSpPr>
          <p:cNvPr id="436237" name="Rectangle 13"/>
          <p:cNvSpPr/>
          <p:nvPr/>
        </p:nvSpPr>
        <p:spPr>
          <a:xfrm>
            <a:off x="0" y="4051300"/>
            <a:ext cx="9144000" cy="2336800"/>
          </a:xfrm>
          <a:prstGeom prst="rect">
            <a:avLst/>
          </a:prstGeom>
          <a:noFill/>
          <a:ln w="9525">
            <a:noFill/>
          </a:ln>
        </p:spPr>
        <p:txBody>
          <a:bodyPr anchor="ctr">
            <a:spAutoFit/>
          </a:bodyPr>
          <a:p>
            <a:pPr lvl="0" indent="266700" algn="ctr" eaLnBrk="1" hangingPunct="1">
              <a:buFont typeface="Wingdings" panose="05000000000000000000" pitchFamily="2" charset="2"/>
              <a:buNone/>
            </a:pPr>
            <a:r>
              <a:rPr lang="zh-CN" altLang="en-US" sz="2000" b="1" dirty="0">
                <a:solidFill>
                  <a:srgbClr val="1C1C1C"/>
                </a:solidFill>
                <a:latin typeface="Arial" panose="020B0604020202020204" pitchFamily="34" charset="0"/>
                <a:ea typeface="宋体" panose="02010600030101010101" pitchFamily="2" charset="-122"/>
              </a:rPr>
              <a:t>（</a:t>
            </a:r>
            <a:r>
              <a:rPr lang="en-US" altLang="zh-CN" sz="2000" b="1" dirty="0">
                <a:solidFill>
                  <a:srgbClr val="1C1C1C"/>
                </a:solidFill>
                <a:latin typeface="Arial" panose="020B0604020202020204" pitchFamily="34" charset="0"/>
                <a:ea typeface="宋体" panose="02010600030101010101" pitchFamily="2" charset="-122"/>
              </a:rPr>
              <a:t>1</a:t>
            </a:r>
            <a:r>
              <a:rPr lang="zh-CN" altLang="en-US" sz="2000" b="1" dirty="0">
                <a:solidFill>
                  <a:srgbClr val="1C1C1C"/>
                </a:solidFill>
                <a:latin typeface="Arial" panose="020B0604020202020204" pitchFamily="34" charset="0"/>
                <a:ea typeface="宋体" panose="02010600030101010101" pitchFamily="2" charset="-122"/>
              </a:rPr>
              <a:t>）逐步建成比较</a:t>
            </a:r>
            <a:r>
              <a:rPr lang="zh-CN" altLang="en-US" sz="2000" b="1" dirty="0">
                <a:solidFill>
                  <a:srgbClr val="FF3300"/>
                </a:solidFill>
                <a:latin typeface="Arial" panose="020B0604020202020204" pitchFamily="34" charset="0"/>
                <a:ea typeface="宋体" panose="02010600030101010101" pitchFamily="2" charset="-122"/>
              </a:rPr>
              <a:t>完备</a:t>
            </a:r>
            <a:r>
              <a:rPr lang="zh-CN" altLang="en-US" sz="2000" b="1" dirty="0">
                <a:solidFill>
                  <a:srgbClr val="1C1C1C"/>
                </a:solidFill>
                <a:latin typeface="Arial" panose="020B0604020202020204" pitchFamily="34" charset="0"/>
                <a:ea typeface="宋体" panose="02010600030101010101" pitchFamily="2" charset="-122"/>
              </a:rPr>
              <a:t>的法律体系：  </a:t>
            </a:r>
            <a:r>
              <a:rPr lang="en-US" altLang="zh-CN" sz="2000" b="1" dirty="0">
                <a:solidFill>
                  <a:srgbClr val="1C1C1C"/>
                </a:solidFill>
                <a:latin typeface="Arial" panose="020B0604020202020204" pitchFamily="34" charset="0"/>
                <a:ea typeface="宋体" panose="02010600030101010101" pitchFamily="2" charset="-122"/>
              </a:rPr>
              <a:t>1982</a:t>
            </a:r>
            <a:r>
              <a:rPr lang="zh-CN" altLang="en-US" sz="2000" b="1" dirty="0">
                <a:solidFill>
                  <a:srgbClr val="1C1C1C"/>
                </a:solidFill>
                <a:latin typeface="Arial" panose="020B0604020202020204" pitchFamily="34" charset="0"/>
                <a:ea typeface="宋体" panose="02010600030101010101" pitchFamily="2" charset="-122"/>
              </a:rPr>
              <a:t>年新</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宪法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   </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选举法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刑法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刑事诉讼法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民事诉讼法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等各种法律法规。</a:t>
            </a:r>
            <a:endParaRPr lang="zh-CN" altLang="en-US" sz="2000" b="1" dirty="0">
              <a:solidFill>
                <a:srgbClr val="1C1C1C"/>
              </a:solidFill>
              <a:latin typeface="Arial" panose="020B0604020202020204" pitchFamily="34" charset="0"/>
              <a:ea typeface="宋体" panose="02010600030101010101" pitchFamily="2" charset="-122"/>
            </a:endParaRPr>
          </a:p>
          <a:p>
            <a:pPr lvl="0" indent="266700" algn="ctr" eaLnBrk="1" hangingPunct="1">
              <a:buFont typeface="Wingdings" panose="05000000000000000000" pitchFamily="2" charset="2"/>
              <a:buNone/>
            </a:pPr>
            <a:r>
              <a:rPr lang="zh-CN" altLang="en-US" sz="2000" b="1" dirty="0">
                <a:solidFill>
                  <a:srgbClr val="1C1C1C"/>
                </a:solidFill>
                <a:latin typeface="Arial" panose="020B0604020202020204" pitchFamily="34" charset="0"/>
                <a:ea typeface="宋体" panose="02010600030101010101" pitchFamily="2" charset="-122"/>
              </a:rPr>
              <a:t>（ </a:t>
            </a:r>
            <a:r>
              <a:rPr lang="en-US" altLang="zh-CN" sz="2800" b="1" dirty="0">
                <a:solidFill>
                  <a:srgbClr val="1C1C1C"/>
                </a:solidFill>
                <a:latin typeface="Arial" panose="020B0604020202020204" pitchFamily="34" charset="0"/>
                <a:ea typeface="宋体" panose="02010600030101010101" pitchFamily="2" charset="-122"/>
                <a:hlinkClick r:id="" action="ppaction://noaction"/>
              </a:rPr>
              <a:t>2</a:t>
            </a:r>
            <a:r>
              <a:rPr lang="en-US" altLang="zh-CN" sz="2800" b="1" dirty="0">
                <a:solidFill>
                  <a:srgbClr val="1C1C1C"/>
                </a:solidFill>
                <a:latin typeface="Arial" panose="020B0604020202020204" pitchFamily="34" charset="0"/>
                <a:ea typeface="宋体" panose="02010600030101010101" pitchFamily="2" charset="-122"/>
              </a:rPr>
              <a:t> </a:t>
            </a:r>
            <a:r>
              <a:rPr lang="zh-CN" altLang="en-US" sz="2000" b="1" dirty="0">
                <a:solidFill>
                  <a:srgbClr val="1C1C1C"/>
                </a:solidFill>
                <a:latin typeface="Arial" panose="020B0604020202020204" pitchFamily="34" charset="0"/>
                <a:ea typeface="宋体" panose="02010600030101010101" pitchFamily="2" charset="-122"/>
              </a:rPr>
              <a:t>）我国民主法制建设的一</a:t>
            </a:r>
            <a:r>
              <a:rPr lang="zh-CN" altLang="en-US" sz="2000" b="1" dirty="0">
                <a:solidFill>
                  <a:srgbClr val="FF3300"/>
                </a:solidFill>
                <a:latin typeface="Arial" panose="020B0604020202020204" pitchFamily="34" charset="0"/>
                <a:ea typeface="宋体" panose="02010600030101010101" pitchFamily="2" charset="-122"/>
              </a:rPr>
              <a:t>大进步</a:t>
            </a:r>
            <a:r>
              <a:rPr lang="zh-CN" altLang="en-US" sz="2000" b="1" dirty="0">
                <a:solidFill>
                  <a:srgbClr val="1C1C1C"/>
                </a:solidFill>
                <a:latin typeface="Arial" panose="020B0604020202020204" pitchFamily="34" charset="0"/>
                <a:ea typeface="宋体" panose="02010600030101010101" pitchFamily="2" charset="-122"/>
              </a:rPr>
              <a:t>：</a:t>
            </a:r>
            <a:r>
              <a:rPr lang="en-US" altLang="zh-CN" sz="2000" b="1" dirty="0">
                <a:solidFill>
                  <a:srgbClr val="1C1C1C"/>
                </a:solidFill>
                <a:latin typeface="Arial" panose="020B0604020202020204" pitchFamily="34" charset="0"/>
                <a:ea typeface="宋体" panose="02010600030101010101" pitchFamily="2" charset="-122"/>
              </a:rPr>
              <a:t>1989</a:t>
            </a:r>
            <a:r>
              <a:rPr lang="zh-CN" altLang="en-US" sz="2000" b="1" dirty="0">
                <a:solidFill>
                  <a:srgbClr val="1C1C1C"/>
                </a:solidFill>
                <a:latin typeface="Arial" panose="020B0604020202020204" pitchFamily="34" charset="0"/>
                <a:ea typeface="宋体" panose="02010600030101010101" pitchFamily="2" charset="-122"/>
              </a:rPr>
              <a:t>年</a:t>
            </a:r>
            <a:r>
              <a:rPr lang="en-US" altLang="zh-CN" sz="2000" b="1" dirty="0">
                <a:solidFill>
                  <a:srgbClr val="1C1C1C"/>
                </a:solidFill>
                <a:latin typeface="Arial" panose="020B0604020202020204" pitchFamily="34" charset="0"/>
                <a:ea typeface="宋体" panose="02010600030101010101" pitchFamily="2" charset="-122"/>
              </a:rPr>
              <a:t>4</a:t>
            </a:r>
            <a:r>
              <a:rPr lang="zh-CN" altLang="en-US" sz="2000" b="1" dirty="0">
                <a:solidFill>
                  <a:srgbClr val="1C1C1C"/>
                </a:solidFill>
                <a:latin typeface="Arial" panose="020B0604020202020204" pitchFamily="34" charset="0"/>
                <a:ea typeface="宋体" panose="02010600030101010101" pitchFamily="2" charset="-122"/>
              </a:rPr>
              <a:t>月，</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中华人民共和国行政诉讼法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颁布。</a:t>
            </a:r>
            <a:r>
              <a:rPr lang="en-US" altLang="zh-CN" sz="2000" b="1" dirty="0">
                <a:solidFill>
                  <a:srgbClr val="1C1C1C"/>
                </a:solidFill>
                <a:latin typeface="Arial" panose="020B0604020202020204" pitchFamily="34" charset="0"/>
                <a:ea typeface="宋体" panose="02010600030101010101" pitchFamily="2" charset="-122"/>
              </a:rPr>
              <a:t>1999</a:t>
            </a:r>
            <a:r>
              <a:rPr lang="zh-CN" altLang="en-US" sz="2000" b="1" dirty="0">
                <a:solidFill>
                  <a:srgbClr val="1C1C1C"/>
                </a:solidFill>
                <a:latin typeface="Arial" panose="020B0604020202020204" pitchFamily="34" charset="0"/>
                <a:ea typeface="宋体" panose="02010600030101010101" pitchFamily="2" charset="-122"/>
              </a:rPr>
              <a:t>年</a:t>
            </a:r>
            <a:r>
              <a:rPr lang="en-US" altLang="zh-CN" sz="2000" b="1" dirty="0">
                <a:solidFill>
                  <a:srgbClr val="1C1C1C"/>
                </a:solidFill>
                <a:latin typeface="Arial" panose="020B0604020202020204" pitchFamily="34" charset="0"/>
                <a:ea typeface="宋体" panose="02010600030101010101" pitchFamily="2" charset="-122"/>
              </a:rPr>
              <a:t>4</a:t>
            </a:r>
            <a:r>
              <a:rPr lang="zh-CN" altLang="en-US" sz="2000" b="1" dirty="0">
                <a:solidFill>
                  <a:srgbClr val="1C1C1C"/>
                </a:solidFill>
                <a:latin typeface="Arial" panose="020B0604020202020204" pitchFamily="34" charset="0"/>
                <a:ea typeface="宋体" panose="02010600030101010101" pitchFamily="2" charset="-122"/>
              </a:rPr>
              <a:t>月，全国人大常委会通过了</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行政复议法</a:t>
            </a:r>
            <a:r>
              <a:rPr lang="en-US" altLang="zh-CN" sz="2000" b="1" dirty="0">
                <a:solidFill>
                  <a:srgbClr val="1C1C1C"/>
                </a:solidFill>
                <a:latin typeface="Arial" panose="020B0604020202020204" pitchFamily="34" charset="0"/>
                <a:ea typeface="宋体" panose="02010600030101010101" pitchFamily="2" charset="-122"/>
              </a:rPr>
              <a:t>》</a:t>
            </a:r>
            <a:r>
              <a:rPr lang="zh-CN" altLang="en-US" sz="2000" b="1" dirty="0">
                <a:solidFill>
                  <a:srgbClr val="1C1C1C"/>
                </a:solidFill>
                <a:latin typeface="Arial" panose="020B0604020202020204" pitchFamily="34" charset="0"/>
                <a:ea typeface="宋体" panose="02010600030101010101" pitchFamily="2" charset="-122"/>
              </a:rPr>
              <a:t>。</a:t>
            </a:r>
            <a:endParaRPr lang="zh-CN" altLang="en-US" sz="2000" b="1" dirty="0">
              <a:solidFill>
                <a:srgbClr val="1C1C1C"/>
              </a:solidFill>
              <a:latin typeface="Arial" panose="020B0604020202020204" pitchFamily="34" charset="0"/>
              <a:ea typeface="宋体" panose="02010600030101010101" pitchFamily="2" charset="-122"/>
            </a:endParaRPr>
          </a:p>
          <a:p>
            <a:pPr lvl="0" indent="266700" algn="ctr" eaLnBrk="1" hangingPunct="1">
              <a:buFont typeface="Wingdings" panose="05000000000000000000" pitchFamily="2" charset="2"/>
              <a:buNone/>
            </a:pPr>
            <a:r>
              <a:rPr lang="zh-CN" altLang="en-US" sz="2000" b="1" dirty="0">
                <a:solidFill>
                  <a:srgbClr val="1C1C1C"/>
                </a:solidFill>
                <a:latin typeface="Arial" panose="020B0604020202020204" pitchFamily="34" charset="0"/>
                <a:ea typeface="宋体" panose="02010600030101010101" pitchFamily="2" charset="-122"/>
              </a:rPr>
              <a:t>（ </a:t>
            </a:r>
            <a:r>
              <a:rPr lang="en-US" altLang="zh-CN" sz="2800" b="1" dirty="0">
                <a:solidFill>
                  <a:srgbClr val="1C1C1C"/>
                </a:solidFill>
                <a:latin typeface="Arial" panose="020B0604020202020204" pitchFamily="34" charset="0"/>
                <a:ea typeface="宋体" panose="02010600030101010101" pitchFamily="2" charset="-122"/>
              </a:rPr>
              <a:t>3 </a:t>
            </a:r>
            <a:r>
              <a:rPr lang="zh-CN" altLang="en-US" sz="2000" b="1" dirty="0">
                <a:solidFill>
                  <a:srgbClr val="1C1C1C"/>
                </a:solidFill>
                <a:latin typeface="Arial" panose="020B0604020202020204" pitchFamily="34" charset="0"/>
                <a:ea typeface="宋体" panose="02010600030101010101" pitchFamily="2" charset="-122"/>
              </a:rPr>
              <a:t>） “依法治国”正式写入宪法。</a:t>
            </a:r>
            <a:r>
              <a:rPr lang="en-US" altLang="zh-CN" sz="2000" b="1" dirty="0">
                <a:solidFill>
                  <a:srgbClr val="1C1C1C"/>
                </a:solidFill>
                <a:latin typeface="Arial" panose="020B0604020202020204" pitchFamily="34" charset="0"/>
                <a:ea typeface="宋体" panose="02010600030101010101" pitchFamily="2" charset="-122"/>
              </a:rPr>
              <a:t>1999</a:t>
            </a:r>
            <a:r>
              <a:rPr lang="zh-CN" altLang="en-US" sz="2000" b="1" dirty="0">
                <a:solidFill>
                  <a:srgbClr val="1C1C1C"/>
                </a:solidFill>
                <a:latin typeface="Arial" panose="020B0604020202020204" pitchFamily="34" charset="0"/>
                <a:ea typeface="宋体" panose="02010600030101010101" pitchFamily="2" charset="-122"/>
              </a:rPr>
              <a:t>年</a:t>
            </a:r>
            <a:r>
              <a:rPr lang="en-US" altLang="zh-CN" sz="2000" b="1" dirty="0">
                <a:solidFill>
                  <a:srgbClr val="1C1C1C"/>
                </a:solidFill>
                <a:latin typeface="Arial" panose="020B0604020202020204" pitchFamily="34" charset="0"/>
                <a:ea typeface="宋体" panose="02010600030101010101" pitchFamily="2" charset="-122"/>
              </a:rPr>
              <a:t>3</a:t>
            </a:r>
            <a:r>
              <a:rPr lang="zh-CN" altLang="en-US" sz="2000" b="1" dirty="0">
                <a:solidFill>
                  <a:srgbClr val="1C1C1C"/>
                </a:solidFill>
                <a:latin typeface="Arial" panose="020B0604020202020204" pitchFamily="34" charset="0"/>
                <a:ea typeface="宋体" panose="02010600030101010101" pitchFamily="2" charset="-122"/>
              </a:rPr>
              <a:t>月，“依法治国”被正式写入宪法，中国进入建设</a:t>
            </a:r>
            <a:r>
              <a:rPr lang="zh-CN" altLang="en-US" sz="2000" b="1" dirty="0">
                <a:solidFill>
                  <a:srgbClr val="FF3300"/>
                </a:solidFill>
                <a:latin typeface="Arial" panose="020B0604020202020204" pitchFamily="34" charset="0"/>
                <a:ea typeface="宋体" panose="02010600030101010101" pitchFamily="2" charset="-122"/>
              </a:rPr>
              <a:t>法治</a:t>
            </a:r>
            <a:r>
              <a:rPr lang="zh-CN" altLang="en-US" sz="2000" b="1" dirty="0">
                <a:solidFill>
                  <a:srgbClr val="1C1C1C"/>
                </a:solidFill>
                <a:latin typeface="Arial" panose="020B0604020202020204" pitchFamily="34" charset="0"/>
                <a:ea typeface="宋体" panose="02010600030101010101" pitchFamily="2" charset="-122"/>
              </a:rPr>
              <a:t>化社会的新时期， </a:t>
            </a:r>
            <a:endParaRPr lang="zh-CN" altLang="en-US" sz="2000" b="1" dirty="0">
              <a:solidFill>
                <a:srgbClr val="1C1C1C"/>
              </a:solidFill>
              <a:latin typeface="Arial" panose="020B0604020202020204" pitchFamily="34" charset="0"/>
              <a:ea typeface="宋体" panose="02010600030101010101" pitchFamily="2" charset="-122"/>
            </a:endParaRPr>
          </a:p>
        </p:txBody>
      </p:sp>
    </p:spTree>
  </p:cSld>
  <p:clrMapOvr>
    <a:masterClrMapping/>
  </p:clrMapOvr>
  <p:transition spd="med">
    <p:fade thruBlk="1"/>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6229"/>
                                        </p:tgtEl>
                                        <p:attrNameLst>
                                          <p:attrName>style.visibility</p:attrName>
                                        </p:attrNameLst>
                                      </p:cBhvr>
                                      <p:to>
                                        <p:strVal val="visible"/>
                                      </p:to>
                                    </p:set>
                                    <p:anim calcmode="lin" valueType="num">
                                      <p:cBhvr additive="base">
                                        <p:cTn id="7" dur="500" fill="hold"/>
                                        <p:tgtEl>
                                          <p:spTgt spid="436229"/>
                                        </p:tgtEl>
                                        <p:attrNameLst>
                                          <p:attrName>ppt_x</p:attrName>
                                        </p:attrNameLst>
                                      </p:cBhvr>
                                      <p:tavLst>
                                        <p:tav tm="0">
                                          <p:val>
                                            <p:strVal val="#ppt_x"/>
                                          </p:val>
                                        </p:tav>
                                        <p:tav tm="100000">
                                          <p:val>
                                            <p:strVal val="#ppt_x"/>
                                          </p:val>
                                        </p:tav>
                                      </p:tavLst>
                                    </p:anim>
                                    <p:anim calcmode="lin" valueType="num">
                                      <p:cBhvr additive="base">
                                        <p:cTn id="8" dur="500" fill="hold"/>
                                        <p:tgtEl>
                                          <p:spTgt spid="436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36231"/>
                                        </p:tgtEl>
                                        <p:attrNameLst>
                                          <p:attrName>style.visibility</p:attrName>
                                        </p:attrNameLst>
                                      </p:cBhvr>
                                      <p:to>
                                        <p:strVal val="visible"/>
                                      </p:to>
                                    </p:set>
                                    <p:animEffect transition="in" filter="box(in)">
                                      <p:cBhvr>
                                        <p:cTn id="13" dur="500"/>
                                        <p:tgtEl>
                                          <p:spTgt spid="43623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36233"/>
                                        </p:tgtEl>
                                        <p:attrNameLst>
                                          <p:attrName>style.visibility</p:attrName>
                                        </p:attrNameLst>
                                      </p:cBhvr>
                                      <p:to>
                                        <p:strVal val="visible"/>
                                      </p:to>
                                    </p:set>
                                    <p:animEffect transition="in" filter="diamond(in)">
                                      <p:cBhvr>
                                        <p:cTn id="18" dur="2000"/>
                                        <p:tgtEl>
                                          <p:spTgt spid="4362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36237">
                                            <p:txEl>
                                              <p:charRg st="0" end="65"/>
                                            </p:txEl>
                                          </p:spTgt>
                                        </p:tgtEl>
                                        <p:attrNameLst>
                                          <p:attrName>style.visibility</p:attrName>
                                        </p:attrNameLst>
                                      </p:cBhvr>
                                      <p:to>
                                        <p:strVal val="visible"/>
                                      </p:to>
                                    </p:set>
                                    <p:animEffect transition="in" filter="barn(inHorizontal)">
                                      <p:cBhvr>
                                        <p:cTn id="23" dur="500"/>
                                        <p:tgtEl>
                                          <p:spTgt spid="436237">
                                            <p:txEl>
                                              <p:charRg st="0" end="6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36237">
                                            <p:txEl>
                                              <p:charRg st="65" end="136"/>
                                            </p:txEl>
                                          </p:spTgt>
                                        </p:tgtEl>
                                        <p:attrNameLst>
                                          <p:attrName>style.visibility</p:attrName>
                                        </p:attrNameLst>
                                      </p:cBhvr>
                                      <p:to>
                                        <p:strVal val="visible"/>
                                      </p:to>
                                    </p:set>
                                    <p:animEffect transition="in" filter="blinds(horizontal)">
                                      <p:cBhvr>
                                        <p:cTn id="28" dur="500"/>
                                        <p:tgtEl>
                                          <p:spTgt spid="436237">
                                            <p:txEl>
                                              <p:charRg st="65" end="13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36237">
                                            <p:txEl>
                                              <p:charRg st="136" end="195"/>
                                            </p:txEl>
                                          </p:spTgt>
                                        </p:tgtEl>
                                        <p:attrNameLst>
                                          <p:attrName>style.visibility</p:attrName>
                                        </p:attrNameLst>
                                      </p:cBhvr>
                                      <p:to>
                                        <p:strVal val="visible"/>
                                      </p:to>
                                    </p:set>
                                    <p:animEffect transition="in" filter="blinds(horizontal)">
                                      <p:cBhvr>
                                        <p:cTn id="33" dur="500"/>
                                        <p:tgtEl>
                                          <p:spTgt spid="436237">
                                            <p:txEl>
                                              <p:charRg st="136" end="1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9" grpId="0"/>
      <p:bldP spid="436231" grpId="0"/>
      <p:bldP spid="43623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826770" y="550545"/>
            <a:ext cx="7811135" cy="3505200"/>
          </a:xfrm>
          <a:prstGeom prst="rect">
            <a:avLst/>
          </a:prstGeom>
          <a:noFill/>
          <a:ln w="9525">
            <a:noFill/>
          </a:ln>
        </p:spPr>
        <p:txBody>
          <a:bodyPr wrap="square">
            <a:spAutoFit/>
          </a:bodyPr>
          <a:p>
            <a:pPr marL="266700" indent="-266700" algn="l"/>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改革开放以来，我国在政治、经济、文化各个领域成就斐然，其中在社会主义民主建设上所取得的突出成就是</a:t>
            </a:r>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．确立了各级人民代表大会制度</a:t>
            </a:r>
            <a:r>
              <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66700" indent="-266700" algn="l"/>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．在各地普遍推行村民选举制度</a:t>
            </a:r>
            <a:endPar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266700" indent="-266700" algn="l"/>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C</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．将民族区域自治制度写入宪法</a:t>
            </a:r>
            <a:r>
              <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b="0" u="none">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66700" indent="-266700" algn="l"/>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．恢复中央到地方各级党政机关</a:t>
            </a:r>
            <a:endParaRPr lang="zh-CN" altLang="en-US" sz="3200"/>
          </a:p>
        </p:txBody>
      </p:sp>
      <p:sp>
        <p:nvSpPr>
          <p:cNvPr id="2" name="矩形 1"/>
          <p:cNvSpPr/>
          <p:nvPr/>
        </p:nvSpPr>
        <p:spPr>
          <a:xfrm>
            <a:off x="6954838" y="2926715"/>
            <a:ext cx="695325" cy="1198245"/>
          </a:xfrm>
          <a:prstGeom prst="rect">
            <a:avLst/>
          </a:prstGeom>
          <a:noFill/>
          <a:ln>
            <a:noFill/>
          </a:ln>
        </p:spPr>
        <p:txBody>
          <a:bodyPr wrap="none" rtlCol="0" anchor="t">
            <a:spAutoFit/>
          </a:bodyPr>
          <a:p>
            <a:pPr algn="ctr"/>
            <a:r>
              <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rPr>
              <a:t>B</a:t>
            </a:r>
            <a:endPar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45085" y="74295"/>
            <a:ext cx="9095105" cy="1554480"/>
          </a:xfrm>
          <a:prstGeom prst="rect">
            <a:avLst/>
          </a:prstGeom>
          <a:noFill/>
          <a:ln w="9525">
            <a:noFill/>
          </a:ln>
        </p:spPr>
        <p:txBody>
          <a:bodyPr wrap="square">
            <a:spAutoFit/>
          </a:bodyPr>
          <a:p>
            <a:pPr marL="266700" indent="-266700" algn="l"/>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近代以来，中国的民主法治建设取得了巨大成就。下列关于四部法律文献的表述，不准确的是</a:t>
            </a:r>
            <a:r>
              <a:rPr lang="en-US" altLang="zh-CN" sz="3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3200" b="0" u="none">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altLang="zh-CN" sz="3200" b="0" u="none">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zh-CN" altLang="en-US" sz="3200"/>
          </a:p>
        </p:txBody>
      </p:sp>
      <p:pic>
        <p:nvPicPr>
          <p:cNvPr id="2" name="图片 1"/>
          <p:cNvPicPr/>
          <p:nvPr/>
        </p:nvPicPr>
        <p:blipFill>
          <a:blip r:embed="rId1"/>
          <a:stretch>
            <a:fillRect/>
          </a:stretch>
        </p:blipFill>
        <p:spPr>
          <a:xfrm>
            <a:off x="791845" y="1242060"/>
            <a:ext cx="7156450" cy="2882900"/>
          </a:xfrm>
          <a:prstGeom prst="rect">
            <a:avLst/>
          </a:prstGeom>
          <a:noFill/>
          <a:ln w="9525">
            <a:noFill/>
          </a:ln>
        </p:spPr>
      </p:pic>
      <p:sp>
        <p:nvSpPr>
          <p:cNvPr id="101" name="文本框 100"/>
          <p:cNvSpPr txBox="1"/>
          <p:nvPr/>
        </p:nvSpPr>
        <p:spPr>
          <a:xfrm>
            <a:off x="241935" y="3281045"/>
            <a:ext cx="8659495" cy="3383280"/>
          </a:xfrm>
          <a:prstGeom prst="rect">
            <a:avLst/>
          </a:prstGeom>
          <a:noFill/>
          <a:ln w="9525">
            <a:noFill/>
          </a:ln>
        </p:spPr>
        <p:txBody>
          <a:bodyPr wrap="square">
            <a:spAutoFit/>
          </a:bodyPr>
          <a:p>
            <a:pPr marL="0" indent="0" algn="l"/>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 A</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①</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第四条规定“中华民国以参议院、临时大总统、国务员、法院行使其统治权。”</a:t>
            </a:r>
            <a:endPar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B</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②</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规定“中华人民共和国为社会主义即人民民主主义的国家，实行人民民主专政。”</a:t>
            </a:r>
            <a:endPar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C</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③</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规定“合作社经济是劳动群众集体所有制的社会主义经济，或者是劳动群众部分集体所有制的半社会主义经济。”</a:t>
            </a:r>
            <a:endPar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D</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none">
                <a:solidFill>
                  <a:srgbClr val="000000"/>
                </a:solidFill>
                <a:latin typeface="宋体" panose="02010600030101010101" pitchFamily="2" charset="-122"/>
                <a:ea typeface="宋体" panose="02010600030101010101" pitchFamily="2" charset="-122"/>
                <a:cs typeface="宋体" panose="02010600030101010101" pitchFamily="2" charset="-122"/>
              </a:rPr>
              <a:t>④</a:t>
            </a:r>
            <a:r>
              <a:rPr lang="zh-CN" altLang="en-US" sz="2400" b="0" u="none">
                <a:solidFill>
                  <a:srgbClr val="000000"/>
                </a:solidFill>
                <a:latin typeface="宋体" panose="02010600030101010101" pitchFamily="2" charset="-122"/>
                <a:ea typeface="宋体" panose="02010600030101010101" pitchFamily="2" charset="-122"/>
                <a:cs typeface="宋体" panose="02010600030101010101" pitchFamily="2" charset="-122"/>
              </a:rPr>
              <a:t>是一部具有中国特色适应社会主义现代化建设需要的宪法</a:t>
            </a:r>
            <a:endParaRPr lang="zh-CN" altLang="en-US" sz="2400"/>
          </a:p>
        </p:txBody>
      </p:sp>
      <p:sp>
        <p:nvSpPr>
          <p:cNvPr id="3" name="矩形 2"/>
          <p:cNvSpPr/>
          <p:nvPr/>
        </p:nvSpPr>
        <p:spPr>
          <a:xfrm>
            <a:off x="6954838" y="2926715"/>
            <a:ext cx="695325" cy="1198245"/>
          </a:xfrm>
          <a:prstGeom prst="rect">
            <a:avLst/>
          </a:prstGeom>
          <a:noFill/>
          <a:ln>
            <a:noFill/>
          </a:ln>
        </p:spPr>
        <p:txBody>
          <a:bodyPr wrap="none" rtlCol="0" anchor="t">
            <a:spAutoFit/>
          </a:bodyPr>
          <a:p>
            <a:pPr algn="ctr"/>
            <a:r>
              <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rPr>
              <a:t>B</a:t>
            </a:r>
            <a:endParaRPr lang="en-US" altLang="zh-CN" sz="7200"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8530" name="文本框 278529"/>
          <p:cNvSpPr txBox="1"/>
          <p:nvPr/>
        </p:nvSpPr>
        <p:spPr>
          <a:xfrm>
            <a:off x="3276600" y="3970338"/>
            <a:ext cx="4648200" cy="538162"/>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en-US" altLang="zh-CN" sz="2800" b="1">
                <a:solidFill>
                  <a:srgbClr val="FF3300"/>
                </a:solidFill>
                <a:latin typeface="黑体" panose="02010609060101010101" pitchFamily="2" charset="-122"/>
                <a:ea typeface="黑体" panose="02010609060101010101" pitchFamily="2" charset="-122"/>
              </a:rPr>
              <a:t>1.</a:t>
            </a:r>
            <a:r>
              <a:rPr lang="zh-CN" altLang="en-US" sz="2800" b="1" dirty="0">
                <a:solidFill>
                  <a:srgbClr val="FF3300"/>
                </a:solidFill>
                <a:latin typeface="黑体" panose="02010609060101010101" pitchFamily="2" charset="-122"/>
                <a:ea typeface="黑体" panose="02010609060101010101" pitchFamily="2" charset="-122"/>
              </a:rPr>
              <a:t>首要环节：平反冤假错案</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78531" name="文本框 278530"/>
          <p:cNvSpPr txBox="1"/>
          <p:nvPr/>
        </p:nvSpPr>
        <p:spPr>
          <a:xfrm>
            <a:off x="179388" y="746125"/>
            <a:ext cx="690562" cy="5562600"/>
          </a:xfrm>
          <a:prstGeom prst="rect">
            <a:avLst/>
          </a:prstGeom>
          <a:noFill/>
          <a:ln w="19050" cap="flat" cmpd="sng">
            <a:solidFill>
              <a:srgbClr val="FF33CC"/>
            </a:solidFill>
            <a:prstDash val="solid"/>
            <a:miter/>
            <a:headEnd type="none" w="med" len="med"/>
            <a:tailEnd type="none" w="med" len="med"/>
          </a:ln>
        </p:spPr>
        <p:txBody>
          <a:bodyPr vert="eaVert">
            <a:spAutoFit/>
          </a:bodyPr>
          <a:p>
            <a:pPr lvl="0" algn="ctr" eaLnBrk="1" hangingPunct="1">
              <a:spcBef>
                <a:spcPct val="50000"/>
              </a:spcBef>
              <a:buClrTx/>
            </a:pPr>
            <a:r>
              <a:rPr lang="zh-CN" altLang="en-US" sz="3200" b="1" dirty="0">
                <a:solidFill>
                  <a:srgbClr val="FF3300"/>
                </a:solidFill>
                <a:latin typeface="Times New Roman" panose="02020603050405020304" pitchFamily="18" charset="0"/>
                <a:ea typeface="黑体" panose="02010609060101010101" pitchFamily="2" charset="-122"/>
              </a:rPr>
              <a:t>社会主义政治建设的曲折发展</a:t>
            </a:r>
            <a:endParaRPr lang="zh-CN" altLang="en-US" sz="3200" b="1" dirty="0">
              <a:solidFill>
                <a:srgbClr val="FF3300"/>
              </a:solidFill>
              <a:latin typeface="Times New Roman" panose="02020603050405020304" pitchFamily="18" charset="0"/>
              <a:ea typeface="黑体" panose="02010609060101010101" pitchFamily="2" charset="-122"/>
            </a:endParaRPr>
          </a:p>
        </p:txBody>
      </p:sp>
      <p:sp>
        <p:nvSpPr>
          <p:cNvPr id="278532" name="左大括号 278531"/>
          <p:cNvSpPr/>
          <p:nvPr/>
        </p:nvSpPr>
        <p:spPr>
          <a:xfrm>
            <a:off x="900113" y="1700213"/>
            <a:ext cx="304800" cy="3962400"/>
          </a:xfrm>
          <a:prstGeom prst="leftBrace">
            <a:avLst>
              <a:gd name="adj1" fmla="val 108333"/>
              <a:gd name="adj2" fmla="val 50000"/>
            </a:avLst>
          </a:prstGeom>
          <a:noFill/>
          <a:ln w="38100" cap="flat" cmpd="sng">
            <a:solidFill>
              <a:srgbClr val="008000"/>
            </a:solidFill>
            <a:prstDash val="solid"/>
            <a:headEnd type="none" w="med" len="med"/>
            <a:tailEnd type="none" w="med" len="med"/>
          </a:ln>
        </p:spPr>
        <p:txBody>
          <a:bodyPr/>
          <a:p>
            <a:endParaRPr lang="zh-CN" altLang="en-US"/>
          </a:p>
        </p:txBody>
      </p:sp>
      <p:sp>
        <p:nvSpPr>
          <p:cNvPr id="278533" name="文本框 278532"/>
          <p:cNvSpPr txBox="1"/>
          <p:nvPr/>
        </p:nvSpPr>
        <p:spPr>
          <a:xfrm>
            <a:off x="1219200" y="847725"/>
            <a:ext cx="1408113" cy="2246313"/>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zh-CN" altLang="en-US" sz="2800" b="1" dirty="0">
                <a:solidFill>
                  <a:srgbClr val="0000FF"/>
                </a:solidFill>
                <a:latin typeface="Times New Roman" panose="02020603050405020304" pitchFamily="18" charset="0"/>
                <a:ea typeface="黑体" panose="02010609060101010101" pitchFamily="2" charset="-122"/>
              </a:rPr>
              <a:t>曲折</a:t>
            </a:r>
            <a:r>
              <a:rPr lang="zh-CN" altLang="en-US" sz="2800" b="1" dirty="0">
                <a:solidFill>
                  <a:srgbClr val="FF3300"/>
                </a:solidFill>
                <a:latin typeface="Times New Roman" panose="02020603050405020304" pitchFamily="18" charset="0"/>
                <a:ea typeface="黑体" panose="02010609060101010101" pitchFamily="2" charset="-122"/>
              </a:rPr>
              <a:t>：“文革”对民主法制的破坏</a:t>
            </a:r>
            <a:endParaRPr lang="zh-CN" altLang="en-US" sz="2800" dirty="0">
              <a:solidFill>
                <a:srgbClr val="FF3300"/>
              </a:solidFill>
              <a:latin typeface="Times New Roman" panose="02020603050405020304" pitchFamily="18" charset="0"/>
              <a:ea typeface="黑体" panose="02010609060101010101" pitchFamily="2" charset="-122"/>
            </a:endParaRPr>
          </a:p>
        </p:txBody>
      </p:sp>
      <p:sp>
        <p:nvSpPr>
          <p:cNvPr id="278534" name="文本框 278533"/>
          <p:cNvSpPr txBox="1"/>
          <p:nvPr/>
        </p:nvSpPr>
        <p:spPr>
          <a:xfrm>
            <a:off x="1219200" y="3803650"/>
            <a:ext cx="1697038" cy="2673350"/>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zh-CN" altLang="en-US" sz="2800" b="1" dirty="0">
                <a:solidFill>
                  <a:srgbClr val="0000FF"/>
                </a:solidFill>
                <a:latin typeface="黑体" panose="02010609060101010101" pitchFamily="2" charset="-122"/>
                <a:ea typeface="黑体" panose="02010609060101010101" pitchFamily="2" charset="-122"/>
              </a:rPr>
              <a:t>发展：</a:t>
            </a:r>
            <a:r>
              <a:rPr lang="zh-CN" altLang="en-US" sz="2800" b="1" dirty="0">
                <a:solidFill>
                  <a:schemeClr val="accent2"/>
                </a:solidFill>
                <a:latin typeface="黑体" panose="02010609060101010101" pitchFamily="2" charset="-122"/>
                <a:ea typeface="黑体" panose="02010609060101010101" pitchFamily="2" charset="-122"/>
              </a:rPr>
              <a:t>                 </a:t>
            </a:r>
            <a:r>
              <a:rPr lang="zh-CN" altLang="en-US" sz="2800" b="1" dirty="0">
                <a:solidFill>
                  <a:srgbClr val="FF3300"/>
                </a:solidFill>
                <a:latin typeface="黑体" panose="02010609060101010101" pitchFamily="2" charset="-122"/>
                <a:ea typeface="黑体" panose="02010609060101010101" pitchFamily="2" charset="-122"/>
              </a:rPr>
              <a:t>十一届三中全会以来民主法制建设发展表现</a:t>
            </a:r>
            <a:r>
              <a:rPr lang="zh-CN" altLang="en-US" sz="2800">
                <a:solidFill>
                  <a:schemeClr val="accent2"/>
                </a:solidFill>
                <a:latin typeface="黑体" panose="02010609060101010101" pitchFamily="2" charset="-122"/>
                <a:ea typeface="黑体" panose="02010609060101010101" pitchFamily="2" charset="-122"/>
              </a:rPr>
              <a:t> </a:t>
            </a:r>
            <a:endParaRPr lang="zh-CN" altLang="en-US" sz="2800">
              <a:solidFill>
                <a:schemeClr val="accent2"/>
              </a:solidFill>
              <a:latin typeface="黑体" panose="02010609060101010101" pitchFamily="2" charset="-122"/>
              <a:ea typeface="黑体" panose="02010609060101010101" pitchFamily="2" charset="-122"/>
            </a:endParaRPr>
          </a:p>
        </p:txBody>
      </p:sp>
      <p:sp>
        <p:nvSpPr>
          <p:cNvPr id="278535" name="左大括号 278534"/>
          <p:cNvSpPr/>
          <p:nvPr/>
        </p:nvSpPr>
        <p:spPr>
          <a:xfrm>
            <a:off x="2627313" y="333375"/>
            <a:ext cx="381000" cy="2735263"/>
          </a:xfrm>
          <a:prstGeom prst="leftBrace">
            <a:avLst>
              <a:gd name="adj1" fmla="val 59826"/>
              <a:gd name="adj2" fmla="val 50000"/>
            </a:avLst>
          </a:prstGeom>
          <a:noFill/>
          <a:ln w="34925" cap="flat" cmpd="sng">
            <a:solidFill>
              <a:srgbClr val="008000"/>
            </a:solidFill>
            <a:prstDash val="solid"/>
            <a:headEnd type="none" w="med" len="med"/>
            <a:tailEnd type="none" w="med" len="med"/>
          </a:ln>
        </p:spPr>
        <p:txBody>
          <a:bodyPr/>
          <a:p>
            <a:endParaRPr lang="zh-CN" altLang="en-US"/>
          </a:p>
        </p:txBody>
      </p:sp>
      <p:sp>
        <p:nvSpPr>
          <p:cNvPr id="278536" name="文本框 278535"/>
          <p:cNvSpPr txBox="1"/>
          <p:nvPr/>
        </p:nvSpPr>
        <p:spPr>
          <a:xfrm>
            <a:off x="2987675" y="44450"/>
            <a:ext cx="5486400" cy="538163"/>
          </a:xfrm>
          <a:prstGeom prst="rect">
            <a:avLst/>
          </a:prstGeom>
          <a:solidFill>
            <a:srgbClr val="FFFF00"/>
          </a:solidFill>
          <a:ln w="19050" cap="flat" cmpd="sng">
            <a:solidFill>
              <a:srgbClr val="FF0000"/>
            </a:solidFill>
            <a:prstDash val="solid"/>
            <a:miter/>
            <a:headEnd type="none" w="med" len="med"/>
            <a:tailEnd type="none" w="med" len="med"/>
          </a:ln>
        </p:spPr>
        <p:txBody>
          <a:bodyPr>
            <a:spAutoFit/>
          </a:bodyPr>
          <a:p>
            <a:pPr lvl="0" eaLnBrk="1" hangingPunct="1">
              <a:spcBef>
                <a:spcPct val="20000"/>
              </a:spcBef>
              <a:buClrTx/>
            </a:pPr>
            <a:r>
              <a:rPr lang="zh-CN" altLang="en-US" sz="2800" b="1" dirty="0">
                <a:solidFill>
                  <a:srgbClr val="FF3300"/>
                </a:solidFill>
                <a:latin typeface="黑体" panose="02010609060101010101" pitchFamily="2" charset="-122"/>
                <a:ea typeface="黑体" panose="02010609060101010101" pitchFamily="2" charset="-122"/>
              </a:rPr>
              <a:t>（一）起因：极“左”思潮的影响</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78537" name="文本框 278536"/>
          <p:cNvSpPr txBox="1"/>
          <p:nvPr/>
        </p:nvSpPr>
        <p:spPr>
          <a:xfrm>
            <a:off x="2987675" y="620713"/>
            <a:ext cx="5976938" cy="2673350"/>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buClrTx/>
            </a:pPr>
            <a:r>
              <a:rPr lang="zh-CN" altLang="en-US" sz="2800" b="1" dirty="0">
                <a:latin typeface="黑体" panose="02010609060101010101" pitchFamily="2" charset="-122"/>
                <a:ea typeface="黑体" panose="02010609060101010101" pitchFamily="2" charset="-122"/>
              </a:rPr>
              <a:t>（二）危害：</a:t>
            </a:r>
            <a:endParaRPr lang="zh-CN" altLang="en-US" sz="2800" b="1" dirty="0">
              <a:latin typeface="黑体" panose="02010609060101010101" pitchFamily="2" charset="-122"/>
              <a:ea typeface="黑体" panose="02010609060101010101" pitchFamily="2" charset="-122"/>
            </a:endParaRPr>
          </a:p>
          <a:p>
            <a:pPr lvl="0" eaLnBrk="1" hangingPunct="1">
              <a:buClrTx/>
            </a:pPr>
            <a:r>
              <a:rPr lang="en-US" altLang="zh-CN" sz="2800" b="1">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国家政权遭削弱，社会秩序遭破坏</a:t>
            </a:r>
            <a:endParaRPr lang="zh-CN" altLang="en-US" sz="2800" b="1" dirty="0">
              <a:latin typeface="黑体" panose="02010609060101010101" pitchFamily="2" charset="-122"/>
              <a:ea typeface="黑体" panose="02010609060101010101" pitchFamily="2" charset="-122"/>
            </a:endParaRPr>
          </a:p>
          <a:p>
            <a:pPr lvl="0" eaLnBrk="1" hangingPunct="1">
              <a:buClrTx/>
            </a:pPr>
            <a:r>
              <a:rPr lang="en-US" altLang="zh-CN" sz="2800" b="1">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国民经济遭严重破坏，拉大了与发达国家的距离</a:t>
            </a:r>
            <a:endParaRPr lang="zh-CN" altLang="en-US" sz="2800" b="1" dirty="0">
              <a:latin typeface="黑体" panose="02010609060101010101" pitchFamily="2" charset="-122"/>
              <a:ea typeface="黑体" panose="02010609060101010101" pitchFamily="2" charset="-122"/>
            </a:endParaRPr>
          </a:p>
          <a:p>
            <a:pPr lvl="0" eaLnBrk="1" hangingPunct="1">
              <a:buClrTx/>
            </a:pPr>
            <a:r>
              <a:rPr lang="en-US" altLang="zh-CN" sz="2800" b="1">
                <a:latin typeface="黑体" panose="02010609060101010101" pitchFamily="2" charset="-122"/>
                <a:ea typeface="黑体" panose="02010609060101010101" pitchFamily="2" charset="-122"/>
              </a:rPr>
              <a:t>3.</a:t>
            </a:r>
            <a:r>
              <a:rPr lang="zh-CN" altLang="en-US" sz="2800" b="1" dirty="0">
                <a:latin typeface="黑体" panose="02010609060101010101" pitchFamily="2" charset="-122"/>
                <a:ea typeface="黑体" panose="02010609060101010101" pitchFamily="2" charset="-122"/>
              </a:rPr>
              <a:t>科教、文化事业遭破坏，党内政治生活无法正常进行</a:t>
            </a:r>
            <a:endParaRPr lang="zh-CN" altLang="en-US" sz="2800" b="1" dirty="0">
              <a:latin typeface="黑体" panose="02010609060101010101" pitchFamily="2" charset="-122"/>
              <a:ea typeface="黑体" panose="02010609060101010101" pitchFamily="2" charset="-122"/>
            </a:endParaRPr>
          </a:p>
        </p:txBody>
      </p:sp>
      <p:sp>
        <p:nvSpPr>
          <p:cNvPr id="278538" name="左大括号 278537"/>
          <p:cNvSpPr/>
          <p:nvPr/>
        </p:nvSpPr>
        <p:spPr>
          <a:xfrm>
            <a:off x="2987675" y="3549650"/>
            <a:ext cx="304800" cy="3048000"/>
          </a:xfrm>
          <a:prstGeom prst="leftBrace">
            <a:avLst>
              <a:gd name="adj1" fmla="val 83333"/>
              <a:gd name="adj2" fmla="val 50000"/>
            </a:avLst>
          </a:prstGeom>
          <a:noFill/>
          <a:ln w="38100" cap="flat" cmpd="sng">
            <a:solidFill>
              <a:srgbClr val="008000"/>
            </a:solidFill>
            <a:prstDash val="solid"/>
            <a:headEnd type="none" w="med" len="med"/>
            <a:tailEnd type="none" w="med" len="med"/>
          </a:ln>
        </p:spPr>
        <p:txBody>
          <a:bodyPr/>
          <a:p>
            <a:endParaRPr lang="zh-CN" altLang="en-US"/>
          </a:p>
        </p:txBody>
      </p:sp>
      <p:sp>
        <p:nvSpPr>
          <p:cNvPr id="278539" name="文本框 278538"/>
          <p:cNvSpPr txBox="1"/>
          <p:nvPr/>
        </p:nvSpPr>
        <p:spPr>
          <a:xfrm>
            <a:off x="3276600" y="4546600"/>
            <a:ext cx="3505200" cy="538163"/>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en-US" altLang="zh-CN" sz="2800" b="1">
                <a:solidFill>
                  <a:srgbClr val="FF3300"/>
                </a:solidFill>
                <a:latin typeface="黑体" panose="02010609060101010101" pitchFamily="2" charset="-122"/>
                <a:ea typeface="黑体" panose="02010609060101010101" pitchFamily="2" charset="-122"/>
              </a:rPr>
              <a:t>2.</a:t>
            </a:r>
            <a:r>
              <a:rPr lang="zh-CN" altLang="en-US" sz="2800" b="1" dirty="0">
                <a:solidFill>
                  <a:srgbClr val="FF3300"/>
                </a:solidFill>
                <a:latin typeface="黑体" panose="02010609060101010101" pitchFamily="2" charset="-122"/>
                <a:ea typeface="黑体" panose="02010609060101010101" pitchFamily="2" charset="-122"/>
              </a:rPr>
              <a:t>进行政治体制改革</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78540" name="文本框 278539"/>
          <p:cNvSpPr txBox="1"/>
          <p:nvPr/>
        </p:nvSpPr>
        <p:spPr>
          <a:xfrm>
            <a:off x="3276600" y="5122863"/>
            <a:ext cx="5334000" cy="538162"/>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en-US" altLang="zh-CN" sz="2800" b="1">
                <a:solidFill>
                  <a:srgbClr val="FF3300"/>
                </a:solidFill>
                <a:latin typeface="黑体" panose="02010609060101010101" pitchFamily="2" charset="-122"/>
                <a:ea typeface="黑体" panose="02010609060101010101" pitchFamily="2" charset="-122"/>
              </a:rPr>
              <a:t>3.</a:t>
            </a:r>
            <a:r>
              <a:rPr lang="zh-CN" altLang="en-US" sz="2800" b="1" dirty="0">
                <a:solidFill>
                  <a:srgbClr val="FF3300"/>
                </a:solidFill>
                <a:latin typeface="黑体" panose="02010609060101010101" pitchFamily="2" charset="-122"/>
                <a:ea typeface="黑体" panose="02010609060101010101" pitchFamily="2" charset="-122"/>
              </a:rPr>
              <a:t>逐步建成比较完备的法律体系</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78541" name="文本框 278540"/>
          <p:cNvSpPr txBox="1"/>
          <p:nvPr/>
        </p:nvSpPr>
        <p:spPr>
          <a:xfrm>
            <a:off x="3276600" y="5699125"/>
            <a:ext cx="3962400" cy="538163"/>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en-US" altLang="zh-CN" sz="2800" b="1">
                <a:solidFill>
                  <a:srgbClr val="FF3300"/>
                </a:solidFill>
                <a:latin typeface="黑体" panose="02010609060101010101" pitchFamily="2" charset="-122"/>
                <a:ea typeface="黑体" panose="02010609060101010101" pitchFamily="2" charset="-122"/>
              </a:rPr>
              <a:t>4.“</a:t>
            </a:r>
            <a:r>
              <a:rPr lang="zh-CN" altLang="en-US" sz="2800" b="1" dirty="0">
                <a:solidFill>
                  <a:srgbClr val="FF3300"/>
                </a:solidFill>
                <a:latin typeface="黑体" panose="02010609060101010101" pitchFamily="2" charset="-122"/>
                <a:ea typeface="黑体" panose="02010609060101010101" pitchFamily="2" charset="-122"/>
              </a:rPr>
              <a:t>依法治国”写入宪法</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78542" name="文本框 278541"/>
          <p:cNvSpPr txBox="1"/>
          <p:nvPr/>
        </p:nvSpPr>
        <p:spPr>
          <a:xfrm>
            <a:off x="3276600" y="6275388"/>
            <a:ext cx="4343400" cy="538162"/>
          </a:xfrm>
          <a:prstGeom prst="rect">
            <a:avLst/>
          </a:prstGeom>
          <a:noFill/>
          <a:ln w="19050" cap="flat" cmpd="sng">
            <a:solidFill>
              <a:srgbClr val="FF33CC"/>
            </a:solidFill>
            <a:prstDash val="solid"/>
            <a:miter/>
            <a:headEnd type="none" w="med" len="med"/>
            <a:tailEnd type="none" w="med" len="med"/>
          </a:ln>
        </p:spPr>
        <p:txBody>
          <a:bodyPr>
            <a:spAutoFit/>
          </a:bodyPr>
          <a:p>
            <a:pPr lvl="0" eaLnBrk="1" hangingPunct="1">
              <a:spcBef>
                <a:spcPct val="50000"/>
              </a:spcBef>
              <a:buClrTx/>
            </a:pPr>
            <a:r>
              <a:rPr lang="en-US" altLang="zh-CN" sz="2800" b="1">
                <a:solidFill>
                  <a:srgbClr val="FF3300"/>
                </a:solidFill>
                <a:latin typeface="黑体" panose="02010609060101010101" pitchFamily="2" charset="-122"/>
                <a:ea typeface="黑体" panose="02010609060101010101" pitchFamily="2" charset="-122"/>
              </a:rPr>
              <a:t>5.</a:t>
            </a:r>
            <a:r>
              <a:rPr lang="zh-CN" altLang="en-US" sz="2800" b="1" dirty="0">
                <a:solidFill>
                  <a:srgbClr val="FF3300"/>
                </a:solidFill>
                <a:latin typeface="黑体" panose="02010609060101010101" pitchFamily="2" charset="-122"/>
                <a:ea typeface="黑体" panose="02010609060101010101" pitchFamily="2" charset="-122"/>
              </a:rPr>
              <a:t>基层民主选举制度普及</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78543" name="文本框 278542"/>
          <p:cNvSpPr txBox="1"/>
          <p:nvPr/>
        </p:nvSpPr>
        <p:spPr>
          <a:xfrm>
            <a:off x="3276600" y="3357563"/>
            <a:ext cx="4679950" cy="563562"/>
          </a:xfrm>
          <a:prstGeom prst="rect">
            <a:avLst/>
          </a:prstGeom>
          <a:solidFill>
            <a:srgbClr val="FFFF66"/>
          </a:solidFill>
          <a:ln w="44450" cap="flat" cmpd="sng">
            <a:solidFill>
              <a:srgbClr val="FF33CC"/>
            </a:solidFill>
            <a:prstDash val="solid"/>
            <a:miter/>
            <a:headEnd type="none" w="med" len="med"/>
            <a:tailEnd type="none" w="med" len="med"/>
          </a:ln>
        </p:spPr>
        <p:txBody>
          <a:bodyPr>
            <a:spAutoFit/>
          </a:bodyPr>
          <a:p>
            <a:pPr lvl="0" eaLnBrk="1" hangingPunct="1">
              <a:spcBef>
                <a:spcPct val="50000"/>
              </a:spcBef>
            </a:pPr>
            <a:r>
              <a:rPr lang="zh-CN" altLang="en-US" sz="2800" b="1" dirty="0">
                <a:solidFill>
                  <a:schemeClr val="accent2"/>
                </a:solidFill>
                <a:latin typeface="Arial" panose="020B0604020202020204" pitchFamily="34" charset="0"/>
                <a:ea typeface="华文新魏" pitchFamily="2" charset="-122"/>
              </a:rPr>
              <a:t>历史转折：十一届三中全会</a:t>
            </a:r>
            <a:endParaRPr lang="zh-CN" altLang="en-US" sz="2800" b="1">
              <a:solidFill>
                <a:schemeClr val="accent2"/>
              </a:solidFill>
              <a:latin typeface="Arial" panose="020B0604020202020204" pitchFamily="34" charset="0"/>
              <a:ea typeface="华文新魏" pitchFamily="2" charset="-122"/>
            </a:endParaRPr>
          </a:p>
        </p:txBody>
      </p:sp>
      <p:sp>
        <p:nvSpPr>
          <p:cNvPr id="278544" name="文本框 278543"/>
          <p:cNvSpPr txBox="1"/>
          <p:nvPr/>
        </p:nvSpPr>
        <p:spPr>
          <a:xfrm>
            <a:off x="179388" y="63500"/>
            <a:ext cx="1512887" cy="711200"/>
          </a:xfrm>
          <a:prstGeom prst="rect">
            <a:avLst/>
          </a:prstGeom>
          <a:solidFill>
            <a:srgbClr val="FFE6CD"/>
          </a:solidFill>
          <a:ln w="9525" cap="flat" cmpd="sng">
            <a:solidFill>
              <a:srgbClr val="008000"/>
            </a:solidFill>
            <a:prstDash val="solid"/>
            <a:miter/>
            <a:headEnd type="none" w="med" len="med"/>
            <a:tailEnd type="none" w="med" len="med"/>
          </a:ln>
        </p:spPr>
        <p:txBody>
          <a:bodyPr>
            <a:spAutoFit/>
          </a:bodyPr>
          <a:p>
            <a:pPr lvl="0" eaLnBrk="1" hangingPunct="1">
              <a:spcBef>
                <a:spcPct val="50000"/>
              </a:spcBef>
              <a:buClrTx/>
            </a:pPr>
            <a:r>
              <a:rPr lang="zh-CN" altLang="en-US" sz="4000" b="1" dirty="0">
                <a:solidFill>
                  <a:srgbClr val="FF0000"/>
                </a:solidFill>
                <a:latin typeface="Arial" panose="020B0604020202020204" pitchFamily="34" charset="0"/>
                <a:ea typeface="隶书" pitchFamily="49" charset="-122"/>
              </a:rPr>
              <a:t>小结</a:t>
            </a:r>
            <a:endParaRPr lang="zh-CN" altLang="en-US" sz="4000" b="1" dirty="0">
              <a:solidFill>
                <a:srgbClr val="FF0000"/>
              </a:solidFill>
              <a:latin typeface="Arial" panose="020B0604020202020204" pitchFamily="34" charset="0"/>
              <a:ea typeface="隶书"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0179" name="Picture 3" descr="a14"/>
          <p:cNvPicPr>
            <a:picLocks noChangeAspect="1"/>
          </p:cNvPicPr>
          <p:nvPr/>
        </p:nvPicPr>
        <p:blipFill>
          <a:blip r:embed="rId1"/>
          <a:stretch>
            <a:fillRect/>
          </a:stretch>
        </p:blipFill>
        <p:spPr>
          <a:xfrm>
            <a:off x="152400" y="1905000"/>
            <a:ext cx="2778125" cy="3744913"/>
          </a:xfrm>
          <a:prstGeom prst="rect">
            <a:avLst/>
          </a:prstGeom>
          <a:noFill/>
          <a:ln w="9525">
            <a:noFill/>
          </a:ln>
        </p:spPr>
      </p:pic>
      <p:sp>
        <p:nvSpPr>
          <p:cNvPr id="50181" name="Text Box 5"/>
          <p:cNvSpPr txBox="1"/>
          <p:nvPr/>
        </p:nvSpPr>
        <p:spPr>
          <a:xfrm>
            <a:off x="0" y="1066800"/>
            <a:ext cx="2592388" cy="565150"/>
          </a:xfrm>
          <a:prstGeom prst="rect">
            <a:avLst/>
          </a:prstGeom>
          <a:noFill/>
          <a:ln w="15875" cap="rnd" cmpd="sng">
            <a:solidFill>
              <a:srgbClr val="99FF33"/>
            </a:solidFill>
            <a:prstDash val="sysDot"/>
            <a:miter/>
            <a:headEnd type="none" w="med" len="med"/>
            <a:tailEnd type="none" w="med" len="med"/>
          </a:ln>
        </p:spPr>
        <p:txBody>
          <a:bodyPr>
            <a:spAutoFit/>
          </a:bodyPr>
          <a:p>
            <a:pPr lvl="0" eaLnBrk="1" hangingPunct="1">
              <a:spcBef>
                <a:spcPct val="50000"/>
              </a:spcBef>
            </a:pPr>
            <a:r>
              <a:rPr lang="zh-CN" altLang="en-US" sz="3000" b="1" dirty="0">
                <a:latin typeface="Times New Roman" panose="02020603050405020304" pitchFamily="18" charset="0"/>
                <a:ea typeface="黑体" panose="02010609060101010101" pitchFamily="2" charset="-122"/>
              </a:rPr>
              <a:t>图说历史</a:t>
            </a:r>
            <a:r>
              <a:rPr lang="zh-CN" altLang="en-US" sz="3000" b="1" dirty="0">
                <a:latin typeface="Georgia" panose="02040502050405020303" pitchFamily="18" charset="0"/>
                <a:ea typeface="黑体" panose="02010609060101010101" pitchFamily="2" charset="-122"/>
              </a:rPr>
              <a:t>：</a:t>
            </a:r>
            <a:endParaRPr lang="zh-CN" altLang="en-US" sz="3000" b="1" dirty="0">
              <a:latin typeface="Georgia" panose="02040502050405020303" pitchFamily="18" charset="0"/>
              <a:ea typeface="黑体" panose="02010609060101010101" pitchFamily="2" charset="-122"/>
            </a:endParaRPr>
          </a:p>
        </p:txBody>
      </p:sp>
      <p:sp>
        <p:nvSpPr>
          <p:cNvPr id="251908" name="Text Box 7"/>
          <p:cNvSpPr txBox="1"/>
          <p:nvPr/>
        </p:nvSpPr>
        <p:spPr>
          <a:xfrm>
            <a:off x="0" y="5148263"/>
            <a:ext cx="3048000" cy="1719262"/>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algn="ctr" eaLnBrk="1" hangingPunct="1">
              <a:spcBef>
                <a:spcPct val="50000"/>
              </a:spcBef>
            </a:pPr>
            <a:r>
              <a:rPr lang="zh-CN" altLang="en-US" sz="3600" dirty="0">
                <a:latin typeface="黑体" panose="02010609060101010101" pitchFamily="2" charset="-122"/>
                <a:ea typeface="黑体" panose="02010609060101010101" pitchFamily="2" charset="-122"/>
              </a:rPr>
              <a:t>吴晗</a:t>
            </a:r>
            <a:endParaRPr lang="zh-CN" altLang="en-US" sz="3600" dirty="0">
              <a:latin typeface="黑体" panose="02010609060101010101" pitchFamily="2" charset="-122"/>
              <a:ea typeface="黑体" panose="02010609060101010101" pitchFamily="2" charset="-122"/>
            </a:endParaRPr>
          </a:p>
          <a:p>
            <a:pPr lvl="0" eaLnBrk="1" hangingPunct="1">
              <a:spcBef>
                <a:spcPct val="50000"/>
              </a:spcBef>
            </a:pP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著名历史学家</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时任北京市副市长</a:t>
            </a:r>
            <a:r>
              <a:rPr lang="en-US" altLang="zh-CN" sz="2800" dirty="0">
                <a:latin typeface="黑体" panose="02010609060101010101" pitchFamily="2" charset="-122"/>
                <a:ea typeface="黑体" panose="02010609060101010101" pitchFamily="2" charset="-122"/>
              </a:rPr>
              <a:t>)</a:t>
            </a:r>
            <a:endParaRPr lang="en-US" altLang="zh-CN" sz="2800" dirty="0">
              <a:latin typeface="黑体" panose="02010609060101010101" pitchFamily="2" charset="-122"/>
              <a:ea typeface="黑体" panose="02010609060101010101" pitchFamily="2" charset="-122"/>
            </a:endParaRPr>
          </a:p>
        </p:txBody>
      </p:sp>
      <p:sp>
        <p:nvSpPr>
          <p:cNvPr id="251909" name="Rectangle 8"/>
          <p:cNvSpPr/>
          <p:nvPr/>
        </p:nvSpPr>
        <p:spPr>
          <a:xfrm>
            <a:off x="3048000" y="1138238"/>
            <a:ext cx="6096000" cy="1809750"/>
          </a:xfrm>
          <a:prstGeom prst="rect">
            <a:avLst/>
          </a:prstGeom>
          <a:solidFill>
            <a:srgbClr val="00FFFF"/>
          </a:solidFill>
          <a:ln w="9525" cap="flat" cmpd="sng">
            <a:solidFill>
              <a:srgbClr val="FF0000"/>
            </a:solidFill>
            <a:prstDash val="solid"/>
            <a:miter/>
            <a:headEnd type="none" w="med" len="med"/>
            <a:tailEnd type="none" w="med" len="med"/>
          </a:ln>
        </p:spPr>
        <p:txBody>
          <a:bodyPr anchor="ctr">
            <a:spAutoFit/>
          </a:bodyPr>
          <a:p>
            <a:pPr lvl="0" eaLnBrk="1" hangingPunct="1"/>
            <a:r>
              <a:rPr lang="en-US" altLang="zh-CN" sz="2800" b="1" dirty="0">
                <a:solidFill>
                  <a:srgbClr val="FF3300"/>
                </a:solidFill>
                <a:latin typeface="黑体" panose="02010609060101010101" pitchFamily="2" charset="-122"/>
                <a:ea typeface="黑体" panose="02010609060101010101" pitchFamily="2" charset="-122"/>
              </a:rPr>
              <a:t>1965</a:t>
            </a:r>
            <a:r>
              <a:rPr lang="zh-CN" altLang="en-US" sz="2800" b="1" dirty="0">
                <a:solidFill>
                  <a:srgbClr val="FF3300"/>
                </a:solidFill>
                <a:latin typeface="黑体" panose="02010609060101010101" pitchFamily="2" charset="-122"/>
                <a:ea typeface="黑体" panose="02010609060101010101" pitchFamily="2" charset="-122"/>
              </a:rPr>
              <a:t>年</a:t>
            </a:r>
            <a:r>
              <a:rPr lang="en-US" altLang="zh-CN" sz="2800" b="1" dirty="0">
                <a:solidFill>
                  <a:srgbClr val="FF3300"/>
                </a:solidFill>
                <a:latin typeface="黑体" panose="02010609060101010101" pitchFamily="2" charset="-122"/>
                <a:ea typeface="黑体" panose="02010609060101010101" pitchFamily="2" charset="-122"/>
              </a:rPr>
              <a:t>11</a:t>
            </a:r>
            <a:r>
              <a:rPr lang="zh-CN" altLang="en-US" sz="2800" b="1" dirty="0">
                <a:solidFill>
                  <a:srgbClr val="FF3300"/>
                </a:solidFill>
                <a:latin typeface="黑体" panose="02010609060101010101" pitchFamily="2" charset="-122"/>
                <a:ea typeface="黑体" panose="02010609060101010101" pitchFamily="2" charset="-122"/>
              </a:rPr>
              <a:t>月</a:t>
            </a:r>
            <a:r>
              <a:rPr lang="en-US" altLang="zh-CN" sz="2800" b="1" dirty="0">
                <a:solidFill>
                  <a:srgbClr val="FF3300"/>
                </a:solidFill>
                <a:latin typeface="黑体" panose="02010609060101010101" pitchFamily="2" charset="-122"/>
                <a:ea typeface="黑体" panose="02010609060101010101" pitchFamily="2" charset="-122"/>
              </a:rPr>
              <a:t>10</a:t>
            </a:r>
            <a:r>
              <a:rPr lang="zh-CN" altLang="en-US" sz="2800" b="1" dirty="0">
                <a:solidFill>
                  <a:srgbClr val="FF3300"/>
                </a:solidFill>
                <a:latin typeface="黑体" panose="02010609060101010101" pitchFamily="2" charset="-122"/>
                <a:ea typeface="黑体" panose="02010609060101010101" pitchFamily="2" charset="-122"/>
              </a:rPr>
              <a:t>日，上海</a:t>
            </a:r>
            <a:r>
              <a:rPr lang="en-US" altLang="zh-CN" sz="2800" b="1" dirty="0">
                <a:solidFill>
                  <a:srgbClr val="FF3300"/>
                </a:solidFill>
                <a:latin typeface="黑体" panose="02010609060101010101" pitchFamily="2" charset="-122"/>
                <a:ea typeface="黑体" panose="02010609060101010101" pitchFamily="2" charset="-122"/>
              </a:rPr>
              <a:t>《</a:t>
            </a:r>
            <a:r>
              <a:rPr lang="zh-CN" altLang="en-US" sz="2800" b="1" dirty="0">
                <a:solidFill>
                  <a:srgbClr val="FF3300"/>
                </a:solidFill>
                <a:latin typeface="黑体" panose="02010609060101010101" pitchFamily="2" charset="-122"/>
                <a:ea typeface="黑体" panose="02010609060101010101" pitchFamily="2" charset="-122"/>
              </a:rPr>
              <a:t>文汇报</a:t>
            </a:r>
            <a:r>
              <a:rPr lang="en-US" altLang="zh-CN" sz="2800" b="1" dirty="0">
                <a:solidFill>
                  <a:srgbClr val="FF3300"/>
                </a:solidFill>
                <a:latin typeface="黑体" panose="02010609060101010101" pitchFamily="2" charset="-122"/>
                <a:ea typeface="黑体" panose="02010609060101010101" pitchFamily="2" charset="-122"/>
              </a:rPr>
              <a:t>》</a:t>
            </a:r>
            <a:r>
              <a:rPr lang="zh-CN" altLang="en-US" sz="2800" b="1" dirty="0">
                <a:solidFill>
                  <a:srgbClr val="FF3300"/>
                </a:solidFill>
                <a:latin typeface="黑体" panose="02010609060101010101" pitchFamily="2" charset="-122"/>
                <a:ea typeface="黑体" panose="02010609060101010101" pitchFamily="2" charset="-122"/>
              </a:rPr>
              <a:t>发表了姚文元的文章</a:t>
            </a:r>
            <a:r>
              <a:rPr lang="en-US" altLang="zh-CN" sz="2800" b="1" dirty="0">
                <a:solidFill>
                  <a:srgbClr val="FF3300"/>
                </a:solidFill>
                <a:latin typeface="黑体" panose="02010609060101010101" pitchFamily="2" charset="-122"/>
                <a:ea typeface="黑体" panose="02010609060101010101" pitchFamily="2" charset="-122"/>
              </a:rPr>
              <a:t>《</a:t>
            </a:r>
            <a:r>
              <a:rPr lang="zh-CN" altLang="en-US" sz="2800" b="1" dirty="0">
                <a:solidFill>
                  <a:srgbClr val="FF3300"/>
                </a:solidFill>
                <a:latin typeface="黑体" panose="02010609060101010101" pitchFamily="2" charset="-122"/>
                <a:ea typeface="黑体" panose="02010609060101010101" pitchFamily="2" charset="-122"/>
              </a:rPr>
              <a:t>评新编历史剧</a:t>
            </a:r>
            <a:r>
              <a:rPr lang="en-US" altLang="zh-CN" sz="2800" b="1" dirty="0">
                <a:solidFill>
                  <a:srgbClr val="FF3300"/>
                </a:solidFill>
                <a:latin typeface="黑体" panose="02010609060101010101" pitchFamily="2" charset="-122"/>
                <a:ea typeface="黑体" panose="02010609060101010101" pitchFamily="2" charset="-122"/>
              </a:rPr>
              <a:t>〈</a:t>
            </a:r>
            <a:r>
              <a:rPr lang="zh-CN" altLang="en-US" sz="2800" b="1" dirty="0">
                <a:solidFill>
                  <a:srgbClr val="FF3300"/>
                </a:solidFill>
                <a:latin typeface="黑体" panose="02010609060101010101" pitchFamily="2" charset="-122"/>
                <a:ea typeface="黑体" panose="02010609060101010101" pitchFamily="2" charset="-122"/>
              </a:rPr>
              <a:t>海瑞罢官</a:t>
            </a:r>
            <a:r>
              <a:rPr lang="en-US" altLang="zh-CN" sz="2800" b="1" dirty="0">
                <a:solidFill>
                  <a:srgbClr val="FF3300"/>
                </a:solidFill>
                <a:latin typeface="黑体" panose="02010609060101010101" pitchFamily="2" charset="-122"/>
                <a:ea typeface="黑体" panose="02010609060101010101" pitchFamily="2" charset="-122"/>
              </a:rPr>
              <a:t>〉》</a:t>
            </a:r>
            <a:r>
              <a:rPr lang="zh-CN" altLang="en-US" sz="2800" b="1" dirty="0">
                <a:solidFill>
                  <a:srgbClr val="FF3300"/>
                </a:solidFill>
                <a:latin typeface="黑体" panose="02010609060101010101" pitchFamily="2" charset="-122"/>
                <a:ea typeface="黑体" panose="02010609060101010101" pitchFamily="2" charset="-122"/>
              </a:rPr>
              <a:t>对吴晗进行批判。毛泽东支持了这次批判。</a:t>
            </a:r>
            <a:endParaRPr lang="zh-CN" altLang="en-US" sz="2800" b="1" dirty="0">
              <a:solidFill>
                <a:srgbClr val="FF3300"/>
              </a:solidFill>
              <a:latin typeface="黑体" panose="02010609060101010101" pitchFamily="2" charset="-122"/>
              <a:ea typeface="黑体" panose="02010609060101010101" pitchFamily="2" charset="-122"/>
            </a:endParaRPr>
          </a:p>
        </p:txBody>
      </p:sp>
      <p:sp>
        <p:nvSpPr>
          <p:cNvPr id="251911" name="Text Box 6"/>
          <p:cNvSpPr txBox="1"/>
          <p:nvPr/>
        </p:nvSpPr>
        <p:spPr>
          <a:xfrm>
            <a:off x="0" y="188913"/>
            <a:ext cx="8316913" cy="650875"/>
          </a:xfrm>
          <a:prstGeom prst="rect">
            <a:avLst/>
          </a:prstGeom>
          <a:solidFill>
            <a:srgbClr val="00FFFF"/>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zh-CN" altLang="en-US" sz="3600" b="1" dirty="0">
                <a:latin typeface="Arial" panose="020B0604020202020204" pitchFamily="34" charset="0"/>
                <a:ea typeface="宋体" panose="02010600030101010101" pitchFamily="2" charset="-122"/>
              </a:rPr>
              <a:t>“文化大革命” （</a:t>
            </a:r>
            <a:r>
              <a:rPr lang="en-US" altLang="zh-CN" sz="3600" b="1" dirty="0">
                <a:latin typeface="Arial" panose="020B0604020202020204" pitchFamily="34" charset="0"/>
                <a:ea typeface="宋体" panose="02010600030101010101" pitchFamily="2" charset="-122"/>
              </a:rPr>
              <a:t>1966——1976</a:t>
            </a:r>
            <a:r>
              <a:rPr lang="zh-CN" altLang="en-US" sz="3600" b="1" dirty="0">
                <a:latin typeface="Arial" panose="020B0604020202020204" pitchFamily="34" charset="0"/>
                <a:ea typeface="宋体" panose="02010600030101010101" pitchFamily="2" charset="-122"/>
              </a:rPr>
              <a:t>）</a:t>
            </a:r>
            <a:endParaRPr lang="zh-CN" altLang="en-US" sz="3600" b="1" dirty="0">
              <a:latin typeface="Arial" panose="020B0604020202020204" pitchFamily="34" charset="0"/>
              <a:ea typeface="宋体" panose="02010600030101010101" pitchFamily="2" charset="-122"/>
            </a:endParaRPr>
          </a:p>
        </p:txBody>
      </p:sp>
      <p:pic>
        <p:nvPicPr>
          <p:cNvPr id="251912" name="Picture 11"/>
          <p:cNvPicPr>
            <a:picLocks noChangeAspect="1"/>
          </p:cNvPicPr>
          <p:nvPr/>
        </p:nvPicPr>
        <p:blipFill>
          <a:blip r:embed="rId2"/>
          <a:stretch>
            <a:fillRect/>
          </a:stretch>
        </p:blipFill>
        <p:spPr>
          <a:xfrm>
            <a:off x="3132138" y="3048000"/>
            <a:ext cx="5334000" cy="3810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wipe(down)">
                                      <p:cBhvr>
                                        <p:cTn id="7" dur="500"/>
                                        <p:tgtEl>
                                          <p:spTgt spid="50181"/>
                                        </p:tgtEl>
                                      </p:cBhvr>
                                    </p:animEffect>
                                  </p:childTnLst>
                                </p:cTn>
                              </p:par>
                              <p:par>
                                <p:cTn id="8" presetID="12" presetClass="entr" presetSubtype="4" fill="hold" nodeType="withEffect">
                                  <p:stCondLst>
                                    <p:cond delay="0"/>
                                  </p:stCondLst>
                                  <p:childTnLst>
                                    <p:set>
                                      <p:cBhvr>
                                        <p:cTn id="9" dur="1" fill="hold">
                                          <p:stCondLst>
                                            <p:cond delay="0"/>
                                          </p:stCondLst>
                                        </p:cTn>
                                        <p:tgtEl>
                                          <p:spTgt spid="50179"/>
                                        </p:tgtEl>
                                        <p:attrNameLst>
                                          <p:attrName>style.visibility</p:attrName>
                                        </p:attrNameLst>
                                      </p:cBhvr>
                                      <p:to>
                                        <p:strVal val="visible"/>
                                      </p:to>
                                    </p:set>
                                    <p:animEffect transition="in" filter="slide(fromBottom)">
                                      <p:cBhvr>
                                        <p:cTn id="10" dur="500"/>
                                        <p:tgtEl>
                                          <p:spTgt spid="5017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1908"/>
                                        </p:tgtEl>
                                        <p:attrNameLst>
                                          <p:attrName>style.visibility</p:attrName>
                                        </p:attrNameLst>
                                      </p:cBhvr>
                                      <p:to>
                                        <p:strVal val="visible"/>
                                      </p:to>
                                    </p:set>
                                    <p:animEffect transition="in" filter="wipe(down)">
                                      <p:cBhvr>
                                        <p:cTn id="13" dur="500"/>
                                        <p:tgtEl>
                                          <p:spTgt spid="25190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51909"/>
                                        </p:tgtEl>
                                        <p:attrNameLst>
                                          <p:attrName>style.visibility</p:attrName>
                                        </p:attrNameLst>
                                      </p:cBhvr>
                                      <p:to>
                                        <p:strVal val="visible"/>
                                      </p:to>
                                    </p:set>
                                    <p:animEffect transition="in" filter="checkerboard(across)">
                                      <p:cBhvr>
                                        <p:cTn id="18"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251908" grpId="0" animBg="1"/>
      <p:bldP spid="25190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9154" name="Picture 2" descr="文革"/>
          <p:cNvPicPr>
            <a:picLocks noChangeAspect="1"/>
          </p:cNvPicPr>
          <p:nvPr/>
        </p:nvPicPr>
        <p:blipFill>
          <a:blip r:embed="rId1"/>
          <a:stretch>
            <a:fillRect/>
          </a:stretch>
        </p:blipFill>
        <p:spPr>
          <a:xfrm>
            <a:off x="4876800" y="0"/>
            <a:ext cx="4267200" cy="6326188"/>
          </a:xfrm>
          <a:prstGeom prst="rect">
            <a:avLst/>
          </a:prstGeom>
          <a:noFill/>
          <a:ln w="9525">
            <a:noFill/>
          </a:ln>
        </p:spPr>
      </p:pic>
      <p:pic>
        <p:nvPicPr>
          <p:cNvPr id="49155" name="Picture 3" descr="7-3"/>
          <p:cNvPicPr>
            <a:picLocks noChangeAspect="1"/>
          </p:cNvPicPr>
          <p:nvPr/>
        </p:nvPicPr>
        <p:blipFill>
          <a:blip r:embed="rId2"/>
          <a:srcRect l="10625" t="13264" r="34253" b="14282"/>
          <a:stretch>
            <a:fillRect/>
          </a:stretch>
        </p:blipFill>
        <p:spPr>
          <a:xfrm>
            <a:off x="0" y="0"/>
            <a:ext cx="4643438" cy="3762375"/>
          </a:xfrm>
          <a:prstGeom prst="rect">
            <a:avLst/>
          </a:prstGeom>
          <a:noFill/>
          <a:ln w="9525">
            <a:noFill/>
          </a:ln>
        </p:spPr>
      </p:pic>
      <p:sp>
        <p:nvSpPr>
          <p:cNvPr id="252932" name="Text Box 4"/>
          <p:cNvSpPr txBox="1"/>
          <p:nvPr/>
        </p:nvSpPr>
        <p:spPr>
          <a:xfrm>
            <a:off x="0" y="3776663"/>
            <a:ext cx="4876800" cy="2795587"/>
          </a:xfrm>
          <a:prstGeom prst="rect">
            <a:avLst/>
          </a:prstGeom>
          <a:solidFill>
            <a:srgbClr val="FFFF99"/>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en-US" altLang="zh-CN" sz="2900" b="1" dirty="0">
                <a:latin typeface="黑体" panose="02010609060101010101" pitchFamily="2" charset="-122"/>
                <a:ea typeface="黑体" panose="02010609060101010101" pitchFamily="2" charset="-122"/>
              </a:rPr>
              <a:t>1966</a:t>
            </a:r>
            <a:r>
              <a:rPr lang="zh-CN" altLang="en-US" sz="2900" b="1" dirty="0">
                <a:latin typeface="黑体" panose="02010609060101010101" pitchFamily="2" charset="-122"/>
                <a:ea typeface="黑体" panose="02010609060101010101" pitchFamily="2" charset="-122"/>
              </a:rPr>
              <a:t>年夏，在毛泽东领导下，中共中央先后召开政治局扩大会议和八届十一中全会。这两次会议的召开，标志着</a:t>
            </a:r>
            <a:r>
              <a:rPr lang="zh-CN" altLang="en-US" sz="2900" b="1" dirty="0">
                <a:latin typeface="Arial" panose="020B0604020202020204" pitchFamily="34" charset="0"/>
                <a:ea typeface="黑体" panose="02010609060101010101" pitchFamily="2" charset="-122"/>
              </a:rPr>
              <a:t>“</a:t>
            </a:r>
            <a:r>
              <a:rPr lang="zh-CN" altLang="en-US" sz="2900" b="1" dirty="0">
                <a:latin typeface="黑体" panose="02010609060101010101" pitchFamily="2" charset="-122"/>
                <a:ea typeface="黑体" panose="02010609060101010101" pitchFamily="2" charset="-122"/>
              </a:rPr>
              <a:t>文化大革命</a:t>
            </a:r>
            <a:r>
              <a:rPr lang="zh-CN" altLang="en-US" sz="2900" b="1" dirty="0">
                <a:latin typeface="Arial" panose="020B0604020202020204" pitchFamily="34" charset="0"/>
                <a:ea typeface="黑体" panose="02010609060101010101" pitchFamily="2" charset="-122"/>
              </a:rPr>
              <a:t>”</a:t>
            </a:r>
            <a:r>
              <a:rPr lang="zh-CN" altLang="en-US" sz="2900" b="1" dirty="0">
                <a:latin typeface="黑体" panose="02010609060101010101" pitchFamily="2" charset="-122"/>
                <a:ea typeface="黑体" panose="02010609060101010101" pitchFamily="2" charset="-122"/>
              </a:rPr>
              <a:t>的全面发动。</a:t>
            </a:r>
            <a:r>
              <a:rPr lang="zh-CN" altLang="en-US" sz="3200" b="1" dirty="0">
                <a:solidFill>
                  <a:srgbClr val="FFFF00"/>
                </a:solidFill>
                <a:latin typeface="黑体" panose="02010609060101010101" pitchFamily="2" charset="-122"/>
                <a:ea typeface="黑体" panose="02010609060101010101" pitchFamily="2" charset="-122"/>
              </a:rPr>
              <a:t> </a:t>
            </a:r>
            <a:endParaRPr lang="zh-CN" altLang="en-US" sz="32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2932"/>
                                        </p:tgtEl>
                                        <p:attrNameLst>
                                          <p:attrName>style.visibility</p:attrName>
                                        </p:attrNameLst>
                                      </p:cBhvr>
                                      <p:to>
                                        <p:strVal val="visible"/>
                                      </p:to>
                                    </p:set>
                                    <p:animEffect transition="in" filter="wipe(down)">
                                      <p:cBhvr>
                                        <p:cTn id="12" dur="500"/>
                                        <p:tgtEl>
                                          <p:spTgt spid="2529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animEffect transition="in" filter="blinds(horizontal)">
                                      <p:cBhvr>
                                        <p:cTn id="1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0" name="Text Box 2"/>
          <p:cNvSpPr txBox="1"/>
          <p:nvPr/>
        </p:nvSpPr>
        <p:spPr>
          <a:xfrm>
            <a:off x="304800" y="152400"/>
            <a:ext cx="6248400" cy="1431925"/>
          </a:xfrm>
          <a:prstGeom prst="rect">
            <a:avLst/>
          </a:prstGeom>
          <a:noFill/>
          <a:ln w="9525">
            <a:noFill/>
          </a:ln>
        </p:spPr>
        <p:txBody>
          <a:bodyPr>
            <a:spAutoFit/>
          </a:bodyPr>
          <a:p>
            <a:pPr lvl="0" eaLnBrk="1" hangingPunct="1">
              <a:spcBef>
                <a:spcPct val="0"/>
              </a:spcBef>
              <a:buClrTx/>
              <a:buNone/>
            </a:pPr>
            <a:r>
              <a:rPr lang="zh-CN" altLang="en-US" sz="4400" b="1" dirty="0">
                <a:solidFill>
                  <a:srgbClr val="1C1C1C"/>
                </a:solidFill>
                <a:latin typeface="Times New Roman" panose="02020603050405020304" pitchFamily="18" charset="0"/>
                <a:ea typeface="宋体" panose="02010600030101010101" pitchFamily="2" charset="-122"/>
              </a:rPr>
              <a:t>一、文化大革命</a:t>
            </a:r>
            <a:endParaRPr lang="zh-CN" altLang="en-US" sz="4400" b="1" dirty="0">
              <a:solidFill>
                <a:srgbClr val="1C1C1C"/>
              </a:solidFill>
              <a:latin typeface="Times New Roman" panose="02020603050405020304" pitchFamily="18" charset="0"/>
              <a:ea typeface="宋体" panose="02010600030101010101" pitchFamily="2" charset="-122"/>
            </a:endParaRPr>
          </a:p>
          <a:p>
            <a:pPr lvl="0" eaLnBrk="1" hangingPunct="1">
              <a:spcBef>
                <a:spcPct val="0"/>
              </a:spcBef>
              <a:buClrTx/>
              <a:buNone/>
            </a:pPr>
            <a:r>
              <a:rPr lang="en-US" altLang="zh-CN" sz="4400" b="1" dirty="0">
                <a:solidFill>
                  <a:srgbClr val="1C1C1C"/>
                </a:solidFill>
                <a:latin typeface="Times New Roman" panose="02020603050405020304" pitchFamily="18" charset="0"/>
                <a:ea typeface="宋体" panose="02010600030101010101" pitchFamily="2" charset="-122"/>
              </a:rPr>
              <a:t>1</a:t>
            </a:r>
            <a:r>
              <a:rPr lang="zh-CN" altLang="en-US" sz="4400" b="1" dirty="0">
                <a:solidFill>
                  <a:srgbClr val="1C1C1C"/>
                </a:solidFill>
                <a:latin typeface="Times New Roman" panose="02020603050405020304" pitchFamily="18" charset="0"/>
                <a:ea typeface="宋体" panose="02010600030101010101" pitchFamily="2" charset="-122"/>
              </a:rPr>
              <a:t>、“文化大革命”起因 </a:t>
            </a:r>
            <a:endParaRPr lang="zh-CN" altLang="en-US" sz="4400" b="1" dirty="0">
              <a:solidFill>
                <a:srgbClr val="1C1C1C"/>
              </a:solidFill>
              <a:latin typeface="Times New Roman" panose="02020603050405020304" pitchFamily="18" charset="0"/>
              <a:ea typeface="宋体" panose="02010600030101010101" pitchFamily="2" charset="-122"/>
            </a:endParaRPr>
          </a:p>
        </p:txBody>
      </p:sp>
      <p:sp>
        <p:nvSpPr>
          <p:cNvPr id="431107" name="Rectangle 3"/>
          <p:cNvSpPr>
            <a:spLocks noChangeArrowheads="1"/>
          </p:cNvSpPr>
          <p:nvPr/>
        </p:nvSpPr>
        <p:spPr bwMode="auto">
          <a:xfrm>
            <a:off x="0" y="1905000"/>
            <a:ext cx="11049000" cy="4191000"/>
          </a:xfrm>
          <a:prstGeom prst="rect">
            <a:avLst/>
          </a:prstGeom>
          <a:noFill/>
          <a:ln w="9525">
            <a:noFill/>
            <a:miter lim="800000"/>
          </a:ln>
          <a:effectLst/>
        </p:spPr>
        <p:txBody>
          <a:bodyPr>
            <a:spAutoFit/>
          </a:bodyPr>
          <a:p>
            <a:pPr lvl="0" eaLnBrk="1" hangingPunct="1">
              <a:buFont typeface="Wingdings" panose="05000000000000000000" pitchFamily="2" charset="2"/>
              <a:buNone/>
            </a:pPr>
            <a:r>
              <a:rPr lang="en-US" altLang="zh-CN" sz="3600" b="1" dirty="0">
                <a:solidFill>
                  <a:srgbClr val="1C1C1C"/>
                </a:solidFill>
                <a:latin typeface="Arial" panose="020B0604020202020204" pitchFamily="34" charset="0"/>
                <a:ea typeface="宋体" panose="02010600030101010101" pitchFamily="2" charset="-122"/>
              </a:rPr>
              <a:t> </a:t>
            </a:r>
            <a:r>
              <a:rPr lang="zh-CN" altLang="en-US" sz="3600" b="1" dirty="0">
                <a:solidFill>
                  <a:srgbClr val="1C1C1C"/>
                </a:solidFill>
                <a:latin typeface="Arial" panose="020B0604020202020204" pitchFamily="34" charset="0"/>
                <a:ea typeface="宋体" panose="02010600030101010101" pitchFamily="2" charset="-122"/>
              </a:rPr>
              <a:t>（ </a:t>
            </a:r>
            <a:r>
              <a:rPr lang="en-US" altLang="zh-CN" sz="3600" b="1" dirty="0">
                <a:solidFill>
                  <a:srgbClr val="1C1C1C"/>
                </a:solidFill>
                <a:latin typeface="Arial" panose="020B0604020202020204" pitchFamily="34" charset="0"/>
                <a:ea typeface="宋体" panose="02010600030101010101" pitchFamily="2" charset="-122"/>
              </a:rPr>
              <a:t>1</a:t>
            </a:r>
            <a:r>
              <a:rPr lang="zh-CN" altLang="en-US" sz="3600" b="1" dirty="0">
                <a:solidFill>
                  <a:srgbClr val="1C1C1C"/>
                </a:solidFill>
                <a:latin typeface="Arial" panose="020B0604020202020204" pitchFamily="34" charset="0"/>
                <a:ea typeface="宋体" panose="02010600030101010101" pitchFamily="2" charset="-122"/>
              </a:rPr>
              <a:t>）毛泽东对国内形势估计失误；</a:t>
            </a:r>
            <a:endParaRPr lang="zh-CN" altLang="en-US" sz="3600" b="1" dirty="0">
              <a:solidFill>
                <a:srgbClr val="1C1C1C"/>
              </a:solidFill>
              <a:latin typeface="Arial" panose="020B0604020202020204" pitchFamily="34" charset="0"/>
              <a:ea typeface="宋体" panose="02010600030101010101" pitchFamily="2" charset="-122"/>
            </a:endParaRPr>
          </a:p>
          <a:p>
            <a:pPr lvl="0" eaLnBrk="1" hangingPunct="1">
              <a:buFont typeface="Wingdings" panose="05000000000000000000" pitchFamily="2" charset="2"/>
              <a:buNone/>
            </a:pPr>
            <a:r>
              <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 </a:t>
            </a:r>
            <a:r>
              <a:rPr lang="zh-CN" altLang="en-US" sz="3600" b="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rPr>
              <a:t>（</a:t>
            </a:r>
            <a:r>
              <a:rPr lang="en-US" altLang="zh-CN" sz="3600" b="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rPr>
              <a:t>2</a:t>
            </a:r>
            <a:r>
              <a:rPr lang="zh-CN" altLang="en-US" sz="3600" b="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rPr>
              <a:t>）“左”倾错误发展到以阶级斗争为纲</a:t>
            </a:r>
            <a:r>
              <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a:t>
            </a:r>
            <a:endPar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endParaRPr>
          </a:p>
          <a:p>
            <a:pPr lvl="0" eaLnBrk="1" hangingPunct="1">
              <a:buFont typeface="Wingdings" panose="05000000000000000000" pitchFamily="2" charset="2"/>
              <a:buNone/>
            </a:pPr>
            <a:r>
              <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  （</a:t>
            </a:r>
            <a:r>
              <a:rPr lang="en-US" altLang="zh-CN"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3</a:t>
            </a:r>
            <a:r>
              <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）林彪、江青等推波助澜。</a:t>
            </a:r>
            <a:endPar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endParaRPr>
          </a:p>
          <a:p>
            <a:pPr lvl="0" eaLnBrk="1" hangingPunct="1">
              <a:buFont typeface="Wingdings" panose="05000000000000000000" pitchFamily="2" charset="2"/>
              <a:buNone/>
            </a:pPr>
            <a:r>
              <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  （</a:t>
            </a:r>
            <a:r>
              <a:rPr lang="en-US" altLang="zh-CN"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4</a:t>
            </a:r>
            <a:r>
              <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rPr>
              <a:t>）个人崇拜的狂热。</a:t>
            </a:r>
            <a:endPar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endParaRPr>
          </a:p>
          <a:p>
            <a:pPr lvl="0" eaLnBrk="1" hangingPunct="1">
              <a:buFont typeface="Wingdings" panose="05000000000000000000" pitchFamily="2" charset="2"/>
              <a:buNone/>
            </a:pPr>
            <a:endPar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endParaRPr>
          </a:p>
          <a:p>
            <a:pPr lvl="0" eaLnBrk="1" hangingPunct="1">
              <a:spcBef>
                <a:spcPct val="50000"/>
              </a:spcBef>
              <a:buClrTx/>
              <a:buNone/>
            </a:pPr>
            <a:endParaRPr lang="zh-CN" altLang="en-US" sz="3600" b="1" dirty="0">
              <a:solidFill>
                <a:srgbClr val="1C1C1C"/>
              </a:solidFill>
              <a:effectLst>
                <a:outerShdw blurRad="38100" dist="38100" dir="2700000">
                  <a:srgbClr val="000000"/>
                </a:outerShdw>
              </a:effectLst>
              <a:latin typeface="Arial" panose="020B0604020202020204" pitchFamily="34" charset="0"/>
              <a:ea typeface="宋体" panose="02010600030101010101" pitchFamily="2" charset="-122"/>
            </a:endParaRPr>
          </a:p>
        </p:txBody>
      </p:sp>
      <p:pic>
        <p:nvPicPr>
          <p:cNvPr id="7172" name="Picture 5" descr="0_14">
            <a:hlinkClick r:id="rId1" action="ppaction://hlinksldjump"/>
          </p:cNvPr>
          <p:cNvPicPr>
            <a:picLocks noChangeAspect="1"/>
          </p:cNvPicPr>
          <p:nvPr/>
        </p:nvPicPr>
        <p:blipFill>
          <a:blip r:embed="rId2"/>
          <a:stretch>
            <a:fillRect/>
          </a:stretch>
        </p:blipFill>
        <p:spPr>
          <a:xfrm>
            <a:off x="0" y="4038600"/>
            <a:ext cx="533400" cy="428625"/>
          </a:xfrm>
          <a:prstGeom prst="rect">
            <a:avLst/>
          </a:prstGeom>
          <a:noFill/>
          <a:ln w="9525">
            <a:noFill/>
          </a:ln>
        </p:spPr>
      </p:pic>
      <p:pic>
        <p:nvPicPr>
          <p:cNvPr id="7173" name="Picture 7" descr="图片1">
            <a:hlinkClick r:id="rId3" action="ppaction://hlinksldjump"/>
          </p:cNvPr>
          <p:cNvPicPr>
            <a:picLocks noChangeAspect="1"/>
          </p:cNvPicPr>
          <p:nvPr/>
        </p:nvPicPr>
        <p:blipFill>
          <a:blip r:embed="rId4"/>
          <a:stretch>
            <a:fillRect/>
          </a:stretch>
        </p:blipFill>
        <p:spPr>
          <a:xfrm>
            <a:off x="8229600" y="6429375"/>
            <a:ext cx="571500" cy="428625"/>
          </a:xfrm>
          <a:prstGeom prst="rect">
            <a:avLst/>
          </a:prstGeom>
          <a:noFill/>
          <a:ln w="9525">
            <a:noFill/>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31107">
                                            <p:txEl>
                                              <p:charRg st="0" end="19"/>
                                            </p:txEl>
                                          </p:spTgt>
                                        </p:tgtEl>
                                        <p:attrNameLst>
                                          <p:attrName>style.visibility</p:attrName>
                                        </p:attrNameLst>
                                      </p:cBhvr>
                                      <p:to>
                                        <p:strVal val="visible"/>
                                      </p:to>
                                    </p:set>
                                    <p:anim calcmode="discrete" valueType="clr">
                                      <p:cBhvr override="childStyle">
                                        <p:cTn id="7" dur="80"/>
                                        <p:tgtEl>
                                          <p:spTgt spid="431107">
                                            <p:txEl>
                                              <p:charRg st="0" end="1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1107">
                                            <p:txEl>
                                              <p:charRg st="0" end="19"/>
                                            </p:txEl>
                                          </p:spTgt>
                                        </p:tgtEl>
                                        <p:attrNameLst>
                                          <p:attrName>fillcolor</p:attrName>
                                        </p:attrNameLst>
                                      </p:cBhvr>
                                      <p:tavLst>
                                        <p:tav tm="0">
                                          <p:val>
                                            <p:clrVal>
                                              <a:schemeClr val="accent2"/>
                                            </p:clrVal>
                                          </p:val>
                                        </p:tav>
                                        <p:tav tm="50000">
                                          <p:val>
                                            <p:clrVal>
                                              <a:schemeClr val="hlink"/>
                                            </p:clrVal>
                                          </p:val>
                                        </p:tav>
                                      </p:tavLst>
                                    </p:anim>
                                    <p:set>
                                      <p:cBhvr>
                                        <p:cTn id="9" dur="80"/>
                                        <p:tgtEl>
                                          <p:spTgt spid="431107">
                                            <p:txEl>
                                              <p:charRg st="0" end="19"/>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31107">
                                            <p:txEl>
                                              <p:charRg st="19" end="41"/>
                                            </p:txEl>
                                          </p:spTgt>
                                        </p:tgtEl>
                                        <p:attrNameLst>
                                          <p:attrName>style.visibility</p:attrName>
                                        </p:attrNameLst>
                                      </p:cBhvr>
                                      <p:to>
                                        <p:strVal val="visible"/>
                                      </p:to>
                                    </p:set>
                                    <p:anim calcmode="discrete" valueType="clr">
                                      <p:cBhvr override="childStyle">
                                        <p:cTn id="14" dur="80"/>
                                        <p:tgtEl>
                                          <p:spTgt spid="431107">
                                            <p:txEl>
                                              <p:charRg st="19" end="4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31107">
                                            <p:txEl>
                                              <p:charRg st="19" end="41"/>
                                            </p:txEl>
                                          </p:spTgt>
                                        </p:tgtEl>
                                        <p:attrNameLst>
                                          <p:attrName>fillcolor</p:attrName>
                                        </p:attrNameLst>
                                      </p:cBhvr>
                                      <p:tavLst>
                                        <p:tav tm="0">
                                          <p:val>
                                            <p:clrVal>
                                              <a:schemeClr val="accent2"/>
                                            </p:clrVal>
                                          </p:val>
                                        </p:tav>
                                        <p:tav tm="50000">
                                          <p:val>
                                            <p:clrVal>
                                              <a:schemeClr val="hlink"/>
                                            </p:clrVal>
                                          </p:val>
                                        </p:tav>
                                      </p:tavLst>
                                    </p:anim>
                                    <p:set>
                                      <p:cBhvr>
                                        <p:cTn id="16" dur="80"/>
                                        <p:tgtEl>
                                          <p:spTgt spid="431107">
                                            <p:txEl>
                                              <p:charRg st="19" end="4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31107">
                                            <p:txEl>
                                              <p:charRg st="41" end="58"/>
                                            </p:txEl>
                                          </p:spTgt>
                                        </p:tgtEl>
                                        <p:attrNameLst>
                                          <p:attrName>style.visibility</p:attrName>
                                        </p:attrNameLst>
                                      </p:cBhvr>
                                      <p:to>
                                        <p:strVal val="visible"/>
                                      </p:to>
                                    </p:set>
                                    <p:anim calcmode="discrete" valueType="clr">
                                      <p:cBhvr override="childStyle">
                                        <p:cTn id="21" dur="80"/>
                                        <p:tgtEl>
                                          <p:spTgt spid="431107">
                                            <p:txEl>
                                              <p:charRg st="41" end="5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31107">
                                            <p:txEl>
                                              <p:charRg st="41" end="58"/>
                                            </p:txEl>
                                          </p:spTgt>
                                        </p:tgtEl>
                                        <p:attrNameLst>
                                          <p:attrName>fillcolor</p:attrName>
                                        </p:attrNameLst>
                                      </p:cBhvr>
                                      <p:tavLst>
                                        <p:tav tm="0">
                                          <p:val>
                                            <p:clrVal>
                                              <a:schemeClr val="accent2"/>
                                            </p:clrVal>
                                          </p:val>
                                        </p:tav>
                                        <p:tav tm="50000">
                                          <p:val>
                                            <p:clrVal>
                                              <a:schemeClr val="hlink"/>
                                            </p:clrVal>
                                          </p:val>
                                        </p:tav>
                                      </p:tavLst>
                                    </p:anim>
                                    <p:set>
                                      <p:cBhvr>
                                        <p:cTn id="23" dur="80"/>
                                        <p:tgtEl>
                                          <p:spTgt spid="431107">
                                            <p:txEl>
                                              <p:charRg st="41" end="58"/>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31107">
                                            <p:txEl>
                                              <p:charRg st="58" end="72"/>
                                            </p:txEl>
                                          </p:spTgt>
                                        </p:tgtEl>
                                        <p:attrNameLst>
                                          <p:attrName>style.visibility</p:attrName>
                                        </p:attrNameLst>
                                      </p:cBhvr>
                                      <p:to>
                                        <p:strVal val="visible"/>
                                      </p:to>
                                    </p:set>
                                    <p:anim calcmode="discrete" valueType="clr">
                                      <p:cBhvr override="childStyle">
                                        <p:cTn id="28" dur="80"/>
                                        <p:tgtEl>
                                          <p:spTgt spid="431107">
                                            <p:txEl>
                                              <p:charRg st="58" end="7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31107">
                                            <p:txEl>
                                              <p:charRg st="58" end="72"/>
                                            </p:txEl>
                                          </p:spTgt>
                                        </p:tgtEl>
                                        <p:attrNameLst>
                                          <p:attrName>fillcolor</p:attrName>
                                        </p:attrNameLst>
                                      </p:cBhvr>
                                      <p:tavLst>
                                        <p:tav tm="0">
                                          <p:val>
                                            <p:clrVal>
                                              <a:schemeClr val="accent2"/>
                                            </p:clrVal>
                                          </p:val>
                                        </p:tav>
                                        <p:tav tm="50000">
                                          <p:val>
                                            <p:clrVal>
                                              <a:schemeClr val="hlink"/>
                                            </p:clrVal>
                                          </p:val>
                                        </p:tav>
                                      </p:tavLst>
                                    </p:anim>
                                    <p:set>
                                      <p:cBhvr>
                                        <p:cTn id="30" dur="80"/>
                                        <p:tgtEl>
                                          <p:spTgt spid="431107">
                                            <p:txEl>
                                              <p:charRg st="58" end="7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0098" name="图片 260097" descr="344696">
            <a:hlinkClick r:id="rId1"/>
          </p:cNvPr>
          <p:cNvPicPr>
            <a:picLocks noChangeAspect="1"/>
          </p:cNvPicPr>
          <p:nvPr/>
        </p:nvPicPr>
        <p:blipFill>
          <a:blip r:embed="rId2"/>
          <a:stretch>
            <a:fillRect/>
          </a:stretch>
        </p:blipFill>
        <p:spPr>
          <a:xfrm>
            <a:off x="0" y="381000"/>
            <a:ext cx="4343400" cy="3886200"/>
          </a:xfrm>
          <a:prstGeom prst="rect">
            <a:avLst/>
          </a:prstGeom>
          <a:noFill/>
          <a:ln w="9525">
            <a:noFill/>
          </a:ln>
        </p:spPr>
      </p:pic>
      <p:sp>
        <p:nvSpPr>
          <p:cNvPr id="260099" name="矩形 260098"/>
          <p:cNvSpPr/>
          <p:nvPr/>
        </p:nvSpPr>
        <p:spPr>
          <a:xfrm>
            <a:off x="179388" y="692150"/>
            <a:ext cx="1828800" cy="1008063"/>
          </a:xfrm>
          <a:prstGeom prst="rect">
            <a:avLst/>
          </a:prstGeom>
        </p:spPr>
        <p:txBody>
          <a:bodyPr wrap="none" fromWordArt="1">
            <a:prstTxWarp prst="textCascadeUp">
              <a:avLst>
                <a:gd name="adj" fmla="val 58898"/>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论从史出</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60100" name="文本框 260099"/>
          <p:cNvSpPr txBox="1"/>
          <p:nvPr/>
        </p:nvSpPr>
        <p:spPr>
          <a:xfrm>
            <a:off x="457200" y="4267200"/>
            <a:ext cx="3124200" cy="946150"/>
          </a:xfrm>
          <a:prstGeom prst="rect">
            <a:avLst/>
          </a:prstGeom>
          <a:noFill/>
          <a:ln w="9525">
            <a:noFill/>
          </a:ln>
        </p:spPr>
        <p:txBody>
          <a:bodyPr>
            <a:spAutoFit/>
          </a:bodyPr>
          <a:p>
            <a:pPr lvl="0" eaLnBrk="1" hangingPunct="1">
              <a:spcBef>
                <a:spcPct val="50000"/>
              </a:spcBef>
            </a:pPr>
            <a:r>
              <a:rPr lang="zh-CN" altLang="en-US" sz="2800" b="1" dirty="0">
                <a:solidFill>
                  <a:srgbClr val="057508"/>
                </a:solidFill>
                <a:latin typeface="楷体_GB2312" pitchFamily="49" charset="-122"/>
                <a:ea typeface="楷体_GB2312" pitchFamily="49" charset="-122"/>
              </a:rPr>
              <a:t>三尺高帽头上戴           一盆墨汁泼满身</a:t>
            </a:r>
            <a:r>
              <a:rPr lang="zh-CN" altLang="en-US" sz="2800" b="1" dirty="0">
                <a:latin typeface="楷体_GB2312" pitchFamily="49" charset="-122"/>
                <a:ea typeface="楷体_GB2312" pitchFamily="49" charset="-122"/>
              </a:rPr>
              <a:t>  </a:t>
            </a:r>
            <a:endParaRPr lang="zh-CN" altLang="en-US" sz="2800" b="1" dirty="0">
              <a:latin typeface="楷体_GB2312" pitchFamily="49" charset="-122"/>
              <a:ea typeface="楷体_GB2312" pitchFamily="49" charset="-122"/>
            </a:endParaRPr>
          </a:p>
        </p:txBody>
      </p:sp>
      <p:pic>
        <p:nvPicPr>
          <p:cNvPr id="260101" name="Picture 6" descr="被查封的民宅"/>
          <p:cNvPicPr>
            <a:picLocks noChangeAspect="1"/>
          </p:cNvPicPr>
          <p:nvPr/>
        </p:nvPicPr>
        <p:blipFill>
          <a:blip r:embed="rId3"/>
          <a:srcRect l="787" t="764" r="787" b="764"/>
          <a:stretch>
            <a:fillRect/>
          </a:stretch>
        </p:blipFill>
        <p:spPr>
          <a:xfrm>
            <a:off x="4343400" y="457200"/>
            <a:ext cx="4800600" cy="3810000"/>
          </a:xfrm>
          <a:prstGeom prst="rect">
            <a:avLst/>
          </a:prstGeom>
          <a:noFill/>
          <a:ln w="9525">
            <a:noFill/>
          </a:ln>
        </p:spPr>
      </p:pic>
      <p:sp>
        <p:nvSpPr>
          <p:cNvPr id="260102" name="文本框 260101"/>
          <p:cNvSpPr txBox="1"/>
          <p:nvPr/>
        </p:nvSpPr>
        <p:spPr>
          <a:xfrm>
            <a:off x="5181600" y="4343400"/>
            <a:ext cx="2971800" cy="519113"/>
          </a:xfrm>
          <a:prstGeom prst="rect">
            <a:avLst/>
          </a:prstGeom>
          <a:noFill/>
          <a:ln w="9525">
            <a:noFill/>
          </a:ln>
        </p:spPr>
        <p:txBody>
          <a:bodyPr>
            <a:spAutoFit/>
          </a:bodyPr>
          <a:p>
            <a:pPr lvl="0" eaLnBrk="1" hangingPunct="1">
              <a:spcBef>
                <a:spcPct val="50000"/>
              </a:spcBef>
            </a:pPr>
            <a:r>
              <a:rPr lang="zh-CN" altLang="en-US" sz="2800" b="1" dirty="0">
                <a:solidFill>
                  <a:srgbClr val="057508"/>
                </a:solidFill>
                <a:latin typeface="楷体_GB2312" pitchFamily="49" charset="-122"/>
                <a:ea typeface="楷体_GB2312" pitchFamily="49" charset="-122"/>
              </a:rPr>
              <a:t>抄家封门皆有理</a:t>
            </a:r>
            <a:endParaRPr lang="zh-CN" altLang="en-US" sz="2800" b="1" dirty="0">
              <a:solidFill>
                <a:srgbClr val="057508"/>
              </a:solidFill>
              <a:latin typeface="楷体_GB2312" pitchFamily="49" charset="-122"/>
              <a:ea typeface="楷体_GB2312" pitchFamily="49" charset="-122"/>
            </a:endParaRPr>
          </a:p>
        </p:txBody>
      </p:sp>
      <p:sp>
        <p:nvSpPr>
          <p:cNvPr id="260103" name="矩形 260102"/>
          <p:cNvSpPr/>
          <p:nvPr/>
        </p:nvSpPr>
        <p:spPr>
          <a:xfrm>
            <a:off x="179388" y="5300663"/>
            <a:ext cx="8820150" cy="558800"/>
          </a:xfrm>
          <a:prstGeom prst="rect">
            <a:avLst/>
          </a:prstGeom>
          <a:solidFill>
            <a:srgbClr val="00FFFF"/>
          </a:solidFill>
          <a:ln w="9525" cap="flat" cmpd="sng">
            <a:solidFill>
              <a:srgbClr val="FF0000"/>
            </a:solidFill>
            <a:prstDash val="solid"/>
            <a:miter/>
            <a:headEnd type="none" w="med" len="med"/>
            <a:tailEnd type="none" w="med" len="med"/>
          </a:ln>
        </p:spPr>
        <p:txBody>
          <a:bodyPr>
            <a:spAutoFit/>
          </a:bodyPr>
          <a:p>
            <a:pPr lvl="0" eaLnBrk="1" hangingPunct="1"/>
            <a:r>
              <a:rPr lang="zh-CN" altLang="en-US" sz="3000" b="1" dirty="0">
                <a:solidFill>
                  <a:srgbClr val="FF0000"/>
                </a:solidFill>
                <a:latin typeface="Arial" panose="020B0604020202020204" pitchFamily="34" charset="0"/>
                <a:ea typeface="黑体" panose="02010609060101010101" pitchFamily="2" charset="-122"/>
              </a:rPr>
              <a:t>结论</a:t>
            </a:r>
            <a:r>
              <a:rPr lang="en-US" altLang="zh-CN" sz="3000" b="1">
                <a:solidFill>
                  <a:srgbClr val="FF0000"/>
                </a:solidFill>
                <a:latin typeface="Arial" panose="020B0604020202020204" pitchFamily="34" charset="0"/>
                <a:ea typeface="黑体" panose="02010609060101010101" pitchFamily="2" charset="-122"/>
              </a:rPr>
              <a:t>1</a:t>
            </a:r>
            <a:r>
              <a:rPr lang="zh-CN" altLang="en-US" sz="3000" b="1" dirty="0">
                <a:solidFill>
                  <a:srgbClr val="FF0000"/>
                </a:solidFill>
                <a:latin typeface="Arial" panose="020B0604020202020204" pitchFamily="34" charset="0"/>
                <a:ea typeface="黑体" panose="02010609060101010101" pitchFamily="2" charset="-122"/>
              </a:rPr>
              <a:t>：人民的生命财产得不到保障，人权被践踏。</a:t>
            </a:r>
            <a:endParaRPr lang="zh-CN" altLang="en-US" sz="3000" b="1" dirty="0">
              <a:solidFill>
                <a:srgbClr val="FF0000"/>
              </a:solidFill>
              <a:latin typeface="Arial" panose="020B0604020202020204" pitchFamily="34" charset="0"/>
              <a:ea typeface="黑体" panose="02010609060101010101" pitchFamily="2" charset="-122"/>
            </a:endParaRPr>
          </a:p>
        </p:txBody>
      </p:sp>
      <p:sp>
        <p:nvSpPr>
          <p:cNvPr id="260104" name="文本框 260103">
            <a:hlinkClick r:id="" action="ppaction://noaction"/>
          </p:cNvPr>
          <p:cNvSpPr txBox="1"/>
          <p:nvPr/>
        </p:nvSpPr>
        <p:spPr>
          <a:xfrm>
            <a:off x="0" y="0"/>
            <a:ext cx="7092950" cy="650875"/>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buClrTx/>
            </a:pPr>
            <a:r>
              <a:rPr lang="zh-CN" altLang="en-US" sz="2400" b="1" dirty="0">
                <a:solidFill>
                  <a:schemeClr val="accent2"/>
                </a:solidFill>
                <a:latin typeface="黑体" panose="02010609060101010101" pitchFamily="2" charset="-122"/>
                <a:ea typeface="黑体" panose="02010609060101010101" pitchFamily="2" charset="-122"/>
              </a:rPr>
              <a:t> </a:t>
            </a:r>
            <a:r>
              <a:rPr lang="en-US" altLang="zh-CN" sz="3200" b="1">
                <a:solidFill>
                  <a:srgbClr val="0000FF"/>
                </a:solidFill>
                <a:latin typeface="黑体" panose="02010609060101010101" pitchFamily="2" charset="-122"/>
                <a:ea typeface="黑体" panose="02010609060101010101" pitchFamily="2" charset="-122"/>
              </a:rPr>
              <a:t>2</a:t>
            </a:r>
            <a:r>
              <a:rPr lang="zh-CN" altLang="en-US" sz="3200" b="1" dirty="0">
                <a:solidFill>
                  <a:srgbClr val="0000FF"/>
                </a:solidFill>
                <a:latin typeface="黑体" panose="02010609060101010101" pitchFamily="2" charset="-122"/>
                <a:ea typeface="黑体" panose="02010609060101010101" pitchFamily="2" charset="-122"/>
              </a:rPr>
              <a:t>、“文革”对民主法制破坏的表现</a:t>
            </a:r>
            <a:r>
              <a:rPr lang="zh-CN" altLang="en-US" sz="3600" b="1" dirty="0">
                <a:solidFill>
                  <a:schemeClr val="accent2"/>
                </a:solidFill>
                <a:latin typeface="黑体" panose="02010609060101010101" pitchFamily="2" charset="-122"/>
                <a:ea typeface="黑体" panose="02010609060101010101" pitchFamily="2" charset="-122"/>
              </a:rPr>
              <a:t>          </a:t>
            </a:r>
            <a:endParaRPr lang="zh-CN" altLang="en-US" sz="36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0103"/>
                                        </p:tgtEl>
                                        <p:attrNameLst>
                                          <p:attrName>style.visibility</p:attrName>
                                        </p:attrNameLst>
                                      </p:cBhvr>
                                      <p:to>
                                        <p:strVal val="visible"/>
                                      </p:to>
                                    </p:set>
                                    <p:anim calcmode="lin" valueType="num">
                                      <p:cBhvr additive="base">
                                        <p:cTn id="7" dur="500" fill="hold"/>
                                        <p:tgtEl>
                                          <p:spTgt spid="260103"/>
                                        </p:tgtEl>
                                        <p:attrNameLst>
                                          <p:attrName>ppt_x</p:attrName>
                                        </p:attrNameLst>
                                      </p:cBhvr>
                                      <p:tavLst>
                                        <p:tav tm="0">
                                          <p:val>
                                            <p:strVal val="#ppt_x"/>
                                          </p:val>
                                        </p:tav>
                                        <p:tav tm="100000">
                                          <p:val>
                                            <p:strVal val="#ppt_x"/>
                                          </p:val>
                                        </p:tav>
                                      </p:tavLst>
                                    </p:anim>
                                    <p:anim calcmode="lin" valueType="num">
                                      <p:cBhvr additive="base">
                                        <p:cTn id="8" dur="500" fill="hold"/>
                                        <p:tgtEl>
                                          <p:spTgt spid="260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3170" name="图片 263169" descr="gnyhl20041222wallpaper084">
            <a:hlinkClick r:id="rId1"/>
          </p:cNvPr>
          <p:cNvPicPr>
            <a:picLocks noChangeAspect="1"/>
          </p:cNvPicPr>
          <p:nvPr/>
        </p:nvPicPr>
        <p:blipFill>
          <a:blip r:embed="rId2"/>
          <a:stretch>
            <a:fillRect/>
          </a:stretch>
        </p:blipFill>
        <p:spPr>
          <a:xfrm>
            <a:off x="4716463" y="304800"/>
            <a:ext cx="4427537" cy="3494088"/>
          </a:xfrm>
          <a:prstGeom prst="rect">
            <a:avLst/>
          </a:prstGeom>
          <a:noFill/>
          <a:ln w="9525">
            <a:noFill/>
          </a:ln>
        </p:spPr>
      </p:pic>
      <p:pic>
        <p:nvPicPr>
          <p:cNvPr id="263171" name="图片 263170" descr="KK00520704"/>
          <p:cNvPicPr>
            <a:picLocks noChangeAspect="1"/>
          </p:cNvPicPr>
          <p:nvPr/>
        </p:nvPicPr>
        <p:blipFill>
          <a:blip r:embed="rId3"/>
          <a:stretch>
            <a:fillRect/>
          </a:stretch>
        </p:blipFill>
        <p:spPr>
          <a:xfrm>
            <a:off x="228600" y="228600"/>
            <a:ext cx="4643438" cy="3581400"/>
          </a:xfrm>
          <a:prstGeom prst="rect">
            <a:avLst/>
          </a:prstGeom>
          <a:noFill/>
          <a:ln w="9525">
            <a:noFill/>
          </a:ln>
        </p:spPr>
      </p:pic>
      <p:sp>
        <p:nvSpPr>
          <p:cNvPr id="263172" name="文本框 263171"/>
          <p:cNvSpPr txBox="1"/>
          <p:nvPr/>
        </p:nvSpPr>
        <p:spPr>
          <a:xfrm>
            <a:off x="185738" y="4876800"/>
            <a:ext cx="8958262" cy="1138238"/>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buFont typeface="Arial" panose="020B0604020202020204" pitchFamily="34" charset="0"/>
              <a:buNone/>
            </a:pPr>
            <a:r>
              <a:rPr lang="zh-CN" altLang="en-US" sz="2800" b="1" dirty="0">
                <a:solidFill>
                  <a:srgbClr val="FF3300"/>
                </a:solidFill>
                <a:latin typeface="Arial" panose="020B0604020202020204" pitchFamily="34" charset="0"/>
                <a:ea typeface="宋体" panose="02010600030101010101" pitchFamily="2" charset="-122"/>
              </a:rPr>
              <a:t>结论</a:t>
            </a:r>
            <a:r>
              <a:rPr lang="en-US" altLang="zh-CN" sz="2800" b="1" dirty="0">
                <a:solidFill>
                  <a:srgbClr val="FF3300"/>
                </a:solidFill>
                <a:latin typeface="Arial" panose="020B0604020202020204" pitchFamily="34" charset="0"/>
                <a:ea typeface="宋体" panose="02010600030101010101" pitchFamily="2" charset="-122"/>
              </a:rPr>
              <a:t>2</a:t>
            </a:r>
            <a:r>
              <a:rPr lang="zh-CN" altLang="en-US" sz="2800" b="1" dirty="0">
                <a:solidFill>
                  <a:srgbClr val="FF3300"/>
                </a:solidFill>
                <a:latin typeface="Arial" panose="020B0604020202020204" pitchFamily="34" charset="0"/>
                <a:ea typeface="宋体" panose="02010600030101010101" pitchFamily="2" charset="-122"/>
              </a:rPr>
              <a:t>：</a:t>
            </a:r>
            <a:r>
              <a:rPr lang="zh-CN" altLang="en-US" sz="2800" b="1">
                <a:solidFill>
                  <a:srgbClr val="FF3300"/>
                </a:solidFill>
                <a:latin typeface="Arial" panose="020B0604020202020204" pitchFamily="34" charset="0"/>
                <a:ea typeface="宋体" panose="02010600030101010101" pitchFamily="2" charset="-122"/>
              </a:rPr>
              <a:t>非法夺权造成各级</a:t>
            </a:r>
            <a:r>
              <a:rPr lang="zh-CN" altLang="en-US" sz="3600" b="1">
                <a:solidFill>
                  <a:srgbClr val="FF3300"/>
                </a:solidFill>
                <a:latin typeface="Arial" panose="020B0604020202020204" pitchFamily="34" charset="0"/>
                <a:ea typeface="宋体" panose="02010600030101010101" pitchFamily="2" charset="-122"/>
              </a:rPr>
              <a:t>行政机关</a:t>
            </a:r>
            <a:r>
              <a:rPr lang="zh-CN" altLang="en-US" sz="2800" b="1">
                <a:solidFill>
                  <a:srgbClr val="FF3300"/>
                </a:solidFill>
                <a:latin typeface="Arial" panose="020B0604020202020204" pitchFamily="34" charset="0"/>
                <a:ea typeface="宋体" panose="02010600030101010101" pitchFamily="2" charset="-122"/>
              </a:rPr>
              <a:t>和</a:t>
            </a:r>
            <a:r>
              <a:rPr lang="zh-CN" altLang="en-US" sz="3600" b="1">
                <a:solidFill>
                  <a:srgbClr val="FF3300"/>
                </a:solidFill>
                <a:latin typeface="Arial" panose="020B0604020202020204" pitchFamily="34" charset="0"/>
                <a:ea typeface="宋体" panose="02010600030101010101" pitchFamily="2" charset="-122"/>
              </a:rPr>
              <a:t>司法机关</a:t>
            </a:r>
            <a:r>
              <a:rPr lang="zh-CN" altLang="en-US" sz="2800" b="1">
                <a:solidFill>
                  <a:srgbClr val="FF3300"/>
                </a:solidFill>
                <a:latin typeface="Arial" panose="020B0604020202020204" pitchFamily="34" charset="0"/>
                <a:ea typeface="宋体" panose="02010600030101010101" pitchFamily="2" charset="-122"/>
              </a:rPr>
              <a:t>陷于瘫痪，社会处于无政府状态，</a:t>
            </a:r>
            <a:r>
              <a:rPr lang="zh-CN" altLang="en-US" sz="3200" b="1">
                <a:solidFill>
                  <a:srgbClr val="FF0000"/>
                </a:solidFill>
                <a:latin typeface="Arial" panose="020B0604020202020204" pitchFamily="34" charset="0"/>
                <a:ea typeface="宋体" panose="02010600030101010101" pitchFamily="2" charset="-122"/>
              </a:rPr>
              <a:t>社会秩序极端混乱</a:t>
            </a:r>
            <a:r>
              <a:rPr lang="zh-CN" altLang="en-US" sz="2800" b="1">
                <a:latin typeface="Arial" panose="020B0604020202020204" pitchFamily="34" charset="0"/>
                <a:ea typeface="宋体" panose="02010600030101010101" pitchFamily="2" charset="-122"/>
              </a:rPr>
              <a:t> 。</a:t>
            </a:r>
            <a:r>
              <a:rPr lang="zh-CN" altLang="en-US" sz="2800">
                <a:latin typeface="Arial" panose="020B0604020202020204" pitchFamily="34" charset="0"/>
                <a:ea typeface="宋体" panose="02010600030101010101" pitchFamily="2" charset="-122"/>
              </a:rPr>
              <a:t> </a:t>
            </a:r>
            <a:endParaRPr lang="zh-CN" altLang="en-US" sz="2800">
              <a:latin typeface="Arial" panose="020B0604020202020204" pitchFamily="34" charset="0"/>
              <a:ea typeface="宋体" panose="02010600030101010101" pitchFamily="2" charset="-122"/>
            </a:endParaRPr>
          </a:p>
        </p:txBody>
      </p:sp>
      <p:sp>
        <p:nvSpPr>
          <p:cNvPr id="263173" name="矩形 263172"/>
          <p:cNvSpPr/>
          <p:nvPr/>
        </p:nvSpPr>
        <p:spPr>
          <a:xfrm>
            <a:off x="228600" y="228600"/>
            <a:ext cx="1822450" cy="10033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论从史出</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63174" name="文本框 263173"/>
          <p:cNvSpPr txBox="1"/>
          <p:nvPr/>
        </p:nvSpPr>
        <p:spPr>
          <a:xfrm>
            <a:off x="304800" y="4114800"/>
            <a:ext cx="8534400" cy="579438"/>
          </a:xfrm>
          <a:prstGeom prst="rect">
            <a:avLst/>
          </a:prstGeom>
          <a:noFill/>
          <a:ln w="9525">
            <a:noFill/>
          </a:ln>
        </p:spPr>
        <p:txBody>
          <a:bodyPr>
            <a:spAutoFit/>
          </a:bodyPr>
          <a:p>
            <a:pPr lvl="0" eaLnBrk="1" hangingPunct="1">
              <a:spcBef>
                <a:spcPct val="50000"/>
              </a:spcBef>
            </a:pPr>
            <a:r>
              <a:rPr lang="zh-CN" altLang="en-US" sz="3200" b="1" dirty="0">
                <a:latin typeface="Arial" panose="020B0604020202020204" pitchFamily="34" charset="0"/>
                <a:ea typeface="宋体" panose="02010600030101010101" pitchFamily="2" charset="-122"/>
              </a:rPr>
              <a:t>回顾上节课所学：国家最高权力机关是什么？</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3172">
                                            <p:txEl>
                                              <p:charRg st="0" end="48"/>
                                            </p:txEl>
                                          </p:spTgt>
                                        </p:tgtEl>
                                        <p:attrNameLst>
                                          <p:attrName>style.visibility</p:attrName>
                                        </p:attrNameLst>
                                      </p:cBhvr>
                                      <p:to>
                                        <p:strVal val="visible"/>
                                      </p:to>
                                    </p:set>
                                    <p:anim calcmode="lin" valueType="num">
                                      <p:cBhvr additive="base">
                                        <p:cTn id="7" dur="500" fill="hold"/>
                                        <p:tgtEl>
                                          <p:spTgt spid="263172">
                                            <p:txEl>
                                              <p:charRg st="0" end="4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72">
                                            <p:txEl>
                                              <p:charRg st="0" end="4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2146" name="图片 262145" descr="75_31864"/>
          <p:cNvPicPr>
            <a:picLocks noChangeAspect="1"/>
          </p:cNvPicPr>
          <p:nvPr/>
        </p:nvPicPr>
        <p:blipFill>
          <a:blip r:embed="rId1"/>
          <a:stretch>
            <a:fillRect/>
          </a:stretch>
        </p:blipFill>
        <p:spPr>
          <a:xfrm>
            <a:off x="0" y="723900"/>
            <a:ext cx="4267200" cy="6134100"/>
          </a:xfrm>
          <a:prstGeom prst="rect">
            <a:avLst/>
          </a:prstGeom>
          <a:noFill/>
          <a:ln w="9525">
            <a:noFill/>
          </a:ln>
        </p:spPr>
      </p:pic>
      <p:pic>
        <p:nvPicPr>
          <p:cNvPr id="262147" name="图片 262146" descr="75_31865"/>
          <p:cNvPicPr>
            <a:picLocks noChangeAspect="1"/>
          </p:cNvPicPr>
          <p:nvPr/>
        </p:nvPicPr>
        <p:blipFill>
          <a:blip r:embed="rId2"/>
          <a:srcRect b="8"/>
          <a:stretch>
            <a:fillRect/>
          </a:stretch>
        </p:blipFill>
        <p:spPr>
          <a:xfrm>
            <a:off x="4267200" y="723900"/>
            <a:ext cx="4876800" cy="6134100"/>
          </a:xfrm>
          <a:prstGeom prst="rect">
            <a:avLst/>
          </a:prstGeom>
          <a:noFill/>
          <a:ln w="9525">
            <a:noFill/>
          </a:ln>
        </p:spPr>
      </p:pic>
      <p:sp>
        <p:nvSpPr>
          <p:cNvPr id="262148" name="文本框 262147"/>
          <p:cNvSpPr txBox="1"/>
          <p:nvPr/>
        </p:nvSpPr>
        <p:spPr>
          <a:xfrm>
            <a:off x="0" y="115888"/>
            <a:ext cx="5197475" cy="588962"/>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algn="ctr" eaLnBrk="1" hangingPunct="1">
              <a:buClrTx/>
            </a:pPr>
            <a:r>
              <a:rPr lang="zh-CN" altLang="en-US" sz="3200" b="1" dirty="0">
                <a:solidFill>
                  <a:srgbClr val="FF3300"/>
                </a:solidFill>
                <a:latin typeface="黑体" panose="02010609060101010101" pitchFamily="2" charset="-122"/>
                <a:ea typeface="黑体" panose="02010609060101010101" pitchFamily="2" charset="-122"/>
              </a:rPr>
              <a:t>各地革命委员会的成立</a:t>
            </a:r>
            <a:endParaRPr lang="zh-CN" altLang="en-US" sz="3200" b="1">
              <a:solidFill>
                <a:srgbClr val="FF3300"/>
              </a:solidFill>
              <a:latin typeface="黑体" panose="02010609060101010101" pitchFamily="2" charset="-122"/>
              <a:ea typeface="黑体" panose="02010609060101010101" pitchFamily="2" charset="-122"/>
            </a:endParaRPr>
          </a:p>
        </p:txBody>
      </p:sp>
      <p:sp>
        <p:nvSpPr>
          <p:cNvPr id="262149" name="Text Box 8"/>
          <p:cNvSpPr txBox="1"/>
          <p:nvPr/>
        </p:nvSpPr>
        <p:spPr>
          <a:xfrm>
            <a:off x="1905000" y="762000"/>
            <a:ext cx="4419600" cy="762000"/>
          </a:xfrm>
          <a:prstGeom prst="rect">
            <a:avLst/>
          </a:prstGeom>
          <a:solidFill>
            <a:srgbClr val="CCFFFF"/>
          </a:solidFill>
          <a:ln w="31750">
            <a:noFill/>
          </a:ln>
        </p:spPr>
        <p:txBody>
          <a:bodyPr>
            <a:spAutoFit/>
          </a:bodyPr>
          <a:p>
            <a:pPr lvl="0" eaLnBrk="1" hangingPunct="1"/>
            <a:r>
              <a:rPr lang="zh-CN" altLang="en-US" sz="4400" b="1" dirty="0">
                <a:solidFill>
                  <a:schemeClr val="hlink"/>
                </a:solidFill>
                <a:latin typeface="宋体" panose="02010600030101010101" pitchFamily="2" charset="-122"/>
                <a:ea typeface="宋体" panose="02010600030101010101" pitchFamily="2" charset="-122"/>
              </a:rPr>
              <a:t> </a:t>
            </a:r>
            <a:r>
              <a:rPr lang="zh-CN" altLang="en-US" sz="3600" b="1" dirty="0">
                <a:solidFill>
                  <a:srgbClr val="000000"/>
                </a:solidFill>
                <a:latin typeface="宋体" panose="02010600030101010101" pitchFamily="2" charset="-122"/>
                <a:ea typeface="宋体" panose="02010600030101010101" pitchFamily="2" charset="-122"/>
              </a:rPr>
              <a:t>社会秩序极端混乱</a:t>
            </a:r>
            <a:endParaRPr lang="zh-CN" altLang="en-US" sz="3600" b="1" i="1">
              <a:solidFill>
                <a:schemeClr val="hlink"/>
              </a:solidFill>
              <a:latin typeface="宋体" panose="02010600030101010101" pitchFamily="2" charset="-122"/>
              <a:ea typeface="宋体" panose="02010600030101010101" pitchFamily="2" charset="-122"/>
            </a:endParaRPr>
          </a:p>
        </p:txBody>
      </p:sp>
      <p:sp>
        <p:nvSpPr>
          <p:cNvPr id="262150" name="Text Box 8"/>
          <p:cNvSpPr txBox="1"/>
          <p:nvPr/>
        </p:nvSpPr>
        <p:spPr>
          <a:xfrm>
            <a:off x="179388" y="5013325"/>
            <a:ext cx="8686800" cy="1249363"/>
          </a:xfrm>
          <a:prstGeom prst="rect">
            <a:avLst/>
          </a:prstGeom>
          <a:solidFill>
            <a:srgbClr val="FFFF99"/>
          </a:solidFill>
          <a:ln w="31750">
            <a:noFill/>
          </a:ln>
        </p:spPr>
        <p:txBody>
          <a:bodyPr>
            <a:spAutoFit/>
          </a:bodyPr>
          <a:p>
            <a:pPr lvl="0" eaLnBrk="1" hangingPunct="1"/>
            <a:r>
              <a:rPr lang="zh-CN" altLang="en-US" sz="4400" b="1" dirty="0">
                <a:latin typeface="黑体" panose="02010609060101010101" pitchFamily="2" charset="-122"/>
                <a:ea typeface="黑体" panose="02010609060101010101" pitchFamily="2" charset="-122"/>
              </a:rPr>
              <a:t> </a:t>
            </a:r>
            <a:r>
              <a:rPr lang="zh-CN" altLang="en-US" sz="3600" b="1" dirty="0">
                <a:latin typeface="黑体" panose="02010609060101010101" pitchFamily="2" charset="-122"/>
                <a:ea typeface="黑体" panose="02010609060101010101" pitchFamily="2" charset="-122"/>
              </a:rPr>
              <a:t>结论</a:t>
            </a:r>
            <a:r>
              <a:rPr lang="en-US" altLang="zh-CN" sz="3600" b="1" dirty="0">
                <a:latin typeface="黑体" panose="02010609060101010101" pitchFamily="2" charset="-122"/>
                <a:ea typeface="黑体" panose="02010609060101010101" pitchFamily="2" charset="-122"/>
              </a:rPr>
              <a:t>3</a:t>
            </a:r>
            <a:r>
              <a:rPr lang="en-US" altLang="zh-CN" sz="44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人民代表大会制度、政治协商制度遭到破坏</a:t>
            </a:r>
            <a:endParaRPr lang="zh-CN" altLang="en-US" sz="3200" b="1" i="1">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2150"/>
                                        </p:tgtEl>
                                        <p:attrNameLst>
                                          <p:attrName>style.visibility</p:attrName>
                                        </p:attrNameLst>
                                      </p:cBhvr>
                                      <p:to>
                                        <p:strVal val="visible"/>
                                      </p:to>
                                    </p:set>
                                    <p:animEffect transition="in" filter="wipe(down)">
                                      <p:cBhvr>
                                        <p:cTn id="7" dur="580">
                                          <p:stCondLst>
                                            <p:cond delay="0"/>
                                          </p:stCondLst>
                                        </p:cTn>
                                        <p:tgtEl>
                                          <p:spTgt spid="262150"/>
                                        </p:tgtEl>
                                      </p:cBhvr>
                                    </p:animEffect>
                                    <p:anim calcmode="lin" valueType="num">
                                      <p:cBhvr>
                                        <p:cTn id="8" dur="1822" tmFilter="0,0; 0.14,0.36; 0.43,0.73; 0.71,0.91; 1.0,1.0">
                                          <p:stCondLst>
                                            <p:cond delay="0"/>
                                          </p:stCondLst>
                                        </p:cTn>
                                        <p:tgtEl>
                                          <p:spTgt spid="2621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2150"/>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262150"/>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262150"/>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262150"/>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262150"/>
                                        </p:tgtEl>
                                      </p:cBhvr>
                                      <p:to x="100000" y="60000"/>
                                    </p:animScale>
                                    <p:animScale>
                                      <p:cBhvr>
                                        <p:cTn id="14" dur="166" decel="50000">
                                          <p:stCondLst>
                                            <p:cond delay="676"/>
                                          </p:stCondLst>
                                        </p:cTn>
                                        <p:tgtEl>
                                          <p:spTgt spid="262150"/>
                                        </p:tgtEl>
                                      </p:cBhvr>
                                      <p:to x="100000" y="100000"/>
                                    </p:animScale>
                                    <p:animScale>
                                      <p:cBhvr>
                                        <p:cTn id="15" dur="26">
                                          <p:stCondLst>
                                            <p:cond delay="1312"/>
                                          </p:stCondLst>
                                        </p:cTn>
                                        <p:tgtEl>
                                          <p:spTgt spid="262150"/>
                                        </p:tgtEl>
                                      </p:cBhvr>
                                      <p:to x="100000" y="80000"/>
                                    </p:animScale>
                                    <p:animScale>
                                      <p:cBhvr>
                                        <p:cTn id="16" dur="166" decel="50000">
                                          <p:stCondLst>
                                            <p:cond delay="1338"/>
                                          </p:stCondLst>
                                        </p:cTn>
                                        <p:tgtEl>
                                          <p:spTgt spid="262150"/>
                                        </p:tgtEl>
                                      </p:cBhvr>
                                      <p:to x="100000" y="100000"/>
                                    </p:animScale>
                                    <p:animScale>
                                      <p:cBhvr>
                                        <p:cTn id="17" dur="26">
                                          <p:stCondLst>
                                            <p:cond delay="1642"/>
                                          </p:stCondLst>
                                        </p:cTn>
                                        <p:tgtEl>
                                          <p:spTgt spid="262150"/>
                                        </p:tgtEl>
                                      </p:cBhvr>
                                      <p:to x="100000" y="90000"/>
                                    </p:animScale>
                                    <p:animScale>
                                      <p:cBhvr>
                                        <p:cTn id="18" dur="166" decel="50000">
                                          <p:stCondLst>
                                            <p:cond delay="1668"/>
                                          </p:stCondLst>
                                        </p:cTn>
                                        <p:tgtEl>
                                          <p:spTgt spid="262150"/>
                                        </p:tgtEl>
                                      </p:cBhvr>
                                      <p:to x="100000" y="100000"/>
                                    </p:animScale>
                                    <p:animScale>
                                      <p:cBhvr>
                                        <p:cTn id="19" dur="26">
                                          <p:stCondLst>
                                            <p:cond delay="1808"/>
                                          </p:stCondLst>
                                        </p:cTn>
                                        <p:tgtEl>
                                          <p:spTgt spid="262150"/>
                                        </p:tgtEl>
                                      </p:cBhvr>
                                      <p:to x="100000" y="95000"/>
                                    </p:animScale>
                                    <p:animScale>
                                      <p:cBhvr>
                                        <p:cTn id="20" dur="166" decel="50000">
                                          <p:stCondLst>
                                            <p:cond delay="1834"/>
                                          </p:stCondLst>
                                        </p:cTn>
                                        <p:tgtEl>
                                          <p:spTgt spid="2621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5400</Words>
  <Application>WPS 演示</Application>
  <PresentationFormat/>
  <Paragraphs>419</Paragraphs>
  <Slides>35</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35</vt:i4>
      </vt:variant>
    </vt:vector>
  </HeadingPairs>
  <TitlesOfParts>
    <vt:vector size="58" baseType="lpstr">
      <vt:lpstr>Arial</vt:lpstr>
      <vt:lpstr>宋体</vt:lpstr>
      <vt:lpstr>Wingdings</vt:lpstr>
      <vt:lpstr>Calibri</vt:lpstr>
      <vt:lpstr>华文行楷</vt:lpstr>
      <vt:lpstr>Times New Roman</vt:lpstr>
      <vt:lpstr>隶书</vt:lpstr>
      <vt:lpstr>华文新魏</vt:lpstr>
      <vt:lpstr>黑体</vt:lpstr>
      <vt:lpstr>隶书</vt:lpstr>
      <vt:lpstr>Verdana</vt:lpstr>
      <vt:lpstr>Georgia</vt:lpstr>
      <vt:lpstr>楷体_GB2312</vt:lpstr>
      <vt:lpstr>微软雅黑</vt:lpstr>
      <vt:lpstr>Segoe Print</vt:lpstr>
      <vt:lpstr>华文中宋</vt:lpstr>
      <vt:lpstr>楷体_GB2312</vt:lpstr>
      <vt:lpstr>华文新魏</vt:lpstr>
      <vt:lpstr>HY견고딕</vt:lpstr>
      <vt:lpstr>Arial Black</vt:lpstr>
      <vt:lpstr>新宋体</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《如此照相》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2、用法律规范政府的行为</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张奔</dc:creator>
  <cp:keywords>信工学院</cp:keywords>
  <cp:lastModifiedBy>Administrator</cp:lastModifiedBy>
  <cp:revision>138</cp:revision>
  <dcterms:created xsi:type="dcterms:W3CDTF">2013-05-22T02:15:00Z</dcterms:created>
  <dcterms:modified xsi:type="dcterms:W3CDTF">2017-03-01T01:09:32Z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