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7"/>
  </p:notesMasterIdLst>
  <p:sldIdLst>
    <p:sldId id="256" r:id="rId2"/>
    <p:sldId id="257" r:id="rId3"/>
    <p:sldId id="259" r:id="rId4"/>
    <p:sldId id="260" r:id="rId5"/>
    <p:sldId id="261" r:id="rId6"/>
    <p:sldId id="262" r:id="rId7"/>
    <p:sldId id="263" r:id="rId8"/>
    <p:sldId id="264" r:id="rId9"/>
    <p:sldId id="265" r:id="rId10"/>
    <p:sldId id="266" r:id="rId11"/>
    <p:sldId id="267" r:id="rId12"/>
    <p:sldId id="268" r:id="rId13"/>
    <p:sldId id="258" r:id="rId14"/>
    <p:sldId id="269" r:id="rId15"/>
    <p:sldId id="270" r:id="rId16"/>
  </p:sldIdLst>
  <p:sldSz cx="12192000" cy="6858000"/>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70" d="100"/>
          <a:sy n="70" d="100"/>
        </p:scale>
        <p:origin x="714" y="6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81F635F-C336-47A4-A0DA-0B97A72BA7C2}" type="datetimeFigureOut">
              <a:rPr lang="zh-CN" altLang="en-US" smtClean="0"/>
              <a:t>2017/3/13</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6C12660-C139-45DF-B1EF-893A1C8C4F42}" type="slidenum">
              <a:rPr lang="zh-CN" altLang="en-US" smtClean="0"/>
              <a:t>‹#›</a:t>
            </a:fld>
            <a:endParaRPr lang="zh-CN" altLang="en-US"/>
          </a:p>
        </p:txBody>
      </p:sp>
    </p:spTree>
    <p:extLst>
      <p:ext uri="{BB962C8B-B14F-4D97-AF65-F5344CB8AC3E}">
        <p14:creationId xmlns:p14="http://schemas.microsoft.com/office/powerpoint/2010/main" val="187043126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6C12660-C139-45DF-B1EF-893A1C8C4F42}" type="slidenum">
              <a:rPr lang="zh-CN" altLang="en-US" smtClean="0"/>
              <a:t>1</a:t>
            </a:fld>
            <a:endParaRPr lang="zh-CN" altLang="en-US"/>
          </a:p>
        </p:txBody>
      </p:sp>
    </p:spTree>
    <p:extLst>
      <p:ext uri="{BB962C8B-B14F-4D97-AF65-F5344CB8AC3E}">
        <p14:creationId xmlns:p14="http://schemas.microsoft.com/office/powerpoint/2010/main" val="3199029656"/>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标题幻灯片">
    <p:spTree>
      <p:nvGrpSpPr>
        <p:cNvPr id="1" name=""/>
        <p:cNvGrpSpPr/>
        <p:nvPr/>
      </p:nvGrpSpPr>
      <p:grpSpPr>
        <a:xfrm>
          <a:off x="0" y="0"/>
          <a:ext cx="0" cy="0"/>
          <a:chOff x="0" y="0"/>
          <a:chExt cx="0" cy="0"/>
        </a:xfrm>
      </p:grpSpPr>
      <p:grpSp>
        <p:nvGrpSpPr>
          <p:cNvPr id="7" name="Group 6"/>
          <p:cNvGrpSpPr/>
          <p:nvPr/>
        </p:nvGrpSpPr>
        <p:grpSpPr>
          <a:xfrm>
            <a:off x="-16934" y="0"/>
            <a:ext cx="12231160" cy="6856214"/>
            <a:chOff x="-16934" y="0"/>
            <a:chExt cx="12231160" cy="6856214"/>
          </a:xfrm>
        </p:grpSpPr>
        <p:pic>
          <p:nvPicPr>
            <p:cNvPr id="16" name="Picture 15" descr="HD-PanelTitleR1.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6" name="Rectangle 25"/>
            <p:cNvSpPr/>
            <p:nvPr/>
          </p:nvSpPr>
          <p:spPr>
            <a:xfrm>
              <a:off x="2328332" y="1540931"/>
              <a:ext cx="7543802" cy="3835401"/>
            </a:xfrm>
            <a:prstGeom prst="rect">
              <a:avLst/>
            </a:prstGeom>
            <a:noFill/>
            <a:ln w="15875">
              <a:miter lim="800000"/>
            </a:ln>
          </p:spPr>
          <p:style>
            <a:lnRef idx="1">
              <a:schemeClr val="accent1"/>
            </a:lnRef>
            <a:fillRef idx="3">
              <a:schemeClr val="accent1"/>
            </a:fillRef>
            <a:effectRef idx="2">
              <a:schemeClr val="accent1"/>
            </a:effectRef>
            <a:fontRef idx="minor">
              <a:schemeClr val="lt1"/>
            </a:fontRef>
          </p:style>
        </p:sp>
        <p:pic>
          <p:nvPicPr>
            <p:cNvPr id="17" name="Picture 16"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16934" y="3147609"/>
              <a:ext cx="2478024" cy="612648"/>
            </a:xfrm>
            <a:prstGeom prst="rect">
              <a:avLst/>
            </a:prstGeom>
          </p:spPr>
        </p:pic>
        <p:pic>
          <p:nvPicPr>
            <p:cNvPr id="20" name="Picture 19"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9736202" y="3147609"/>
              <a:ext cx="2478024" cy="612648"/>
            </a:xfrm>
            <a:prstGeom prst="rect">
              <a:avLst/>
            </a:prstGeom>
          </p:spPr>
        </p:pic>
      </p:grpSp>
      <p:sp>
        <p:nvSpPr>
          <p:cNvPr id="2" name="Title 1"/>
          <p:cNvSpPr>
            <a:spLocks noGrp="1"/>
          </p:cNvSpPr>
          <p:nvPr>
            <p:ph type="ctrTitle"/>
          </p:nvPr>
        </p:nvSpPr>
        <p:spPr>
          <a:xfrm>
            <a:off x="2692398" y="1871131"/>
            <a:ext cx="6815669" cy="1515533"/>
          </a:xfrm>
        </p:spPr>
        <p:txBody>
          <a:bodyPr anchor="b">
            <a:noAutofit/>
          </a:bodyPr>
          <a:lstStyle>
            <a:lvl1pPr algn="ctr">
              <a:defRPr sz="5400">
                <a:effectLst/>
              </a:defRPr>
            </a:lvl1pPr>
          </a:lstStyle>
          <a:p>
            <a:r>
              <a:rPr lang="zh-CN" altLang="en-US" smtClean="0"/>
              <a:t>单击此处编辑母版标题样式</a:t>
            </a:r>
            <a:endParaRPr lang="en-US" dirty="0"/>
          </a:p>
        </p:txBody>
      </p:sp>
      <p:sp>
        <p:nvSpPr>
          <p:cNvPr id="3" name="Subtitle 2"/>
          <p:cNvSpPr>
            <a:spLocks noGrp="1"/>
          </p:cNvSpPr>
          <p:nvPr>
            <p:ph type="subTitle" idx="1"/>
          </p:nvPr>
        </p:nvSpPr>
        <p:spPr>
          <a:xfrm>
            <a:off x="2692398" y="3657597"/>
            <a:ext cx="6815669" cy="1320802"/>
          </a:xfrm>
        </p:spPr>
        <p:txBody>
          <a:bodyPr anchor="t">
            <a:normAutofit/>
          </a:bodyPr>
          <a:lstStyle>
            <a:lvl1pPr marL="0" indent="0" algn="ctr">
              <a:buNone/>
              <a:defRPr sz="21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zh-CN" altLang="en-US" smtClean="0"/>
              <a:t>单击此处编辑母版副标题样式</a:t>
            </a:r>
            <a:endParaRPr lang="en-US" dirty="0"/>
          </a:p>
        </p:txBody>
      </p:sp>
      <p:sp>
        <p:nvSpPr>
          <p:cNvPr id="4" name="Date Placeholder 3"/>
          <p:cNvSpPr>
            <a:spLocks noGrp="1"/>
          </p:cNvSpPr>
          <p:nvPr>
            <p:ph type="dt" sz="half" idx="10"/>
          </p:nvPr>
        </p:nvSpPr>
        <p:spPr>
          <a:xfrm>
            <a:off x="7983232" y="5037663"/>
            <a:ext cx="897467" cy="279400"/>
          </a:xfrm>
        </p:spPr>
        <p:txBody>
          <a:bodyPr/>
          <a:lstStyle/>
          <a:p>
            <a:fld id="{CE4A36D1-7265-4308-B338-A6C2CAD358D9}" type="datetime1">
              <a:rPr lang="zh-CN" altLang="en-US" smtClean="0"/>
              <a:t>2017/3/13</a:t>
            </a:fld>
            <a:endParaRPr lang="zh-CN" altLang="en-US"/>
          </a:p>
        </p:txBody>
      </p:sp>
      <p:sp>
        <p:nvSpPr>
          <p:cNvPr id="5" name="Footer Placeholder 4"/>
          <p:cNvSpPr>
            <a:spLocks noGrp="1"/>
          </p:cNvSpPr>
          <p:nvPr>
            <p:ph type="ftr" sz="quarter" idx="11"/>
          </p:nvPr>
        </p:nvSpPr>
        <p:spPr>
          <a:xfrm>
            <a:off x="2692397" y="5037663"/>
            <a:ext cx="5214635" cy="279400"/>
          </a:xfrm>
        </p:spPr>
        <p:txBody>
          <a:bodyPr/>
          <a:lstStyle/>
          <a:p>
            <a:endParaRPr lang="zh-CN" altLang="en-US"/>
          </a:p>
        </p:txBody>
      </p:sp>
      <p:sp>
        <p:nvSpPr>
          <p:cNvPr id="6" name="Slide Number Placeholder 5"/>
          <p:cNvSpPr>
            <a:spLocks noGrp="1"/>
          </p:cNvSpPr>
          <p:nvPr>
            <p:ph type="sldNum" sz="quarter" idx="12"/>
          </p:nvPr>
        </p:nvSpPr>
        <p:spPr>
          <a:xfrm>
            <a:off x="8956900" y="5037663"/>
            <a:ext cx="551167" cy="279400"/>
          </a:xfrm>
        </p:spPr>
        <p:txBody>
          <a:bodyPr/>
          <a:lstStyle/>
          <a:p>
            <a:fld id="{7D95ABE5-D31C-4C3E-A04E-89825D1B3199}" type="slidenum">
              <a:rPr lang="zh-CN" altLang="en-US" smtClean="0"/>
              <a:t>‹#›</a:t>
            </a:fld>
            <a:endParaRPr lang="zh-CN" altLang="en-US"/>
          </a:p>
        </p:txBody>
      </p:sp>
      <p:cxnSp>
        <p:nvCxnSpPr>
          <p:cNvPr id="15" name="Straight Connector 14"/>
          <p:cNvCxnSpPr/>
          <p:nvPr/>
        </p:nvCxnSpPr>
        <p:spPr>
          <a:xfrm>
            <a:off x="2692399" y="3522131"/>
            <a:ext cx="6815668" cy="0"/>
          </a:xfrm>
          <a:prstGeom prst="line">
            <a:avLst/>
          </a:prstGeom>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1652310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带描述的全景图片">
    <p:spTree>
      <p:nvGrpSpPr>
        <p:cNvPr id="1" name=""/>
        <p:cNvGrpSpPr/>
        <p:nvPr/>
      </p:nvGrpSpPr>
      <p:grpSpPr>
        <a:xfrm>
          <a:off x="0" y="0"/>
          <a:ext cx="0" cy="0"/>
          <a:chOff x="0" y="0"/>
          <a:chExt cx="0" cy="0"/>
        </a:xfrm>
      </p:grpSpPr>
      <p:sp>
        <p:nvSpPr>
          <p:cNvPr id="2" name="Title 1"/>
          <p:cNvSpPr>
            <a:spLocks noGrp="1"/>
          </p:cNvSpPr>
          <p:nvPr>
            <p:ph type="title"/>
          </p:nvPr>
        </p:nvSpPr>
        <p:spPr>
          <a:xfrm>
            <a:off x="1295401" y="4815415"/>
            <a:ext cx="9609666" cy="566738"/>
          </a:xfrm>
        </p:spPr>
        <p:txBody>
          <a:bodyPr anchor="b">
            <a:normAutofit/>
          </a:bodyPr>
          <a:lstStyle>
            <a:lvl1pPr algn="ctr">
              <a:defRPr sz="2400" b="0"/>
            </a:lvl1pPr>
          </a:lstStyle>
          <a:p>
            <a:r>
              <a:rPr lang="zh-CN" altLang="en-US" smtClean="0"/>
              <a:t>单击此处编辑母版标题样式</a:t>
            </a:r>
            <a:endParaRPr lang="en-US" dirty="0"/>
          </a:p>
        </p:txBody>
      </p:sp>
      <p:sp>
        <p:nvSpPr>
          <p:cNvPr id="3" name="Picture Placeholder 2"/>
          <p:cNvSpPr>
            <a:spLocks noGrp="1" noChangeAspect="1"/>
          </p:cNvSpPr>
          <p:nvPr>
            <p:ph type="pic" idx="1"/>
          </p:nvPr>
        </p:nvSpPr>
        <p:spPr>
          <a:xfrm>
            <a:off x="1041427" y="1041399"/>
            <a:ext cx="10105972" cy="3335869"/>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zh-CN" altLang="en-US" smtClean="0"/>
              <a:t>单击图标添加图片</a:t>
            </a:r>
            <a:endParaRPr lang="en-US" dirty="0"/>
          </a:p>
        </p:txBody>
      </p:sp>
      <p:sp>
        <p:nvSpPr>
          <p:cNvPr id="4" name="Text Placeholder 3"/>
          <p:cNvSpPr>
            <a:spLocks noGrp="1"/>
          </p:cNvSpPr>
          <p:nvPr>
            <p:ph type="body" sz="half" idx="2"/>
          </p:nvPr>
        </p:nvSpPr>
        <p:spPr>
          <a:xfrm>
            <a:off x="1295401" y="5382153"/>
            <a:ext cx="9609666" cy="493712"/>
          </a:xfrm>
        </p:spPr>
        <p:txBody>
          <a:bodyPr>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
        <p:nvSpPr>
          <p:cNvPr id="5" name="Date Placeholder 4"/>
          <p:cNvSpPr>
            <a:spLocks noGrp="1"/>
          </p:cNvSpPr>
          <p:nvPr>
            <p:ph type="dt" sz="half" idx="10"/>
          </p:nvPr>
        </p:nvSpPr>
        <p:spPr/>
        <p:txBody>
          <a:bodyPr/>
          <a:lstStyle/>
          <a:p>
            <a:fld id="{F16A97DD-03E5-4CEC-BB84-657BE7B1083F}" type="datetime1">
              <a:rPr lang="zh-CN" altLang="en-US" smtClean="0"/>
              <a:t>2017/3/13</a:t>
            </a:fld>
            <a:endParaRPr lang="zh-CN" altLang="en-US"/>
          </a:p>
        </p:txBody>
      </p:sp>
      <p:sp>
        <p:nvSpPr>
          <p:cNvPr id="6" name="Footer Placeholder 5"/>
          <p:cNvSpPr>
            <a:spLocks noGrp="1"/>
          </p:cNvSpPr>
          <p:nvPr>
            <p:ph type="ftr" sz="quarter" idx="11"/>
          </p:nvPr>
        </p:nvSpPr>
        <p:spPr/>
        <p:txBody>
          <a:bodyPr/>
          <a:lstStyle/>
          <a:p>
            <a:endParaRPr lang="zh-CN" altLang="en-US"/>
          </a:p>
        </p:txBody>
      </p:sp>
      <p:sp>
        <p:nvSpPr>
          <p:cNvPr id="7" name="Slide Number Placeholder 6"/>
          <p:cNvSpPr>
            <a:spLocks noGrp="1"/>
          </p:cNvSpPr>
          <p:nvPr>
            <p:ph type="sldNum" sz="quarter" idx="12"/>
          </p:nvPr>
        </p:nvSpPr>
        <p:spPr/>
        <p:txBody>
          <a:bodyPr/>
          <a:lstStyle/>
          <a:p>
            <a:fld id="{7D95ABE5-D31C-4C3E-A04E-89825D1B3199}" type="slidenum">
              <a:rPr lang="zh-CN" altLang="en-US" smtClean="0"/>
              <a:t>‹#›</a:t>
            </a:fld>
            <a:endParaRPr lang="zh-CN" altLang="en-US"/>
          </a:p>
        </p:txBody>
      </p:sp>
    </p:spTree>
    <p:extLst>
      <p:ext uri="{BB962C8B-B14F-4D97-AF65-F5344CB8AC3E}">
        <p14:creationId xmlns:p14="http://schemas.microsoft.com/office/powerpoint/2010/main" val="136224106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标题和描述">
    <p:spTree>
      <p:nvGrpSpPr>
        <p:cNvPr id="1" name=""/>
        <p:cNvGrpSpPr/>
        <p:nvPr/>
      </p:nvGrpSpPr>
      <p:grpSpPr>
        <a:xfrm>
          <a:off x="0" y="0"/>
          <a:ext cx="0" cy="0"/>
          <a:chOff x="0" y="0"/>
          <a:chExt cx="0" cy="0"/>
        </a:xfrm>
      </p:grpSpPr>
      <p:sp>
        <p:nvSpPr>
          <p:cNvPr id="2" name="Title 1"/>
          <p:cNvSpPr>
            <a:spLocks noGrp="1"/>
          </p:cNvSpPr>
          <p:nvPr>
            <p:ph type="title"/>
          </p:nvPr>
        </p:nvSpPr>
        <p:spPr>
          <a:xfrm>
            <a:off x="1303868" y="982132"/>
            <a:ext cx="9592732" cy="2954868"/>
          </a:xfrm>
        </p:spPr>
        <p:txBody>
          <a:bodyPr anchor="ctr">
            <a:normAutofit/>
          </a:bodyPr>
          <a:lstStyle>
            <a:lvl1pPr algn="ctr">
              <a:defRPr sz="3200" b="0" cap="none"/>
            </a:lvl1pPr>
          </a:lstStyle>
          <a:p>
            <a:r>
              <a:rPr lang="zh-CN" altLang="en-US" smtClean="0"/>
              <a:t>单击此处编辑母版标题样式</a:t>
            </a:r>
            <a:endParaRPr lang="en-US" dirty="0"/>
          </a:p>
        </p:txBody>
      </p:sp>
      <p:sp>
        <p:nvSpPr>
          <p:cNvPr id="3" name="Text Placeholder 2"/>
          <p:cNvSpPr>
            <a:spLocks noGrp="1"/>
          </p:cNvSpPr>
          <p:nvPr>
            <p:ph type="body" idx="1"/>
          </p:nvPr>
        </p:nvSpPr>
        <p:spPr>
          <a:xfrm>
            <a:off x="1303868" y="4343399"/>
            <a:ext cx="9592732"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CN" altLang="en-US" smtClean="0"/>
              <a:t>单击此处编辑母版文本样式</a:t>
            </a:r>
          </a:p>
        </p:txBody>
      </p:sp>
      <p:sp>
        <p:nvSpPr>
          <p:cNvPr id="4" name="Date Placeholder 3"/>
          <p:cNvSpPr>
            <a:spLocks noGrp="1"/>
          </p:cNvSpPr>
          <p:nvPr>
            <p:ph type="dt" sz="half" idx="10"/>
          </p:nvPr>
        </p:nvSpPr>
        <p:spPr/>
        <p:txBody>
          <a:bodyPr/>
          <a:lstStyle/>
          <a:p>
            <a:fld id="{D347ABBD-E9E5-402B-B9B1-7818FD4EE1C4}" type="datetime1">
              <a:rPr lang="zh-CN" altLang="en-US" smtClean="0"/>
              <a:t>2017/3/13</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7D95ABE5-D31C-4C3E-A04E-89825D1B3199}" type="slidenum">
              <a:rPr lang="zh-CN" altLang="en-US" smtClean="0"/>
              <a:t>‹#›</a:t>
            </a:fld>
            <a:endParaRPr lang="zh-CN" altLang="en-US"/>
          </a:p>
        </p:txBody>
      </p:sp>
      <p:cxnSp>
        <p:nvCxnSpPr>
          <p:cNvPr id="15" name="Straight Connector 14"/>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98003460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带描述的引言">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370668"/>
          </a:xfrm>
        </p:spPr>
        <p:txBody>
          <a:bodyPr anchor="ctr">
            <a:normAutofit/>
          </a:bodyPr>
          <a:lstStyle>
            <a:lvl1pPr algn="ctr">
              <a:defRPr sz="3200" b="0" cap="none">
                <a:solidFill>
                  <a:schemeClr val="tx1"/>
                </a:solidFill>
              </a:defRPr>
            </a:lvl1pPr>
          </a:lstStyle>
          <a:p>
            <a:r>
              <a:rPr lang="zh-CN" altLang="en-US" smtClean="0"/>
              <a:t>单击此处编辑母版标题样式</a:t>
            </a:r>
            <a:endParaRPr lang="en-US" dirty="0"/>
          </a:p>
        </p:txBody>
      </p:sp>
      <p:sp>
        <p:nvSpPr>
          <p:cNvPr id="10" name="Text Placeholder 9"/>
          <p:cNvSpPr>
            <a:spLocks noGrp="1"/>
          </p:cNvSpPr>
          <p:nvPr>
            <p:ph type="body" sz="quarter" idx="13"/>
          </p:nvPr>
        </p:nvSpPr>
        <p:spPr>
          <a:xfrm>
            <a:off x="1674812" y="3352800"/>
            <a:ext cx="8839202" cy="584200"/>
          </a:xfrm>
        </p:spPr>
        <p:txBody>
          <a:bodyPr anchor="ctr">
            <a:normAutofit/>
          </a:bodyPr>
          <a:lstStyle>
            <a:lvl1pPr marL="0" indent="0" algn="r">
              <a:buFontTx/>
              <a:buNone/>
              <a:defRPr sz="20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zh-CN" altLang="en-US" smtClean="0"/>
              <a:t>单击此处编辑母版文本样式</a:t>
            </a:r>
          </a:p>
        </p:txBody>
      </p:sp>
      <p:sp>
        <p:nvSpPr>
          <p:cNvPr id="3" name="Text Placeholder 2"/>
          <p:cNvSpPr>
            <a:spLocks noGrp="1"/>
          </p:cNvSpPr>
          <p:nvPr>
            <p:ph type="body" idx="1"/>
          </p:nvPr>
        </p:nvSpPr>
        <p:spPr>
          <a:xfrm>
            <a:off x="1295401" y="4343399"/>
            <a:ext cx="9609666"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CN" altLang="en-US" smtClean="0"/>
              <a:t>单击此处编辑母版文本样式</a:t>
            </a:r>
          </a:p>
        </p:txBody>
      </p:sp>
      <p:sp>
        <p:nvSpPr>
          <p:cNvPr id="4" name="Date Placeholder 3"/>
          <p:cNvSpPr>
            <a:spLocks noGrp="1"/>
          </p:cNvSpPr>
          <p:nvPr>
            <p:ph type="dt" sz="half" idx="10"/>
          </p:nvPr>
        </p:nvSpPr>
        <p:spPr/>
        <p:txBody>
          <a:bodyPr/>
          <a:lstStyle/>
          <a:p>
            <a:fld id="{7C32AC4B-09C7-413E-9063-EA66153A11DC}" type="datetime1">
              <a:rPr lang="zh-CN" altLang="en-US" smtClean="0"/>
              <a:t>2017/3/13</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7D95ABE5-D31C-4C3E-A04E-89825D1B3199}" type="slidenum">
              <a:rPr lang="zh-CN" altLang="en-US" smtClean="0"/>
              <a:t>‹#›</a:t>
            </a:fld>
            <a:endParaRPr lang="zh-CN" altLang="en-US"/>
          </a:p>
        </p:txBody>
      </p:sp>
      <p:sp>
        <p:nvSpPr>
          <p:cNvPr id="14" name="TextBox 13"/>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10600267" y="2827870"/>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19" name="Straight Connector 18"/>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21444784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名片">
    <p:spTree>
      <p:nvGrpSpPr>
        <p:cNvPr id="1" name=""/>
        <p:cNvGrpSpPr/>
        <p:nvPr/>
      </p:nvGrpSpPr>
      <p:grpSpPr>
        <a:xfrm>
          <a:off x="0" y="0"/>
          <a:ext cx="0" cy="0"/>
          <a:chOff x="0" y="0"/>
          <a:chExt cx="0" cy="0"/>
        </a:xfrm>
      </p:grpSpPr>
      <p:sp>
        <p:nvSpPr>
          <p:cNvPr id="2" name="Title 1"/>
          <p:cNvSpPr>
            <a:spLocks noGrp="1"/>
          </p:cNvSpPr>
          <p:nvPr>
            <p:ph type="title"/>
          </p:nvPr>
        </p:nvSpPr>
        <p:spPr>
          <a:xfrm>
            <a:off x="1295402" y="3308581"/>
            <a:ext cx="9609668" cy="1468800"/>
          </a:xfrm>
        </p:spPr>
        <p:txBody>
          <a:bodyPr anchor="b">
            <a:normAutofit/>
          </a:bodyPr>
          <a:lstStyle>
            <a:lvl1pPr algn="l">
              <a:defRPr sz="3200" b="0" cap="none"/>
            </a:lvl1pPr>
          </a:lstStyle>
          <a:p>
            <a:r>
              <a:rPr lang="zh-CN" altLang="en-US" smtClean="0"/>
              <a:t>单击此处编辑母版标题样式</a:t>
            </a:r>
            <a:endParaRPr lang="en-US" dirty="0"/>
          </a:p>
        </p:txBody>
      </p:sp>
      <p:sp>
        <p:nvSpPr>
          <p:cNvPr id="3" name="Text Placeholder 2"/>
          <p:cNvSpPr>
            <a:spLocks noGrp="1"/>
          </p:cNvSpPr>
          <p:nvPr>
            <p:ph type="body" idx="1"/>
          </p:nvPr>
        </p:nvSpPr>
        <p:spPr>
          <a:xfrm>
            <a:off x="1295401" y="4777381"/>
            <a:ext cx="9609668" cy="860400"/>
          </a:xfrm>
        </p:spPr>
        <p:txBody>
          <a:bodyPr anchor="t">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CN" altLang="en-US" smtClean="0"/>
              <a:t>单击此处编辑母版文本样式</a:t>
            </a:r>
          </a:p>
        </p:txBody>
      </p:sp>
      <p:sp>
        <p:nvSpPr>
          <p:cNvPr id="4" name="Date Placeholder 3"/>
          <p:cNvSpPr>
            <a:spLocks noGrp="1"/>
          </p:cNvSpPr>
          <p:nvPr>
            <p:ph type="dt" sz="half" idx="10"/>
          </p:nvPr>
        </p:nvSpPr>
        <p:spPr/>
        <p:txBody>
          <a:bodyPr/>
          <a:lstStyle/>
          <a:p>
            <a:fld id="{218D0F8B-464F-43C4-8DD8-204243DC8AA7}" type="datetime1">
              <a:rPr lang="zh-CN" altLang="en-US" smtClean="0"/>
              <a:t>2017/3/13</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7D95ABE5-D31C-4C3E-A04E-89825D1B3199}" type="slidenum">
              <a:rPr lang="zh-CN" altLang="en-US" smtClean="0"/>
              <a:t>‹#›</a:t>
            </a:fld>
            <a:endParaRPr lang="zh-CN" altLang="en-US"/>
          </a:p>
        </p:txBody>
      </p:sp>
    </p:spTree>
    <p:extLst>
      <p:ext uri="{BB962C8B-B14F-4D97-AF65-F5344CB8AC3E}">
        <p14:creationId xmlns:p14="http://schemas.microsoft.com/office/powerpoint/2010/main" val="211155470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引言名片">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243668"/>
          </a:xfrm>
        </p:spPr>
        <p:txBody>
          <a:bodyPr anchor="ctr">
            <a:normAutofit/>
          </a:bodyPr>
          <a:lstStyle>
            <a:lvl1pPr algn="ctr">
              <a:defRPr sz="3200" b="0" cap="none">
                <a:solidFill>
                  <a:schemeClr val="tx1"/>
                </a:solidFill>
              </a:defRPr>
            </a:lvl1pPr>
          </a:lstStyle>
          <a:p>
            <a:r>
              <a:rPr lang="zh-CN" altLang="en-US" smtClean="0"/>
              <a:t>单击此处编辑母版标题样式</a:t>
            </a:r>
            <a:endParaRPr lang="en-US" dirty="0"/>
          </a:p>
        </p:txBody>
      </p:sp>
      <p:sp>
        <p:nvSpPr>
          <p:cNvPr id="23" name="Text Placeholder 2"/>
          <p:cNvSpPr>
            <a:spLocks noGrp="1"/>
          </p:cNvSpPr>
          <p:nvPr>
            <p:ph type="body" idx="13"/>
          </p:nvPr>
        </p:nvSpPr>
        <p:spPr>
          <a:xfrm>
            <a:off x="1295401" y="3639312"/>
            <a:ext cx="9609668" cy="886968"/>
          </a:xfrm>
        </p:spPr>
        <p:txBody>
          <a:bodyPr anchor="b">
            <a:normAutofit/>
          </a:bodyPr>
          <a:lstStyle>
            <a:lvl1pPr marL="0" indent="0" algn="l">
              <a:spcBef>
                <a:spcPts val="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CN" altLang="en-US" smtClean="0"/>
              <a:t>单击此处编辑母版文本样式</a:t>
            </a:r>
          </a:p>
        </p:txBody>
      </p:sp>
      <p:sp>
        <p:nvSpPr>
          <p:cNvPr id="3" name="Text Placeholder 2"/>
          <p:cNvSpPr>
            <a:spLocks noGrp="1"/>
          </p:cNvSpPr>
          <p:nvPr>
            <p:ph type="body" idx="1"/>
          </p:nvPr>
        </p:nvSpPr>
        <p:spPr>
          <a:xfrm>
            <a:off x="1295401" y="4529667"/>
            <a:ext cx="9609668" cy="13462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CN" altLang="en-US" smtClean="0"/>
              <a:t>单击此处编辑母版文本样式</a:t>
            </a:r>
          </a:p>
        </p:txBody>
      </p:sp>
      <p:sp>
        <p:nvSpPr>
          <p:cNvPr id="4" name="Date Placeholder 3"/>
          <p:cNvSpPr>
            <a:spLocks noGrp="1"/>
          </p:cNvSpPr>
          <p:nvPr>
            <p:ph type="dt" sz="half" idx="10"/>
          </p:nvPr>
        </p:nvSpPr>
        <p:spPr/>
        <p:txBody>
          <a:bodyPr/>
          <a:lstStyle/>
          <a:p>
            <a:fld id="{8867B0BE-7B77-4106-A32F-047599E7D8CA}" type="datetime1">
              <a:rPr lang="zh-CN" altLang="en-US" smtClean="0"/>
              <a:t>2017/3/13</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7D95ABE5-D31C-4C3E-A04E-89825D1B3199}" type="slidenum">
              <a:rPr lang="zh-CN" altLang="en-US" smtClean="0"/>
              <a:t>‹#›</a:t>
            </a:fld>
            <a:endParaRPr lang="zh-CN" altLang="en-US"/>
          </a:p>
        </p:txBody>
      </p:sp>
      <p:sp>
        <p:nvSpPr>
          <p:cNvPr id="12" name="TextBox 11"/>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3" name="TextBox 12"/>
          <p:cNvSpPr txBox="1"/>
          <p:nvPr/>
        </p:nvSpPr>
        <p:spPr>
          <a:xfrm>
            <a:off x="10600267" y="259926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26" name="Straight Connector 25"/>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57321314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真或假">
    <p:spTree>
      <p:nvGrpSpPr>
        <p:cNvPr id="1" name=""/>
        <p:cNvGrpSpPr/>
        <p:nvPr/>
      </p:nvGrpSpPr>
      <p:grpSpPr>
        <a:xfrm>
          <a:off x="0" y="0"/>
          <a:ext cx="0" cy="0"/>
          <a:chOff x="0" y="0"/>
          <a:chExt cx="0" cy="0"/>
        </a:xfrm>
      </p:grpSpPr>
      <p:sp>
        <p:nvSpPr>
          <p:cNvPr id="2" name="Title 1"/>
          <p:cNvSpPr>
            <a:spLocks noGrp="1"/>
          </p:cNvSpPr>
          <p:nvPr>
            <p:ph type="title"/>
          </p:nvPr>
        </p:nvSpPr>
        <p:spPr>
          <a:xfrm>
            <a:off x="1295401" y="982132"/>
            <a:ext cx="9609666" cy="2243668"/>
          </a:xfrm>
        </p:spPr>
        <p:txBody>
          <a:bodyPr vert="horz" lIns="91440" tIns="45720" rIns="91440" bIns="45720" rtlCol="0" anchor="ctr">
            <a:normAutofit/>
          </a:bodyPr>
          <a:lstStyle>
            <a:lvl1pPr>
              <a:defRPr lang="en-US" b="0" dirty="0"/>
            </a:lvl1pPr>
          </a:lstStyle>
          <a:p>
            <a:pPr marL="0" lvl="0"/>
            <a:r>
              <a:rPr lang="zh-CN" altLang="en-US" smtClean="0"/>
              <a:t>单击此处编辑母版标题样式</a:t>
            </a:r>
            <a:endParaRPr lang="en-US" dirty="0"/>
          </a:p>
        </p:txBody>
      </p:sp>
      <p:sp>
        <p:nvSpPr>
          <p:cNvPr id="20" name="Text Placeholder 2"/>
          <p:cNvSpPr>
            <a:spLocks noGrp="1"/>
          </p:cNvSpPr>
          <p:nvPr>
            <p:ph type="body" idx="13"/>
          </p:nvPr>
        </p:nvSpPr>
        <p:spPr>
          <a:xfrm>
            <a:off x="1295401" y="3630168"/>
            <a:ext cx="9609668" cy="841248"/>
          </a:xfrm>
        </p:spPr>
        <p:txBody>
          <a:bodyPr anchor="b">
            <a:normAutofit/>
          </a:bodyPr>
          <a:lstStyle>
            <a:lvl1pPr marL="0" indent="0" algn="l">
              <a:spcBef>
                <a:spcPts val="0"/>
              </a:spcBef>
              <a:buNone/>
              <a:defRPr sz="2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CN" altLang="en-US" smtClean="0"/>
              <a:t>单击此处编辑母版文本样式</a:t>
            </a:r>
          </a:p>
        </p:txBody>
      </p:sp>
      <p:sp>
        <p:nvSpPr>
          <p:cNvPr id="3" name="Text Placeholder 2"/>
          <p:cNvSpPr>
            <a:spLocks noGrp="1"/>
          </p:cNvSpPr>
          <p:nvPr>
            <p:ph type="body" idx="1"/>
          </p:nvPr>
        </p:nvSpPr>
        <p:spPr>
          <a:xfrm>
            <a:off x="1295400" y="4470399"/>
            <a:ext cx="9609670" cy="1405467"/>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CN" altLang="en-US" smtClean="0"/>
              <a:t>单击此处编辑母版文本样式</a:t>
            </a:r>
          </a:p>
        </p:txBody>
      </p:sp>
      <p:sp>
        <p:nvSpPr>
          <p:cNvPr id="4" name="Date Placeholder 3"/>
          <p:cNvSpPr>
            <a:spLocks noGrp="1"/>
          </p:cNvSpPr>
          <p:nvPr>
            <p:ph type="dt" sz="half" idx="10"/>
          </p:nvPr>
        </p:nvSpPr>
        <p:spPr/>
        <p:txBody>
          <a:bodyPr/>
          <a:lstStyle/>
          <a:p>
            <a:fld id="{F1B799B0-6773-4351-8634-1A694E16ADF5}" type="datetime1">
              <a:rPr lang="zh-CN" altLang="en-US" smtClean="0"/>
              <a:t>2017/3/13</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7D95ABE5-D31C-4C3E-A04E-89825D1B3199}" type="slidenum">
              <a:rPr lang="zh-CN" altLang="en-US" smtClean="0"/>
              <a:t>‹#›</a:t>
            </a:fld>
            <a:endParaRPr lang="zh-CN" altLang="en-US"/>
          </a:p>
        </p:txBody>
      </p:sp>
      <p:cxnSp>
        <p:nvCxnSpPr>
          <p:cNvPr id="15" name="Straight Connector 14"/>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39981875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zh-CN" altLang="en-US" smtClean="0"/>
              <a:t>单击此处编辑母版标题样式</a:t>
            </a:r>
            <a:endParaRPr lang="en-US" dirty="0"/>
          </a:p>
        </p:txBody>
      </p:sp>
      <p:sp>
        <p:nvSpPr>
          <p:cNvPr id="3" name="Vertical Text Placeholder 2"/>
          <p:cNvSpPr>
            <a:spLocks noGrp="1"/>
          </p:cNvSpPr>
          <p:nvPr>
            <p:ph type="body" orient="vert" idx="1"/>
          </p:nvPr>
        </p:nvSpPr>
        <p:spPr/>
        <p:txBody>
          <a:bodyPr vert="eaVert" ancho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4" name="Date Placeholder 3"/>
          <p:cNvSpPr>
            <a:spLocks noGrp="1"/>
          </p:cNvSpPr>
          <p:nvPr>
            <p:ph type="dt" sz="half" idx="10"/>
          </p:nvPr>
        </p:nvSpPr>
        <p:spPr/>
        <p:txBody>
          <a:bodyPr/>
          <a:lstStyle/>
          <a:p>
            <a:fld id="{A2C2F285-84A2-4869-A573-1D5F7CA95C49}" type="datetime1">
              <a:rPr lang="zh-CN" altLang="en-US" smtClean="0"/>
              <a:t>2017/3/13</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7D95ABE5-D31C-4C3E-A04E-89825D1B3199}" type="slidenum">
              <a:rPr lang="zh-CN" altLang="en-US" smtClean="0"/>
              <a:t>‹#›</a:t>
            </a:fld>
            <a:endParaRPr lang="zh-CN" altLang="en-US"/>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68262744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99356" y="982131"/>
            <a:ext cx="1890895" cy="4893735"/>
          </a:xfrm>
        </p:spPr>
        <p:txBody>
          <a:bodyPr vert="eaVert"/>
          <a:lstStyle/>
          <a:p>
            <a:r>
              <a:rPr lang="zh-CN" altLang="en-US" smtClean="0"/>
              <a:t>单击此处编辑母版标题样式</a:t>
            </a:r>
            <a:endParaRPr lang="en-US" dirty="0"/>
          </a:p>
        </p:txBody>
      </p:sp>
      <p:sp>
        <p:nvSpPr>
          <p:cNvPr id="3" name="Vertical Text Placeholder 2"/>
          <p:cNvSpPr>
            <a:spLocks noGrp="1"/>
          </p:cNvSpPr>
          <p:nvPr>
            <p:ph type="body" orient="vert" idx="1"/>
          </p:nvPr>
        </p:nvSpPr>
        <p:spPr>
          <a:xfrm>
            <a:off x="1295398" y="982132"/>
            <a:ext cx="7433025" cy="4893734"/>
          </a:xfrm>
        </p:spPr>
        <p:txBody>
          <a:bodyPr vert="eaVert" ancho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4" name="Date Placeholder 3"/>
          <p:cNvSpPr>
            <a:spLocks noGrp="1"/>
          </p:cNvSpPr>
          <p:nvPr>
            <p:ph type="dt" sz="half" idx="10"/>
          </p:nvPr>
        </p:nvSpPr>
        <p:spPr/>
        <p:txBody>
          <a:bodyPr/>
          <a:lstStyle/>
          <a:p>
            <a:fld id="{4E8D5A5A-F5A2-40E2-B154-0AD0B87743B6}" type="datetime1">
              <a:rPr lang="zh-CN" altLang="en-US" smtClean="0"/>
              <a:t>2017/3/13</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7D95ABE5-D31C-4C3E-A04E-89825D1B3199}" type="slidenum">
              <a:rPr lang="zh-CN" altLang="en-US" smtClean="0"/>
              <a:t>‹#›</a:t>
            </a:fld>
            <a:endParaRPr lang="zh-CN" altLang="en-US"/>
          </a:p>
        </p:txBody>
      </p:sp>
      <p:cxnSp>
        <p:nvCxnSpPr>
          <p:cNvPr id="14" name="Straight Connector 13"/>
          <p:cNvCxnSpPr/>
          <p:nvPr/>
        </p:nvCxnSpPr>
        <p:spPr>
          <a:xfrm>
            <a:off x="8863890" y="990600"/>
            <a:ext cx="0" cy="487680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66842473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cxnSp>
        <p:nvCxnSpPr>
          <p:cNvPr id="7" name="Straight Connector 6"/>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zh-CN" altLang="en-US" smtClean="0"/>
              <a:t>单击此处编辑母版标题样式</a:t>
            </a:r>
            <a:endParaRPr lang="en-US" dirty="0"/>
          </a:p>
        </p:txBody>
      </p:sp>
      <p:sp>
        <p:nvSpPr>
          <p:cNvPr id="3" name="Content Placeholder 2"/>
          <p:cNvSpPr>
            <a:spLocks noGrp="1"/>
          </p:cNvSpPr>
          <p:nvPr>
            <p:ph idx="1"/>
          </p:nvPr>
        </p:nvSpPr>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4" name="Date Placeholder 3"/>
          <p:cNvSpPr>
            <a:spLocks noGrp="1"/>
          </p:cNvSpPr>
          <p:nvPr>
            <p:ph type="dt" sz="half" idx="10"/>
          </p:nvPr>
        </p:nvSpPr>
        <p:spPr/>
        <p:txBody>
          <a:bodyPr/>
          <a:lstStyle/>
          <a:p>
            <a:fld id="{C9FEA3F0-99DD-468E-95F5-25670B5C2AF8}" type="datetime1">
              <a:rPr lang="zh-CN" altLang="en-US" smtClean="0"/>
              <a:t>2017/3/13</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7D95ABE5-D31C-4C3E-A04E-89825D1B3199}" type="slidenum">
              <a:rPr lang="zh-CN" altLang="en-US" smtClean="0"/>
              <a:t>‹#›</a:t>
            </a:fld>
            <a:endParaRPr lang="zh-CN" altLang="en-US"/>
          </a:p>
        </p:txBody>
      </p:sp>
    </p:spTree>
    <p:extLst>
      <p:ext uri="{BB962C8B-B14F-4D97-AF65-F5344CB8AC3E}">
        <p14:creationId xmlns:p14="http://schemas.microsoft.com/office/powerpoint/2010/main" val="175102072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Title 1"/>
          <p:cNvSpPr>
            <a:spLocks noGrp="1"/>
          </p:cNvSpPr>
          <p:nvPr>
            <p:ph type="title"/>
          </p:nvPr>
        </p:nvSpPr>
        <p:spPr>
          <a:xfrm>
            <a:off x="2015069" y="1752606"/>
            <a:ext cx="8158688" cy="1822514"/>
          </a:xfrm>
        </p:spPr>
        <p:txBody>
          <a:bodyPr anchor="b">
            <a:normAutofit/>
          </a:bodyPr>
          <a:lstStyle>
            <a:lvl1pPr algn="ctr">
              <a:defRPr sz="4400" b="0" cap="none"/>
            </a:lvl1pPr>
          </a:lstStyle>
          <a:p>
            <a:r>
              <a:rPr lang="zh-CN" altLang="en-US" smtClean="0"/>
              <a:t>单击此处编辑母版标题样式</a:t>
            </a:r>
            <a:endParaRPr lang="en-US" dirty="0"/>
          </a:p>
        </p:txBody>
      </p:sp>
      <p:sp>
        <p:nvSpPr>
          <p:cNvPr id="3" name="Text Placeholder 2"/>
          <p:cNvSpPr>
            <a:spLocks noGrp="1"/>
          </p:cNvSpPr>
          <p:nvPr>
            <p:ph type="body" idx="1"/>
          </p:nvPr>
        </p:nvSpPr>
        <p:spPr>
          <a:xfrm>
            <a:off x="2015067" y="3846051"/>
            <a:ext cx="8158690" cy="954547"/>
          </a:xfrm>
        </p:spPr>
        <p:txBody>
          <a:bodyPr anchor="t">
            <a:normAutofit/>
          </a:bodyPr>
          <a:lstStyle>
            <a:lvl1pPr marL="0" indent="0" algn="ctr">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CN" altLang="en-US" smtClean="0"/>
              <a:t>单击此处编辑母版文本样式</a:t>
            </a:r>
          </a:p>
        </p:txBody>
      </p:sp>
      <p:sp>
        <p:nvSpPr>
          <p:cNvPr id="4" name="Date Placeholder 3"/>
          <p:cNvSpPr>
            <a:spLocks noGrp="1"/>
          </p:cNvSpPr>
          <p:nvPr>
            <p:ph type="dt" sz="half" idx="10"/>
          </p:nvPr>
        </p:nvSpPr>
        <p:spPr/>
        <p:txBody>
          <a:bodyPr/>
          <a:lstStyle/>
          <a:p>
            <a:fld id="{76960571-23E1-48ED-BCDF-4BAE2D86D04E}" type="datetime1">
              <a:rPr lang="zh-CN" altLang="en-US" smtClean="0"/>
              <a:t>2017/3/13</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7D95ABE5-D31C-4C3E-A04E-89825D1B3199}" type="slidenum">
              <a:rPr lang="zh-CN" altLang="en-US" smtClean="0"/>
              <a:t>‹#›</a:t>
            </a:fld>
            <a:endParaRPr lang="zh-CN" altLang="en-US"/>
          </a:p>
        </p:txBody>
      </p:sp>
      <p:cxnSp>
        <p:nvCxnSpPr>
          <p:cNvPr id="16" name="Straight Connector 15"/>
          <p:cNvCxnSpPr/>
          <p:nvPr/>
        </p:nvCxnSpPr>
        <p:spPr>
          <a:xfrm>
            <a:off x="2012723" y="3710585"/>
            <a:ext cx="8163380"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83568464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cxnSp>
        <p:nvCxnSpPr>
          <p:cNvPr id="8" name="Straight Connector 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zh-CN" altLang="en-US" smtClean="0"/>
              <a:t>单击此处编辑母版标题样式</a:t>
            </a:r>
            <a:endParaRPr lang="en-US" dirty="0"/>
          </a:p>
        </p:txBody>
      </p:sp>
      <p:sp>
        <p:nvSpPr>
          <p:cNvPr id="3" name="Content Placeholder 2"/>
          <p:cNvSpPr>
            <a:spLocks noGrp="1"/>
          </p:cNvSpPr>
          <p:nvPr>
            <p:ph sz="half" idx="1"/>
          </p:nvPr>
        </p:nvSpPr>
        <p:spPr>
          <a:xfrm>
            <a:off x="1298448" y="2560320"/>
            <a:ext cx="4718304" cy="3310128"/>
          </a:xfrm>
        </p:spPr>
        <p:txBody>
          <a:bodyPr>
            <a:normAutofit/>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4" name="Content Placeholder 3"/>
          <p:cNvSpPr>
            <a:spLocks noGrp="1"/>
          </p:cNvSpPr>
          <p:nvPr>
            <p:ph sz="half" idx="2"/>
          </p:nvPr>
        </p:nvSpPr>
        <p:spPr>
          <a:xfrm>
            <a:off x="6181344" y="2560320"/>
            <a:ext cx="4718304" cy="3310128"/>
          </a:xfrm>
        </p:spPr>
        <p:txBody>
          <a:bodyPr>
            <a:normAutofit/>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5" name="Date Placeholder 4"/>
          <p:cNvSpPr>
            <a:spLocks noGrp="1"/>
          </p:cNvSpPr>
          <p:nvPr>
            <p:ph type="dt" sz="half" idx="10"/>
          </p:nvPr>
        </p:nvSpPr>
        <p:spPr/>
        <p:txBody>
          <a:bodyPr/>
          <a:lstStyle/>
          <a:p>
            <a:fld id="{FD25E78C-BC5F-4535-A9C5-2A15974642D5}" type="datetime1">
              <a:rPr lang="zh-CN" altLang="en-US" smtClean="0"/>
              <a:t>2017/3/13</a:t>
            </a:fld>
            <a:endParaRPr lang="zh-CN" altLang="en-US"/>
          </a:p>
        </p:txBody>
      </p:sp>
      <p:sp>
        <p:nvSpPr>
          <p:cNvPr id="6" name="Footer Placeholder 5"/>
          <p:cNvSpPr>
            <a:spLocks noGrp="1"/>
          </p:cNvSpPr>
          <p:nvPr>
            <p:ph type="ftr" sz="quarter" idx="11"/>
          </p:nvPr>
        </p:nvSpPr>
        <p:spPr/>
        <p:txBody>
          <a:bodyPr/>
          <a:lstStyle/>
          <a:p>
            <a:endParaRPr lang="zh-CN" altLang="en-US"/>
          </a:p>
        </p:txBody>
      </p:sp>
      <p:sp>
        <p:nvSpPr>
          <p:cNvPr id="7" name="Slide Number Placeholder 6"/>
          <p:cNvSpPr>
            <a:spLocks noGrp="1"/>
          </p:cNvSpPr>
          <p:nvPr>
            <p:ph type="sldNum" sz="quarter" idx="12"/>
          </p:nvPr>
        </p:nvSpPr>
        <p:spPr/>
        <p:txBody>
          <a:bodyPr/>
          <a:lstStyle/>
          <a:p>
            <a:fld id="{7D95ABE5-D31C-4C3E-A04E-89825D1B3199}" type="slidenum">
              <a:rPr lang="zh-CN" altLang="en-US" smtClean="0"/>
              <a:t>‹#›</a:t>
            </a:fld>
            <a:endParaRPr lang="zh-CN" altLang="en-US"/>
          </a:p>
        </p:txBody>
      </p:sp>
    </p:spTree>
    <p:extLst>
      <p:ext uri="{BB962C8B-B14F-4D97-AF65-F5344CB8AC3E}">
        <p14:creationId xmlns:p14="http://schemas.microsoft.com/office/powerpoint/2010/main" val="320345084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zh-CN" altLang="en-US" smtClean="0"/>
              <a:t>单击此处编辑母版标题样式</a:t>
            </a:r>
            <a:endParaRPr lang="en-US" dirty="0"/>
          </a:p>
        </p:txBody>
      </p:sp>
      <p:sp>
        <p:nvSpPr>
          <p:cNvPr id="3" name="Text Placeholder 2"/>
          <p:cNvSpPr>
            <a:spLocks noGrp="1"/>
          </p:cNvSpPr>
          <p:nvPr>
            <p:ph type="body" idx="1"/>
          </p:nvPr>
        </p:nvSpPr>
        <p:spPr>
          <a:xfrm>
            <a:off x="129540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4" name="Content Placeholder 3"/>
          <p:cNvSpPr>
            <a:spLocks noGrp="1"/>
          </p:cNvSpPr>
          <p:nvPr>
            <p:ph sz="half" idx="2"/>
          </p:nvPr>
        </p:nvSpPr>
        <p:spPr>
          <a:xfrm>
            <a:off x="1295400" y="3243262"/>
            <a:ext cx="4718304" cy="2632605"/>
          </a:xfrm>
        </p:spPr>
        <p:txBody>
          <a:bodyPr anchor="t">
            <a:normAutofit/>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5" name="Text Placeholder 4"/>
          <p:cNvSpPr>
            <a:spLocks noGrp="1"/>
          </p:cNvSpPr>
          <p:nvPr>
            <p:ph type="body" sz="quarter" idx="3"/>
          </p:nvPr>
        </p:nvSpPr>
        <p:spPr>
          <a:xfrm>
            <a:off x="618067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6" name="Content Placeholder 5"/>
          <p:cNvSpPr>
            <a:spLocks noGrp="1"/>
          </p:cNvSpPr>
          <p:nvPr>
            <p:ph sz="quarter" idx="4"/>
          </p:nvPr>
        </p:nvSpPr>
        <p:spPr>
          <a:xfrm>
            <a:off x="6180670" y="3243262"/>
            <a:ext cx="4718304" cy="2632605"/>
          </a:xfrm>
        </p:spPr>
        <p:txBody>
          <a:bodyPr anchor="t">
            <a:normAutofit/>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7" name="Date Placeholder 6"/>
          <p:cNvSpPr>
            <a:spLocks noGrp="1"/>
          </p:cNvSpPr>
          <p:nvPr>
            <p:ph type="dt" sz="half" idx="10"/>
          </p:nvPr>
        </p:nvSpPr>
        <p:spPr/>
        <p:txBody>
          <a:bodyPr/>
          <a:lstStyle/>
          <a:p>
            <a:fld id="{0C0E9E7E-5158-4C4F-BE55-14DCFDABFF8D}" type="datetime1">
              <a:rPr lang="zh-CN" altLang="en-US" smtClean="0"/>
              <a:t>2017/3/13</a:t>
            </a:fld>
            <a:endParaRPr lang="zh-CN" altLang="en-US"/>
          </a:p>
        </p:txBody>
      </p:sp>
      <p:sp>
        <p:nvSpPr>
          <p:cNvPr id="8" name="Footer Placeholder 7"/>
          <p:cNvSpPr>
            <a:spLocks noGrp="1"/>
          </p:cNvSpPr>
          <p:nvPr>
            <p:ph type="ftr" sz="quarter" idx="11"/>
          </p:nvPr>
        </p:nvSpPr>
        <p:spPr/>
        <p:txBody>
          <a:bodyPr/>
          <a:lstStyle/>
          <a:p>
            <a:endParaRPr lang="zh-CN" altLang="en-US"/>
          </a:p>
        </p:txBody>
      </p:sp>
      <p:sp>
        <p:nvSpPr>
          <p:cNvPr id="9" name="Slide Number Placeholder 8"/>
          <p:cNvSpPr>
            <a:spLocks noGrp="1"/>
          </p:cNvSpPr>
          <p:nvPr>
            <p:ph type="sldNum" sz="quarter" idx="12"/>
          </p:nvPr>
        </p:nvSpPr>
        <p:spPr/>
        <p:txBody>
          <a:bodyPr/>
          <a:lstStyle/>
          <a:p>
            <a:fld id="{7D95ABE5-D31C-4C3E-A04E-89825D1B3199}" type="slidenum">
              <a:rPr lang="zh-CN" altLang="en-US" smtClean="0"/>
              <a:t>‹#›</a:t>
            </a:fld>
            <a:endParaRPr lang="zh-CN" altLang="en-US"/>
          </a:p>
        </p:txBody>
      </p:sp>
      <p:cxnSp>
        <p:nvCxnSpPr>
          <p:cNvPr id="18" name="Straight Connector 1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13799967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smtClean="0"/>
              <a:t>单击此处编辑母版标题样式</a:t>
            </a:r>
            <a:endParaRPr lang="en-US" dirty="0"/>
          </a:p>
        </p:txBody>
      </p:sp>
      <p:sp>
        <p:nvSpPr>
          <p:cNvPr id="3" name="Date Placeholder 2"/>
          <p:cNvSpPr>
            <a:spLocks noGrp="1"/>
          </p:cNvSpPr>
          <p:nvPr>
            <p:ph type="dt" sz="half" idx="10"/>
          </p:nvPr>
        </p:nvSpPr>
        <p:spPr/>
        <p:txBody>
          <a:bodyPr/>
          <a:lstStyle/>
          <a:p>
            <a:fld id="{EA6B1C28-7A04-42E0-AF71-52FFD464EADD}" type="datetime1">
              <a:rPr lang="zh-CN" altLang="en-US" smtClean="0"/>
              <a:t>2017/3/13</a:t>
            </a:fld>
            <a:endParaRPr lang="zh-CN" altLang="en-US"/>
          </a:p>
        </p:txBody>
      </p:sp>
      <p:sp>
        <p:nvSpPr>
          <p:cNvPr id="4" name="Footer Placeholder 3"/>
          <p:cNvSpPr>
            <a:spLocks noGrp="1"/>
          </p:cNvSpPr>
          <p:nvPr>
            <p:ph type="ftr" sz="quarter" idx="11"/>
          </p:nvPr>
        </p:nvSpPr>
        <p:spPr/>
        <p:txBody>
          <a:bodyPr/>
          <a:lstStyle/>
          <a:p>
            <a:endParaRPr lang="zh-CN" altLang="en-US"/>
          </a:p>
        </p:txBody>
      </p:sp>
      <p:sp>
        <p:nvSpPr>
          <p:cNvPr id="5" name="Slide Number Placeholder 4"/>
          <p:cNvSpPr>
            <a:spLocks noGrp="1"/>
          </p:cNvSpPr>
          <p:nvPr>
            <p:ph type="sldNum" sz="quarter" idx="12"/>
          </p:nvPr>
        </p:nvSpPr>
        <p:spPr/>
        <p:txBody>
          <a:bodyPr/>
          <a:lstStyle/>
          <a:p>
            <a:fld id="{7D95ABE5-D31C-4C3E-A04E-89825D1B3199}" type="slidenum">
              <a:rPr lang="zh-CN" altLang="en-US" smtClean="0"/>
              <a:t>‹#›</a:t>
            </a:fld>
            <a:endParaRPr lang="zh-CN" altLang="en-US"/>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63429666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DEBBF76-BB7E-4D63-812D-9332950FD9A3}" type="datetime1">
              <a:rPr lang="zh-CN" altLang="en-US" smtClean="0"/>
              <a:t>2017/3/13</a:t>
            </a:fld>
            <a:endParaRPr lang="zh-CN" altLang="en-US"/>
          </a:p>
        </p:txBody>
      </p:sp>
      <p:sp>
        <p:nvSpPr>
          <p:cNvPr id="3" name="Footer Placeholder 2"/>
          <p:cNvSpPr>
            <a:spLocks noGrp="1"/>
          </p:cNvSpPr>
          <p:nvPr>
            <p:ph type="ftr" sz="quarter" idx="11"/>
          </p:nvPr>
        </p:nvSpPr>
        <p:spPr/>
        <p:txBody>
          <a:bodyPr/>
          <a:lstStyle/>
          <a:p>
            <a:endParaRPr lang="zh-CN" altLang="en-US"/>
          </a:p>
        </p:txBody>
      </p:sp>
      <p:sp>
        <p:nvSpPr>
          <p:cNvPr id="4" name="Slide Number Placeholder 3"/>
          <p:cNvSpPr>
            <a:spLocks noGrp="1"/>
          </p:cNvSpPr>
          <p:nvPr>
            <p:ph type="sldNum" sz="quarter" idx="12"/>
          </p:nvPr>
        </p:nvSpPr>
        <p:spPr/>
        <p:txBody>
          <a:bodyPr/>
          <a:lstStyle/>
          <a:p>
            <a:fld id="{7D95ABE5-D31C-4C3E-A04E-89825D1B3199}" type="slidenum">
              <a:rPr lang="zh-CN" altLang="en-US" smtClean="0"/>
              <a:t>‹#›</a:t>
            </a:fld>
            <a:endParaRPr lang="zh-CN" altLang="en-US"/>
          </a:p>
        </p:txBody>
      </p:sp>
    </p:spTree>
    <p:extLst>
      <p:ext uri="{BB962C8B-B14F-4D97-AF65-F5344CB8AC3E}">
        <p14:creationId xmlns:p14="http://schemas.microsoft.com/office/powerpoint/2010/main" val="164228389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Title 1"/>
          <p:cNvSpPr>
            <a:spLocks noGrp="1"/>
          </p:cNvSpPr>
          <p:nvPr>
            <p:ph type="title"/>
          </p:nvPr>
        </p:nvSpPr>
        <p:spPr>
          <a:xfrm>
            <a:off x="1293811" y="1388534"/>
            <a:ext cx="3718455" cy="1371600"/>
          </a:xfrm>
        </p:spPr>
        <p:txBody>
          <a:bodyPr anchor="b">
            <a:normAutofit/>
          </a:bodyPr>
          <a:lstStyle>
            <a:lvl1pPr algn="ctr">
              <a:defRPr sz="2400" b="0"/>
            </a:lvl1pPr>
          </a:lstStyle>
          <a:p>
            <a:r>
              <a:rPr lang="zh-CN" altLang="en-US" smtClean="0"/>
              <a:t>单击此处编辑母版标题样式</a:t>
            </a:r>
            <a:endParaRPr lang="en-US" dirty="0"/>
          </a:p>
        </p:txBody>
      </p:sp>
      <p:sp>
        <p:nvSpPr>
          <p:cNvPr id="3" name="Content Placeholder 2"/>
          <p:cNvSpPr>
            <a:spLocks noGrp="1"/>
          </p:cNvSpPr>
          <p:nvPr>
            <p:ph idx="1"/>
          </p:nvPr>
        </p:nvSpPr>
        <p:spPr>
          <a:xfrm>
            <a:off x="5418668" y="982131"/>
            <a:ext cx="5469466" cy="4893735"/>
          </a:xfrm>
        </p:spPr>
        <p:txBody>
          <a:bodyPr anchor="ctr">
            <a:normAutofit/>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4" name="Text Placeholder 3"/>
          <p:cNvSpPr>
            <a:spLocks noGrp="1"/>
          </p:cNvSpPr>
          <p:nvPr>
            <p:ph type="body" sz="half" idx="2"/>
          </p:nvPr>
        </p:nvSpPr>
        <p:spPr>
          <a:xfrm>
            <a:off x="1293811" y="3031065"/>
            <a:ext cx="3718455" cy="243840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
        <p:nvSpPr>
          <p:cNvPr id="5" name="Date Placeholder 4"/>
          <p:cNvSpPr>
            <a:spLocks noGrp="1"/>
          </p:cNvSpPr>
          <p:nvPr>
            <p:ph type="dt" sz="half" idx="10"/>
          </p:nvPr>
        </p:nvSpPr>
        <p:spPr/>
        <p:txBody>
          <a:bodyPr/>
          <a:lstStyle/>
          <a:p>
            <a:fld id="{40638C8F-2C8A-4499-99BA-23C919FCFCAE}" type="datetime1">
              <a:rPr lang="zh-CN" altLang="en-US" smtClean="0"/>
              <a:t>2017/3/13</a:t>
            </a:fld>
            <a:endParaRPr lang="zh-CN" altLang="en-US"/>
          </a:p>
        </p:txBody>
      </p:sp>
      <p:sp>
        <p:nvSpPr>
          <p:cNvPr id="6" name="Footer Placeholder 5"/>
          <p:cNvSpPr>
            <a:spLocks noGrp="1"/>
          </p:cNvSpPr>
          <p:nvPr>
            <p:ph type="ftr" sz="quarter" idx="11"/>
          </p:nvPr>
        </p:nvSpPr>
        <p:spPr/>
        <p:txBody>
          <a:bodyPr/>
          <a:lstStyle/>
          <a:p>
            <a:endParaRPr lang="zh-CN" altLang="en-US"/>
          </a:p>
        </p:txBody>
      </p:sp>
      <p:sp>
        <p:nvSpPr>
          <p:cNvPr id="7" name="Slide Number Placeholder 6"/>
          <p:cNvSpPr>
            <a:spLocks noGrp="1"/>
          </p:cNvSpPr>
          <p:nvPr>
            <p:ph type="sldNum" sz="quarter" idx="12"/>
          </p:nvPr>
        </p:nvSpPr>
        <p:spPr/>
        <p:txBody>
          <a:bodyPr/>
          <a:lstStyle/>
          <a:p>
            <a:fld id="{7D95ABE5-D31C-4C3E-A04E-89825D1B3199}" type="slidenum">
              <a:rPr lang="zh-CN" altLang="en-US" smtClean="0"/>
              <a:t>‹#›</a:t>
            </a:fld>
            <a:endParaRPr lang="zh-CN" altLang="en-US"/>
          </a:p>
        </p:txBody>
      </p:sp>
      <p:cxnSp>
        <p:nvCxnSpPr>
          <p:cNvPr id="16" name="Straight Connector 15"/>
          <p:cNvCxnSpPr/>
          <p:nvPr/>
        </p:nvCxnSpPr>
        <p:spPr>
          <a:xfrm>
            <a:off x="1396169" y="2912533"/>
            <a:ext cx="35144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22678019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Title 1"/>
          <p:cNvSpPr>
            <a:spLocks noGrp="1"/>
          </p:cNvSpPr>
          <p:nvPr>
            <p:ph type="title"/>
          </p:nvPr>
        </p:nvSpPr>
        <p:spPr>
          <a:xfrm>
            <a:off x="1295399" y="1883832"/>
            <a:ext cx="6241816" cy="1371600"/>
          </a:xfrm>
        </p:spPr>
        <p:txBody>
          <a:bodyPr anchor="b">
            <a:normAutofit/>
          </a:bodyPr>
          <a:lstStyle>
            <a:lvl1pPr algn="ctr">
              <a:defRPr sz="2800" b="0"/>
            </a:lvl1pPr>
          </a:lstStyle>
          <a:p>
            <a:r>
              <a:rPr lang="zh-CN" altLang="en-US" smtClean="0"/>
              <a:t>单击此处编辑母版标题样式</a:t>
            </a:r>
            <a:endParaRPr lang="en-US" dirty="0"/>
          </a:p>
        </p:txBody>
      </p:sp>
      <p:sp>
        <p:nvSpPr>
          <p:cNvPr id="17" name="Picture Placeholder 2"/>
          <p:cNvSpPr>
            <a:spLocks noGrp="1" noChangeAspect="1"/>
          </p:cNvSpPr>
          <p:nvPr>
            <p:ph type="pic" idx="1"/>
          </p:nvPr>
        </p:nvSpPr>
        <p:spPr>
          <a:xfrm>
            <a:off x="8094831" y="1041400"/>
            <a:ext cx="3063347" cy="4775200"/>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zh-CN" altLang="en-US" smtClean="0"/>
              <a:t>单击图标添加图片</a:t>
            </a:r>
            <a:endParaRPr lang="en-US" dirty="0"/>
          </a:p>
        </p:txBody>
      </p:sp>
      <p:sp>
        <p:nvSpPr>
          <p:cNvPr id="4" name="Text Placeholder 3"/>
          <p:cNvSpPr>
            <a:spLocks noGrp="1"/>
          </p:cNvSpPr>
          <p:nvPr>
            <p:ph type="body" sz="half" idx="2"/>
          </p:nvPr>
        </p:nvSpPr>
        <p:spPr>
          <a:xfrm>
            <a:off x="1295399" y="3255432"/>
            <a:ext cx="6241816" cy="1828800"/>
          </a:xfrm>
        </p:spPr>
        <p:txBody>
          <a:bodyPr anchor="t">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
        <p:nvSpPr>
          <p:cNvPr id="5" name="Date Placeholder 4"/>
          <p:cNvSpPr>
            <a:spLocks noGrp="1"/>
          </p:cNvSpPr>
          <p:nvPr>
            <p:ph type="dt" sz="half" idx="10"/>
          </p:nvPr>
        </p:nvSpPr>
        <p:spPr/>
        <p:txBody>
          <a:bodyPr/>
          <a:lstStyle/>
          <a:p>
            <a:fld id="{87207C0F-7A83-40D4-A4F0-79AE847E8658}" type="datetime1">
              <a:rPr lang="zh-CN" altLang="en-US" smtClean="0"/>
              <a:t>2017/3/13</a:t>
            </a:fld>
            <a:endParaRPr lang="zh-CN" altLang="en-US"/>
          </a:p>
        </p:txBody>
      </p:sp>
      <p:sp>
        <p:nvSpPr>
          <p:cNvPr id="6" name="Footer Placeholder 5"/>
          <p:cNvSpPr>
            <a:spLocks noGrp="1"/>
          </p:cNvSpPr>
          <p:nvPr>
            <p:ph type="ftr" sz="quarter" idx="11"/>
          </p:nvPr>
        </p:nvSpPr>
        <p:spPr/>
        <p:txBody>
          <a:bodyPr/>
          <a:lstStyle/>
          <a:p>
            <a:endParaRPr lang="zh-CN" altLang="en-US"/>
          </a:p>
        </p:txBody>
      </p:sp>
      <p:sp>
        <p:nvSpPr>
          <p:cNvPr id="7" name="Slide Number Placeholder 6"/>
          <p:cNvSpPr>
            <a:spLocks noGrp="1"/>
          </p:cNvSpPr>
          <p:nvPr>
            <p:ph type="sldNum" sz="quarter" idx="12"/>
          </p:nvPr>
        </p:nvSpPr>
        <p:spPr/>
        <p:txBody>
          <a:bodyPr/>
          <a:lstStyle/>
          <a:p>
            <a:fld id="{7D95ABE5-D31C-4C3E-A04E-89825D1B3199}" type="slidenum">
              <a:rPr lang="zh-CN" altLang="en-US" smtClean="0"/>
              <a:t>‹#›</a:t>
            </a:fld>
            <a:endParaRPr lang="zh-CN" altLang="en-US"/>
          </a:p>
        </p:txBody>
      </p:sp>
    </p:spTree>
    <p:extLst>
      <p:ext uri="{BB962C8B-B14F-4D97-AF65-F5344CB8AC3E}">
        <p14:creationId xmlns:p14="http://schemas.microsoft.com/office/powerpoint/2010/main" val="368487030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3.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grpSp>
        <p:nvGrpSpPr>
          <p:cNvPr id="7" name="Group 6"/>
          <p:cNvGrpSpPr/>
          <p:nvPr/>
        </p:nvGrpSpPr>
        <p:grpSpPr>
          <a:xfrm>
            <a:off x="-15736" y="0"/>
            <a:ext cx="12229962" cy="6856214"/>
            <a:chOff x="-15736" y="0"/>
            <a:chExt cx="12229962" cy="6856214"/>
          </a:xfrm>
        </p:grpSpPr>
        <p:pic>
          <p:nvPicPr>
            <p:cNvPr id="8" name="Picture 7" descr="HD-PanelContent.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9" name="Rectangle 8"/>
            <p:cNvSpPr/>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0" name="Picture 9"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5736" y="3153832"/>
              <a:ext cx="777240" cy="606425"/>
            </a:xfrm>
            <a:prstGeom prst="rect">
              <a:avLst/>
            </a:prstGeom>
          </p:spPr>
        </p:pic>
        <p:pic>
          <p:nvPicPr>
            <p:cNvPr id="11" name="Picture 10"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1436986" y="3153832"/>
              <a:ext cx="777240" cy="606425"/>
            </a:xfrm>
            <a:prstGeom prst="rect">
              <a:avLst/>
            </a:prstGeom>
          </p:spPr>
        </p:pic>
      </p:grpSp>
      <p:sp>
        <p:nvSpPr>
          <p:cNvPr id="2" name="Title Placeholder 1"/>
          <p:cNvSpPr>
            <a:spLocks noGrp="1"/>
          </p:cNvSpPr>
          <p:nvPr>
            <p:ph type="title"/>
          </p:nvPr>
        </p:nvSpPr>
        <p:spPr>
          <a:xfrm>
            <a:off x="1295402" y="982132"/>
            <a:ext cx="9601196" cy="1303867"/>
          </a:xfrm>
          <a:prstGeom prst="rect">
            <a:avLst/>
          </a:prstGeom>
          <a:effectLst/>
        </p:spPr>
        <p:txBody>
          <a:bodyPr vert="horz" lIns="91440" tIns="45720" rIns="91440" bIns="45720" rtlCol="0" anchor="ctr">
            <a:normAutofit/>
          </a:bodyPr>
          <a:lstStyle/>
          <a:p>
            <a:r>
              <a:rPr lang="zh-CN" altLang="en-US" smtClean="0"/>
              <a:t>单击此处编辑母版标题样式</a:t>
            </a:r>
            <a:endParaRPr lang="en-US" dirty="0"/>
          </a:p>
        </p:txBody>
      </p:sp>
      <p:sp>
        <p:nvSpPr>
          <p:cNvPr id="3" name="Text Placeholder 2"/>
          <p:cNvSpPr>
            <a:spLocks noGrp="1"/>
          </p:cNvSpPr>
          <p:nvPr>
            <p:ph type="body" idx="1"/>
          </p:nvPr>
        </p:nvSpPr>
        <p:spPr>
          <a:xfrm>
            <a:off x="1295401" y="2556932"/>
            <a:ext cx="9601196" cy="3318936"/>
          </a:xfrm>
          <a:prstGeom prst="rect">
            <a:avLst/>
          </a:prstGeom>
        </p:spPr>
        <p:txBody>
          <a:bodyPr vert="horz" lIns="91440" tIns="45720" rIns="91440" bIns="45720" rtlCol="0" anchor="t">
            <a:normAutofit/>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4" name="Date Placeholder 3"/>
          <p:cNvSpPr>
            <a:spLocks noGrp="1"/>
          </p:cNvSpPr>
          <p:nvPr>
            <p:ph type="dt" sz="half" idx="2"/>
          </p:nvPr>
        </p:nvSpPr>
        <p:spPr>
          <a:xfrm>
            <a:off x="8677501" y="5969000"/>
            <a:ext cx="1600200"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A259D068-1C2D-46A8-8FB6-ADF7ACE71022}" type="datetime1">
              <a:rPr lang="zh-CN" altLang="en-US" smtClean="0"/>
              <a:t>2017/3/13</a:t>
            </a:fld>
            <a:endParaRPr lang="zh-CN" altLang="en-US"/>
          </a:p>
        </p:txBody>
      </p:sp>
      <p:sp>
        <p:nvSpPr>
          <p:cNvPr id="5" name="Footer Placeholder 4"/>
          <p:cNvSpPr>
            <a:spLocks noGrp="1"/>
          </p:cNvSpPr>
          <p:nvPr>
            <p:ph type="ftr" sz="quarter" idx="3"/>
          </p:nvPr>
        </p:nvSpPr>
        <p:spPr>
          <a:xfrm>
            <a:off x="1295401" y="5969000"/>
            <a:ext cx="7305900" cy="279400"/>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zh-CN" altLang="en-US"/>
          </a:p>
        </p:txBody>
      </p:sp>
      <p:sp>
        <p:nvSpPr>
          <p:cNvPr id="6" name="Slide Number Placeholder 5"/>
          <p:cNvSpPr>
            <a:spLocks noGrp="1"/>
          </p:cNvSpPr>
          <p:nvPr>
            <p:ph type="sldNum" sz="quarter" idx="4"/>
          </p:nvPr>
        </p:nvSpPr>
        <p:spPr>
          <a:xfrm>
            <a:off x="10353901" y="5969000"/>
            <a:ext cx="542697"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7D95ABE5-D31C-4C3E-A04E-89825D1B3199}" type="slidenum">
              <a:rPr lang="zh-CN" altLang="en-US" smtClean="0"/>
              <a:t>‹#›</a:t>
            </a:fld>
            <a:endParaRPr lang="zh-CN" altLang="en-US"/>
          </a:p>
        </p:txBody>
      </p:sp>
    </p:spTree>
    <p:extLst>
      <p:ext uri="{BB962C8B-B14F-4D97-AF65-F5344CB8AC3E}">
        <p14:creationId xmlns:p14="http://schemas.microsoft.com/office/powerpoint/2010/main" val="262867851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Lst>
  <p:hf hdr="0" ftr="0"/>
  <p:txStyles>
    <p:titleStyle>
      <a:lvl1pPr algn="ctr" defTabSz="457200" rtl="0" eaLnBrk="1" latinLnBrk="0" hangingPunct="1">
        <a:spcBef>
          <a:spcPct val="0"/>
        </a:spcBef>
        <a:buNone/>
        <a:defRPr sz="44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ctrTitle"/>
          </p:nvPr>
        </p:nvSpPr>
        <p:spPr/>
        <p:txBody>
          <a:bodyPr/>
          <a:lstStyle/>
          <a:p>
            <a:r>
              <a:rPr lang="zh-CN" altLang="en-US" dirty="0" smtClean="0"/>
              <a:t>高考历史选做题</a:t>
            </a:r>
            <a:endParaRPr lang="zh-CN" altLang="en-US" dirty="0"/>
          </a:p>
        </p:txBody>
      </p:sp>
      <p:sp>
        <p:nvSpPr>
          <p:cNvPr id="3" name="副标题 2"/>
          <p:cNvSpPr>
            <a:spLocks noGrp="1"/>
          </p:cNvSpPr>
          <p:nvPr>
            <p:ph type="subTitle" idx="1"/>
          </p:nvPr>
        </p:nvSpPr>
        <p:spPr/>
        <p:txBody>
          <a:bodyPr>
            <a:normAutofit/>
          </a:bodyPr>
          <a:lstStyle/>
          <a:p>
            <a:r>
              <a:rPr lang="zh-CN" altLang="en-US" sz="4000" dirty="0" smtClean="0"/>
              <a:t>方法汇总</a:t>
            </a:r>
            <a:endParaRPr lang="zh-CN" altLang="en-US" sz="4000" dirty="0"/>
          </a:p>
        </p:txBody>
      </p:sp>
      <p:sp>
        <p:nvSpPr>
          <p:cNvPr id="4" name="日期占位符 3"/>
          <p:cNvSpPr>
            <a:spLocks noGrp="1"/>
          </p:cNvSpPr>
          <p:nvPr>
            <p:ph type="dt" sz="half" idx="10"/>
          </p:nvPr>
        </p:nvSpPr>
        <p:spPr/>
        <p:txBody>
          <a:bodyPr/>
          <a:lstStyle/>
          <a:p>
            <a:fld id="{EDB4488A-492F-4B60-9826-DA4620E4B5E6}" type="datetime1">
              <a:rPr lang="zh-CN" altLang="en-US" smtClean="0"/>
              <a:t>2017/3/13</a:t>
            </a:fld>
            <a:endParaRPr lang="zh-CN" altLang="en-US"/>
          </a:p>
        </p:txBody>
      </p:sp>
      <p:sp>
        <p:nvSpPr>
          <p:cNvPr id="5" name="灯片编号占位符 4"/>
          <p:cNvSpPr>
            <a:spLocks noGrp="1"/>
          </p:cNvSpPr>
          <p:nvPr>
            <p:ph type="sldNum" sz="quarter" idx="12"/>
          </p:nvPr>
        </p:nvSpPr>
        <p:spPr/>
        <p:txBody>
          <a:bodyPr/>
          <a:lstStyle/>
          <a:p>
            <a:fld id="{7D95ABE5-D31C-4C3E-A04E-89825D1B3199}" type="slidenum">
              <a:rPr lang="zh-CN" altLang="en-US" smtClean="0"/>
              <a:t>1</a:t>
            </a:fld>
            <a:endParaRPr lang="zh-CN" altLang="en-US"/>
          </a:p>
        </p:txBody>
      </p:sp>
    </p:spTree>
    <p:extLst>
      <p:ext uri="{BB962C8B-B14F-4D97-AF65-F5344CB8AC3E}">
        <p14:creationId xmlns:p14="http://schemas.microsoft.com/office/powerpoint/2010/main" val="303295073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4513D668-6A46-443B-8EF9-4E58FEABF146}" type="datetime1">
              <a:rPr lang="zh-CN" altLang="en-US" smtClean="0"/>
              <a:t>2017/3/13</a:t>
            </a:fld>
            <a:endParaRPr lang="zh-CN" altLang="en-US"/>
          </a:p>
        </p:txBody>
      </p:sp>
      <p:sp>
        <p:nvSpPr>
          <p:cNvPr id="3" name="灯片编号占位符 2"/>
          <p:cNvSpPr>
            <a:spLocks noGrp="1"/>
          </p:cNvSpPr>
          <p:nvPr>
            <p:ph type="sldNum" sz="quarter" idx="12"/>
          </p:nvPr>
        </p:nvSpPr>
        <p:spPr/>
        <p:txBody>
          <a:bodyPr/>
          <a:lstStyle/>
          <a:p>
            <a:fld id="{7D95ABE5-D31C-4C3E-A04E-89825D1B3199}" type="slidenum">
              <a:rPr lang="zh-CN" altLang="en-US" smtClean="0"/>
              <a:t>10</a:t>
            </a:fld>
            <a:endParaRPr lang="zh-CN" altLang="en-US"/>
          </a:p>
        </p:txBody>
      </p:sp>
      <p:sp>
        <p:nvSpPr>
          <p:cNvPr id="4" name="矩形 3"/>
          <p:cNvSpPr/>
          <p:nvPr/>
        </p:nvSpPr>
        <p:spPr>
          <a:xfrm>
            <a:off x="627797" y="636096"/>
            <a:ext cx="10849970" cy="5293757"/>
          </a:xfrm>
          <a:prstGeom prst="rect">
            <a:avLst/>
          </a:prstGeom>
        </p:spPr>
        <p:txBody>
          <a:bodyPr wrap="square">
            <a:spAutoFit/>
          </a:bodyPr>
          <a:lstStyle/>
          <a:p>
            <a:r>
              <a:rPr lang="zh-CN" altLang="zh-CN" sz="2000" b="1" kern="100" dirty="0" smtClean="0">
                <a:effectLst/>
                <a:latin typeface="Times New Roman" panose="02020603050405020304" pitchFamily="18" charset="0"/>
                <a:ea typeface="黑体" panose="02010609060101010101" pitchFamily="49" charset="-122"/>
                <a:cs typeface="黑体" panose="02010609060101010101" pitchFamily="49" charset="-122"/>
              </a:rPr>
              <a:t>（三）、怎样获取和解读有效信息</a:t>
            </a:r>
            <a:endParaRPr lang="zh-CN" altLang="zh-CN" sz="2000" kern="100" dirty="0" smtClean="0">
              <a:effectLst/>
              <a:latin typeface="Times New Roman" panose="02020603050405020304" pitchFamily="18" charset="0"/>
              <a:ea typeface="宋体" panose="02010600030101010101" pitchFamily="2" charset="-122"/>
            </a:endParaRPr>
          </a:p>
          <a:p>
            <a:r>
              <a:rPr lang="en-US" altLang="zh-CN" sz="2000" b="1" kern="100" dirty="0" smtClean="0">
                <a:effectLst/>
                <a:latin typeface="黑体" panose="02010609060101010101" pitchFamily="49" charset="-122"/>
                <a:ea typeface="宋体" panose="02010600030101010101" pitchFamily="2" charset="-122"/>
                <a:cs typeface="黑体" panose="02010609060101010101" pitchFamily="49" charset="-122"/>
              </a:rPr>
              <a:t>1</a:t>
            </a:r>
            <a:r>
              <a:rPr lang="zh-CN" altLang="zh-CN" sz="2000" b="1" kern="100" dirty="0" smtClean="0">
                <a:effectLst/>
                <a:latin typeface="Times New Roman" panose="02020603050405020304" pitchFamily="18" charset="0"/>
                <a:ea typeface="黑体" panose="02010609060101010101" pitchFamily="49" charset="-122"/>
                <a:cs typeface="黑体" panose="02010609060101010101" pitchFamily="49" charset="-122"/>
              </a:rPr>
              <a:t>、语文阅读分析法。</a:t>
            </a:r>
            <a:endParaRPr lang="zh-CN" altLang="zh-CN" sz="2000" kern="100" dirty="0" smtClean="0">
              <a:effectLst/>
              <a:latin typeface="Times New Roman" panose="02020603050405020304" pitchFamily="18" charset="0"/>
              <a:ea typeface="宋体" panose="02010600030101010101" pitchFamily="2" charset="-122"/>
            </a:endParaRPr>
          </a:p>
          <a:p>
            <a:r>
              <a:rPr lang="zh-CN" altLang="zh-CN" sz="2000" kern="100" dirty="0" smtClean="0">
                <a:effectLst/>
                <a:latin typeface="Times New Roman" panose="02020603050405020304" pitchFamily="18" charset="0"/>
                <a:ea typeface="宋体" panose="02010600030101010101" pitchFamily="2" charset="-122"/>
                <a:cs typeface="宋体" panose="02010600030101010101" pitchFamily="2" charset="-122"/>
              </a:rPr>
              <a:t>（</a:t>
            </a:r>
            <a:r>
              <a:rPr lang="en-US" altLang="zh-CN" sz="2000" kern="100" dirty="0" smtClean="0">
                <a:effectLst/>
                <a:latin typeface="Times New Roman" panose="02020603050405020304" pitchFamily="18" charset="0"/>
                <a:ea typeface="宋体" panose="02010600030101010101" pitchFamily="2" charset="-122"/>
                <a:cs typeface="宋体" panose="02010600030101010101" pitchFamily="2" charset="-122"/>
              </a:rPr>
              <a:t>1</a:t>
            </a:r>
            <a:r>
              <a:rPr lang="zh-CN" altLang="zh-CN" sz="2000" kern="100" dirty="0" smtClean="0">
                <a:effectLst/>
                <a:latin typeface="Times New Roman" panose="02020603050405020304" pitchFamily="18" charset="0"/>
                <a:ea typeface="宋体" panose="02010600030101010101" pitchFamily="2" charset="-122"/>
                <a:cs typeface="宋体" panose="02010600030101010101" pitchFamily="2" charset="-122"/>
              </a:rPr>
              <a:t>）长文分段；短文分句；一句分成份。分层划点 ，层层剖析，找答案来源。（缩写、颠倒顺序、文言文—白话文）</a:t>
            </a:r>
            <a:endParaRPr lang="zh-CN" altLang="zh-CN" sz="2000" kern="100" dirty="0" smtClean="0">
              <a:effectLst/>
              <a:latin typeface="Times New Roman" panose="02020603050405020304" pitchFamily="18" charset="0"/>
              <a:ea typeface="宋体" panose="02010600030101010101" pitchFamily="2" charset="-122"/>
            </a:endParaRPr>
          </a:p>
          <a:p>
            <a:r>
              <a:rPr lang="zh-CN" altLang="zh-CN" sz="2000" kern="100" dirty="0" smtClean="0">
                <a:effectLst/>
                <a:latin typeface="Times New Roman" panose="02020603050405020304" pitchFamily="18" charset="0"/>
                <a:ea typeface="宋体" panose="02010600030101010101" pitchFamily="2" charset="-122"/>
                <a:cs typeface="宋体" panose="02010600030101010101" pitchFamily="2" charset="-122"/>
              </a:rPr>
              <a:t>（</a:t>
            </a:r>
            <a:r>
              <a:rPr lang="en-US" altLang="zh-CN" sz="2000" kern="100" dirty="0" smtClean="0">
                <a:effectLst/>
                <a:latin typeface="Times New Roman" panose="02020603050405020304" pitchFamily="18" charset="0"/>
                <a:ea typeface="宋体" panose="02010600030101010101" pitchFamily="2" charset="-122"/>
                <a:cs typeface="宋体" panose="02010600030101010101" pitchFamily="2" charset="-122"/>
              </a:rPr>
              <a:t>2</a:t>
            </a:r>
            <a:r>
              <a:rPr lang="zh-CN" altLang="zh-CN" sz="2000" kern="100" dirty="0" smtClean="0">
                <a:effectLst/>
                <a:latin typeface="Times New Roman" panose="02020603050405020304" pitchFamily="18" charset="0"/>
                <a:ea typeface="宋体" panose="02010600030101010101" pitchFamily="2" charset="-122"/>
                <a:cs typeface="宋体" panose="02010600030101010101" pitchFamily="2" charset="-122"/>
              </a:rPr>
              <a:t>）从材料的关键字、词中获得信息。（抓住材料中的核心字、词，就可以得到关键信息。）</a:t>
            </a:r>
            <a:endParaRPr lang="zh-CN" altLang="zh-CN" sz="2000" kern="100" dirty="0" smtClean="0">
              <a:effectLst/>
              <a:latin typeface="Times New Roman" panose="02020603050405020304" pitchFamily="18" charset="0"/>
              <a:ea typeface="宋体" panose="02010600030101010101" pitchFamily="2" charset="-122"/>
            </a:endParaRPr>
          </a:p>
          <a:p>
            <a:r>
              <a:rPr lang="zh-CN" altLang="zh-CN" sz="2000" kern="100" dirty="0" smtClean="0">
                <a:effectLst/>
                <a:latin typeface="Times New Roman" panose="02020603050405020304" pitchFamily="18" charset="0"/>
                <a:ea typeface="宋体" panose="02010600030101010101" pitchFamily="2" charset="-122"/>
                <a:cs typeface="宋体" panose="02010600030101010101" pitchFamily="2" charset="-122"/>
              </a:rPr>
              <a:t>（</a:t>
            </a:r>
            <a:r>
              <a:rPr lang="en-US" altLang="zh-CN" sz="2000" kern="100" dirty="0" smtClean="0">
                <a:effectLst/>
                <a:latin typeface="Times New Roman" panose="02020603050405020304" pitchFamily="18" charset="0"/>
                <a:ea typeface="宋体" panose="02010600030101010101" pitchFamily="2" charset="-122"/>
                <a:cs typeface="宋体" panose="02010600030101010101" pitchFamily="2" charset="-122"/>
              </a:rPr>
              <a:t>3</a:t>
            </a:r>
            <a:r>
              <a:rPr lang="zh-CN" altLang="zh-CN" sz="2000" kern="100" dirty="0" smtClean="0">
                <a:effectLst/>
                <a:latin typeface="Times New Roman" panose="02020603050405020304" pitchFamily="18" charset="0"/>
                <a:ea typeface="宋体" panose="02010600030101010101" pitchFamily="2" charset="-122"/>
                <a:cs typeface="宋体" panose="02010600030101010101" pitchFamily="2" charset="-122"/>
              </a:rPr>
              <a:t>）注意引言、材料出处、括号</a:t>
            </a:r>
            <a:r>
              <a:rPr lang="en-US" altLang="zh-CN" sz="2000" kern="100" dirty="0" smtClean="0">
                <a:effectLst/>
                <a:latin typeface="Times New Roman" panose="02020603050405020304" pitchFamily="18" charset="0"/>
                <a:ea typeface="宋体" panose="02010600030101010101" pitchFamily="2" charset="-122"/>
                <a:cs typeface="宋体" panose="02010600030101010101" pitchFamily="2" charset="-122"/>
              </a:rPr>
              <a:t>-</a:t>
            </a:r>
            <a:r>
              <a:rPr lang="zh-CN" altLang="zh-CN" sz="2000" kern="100" dirty="0" smtClean="0">
                <a:effectLst/>
                <a:latin typeface="Times New Roman" panose="02020603050405020304" pitchFamily="18" charset="0"/>
                <a:ea typeface="宋体" panose="02010600030101010101" pitchFamily="2" charset="-122"/>
                <a:cs typeface="宋体" panose="02010600030101010101" pitchFamily="2" charset="-122"/>
              </a:rPr>
              <a:t>注释、分号（并列层次）、省略号等。（“省略号”前、后的内容往往就是重要的信息。）</a:t>
            </a:r>
            <a:endParaRPr lang="zh-CN" altLang="zh-CN" sz="2000" kern="100" dirty="0" smtClean="0">
              <a:effectLst/>
              <a:latin typeface="Times New Roman" panose="02020603050405020304" pitchFamily="18" charset="0"/>
              <a:ea typeface="宋体" panose="02010600030101010101" pitchFamily="2" charset="-122"/>
            </a:endParaRPr>
          </a:p>
          <a:p>
            <a:r>
              <a:rPr lang="en-US" altLang="zh-CN" sz="2000" b="1" kern="100" dirty="0" smtClean="0">
                <a:effectLst/>
                <a:latin typeface="黑体" panose="02010609060101010101" pitchFamily="49" charset="-122"/>
                <a:ea typeface="宋体" panose="02010600030101010101" pitchFamily="2" charset="-122"/>
                <a:cs typeface="黑体" panose="02010609060101010101" pitchFamily="49" charset="-122"/>
              </a:rPr>
              <a:t>2</a:t>
            </a:r>
            <a:r>
              <a:rPr lang="zh-CN" altLang="zh-CN" sz="2000" b="1" kern="100" dirty="0" smtClean="0">
                <a:effectLst/>
                <a:latin typeface="Times New Roman" panose="02020603050405020304" pitchFamily="18" charset="0"/>
                <a:ea typeface="黑体" panose="02010609060101010101" pitchFamily="49" charset="-122"/>
                <a:cs typeface="黑体" panose="02010609060101010101" pitchFamily="49" charset="-122"/>
              </a:rPr>
              <a:t>、从材料”中获取有效的隐性信息。</a:t>
            </a:r>
            <a:endParaRPr lang="zh-CN" altLang="zh-CN" sz="2000" kern="100" dirty="0" smtClean="0">
              <a:effectLst/>
              <a:latin typeface="Times New Roman" panose="02020603050405020304" pitchFamily="18" charset="0"/>
              <a:ea typeface="宋体" panose="02010600030101010101" pitchFamily="2" charset="-122"/>
            </a:endParaRPr>
          </a:p>
          <a:p>
            <a:r>
              <a:rPr lang="zh-CN" altLang="zh-CN" sz="2000" kern="100" dirty="0" smtClean="0">
                <a:effectLst/>
                <a:latin typeface="Times New Roman" panose="02020603050405020304" pitchFamily="18" charset="0"/>
                <a:ea typeface="宋体" panose="02010600030101010101" pitchFamily="2" charset="-122"/>
                <a:cs typeface="宋体" panose="02010600030101010101" pitchFamily="2" charset="-122"/>
              </a:rPr>
              <a:t>（</a:t>
            </a:r>
            <a:r>
              <a:rPr lang="en-US" altLang="zh-CN" sz="2000" kern="100" dirty="0" smtClean="0">
                <a:effectLst/>
                <a:latin typeface="Times New Roman" panose="02020603050405020304" pitchFamily="18" charset="0"/>
                <a:ea typeface="宋体" panose="02010600030101010101" pitchFamily="2" charset="-122"/>
                <a:cs typeface="宋体" panose="02010600030101010101" pitchFamily="2" charset="-122"/>
              </a:rPr>
              <a:t>1</a:t>
            </a:r>
            <a:r>
              <a:rPr lang="zh-CN" altLang="zh-CN" sz="2000" kern="100" dirty="0" smtClean="0">
                <a:effectLst/>
                <a:latin typeface="Times New Roman" panose="02020603050405020304" pitchFamily="18" charset="0"/>
                <a:ea typeface="宋体" panose="02010600030101010101" pitchFamily="2" charset="-122"/>
                <a:cs typeface="宋体" panose="02010600030101010101" pitchFamily="2" charset="-122"/>
              </a:rPr>
              <a:t>）从材料所反映、体现出作者的“语气“中获取有效的隐性信息；</a:t>
            </a:r>
            <a:endParaRPr lang="zh-CN" altLang="zh-CN" sz="2000" kern="100" dirty="0" smtClean="0">
              <a:effectLst/>
              <a:latin typeface="Times New Roman" panose="02020603050405020304" pitchFamily="18" charset="0"/>
              <a:ea typeface="宋体" panose="02010600030101010101" pitchFamily="2" charset="-122"/>
            </a:endParaRPr>
          </a:p>
          <a:p>
            <a:r>
              <a:rPr lang="zh-CN" altLang="zh-CN" sz="2000" kern="100" dirty="0" smtClean="0">
                <a:effectLst/>
                <a:latin typeface="Times New Roman" panose="02020603050405020304" pitchFamily="18" charset="0"/>
                <a:ea typeface="宋体" panose="02010600030101010101" pitchFamily="2" charset="-122"/>
                <a:cs typeface="宋体" panose="02010600030101010101" pitchFamily="2" charset="-122"/>
              </a:rPr>
              <a:t>（</a:t>
            </a:r>
            <a:r>
              <a:rPr lang="en-US" altLang="zh-CN" sz="2000" kern="100" dirty="0" smtClean="0">
                <a:effectLst/>
                <a:latin typeface="Times New Roman" panose="02020603050405020304" pitchFamily="18" charset="0"/>
                <a:ea typeface="宋体" panose="02010600030101010101" pitchFamily="2" charset="-122"/>
                <a:cs typeface="宋体" panose="02010600030101010101" pitchFamily="2" charset="-122"/>
              </a:rPr>
              <a:t>2</a:t>
            </a:r>
            <a:r>
              <a:rPr lang="zh-CN" altLang="zh-CN" sz="2000" kern="100" dirty="0" smtClean="0">
                <a:effectLst/>
                <a:latin typeface="Times New Roman" panose="02020603050405020304" pitchFamily="18" charset="0"/>
                <a:ea typeface="宋体" panose="02010600030101010101" pitchFamily="2" charset="-122"/>
                <a:cs typeface="宋体" panose="02010600030101010101" pitchFamily="2" charset="-122"/>
              </a:rPr>
              <a:t>）从分析史料作者的阶级立场出发分析其动机的指向；</a:t>
            </a:r>
            <a:endParaRPr lang="zh-CN" altLang="zh-CN" sz="2000" kern="100" dirty="0" smtClean="0">
              <a:effectLst/>
              <a:latin typeface="Times New Roman" panose="02020603050405020304" pitchFamily="18" charset="0"/>
              <a:ea typeface="宋体" panose="02010600030101010101" pitchFamily="2" charset="-122"/>
            </a:endParaRPr>
          </a:p>
          <a:p>
            <a:r>
              <a:rPr lang="zh-CN" altLang="zh-CN" sz="2000" kern="100" dirty="0" smtClean="0">
                <a:effectLst/>
                <a:latin typeface="Times New Roman" panose="02020603050405020304" pitchFamily="18" charset="0"/>
                <a:ea typeface="宋体" panose="02010600030101010101" pitchFamily="2" charset="-122"/>
                <a:cs typeface="宋体" panose="02010600030101010101" pitchFamily="2" charset="-122"/>
              </a:rPr>
              <a:t>（</a:t>
            </a:r>
            <a:r>
              <a:rPr lang="en-US" altLang="zh-CN" sz="2000" kern="100" dirty="0" smtClean="0">
                <a:effectLst/>
                <a:latin typeface="Times New Roman" panose="02020603050405020304" pitchFamily="18" charset="0"/>
                <a:ea typeface="宋体" panose="02010600030101010101" pitchFamily="2" charset="-122"/>
                <a:cs typeface="宋体" panose="02010600030101010101" pitchFamily="2" charset="-122"/>
              </a:rPr>
              <a:t>3</a:t>
            </a:r>
            <a:r>
              <a:rPr lang="zh-CN" altLang="zh-CN" sz="2000" kern="100" dirty="0" smtClean="0">
                <a:effectLst/>
                <a:latin typeface="Times New Roman" panose="02020603050405020304" pitchFamily="18" charset="0"/>
                <a:ea typeface="宋体" panose="02010600030101010101" pitchFamily="2" charset="-122"/>
                <a:cs typeface="宋体" panose="02010600030101010101" pitchFamily="2" charset="-122"/>
              </a:rPr>
              <a:t>）在否定别人的观点中委婉地暗示出自己的主张。</a:t>
            </a:r>
            <a:endParaRPr lang="zh-CN" altLang="zh-CN" sz="2000" kern="100" dirty="0" smtClean="0">
              <a:effectLst/>
              <a:latin typeface="Times New Roman" panose="02020603050405020304" pitchFamily="18" charset="0"/>
              <a:ea typeface="宋体" panose="02010600030101010101" pitchFamily="2" charset="-122"/>
            </a:endParaRPr>
          </a:p>
          <a:p>
            <a:r>
              <a:rPr lang="en-US" altLang="zh-CN" sz="2000" b="1" kern="100" dirty="0" smtClean="0">
                <a:effectLst/>
                <a:latin typeface="黑体" panose="02010609060101010101" pitchFamily="49" charset="-122"/>
                <a:ea typeface="宋体" panose="02010600030101010101" pitchFamily="2" charset="-122"/>
                <a:cs typeface="黑体" panose="02010609060101010101" pitchFamily="49" charset="-122"/>
              </a:rPr>
              <a:t>3</a:t>
            </a:r>
            <a:r>
              <a:rPr lang="zh-CN" altLang="zh-CN" sz="2000" b="1" kern="100" dirty="0" smtClean="0">
                <a:effectLst/>
                <a:latin typeface="Times New Roman" panose="02020603050405020304" pitchFamily="18" charset="0"/>
                <a:ea typeface="黑体" panose="02010609060101010101" pitchFamily="49" charset="-122"/>
                <a:cs typeface="黑体" panose="02010609060101010101" pitchFamily="49" charset="-122"/>
              </a:rPr>
              <a:t>、对材料信息的通盘考虑。</a:t>
            </a:r>
            <a:r>
              <a:rPr lang="zh-CN" altLang="zh-CN" sz="2000" kern="100" dirty="0" smtClean="0">
                <a:effectLst/>
                <a:latin typeface="Arial" panose="020B0604020202020204" pitchFamily="34" charset="0"/>
                <a:ea typeface="宋体" panose="02010600030101010101" pitchFamily="2" charset="-122"/>
                <a:cs typeface="Arial" panose="020B0604020202020204" pitchFamily="34" charset="0"/>
              </a:rPr>
              <a:t>将信息进行有效释读、串联推理、甄别、判断、整理，形成新的认识。</a:t>
            </a:r>
            <a:endParaRPr lang="zh-CN" altLang="zh-CN" sz="2000" kern="100" dirty="0" smtClean="0">
              <a:effectLst/>
              <a:latin typeface="Times New Roman" panose="02020603050405020304" pitchFamily="18" charset="0"/>
              <a:ea typeface="宋体" panose="02010600030101010101" pitchFamily="2" charset="-122"/>
            </a:endParaRPr>
          </a:p>
          <a:p>
            <a:r>
              <a:rPr lang="en-US" altLang="zh-CN" sz="2000" kern="100" dirty="0" smtClean="0">
                <a:effectLst/>
                <a:latin typeface="Arial" panose="020B0604020202020204" pitchFamily="34" charset="0"/>
                <a:ea typeface="宋体" panose="02010600030101010101" pitchFamily="2" charset="-122"/>
              </a:rPr>
              <a:t>4</a:t>
            </a:r>
            <a:r>
              <a:rPr lang="zh-CN" altLang="zh-CN" sz="2000" kern="100" dirty="0" smtClean="0">
                <a:effectLst/>
                <a:latin typeface="Arial" panose="020B0604020202020204" pitchFamily="34" charset="0"/>
                <a:ea typeface="宋体" panose="02010600030101010101" pitchFamily="2" charset="-122"/>
                <a:cs typeface="Arial" panose="020B0604020202020204" pitchFamily="34" charset="0"/>
              </a:rPr>
              <a:t>、透过现象看本质：用唯物史观，辩证法看；透过表面语言，深入认识，寻求有效论据的能力和方法；通过自己的理解提出独特的观点；逻辑论证的能力和方法；史论结合、实事求是的态度和方法等等。</a:t>
            </a:r>
            <a:endParaRPr lang="zh-CN" altLang="zh-CN" sz="2000" kern="100" dirty="0" smtClean="0">
              <a:effectLst/>
              <a:latin typeface="Times New Roman" panose="02020603050405020304" pitchFamily="18" charset="0"/>
              <a:ea typeface="宋体" panose="02010600030101010101" pitchFamily="2" charset="-122"/>
            </a:endParaRPr>
          </a:p>
          <a:p>
            <a:r>
              <a:rPr lang="en-US" altLang="zh-CN" sz="2000" b="1" kern="100" dirty="0" smtClean="0">
                <a:effectLst/>
                <a:latin typeface="黑体" panose="02010609060101010101" pitchFamily="49" charset="-122"/>
                <a:ea typeface="宋体" panose="02010600030101010101" pitchFamily="2" charset="-122"/>
                <a:cs typeface="黑体" panose="02010609060101010101" pitchFamily="49" charset="-122"/>
              </a:rPr>
              <a:t>5</a:t>
            </a:r>
            <a:r>
              <a:rPr lang="zh-CN" altLang="zh-CN" sz="2000" b="1" kern="100" dirty="0" smtClean="0">
                <a:effectLst/>
                <a:latin typeface="Times New Roman" panose="02020603050405020304" pitchFamily="18" charset="0"/>
                <a:ea typeface="黑体" panose="02010609060101010101" pitchFamily="49" charset="-122"/>
                <a:cs typeface="黑体" panose="02010609060101010101" pitchFamily="49" charset="-122"/>
              </a:rPr>
              <a:t>、处理材料时注意</a:t>
            </a:r>
            <a:r>
              <a:rPr lang="zh-CN" altLang="zh-CN" sz="2000" kern="100" dirty="0" smtClean="0">
                <a:effectLst/>
                <a:latin typeface="Arial" panose="020B0604020202020204" pitchFamily="34" charset="0"/>
                <a:ea typeface="宋体" panose="02010600030101010101" pitchFamily="2" charset="-122"/>
                <a:cs typeface="Arial" panose="020B0604020202020204" pitchFamily="34" charset="0"/>
              </a:rPr>
              <a:t>：同类的要概括，能够对应教材知识的要对应。</a:t>
            </a:r>
            <a:endParaRPr lang="zh-CN" altLang="zh-CN" sz="2000" kern="100" dirty="0">
              <a:effectLst/>
              <a:latin typeface="Times New Roman" panose="02020603050405020304" pitchFamily="18" charset="0"/>
              <a:ea typeface="宋体" panose="02010600030101010101" pitchFamily="2" charset="-122"/>
            </a:endParaRPr>
          </a:p>
        </p:txBody>
      </p:sp>
    </p:spTree>
    <p:extLst>
      <p:ext uri="{BB962C8B-B14F-4D97-AF65-F5344CB8AC3E}">
        <p14:creationId xmlns:p14="http://schemas.microsoft.com/office/powerpoint/2010/main" val="322929678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31E3882D-4C93-4C8C-8076-417734B90E61}" type="datetime1">
              <a:rPr lang="zh-CN" altLang="en-US" smtClean="0"/>
              <a:t>2017/3/13</a:t>
            </a:fld>
            <a:endParaRPr lang="zh-CN" altLang="en-US"/>
          </a:p>
        </p:txBody>
      </p:sp>
      <p:sp>
        <p:nvSpPr>
          <p:cNvPr id="3" name="灯片编号占位符 2"/>
          <p:cNvSpPr>
            <a:spLocks noGrp="1"/>
          </p:cNvSpPr>
          <p:nvPr>
            <p:ph type="sldNum" sz="quarter" idx="12"/>
          </p:nvPr>
        </p:nvSpPr>
        <p:spPr/>
        <p:txBody>
          <a:bodyPr/>
          <a:lstStyle/>
          <a:p>
            <a:fld id="{7D95ABE5-D31C-4C3E-A04E-89825D1B3199}" type="slidenum">
              <a:rPr lang="zh-CN" altLang="en-US" smtClean="0"/>
              <a:t>11</a:t>
            </a:fld>
            <a:endParaRPr lang="zh-CN" altLang="en-US"/>
          </a:p>
        </p:txBody>
      </p:sp>
      <p:sp>
        <p:nvSpPr>
          <p:cNvPr id="4" name="矩形 3"/>
          <p:cNvSpPr/>
          <p:nvPr/>
        </p:nvSpPr>
        <p:spPr>
          <a:xfrm>
            <a:off x="791570" y="799870"/>
            <a:ext cx="10904562" cy="5016758"/>
          </a:xfrm>
          <a:prstGeom prst="rect">
            <a:avLst/>
          </a:prstGeom>
        </p:spPr>
        <p:txBody>
          <a:bodyPr wrap="square">
            <a:spAutoFit/>
          </a:bodyPr>
          <a:lstStyle/>
          <a:p>
            <a:r>
              <a:rPr lang="zh-CN" altLang="zh-CN" sz="2000" b="1" kern="100" dirty="0" smtClean="0">
                <a:effectLst/>
                <a:latin typeface="Times New Roman" panose="02020603050405020304" pitchFamily="18" charset="0"/>
                <a:ea typeface="黑体" panose="02010609060101010101" pitchFamily="49" charset="-122"/>
                <a:cs typeface="黑体" panose="02010609060101010101" pitchFamily="49" charset="-122"/>
              </a:rPr>
              <a:t>（四）不同类型题的解题方法</a:t>
            </a:r>
            <a:endParaRPr lang="zh-CN" altLang="zh-CN" sz="2000" kern="100" dirty="0" smtClean="0">
              <a:effectLst/>
              <a:latin typeface="Times New Roman" panose="02020603050405020304" pitchFamily="18" charset="0"/>
              <a:ea typeface="宋体" panose="02010600030101010101" pitchFamily="2" charset="-122"/>
            </a:endParaRPr>
          </a:p>
          <a:p>
            <a:r>
              <a:rPr lang="en-US" altLang="zh-CN" sz="2000" b="1" kern="100" dirty="0" smtClean="0">
                <a:effectLst/>
                <a:latin typeface="黑体" panose="02010609060101010101" pitchFamily="49" charset="-122"/>
                <a:ea typeface="宋体" panose="02010600030101010101" pitchFamily="2" charset="-122"/>
                <a:cs typeface="黑体" panose="02010609060101010101" pitchFamily="49" charset="-122"/>
              </a:rPr>
              <a:t>1</a:t>
            </a:r>
            <a:r>
              <a:rPr lang="zh-CN" altLang="zh-CN" sz="2000" b="1" kern="100" dirty="0" smtClean="0">
                <a:effectLst/>
                <a:latin typeface="Times New Roman" panose="02020603050405020304" pitchFamily="18" charset="0"/>
                <a:ea typeface="黑体" panose="02010609060101010101" pitchFamily="49" charset="-122"/>
                <a:cs typeface="黑体" panose="02010609060101010101" pitchFamily="49" charset="-122"/>
              </a:rPr>
              <a:t>、主要类型题</a:t>
            </a:r>
            <a:endParaRPr lang="zh-CN" altLang="zh-CN" sz="2000" kern="100" dirty="0" smtClean="0">
              <a:effectLst/>
              <a:latin typeface="Times New Roman" panose="02020603050405020304" pitchFamily="18" charset="0"/>
              <a:ea typeface="宋体" panose="02010600030101010101" pitchFamily="2" charset="-122"/>
            </a:endParaRPr>
          </a:p>
          <a:p>
            <a:r>
              <a:rPr lang="zh-CN" altLang="zh-CN" sz="2000" kern="100" dirty="0" smtClean="0">
                <a:effectLst/>
                <a:latin typeface="Arial" panose="020B0604020202020204" pitchFamily="34" charset="0"/>
                <a:ea typeface="宋体" panose="02010600030101010101" pitchFamily="2" charset="-122"/>
                <a:cs typeface="Arial" panose="020B0604020202020204" pitchFamily="34" charset="0"/>
              </a:rPr>
              <a:t>（</a:t>
            </a:r>
            <a:r>
              <a:rPr lang="en-US" altLang="zh-CN" sz="2000" kern="100" dirty="0" smtClean="0">
                <a:effectLst/>
                <a:latin typeface="Arial" panose="020B0604020202020204" pitchFamily="34" charset="0"/>
                <a:ea typeface="宋体" panose="02010600030101010101" pitchFamily="2" charset="-122"/>
              </a:rPr>
              <a:t>1</a:t>
            </a:r>
            <a:r>
              <a:rPr lang="zh-CN" altLang="zh-CN" sz="2000" kern="100" dirty="0" smtClean="0">
                <a:effectLst/>
                <a:latin typeface="Arial" panose="020B0604020202020204" pitchFamily="34" charset="0"/>
                <a:ea typeface="宋体" panose="02010600030101010101" pitchFamily="2" charset="-122"/>
                <a:cs typeface="Arial" panose="020B0604020202020204" pitchFamily="34" charset="0"/>
              </a:rPr>
              <a:t>）归纳类（分层划点圈答案、缩写、颠倒顺序、文言文—白话文）</a:t>
            </a:r>
            <a:endParaRPr lang="zh-CN" altLang="zh-CN" sz="2000" kern="100" dirty="0" smtClean="0">
              <a:effectLst/>
              <a:latin typeface="Times New Roman" panose="02020603050405020304" pitchFamily="18" charset="0"/>
              <a:ea typeface="宋体" panose="02010600030101010101" pitchFamily="2" charset="-122"/>
            </a:endParaRPr>
          </a:p>
          <a:p>
            <a:r>
              <a:rPr lang="zh-CN" altLang="zh-CN" sz="2000" kern="100" dirty="0" smtClean="0">
                <a:effectLst/>
                <a:latin typeface="Arial" panose="020B0604020202020204" pitchFamily="34" charset="0"/>
                <a:ea typeface="宋体" panose="02010600030101010101" pitchFamily="2" charset="-122"/>
                <a:cs typeface="Arial" panose="020B0604020202020204" pitchFamily="34" charset="0"/>
              </a:rPr>
              <a:t>用词恰当，语言简练；充分使用教材中的历史学科术语，少用文学语言。</a:t>
            </a:r>
            <a:endParaRPr lang="zh-CN" altLang="zh-CN" sz="2000" kern="100" dirty="0" smtClean="0">
              <a:effectLst/>
              <a:latin typeface="Times New Roman" panose="02020603050405020304" pitchFamily="18" charset="0"/>
              <a:ea typeface="宋体" panose="02010600030101010101" pitchFamily="2" charset="-122"/>
            </a:endParaRPr>
          </a:p>
          <a:p>
            <a:r>
              <a:rPr lang="zh-CN" altLang="zh-CN" sz="2000" kern="100" dirty="0" smtClean="0">
                <a:effectLst/>
                <a:latin typeface="Arial" panose="020B0604020202020204" pitchFamily="34" charset="0"/>
                <a:ea typeface="宋体" panose="02010600030101010101" pitchFamily="2" charset="-122"/>
                <a:cs typeface="Arial" panose="020B0604020202020204" pitchFamily="34" charset="0"/>
              </a:rPr>
              <a:t>（</a:t>
            </a:r>
            <a:r>
              <a:rPr lang="en-US" altLang="zh-CN" sz="2000" kern="100" dirty="0" smtClean="0">
                <a:effectLst/>
                <a:latin typeface="Arial" panose="020B0604020202020204" pitchFamily="34" charset="0"/>
                <a:ea typeface="宋体" panose="02010600030101010101" pitchFamily="2" charset="-122"/>
              </a:rPr>
              <a:t>2</a:t>
            </a:r>
            <a:r>
              <a:rPr lang="zh-CN" altLang="zh-CN" sz="2000" kern="100" dirty="0" smtClean="0">
                <a:effectLst/>
                <a:latin typeface="Arial" panose="020B0604020202020204" pitchFamily="34" charset="0"/>
                <a:ea typeface="宋体" panose="02010600030101010101" pitchFamily="2" charset="-122"/>
                <a:cs typeface="Arial" panose="020B0604020202020204" pitchFamily="34" charset="0"/>
              </a:rPr>
              <a:t>）、分析原因和背景类</a:t>
            </a:r>
            <a:endParaRPr lang="zh-CN" altLang="zh-CN" sz="2000" kern="100" dirty="0" smtClean="0">
              <a:effectLst/>
              <a:latin typeface="Times New Roman" panose="02020603050405020304" pitchFamily="18" charset="0"/>
              <a:ea typeface="宋体" panose="02010600030101010101" pitchFamily="2" charset="-122"/>
            </a:endParaRPr>
          </a:p>
          <a:p>
            <a:r>
              <a:rPr lang="zh-CN" altLang="zh-CN" sz="2000" kern="100" dirty="0" smtClean="0">
                <a:effectLst/>
                <a:latin typeface="Arial" panose="020B0604020202020204" pitchFamily="34" charset="0"/>
                <a:ea typeface="宋体" panose="02010600030101010101" pitchFamily="2" charset="-122"/>
                <a:cs typeface="Arial" panose="020B0604020202020204" pitchFamily="34" charset="0"/>
              </a:rPr>
              <a:t>历史背景</a:t>
            </a:r>
            <a:r>
              <a:rPr lang="en-US" altLang="zh-CN" sz="2000" kern="100" dirty="0" smtClean="0">
                <a:effectLst/>
                <a:latin typeface="Arial" panose="020B0604020202020204" pitchFamily="34" charset="0"/>
                <a:ea typeface="宋体" panose="02010600030101010101" pitchFamily="2" charset="-122"/>
              </a:rPr>
              <a:t>=</a:t>
            </a:r>
            <a:r>
              <a:rPr lang="zh-CN" altLang="zh-CN" sz="2000" kern="100" dirty="0" smtClean="0">
                <a:effectLst/>
                <a:latin typeface="Arial" panose="020B0604020202020204" pitchFamily="34" charset="0"/>
                <a:ea typeface="宋体" panose="02010600030101010101" pitchFamily="2" charset="-122"/>
                <a:cs typeface="Arial" panose="020B0604020202020204" pitchFamily="34" charset="0"/>
              </a:rPr>
              <a:t>（国内</a:t>
            </a:r>
            <a:r>
              <a:rPr lang="en-US" altLang="zh-CN" sz="2000" kern="100" dirty="0" smtClean="0">
                <a:effectLst/>
                <a:latin typeface="Arial" panose="020B0604020202020204" pitchFamily="34" charset="0"/>
                <a:ea typeface="宋体" panose="02010600030101010101" pitchFamily="2" charset="-122"/>
              </a:rPr>
              <a:t>+</a:t>
            </a:r>
            <a:r>
              <a:rPr lang="zh-CN" altLang="zh-CN" sz="2000" kern="100" dirty="0" smtClean="0">
                <a:effectLst/>
                <a:latin typeface="Arial" panose="020B0604020202020204" pitchFamily="34" charset="0"/>
                <a:ea typeface="宋体" panose="02010600030101010101" pitchFamily="2" charset="-122"/>
                <a:cs typeface="Arial" panose="020B0604020202020204" pitchFamily="34" charset="0"/>
              </a:rPr>
              <a:t>国际）（经济</a:t>
            </a:r>
            <a:r>
              <a:rPr lang="en-US" altLang="zh-CN" sz="2000" kern="100" dirty="0" smtClean="0">
                <a:effectLst/>
                <a:latin typeface="Arial" panose="020B0604020202020204" pitchFamily="34" charset="0"/>
                <a:ea typeface="宋体" panose="02010600030101010101" pitchFamily="2" charset="-122"/>
              </a:rPr>
              <a:t>+</a:t>
            </a:r>
            <a:r>
              <a:rPr lang="zh-CN" altLang="zh-CN" sz="2000" kern="100" dirty="0" smtClean="0">
                <a:effectLst/>
                <a:latin typeface="Arial" panose="020B0604020202020204" pitchFamily="34" charset="0"/>
                <a:ea typeface="宋体" panose="02010600030101010101" pitchFamily="2" charset="-122"/>
                <a:cs typeface="Arial" panose="020B0604020202020204" pitchFamily="34" charset="0"/>
              </a:rPr>
              <a:t>政治</a:t>
            </a:r>
            <a:r>
              <a:rPr lang="en-US" altLang="zh-CN" sz="2000" kern="100" dirty="0" smtClean="0">
                <a:effectLst/>
                <a:latin typeface="Arial" panose="020B0604020202020204" pitchFamily="34" charset="0"/>
                <a:ea typeface="宋体" panose="02010600030101010101" pitchFamily="2" charset="-122"/>
              </a:rPr>
              <a:t>+</a:t>
            </a:r>
            <a:r>
              <a:rPr lang="zh-CN" altLang="zh-CN" sz="2000" kern="100" dirty="0" smtClean="0">
                <a:effectLst/>
                <a:latin typeface="Arial" panose="020B0604020202020204" pitchFamily="34" charset="0"/>
                <a:ea typeface="宋体" panose="02010600030101010101" pitchFamily="2" charset="-122"/>
                <a:cs typeface="Arial" panose="020B0604020202020204" pitchFamily="34" charset="0"/>
              </a:rPr>
              <a:t>文化</a:t>
            </a:r>
            <a:r>
              <a:rPr lang="en-US" altLang="zh-CN" sz="2000" kern="100" dirty="0" smtClean="0">
                <a:effectLst/>
                <a:latin typeface="Arial" panose="020B0604020202020204" pitchFamily="34" charset="0"/>
                <a:ea typeface="宋体" panose="02010600030101010101" pitchFamily="2" charset="-122"/>
              </a:rPr>
              <a:t>+</a:t>
            </a:r>
            <a:r>
              <a:rPr lang="zh-CN" altLang="zh-CN" sz="2000" kern="100" dirty="0" smtClean="0">
                <a:effectLst/>
                <a:latin typeface="Arial" panose="020B0604020202020204" pitchFamily="34" charset="0"/>
                <a:ea typeface="宋体" panose="02010600030101010101" pitchFamily="2" charset="-122"/>
                <a:cs typeface="Arial" panose="020B0604020202020204" pitchFamily="34" charset="0"/>
              </a:rPr>
              <a:t>……）</a:t>
            </a:r>
            <a:endParaRPr lang="zh-CN" altLang="zh-CN" sz="2000" kern="100" dirty="0" smtClean="0">
              <a:effectLst/>
              <a:latin typeface="Times New Roman" panose="02020603050405020304" pitchFamily="18" charset="0"/>
              <a:ea typeface="宋体" panose="02010600030101010101" pitchFamily="2" charset="-122"/>
            </a:endParaRPr>
          </a:p>
          <a:p>
            <a:r>
              <a:rPr lang="zh-CN" altLang="zh-CN" sz="2000" kern="100" dirty="0" smtClean="0">
                <a:effectLst/>
                <a:latin typeface="Arial" panose="020B0604020202020204" pitchFamily="34" charset="0"/>
                <a:ea typeface="宋体" panose="02010600030101010101" pitchFamily="2" charset="-122"/>
                <a:cs typeface="Arial" panose="020B0604020202020204" pitchFamily="34" charset="0"/>
              </a:rPr>
              <a:t>⑴经济背景</a:t>
            </a:r>
            <a:r>
              <a:rPr lang="en-US" altLang="zh-CN" sz="2000" kern="100" dirty="0" smtClean="0">
                <a:effectLst/>
                <a:latin typeface="Arial" panose="020B0604020202020204" pitchFamily="34" charset="0"/>
                <a:ea typeface="宋体" panose="02010600030101010101" pitchFamily="2" charset="-122"/>
              </a:rPr>
              <a:t>=</a:t>
            </a:r>
            <a:r>
              <a:rPr lang="zh-CN" altLang="zh-CN" sz="2000" kern="100" dirty="0" smtClean="0">
                <a:effectLst/>
                <a:latin typeface="Arial" panose="020B0604020202020204" pitchFamily="34" charset="0"/>
                <a:ea typeface="宋体" panose="02010600030101010101" pitchFamily="2" charset="-122"/>
                <a:cs typeface="Arial" panose="020B0604020202020204" pitchFamily="34" charset="0"/>
              </a:rPr>
              <a:t>生产力</a:t>
            </a:r>
            <a:r>
              <a:rPr lang="en-US" altLang="zh-CN" sz="2000" kern="100" dirty="0" smtClean="0">
                <a:effectLst/>
                <a:latin typeface="Arial" panose="020B0604020202020204" pitchFamily="34" charset="0"/>
                <a:ea typeface="宋体" panose="02010600030101010101" pitchFamily="2" charset="-122"/>
              </a:rPr>
              <a:t>+</a:t>
            </a:r>
            <a:r>
              <a:rPr lang="zh-CN" altLang="zh-CN" sz="2000" kern="100" dirty="0" smtClean="0">
                <a:effectLst/>
                <a:latin typeface="Arial" panose="020B0604020202020204" pitchFamily="34" charset="0"/>
                <a:ea typeface="宋体" panose="02010600030101010101" pitchFamily="2" charset="-122"/>
                <a:cs typeface="Arial" panose="020B0604020202020204" pitchFamily="34" charset="0"/>
              </a:rPr>
              <a:t>生产关系</a:t>
            </a:r>
            <a:r>
              <a:rPr lang="en-US" altLang="zh-CN" sz="2000" kern="100" dirty="0" smtClean="0">
                <a:effectLst/>
                <a:latin typeface="Arial" panose="020B0604020202020204" pitchFamily="34" charset="0"/>
                <a:ea typeface="宋体" panose="02010600030101010101" pitchFamily="2" charset="-122"/>
              </a:rPr>
              <a:t>+</a:t>
            </a:r>
            <a:r>
              <a:rPr lang="zh-CN" altLang="zh-CN" sz="2000" kern="100" dirty="0" smtClean="0">
                <a:effectLst/>
                <a:latin typeface="Arial" panose="020B0604020202020204" pitchFamily="34" charset="0"/>
                <a:ea typeface="宋体" panose="02010600030101010101" pitchFamily="2" charset="-122"/>
                <a:cs typeface="Arial" panose="020B0604020202020204" pitchFamily="34" charset="0"/>
              </a:rPr>
              <a:t>经济结构</a:t>
            </a:r>
            <a:r>
              <a:rPr lang="en-US" altLang="zh-CN" sz="2000" kern="100" dirty="0" smtClean="0">
                <a:effectLst/>
                <a:latin typeface="Arial" panose="020B0604020202020204" pitchFamily="34" charset="0"/>
                <a:ea typeface="宋体" panose="02010600030101010101" pitchFamily="2" charset="-122"/>
              </a:rPr>
              <a:t>+</a:t>
            </a:r>
            <a:r>
              <a:rPr lang="zh-CN" altLang="zh-CN" sz="2000" kern="100" dirty="0" smtClean="0">
                <a:effectLst/>
                <a:latin typeface="Arial" panose="020B0604020202020204" pitchFamily="34" charset="0"/>
                <a:ea typeface="宋体" panose="02010600030101010101" pitchFamily="2" charset="-122"/>
                <a:cs typeface="Arial" panose="020B0604020202020204" pitchFamily="34" charset="0"/>
              </a:rPr>
              <a:t>经济格局</a:t>
            </a:r>
            <a:r>
              <a:rPr lang="en-US" altLang="zh-CN" sz="2000" kern="100" dirty="0" smtClean="0">
                <a:effectLst/>
                <a:latin typeface="Arial" panose="020B0604020202020204" pitchFamily="34" charset="0"/>
                <a:ea typeface="宋体" panose="02010600030101010101" pitchFamily="2" charset="-122"/>
              </a:rPr>
              <a:t>+</a:t>
            </a:r>
            <a:r>
              <a:rPr lang="zh-CN" altLang="zh-CN" sz="2000" kern="100" dirty="0" smtClean="0">
                <a:effectLst/>
                <a:latin typeface="Arial" panose="020B0604020202020204" pitchFamily="34" charset="0"/>
                <a:ea typeface="宋体" panose="02010600030101010101" pitchFamily="2" charset="-122"/>
                <a:cs typeface="Arial" panose="020B0604020202020204" pitchFamily="34" charset="0"/>
              </a:rPr>
              <a:t>……</a:t>
            </a:r>
            <a:endParaRPr lang="zh-CN" altLang="zh-CN" sz="2000" kern="100" dirty="0" smtClean="0">
              <a:effectLst/>
              <a:latin typeface="Times New Roman" panose="02020603050405020304" pitchFamily="18" charset="0"/>
              <a:ea typeface="宋体" panose="02010600030101010101" pitchFamily="2" charset="-122"/>
            </a:endParaRPr>
          </a:p>
          <a:p>
            <a:r>
              <a:rPr lang="zh-CN" altLang="zh-CN" sz="2000" kern="100" dirty="0" smtClean="0">
                <a:effectLst/>
                <a:latin typeface="Arial" panose="020B0604020202020204" pitchFamily="34" charset="0"/>
                <a:ea typeface="宋体" panose="02010600030101010101" pitchFamily="2" charset="-122"/>
                <a:cs typeface="Arial" panose="020B0604020202020204" pitchFamily="34" charset="0"/>
              </a:rPr>
              <a:t>⑵政治背景</a:t>
            </a:r>
            <a:r>
              <a:rPr lang="en-US" altLang="zh-CN" sz="2000" kern="100" dirty="0" smtClean="0">
                <a:effectLst/>
                <a:latin typeface="Arial" panose="020B0604020202020204" pitchFamily="34" charset="0"/>
                <a:ea typeface="宋体" panose="02010600030101010101" pitchFamily="2" charset="-122"/>
              </a:rPr>
              <a:t>=</a:t>
            </a:r>
            <a:r>
              <a:rPr lang="zh-CN" altLang="zh-CN" sz="2000" kern="100" dirty="0" smtClean="0">
                <a:effectLst/>
                <a:latin typeface="Arial" panose="020B0604020202020204" pitchFamily="34" charset="0"/>
                <a:ea typeface="宋体" panose="02010600030101010101" pitchFamily="2" charset="-122"/>
                <a:cs typeface="Arial" panose="020B0604020202020204" pitchFamily="34" charset="0"/>
              </a:rPr>
              <a:t>政局</a:t>
            </a:r>
            <a:r>
              <a:rPr lang="en-US" altLang="zh-CN" sz="2000" kern="100" dirty="0" smtClean="0">
                <a:effectLst/>
                <a:latin typeface="Arial" panose="020B0604020202020204" pitchFamily="34" charset="0"/>
                <a:ea typeface="宋体" panose="02010600030101010101" pitchFamily="2" charset="-122"/>
              </a:rPr>
              <a:t>+</a:t>
            </a:r>
            <a:r>
              <a:rPr lang="zh-CN" altLang="zh-CN" sz="2000" kern="100" dirty="0" smtClean="0">
                <a:effectLst/>
                <a:latin typeface="Arial" panose="020B0604020202020204" pitchFamily="34" charset="0"/>
                <a:ea typeface="宋体" panose="02010600030101010101" pitchFamily="2" charset="-122"/>
                <a:cs typeface="Arial" panose="020B0604020202020204" pitchFamily="34" charset="0"/>
              </a:rPr>
              <a:t>制度</a:t>
            </a:r>
            <a:r>
              <a:rPr lang="en-US" altLang="zh-CN" sz="2000" kern="100" dirty="0" smtClean="0">
                <a:effectLst/>
                <a:latin typeface="Arial" panose="020B0604020202020204" pitchFamily="34" charset="0"/>
                <a:ea typeface="宋体" panose="02010600030101010101" pitchFamily="2" charset="-122"/>
              </a:rPr>
              <a:t>+</a:t>
            </a:r>
            <a:r>
              <a:rPr lang="zh-CN" altLang="zh-CN" sz="2000" kern="100" dirty="0" smtClean="0">
                <a:effectLst/>
                <a:latin typeface="Arial" panose="020B0604020202020204" pitchFamily="34" charset="0"/>
                <a:ea typeface="宋体" panose="02010600030101010101" pitchFamily="2" charset="-122"/>
                <a:cs typeface="Arial" panose="020B0604020202020204" pitchFamily="34" charset="0"/>
              </a:rPr>
              <a:t>体制</a:t>
            </a:r>
            <a:r>
              <a:rPr lang="en-US" altLang="zh-CN" sz="2000" kern="100" dirty="0" smtClean="0">
                <a:effectLst/>
                <a:latin typeface="Arial" panose="020B0604020202020204" pitchFamily="34" charset="0"/>
                <a:ea typeface="宋体" panose="02010600030101010101" pitchFamily="2" charset="-122"/>
              </a:rPr>
              <a:t>+</a:t>
            </a:r>
            <a:r>
              <a:rPr lang="zh-CN" altLang="zh-CN" sz="2000" kern="100" dirty="0" smtClean="0">
                <a:effectLst/>
                <a:latin typeface="Arial" panose="020B0604020202020204" pitchFamily="34" charset="0"/>
                <a:ea typeface="宋体" panose="02010600030101010101" pitchFamily="2" charset="-122"/>
                <a:cs typeface="Arial" panose="020B0604020202020204" pitchFamily="34" charset="0"/>
              </a:rPr>
              <a:t>政策</a:t>
            </a:r>
            <a:r>
              <a:rPr lang="en-US" altLang="zh-CN" sz="2000" kern="100" dirty="0" smtClean="0">
                <a:effectLst/>
                <a:latin typeface="Arial" panose="020B0604020202020204" pitchFamily="34" charset="0"/>
                <a:ea typeface="宋体" panose="02010600030101010101" pitchFamily="2" charset="-122"/>
              </a:rPr>
              <a:t>+</a:t>
            </a:r>
            <a:r>
              <a:rPr lang="zh-CN" altLang="zh-CN" sz="2000" kern="100" dirty="0" smtClean="0">
                <a:effectLst/>
                <a:latin typeface="Arial" panose="020B0604020202020204" pitchFamily="34" charset="0"/>
                <a:ea typeface="宋体" panose="02010600030101010101" pitchFamily="2" charset="-122"/>
                <a:cs typeface="Arial" panose="020B0604020202020204" pitchFamily="34" charset="0"/>
              </a:rPr>
              <a:t>阶级</a:t>
            </a:r>
            <a:r>
              <a:rPr lang="en-US" altLang="zh-CN" sz="2000" kern="100" dirty="0" smtClean="0">
                <a:effectLst/>
                <a:latin typeface="Arial" panose="020B0604020202020204" pitchFamily="34" charset="0"/>
                <a:ea typeface="宋体" panose="02010600030101010101" pitchFamily="2" charset="-122"/>
              </a:rPr>
              <a:t>+</a:t>
            </a:r>
            <a:r>
              <a:rPr lang="zh-CN" altLang="zh-CN" sz="2000" kern="100" dirty="0" smtClean="0">
                <a:effectLst/>
                <a:latin typeface="Arial" panose="020B0604020202020204" pitchFamily="34" charset="0"/>
                <a:ea typeface="宋体" panose="02010600030101010101" pitchFamily="2" charset="-122"/>
                <a:cs typeface="Arial" panose="020B0604020202020204" pitchFamily="34" charset="0"/>
              </a:rPr>
              <a:t>民族</a:t>
            </a:r>
            <a:r>
              <a:rPr lang="en-US" altLang="zh-CN" sz="2000" kern="100" dirty="0" smtClean="0">
                <a:effectLst/>
                <a:latin typeface="Arial" panose="020B0604020202020204" pitchFamily="34" charset="0"/>
                <a:ea typeface="宋体" panose="02010600030101010101" pitchFamily="2" charset="-122"/>
              </a:rPr>
              <a:t>+</a:t>
            </a:r>
            <a:r>
              <a:rPr lang="zh-CN" altLang="zh-CN" sz="2000" kern="100" dirty="0" smtClean="0">
                <a:effectLst/>
                <a:latin typeface="Arial" panose="020B0604020202020204" pitchFamily="34" charset="0"/>
                <a:ea typeface="宋体" panose="02010600030101010101" pitchFamily="2" charset="-122"/>
                <a:cs typeface="Arial" panose="020B0604020202020204" pitchFamily="34" charset="0"/>
              </a:rPr>
              <a:t>外交</a:t>
            </a:r>
            <a:r>
              <a:rPr lang="en-US" altLang="zh-CN" sz="2000" kern="100" dirty="0" smtClean="0">
                <a:effectLst/>
                <a:latin typeface="Arial" panose="020B0604020202020204" pitchFamily="34" charset="0"/>
                <a:ea typeface="宋体" panose="02010600030101010101" pitchFamily="2" charset="-122"/>
              </a:rPr>
              <a:t>+</a:t>
            </a:r>
            <a:r>
              <a:rPr lang="zh-CN" altLang="zh-CN" sz="2000" kern="100" dirty="0" smtClean="0">
                <a:effectLst/>
                <a:latin typeface="Arial" panose="020B0604020202020204" pitchFamily="34" charset="0"/>
                <a:ea typeface="宋体" panose="02010600030101010101" pitchFamily="2" charset="-122"/>
                <a:cs typeface="Arial" panose="020B0604020202020204" pitchFamily="34" charset="0"/>
              </a:rPr>
              <a:t>军事</a:t>
            </a:r>
            <a:r>
              <a:rPr lang="en-US" altLang="zh-CN" sz="2000" kern="100" dirty="0" smtClean="0">
                <a:effectLst/>
                <a:latin typeface="Arial" panose="020B0604020202020204" pitchFamily="34" charset="0"/>
                <a:ea typeface="宋体" panose="02010600030101010101" pitchFamily="2" charset="-122"/>
              </a:rPr>
              <a:t>+</a:t>
            </a:r>
            <a:r>
              <a:rPr lang="zh-CN" altLang="zh-CN" sz="2000" kern="100" dirty="0" smtClean="0">
                <a:effectLst/>
                <a:latin typeface="Arial" panose="020B0604020202020204" pitchFamily="34" charset="0"/>
                <a:ea typeface="宋体" panose="02010600030101010101" pitchFamily="2" charset="-122"/>
                <a:cs typeface="Arial" panose="020B0604020202020204" pitchFamily="34" charset="0"/>
              </a:rPr>
              <a:t>……</a:t>
            </a:r>
            <a:endParaRPr lang="zh-CN" altLang="zh-CN" sz="2000" kern="100" dirty="0" smtClean="0">
              <a:effectLst/>
              <a:latin typeface="Times New Roman" panose="02020603050405020304" pitchFamily="18" charset="0"/>
              <a:ea typeface="宋体" panose="02010600030101010101" pitchFamily="2" charset="-122"/>
            </a:endParaRPr>
          </a:p>
          <a:p>
            <a:r>
              <a:rPr lang="zh-CN" altLang="zh-CN" sz="2000" kern="100" dirty="0" smtClean="0">
                <a:effectLst/>
                <a:latin typeface="Arial" panose="020B0604020202020204" pitchFamily="34" charset="0"/>
                <a:ea typeface="宋体" panose="02010600030101010101" pitchFamily="2" charset="-122"/>
                <a:cs typeface="Arial" panose="020B0604020202020204" pitchFamily="34" charset="0"/>
              </a:rPr>
              <a:t>⑶文化背景</a:t>
            </a:r>
            <a:r>
              <a:rPr lang="en-US" altLang="zh-CN" sz="2000" kern="100" dirty="0" smtClean="0">
                <a:effectLst/>
                <a:latin typeface="Arial" panose="020B0604020202020204" pitchFamily="34" charset="0"/>
                <a:ea typeface="宋体" panose="02010600030101010101" pitchFamily="2" charset="-122"/>
              </a:rPr>
              <a:t>=</a:t>
            </a:r>
            <a:r>
              <a:rPr lang="zh-CN" altLang="zh-CN" sz="2000" kern="100" dirty="0" smtClean="0">
                <a:effectLst/>
                <a:latin typeface="Arial" panose="020B0604020202020204" pitchFamily="34" charset="0"/>
                <a:ea typeface="宋体" panose="02010600030101010101" pitchFamily="2" charset="-122"/>
                <a:cs typeface="Arial" panose="020B0604020202020204" pitchFamily="34" charset="0"/>
              </a:rPr>
              <a:t>思想、宗教</a:t>
            </a:r>
            <a:r>
              <a:rPr lang="en-US" altLang="zh-CN" sz="2000" kern="100" dirty="0" smtClean="0">
                <a:effectLst/>
                <a:latin typeface="Arial" panose="020B0604020202020204" pitchFamily="34" charset="0"/>
                <a:ea typeface="宋体" panose="02010600030101010101" pitchFamily="2" charset="-122"/>
              </a:rPr>
              <a:t>+</a:t>
            </a:r>
            <a:r>
              <a:rPr lang="zh-CN" altLang="zh-CN" sz="2000" kern="100" dirty="0" smtClean="0">
                <a:effectLst/>
                <a:latin typeface="Arial" panose="020B0604020202020204" pitchFamily="34" charset="0"/>
                <a:ea typeface="宋体" panose="02010600030101010101" pitchFamily="2" charset="-122"/>
                <a:cs typeface="Arial" panose="020B0604020202020204" pitchFamily="34" charset="0"/>
              </a:rPr>
              <a:t>科技</a:t>
            </a:r>
            <a:r>
              <a:rPr lang="en-US" altLang="zh-CN" sz="2000" kern="100" dirty="0" smtClean="0">
                <a:effectLst/>
                <a:latin typeface="Arial" panose="020B0604020202020204" pitchFamily="34" charset="0"/>
                <a:ea typeface="宋体" panose="02010600030101010101" pitchFamily="2" charset="-122"/>
              </a:rPr>
              <a:t>+</a:t>
            </a:r>
            <a:r>
              <a:rPr lang="zh-CN" altLang="zh-CN" sz="2000" kern="100" dirty="0" smtClean="0">
                <a:effectLst/>
                <a:latin typeface="Arial" panose="020B0604020202020204" pitchFamily="34" charset="0"/>
                <a:ea typeface="宋体" panose="02010600030101010101" pitchFamily="2" charset="-122"/>
                <a:cs typeface="Arial" panose="020B0604020202020204" pitchFamily="34" charset="0"/>
              </a:rPr>
              <a:t>教</a:t>
            </a:r>
            <a:r>
              <a:rPr lang="en-US" altLang="zh-CN" sz="2000" kern="100" dirty="0" smtClean="0">
                <a:effectLst/>
                <a:latin typeface="Arial" panose="020B0604020202020204" pitchFamily="34" charset="0"/>
                <a:ea typeface="宋体" panose="02010600030101010101" pitchFamily="2" charset="-122"/>
              </a:rPr>
              <a:t>+</a:t>
            </a:r>
            <a:r>
              <a:rPr lang="zh-CN" altLang="zh-CN" sz="2000" kern="100" dirty="0" smtClean="0">
                <a:effectLst/>
                <a:latin typeface="Arial" panose="020B0604020202020204" pitchFamily="34" charset="0"/>
                <a:ea typeface="宋体" panose="02010600030101010101" pitchFamily="2" charset="-122"/>
                <a:cs typeface="Arial" panose="020B0604020202020204" pitchFamily="34" charset="0"/>
              </a:rPr>
              <a:t>……</a:t>
            </a:r>
            <a:endParaRPr lang="zh-CN" altLang="zh-CN" sz="2000" kern="100" dirty="0" smtClean="0">
              <a:effectLst/>
              <a:latin typeface="Times New Roman" panose="02020603050405020304" pitchFamily="18" charset="0"/>
              <a:ea typeface="宋体" panose="02010600030101010101" pitchFamily="2" charset="-122"/>
            </a:endParaRPr>
          </a:p>
          <a:p>
            <a:r>
              <a:rPr lang="zh-CN" altLang="zh-CN" sz="2000" kern="100" dirty="0" smtClean="0">
                <a:effectLst/>
                <a:latin typeface="Times New Roman" panose="02020603050405020304" pitchFamily="18" charset="0"/>
                <a:ea typeface="宋体" panose="02010600030101010101" pitchFamily="2" charset="-122"/>
                <a:cs typeface="宋体" panose="02010600030101010101" pitchFamily="2" charset="-122"/>
              </a:rPr>
              <a:t>（</a:t>
            </a:r>
            <a:r>
              <a:rPr lang="en-US" altLang="zh-CN" sz="2000" kern="100" dirty="0" smtClean="0">
                <a:effectLst/>
                <a:latin typeface="Times New Roman" panose="02020603050405020304" pitchFamily="18" charset="0"/>
                <a:ea typeface="宋体" panose="02010600030101010101" pitchFamily="2" charset="-122"/>
                <a:cs typeface="宋体" panose="02010600030101010101" pitchFamily="2" charset="-122"/>
              </a:rPr>
              <a:t>2</a:t>
            </a:r>
            <a:r>
              <a:rPr lang="zh-CN" altLang="zh-CN" sz="2000" kern="100" dirty="0" smtClean="0">
                <a:effectLst/>
                <a:latin typeface="Times New Roman" panose="02020603050405020304" pitchFamily="18" charset="0"/>
                <a:ea typeface="宋体" panose="02010600030101010101" pitchFamily="2" charset="-122"/>
                <a:cs typeface="宋体" panose="02010600030101010101" pitchFamily="2" charset="-122"/>
              </a:rPr>
              <a:t>）、分析原因和背景类</a:t>
            </a:r>
            <a:endParaRPr lang="zh-CN" altLang="zh-CN" sz="2000" kern="100" dirty="0" smtClean="0">
              <a:effectLst/>
              <a:latin typeface="Times New Roman" panose="02020603050405020304" pitchFamily="18" charset="0"/>
              <a:ea typeface="宋体" panose="02010600030101010101" pitchFamily="2" charset="-122"/>
            </a:endParaRPr>
          </a:p>
          <a:p>
            <a:r>
              <a:rPr lang="zh-CN" altLang="zh-CN" sz="2000" kern="100" dirty="0" smtClean="0">
                <a:effectLst/>
                <a:latin typeface="Times New Roman" panose="02020603050405020304" pitchFamily="18" charset="0"/>
                <a:ea typeface="宋体" panose="02010600030101010101" pitchFamily="2" charset="-122"/>
                <a:cs typeface="宋体" panose="02010600030101010101" pitchFamily="2" charset="-122"/>
              </a:rPr>
              <a:t>原因广度：原因</a:t>
            </a:r>
            <a:r>
              <a:rPr lang="en-US" altLang="zh-CN" sz="2000" kern="100" dirty="0" smtClean="0">
                <a:effectLst/>
                <a:latin typeface="Times New Roman" panose="02020603050405020304" pitchFamily="18" charset="0"/>
                <a:ea typeface="宋体" panose="02010600030101010101" pitchFamily="2" charset="-122"/>
                <a:cs typeface="宋体" panose="02010600030101010101" pitchFamily="2" charset="-122"/>
              </a:rPr>
              <a:t>=</a:t>
            </a:r>
            <a:r>
              <a:rPr lang="zh-CN" altLang="zh-CN" sz="2000" kern="100" dirty="0" smtClean="0">
                <a:effectLst/>
                <a:latin typeface="Times New Roman" panose="02020603050405020304" pitchFamily="18" charset="0"/>
                <a:ea typeface="宋体" panose="02010600030101010101" pitchFamily="2" charset="-122"/>
                <a:cs typeface="宋体" panose="02010600030101010101" pitchFamily="2" charset="-122"/>
              </a:rPr>
              <a:t>主观（内因）</a:t>
            </a:r>
            <a:r>
              <a:rPr lang="en-US" altLang="zh-CN" sz="2000" kern="100" dirty="0" smtClean="0">
                <a:effectLst/>
                <a:latin typeface="Times New Roman" panose="02020603050405020304" pitchFamily="18" charset="0"/>
                <a:ea typeface="宋体" panose="02010600030101010101" pitchFamily="2" charset="-122"/>
                <a:cs typeface="宋体" panose="02010600030101010101" pitchFamily="2" charset="-122"/>
              </a:rPr>
              <a:t>+</a:t>
            </a:r>
            <a:r>
              <a:rPr lang="zh-CN" altLang="zh-CN" sz="2000" kern="100" dirty="0" smtClean="0">
                <a:effectLst/>
                <a:latin typeface="Times New Roman" panose="02020603050405020304" pitchFamily="18" charset="0"/>
                <a:ea typeface="宋体" panose="02010600030101010101" pitchFamily="2" charset="-122"/>
                <a:cs typeface="宋体" panose="02010600030101010101" pitchFamily="2" charset="-122"/>
              </a:rPr>
              <a:t>客观（外因）</a:t>
            </a:r>
            <a:endParaRPr lang="zh-CN" altLang="zh-CN" sz="2000" kern="100" dirty="0" smtClean="0">
              <a:effectLst/>
              <a:latin typeface="Times New Roman" panose="02020603050405020304" pitchFamily="18" charset="0"/>
              <a:ea typeface="宋体" panose="02010600030101010101" pitchFamily="2" charset="-122"/>
            </a:endParaRPr>
          </a:p>
          <a:p>
            <a:r>
              <a:rPr lang="zh-CN" altLang="zh-CN" sz="2000" kern="100" dirty="0" smtClean="0">
                <a:effectLst/>
                <a:latin typeface="Times New Roman" panose="02020603050405020304" pitchFamily="18" charset="0"/>
                <a:ea typeface="宋体" panose="02010600030101010101" pitchFamily="2" charset="-122"/>
                <a:cs typeface="宋体" panose="02010600030101010101" pitchFamily="2" charset="-122"/>
              </a:rPr>
              <a:t>原因深度：原因：→直接→主要→根本</a:t>
            </a:r>
            <a:endParaRPr lang="zh-CN" altLang="zh-CN" sz="2000" kern="100" dirty="0" smtClean="0">
              <a:effectLst/>
              <a:latin typeface="Times New Roman" panose="02020603050405020304" pitchFamily="18" charset="0"/>
              <a:ea typeface="宋体" panose="02010600030101010101" pitchFamily="2" charset="-122"/>
            </a:endParaRPr>
          </a:p>
          <a:p>
            <a:r>
              <a:rPr lang="zh-CN" altLang="zh-CN" sz="2000" kern="100" dirty="0" smtClean="0">
                <a:effectLst/>
                <a:latin typeface="Times New Roman" panose="02020603050405020304" pitchFamily="18" charset="0"/>
                <a:ea typeface="宋体" panose="02010600030101010101" pitchFamily="2" charset="-122"/>
                <a:cs typeface="宋体" panose="02010600030101010101" pitchFamily="2" charset="-122"/>
              </a:rPr>
              <a:t>（</a:t>
            </a:r>
            <a:r>
              <a:rPr lang="en-US" altLang="zh-CN" sz="2000" kern="100" dirty="0" smtClean="0">
                <a:effectLst/>
                <a:latin typeface="Times New Roman" panose="02020603050405020304" pitchFamily="18" charset="0"/>
                <a:ea typeface="宋体" panose="02010600030101010101" pitchFamily="2" charset="-122"/>
                <a:cs typeface="宋体" panose="02010600030101010101" pitchFamily="2" charset="-122"/>
              </a:rPr>
              <a:t>3</a:t>
            </a:r>
            <a:r>
              <a:rPr lang="zh-CN" altLang="zh-CN" sz="2000" kern="100" dirty="0" smtClean="0">
                <a:effectLst/>
                <a:latin typeface="Times New Roman" panose="02020603050405020304" pitchFamily="18" charset="0"/>
                <a:ea typeface="宋体" panose="02010600030101010101" pitchFamily="2" charset="-122"/>
                <a:cs typeface="宋体" panose="02010600030101010101" pitchFamily="2" charset="-122"/>
              </a:rPr>
              <a:t>）、分析影响类</a:t>
            </a:r>
            <a:endParaRPr lang="zh-CN" altLang="zh-CN" sz="2000" kern="100" dirty="0" smtClean="0">
              <a:effectLst/>
              <a:latin typeface="Times New Roman" panose="02020603050405020304" pitchFamily="18" charset="0"/>
              <a:ea typeface="宋体" panose="02010600030101010101" pitchFamily="2" charset="-122"/>
            </a:endParaRPr>
          </a:p>
          <a:p>
            <a:r>
              <a:rPr lang="zh-CN" altLang="zh-CN" sz="2000" kern="100" dirty="0" smtClean="0">
                <a:effectLst/>
                <a:latin typeface="Times New Roman" panose="02020603050405020304" pitchFamily="18" charset="0"/>
                <a:ea typeface="宋体" panose="02010600030101010101" pitchFamily="2" charset="-122"/>
                <a:cs typeface="宋体" panose="02010600030101010101" pitchFamily="2" charset="-122"/>
              </a:rPr>
              <a:t>①分项分析：从经济、政治、思想文化、外交等方面分析影响。</a:t>
            </a:r>
            <a:endParaRPr lang="zh-CN" altLang="zh-CN" sz="2000" kern="100" dirty="0" smtClean="0">
              <a:effectLst/>
              <a:latin typeface="Times New Roman" panose="02020603050405020304" pitchFamily="18" charset="0"/>
              <a:ea typeface="宋体" panose="02010600030101010101" pitchFamily="2" charset="-122"/>
            </a:endParaRPr>
          </a:p>
          <a:p>
            <a:r>
              <a:rPr lang="zh-CN" altLang="zh-CN" sz="2000" kern="100" dirty="0" smtClean="0">
                <a:effectLst/>
                <a:latin typeface="Times New Roman" panose="02020603050405020304" pitchFamily="18" charset="0"/>
                <a:ea typeface="宋体" panose="02010600030101010101" pitchFamily="2" charset="-122"/>
                <a:cs typeface="宋体" panose="02010600030101010101" pitchFamily="2" charset="-122"/>
              </a:rPr>
              <a:t>②全面分析：一分为二，既要看到积极影响，也要看到消极影响或局限性，还要分清主次。</a:t>
            </a:r>
            <a:endParaRPr lang="zh-CN" altLang="zh-CN" sz="2000" kern="100" dirty="0" smtClean="0">
              <a:effectLst/>
              <a:latin typeface="Times New Roman" panose="02020603050405020304" pitchFamily="18" charset="0"/>
              <a:ea typeface="宋体" panose="02010600030101010101" pitchFamily="2" charset="-122"/>
            </a:endParaRPr>
          </a:p>
          <a:p>
            <a:r>
              <a:rPr lang="zh-CN" altLang="zh-CN" sz="2000" kern="100" dirty="0" smtClean="0">
                <a:effectLst/>
                <a:latin typeface="Times New Roman" panose="02020603050405020304" pitchFamily="18" charset="0"/>
                <a:ea typeface="宋体" panose="02010600030101010101" pitchFamily="2" charset="-122"/>
                <a:cs typeface="宋体" panose="02010600030101010101" pitchFamily="2" charset="-122"/>
              </a:rPr>
              <a:t>③国际化分析：中国对外国的影响，外国对中国的影响，中外结合思考</a:t>
            </a:r>
            <a:endParaRPr lang="zh-CN" altLang="zh-CN" sz="2000" kern="100" dirty="0">
              <a:effectLst/>
              <a:latin typeface="Times New Roman" panose="02020603050405020304" pitchFamily="18" charset="0"/>
              <a:ea typeface="宋体" panose="02010600030101010101" pitchFamily="2" charset="-122"/>
            </a:endParaRPr>
          </a:p>
        </p:txBody>
      </p:sp>
    </p:spTree>
    <p:extLst>
      <p:ext uri="{BB962C8B-B14F-4D97-AF65-F5344CB8AC3E}">
        <p14:creationId xmlns:p14="http://schemas.microsoft.com/office/powerpoint/2010/main" val="226143337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641130D0-96BC-4536-B769-0851956D8076}" type="datetime1">
              <a:rPr lang="zh-CN" altLang="en-US" smtClean="0"/>
              <a:t>2017/3/13</a:t>
            </a:fld>
            <a:endParaRPr lang="zh-CN" altLang="en-US"/>
          </a:p>
        </p:txBody>
      </p:sp>
      <p:sp>
        <p:nvSpPr>
          <p:cNvPr id="3" name="灯片编号占位符 2"/>
          <p:cNvSpPr>
            <a:spLocks noGrp="1"/>
          </p:cNvSpPr>
          <p:nvPr>
            <p:ph type="sldNum" sz="quarter" idx="12"/>
          </p:nvPr>
        </p:nvSpPr>
        <p:spPr/>
        <p:txBody>
          <a:bodyPr/>
          <a:lstStyle/>
          <a:p>
            <a:fld id="{7D95ABE5-D31C-4C3E-A04E-89825D1B3199}" type="slidenum">
              <a:rPr lang="zh-CN" altLang="en-US" smtClean="0"/>
              <a:t>12</a:t>
            </a:fld>
            <a:endParaRPr lang="zh-CN" altLang="en-US"/>
          </a:p>
        </p:txBody>
      </p:sp>
      <p:sp>
        <p:nvSpPr>
          <p:cNvPr id="4" name="矩形 3"/>
          <p:cNvSpPr/>
          <p:nvPr/>
        </p:nvSpPr>
        <p:spPr>
          <a:xfrm>
            <a:off x="791569" y="612845"/>
            <a:ext cx="10686197" cy="5632311"/>
          </a:xfrm>
          <a:prstGeom prst="rect">
            <a:avLst/>
          </a:prstGeom>
        </p:spPr>
        <p:txBody>
          <a:bodyPr wrap="square">
            <a:spAutoFit/>
          </a:bodyPr>
          <a:lstStyle/>
          <a:p>
            <a:r>
              <a:rPr lang="zh-CN" altLang="zh-CN" sz="2400" kern="100" dirty="0" smtClean="0">
                <a:effectLst/>
                <a:latin typeface="Times New Roman" panose="02020603050405020304" pitchFamily="18" charset="0"/>
                <a:ea typeface="宋体" panose="02010600030101010101" pitchFamily="2" charset="-122"/>
                <a:cs typeface="宋体" panose="02010600030101010101" pitchFamily="2" charset="-122"/>
              </a:rPr>
              <a:t>（</a:t>
            </a:r>
            <a:r>
              <a:rPr lang="en-US" altLang="zh-CN" sz="2400" kern="100" dirty="0" smtClean="0">
                <a:effectLst/>
                <a:latin typeface="Times New Roman" panose="02020603050405020304" pitchFamily="18" charset="0"/>
                <a:ea typeface="宋体" panose="02010600030101010101" pitchFamily="2" charset="-122"/>
                <a:cs typeface="宋体" panose="02010600030101010101" pitchFamily="2" charset="-122"/>
              </a:rPr>
              <a:t>4</a:t>
            </a:r>
            <a:r>
              <a:rPr lang="zh-CN" altLang="zh-CN" sz="2400" kern="100" dirty="0" smtClean="0">
                <a:effectLst/>
                <a:latin typeface="Times New Roman" panose="02020603050405020304" pitchFamily="18" charset="0"/>
                <a:ea typeface="宋体" panose="02010600030101010101" pitchFamily="2" charset="-122"/>
                <a:cs typeface="宋体" panose="02010600030101010101" pitchFamily="2" charset="-122"/>
              </a:rPr>
              <a:t>）、比较类</a:t>
            </a:r>
            <a:endParaRPr lang="zh-CN" altLang="zh-CN" sz="2400" kern="100" dirty="0" smtClean="0">
              <a:effectLst/>
              <a:latin typeface="Times New Roman" panose="02020603050405020304" pitchFamily="18" charset="0"/>
              <a:ea typeface="宋体" panose="02010600030101010101" pitchFamily="2" charset="-122"/>
            </a:endParaRPr>
          </a:p>
          <a:p>
            <a:pPr marL="342900" lvl="0" indent="-342900">
              <a:buFont typeface="Wingdings" panose="05000000000000000000" pitchFamily="2" charset="2"/>
              <a:buChar char=""/>
              <a:tabLst>
                <a:tab pos="266700" algn="l"/>
              </a:tabLst>
            </a:pPr>
            <a:r>
              <a:rPr lang="zh-CN" altLang="zh-CN" sz="2400" kern="100" dirty="0" smtClean="0">
                <a:effectLst/>
                <a:latin typeface="Times New Roman" panose="02020603050405020304" pitchFamily="18" charset="0"/>
                <a:ea typeface="宋体" panose="02010600030101010101" pitchFamily="2" charset="-122"/>
                <a:cs typeface="宋体" panose="02010600030101010101" pitchFamily="2" charset="-122"/>
              </a:rPr>
              <a:t>外显比较题的解题方法：解答时要认真审清比较对象比较项、限制条件，分析问题要求材料和所学知识的联系，然后按要求回答问题。</a:t>
            </a:r>
            <a:endParaRPr lang="zh-CN" altLang="zh-CN" sz="2400" kern="100" dirty="0" smtClean="0">
              <a:effectLst/>
              <a:latin typeface="Times New Roman" panose="02020603050405020304" pitchFamily="18" charset="0"/>
              <a:ea typeface="宋体" panose="02010600030101010101" pitchFamily="2" charset="-122"/>
            </a:endParaRPr>
          </a:p>
          <a:p>
            <a:pPr marL="342900" lvl="0" indent="-342900">
              <a:buFont typeface="Wingdings" panose="05000000000000000000" pitchFamily="2" charset="2"/>
              <a:buChar char=""/>
              <a:tabLst>
                <a:tab pos="266700" algn="l"/>
              </a:tabLst>
            </a:pPr>
            <a:r>
              <a:rPr lang="zh-CN" altLang="zh-CN" sz="2400" kern="100" dirty="0" smtClean="0">
                <a:effectLst/>
                <a:latin typeface="Times New Roman" panose="02020603050405020304" pitchFamily="18" charset="0"/>
                <a:ea typeface="宋体" panose="02010600030101010101" pitchFamily="2" charset="-122"/>
                <a:cs typeface="宋体" panose="02010600030101010101" pitchFamily="2" charset="-122"/>
              </a:rPr>
              <a:t>内隐比较题的解题方法：根据题意，比较对象做具体分析，自己设法确定比较项。如果是历史事件、历史现象的比较，比较项一般从背景、原因、过程、特点、结果、影响和性质等方面确定；如果是历史人物，比较项一般从所处时代、所处阶级、主要功绩、局限性、历史地位、影响评价等方面确定。</a:t>
            </a:r>
            <a:endParaRPr lang="zh-CN" altLang="zh-CN" sz="2400" kern="100" dirty="0" smtClean="0">
              <a:effectLst/>
              <a:latin typeface="Times New Roman" panose="02020603050405020304" pitchFamily="18" charset="0"/>
              <a:ea typeface="宋体" panose="02010600030101010101" pitchFamily="2" charset="-122"/>
            </a:endParaRPr>
          </a:p>
          <a:p>
            <a:pPr marL="342900" lvl="0" indent="-342900">
              <a:buFont typeface="Wingdings" panose="05000000000000000000" pitchFamily="2" charset="2"/>
              <a:buChar char=""/>
              <a:tabLst>
                <a:tab pos="266700" algn="l"/>
              </a:tabLst>
            </a:pPr>
            <a:r>
              <a:rPr lang="zh-CN" altLang="zh-CN" sz="2400" kern="100" dirty="0" smtClean="0">
                <a:effectLst/>
                <a:latin typeface="Times New Roman" panose="02020603050405020304" pitchFamily="18" charset="0"/>
                <a:ea typeface="宋体" panose="02010600030101010101" pitchFamily="2" charset="-122"/>
                <a:cs typeface="宋体" panose="02010600030101010101" pitchFamily="2" charset="-122"/>
              </a:rPr>
              <a:t>利用材料所提供的信息确定比较项：</a:t>
            </a:r>
            <a:endParaRPr lang="zh-CN" altLang="zh-CN" sz="2400" kern="100" dirty="0" smtClean="0">
              <a:effectLst/>
              <a:latin typeface="Times New Roman" panose="02020603050405020304" pitchFamily="18" charset="0"/>
              <a:ea typeface="宋体" panose="02010600030101010101" pitchFamily="2" charset="-122"/>
            </a:endParaRPr>
          </a:p>
          <a:p>
            <a:r>
              <a:rPr lang="zh-CN" altLang="zh-CN" sz="2400" kern="100" dirty="0" smtClean="0">
                <a:effectLst/>
                <a:latin typeface="Times New Roman" panose="02020603050405020304" pitchFamily="18" charset="0"/>
                <a:ea typeface="宋体" panose="02010600030101010101" pitchFamily="2" charset="-122"/>
                <a:cs typeface="宋体" panose="02010600030101010101" pitchFamily="2" charset="-122"/>
              </a:rPr>
              <a:t>（</a:t>
            </a:r>
            <a:r>
              <a:rPr lang="en-US" altLang="zh-CN" sz="2400" kern="100" dirty="0" smtClean="0">
                <a:effectLst/>
                <a:latin typeface="Times New Roman" panose="02020603050405020304" pitchFamily="18" charset="0"/>
                <a:ea typeface="宋体" panose="02010600030101010101" pitchFamily="2" charset="-122"/>
                <a:cs typeface="宋体" panose="02010600030101010101" pitchFamily="2" charset="-122"/>
              </a:rPr>
              <a:t>5</a:t>
            </a:r>
            <a:r>
              <a:rPr lang="zh-CN" altLang="zh-CN" sz="2400" kern="100" dirty="0" smtClean="0">
                <a:effectLst/>
                <a:latin typeface="Times New Roman" panose="02020603050405020304" pitchFamily="18" charset="0"/>
                <a:ea typeface="宋体" panose="02010600030101010101" pitchFamily="2" charset="-122"/>
                <a:cs typeface="宋体" panose="02010600030101010101" pitchFamily="2" charset="-122"/>
              </a:rPr>
              <a:t>）、评价类</a:t>
            </a:r>
            <a:endParaRPr lang="zh-CN" altLang="zh-CN" sz="2400" kern="100" dirty="0" smtClean="0">
              <a:effectLst/>
              <a:latin typeface="Times New Roman" panose="02020603050405020304" pitchFamily="18" charset="0"/>
              <a:ea typeface="宋体" panose="02010600030101010101" pitchFamily="2" charset="-122"/>
            </a:endParaRPr>
          </a:p>
          <a:p>
            <a:pPr marL="342900" lvl="0" indent="-342900">
              <a:buFont typeface="Wingdings" panose="05000000000000000000" pitchFamily="2" charset="2"/>
              <a:buChar char=""/>
              <a:tabLst>
                <a:tab pos="266700" algn="l"/>
              </a:tabLst>
            </a:pPr>
            <a:r>
              <a:rPr lang="zh-CN" altLang="zh-CN" sz="2400" kern="100" dirty="0" smtClean="0">
                <a:effectLst/>
                <a:latin typeface="Times New Roman" panose="02020603050405020304" pitchFamily="18" charset="0"/>
                <a:ea typeface="宋体" panose="02010600030101010101" pitchFamily="2" charset="-122"/>
                <a:cs typeface="宋体" panose="02010600030101010101" pitchFamily="2" charset="-122"/>
              </a:rPr>
              <a:t>评价原则：辩证唯物主义和历史唯物主义是评价的基本原则。</a:t>
            </a:r>
            <a:endParaRPr lang="zh-CN" altLang="zh-CN" sz="2400" kern="100" dirty="0" smtClean="0">
              <a:effectLst/>
              <a:latin typeface="Times New Roman" panose="02020603050405020304" pitchFamily="18" charset="0"/>
              <a:ea typeface="宋体" panose="02010600030101010101" pitchFamily="2" charset="-122"/>
            </a:endParaRPr>
          </a:p>
          <a:p>
            <a:pPr marL="342900" lvl="0" indent="-342900">
              <a:buFont typeface="Wingdings" panose="05000000000000000000" pitchFamily="2" charset="2"/>
              <a:buChar char=""/>
              <a:tabLst>
                <a:tab pos="266700" algn="l"/>
              </a:tabLst>
            </a:pPr>
            <a:r>
              <a:rPr lang="zh-CN" altLang="zh-CN" sz="2400" kern="100" dirty="0" smtClean="0">
                <a:effectLst/>
                <a:latin typeface="Times New Roman" panose="02020603050405020304" pitchFamily="18" charset="0"/>
                <a:ea typeface="宋体" panose="02010600030101010101" pitchFamily="2" charset="-122"/>
                <a:cs typeface="宋体" panose="02010600030101010101" pitchFamily="2" charset="-122"/>
              </a:rPr>
              <a:t>评价方法：一分为二；将人物、事件现象放在当时的历史条件下去评价；史论结合。</a:t>
            </a:r>
            <a:endParaRPr lang="zh-CN" altLang="zh-CN" sz="2400" kern="100" dirty="0" smtClean="0">
              <a:effectLst/>
              <a:latin typeface="Times New Roman" panose="02020603050405020304" pitchFamily="18" charset="0"/>
              <a:ea typeface="宋体" panose="02010600030101010101" pitchFamily="2" charset="-122"/>
            </a:endParaRPr>
          </a:p>
          <a:p>
            <a:pPr marL="342900" lvl="0" indent="-342900">
              <a:buFont typeface="Wingdings" panose="05000000000000000000" pitchFamily="2" charset="2"/>
              <a:buChar char=""/>
              <a:tabLst>
                <a:tab pos="266700" algn="l"/>
              </a:tabLst>
            </a:pPr>
            <a:r>
              <a:rPr lang="zh-CN" altLang="zh-CN" sz="2400" kern="100" dirty="0" smtClean="0">
                <a:effectLst/>
                <a:latin typeface="Times New Roman" panose="02020603050405020304" pitchFamily="18" charset="0"/>
                <a:ea typeface="宋体" panose="02010600030101010101" pitchFamily="2" charset="-122"/>
                <a:cs typeface="宋体" panose="02010600030101010101" pitchFamily="2" charset="-122"/>
              </a:rPr>
              <a:t>评价标准：是否有利于社会的进步；是否有利于生产力的发展；是否有利于经济的发展；是否有利于国家的统一。</a:t>
            </a:r>
            <a:endParaRPr lang="zh-CN" altLang="zh-CN" sz="2400" kern="100" dirty="0" smtClean="0">
              <a:effectLst/>
              <a:latin typeface="Times New Roman" panose="02020603050405020304" pitchFamily="18" charset="0"/>
              <a:ea typeface="宋体" panose="02010600030101010101" pitchFamily="2" charset="-122"/>
            </a:endParaRPr>
          </a:p>
          <a:p>
            <a:pPr marL="342900" lvl="0" indent="-342900">
              <a:buFont typeface="Wingdings" panose="05000000000000000000" pitchFamily="2" charset="2"/>
              <a:buChar char=""/>
              <a:tabLst>
                <a:tab pos="266700" algn="l"/>
              </a:tabLst>
            </a:pPr>
            <a:r>
              <a:rPr lang="zh-CN" altLang="zh-CN" sz="2400" kern="100" dirty="0" smtClean="0">
                <a:effectLst/>
                <a:latin typeface="Times New Roman" panose="02020603050405020304" pitchFamily="18" charset="0"/>
                <a:ea typeface="宋体" panose="02010600030101010101" pitchFamily="2" charset="-122"/>
                <a:cs typeface="宋体" panose="02010600030101010101" pitchFamily="2" charset="-122"/>
              </a:rPr>
              <a:t>答题：史论结合。</a:t>
            </a:r>
            <a:endParaRPr lang="zh-CN" altLang="zh-CN" sz="2400" kern="100" dirty="0">
              <a:effectLst/>
              <a:latin typeface="Times New Roman" panose="02020603050405020304" pitchFamily="18" charset="0"/>
              <a:ea typeface="宋体" panose="02010600030101010101" pitchFamily="2" charset="-122"/>
            </a:endParaRPr>
          </a:p>
        </p:txBody>
      </p:sp>
    </p:spTree>
    <p:extLst>
      <p:ext uri="{BB962C8B-B14F-4D97-AF65-F5344CB8AC3E}">
        <p14:creationId xmlns:p14="http://schemas.microsoft.com/office/powerpoint/2010/main" val="292708763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日期占位符 3"/>
          <p:cNvSpPr>
            <a:spLocks noGrp="1"/>
          </p:cNvSpPr>
          <p:nvPr>
            <p:ph type="dt" sz="half" idx="10"/>
          </p:nvPr>
        </p:nvSpPr>
        <p:spPr/>
        <p:txBody>
          <a:bodyPr/>
          <a:lstStyle/>
          <a:p>
            <a:fld id="{1B4C0B1C-5FAC-4A34-9B1C-928340DABC82}" type="datetime1">
              <a:rPr lang="zh-CN" altLang="en-US" smtClean="0"/>
              <a:t>2017/3/13</a:t>
            </a:fld>
            <a:endParaRPr lang="zh-CN" altLang="en-US"/>
          </a:p>
        </p:txBody>
      </p:sp>
      <p:sp>
        <p:nvSpPr>
          <p:cNvPr id="5" name="灯片编号占位符 4"/>
          <p:cNvSpPr>
            <a:spLocks noGrp="1"/>
          </p:cNvSpPr>
          <p:nvPr>
            <p:ph type="sldNum" sz="quarter" idx="12"/>
          </p:nvPr>
        </p:nvSpPr>
        <p:spPr/>
        <p:txBody>
          <a:bodyPr/>
          <a:lstStyle/>
          <a:p>
            <a:fld id="{7D95ABE5-D31C-4C3E-A04E-89825D1B3199}" type="slidenum">
              <a:rPr lang="zh-CN" altLang="en-US" smtClean="0"/>
              <a:t>13</a:t>
            </a:fld>
            <a:endParaRPr lang="zh-CN" altLang="en-US"/>
          </a:p>
        </p:txBody>
      </p:sp>
      <p:sp>
        <p:nvSpPr>
          <p:cNvPr id="6" name="矩形 5"/>
          <p:cNvSpPr/>
          <p:nvPr/>
        </p:nvSpPr>
        <p:spPr>
          <a:xfrm>
            <a:off x="696035" y="612340"/>
            <a:ext cx="10836323" cy="5632311"/>
          </a:xfrm>
          <a:prstGeom prst="rect">
            <a:avLst/>
          </a:prstGeom>
        </p:spPr>
        <p:txBody>
          <a:bodyPr wrap="square">
            <a:spAutoFit/>
          </a:bodyPr>
          <a:lstStyle/>
          <a:p>
            <a:r>
              <a:rPr lang="en-US" altLang="zh-CN" sz="2400" b="1" kern="100" dirty="0" smtClean="0">
                <a:effectLst/>
                <a:latin typeface="黑体" panose="02010609060101010101" pitchFamily="49" charset="-122"/>
                <a:ea typeface="宋体" panose="02010600030101010101" pitchFamily="2" charset="-122"/>
                <a:cs typeface="黑体" panose="02010609060101010101" pitchFamily="49" charset="-122"/>
              </a:rPr>
              <a:t>2</a:t>
            </a:r>
            <a:r>
              <a:rPr lang="zh-CN" altLang="zh-CN" sz="2400" b="1" kern="100" dirty="0" smtClean="0">
                <a:effectLst/>
                <a:latin typeface="Times New Roman" panose="02020603050405020304" pitchFamily="18" charset="0"/>
                <a:ea typeface="黑体" panose="02010609060101010101" pitchFamily="49" charset="-122"/>
                <a:cs typeface="黑体" panose="02010609060101010101" pitchFamily="49" charset="-122"/>
              </a:rPr>
              <a:t>、解答不同模块规律性认识的方法和语言表达</a:t>
            </a:r>
            <a:endParaRPr lang="zh-CN" altLang="zh-CN" sz="2400" kern="100" dirty="0" smtClean="0">
              <a:effectLst/>
              <a:latin typeface="Times New Roman" panose="02020603050405020304" pitchFamily="18" charset="0"/>
              <a:ea typeface="宋体" panose="02010600030101010101" pitchFamily="2" charset="-122"/>
            </a:endParaRPr>
          </a:p>
          <a:p>
            <a:r>
              <a:rPr lang="zh-CN" altLang="zh-CN" sz="2400" kern="100" dirty="0" smtClean="0">
                <a:effectLst/>
                <a:latin typeface="Times New Roman" panose="02020603050405020304" pitchFamily="18" charset="0"/>
                <a:ea typeface="宋体" panose="02010600030101010101" pitchFamily="2" charset="-122"/>
                <a:cs typeface="宋体" panose="02010600030101010101" pitchFamily="2" charset="-122"/>
              </a:rPr>
              <a:t>（</a:t>
            </a:r>
            <a:r>
              <a:rPr lang="en-US" altLang="zh-CN" sz="2400" kern="100" dirty="0" smtClean="0">
                <a:effectLst/>
                <a:latin typeface="Times New Roman" panose="02020603050405020304" pitchFamily="18" charset="0"/>
                <a:ea typeface="宋体" panose="02010600030101010101" pitchFamily="2" charset="-122"/>
                <a:cs typeface="宋体" panose="02010600030101010101" pitchFamily="2" charset="-122"/>
              </a:rPr>
              <a:t>1</a:t>
            </a:r>
            <a:r>
              <a:rPr lang="zh-CN" altLang="zh-CN" sz="2400" kern="100" dirty="0" smtClean="0">
                <a:effectLst/>
                <a:latin typeface="Times New Roman" panose="02020603050405020304" pitchFamily="18" charset="0"/>
                <a:ea typeface="宋体" panose="02010600030101010101" pitchFamily="2" charset="-122"/>
                <a:cs typeface="宋体" panose="02010600030101010101" pitchFamily="2" charset="-122"/>
              </a:rPr>
              <a:t>）改革的原因</a:t>
            </a:r>
            <a:r>
              <a:rPr lang="en-US" altLang="zh-CN" sz="2400" kern="100" dirty="0" smtClean="0">
                <a:effectLst/>
                <a:latin typeface="Times New Roman" panose="02020603050405020304" pitchFamily="18" charset="0"/>
                <a:ea typeface="宋体" panose="02010600030101010101" pitchFamily="2" charset="-122"/>
                <a:cs typeface="宋体" panose="02010600030101010101" pitchFamily="2" charset="-122"/>
              </a:rPr>
              <a:t/>
            </a:r>
            <a:br>
              <a:rPr lang="en-US" altLang="zh-CN" sz="2400" kern="100" dirty="0" smtClean="0">
                <a:effectLst/>
                <a:latin typeface="Times New Roman" panose="02020603050405020304" pitchFamily="18" charset="0"/>
                <a:ea typeface="宋体" panose="02010600030101010101" pitchFamily="2" charset="-122"/>
                <a:cs typeface="宋体" panose="02010600030101010101" pitchFamily="2" charset="-122"/>
              </a:rPr>
            </a:br>
            <a:r>
              <a:rPr lang="en-US" altLang="zh-CN" sz="2400" kern="100" dirty="0" smtClean="0">
                <a:effectLst/>
                <a:latin typeface="Times New Roman" panose="02020603050405020304" pitchFamily="18" charset="0"/>
                <a:ea typeface="宋体" panose="02010600030101010101" pitchFamily="2" charset="-122"/>
                <a:cs typeface="宋体" panose="02010600030101010101" pitchFamily="2" charset="-122"/>
              </a:rPr>
              <a:t>      </a:t>
            </a:r>
            <a:r>
              <a:rPr lang="zh-CN" altLang="zh-CN" sz="2400" kern="100" dirty="0" smtClean="0">
                <a:effectLst/>
                <a:latin typeface="Times New Roman" panose="02020603050405020304" pitchFamily="18" charset="0"/>
                <a:ea typeface="宋体" panose="02010600030101010101" pitchFamily="2" charset="-122"/>
                <a:cs typeface="宋体" panose="02010600030101010101" pitchFamily="2" charset="-122"/>
              </a:rPr>
              <a:t>大体可以表述为：①旧的生产关系阻碍了社会生产力的发展；②顺应历史发展潮流或社会发展趋势；③统治阶级面临严重的统治危机，为抑制土地兼并，缓和阶级矛盾，增加财政收入，实现富国强兵；④旧制度、习俗、思想文化阻碍社会的发展；⑤民族危机严重。</a:t>
            </a:r>
            <a:endParaRPr lang="zh-CN" altLang="zh-CN" sz="2400" kern="100" dirty="0" smtClean="0">
              <a:effectLst/>
              <a:latin typeface="Times New Roman" panose="02020603050405020304" pitchFamily="18" charset="0"/>
              <a:ea typeface="宋体" panose="02010600030101010101" pitchFamily="2" charset="-122"/>
            </a:endParaRPr>
          </a:p>
          <a:p>
            <a:r>
              <a:rPr lang="zh-CN" altLang="zh-CN" sz="2400" kern="100" dirty="0" smtClean="0">
                <a:effectLst/>
                <a:latin typeface="Times New Roman" panose="02020603050405020304" pitchFamily="18" charset="0"/>
                <a:ea typeface="宋体" panose="02010600030101010101" pitchFamily="2" charset="-122"/>
                <a:cs typeface="宋体" panose="02010600030101010101" pitchFamily="2" charset="-122"/>
              </a:rPr>
              <a:t>（</a:t>
            </a:r>
            <a:r>
              <a:rPr lang="en-US" altLang="zh-CN" sz="2400" kern="100" dirty="0" smtClean="0">
                <a:effectLst/>
                <a:latin typeface="Times New Roman" panose="02020603050405020304" pitchFamily="18" charset="0"/>
                <a:ea typeface="宋体" panose="02010600030101010101" pitchFamily="2" charset="-122"/>
                <a:cs typeface="宋体" panose="02010600030101010101" pitchFamily="2" charset="-122"/>
              </a:rPr>
              <a:t>2</a:t>
            </a:r>
            <a:r>
              <a:rPr lang="zh-CN" altLang="zh-CN" sz="2400" kern="100" dirty="0" smtClean="0">
                <a:effectLst/>
                <a:latin typeface="Times New Roman" panose="02020603050405020304" pitchFamily="18" charset="0"/>
                <a:ea typeface="宋体" panose="02010600030101010101" pitchFamily="2" charset="-122"/>
                <a:cs typeface="宋体" panose="02010600030101010101" pitchFamily="2" charset="-122"/>
              </a:rPr>
              <a:t>）、改革成败原因的分析</a:t>
            </a:r>
            <a:r>
              <a:rPr lang="en-US" altLang="zh-CN" sz="2400" kern="100" dirty="0" smtClean="0">
                <a:effectLst/>
                <a:latin typeface="Times New Roman" panose="02020603050405020304" pitchFamily="18" charset="0"/>
                <a:ea typeface="宋体" panose="02010600030101010101" pitchFamily="2" charset="-122"/>
                <a:cs typeface="宋体" panose="02010600030101010101" pitchFamily="2" charset="-122"/>
              </a:rPr>
              <a:t/>
            </a:r>
            <a:br>
              <a:rPr lang="en-US" altLang="zh-CN" sz="2400" kern="100" dirty="0" smtClean="0">
                <a:effectLst/>
                <a:latin typeface="Times New Roman" panose="02020603050405020304" pitchFamily="18" charset="0"/>
                <a:ea typeface="宋体" panose="02010600030101010101" pitchFamily="2" charset="-122"/>
                <a:cs typeface="宋体" panose="02010600030101010101" pitchFamily="2" charset="-122"/>
              </a:rPr>
            </a:br>
            <a:r>
              <a:rPr lang="en-US" altLang="zh-CN" sz="2400" kern="100" dirty="0" smtClean="0">
                <a:effectLst/>
                <a:latin typeface="Times New Roman" panose="02020603050405020304" pitchFamily="18" charset="0"/>
                <a:ea typeface="宋体" panose="02010600030101010101" pitchFamily="2" charset="-122"/>
                <a:cs typeface="宋体" panose="02010600030101010101" pitchFamily="2" charset="-122"/>
              </a:rPr>
              <a:t>  </a:t>
            </a:r>
            <a:r>
              <a:rPr lang="zh-CN" altLang="zh-CN" sz="2400" kern="100" dirty="0" smtClean="0">
                <a:effectLst/>
                <a:latin typeface="Times New Roman" panose="02020603050405020304" pitchFamily="18" charset="0"/>
                <a:ea typeface="宋体" panose="02010600030101010101" pitchFamily="2" charset="-122"/>
                <a:cs typeface="宋体" panose="02010600030101010101" pitchFamily="2" charset="-122"/>
              </a:rPr>
              <a:t>决定改革成败的几个要素：① 是否顺应历史发展的趋势，与时俱进，因时改革，是改革成功的根本原因。② 看力量对比是否有利于改革，要从改革的阻力和支持改革的力量两方面去分析，改革的阻力可以从内外两方面，政治、经济、文化等多角度去分析。③改革必然会损害部分人的利益，必然会遇到阻力，不会一帆风顺，这就要求改革者要有远见卓识和坚定的政治魄力。④ 改革的措施是否符合当时的实际，是否行之有效。⑤ 当时的内外环境是否有利于改革的开展和执行。</a:t>
            </a:r>
            <a:endParaRPr lang="zh-CN" altLang="zh-CN" sz="2400" kern="100" dirty="0" smtClean="0">
              <a:effectLst/>
              <a:latin typeface="Times New Roman" panose="02020603050405020304" pitchFamily="18" charset="0"/>
              <a:ea typeface="宋体" panose="02010600030101010101" pitchFamily="2" charset="-122"/>
            </a:endParaRPr>
          </a:p>
          <a:p>
            <a:endParaRPr lang="zh-CN" altLang="en-US" sz="2400" dirty="0"/>
          </a:p>
        </p:txBody>
      </p:sp>
    </p:spTree>
    <p:extLst>
      <p:ext uri="{BB962C8B-B14F-4D97-AF65-F5344CB8AC3E}">
        <p14:creationId xmlns:p14="http://schemas.microsoft.com/office/powerpoint/2010/main" val="407181130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FDEBBF76-BB7E-4D63-812D-9332950FD9A3}" type="datetime1">
              <a:rPr lang="zh-CN" altLang="en-US" smtClean="0"/>
              <a:t>2017/3/13</a:t>
            </a:fld>
            <a:endParaRPr lang="zh-CN" altLang="en-US"/>
          </a:p>
        </p:txBody>
      </p:sp>
      <p:sp>
        <p:nvSpPr>
          <p:cNvPr id="3" name="灯片编号占位符 2"/>
          <p:cNvSpPr>
            <a:spLocks noGrp="1"/>
          </p:cNvSpPr>
          <p:nvPr>
            <p:ph type="sldNum" sz="quarter" idx="12"/>
          </p:nvPr>
        </p:nvSpPr>
        <p:spPr/>
        <p:txBody>
          <a:bodyPr/>
          <a:lstStyle/>
          <a:p>
            <a:fld id="{7D95ABE5-D31C-4C3E-A04E-89825D1B3199}" type="slidenum">
              <a:rPr lang="zh-CN" altLang="en-US" smtClean="0"/>
              <a:t>14</a:t>
            </a:fld>
            <a:endParaRPr lang="zh-CN" altLang="en-US"/>
          </a:p>
        </p:txBody>
      </p:sp>
      <p:sp>
        <p:nvSpPr>
          <p:cNvPr id="4" name="矩形 3"/>
          <p:cNvSpPr/>
          <p:nvPr/>
        </p:nvSpPr>
        <p:spPr>
          <a:xfrm>
            <a:off x="645994" y="633063"/>
            <a:ext cx="10804478" cy="5324535"/>
          </a:xfrm>
          <a:prstGeom prst="rect">
            <a:avLst/>
          </a:prstGeom>
        </p:spPr>
        <p:txBody>
          <a:bodyPr wrap="square">
            <a:spAutoFit/>
          </a:bodyPr>
          <a:lstStyle/>
          <a:p>
            <a:r>
              <a:rPr lang="zh-CN" altLang="en-US" sz="2000" kern="100" dirty="0" smtClean="0">
                <a:effectLst/>
                <a:latin typeface="Arial" panose="020B0604020202020204" pitchFamily="34" charset="0"/>
                <a:ea typeface="宋体" panose="02010600030101010101" pitchFamily="2" charset="-122"/>
              </a:rPr>
              <a:t>（</a:t>
            </a:r>
            <a:r>
              <a:rPr lang="en-US" altLang="zh-CN" sz="2000" kern="100" dirty="0" smtClean="0">
                <a:effectLst/>
                <a:latin typeface="Arial" panose="020B0604020202020204" pitchFamily="34" charset="0"/>
                <a:ea typeface="宋体" panose="02010600030101010101" pitchFamily="2" charset="-122"/>
              </a:rPr>
              <a:t>3</a:t>
            </a:r>
            <a:r>
              <a:rPr lang="zh-CN" altLang="zh-CN" sz="2000" kern="100" dirty="0" smtClean="0">
                <a:effectLst/>
                <a:latin typeface="Arial" panose="020B0604020202020204" pitchFamily="34" charset="0"/>
                <a:ea typeface="宋体" panose="02010600030101010101" pitchFamily="2" charset="-122"/>
                <a:cs typeface="Arial" panose="020B0604020202020204" pitchFamily="34" charset="0"/>
              </a:rPr>
              <a:t>）对改革认识：</a:t>
            </a:r>
            <a:endParaRPr lang="zh-CN" altLang="zh-CN" sz="2000" kern="100" dirty="0" smtClean="0">
              <a:effectLst/>
              <a:latin typeface="Times New Roman" panose="02020603050405020304" pitchFamily="18" charset="0"/>
              <a:ea typeface="宋体" panose="02010600030101010101" pitchFamily="2" charset="-122"/>
            </a:endParaRPr>
          </a:p>
          <a:p>
            <a:r>
              <a:rPr lang="zh-CN" altLang="zh-CN" sz="2000" kern="100" dirty="0" smtClean="0">
                <a:effectLst/>
                <a:latin typeface="Arial" panose="020B0604020202020204" pitchFamily="34" charset="0"/>
                <a:ea typeface="宋体" panose="02010600030101010101" pitchFamily="2" charset="-122"/>
                <a:cs typeface="Arial" panose="020B0604020202020204" pitchFamily="34" charset="0"/>
              </a:rPr>
              <a:t>第一、每一个国家，每一个民族要发展进步，必须与时俱进，敢于改革。</a:t>
            </a:r>
            <a:endParaRPr lang="zh-CN" altLang="zh-CN" sz="2000" kern="100" dirty="0" smtClean="0">
              <a:effectLst/>
              <a:latin typeface="Times New Roman" panose="02020603050405020304" pitchFamily="18" charset="0"/>
              <a:ea typeface="宋体" panose="02010600030101010101" pitchFamily="2" charset="-122"/>
            </a:endParaRPr>
          </a:p>
          <a:p>
            <a:r>
              <a:rPr lang="zh-CN" altLang="zh-CN" sz="2000" kern="100" dirty="0" smtClean="0">
                <a:effectLst/>
                <a:latin typeface="Arial" panose="020B0604020202020204" pitchFamily="34" charset="0"/>
                <a:ea typeface="宋体" panose="02010600030101010101" pitchFamily="2" charset="-122"/>
                <a:cs typeface="Arial" panose="020B0604020202020204" pitchFamily="34" charset="0"/>
              </a:rPr>
              <a:t>第二、改革和变法不会一帆风顺，在勇于改革的同时，要具备坚决的斗争精神。要坚信新事物一定能够战胜旧事物。</a:t>
            </a:r>
            <a:endParaRPr lang="zh-CN" altLang="zh-CN" sz="2000" kern="100" dirty="0" smtClean="0">
              <a:effectLst/>
              <a:latin typeface="Times New Roman" panose="02020603050405020304" pitchFamily="18" charset="0"/>
              <a:ea typeface="宋体" panose="02010600030101010101" pitchFamily="2" charset="-122"/>
            </a:endParaRPr>
          </a:p>
          <a:p>
            <a:r>
              <a:rPr lang="zh-CN" altLang="zh-CN" sz="2000" kern="100" dirty="0" smtClean="0">
                <a:effectLst/>
                <a:latin typeface="Arial" panose="020B0604020202020204" pitchFamily="34" charset="0"/>
                <a:ea typeface="宋体" panose="02010600030101010101" pitchFamily="2" charset="-122"/>
                <a:cs typeface="Arial" panose="020B0604020202020204" pitchFamily="34" charset="0"/>
              </a:rPr>
              <a:t>第三、改革是社会发展的重要动力，我们要积极支持改革，并投身到改革中去，合力推进我国的改革开放。</a:t>
            </a:r>
            <a:endParaRPr lang="zh-CN" altLang="zh-CN" sz="2000" kern="100" dirty="0" smtClean="0">
              <a:effectLst/>
              <a:latin typeface="Times New Roman" panose="02020603050405020304" pitchFamily="18" charset="0"/>
              <a:ea typeface="宋体" panose="02010600030101010101" pitchFamily="2" charset="-122"/>
            </a:endParaRPr>
          </a:p>
          <a:p>
            <a:r>
              <a:rPr lang="zh-CN" altLang="zh-CN" sz="2000" kern="100" dirty="0" smtClean="0">
                <a:effectLst/>
                <a:latin typeface="Arial" panose="020B0604020202020204" pitchFamily="34" charset="0"/>
                <a:ea typeface="宋体" panose="02010600030101010101" pitchFamily="2" charset="-122"/>
                <a:cs typeface="Arial" panose="020B0604020202020204" pitchFamily="34" charset="0"/>
              </a:rPr>
              <a:t>第四、改革没有固定的模式，必须具体问题具体分析，走有自己特色的改革之路。</a:t>
            </a:r>
            <a:r>
              <a:rPr lang="en-US" altLang="zh-CN" sz="2000" kern="100" dirty="0" smtClean="0">
                <a:effectLst/>
                <a:latin typeface="Arial" panose="020B0604020202020204" pitchFamily="34" charset="0"/>
                <a:ea typeface="宋体" panose="02010600030101010101" pitchFamily="2" charset="-122"/>
              </a:rPr>
              <a:t/>
            </a:r>
            <a:br>
              <a:rPr lang="en-US" altLang="zh-CN" sz="2000" kern="100" dirty="0" smtClean="0">
                <a:effectLst/>
                <a:latin typeface="Arial" panose="020B0604020202020204" pitchFamily="34" charset="0"/>
                <a:ea typeface="宋体" panose="02010600030101010101" pitchFamily="2" charset="-122"/>
              </a:rPr>
            </a:br>
            <a:r>
              <a:rPr lang="zh-CN" altLang="zh-CN" sz="2000" kern="100" dirty="0" smtClean="0">
                <a:effectLst/>
                <a:latin typeface="Arial" panose="020B0604020202020204" pitchFamily="34" charset="0"/>
                <a:ea typeface="宋体" panose="02010600030101010101" pitchFamily="2" charset="-122"/>
                <a:cs typeface="Arial" panose="020B0604020202020204" pitchFamily="34" charset="0"/>
              </a:rPr>
              <a:t>（</a:t>
            </a:r>
            <a:r>
              <a:rPr lang="en-US" altLang="zh-CN" sz="2000" kern="100" dirty="0" smtClean="0">
                <a:effectLst/>
                <a:latin typeface="Arial" panose="020B0604020202020204" pitchFamily="34" charset="0"/>
                <a:ea typeface="宋体" panose="02010600030101010101" pitchFamily="2" charset="-122"/>
              </a:rPr>
              <a:t>4</a:t>
            </a:r>
            <a:r>
              <a:rPr lang="zh-CN" altLang="zh-CN" sz="2000" kern="100" dirty="0" smtClean="0">
                <a:effectLst/>
                <a:latin typeface="Arial" panose="020B0604020202020204" pitchFamily="34" charset="0"/>
                <a:ea typeface="宋体" panose="02010600030101010101" pitchFamily="2" charset="-122"/>
                <a:cs typeface="Arial" panose="020B0604020202020204" pitchFamily="34" charset="0"/>
              </a:rPr>
              <a:t>）、评价改革的标准</a:t>
            </a:r>
            <a:r>
              <a:rPr lang="en-US" altLang="zh-CN" sz="2000" kern="100" dirty="0" smtClean="0">
                <a:effectLst/>
                <a:latin typeface="Arial" panose="020B0604020202020204" pitchFamily="34" charset="0"/>
                <a:ea typeface="宋体" panose="02010600030101010101" pitchFamily="2" charset="-122"/>
              </a:rPr>
              <a:t/>
            </a:r>
            <a:br>
              <a:rPr lang="en-US" altLang="zh-CN" sz="2000" kern="100" dirty="0" smtClean="0">
                <a:effectLst/>
                <a:latin typeface="Arial" panose="020B0604020202020204" pitchFamily="34" charset="0"/>
                <a:ea typeface="宋体" panose="02010600030101010101" pitchFamily="2" charset="-122"/>
              </a:rPr>
            </a:br>
            <a:r>
              <a:rPr lang="en-US" altLang="zh-CN" sz="2000" kern="100" dirty="0" smtClean="0">
                <a:effectLst/>
                <a:latin typeface="Arial" panose="020B0604020202020204" pitchFamily="34" charset="0"/>
                <a:ea typeface="宋体" panose="02010600030101010101" pitchFamily="2" charset="-122"/>
              </a:rPr>
              <a:t>      </a:t>
            </a:r>
            <a:r>
              <a:rPr lang="zh-CN" altLang="zh-CN" sz="2000" kern="100" dirty="0" smtClean="0">
                <a:effectLst/>
                <a:latin typeface="Arial" panose="020B0604020202020204" pitchFamily="34" charset="0"/>
                <a:ea typeface="宋体" panose="02010600030101010101" pitchFamily="2" charset="-122"/>
                <a:cs typeface="Arial" panose="020B0604020202020204" pitchFamily="34" charset="0"/>
              </a:rPr>
              <a:t>①坚持社会发展的标准；②坚持历史的标准；③重视历史发展必然性与偶然性的关系；④改革的成败不能以改革者个人的结局来作判断，而应视改革的积极作用是否得以维持。⑤改革是否达到了预期目标。</a:t>
            </a:r>
            <a:endParaRPr lang="zh-CN" altLang="zh-CN" sz="2000" kern="100" dirty="0" smtClean="0">
              <a:effectLst/>
              <a:latin typeface="Times New Roman" panose="02020603050405020304" pitchFamily="18" charset="0"/>
              <a:ea typeface="宋体" panose="02010600030101010101" pitchFamily="2" charset="-122"/>
            </a:endParaRPr>
          </a:p>
          <a:p>
            <a:pPr marL="342900" lvl="0" indent="-342900">
              <a:buFont typeface="Wingdings" panose="05000000000000000000" pitchFamily="2" charset="2"/>
              <a:buChar char=""/>
              <a:tabLst>
                <a:tab pos="266700" algn="l"/>
              </a:tabLst>
            </a:pPr>
            <a:r>
              <a:rPr lang="zh-CN" altLang="zh-CN" sz="2000" kern="100" dirty="0" smtClean="0">
                <a:effectLst/>
                <a:latin typeface="Times New Roman" panose="02020603050405020304" pitchFamily="18" charset="0"/>
                <a:ea typeface="宋体" panose="02010600030101010101" pitchFamily="2" charset="-122"/>
                <a:cs typeface="宋体" panose="02010600030101010101" pitchFamily="2" charset="-122"/>
              </a:rPr>
              <a:t>评价历史人物的基本方法：</a:t>
            </a:r>
            <a:endParaRPr lang="zh-CN" altLang="zh-CN" sz="2000" kern="100" dirty="0" smtClean="0">
              <a:effectLst/>
              <a:latin typeface="Times New Roman" panose="02020603050405020304" pitchFamily="18" charset="0"/>
              <a:ea typeface="宋体" panose="02010600030101010101" pitchFamily="2" charset="-122"/>
            </a:endParaRPr>
          </a:p>
          <a:p>
            <a:r>
              <a:rPr lang="zh-CN" altLang="zh-CN" sz="2000" kern="100" dirty="0" smtClean="0">
                <a:effectLst/>
                <a:latin typeface="Times New Roman" panose="02020603050405020304" pitchFamily="18" charset="0"/>
                <a:ea typeface="宋体" panose="02010600030101010101" pitchFamily="2" charset="-122"/>
                <a:cs typeface="宋体" panose="02010600030101010101" pitchFamily="2" charset="-122"/>
              </a:rPr>
              <a:t>首先，必须全面把握其历史活动；</a:t>
            </a:r>
            <a:endParaRPr lang="zh-CN" altLang="zh-CN" sz="2000" kern="100" dirty="0" smtClean="0">
              <a:effectLst/>
              <a:latin typeface="Times New Roman" panose="02020603050405020304" pitchFamily="18" charset="0"/>
              <a:ea typeface="宋体" panose="02010600030101010101" pitchFamily="2" charset="-122"/>
            </a:endParaRPr>
          </a:p>
          <a:p>
            <a:r>
              <a:rPr lang="zh-CN" altLang="zh-CN" sz="2000" kern="100" dirty="0" smtClean="0">
                <a:effectLst/>
                <a:latin typeface="Times New Roman" panose="02020603050405020304" pitchFamily="18" charset="0"/>
                <a:ea typeface="宋体" panose="02010600030101010101" pitchFamily="2" charset="-122"/>
                <a:cs typeface="宋体" panose="02010600030101010101" pitchFamily="2" charset="-122"/>
              </a:rPr>
              <a:t>其次，要按一定的标准和原则把这些活动分为积极（或进步、功绩）和消极（或反动、过错）两方面，对于有些历史人物，其活动呈现明显阶段性，所以还要分阶段评价；</a:t>
            </a:r>
            <a:endParaRPr lang="zh-CN" altLang="zh-CN" sz="2000" kern="100" dirty="0" smtClean="0">
              <a:effectLst/>
              <a:latin typeface="Times New Roman" panose="02020603050405020304" pitchFamily="18" charset="0"/>
              <a:ea typeface="宋体" panose="02010600030101010101" pitchFamily="2" charset="-122"/>
            </a:endParaRPr>
          </a:p>
          <a:p>
            <a:r>
              <a:rPr lang="en-US" altLang="zh-CN" sz="2000" kern="100" dirty="0" smtClean="0">
                <a:effectLst/>
                <a:latin typeface="宋体" panose="02010600030101010101" pitchFamily="2" charset="-122"/>
                <a:ea typeface="宋体" panose="02010600030101010101" pitchFamily="2" charset="-122"/>
                <a:cs typeface="宋体" panose="02010600030101010101" pitchFamily="2" charset="-122"/>
              </a:rPr>
              <a:t> </a:t>
            </a:r>
            <a:endParaRPr lang="zh-CN" altLang="zh-CN" sz="2000" kern="100" dirty="0" smtClean="0">
              <a:effectLst/>
              <a:latin typeface="Times New Roman" panose="02020603050405020304" pitchFamily="18" charset="0"/>
              <a:ea typeface="宋体" panose="02010600030101010101" pitchFamily="2" charset="-122"/>
            </a:endParaRPr>
          </a:p>
          <a:p>
            <a:endParaRPr lang="zh-CN" altLang="en-US" sz="2000" dirty="0"/>
          </a:p>
        </p:txBody>
      </p:sp>
    </p:spTree>
    <p:extLst>
      <p:ext uri="{BB962C8B-B14F-4D97-AF65-F5344CB8AC3E}">
        <p14:creationId xmlns:p14="http://schemas.microsoft.com/office/powerpoint/2010/main" val="9293653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FDEBBF76-BB7E-4D63-812D-9332950FD9A3}" type="datetime1">
              <a:rPr lang="zh-CN" altLang="en-US" smtClean="0"/>
              <a:t>2017/3/13</a:t>
            </a:fld>
            <a:endParaRPr lang="zh-CN" altLang="en-US"/>
          </a:p>
        </p:txBody>
      </p:sp>
      <p:sp>
        <p:nvSpPr>
          <p:cNvPr id="3" name="灯片编号占位符 2"/>
          <p:cNvSpPr>
            <a:spLocks noGrp="1"/>
          </p:cNvSpPr>
          <p:nvPr>
            <p:ph type="sldNum" sz="quarter" idx="12"/>
          </p:nvPr>
        </p:nvSpPr>
        <p:spPr/>
        <p:txBody>
          <a:bodyPr/>
          <a:lstStyle/>
          <a:p>
            <a:fld id="{7D95ABE5-D31C-4C3E-A04E-89825D1B3199}" type="slidenum">
              <a:rPr lang="zh-CN" altLang="en-US" smtClean="0"/>
              <a:t>15</a:t>
            </a:fld>
            <a:endParaRPr lang="zh-CN" altLang="en-US"/>
          </a:p>
        </p:txBody>
      </p:sp>
      <p:sp>
        <p:nvSpPr>
          <p:cNvPr id="4" name="矩形 3"/>
          <p:cNvSpPr/>
          <p:nvPr/>
        </p:nvSpPr>
        <p:spPr>
          <a:xfrm>
            <a:off x="764275" y="788749"/>
            <a:ext cx="10699844" cy="4524315"/>
          </a:xfrm>
          <a:prstGeom prst="rect">
            <a:avLst/>
          </a:prstGeom>
        </p:spPr>
        <p:txBody>
          <a:bodyPr wrap="square">
            <a:spAutoFit/>
          </a:bodyPr>
          <a:lstStyle/>
          <a:p>
            <a:r>
              <a:rPr lang="zh-CN" altLang="zh-CN" sz="2400" kern="100" dirty="0" smtClean="0">
                <a:effectLst/>
                <a:latin typeface="Times New Roman" panose="02020603050405020304" pitchFamily="18" charset="0"/>
                <a:ea typeface="宋体" panose="02010600030101010101" pitchFamily="2" charset="-122"/>
                <a:cs typeface="宋体" panose="02010600030101010101" pitchFamily="2" charset="-122"/>
              </a:rPr>
              <a:t>第三，评价的标准和原则有：</a:t>
            </a:r>
            <a:endParaRPr lang="zh-CN" altLang="zh-CN" sz="2400" kern="100" dirty="0" smtClean="0">
              <a:effectLst/>
              <a:latin typeface="Times New Roman" panose="02020603050405020304" pitchFamily="18" charset="0"/>
              <a:ea typeface="宋体" panose="02010600030101010101" pitchFamily="2" charset="-122"/>
            </a:endParaRPr>
          </a:p>
          <a:p>
            <a:r>
              <a:rPr lang="zh-CN" altLang="zh-CN" sz="2400" kern="100" dirty="0" smtClean="0">
                <a:effectLst/>
                <a:latin typeface="Times New Roman" panose="02020603050405020304" pitchFamily="18" charset="0"/>
                <a:ea typeface="宋体" panose="02010600030101010101" pitchFamily="2" charset="-122"/>
                <a:cs typeface="宋体" panose="02010600030101010101" pitchFamily="2" charset="-122"/>
              </a:rPr>
              <a:t>（</a:t>
            </a:r>
            <a:r>
              <a:rPr lang="en-US" altLang="zh-CN" sz="2400" kern="100" dirty="0" smtClean="0">
                <a:effectLst/>
                <a:latin typeface="Times New Roman" panose="02020603050405020304" pitchFamily="18" charset="0"/>
                <a:ea typeface="宋体" panose="02010600030101010101" pitchFamily="2" charset="-122"/>
                <a:cs typeface="宋体" panose="02010600030101010101" pitchFamily="2" charset="-122"/>
              </a:rPr>
              <a:t>1</a:t>
            </a:r>
            <a:r>
              <a:rPr lang="zh-CN" altLang="zh-CN" sz="2400" kern="100" dirty="0" smtClean="0">
                <a:effectLst/>
                <a:latin typeface="Times New Roman" panose="02020603050405020304" pitchFamily="18" charset="0"/>
                <a:ea typeface="宋体" panose="02010600030101010101" pitchFamily="2" charset="-122"/>
                <a:cs typeface="宋体" panose="02010600030101010101" pitchFamily="2" charset="-122"/>
              </a:rPr>
              <a:t>）生产力标准及看其历史活动是否顺应历史发展的潮流，合乎民心。</a:t>
            </a:r>
            <a:endParaRPr lang="zh-CN" altLang="zh-CN" sz="2400" kern="100" dirty="0" smtClean="0">
              <a:effectLst/>
              <a:latin typeface="Times New Roman" panose="02020603050405020304" pitchFamily="18" charset="0"/>
              <a:ea typeface="宋体" panose="02010600030101010101" pitchFamily="2" charset="-122"/>
            </a:endParaRPr>
          </a:p>
          <a:p>
            <a:r>
              <a:rPr lang="zh-CN" altLang="zh-CN" sz="2400" kern="100" dirty="0" smtClean="0">
                <a:effectLst/>
                <a:latin typeface="Times New Roman" panose="02020603050405020304" pitchFamily="18" charset="0"/>
                <a:ea typeface="宋体" panose="02010600030101010101" pitchFamily="2" charset="-122"/>
                <a:cs typeface="宋体" panose="02010600030101010101" pitchFamily="2" charset="-122"/>
              </a:rPr>
              <a:t>一般说来，顺应历史发展潮流的历史人物应给予肯定的评价，反之则应予以否定。</a:t>
            </a:r>
            <a:endParaRPr lang="zh-CN" altLang="zh-CN" sz="2400" kern="100" dirty="0" smtClean="0">
              <a:effectLst/>
              <a:latin typeface="Times New Roman" panose="02020603050405020304" pitchFamily="18" charset="0"/>
              <a:ea typeface="宋体" panose="02010600030101010101" pitchFamily="2" charset="-122"/>
            </a:endParaRPr>
          </a:p>
          <a:p>
            <a:r>
              <a:rPr lang="zh-CN" altLang="zh-CN" sz="2400" kern="100" dirty="0" smtClean="0">
                <a:effectLst/>
                <a:latin typeface="Times New Roman" panose="02020603050405020304" pitchFamily="18" charset="0"/>
                <a:ea typeface="宋体" panose="02010600030101010101" pitchFamily="2" charset="-122"/>
                <a:cs typeface="宋体" panose="02010600030101010101" pitchFamily="2" charset="-122"/>
              </a:rPr>
              <a:t>（</a:t>
            </a:r>
            <a:r>
              <a:rPr lang="en-US" altLang="zh-CN" sz="2400" kern="100" dirty="0" smtClean="0">
                <a:effectLst/>
                <a:latin typeface="Times New Roman" panose="02020603050405020304" pitchFamily="18" charset="0"/>
                <a:ea typeface="宋体" panose="02010600030101010101" pitchFamily="2" charset="-122"/>
                <a:cs typeface="宋体" panose="02010600030101010101" pitchFamily="2" charset="-122"/>
              </a:rPr>
              <a:t>2</a:t>
            </a:r>
            <a:r>
              <a:rPr lang="zh-CN" altLang="zh-CN" sz="2400" kern="100" dirty="0" smtClean="0">
                <a:effectLst/>
                <a:latin typeface="Times New Roman" panose="02020603050405020304" pitchFamily="18" charset="0"/>
                <a:ea typeface="宋体" panose="02010600030101010101" pitchFamily="2" charset="-122"/>
                <a:cs typeface="宋体" panose="02010600030101010101" pitchFamily="2" charset="-122"/>
              </a:rPr>
              <a:t>）人民群众和英雄人物对历史发展的不同作用的唯物主义原则，不要夸大英雄人物的作用</a:t>
            </a:r>
            <a:endParaRPr lang="zh-CN" altLang="zh-CN" sz="2400" kern="100" dirty="0" smtClean="0">
              <a:effectLst/>
              <a:latin typeface="Times New Roman" panose="02020603050405020304" pitchFamily="18" charset="0"/>
              <a:ea typeface="宋体" panose="02010600030101010101" pitchFamily="2" charset="-122"/>
            </a:endParaRPr>
          </a:p>
          <a:p>
            <a:r>
              <a:rPr lang="zh-CN" altLang="zh-CN" sz="2400" kern="100" dirty="0" smtClean="0">
                <a:effectLst/>
                <a:latin typeface="Times New Roman" panose="02020603050405020304" pitchFamily="18" charset="0"/>
                <a:ea typeface="宋体" panose="02010600030101010101" pitchFamily="2" charset="-122"/>
                <a:cs typeface="宋体" panose="02010600030101010101" pitchFamily="2" charset="-122"/>
              </a:rPr>
              <a:t>（</a:t>
            </a:r>
            <a:r>
              <a:rPr lang="en-US" altLang="zh-CN" sz="2400" kern="100" dirty="0" smtClean="0">
                <a:effectLst/>
                <a:latin typeface="Times New Roman" panose="02020603050405020304" pitchFamily="18" charset="0"/>
                <a:ea typeface="宋体" panose="02010600030101010101" pitchFamily="2" charset="-122"/>
                <a:cs typeface="宋体" panose="02010600030101010101" pitchFamily="2" charset="-122"/>
              </a:rPr>
              <a:t>3</a:t>
            </a:r>
            <a:r>
              <a:rPr lang="zh-CN" altLang="zh-CN" sz="2400" kern="100" dirty="0" smtClean="0">
                <a:effectLst/>
                <a:latin typeface="Times New Roman" panose="02020603050405020304" pitchFamily="18" charset="0"/>
                <a:ea typeface="宋体" panose="02010600030101010101" pitchFamily="2" charset="-122"/>
                <a:cs typeface="宋体" panose="02010600030101010101" pitchFamily="2" charset="-122"/>
              </a:rPr>
              <a:t>）历史的观点，就是要用彼时彼地的眼光去看待和评价历史人物。历史人物的所作所为，不能超越他所处的那个时代，不能对他们提出过高的要求</a:t>
            </a:r>
            <a:endParaRPr lang="zh-CN" altLang="zh-CN" sz="2400" kern="100" dirty="0" smtClean="0">
              <a:effectLst/>
              <a:latin typeface="Times New Roman" panose="02020603050405020304" pitchFamily="18" charset="0"/>
              <a:ea typeface="宋体" panose="02010600030101010101" pitchFamily="2" charset="-122"/>
            </a:endParaRPr>
          </a:p>
          <a:p>
            <a:r>
              <a:rPr lang="zh-CN" altLang="zh-CN" sz="2400" kern="100" dirty="0" smtClean="0">
                <a:effectLst/>
                <a:latin typeface="Times New Roman" panose="02020603050405020304" pitchFamily="18" charset="0"/>
                <a:ea typeface="宋体" panose="02010600030101010101" pitchFamily="2" charset="-122"/>
                <a:cs typeface="宋体" panose="02010600030101010101" pitchFamily="2" charset="-122"/>
              </a:rPr>
              <a:t>（</a:t>
            </a:r>
            <a:r>
              <a:rPr lang="en-US" altLang="zh-CN" sz="2400" kern="100" dirty="0" smtClean="0">
                <a:effectLst/>
                <a:latin typeface="Times New Roman" panose="02020603050405020304" pitchFamily="18" charset="0"/>
                <a:ea typeface="宋体" panose="02010600030101010101" pitchFamily="2" charset="-122"/>
                <a:cs typeface="宋体" panose="02010600030101010101" pitchFamily="2" charset="-122"/>
              </a:rPr>
              <a:t>4</a:t>
            </a:r>
            <a:r>
              <a:rPr lang="zh-CN" altLang="zh-CN" sz="2400" kern="100" dirty="0" smtClean="0">
                <a:effectLst/>
                <a:latin typeface="Times New Roman" panose="02020603050405020304" pitchFamily="18" charset="0"/>
                <a:ea typeface="宋体" panose="02010600030101010101" pitchFamily="2" charset="-122"/>
                <a:cs typeface="宋体" panose="02010600030101010101" pitchFamily="2" charset="-122"/>
              </a:rPr>
              <a:t>）不要以偏概全</a:t>
            </a:r>
            <a:endParaRPr lang="zh-CN" altLang="zh-CN" sz="2400" kern="100" dirty="0" smtClean="0">
              <a:effectLst/>
              <a:latin typeface="Times New Roman" panose="02020603050405020304" pitchFamily="18" charset="0"/>
              <a:ea typeface="宋体" panose="02010600030101010101" pitchFamily="2" charset="-122"/>
            </a:endParaRPr>
          </a:p>
          <a:p>
            <a:r>
              <a:rPr lang="zh-CN" altLang="zh-CN" sz="2400" kern="100" dirty="0" smtClean="0">
                <a:effectLst/>
                <a:latin typeface="Times New Roman" panose="02020603050405020304" pitchFamily="18" charset="0"/>
                <a:ea typeface="宋体" panose="02010600030101010101" pitchFamily="2" charset="-122"/>
                <a:cs typeface="宋体" panose="02010600030101010101" pitchFamily="2" charset="-122"/>
              </a:rPr>
              <a:t>（</a:t>
            </a:r>
            <a:r>
              <a:rPr lang="en-US" altLang="zh-CN" sz="2400" kern="100" dirty="0" smtClean="0">
                <a:effectLst/>
                <a:latin typeface="Times New Roman" panose="02020603050405020304" pitchFamily="18" charset="0"/>
                <a:ea typeface="宋体" panose="02010600030101010101" pitchFamily="2" charset="-122"/>
                <a:cs typeface="宋体" panose="02010600030101010101" pitchFamily="2" charset="-122"/>
              </a:rPr>
              <a:t>5</a:t>
            </a:r>
            <a:r>
              <a:rPr lang="zh-CN" altLang="zh-CN" sz="2400" kern="100" dirty="0" smtClean="0">
                <a:effectLst/>
                <a:latin typeface="Times New Roman" panose="02020603050405020304" pitchFamily="18" charset="0"/>
                <a:ea typeface="宋体" panose="02010600030101010101" pitchFamily="2" charset="-122"/>
                <a:cs typeface="宋体" panose="02010600030101010101" pitchFamily="2" charset="-122"/>
              </a:rPr>
              <a:t>）客观公正，不要带感情色彩</a:t>
            </a:r>
            <a:endParaRPr lang="zh-CN" altLang="zh-CN" sz="2400" kern="100" dirty="0" smtClean="0">
              <a:effectLst/>
              <a:latin typeface="Times New Roman" panose="02020603050405020304" pitchFamily="18" charset="0"/>
              <a:ea typeface="宋体" panose="02010600030101010101" pitchFamily="2" charset="-122"/>
            </a:endParaRPr>
          </a:p>
          <a:p>
            <a:r>
              <a:rPr lang="zh-CN" altLang="zh-CN" sz="2400" kern="100" dirty="0" smtClean="0">
                <a:effectLst/>
                <a:latin typeface="Times New Roman" panose="02020603050405020304" pitchFamily="18" charset="0"/>
                <a:ea typeface="宋体" panose="02010600030101010101" pitchFamily="2" charset="-122"/>
                <a:cs typeface="宋体" panose="02010600030101010101" pitchFamily="2" charset="-122"/>
              </a:rPr>
              <a:t>（</a:t>
            </a:r>
            <a:r>
              <a:rPr lang="en-US" altLang="zh-CN" sz="2400" kern="100" dirty="0" smtClean="0">
                <a:effectLst/>
                <a:latin typeface="Times New Roman" panose="02020603050405020304" pitchFamily="18" charset="0"/>
                <a:ea typeface="宋体" panose="02010600030101010101" pitchFamily="2" charset="-122"/>
                <a:cs typeface="宋体" panose="02010600030101010101" pitchFamily="2" charset="-122"/>
              </a:rPr>
              <a:t>6</a:t>
            </a:r>
            <a:r>
              <a:rPr lang="zh-CN" altLang="zh-CN" sz="2400" kern="100" dirty="0" smtClean="0">
                <a:effectLst/>
                <a:latin typeface="Times New Roman" panose="02020603050405020304" pitchFamily="18" charset="0"/>
                <a:ea typeface="宋体" panose="02010600030101010101" pitchFamily="2" charset="-122"/>
                <a:cs typeface="宋体" panose="02010600030101010101" pitchFamily="2" charset="-122"/>
              </a:rPr>
              <a:t>）注意两点论和重点论的统一。分清主流与支流关系的原则，依据其主流对其做出客观公正的评价。</a:t>
            </a:r>
            <a:endParaRPr lang="zh-CN" altLang="zh-CN" sz="2400" kern="100" dirty="0" smtClean="0">
              <a:effectLst/>
              <a:latin typeface="Times New Roman" panose="02020603050405020304" pitchFamily="18" charset="0"/>
              <a:ea typeface="宋体" panose="02010600030101010101" pitchFamily="2" charset="-122"/>
            </a:endParaRPr>
          </a:p>
        </p:txBody>
      </p:sp>
    </p:spTree>
    <p:extLst>
      <p:ext uri="{BB962C8B-B14F-4D97-AF65-F5344CB8AC3E}">
        <p14:creationId xmlns:p14="http://schemas.microsoft.com/office/powerpoint/2010/main" val="203063330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日期占位符 3"/>
          <p:cNvSpPr>
            <a:spLocks noGrp="1"/>
          </p:cNvSpPr>
          <p:nvPr>
            <p:ph type="dt" sz="half" idx="10"/>
          </p:nvPr>
        </p:nvSpPr>
        <p:spPr/>
        <p:txBody>
          <a:bodyPr/>
          <a:lstStyle/>
          <a:p>
            <a:fld id="{B0169738-2A58-4E4E-BB3E-54864888EC18}" type="datetime1">
              <a:rPr lang="zh-CN" altLang="en-US" smtClean="0"/>
              <a:t>2017/3/13</a:t>
            </a:fld>
            <a:endParaRPr lang="zh-CN" altLang="en-US"/>
          </a:p>
        </p:txBody>
      </p:sp>
      <p:sp>
        <p:nvSpPr>
          <p:cNvPr id="5" name="灯片编号占位符 4"/>
          <p:cNvSpPr>
            <a:spLocks noGrp="1"/>
          </p:cNvSpPr>
          <p:nvPr>
            <p:ph type="sldNum" sz="quarter" idx="12"/>
          </p:nvPr>
        </p:nvSpPr>
        <p:spPr/>
        <p:txBody>
          <a:bodyPr/>
          <a:lstStyle/>
          <a:p>
            <a:fld id="{7D95ABE5-D31C-4C3E-A04E-89825D1B3199}" type="slidenum">
              <a:rPr lang="zh-CN" altLang="en-US" smtClean="0"/>
              <a:t>2</a:t>
            </a:fld>
            <a:endParaRPr lang="zh-CN" altLang="en-US"/>
          </a:p>
        </p:txBody>
      </p:sp>
      <p:sp>
        <p:nvSpPr>
          <p:cNvPr id="6" name="矩形 5"/>
          <p:cNvSpPr/>
          <p:nvPr/>
        </p:nvSpPr>
        <p:spPr>
          <a:xfrm>
            <a:off x="614149" y="675243"/>
            <a:ext cx="10836323" cy="5293757"/>
          </a:xfrm>
          <a:prstGeom prst="rect">
            <a:avLst/>
          </a:prstGeom>
        </p:spPr>
        <p:txBody>
          <a:bodyPr wrap="square">
            <a:spAutoFit/>
          </a:bodyPr>
          <a:lstStyle/>
          <a:p>
            <a:pPr algn="ctr"/>
            <a:r>
              <a:rPr lang="zh-CN" altLang="zh-CN" sz="2800" b="1" kern="100" dirty="0" smtClean="0">
                <a:effectLst/>
                <a:latin typeface="Times New Roman" panose="02020603050405020304" pitchFamily="18" charset="0"/>
                <a:ea typeface="黑体" panose="02010609060101010101" pitchFamily="49" charset="-122"/>
                <a:cs typeface="黑体" panose="02010609060101010101" pitchFamily="49" charset="-122"/>
              </a:rPr>
              <a:t>一、高考历史选做题分析</a:t>
            </a:r>
            <a:endParaRPr lang="zh-CN" altLang="zh-CN" sz="2800" kern="100" dirty="0" smtClean="0">
              <a:effectLst/>
              <a:latin typeface="Times New Roman" panose="02020603050405020304" pitchFamily="18" charset="0"/>
              <a:ea typeface="宋体" panose="02010600030101010101" pitchFamily="2" charset="-122"/>
            </a:endParaRPr>
          </a:p>
          <a:p>
            <a:r>
              <a:rPr lang="en-US" altLang="zh-CN" sz="2000" b="1" kern="100" dirty="0" smtClean="0">
                <a:effectLst/>
                <a:latin typeface="黑体" panose="02010609060101010101" pitchFamily="49" charset="-122"/>
                <a:ea typeface="宋体" panose="02010600030101010101" pitchFamily="2" charset="-122"/>
                <a:cs typeface="黑体" panose="02010609060101010101" pitchFamily="49" charset="-122"/>
              </a:rPr>
              <a:t>1</a:t>
            </a:r>
            <a:r>
              <a:rPr lang="zh-CN" altLang="zh-CN" sz="2000" b="1" kern="100" dirty="0" smtClean="0">
                <a:effectLst/>
                <a:latin typeface="Times New Roman" panose="02020603050405020304" pitchFamily="18" charset="0"/>
                <a:ea typeface="黑体" panose="02010609060101010101" pitchFamily="49" charset="-122"/>
                <a:cs typeface="黑体" panose="02010609060101010101" pitchFamily="49" charset="-122"/>
              </a:rPr>
              <a:t>、新课标高考历史选做题的命题特点：</a:t>
            </a:r>
            <a:endParaRPr lang="zh-CN" altLang="zh-CN" sz="2000" kern="100" dirty="0" smtClean="0">
              <a:effectLst/>
              <a:latin typeface="Times New Roman" panose="02020603050405020304" pitchFamily="18" charset="0"/>
              <a:ea typeface="宋体" panose="02010600030101010101" pitchFamily="2" charset="-122"/>
            </a:endParaRPr>
          </a:p>
          <a:p>
            <a:pPr marL="342900" lvl="0" indent="-342900">
              <a:buFont typeface="Wingdings" panose="05000000000000000000" pitchFamily="2" charset="2"/>
              <a:buChar char=""/>
              <a:tabLst>
                <a:tab pos="266700" algn="l"/>
              </a:tabLst>
            </a:pPr>
            <a:r>
              <a:rPr lang="zh-CN" altLang="zh-CN" kern="100" dirty="0" smtClean="0">
                <a:effectLst/>
                <a:latin typeface="Times New Roman" panose="02020603050405020304" pitchFamily="18" charset="0"/>
                <a:ea typeface="宋体" panose="02010600030101010101" pitchFamily="2" charset="-122"/>
                <a:cs typeface="宋体" panose="02010600030101010101" pitchFamily="2" charset="-122"/>
              </a:rPr>
              <a:t>考查范围：《历史上的重大改革回眸》、《近代社会的民主思想与实践》、《</a:t>
            </a:r>
            <a:r>
              <a:rPr lang="en-US" altLang="zh-CN" kern="100" dirty="0" smtClean="0">
                <a:effectLst/>
                <a:latin typeface="Times New Roman" panose="02020603050405020304" pitchFamily="18" charset="0"/>
                <a:ea typeface="宋体" panose="02010600030101010101" pitchFamily="2" charset="-122"/>
                <a:cs typeface="宋体" panose="02010600030101010101" pitchFamily="2" charset="-122"/>
              </a:rPr>
              <a:t>20</a:t>
            </a:r>
            <a:r>
              <a:rPr lang="zh-CN" altLang="zh-CN" kern="100" dirty="0" smtClean="0">
                <a:effectLst/>
                <a:latin typeface="Times New Roman" panose="02020603050405020304" pitchFamily="18" charset="0"/>
                <a:ea typeface="宋体" panose="02010600030101010101" pitchFamily="2" charset="-122"/>
                <a:cs typeface="宋体" panose="02010600030101010101" pitchFamily="2" charset="-122"/>
              </a:rPr>
              <a:t>世纪的战争与和平》《中外历史人物评说》这四个选修模块列入考试范围；</a:t>
            </a:r>
            <a:endParaRPr lang="zh-CN" altLang="zh-CN" kern="100" dirty="0" smtClean="0">
              <a:effectLst/>
              <a:latin typeface="Times New Roman" panose="02020603050405020304" pitchFamily="18" charset="0"/>
              <a:ea typeface="宋体" panose="02010600030101010101" pitchFamily="2" charset="-122"/>
            </a:endParaRPr>
          </a:p>
          <a:p>
            <a:pPr marL="342900" lvl="0" indent="-342900">
              <a:buFont typeface="Wingdings" panose="05000000000000000000" pitchFamily="2" charset="2"/>
              <a:buChar char=""/>
              <a:tabLst>
                <a:tab pos="266700" algn="l"/>
              </a:tabLst>
            </a:pPr>
            <a:r>
              <a:rPr lang="zh-CN" altLang="zh-CN" kern="100" dirty="0" smtClean="0">
                <a:effectLst/>
                <a:latin typeface="Times New Roman" panose="02020603050405020304" pitchFamily="18" charset="0"/>
                <a:ea typeface="宋体" panose="02010600030101010101" pitchFamily="2" charset="-122"/>
                <a:cs typeface="宋体" panose="02010600030101010101" pitchFamily="2" charset="-122"/>
              </a:rPr>
              <a:t>考查方式：由国家考试中心命制试题，采用的是“多量给题，限量答题”的模式，选做的选修模块内容全部以主观题型呈现，每选修模块独立命题，模块间涉及知识不交叉，限定考生从中选定一题作答。</a:t>
            </a:r>
            <a:endParaRPr lang="zh-CN" altLang="zh-CN" kern="100" dirty="0" smtClean="0">
              <a:effectLst/>
              <a:latin typeface="Times New Roman" panose="02020603050405020304" pitchFamily="18" charset="0"/>
              <a:ea typeface="宋体" panose="02010600030101010101" pitchFamily="2" charset="-122"/>
            </a:endParaRPr>
          </a:p>
          <a:p>
            <a:pPr marL="342900" lvl="0" indent="-342900">
              <a:buFont typeface="Wingdings" panose="05000000000000000000" pitchFamily="2" charset="2"/>
              <a:buChar char=""/>
              <a:tabLst>
                <a:tab pos="266700" algn="l"/>
              </a:tabLst>
            </a:pPr>
            <a:r>
              <a:rPr lang="zh-CN" altLang="zh-CN" kern="100" dirty="0" smtClean="0">
                <a:effectLst/>
                <a:latin typeface="Times New Roman" panose="02020603050405020304" pitchFamily="18" charset="0"/>
                <a:ea typeface="宋体" panose="02010600030101010101" pitchFamily="2" charset="-122"/>
                <a:cs typeface="宋体" panose="02010600030101010101" pitchFamily="2" charset="-122"/>
              </a:rPr>
              <a:t>所占分值：基本上选做题每小题两个设问，共</a:t>
            </a:r>
            <a:r>
              <a:rPr lang="en-US" altLang="zh-CN" kern="100" dirty="0" smtClean="0">
                <a:effectLst/>
                <a:latin typeface="Times New Roman" panose="02020603050405020304" pitchFamily="18" charset="0"/>
                <a:ea typeface="宋体" panose="02010600030101010101" pitchFamily="2" charset="-122"/>
                <a:cs typeface="宋体" panose="02010600030101010101" pitchFamily="2" charset="-122"/>
              </a:rPr>
              <a:t>15</a:t>
            </a:r>
            <a:r>
              <a:rPr lang="zh-CN" altLang="zh-CN" kern="100" dirty="0" smtClean="0">
                <a:effectLst/>
                <a:latin typeface="Times New Roman" panose="02020603050405020304" pitchFamily="18" charset="0"/>
                <a:ea typeface="宋体" panose="02010600030101010101" pitchFamily="2" charset="-122"/>
                <a:cs typeface="宋体" panose="02010600030101010101" pitchFamily="2" charset="-122"/>
              </a:rPr>
              <a:t>分。</a:t>
            </a:r>
            <a:endParaRPr lang="zh-CN" altLang="zh-CN" kern="100" dirty="0" smtClean="0">
              <a:effectLst/>
              <a:latin typeface="Times New Roman" panose="02020603050405020304" pitchFamily="18" charset="0"/>
              <a:ea typeface="宋体" panose="02010600030101010101" pitchFamily="2" charset="-122"/>
            </a:endParaRPr>
          </a:p>
          <a:p>
            <a:pPr marL="342900" lvl="0" indent="-342900">
              <a:buFont typeface="Wingdings" panose="05000000000000000000" pitchFamily="2" charset="2"/>
              <a:buChar char=""/>
              <a:tabLst>
                <a:tab pos="266700" algn="l"/>
              </a:tabLst>
            </a:pPr>
            <a:r>
              <a:rPr lang="zh-CN" altLang="zh-CN" kern="100" dirty="0" smtClean="0">
                <a:effectLst/>
                <a:latin typeface="Times New Roman" panose="02020603050405020304" pitchFamily="18" charset="0"/>
                <a:ea typeface="宋体" panose="02010600030101010101" pitchFamily="2" charset="-122"/>
                <a:cs typeface="宋体" panose="02010600030101010101" pitchFamily="2" charset="-122"/>
              </a:rPr>
              <a:t>试题命制呈现出新材料、新情境、新问题的特征，突出新材料、新情境的创设， 以丰富的材料为试题情境，转变试题的考查功能，淡化对知识点本身的过于关注，突出考查学生对材料信息的释读与解决问题的能力（由知识立意转向能力立意）。强调“问题从材料出”而不是“问题从教材出”。 </a:t>
            </a:r>
            <a:endParaRPr lang="zh-CN" altLang="zh-CN" kern="100" dirty="0" smtClean="0">
              <a:effectLst/>
              <a:latin typeface="Times New Roman" panose="02020603050405020304" pitchFamily="18" charset="0"/>
              <a:ea typeface="宋体" panose="02010600030101010101" pitchFamily="2" charset="-122"/>
            </a:endParaRPr>
          </a:p>
          <a:p>
            <a:pPr marL="342900" lvl="0" indent="-342900">
              <a:buFont typeface="Wingdings" panose="05000000000000000000" pitchFamily="2" charset="2"/>
              <a:buChar char=""/>
              <a:tabLst>
                <a:tab pos="266700" algn="l"/>
              </a:tabLst>
            </a:pPr>
            <a:r>
              <a:rPr lang="zh-CN" altLang="zh-CN" kern="100" dirty="0" smtClean="0">
                <a:effectLst/>
                <a:latin typeface="Times New Roman" panose="02020603050405020304" pitchFamily="18" charset="0"/>
                <a:ea typeface="宋体" panose="02010600030101010101" pitchFamily="2" charset="-122"/>
                <a:cs typeface="宋体" panose="02010600030101010101" pitchFamily="2" charset="-122"/>
              </a:rPr>
              <a:t>材料主要是文字材料（只有</a:t>
            </a:r>
            <a:r>
              <a:rPr lang="en-US" altLang="zh-CN" kern="100" dirty="0" smtClean="0">
                <a:effectLst/>
                <a:latin typeface="Times New Roman" panose="02020603050405020304" pitchFamily="18" charset="0"/>
                <a:ea typeface="宋体" panose="02010600030101010101" pitchFamily="2" charset="-122"/>
                <a:cs typeface="宋体" panose="02010600030101010101" pitchFamily="2" charset="-122"/>
              </a:rPr>
              <a:t>2011</a:t>
            </a:r>
            <a:r>
              <a:rPr lang="zh-CN" altLang="zh-CN" kern="100" dirty="0" smtClean="0">
                <a:effectLst/>
                <a:latin typeface="Times New Roman" panose="02020603050405020304" pitchFamily="18" charset="0"/>
                <a:ea typeface="宋体" panose="02010600030101010101" pitchFamily="2" charset="-122"/>
                <a:cs typeface="宋体" panose="02010600030101010101" pitchFamily="2" charset="-122"/>
              </a:rPr>
              <a:t>年《</a:t>
            </a:r>
            <a:r>
              <a:rPr lang="en-US" altLang="zh-CN" kern="100" dirty="0" smtClean="0">
                <a:effectLst/>
                <a:latin typeface="Times New Roman" panose="02020603050405020304" pitchFamily="18" charset="0"/>
                <a:ea typeface="宋体" panose="02010600030101010101" pitchFamily="2" charset="-122"/>
                <a:cs typeface="宋体" panose="02010600030101010101" pitchFamily="2" charset="-122"/>
              </a:rPr>
              <a:t>20</a:t>
            </a:r>
            <a:r>
              <a:rPr lang="zh-CN" altLang="zh-CN" kern="100" dirty="0" smtClean="0">
                <a:effectLst/>
                <a:latin typeface="Times New Roman" panose="02020603050405020304" pitchFamily="18" charset="0"/>
                <a:ea typeface="宋体" panose="02010600030101010101" pitchFamily="2" charset="-122"/>
                <a:cs typeface="宋体" panose="02010600030101010101" pitchFamily="2" charset="-122"/>
              </a:rPr>
              <a:t>世纪的战争与和平》这一选修模块的材料是以图的形式出现的）。</a:t>
            </a:r>
            <a:endParaRPr lang="en-US" altLang="zh-CN" kern="100" dirty="0" smtClean="0">
              <a:effectLst/>
              <a:latin typeface="Times New Roman" panose="02020603050405020304" pitchFamily="18" charset="0"/>
              <a:ea typeface="宋体" panose="02010600030101010101" pitchFamily="2" charset="-122"/>
              <a:cs typeface="宋体" panose="02010600030101010101" pitchFamily="2" charset="-122"/>
            </a:endParaRPr>
          </a:p>
          <a:p>
            <a:pPr marL="342900" lvl="0" indent="-342900">
              <a:buFont typeface="Wingdings" panose="05000000000000000000" pitchFamily="2" charset="2"/>
              <a:buChar char=""/>
              <a:tabLst>
                <a:tab pos="266700" algn="l"/>
              </a:tabLst>
            </a:pPr>
            <a:r>
              <a:rPr lang="zh-CN" altLang="zh-CN" kern="100" dirty="0" smtClean="0">
                <a:effectLst/>
                <a:latin typeface="Times New Roman" panose="02020603050405020304" pitchFamily="18" charset="0"/>
                <a:ea typeface="宋体" panose="02010600030101010101" pitchFamily="2" charset="-122"/>
                <a:cs typeface="宋体" panose="02010600030101010101" pitchFamily="2" charset="-122"/>
              </a:rPr>
              <a:t>考查的能力重心所在：</a:t>
            </a:r>
            <a:endParaRPr lang="zh-CN" altLang="zh-CN" kern="100" dirty="0" smtClean="0">
              <a:effectLst/>
              <a:latin typeface="Times New Roman" panose="02020603050405020304" pitchFamily="18" charset="0"/>
              <a:ea typeface="宋体" panose="02010600030101010101" pitchFamily="2" charset="-122"/>
            </a:endParaRPr>
          </a:p>
          <a:p>
            <a:r>
              <a:rPr lang="zh-CN" altLang="zh-CN" kern="100" dirty="0" smtClean="0">
                <a:effectLst/>
                <a:latin typeface="Times New Roman" panose="02020603050405020304" pitchFamily="18" charset="0"/>
                <a:ea typeface="宋体" panose="02010600030101010101" pitchFamily="2" charset="-122"/>
                <a:cs typeface="宋体" panose="02010600030101010101" pitchFamily="2" charset="-122"/>
              </a:rPr>
              <a:t>①直接提炼有效信息、对有效信息进行完整准确合理的解读” 的能力。</a:t>
            </a:r>
            <a:endParaRPr lang="zh-CN" altLang="zh-CN" kern="100" dirty="0" smtClean="0">
              <a:effectLst/>
              <a:latin typeface="Times New Roman" panose="02020603050405020304" pitchFamily="18" charset="0"/>
              <a:ea typeface="宋体" panose="02010600030101010101" pitchFamily="2" charset="-122"/>
            </a:endParaRPr>
          </a:p>
          <a:p>
            <a:r>
              <a:rPr lang="zh-CN" altLang="zh-CN" kern="100" dirty="0" smtClean="0">
                <a:effectLst/>
                <a:latin typeface="Times New Roman" panose="02020603050405020304" pitchFamily="18" charset="0"/>
                <a:ea typeface="宋体" panose="02010600030101010101" pitchFamily="2" charset="-122"/>
                <a:cs typeface="宋体" panose="02010600030101010101" pitchFamily="2" charset="-122"/>
              </a:rPr>
              <a:t>②材料信息与所学知识嫁接、解决具体问题的能力。</a:t>
            </a:r>
            <a:endParaRPr lang="zh-CN" altLang="zh-CN" kern="100" dirty="0" smtClean="0">
              <a:effectLst/>
              <a:latin typeface="Times New Roman" panose="02020603050405020304" pitchFamily="18" charset="0"/>
              <a:ea typeface="宋体" panose="02010600030101010101" pitchFamily="2" charset="-122"/>
            </a:endParaRPr>
          </a:p>
          <a:p>
            <a:r>
              <a:rPr lang="zh-CN" altLang="zh-CN" kern="100" dirty="0" smtClean="0">
                <a:effectLst/>
                <a:latin typeface="Times New Roman" panose="02020603050405020304" pitchFamily="18" charset="0"/>
                <a:ea typeface="宋体" panose="02010600030101010101" pitchFamily="2" charset="-122"/>
                <a:cs typeface="宋体" panose="02010600030101010101" pitchFamily="2" charset="-122"/>
              </a:rPr>
              <a:t>③分析、归纳、概括、比较问题的能力。（主要是概括材料中的主要观点和内容，并分析成因及影响，经常比较两件事或两个人的异同。）</a:t>
            </a:r>
            <a:endParaRPr lang="zh-CN" altLang="zh-CN" kern="100" dirty="0" smtClean="0">
              <a:effectLst/>
              <a:latin typeface="Times New Roman" panose="02020603050405020304" pitchFamily="18" charset="0"/>
              <a:ea typeface="宋体" panose="02010600030101010101" pitchFamily="2" charset="-122"/>
            </a:endParaRPr>
          </a:p>
          <a:p>
            <a:r>
              <a:rPr lang="zh-CN" altLang="zh-CN" kern="100" dirty="0" smtClean="0">
                <a:effectLst/>
                <a:latin typeface="Times New Roman" panose="02020603050405020304" pitchFamily="18" charset="0"/>
                <a:ea typeface="宋体" panose="02010600030101010101" pitchFamily="2" charset="-122"/>
                <a:cs typeface="宋体" panose="02010600030101010101" pitchFamily="2" charset="-122"/>
              </a:rPr>
              <a:t>④ “论证历史问题、评论历史观点”的能力。</a:t>
            </a:r>
            <a:endParaRPr lang="zh-CN" altLang="zh-CN" kern="100" dirty="0" smtClean="0">
              <a:effectLst/>
              <a:latin typeface="Times New Roman" panose="02020603050405020304" pitchFamily="18" charset="0"/>
              <a:ea typeface="宋体" panose="02010600030101010101" pitchFamily="2" charset="-122"/>
            </a:endParaRPr>
          </a:p>
          <a:p>
            <a:pPr marL="342900" lvl="0" indent="-342900">
              <a:buFont typeface="Wingdings" panose="05000000000000000000" pitchFamily="2" charset="2"/>
              <a:buChar char=""/>
              <a:tabLst>
                <a:tab pos="266700" algn="l"/>
              </a:tabLst>
            </a:pPr>
            <a:endParaRPr lang="zh-CN" altLang="zh-CN" sz="2000" kern="100" dirty="0">
              <a:effectLst/>
              <a:latin typeface="Times New Roman" panose="02020603050405020304" pitchFamily="18" charset="0"/>
              <a:ea typeface="宋体" panose="02010600030101010101" pitchFamily="2" charset="-122"/>
            </a:endParaRPr>
          </a:p>
        </p:txBody>
      </p:sp>
    </p:spTree>
    <p:extLst>
      <p:ext uri="{BB962C8B-B14F-4D97-AF65-F5344CB8AC3E}">
        <p14:creationId xmlns:p14="http://schemas.microsoft.com/office/powerpoint/2010/main" val="409834519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D1CB860A-0B6E-4592-8383-427915689A8F}" type="datetime1">
              <a:rPr lang="zh-CN" altLang="en-US" smtClean="0"/>
              <a:t>2017/3/13</a:t>
            </a:fld>
            <a:endParaRPr lang="zh-CN" altLang="en-US"/>
          </a:p>
        </p:txBody>
      </p:sp>
      <p:sp>
        <p:nvSpPr>
          <p:cNvPr id="3" name="灯片编号占位符 2"/>
          <p:cNvSpPr>
            <a:spLocks noGrp="1"/>
          </p:cNvSpPr>
          <p:nvPr>
            <p:ph type="sldNum" sz="quarter" idx="12"/>
          </p:nvPr>
        </p:nvSpPr>
        <p:spPr/>
        <p:txBody>
          <a:bodyPr/>
          <a:lstStyle/>
          <a:p>
            <a:fld id="{7D95ABE5-D31C-4C3E-A04E-89825D1B3199}" type="slidenum">
              <a:rPr lang="zh-CN" altLang="en-US" smtClean="0"/>
              <a:t>3</a:t>
            </a:fld>
            <a:endParaRPr lang="zh-CN" altLang="en-US"/>
          </a:p>
        </p:txBody>
      </p:sp>
      <p:sp>
        <p:nvSpPr>
          <p:cNvPr id="4" name="矩形 3"/>
          <p:cNvSpPr/>
          <p:nvPr/>
        </p:nvSpPr>
        <p:spPr>
          <a:xfrm>
            <a:off x="627797" y="743424"/>
            <a:ext cx="10809027" cy="5262979"/>
          </a:xfrm>
          <a:prstGeom prst="rect">
            <a:avLst/>
          </a:prstGeom>
        </p:spPr>
        <p:txBody>
          <a:bodyPr wrap="square">
            <a:spAutoFit/>
          </a:bodyPr>
          <a:lstStyle/>
          <a:p>
            <a:r>
              <a:rPr lang="zh-CN" altLang="zh-CN" sz="2400" b="1" kern="100" dirty="0" smtClean="0">
                <a:effectLst/>
                <a:latin typeface="Times New Roman" panose="02020603050405020304" pitchFamily="18" charset="0"/>
                <a:ea typeface="宋体" panose="02010600030101010101" pitchFamily="2" charset="-122"/>
                <a:cs typeface="宋体" panose="02010600030101010101" pitchFamily="2" charset="-122"/>
              </a:rPr>
              <a:t>重视情感态度和价值观的考查，体现了人文学科所特有的教育功能。（由知识立意转向能力立意、目标立意）如：</a:t>
            </a:r>
            <a:endParaRPr lang="zh-CN" altLang="zh-CN" sz="2400" b="1" kern="100" dirty="0" smtClean="0">
              <a:effectLst/>
              <a:latin typeface="Times New Roman" panose="02020603050405020304" pitchFamily="18" charset="0"/>
              <a:ea typeface="宋体" panose="02010600030101010101" pitchFamily="2" charset="-122"/>
            </a:endParaRPr>
          </a:p>
          <a:p>
            <a:pPr marL="342900" lvl="0" indent="-342900">
              <a:buFont typeface="Wingdings" panose="05000000000000000000" pitchFamily="2" charset="2"/>
              <a:buChar char=""/>
              <a:tabLst>
                <a:tab pos="266700" algn="l"/>
              </a:tabLst>
            </a:pPr>
            <a:r>
              <a:rPr lang="zh-CN" altLang="zh-CN" b="1" kern="100" dirty="0" smtClean="0">
                <a:effectLst/>
                <a:latin typeface="Arial" panose="020B0604020202020204" pitchFamily="34" charset="0"/>
                <a:ea typeface="宋体" panose="02010600030101010101" pitchFamily="2" charset="-122"/>
                <a:cs typeface="Arial" panose="020B0604020202020204" pitchFamily="34" charset="0"/>
              </a:rPr>
              <a:t>“历史上重大改革回眸”模块设计的试题</a:t>
            </a:r>
            <a:r>
              <a:rPr lang="zh-CN" altLang="zh-CN" kern="100" dirty="0" smtClean="0">
                <a:effectLst/>
                <a:latin typeface="Arial" panose="020B0604020202020204" pitchFamily="34" charset="0"/>
                <a:ea typeface="宋体" panose="02010600030101010101" pitchFamily="2" charset="-122"/>
                <a:cs typeface="Arial" panose="020B0604020202020204" pitchFamily="34" charset="0"/>
              </a:rPr>
              <a:t>，体现出让学生通过了解改革的历史背景和进程，理解历史发展的多样性，分析和比较诸多的历史改革现象，从中发现影响改革成败的重要因素，明白改革的任重道远，能够科学地认识和评价改革；使学生增强对社会的历史责任感，进一步认识我国改革开放的伟大的现实意义和深远的历史意义，发挥历史学“鉴古知今”的价值和作用。</a:t>
            </a:r>
            <a:endParaRPr lang="zh-CN" altLang="zh-CN" kern="100" dirty="0" smtClean="0">
              <a:effectLst/>
              <a:latin typeface="Times New Roman" panose="02020603050405020304" pitchFamily="18" charset="0"/>
              <a:ea typeface="宋体" panose="02010600030101010101" pitchFamily="2" charset="-122"/>
            </a:endParaRPr>
          </a:p>
          <a:p>
            <a:pPr marL="342900" lvl="0" indent="-342900">
              <a:buFont typeface="Wingdings" panose="05000000000000000000" pitchFamily="2" charset="2"/>
              <a:buChar char=""/>
              <a:tabLst>
                <a:tab pos="266700" algn="l"/>
              </a:tabLst>
            </a:pPr>
            <a:r>
              <a:rPr lang="zh-CN" altLang="zh-CN" b="1" kern="100" dirty="0" smtClean="0">
                <a:effectLst/>
                <a:latin typeface="Times New Roman" panose="02020603050405020304" pitchFamily="18" charset="0"/>
                <a:ea typeface="宋体" panose="02010600030101010101" pitchFamily="2" charset="-122"/>
                <a:cs typeface="宋体" panose="02010600030101010101" pitchFamily="2" charset="-122"/>
              </a:rPr>
              <a:t>“近代社会的民主思想与实践”模块设计的试题，</a:t>
            </a:r>
            <a:r>
              <a:rPr lang="zh-CN" altLang="zh-CN" kern="100" dirty="0" smtClean="0">
                <a:effectLst/>
                <a:latin typeface="Times New Roman" panose="02020603050405020304" pitchFamily="18" charset="0"/>
                <a:ea typeface="宋体" panose="02010600030101010101" pitchFamily="2" charset="-122"/>
                <a:cs typeface="宋体" panose="02010600030101010101" pitchFamily="2" charset="-122"/>
              </a:rPr>
              <a:t>能让学生了解近代这会民主思想与实践的历史过程和发展趋势，历史地看待民主制度产生的历史渊源，理解推动人类政治文明进程的民主思想与实践是一个不断变化的历史过程，并能给予积极、客观的评价；树立民主与法制意识，确立积极推动民主进步的历史责任感，养成现代公民必备的基本素质。</a:t>
            </a:r>
            <a:endParaRPr lang="zh-CN" altLang="zh-CN" kern="100" dirty="0" smtClean="0">
              <a:effectLst/>
              <a:latin typeface="Times New Roman" panose="02020603050405020304" pitchFamily="18" charset="0"/>
              <a:ea typeface="宋体" panose="02010600030101010101" pitchFamily="2" charset="-122"/>
            </a:endParaRPr>
          </a:p>
          <a:p>
            <a:pPr marL="342900" lvl="0" indent="-342900">
              <a:buFont typeface="Wingdings" panose="05000000000000000000" pitchFamily="2" charset="2"/>
              <a:buChar char=""/>
              <a:tabLst>
                <a:tab pos="266700" algn="l"/>
              </a:tabLst>
            </a:pPr>
            <a:r>
              <a:rPr lang="zh-CN" altLang="zh-CN" b="1" kern="100" dirty="0" smtClean="0">
                <a:effectLst/>
                <a:latin typeface="Times New Roman" panose="02020603050405020304" pitchFamily="18" charset="0"/>
                <a:ea typeface="宋体" panose="02010600030101010101" pitchFamily="2" charset="-122"/>
                <a:cs typeface="宋体" panose="02010600030101010101" pitchFamily="2" charset="-122"/>
              </a:rPr>
              <a:t>“</a:t>
            </a:r>
            <a:r>
              <a:rPr lang="en-US" altLang="zh-CN" b="1" kern="100" dirty="0" smtClean="0">
                <a:effectLst/>
                <a:latin typeface="Times New Roman" panose="02020603050405020304" pitchFamily="18" charset="0"/>
                <a:ea typeface="宋体" panose="02010600030101010101" pitchFamily="2" charset="-122"/>
                <a:cs typeface="宋体" panose="02010600030101010101" pitchFamily="2" charset="-122"/>
              </a:rPr>
              <a:t>20</a:t>
            </a:r>
            <a:r>
              <a:rPr lang="zh-CN" altLang="zh-CN" b="1" kern="100" dirty="0" smtClean="0">
                <a:effectLst/>
                <a:latin typeface="Times New Roman" panose="02020603050405020304" pitchFamily="18" charset="0"/>
                <a:ea typeface="宋体" panose="02010600030101010101" pitchFamily="2" charset="-122"/>
                <a:cs typeface="宋体" panose="02010600030101010101" pitchFamily="2" charset="-122"/>
              </a:rPr>
              <a:t>世纪的战争与和平”模块的试题，</a:t>
            </a:r>
            <a:r>
              <a:rPr lang="zh-CN" altLang="zh-CN" kern="100" dirty="0" smtClean="0">
                <a:effectLst/>
                <a:latin typeface="Times New Roman" panose="02020603050405020304" pitchFamily="18" charset="0"/>
                <a:ea typeface="宋体" panose="02010600030101010101" pitchFamily="2" charset="-122"/>
                <a:cs typeface="宋体" panose="02010600030101010101" pitchFamily="2" charset="-122"/>
              </a:rPr>
              <a:t>有助于培养学生的分析、理解能力以及思考问题的全面性，认识战争的根源和现实危险性，居安思危，形成对和平的追求及对人文精神的培养，自觉养成“家事、国事、天下事，事事关心”的良好习惯，逐步培养热爱和平、关爱人类的正义感和高尚情操；进而为维护国家的主权和民族权益以及世界和平的神圣事业进行不懈努力。</a:t>
            </a:r>
            <a:endParaRPr lang="zh-CN" altLang="zh-CN" kern="100" dirty="0" smtClean="0">
              <a:effectLst/>
              <a:latin typeface="Times New Roman" panose="02020603050405020304" pitchFamily="18" charset="0"/>
              <a:ea typeface="宋体" panose="02010600030101010101" pitchFamily="2" charset="-122"/>
            </a:endParaRPr>
          </a:p>
          <a:p>
            <a:pPr marL="342900" lvl="0" indent="-342900">
              <a:buFont typeface="Wingdings" panose="05000000000000000000" pitchFamily="2" charset="2"/>
              <a:buChar char=""/>
              <a:tabLst>
                <a:tab pos="266700" algn="l"/>
              </a:tabLst>
            </a:pPr>
            <a:r>
              <a:rPr lang="zh-CN" altLang="zh-CN" b="1" kern="100" dirty="0" smtClean="0">
                <a:effectLst/>
                <a:latin typeface="Times New Roman" panose="02020603050405020304" pitchFamily="18" charset="0"/>
                <a:ea typeface="宋体" panose="02010600030101010101" pitchFamily="2" charset="-122"/>
                <a:cs typeface="宋体" panose="02010600030101010101" pitchFamily="2" charset="-122"/>
              </a:rPr>
              <a:t>“中外历史人物评说”模块设计的试题，</a:t>
            </a:r>
            <a:r>
              <a:rPr lang="zh-CN" altLang="zh-CN" kern="100" dirty="0" smtClean="0">
                <a:effectLst/>
                <a:latin typeface="Times New Roman" panose="02020603050405020304" pitchFamily="18" charset="0"/>
                <a:ea typeface="宋体" panose="02010600030101010101" pitchFamily="2" charset="-122"/>
                <a:cs typeface="宋体" panose="02010600030101010101" pitchFamily="2" charset="-122"/>
              </a:rPr>
              <a:t>通过让学生了解历史上杰出人物及其主要活动，探究他们与时代的相互关系，能科学地评价其在历史上的作用。是对学生的人文素养、历史意识的培养，也是对学生进行社会责任感的熏陶；是对他们个性发展与生存能力的培养，也是对创造力与批判思维的训练；也是对国际视野的拓展。这还是作为高中历史教育传授历史知识时的主要目标之一。</a:t>
            </a:r>
            <a:endParaRPr lang="zh-CN" altLang="zh-CN" kern="100" dirty="0">
              <a:effectLst/>
              <a:latin typeface="Times New Roman" panose="02020603050405020304" pitchFamily="18" charset="0"/>
              <a:ea typeface="宋体" panose="02010600030101010101" pitchFamily="2" charset="-122"/>
            </a:endParaRPr>
          </a:p>
        </p:txBody>
      </p:sp>
    </p:spTree>
    <p:extLst>
      <p:ext uri="{BB962C8B-B14F-4D97-AF65-F5344CB8AC3E}">
        <p14:creationId xmlns:p14="http://schemas.microsoft.com/office/powerpoint/2010/main" val="31617371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F5AAC167-EFB3-4133-9CA8-D274AE1985C7}" type="datetime1">
              <a:rPr lang="zh-CN" altLang="en-US" smtClean="0"/>
              <a:t>2017/3/13</a:t>
            </a:fld>
            <a:endParaRPr lang="zh-CN" altLang="en-US"/>
          </a:p>
        </p:txBody>
      </p:sp>
      <p:sp>
        <p:nvSpPr>
          <p:cNvPr id="3" name="灯片编号占位符 2"/>
          <p:cNvSpPr>
            <a:spLocks noGrp="1"/>
          </p:cNvSpPr>
          <p:nvPr>
            <p:ph type="sldNum" sz="quarter" idx="12"/>
          </p:nvPr>
        </p:nvSpPr>
        <p:spPr/>
        <p:txBody>
          <a:bodyPr/>
          <a:lstStyle/>
          <a:p>
            <a:fld id="{7D95ABE5-D31C-4C3E-A04E-89825D1B3199}" type="slidenum">
              <a:rPr lang="zh-CN" altLang="en-US" smtClean="0"/>
              <a:t>4</a:t>
            </a:fld>
            <a:endParaRPr lang="zh-CN" altLang="en-US"/>
          </a:p>
        </p:txBody>
      </p:sp>
      <p:sp>
        <p:nvSpPr>
          <p:cNvPr id="4" name="矩形 3"/>
          <p:cNvSpPr/>
          <p:nvPr/>
        </p:nvSpPr>
        <p:spPr>
          <a:xfrm>
            <a:off x="641446" y="790771"/>
            <a:ext cx="10877264" cy="4585871"/>
          </a:xfrm>
          <a:prstGeom prst="rect">
            <a:avLst/>
          </a:prstGeom>
        </p:spPr>
        <p:txBody>
          <a:bodyPr wrap="square">
            <a:spAutoFit/>
          </a:bodyPr>
          <a:lstStyle/>
          <a:p>
            <a:r>
              <a:rPr lang="en-US" altLang="zh-CN" sz="2000" b="1" kern="100" dirty="0" smtClean="0">
                <a:effectLst/>
                <a:latin typeface="黑体" panose="02010609060101010101" pitchFamily="49" charset="-122"/>
                <a:ea typeface="宋体" panose="02010600030101010101" pitchFamily="2" charset="-122"/>
                <a:cs typeface="黑体" panose="02010609060101010101" pitchFamily="49" charset="-122"/>
              </a:rPr>
              <a:t>2</a:t>
            </a:r>
            <a:r>
              <a:rPr lang="zh-CN" altLang="zh-CN" sz="2000" b="1" kern="100" dirty="0" smtClean="0">
                <a:effectLst/>
                <a:latin typeface="Times New Roman" panose="02020603050405020304" pitchFamily="18" charset="0"/>
                <a:ea typeface="黑体" panose="02010609060101010101" pitchFamily="49" charset="-122"/>
                <a:cs typeface="黑体" panose="02010609060101010101" pitchFamily="49" charset="-122"/>
              </a:rPr>
              <a:t>、高考历史试题选做题发展变化趋势</a:t>
            </a:r>
            <a:endParaRPr lang="zh-CN" altLang="zh-CN" sz="2000" kern="100" dirty="0" smtClean="0">
              <a:effectLst/>
              <a:latin typeface="Times New Roman" panose="02020603050405020304" pitchFamily="18" charset="0"/>
              <a:ea typeface="宋体" panose="02010600030101010101" pitchFamily="2" charset="-122"/>
            </a:endParaRPr>
          </a:p>
          <a:p>
            <a:r>
              <a:rPr lang="zh-CN" altLang="zh-CN" sz="2800" b="1" kern="100" dirty="0" smtClean="0">
                <a:effectLst/>
                <a:latin typeface="Times New Roman" panose="02020603050405020304" pitchFamily="18" charset="0"/>
                <a:ea typeface="宋体" panose="02010600030101010101" pitchFamily="2" charset="-122"/>
                <a:cs typeface="宋体" panose="02010600030101010101" pitchFamily="2" charset="-122"/>
              </a:rPr>
              <a:t>（</a:t>
            </a:r>
            <a:r>
              <a:rPr lang="en-US" altLang="zh-CN" sz="2800" b="1" kern="100" dirty="0" smtClean="0">
                <a:effectLst/>
                <a:latin typeface="Times New Roman" panose="02020603050405020304" pitchFamily="18" charset="0"/>
                <a:ea typeface="宋体" panose="02010600030101010101" pitchFamily="2" charset="-122"/>
                <a:cs typeface="宋体" panose="02010600030101010101" pitchFamily="2" charset="-122"/>
              </a:rPr>
              <a:t>1</a:t>
            </a:r>
            <a:r>
              <a:rPr lang="zh-CN" altLang="zh-CN" sz="2800" b="1" kern="100" dirty="0" smtClean="0">
                <a:effectLst/>
                <a:latin typeface="Times New Roman" panose="02020603050405020304" pitchFamily="18" charset="0"/>
                <a:ea typeface="宋体" panose="02010600030101010101" pitchFamily="2" charset="-122"/>
                <a:cs typeface="宋体" panose="02010600030101010101" pitchFamily="2" charset="-122"/>
              </a:rPr>
              <a:t>）变化：</a:t>
            </a:r>
            <a:endParaRPr lang="zh-CN" altLang="zh-CN" sz="2800" b="1" kern="100" dirty="0" smtClean="0">
              <a:effectLst/>
              <a:latin typeface="Times New Roman" panose="02020603050405020304" pitchFamily="18" charset="0"/>
              <a:ea typeface="宋体" panose="02010600030101010101" pitchFamily="2" charset="-122"/>
            </a:endParaRPr>
          </a:p>
          <a:p>
            <a:r>
              <a:rPr lang="zh-CN" altLang="zh-CN" sz="2400" kern="100" dirty="0" smtClean="0">
                <a:effectLst/>
                <a:latin typeface="Times New Roman" panose="02020603050405020304" pitchFamily="18" charset="0"/>
                <a:ea typeface="宋体" panose="02010600030101010101" pitchFamily="2" charset="-122"/>
                <a:cs typeface="宋体" panose="02010600030101010101" pitchFamily="2" charset="-122"/>
              </a:rPr>
              <a:t>①、考查目标在变。试题经历了由“知识立意”到“能力立意”再到“能力”和“目标立意”的变化。</a:t>
            </a:r>
            <a:endParaRPr lang="zh-CN" altLang="zh-CN" sz="2400" kern="100" dirty="0" smtClean="0">
              <a:effectLst/>
              <a:latin typeface="Times New Roman" panose="02020603050405020304" pitchFamily="18" charset="0"/>
              <a:ea typeface="宋体" panose="02010600030101010101" pitchFamily="2" charset="-122"/>
            </a:endParaRPr>
          </a:p>
          <a:p>
            <a:r>
              <a:rPr lang="zh-CN" altLang="zh-CN" sz="2400" kern="100" dirty="0" smtClean="0">
                <a:effectLst/>
                <a:latin typeface="Times New Roman" panose="02020603050405020304" pitchFamily="18" charset="0"/>
                <a:ea typeface="宋体" panose="02010600030101010101" pitchFamily="2" charset="-122"/>
                <a:cs typeface="宋体" panose="02010600030101010101" pitchFamily="2" charset="-122"/>
              </a:rPr>
              <a:t>②、试题与课本的关系在变。综观试题和课本的关系，可用“渐行渐远”来概括。</a:t>
            </a:r>
            <a:endParaRPr lang="zh-CN" altLang="zh-CN" sz="2400" kern="100" dirty="0" smtClean="0">
              <a:effectLst/>
              <a:latin typeface="Times New Roman" panose="02020603050405020304" pitchFamily="18" charset="0"/>
              <a:ea typeface="宋体" panose="02010600030101010101" pitchFamily="2" charset="-122"/>
            </a:endParaRPr>
          </a:p>
          <a:p>
            <a:r>
              <a:rPr lang="zh-CN" altLang="zh-CN" sz="2800" b="1" kern="100" dirty="0" smtClean="0">
                <a:effectLst/>
                <a:latin typeface="Times New Roman" panose="02020603050405020304" pitchFamily="18" charset="0"/>
                <a:ea typeface="宋体" panose="02010600030101010101" pitchFamily="2" charset="-122"/>
                <a:cs typeface="宋体" panose="02010600030101010101" pitchFamily="2" charset="-122"/>
              </a:rPr>
              <a:t>（</a:t>
            </a:r>
            <a:r>
              <a:rPr lang="en-US" altLang="zh-CN" sz="2800" b="1" kern="100" dirty="0" smtClean="0">
                <a:effectLst/>
                <a:latin typeface="Times New Roman" panose="02020603050405020304" pitchFamily="18" charset="0"/>
                <a:ea typeface="宋体" panose="02010600030101010101" pitchFamily="2" charset="-122"/>
                <a:cs typeface="宋体" panose="02010600030101010101" pitchFamily="2" charset="-122"/>
              </a:rPr>
              <a:t>2</a:t>
            </a:r>
            <a:r>
              <a:rPr lang="zh-CN" altLang="zh-CN" sz="2800" b="1" kern="100" dirty="0" smtClean="0">
                <a:effectLst/>
                <a:latin typeface="Times New Roman" panose="02020603050405020304" pitchFamily="18" charset="0"/>
                <a:ea typeface="宋体" panose="02010600030101010101" pitchFamily="2" charset="-122"/>
                <a:cs typeface="宋体" panose="02010600030101010101" pitchFamily="2" charset="-122"/>
              </a:rPr>
              <a:t>）“不变” ：</a:t>
            </a:r>
            <a:endParaRPr lang="zh-CN" altLang="zh-CN" sz="2800" b="1" kern="100" dirty="0" smtClean="0">
              <a:effectLst/>
              <a:latin typeface="Times New Roman" panose="02020603050405020304" pitchFamily="18" charset="0"/>
              <a:ea typeface="宋体" panose="02010600030101010101" pitchFamily="2" charset="-122"/>
            </a:endParaRPr>
          </a:p>
          <a:p>
            <a:r>
              <a:rPr lang="zh-CN" altLang="zh-CN" sz="2400" kern="100" dirty="0" smtClean="0">
                <a:effectLst/>
                <a:latin typeface="Times New Roman" panose="02020603050405020304" pitchFamily="18" charset="0"/>
                <a:ea typeface="宋体" panose="02010600030101010101" pitchFamily="2" charset="-122"/>
                <a:cs typeface="宋体" panose="02010600030101010101" pitchFamily="2" charset="-122"/>
              </a:rPr>
              <a:t>①重视对历史主干知识的考查不变。</a:t>
            </a:r>
            <a:endParaRPr lang="zh-CN" altLang="zh-CN" sz="2400" kern="100" dirty="0" smtClean="0">
              <a:effectLst/>
              <a:latin typeface="Times New Roman" panose="02020603050405020304" pitchFamily="18" charset="0"/>
              <a:ea typeface="宋体" panose="02010600030101010101" pitchFamily="2" charset="-122"/>
            </a:endParaRPr>
          </a:p>
          <a:p>
            <a:r>
              <a:rPr lang="zh-CN" altLang="zh-CN" sz="2400" kern="100" dirty="0" smtClean="0">
                <a:effectLst/>
                <a:latin typeface="Times New Roman" panose="02020603050405020304" pitchFamily="18" charset="0"/>
                <a:ea typeface="宋体" panose="02010600030101010101" pitchFamily="2" charset="-122"/>
                <a:cs typeface="宋体" panose="02010600030101010101" pitchFamily="2" charset="-122"/>
              </a:rPr>
              <a:t>②辩证唯物主义和历史唯物主义的指导地位不变。</a:t>
            </a:r>
            <a:endParaRPr lang="zh-CN" altLang="zh-CN" sz="2400" kern="100" dirty="0" smtClean="0">
              <a:effectLst/>
              <a:latin typeface="Times New Roman" panose="02020603050405020304" pitchFamily="18" charset="0"/>
              <a:ea typeface="宋体" panose="02010600030101010101" pitchFamily="2" charset="-122"/>
            </a:endParaRPr>
          </a:p>
          <a:p>
            <a:r>
              <a:rPr lang="zh-CN" altLang="zh-CN" sz="2400" kern="100" dirty="0" smtClean="0">
                <a:effectLst/>
                <a:latin typeface="Times New Roman" panose="02020603050405020304" pitchFamily="18" charset="0"/>
                <a:ea typeface="宋体" panose="02010600030101010101" pitchFamily="2" charset="-122"/>
                <a:cs typeface="宋体" panose="02010600030101010101" pitchFamily="2" charset="-122"/>
              </a:rPr>
              <a:t>③高考历史试题与现实生活的联系不变。紧扣时代脉搏，引导学生知古鉴今，古为今用。</a:t>
            </a:r>
            <a:endParaRPr lang="zh-CN" altLang="zh-CN" sz="2400" kern="100" dirty="0" smtClean="0">
              <a:effectLst/>
              <a:latin typeface="Times New Roman" panose="02020603050405020304" pitchFamily="18" charset="0"/>
              <a:ea typeface="宋体" panose="02010600030101010101" pitchFamily="2" charset="-122"/>
            </a:endParaRPr>
          </a:p>
          <a:p>
            <a:r>
              <a:rPr lang="zh-CN" altLang="zh-CN" sz="2400" kern="100" dirty="0" smtClean="0">
                <a:effectLst/>
                <a:latin typeface="Times New Roman" panose="02020603050405020304" pitchFamily="18" charset="0"/>
                <a:ea typeface="宋体" panose="02010600030101010101" pitchFamily="2" charset="-122"/>
                <a:cs typeface="宋体" panose="02010600030101010101" pitchFamily="2" charset="-122"/>
              </a:rPr>
              <a:t>④、试题的呈现方式一直未变，四选一，全部以主观题型呈现，基本上选做题每小题两个设问，共</a:t>
            </a:r>
            <a:r>
              <a:rPr lang="en-US" altLang="zh-CN" sz="2400" kern="100" dirty="0" smtClean="0">
                <a:effectLst/>
                <a:latin typeface="Times New Roman" panose="02020603050405020304" pitchFamily="18" charset="0"/>
                <a:ea typeface="宋体" panose="02010600030101010101" pitchFamily="2" charset="-122"/>
                <a:cs typeface="宋体" panose="02010600030101010101" pitchFamily="2" charset="-122"/>
              </a:rPr>
              <a:t>15</a:t>
            </a:r>
            <a:r>
              <a:rPr lang="zh-CN" altLang="zh-CN" sz="2400" kern="100" dirty="0" smtClean="0">
                <a:effectLst/>
                <a:latin typeface="Times New Roman" panose="02020603050405020304" pitchFamily="18" charset="0"/>
                <a:ea typeface="宋体" panose="02010600030101010101" pitchFamily="2" charset="-122"/>
                <a:cs typeface="宋体" panose="02010600030101010101" pitchFamily="2" charset="-122"/>
              </a:rPr>
              <a:t>分。</a:t>
            </a:r>
            <a:endParaRPr lang="zh-CN" altLang="zh-CN" sz="2400" kern="100" dirty="0">
              <a:effectLst/>
              <a:latin typeface="Times New Roman" panose="02020603050405020304" pitchFamily="18" charset="0"/>
              <a:ea typeface="宋体" panose="02010600030101010101" pitchFamily="2" charset="-122"/>
            </a:endParaRPr>
          </a:p>
        </p:txBody>
      </p:sp>
    </p:spTree>
    <p:extLst>
      <p:ext uri="{BB962C8B-B14F-4D97-AF65-F5344CB8AC3E}">
        <p14:creationId xmlns:p14="http://schemas.microsoft.com/office/powerpoint/2010/main" val="33583890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6BCEF1A2-1972-40AE-BA7A-AD0A0E96D69A}" type="datetime1">
              <a:rPr lang="zh-CN" altLang="en-US" smtClean="0"/>
              <a:t>2017/3/13</a:t>
            </a:fld>
            <a:endParaRPr lang="zh-CN" altLang="en-US"/>
          </a:p>
        </p:txBody>
      </p:sp>
      <p:sp>
        <p:nvSpPr>
          <p:cNvPr id="3" name="灯片编号占位符 2"/>
          <p:cNvSpPr>
            <a:spLocks noGrp="1"/>
          </p:cNvSpPr>
          <p:nvPr>
            <p:ph type="sldNum" sz="quarter" idx="12"/>
          </p:nvPr>
        </p:nvSpPr>
        <p:spPr/>
        <p:txBody>
          <a:bodyPr/>
          <a:lstStyle/>
          <a:p>
            <a:fld id="{7D95ABE5-D31C-4C3E-A04E-89825D1B3199}" type="slidenum">
              <a:rPr lang="zh-CN" altLang="en-US" smtClean="0"/>
              <a:t>5</a:t>
            </a:fld>
            <a:endParaRPr lang="zh-CN" altLang="en-US"/>
          </a:p>
        </p:txBody>
      </p:sp>
      <p:sp>
        <p:nvSpPr>
          <p:cNvPr id="4" name="矩形 3"/>
          <p:cNvSpPr/>
          <p:nvPr/>
        </p:nvSpPr>
        <p:spPr>
          <a:xfrm>
            <a:off x="946244" y="1372065"/>
            <a:ext cx="10395045" cy="3231654"/>
          </a:xfrm>
          <a:prstGeom prst="rect">
            <a:avLst/>
          </a:prstGeom>
        </p:spPr>
        <p:txBody>
          <a:bodyPr wrap="square">
            <a:spAutoFit/>
          </a:bodyPr>
          <a:lstStyle/>
          <a:p>
            <a:pPr algn="ctr"/>
            <a:r>
              <a:rPr lang="zh-CN" altLang="zh-CN" sz="3600" b="1" kern="100" dirty="0" smtClean="0">
                <a:effectLst/>
                <a:latin typeface="Times New Roman" panose="02020603050405020304" pitchFamily="18" charset="0"/>
                <a:ea typeface="黑体" panose="02010609060101010101" pitchFamily="49" charset="-122"/>
                <a:cs typeface="黑体" panose="02010609060101010101" pitchFamily="49" charset="-122"/>
              </a:rPr>
              <a:t>二、迅速选出适合自己的试题</a:t>
            </a:r>
            <a:endParaRPr lang="zh-CN" altLang="zh-CN" sz="3600" kern="100" dirty="0" smtClean="0">
              <a:effectLst/>
              <a:latin typeface="Times New Roman" panose="02020603050405020304" pitchFamily="18" charset="0"/>
              <a:ea typeface="宋体" panose="02010600030101010101" pitchFamily="2" charset="-122"/>
            </a:endParaRPr>
          </a:p>
          <a:p>
            <a:r>
              <a:rPr lang="en-US" altLang="zh-CN" sz="2400" b="1" kern="100" dirty="0" smtClean="0">
                <a:effectLst/>
                <a:latin typeface="黑体" panose="02010609060101010101" pitchFamily="49" charset="-122"/>
                <a:ea typeface="宋体" panose="02010600030101010101" pitchFamily="2" charset="-122"/>
                <a:cs typeface="黑体" panose="02010609060101010101" pitchFamily="49" charset="-122"/>
              </a:rPr>
              <a:t>1</a:t>
            </a:r>
            <a:r>
              <a:rPr lang="zh-CN" altLang="zh-CN" sz="2400" b="1" kern="100" dirty="0" smtClean="0">
                <a:effectLst/>
                <a:latin typeface="Times New Roman" panose="02020603050405020304" pitchFamily="18" charset="0"/>
                <a:ea typeface="黑体" panose="02010609060101010101" pitchFamily="49" charset="-122"/>
                <a:cs typeface="黑体" panose="02010609060101010101" pitchFamily="49" charset="-122"/>
              </a:rPr>
              <a:t>、根据自己复习时所确定的选修模块来选择。</a:t>
            </a:r>
            <a:endParaRPr lang="zh-CN" altLang="zh-CN" sz="2400" kern="100" dirty="0" smtClean="0">
              <a:effectLst/>
              <a:latin typeface="Times New Roman" panose="02020603050405020304" pitchFamily="18" charset="0"/>
              <a:ea typeface="宋体" panose="02010600030101010101" pitchFamily="2" charset="-122"/>
            </a:endParaRPr>
          </a:p>
          <a:p>
            <a:r>
              <a:rPr lang="en-US" altLang="zh-CN" sz="2400" b="1" kern="100" dirty="0" smtClean="0">
                <a:effectLst/>
                <a:latin typeface="黑体" panose="02010609060101010101" pitchFamily="49" charset="-122"/>
                <a:ea typeface="宋体" panose="02010600030101010101" pitchFamily="2" charset="-122"/>
                <a:cs typeface="黑体" panose="02010609060101010101" pitchFamily="49" charset="-122"/>
              </a:rPr>
              <a:t>2</a:t>
            </a:r>
            <a:r>
              <a:rPr lang="zh-CN" altLang="zh-CN" sz="2400" b="1" kern="100" dirty="0" smtClean="0">
                <a:effectLst/>
                <a:latin typeface="Times New Roman" panose="02020603050405020304" pitchFamily="18" charset="0"/>
                <a:ea typeface="黑体" panose="02010609060101010101" pitchFamily="49" charset="-122"/>
                <a:cs typeface="黑体" panose="02010609060101010101" pitchFamily="49" charset="-122"/>
              </a:rPr>
              <a:t>、根据问题的呈现方式来选择。</a:t>
            </a:r>
            <a:endParaRPr lang="zh-CN" altLang="zh-CN" sz="2400" kern="100" dirty="0" smtClean="0">
              <a:effectLst/>
              <a:latin typeface="Times New Roman" panose="02020603050405020304" pitchFamily="18" charset="0"/>
              <a:ea typeface="宋体" panose="02010600030101010101" pitchFamily="2" charset="-122"/>
            </a:endParaRPr>
          </a:p>
          <a:p>
            <a:r>
              <a:rPr lang="zh-CN" altLang="zh-CN" sz="2400" kern="100" dirty="0" smtClean="0">
                <a:effectLst/>
                <a:latin typeface="Times New Roman" panose="02020603050405020304" pitchFamily="18" charset="0"/>
                <a:ea typeface="宋体" panose="02010600030101010101" pitchFamily="2" charset="-122"/>
                <a:cs typeface="宋体" panose="02010600030101010101" pitchFamily="2" charset="-122"/>
              </a:rPr>
              <a:t>（</a:t>
            </a:r>
            <a:r>
              <a:rPr lang="en-US" altLang="zh-CN" sz="2400" kern="100" dirty="0" smtClean="0">
                <a:effectLst/>
                <a:latin typeface="Times New Roman" panose="02020603050405020304" pitchFamily="18" charset="0"/>
                <a:ea typeface="宋体" panose="02010600030101010101" pitchFamily="2" charset="-122"/>
                <a:cs typeface="宋体" panose="02010600030101010101" pitchFamily="2" charset="-122"/>
              </a:rPr>
              <a:t>1</a:t>
            </a:r>
            <a:r>
              <a:rPr lang="zh-CN" altLang="zh-CN" sz="2400" kern="100" dirty="0" smtClean="0">
                <a:effectLst/>
                <a:latin typeface="Times New Roman" panose="02020603050405020304" pitchFamily="18" charset="0"/>
                <a:ea typeface="宋体" panose="02010600030101010101" pitchFamily="2" charset="-122"/>
                <a:cs typeface="宋体" panose="02010600030101010101" pitchFamily="2" charset="-122"/>
              </a:rPr>
              <a:t>）根据材料</a:t>
            </a:r>
            <a:r>
              <a:rPr lang="en-US" altLang="zh-CN" sz="2400" kern="100" dirty="0" smtClean="0">
                <a:effectLst/>
                <a:latin typeface="Times New Roman" panose="02020603050405020304" pitchFamily="18" charset="0"/>
                <a:ea typeface="宋体" panose="02010600030101010101" pitchFamily="2" charset="-122"/>
                <a:cs typeface="宋体" panose="02010600030101010101" pitchFamily="2" charset="-122"/>
              </a:rPr>
              <a:t>X</a:t>
            </a:r>
            <a:r>
              <a:rPr lang="zh-CN" altLang="zh-CN" sz="2400" kern="100" dirty="0" smtClean="0">
                <a:effectLst/>
                <a:latin typeface="Times New Roman" panose="02020603050405020304" pitchFamily="18" charset="0"/>
                <a:ea typeface="宋体" panose="02010600030101010101" pitchFamily="2" charset="-122"/>
                <a:cs typeface="宋体" panose="02010600030101010101" pitchFamily="2" charset="-122"/>
              </a:rPr>
              <a:t>……（适合阅读、归纳、分析能力较强的学生）</a:t>
            </a:r>
            <a:endParaRPr lang="zh-CN" altLang="zh-CN" sz="2400" kern="100" dirty="0" smtClean="0">
              <a:effectLst/>
              <a:latin typeface="Times New Roman" panose="02020603050405020304" pitchFamily="18" charset="0"/>
              <a:ea typeface="宋体" panose="02010600030101010101" pitchFamily="2" charset="-122"/>
            </a:endParaRPr>
          </a:p>
          <a:p>
            <a:r>
              <a:rPr lang="zh-CN" altLang="zh-CN" sz="2400" kern="100" dirty="0" smtClean="0">
                <a:effectLst/>
                <a:latin typeface="Times New Roman" panose="02020603050405020304" pitchFamily="18" charset="0"/>
                <a:ea typeface="宋体" panose="02010600030101010101" pitchFamily="2" charset="-122"/>
                <a:cs typeface="宋体" panose="02010600030101010101" pitchFamily="2" charset="-122"/>
              </a:rPr>
              <a:t>（</a:t>
            </a:r>
            <a:r>
              <a:rPr lang="en-US" altLang="zh-CN" sz="2400" kern="100" dirty="0" smtClean="0">
                <a:effectLst/>
                <a:latin typeface="Times New Roman" panose="02020603050405020304" pitchFamily="18" charset="0"/>
                <a:ea typeface="宋体" panose="02010600030101010101" pitchFamily="2" charset="-122"/>
                <a:cs typeface="宋体" panose="02010600030101010101" pitchFamily="2" charset="-122"/>
              </a:rPr>
              <a:t>2</a:t>
            </a:r>
            <a:r>
              <a:rPr lang="zh-CN" altLang="zh-CN" sz="2400" kern="100" dirty="0" smtClean="0">
                <a:effectLst/>
                <a:latin typeface="Times New Roman" panose="02020603050405020304" pitchFamily="18" charset="0"/>
                <a:ea typeface="宋体" panose="02010600030101010101" pitchFamily="2" charset="-122"/>
                <a:cs typeface="宋体" panose="02010600030101010101" pitchFamily="2" charset="-122"/>
              </a:rPr>
              <a:t>）根据材料</a:t>
            </a:r>
            <a:r>
              <a:rPr lang="en-US" altLang="zh-CN" sz="2400" kern="100" dirty="0" smtClean="0">
                <a:effectLst/>
                <a:latin typeface="Times New Roman" panose="02020603050405020304" pitchFamily="18" charset="0"/>
                <a:ea typeface="宋体" panose="02010600030101010101" pitchFamily="2" charset="-122"/>
                <a:cs typeface="宋体" panose="02010600030101010101" pitchFamily="2" charset="-122"/>
              </a:rPr>
              <a:t>X</a:t>
            </a:r>
            <a:r>
              <a:rPr lang="zh-CN" altLang="zh-CN" sz="2400" kern="100" dirty="0" smtClean="0">
                <a:effectLst/>
                <a:latin typeface="Times New Roman" panose="02020603050405020304" pitchFamily="18" charset="0"/>
                <a:ea typeface="宋体" panose="02010600030101010101" pitchFamily="2" charset="-122"/>
                <a:cs typeface="宋体" panose="02010600030101010101" pitchFamily="2" charset="-122"/>
              </a:rPr>
              <a:t>并结合所学知识……或结合所学知识……（适合基础知识掌握得较扎实的学生）</a:t>
            </a:r>
            <a:endParaRPr lang="zh-CN" altLang="zh-CN" sz="2400" kern="100" dirty="0" smtClean="0">
              <a:effectLst/>
              <a:latin typeface="Times New Roman" panose="02020603050405020304" pitchFamily="18" charset="0"/>
              <a:ea typeface="宋体" panose="02010600030101010101" pitchFamily="2" charset="-122"/>
            </a:endParaRPr>
          </a:p>
          <a:p>
            <a:r>
              <a:rPr lang="en-US" altLang="zh-CN" sz="2400" b="1" kern="100" dirty="0" smtClean="0">
                <a:effectLst/>
                <a:latin typeface="黑体" panose="02010609060101010101" pitchFamily="49" charset="-122"/>
                <a:ea typeface="宋体" panose="02010600030101010101" pitchFamily="2" charset="-122"/>
                <a:cs typeface="黑体" panose="02010609060101010101" pitchFamily="49" charset="-122"/>
              </a:rPr>
              <a:t>3</a:t>
            </a:r>
            <a:r>
              <a:rPr lang="zh-CN" altLang="zh-CN" sz="2400" b="1" kern="100" dirty="0" smtClean="0">
                <a:effectLst/>
                <a:latin typeface="Times New Roman" panose="02020603050405020304" pitchFamily="18" charset="0"/>
                <a:ea typeface="黑体" panose="02010609060101010101" pitchFamily="49" charset="-122"/>
                <a:cs typeface="黑体" panose="02010609060101010101" pitchFamily="49" charset="-122"/>
              </a:rPr>
              <a:t>、根据材料的形式和内容选择（择易弃难）。</a:t>
            </a:r>
            <a:endParaRPr lang="zh-CN" altLang="zh-CN" sz="2400" kern="100" dirty="0" smtClean="0">
              <a:effectLst/>
              <a:latin typeface="Times New Roman" panose="02020603050405020304" pitchFamily="18" charset="0"/>
              <a:ea typeface="宋体" panose="02010600030101010101" pitchFamily="2" charset="-122"/>
            </a:endParaRPr>
          </a:p>
          <a:p>
            <a:r>
              <a:rPr lang="en-US" altLang="zh-CN" sz="2400" b="1" kern="100" dirty="0" smtClean="0">
                <a:effectLst/>
                <a:latin typeface="黑体" panose="02010609060101010101" pitchFamily="49" charset="-122"/>
                <a:ea typeface="宋体" panose="02010600030101010101" pitchFamily="2" charset="-122"/>
                <a:cs typeface="黑体" panose="02010609060101010101" pitchFamily="49" charset="-122"/>
              </a:rPr>
              <a:t>4</a:t>
            </a:r>
            <a:r>
              <a:rPr lang="zh-CN" altLang="zh-CN" sz="2400" b="1" kern="100" dirty="0" smtClean="0">
                <a:effectLst/>
                <a:latin typeface="Times New Roman" panose="02020603050405020304" pitchFamily="18" charset="0"/>
                <a:ea typeface="黑体" panose="02010609060101010101" pitchFamily="49" charset="-122"/>
                <a:cs typeface="黑体" panose="02010609060101010101" pitchFamily="49" charset="-122"/>
              </a:rPr>
              <a:t>、选择后不要犹豫，安心答题。</a:t>
            </a:r>
            <a:endParaRPr lang="zh-CN" altLang="zh-CN" sz="2400" kern="100" dirty="0">
              <a:effectLst/>
              <a:latin typeface="Times New Roman" panose="02020603050405020304" pitchFamily="18" charset="0"/>
              <a:ea typeface="宋体" panose="02010600030101010101" pitchFamily="2" charset="-122"/>
            </a:endParaRPr>
          </a:p>
        </p:txBody>
      </p:sp>
    </p:spTree>
    <p:extLst>
      <p:ext uri="{BB962C8B-B14F-4D97-AF65-F5344CB8AC3E}">
        <p14:creationId xmlns:p14="http://schemas.microsoft.com/office/powerpoint/2010/main" val="101896647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F6951BDF-908F-4256-9EFB-C90FACBC523B}" type="datetime1">
              <a:rPr lang="zh-CN" altLang="en-US" smtClean="0"/>
              <a:t>2017/3/13</a:t>
            </a:fld>
            <a:endParaRPr lang="zh-CN" altLang="en-US"/>
          </a:p>
        </p:txBody>
      </p:sp>
      <p:sp>
        <p:nvSpPr>
          <p:cNvPr id="3" name="灯片编号占位符 2"/>
          <p:cNvSpPr>
            <a:spLocks noGrp="1"/>
          </p:cNvSpPr>
          <p:nvPr>
            <p:ph type="sldNum" sz="quarter" idx="12"/>
          </p:nvPr>
        </p:nvSpPr>
        <p:spPr/>
        <p:txBody>
          <a:bodyPr/>
          <a:lstStyle/>
          <a:p>
            <a:fld id="{7D95ABE5-D31C-4C3E-A04E-89825D1B3199}" type="slidenum">
              <a:rPr lang="zh-CN" altLang="en-US" smtClean="0"/>
              <a:t>6</a:t>
            </a:fld>
            <a:endParaRPr lang="zh-CN" altLang="en-US"/>
          </a:p>
        </p:txBody>
      </p:sp>
      <p:sp>
        <p:nvSpPr>
          <p:cNvPr id="4" name="矩形 3"/>
          <p:cNvSpPr/>
          <p:nvPr/>
        </p:nvSpPr>
        <p:spPr>
          <a:xfrm>
            <a:off x="573206" y="556232"/>
            <a:ext cx="10959153" cy="5847755"/>
          </a:xfrm>
          <a:prstGeom prst="rect">
            <a:avLst/>
          </a:prstGeom>
        </p:spPr>
        <p:txBody>
          <a:bodyPr wrap="square">
            <a:spAutoFit/>
          </a:bodyPr>
          <a:lstStyle/>
          <a:p>
            <a:pPr algn="ctr"/>
            <a:r>
              <a:rPr lang="zh-CN" altLang="zh-CN" sz="3200" b="1" kern="100" dirty="0" smtClean="0">
                <a:effectLst/>
                <a:latin typeface="Times New Roman" panose="02020603050405020304" pitchFamily="18" charset="0"/>
                <a:ea typeface="黑体" panose="02010609060101010101" pitchFamily="49" charset="-122"/>
                <a:cs typeface="黑体" panose="02010609060101010101" pitchFamily="49" charset="-122"/>
              </a:rPr>
              <a:t>三、历史选做题解题方法探究</a:t>
            </a:r>
            <a:endParaRPr lang="zh-CN" altLang="zh-CN" sz="3200" b="1" kern="100" dirty="0" smtClean="0">
              <a:effectLst/>
              <a:latin typeface="Times New Roman" panose="02020603050405020304" pitchFamily="18" charset="0"/>
              <a:ea typeface="宋体" panose="02010600030101010101" pitchFamily="2" charset="-122"/>
            </a:endParaRPr>
          </a:p>
          <a:p>
            <a:r>
              <a:rPr lang="zh-CN" altLang="zh-CN" b="1" kern="100" dirty="0" smtClean="0">
                <a:effectLst/>
                <a:latin typeface="Times New Roman" panose="02020603050405020304" pitchFamily="18" charset="0"/>
                <a:ea typeface="黑体" panose="02010609060101010101" pitchFamily="49" charset="-122"/>
                <a:cs typeface="黑体" panose="02010609060101010101" pitchFamily="49" charset="-122"/>
              </a:rPr>
              <a:t>（一）、解题的一般步骤及方法</a:t>
            </a:r>
            <a:endParaRPr lang="zh-CN" altLang="zh-CN" kern="100" dirty="0" smtClean="0">
              <a:effectLst/>
              <a:latin typeface="Times New Roman" panose="02020603050405020304" pitchFamily="18" charset="0"/>
              <a:ea typeface="宋体" panose="02010600030101010101" pitchFamily="2" charset="-122"/>
            </a:endParaRPr>
          </a:p>
          <a:p>
            <a:r>
              <a:rPr lang="zh-CN" altLang="zh-CN" kern="100" dirty="0" smtClean="0">
                <a:effectLst/>
                <a:latin typeface="Times New Roman" panose="02020603050405020304" pitchFamily="18" charset="0"/>
                <a:ea typeface="宋体" panose="02010600030101010101" pitchFamily="2" charset="-122"/>
                <a:cs typeface="宋体" panose="02010600030101010101" pitchFamily="2" charset="-122"/>
              </a:rPr>
              <a:t>应把握好</a:t>
            </a:r>
            <a:r>
              <a:rPr lang="en-US" altLang="zh-CN" kern="100" dirty="0" smtClean="0">
                <a:effectLst/>
                <a:latin typeface="Times New Roman" panose="02020603050405020304" pitchFamily="18" charset="0"/>
                <a:ea typeface="宋体" panose="02010600030101010101" pitchFamily="2" charset="-122"/>
                <a:cs typeface="宋体" panose="02010600030101010101" pitchFamily="2" charset="-122"/>
              </a:rPr>
              <a:t>5</a:t>
            </a:r>
            <a:r>
              <a:rPr lang="zh-CN" altLang="zh-CN" kern="100" dirty="0" smtClean="0">
                <a:effectLst/>
                <a:latin typeface="Times New Roman" panose="02020603050405020304" pitchFamily="18" charset="0"/>
                <a:ea typeface="宋体" panose="02010600030101010101" pitchFamily="2" charset="-122"/>
                <a:cs typeface="宋体" panose="02010600030101010101" pitchFamily="2" charset="-122"/>
              </a:rPr>
              <a:t>个环节：读</a:t>
            </a:r>
            <a:r>
              <a:rPr lang="en-US" altLang="zh-CN" kern="100" dirty="0" smtClean="0">
                <a:effectLst/>
                <a:latin typeface="Times New Roman" panose="02020603050405020304" pitchFamily="18" charset="0"/>
                <a:ea typeface="宋体" panose="02010600030101010101" pitchFamily="2" charset="-122"/>
                <a:cs typeface="宋体" panose="02010600030101010101" pitchFamily="2" charset="-122"/>
              </a:rPr>
              <a:t>(</a:t>
            </a:r>
            <a:r>
              <a:rPr lang="zh-CN" altLang="zh-CN" kern="100" dirty="0" smtClean="0">
                <a:effectLst/>
                <a:latin typeface="Times New Roman" panose="02020603050405020304" pitchFamily="18" charset="0"/>
                <a:ea typeface="宋体" panose="02010600030101010101" pitchFamily="2" charset="-122"/>
                <a:cs typeface="宋体" panose="02010600030101010101" pitchFamily="2" charset="-122"/>
              </a:rPr>
              <a:t>读材料、审题</a:t>
            </a:r>
            <a:r>
              <a:rPr lang="en-US" altLang="zh-CN" kern="100" dirty="0" smtClean="0">
                <a:effectLst/>
                <a:latin typeface="Times New Roman" panose="02020603050405020304" pitchFamily="18" charset="0"/>
                <a:ea typeface="宋体" panose="02010600030101010101" pitchFamily="2" charset="-122"/>
                <a:cs typeface="宋体" panose="02010600030101010101" pitchFamily="2" charset="-122"/>
              </a:rPr>
              <a:t>)</a:t>
            </a:r>
            <a:r>
              <a:rPr lang="zh-CN" altLang="zh-CN" kern="100" dirty="0" smtClean="0">
                <a:effectLst/>
                <a:latin typeface="Times New Roman" panose="02020603050405020304" pitchFamily="18" charset="0"/>
                <a:ea typeface="宋体" panose="02010600030101010101" pitchFamily="2" charset="-122"/>
                <a:cs typeface="宋体" panose="02010600030101010101" pitchFamily="2" charset="-122"/>
              </a:rPr>
              <a:t>、找</a:t>
            </a:r>
            <a:r>
              <a:rPr lang="en-US" altLang="zh-CN" kern="100" dirty="0" smtClean="0">
                <a:effectLst/>
                <a:latin typeface="Times New Roman" panose="02020603050405020304" pitchFamily="18" charset="0"/>
                <a:ea typeface="宋体" panose="02010600030101010101" pitchFamily="2" charset="-122"/>
                <a:cs typeface="宋体" panose="02010600030101010101" pitchFamily="2" charset="-122"/>
              </a:rPr>
              <a:t>(</a:t>
            </a:r>
            <a:r>
              <a:rPr lang="zh-CN" altLang="zh-CN" kern="100" dirty="0" smtClean="0">
                <a:effectLst/>
                <a:latin typeface="Times New Roman" panose="02020603050405020304" pitchFamily="18" charset="0"/>
                <a:ea typeface="宋体" panose="02010600030101010101" pitchFamily="2" charset="-122"/>
                <a:cs typeface="宋体" panose="02010600030101010101" pitchFamily="2" charset="-122"/>
              </a:rPr>
              <a:t>相关信息</a:t>
            </a:r>
            <a:r>
              <a:rPr lang="en-US" altLang="zh-CN" kern="100" dirty="0" smtClean="0">
                <a:effectLst/>
                <a:latin typeface="Times New Roman" panose="02020603050405020304" pitchFamily="18" charset="0"/>
                <a:ea typeface="宋体" panose="02010600030101010101" pitchFamily="2" charset="-122"/>
                <a:cs typeface="宋体" panose="02010600030101010101" pitchFamily="2" charset="-122"/>
              </a:rPr>
              <a:t>)</a:t>
            </a:r>
            <a:r>
              <a:rPr lang="zh-CN" altLang="zh-CN" kern="100" dirty="0" smtClean="0">
                <a:effectLst/>
                <a:latin typeface="Times New Roman" panose="02020603050405020304" pitchFamily="18" charset="0"/>
                <a:ea typeface="宋体" panose="02010600030101010101" pitchFamily="2" charset="-122"/>
                <a:cs typeface="宋体" panose="02010600030101010101" pitchFamily="2" charset="-122"/>
              </a:rPr>
              <a:t>、接</a:t>
            </a:r>
            <a:r>
              <a:rPr lang="en-US" altLang="zh-CN" kern="100" dirty="0" smtClean="0">
                <a:effectLst/>
                <a:latin typeface="Times New Roman" panose="02020603050405020304" pitchFamily="18" charset="0"/>
                <a:ea typeface="宋体" panose="02010600030101010101" pitchFamily="2" charset="-122"/>
                <a:cs typeface="宋体" panose="02010600030101010101" pitchFamily="2" charset="-122"/>
              </a:rPr>
              <a:t>(</a:t>
            </a:r>
            <a:r>
              <a:rPr lang="zh-CN" altLang="zh-CN" kern="100" dirty="0" smtClean="0">
                <a:effectLst/>
                <a:latin typeface="Times New Roman" panose="02020603050405020304" pitchFamily="18" charset="0"/>
                <a:ea typeface="宋体" panose="02010600030101010101" pitchFamily="2" charset="-122"/>
                <a:cs typeface="宋体" panose="02010600030101010101" pitchFamily="2" charset="-122"/>
              </a:rPr>
              <a:t>链接所学</a:t>
            </a:r>
            <a:r>
              <a:rPr lang="en-US" altLang="zh-CN" kern="100" dirty="0" smtClean="0">
                <a:effectLst/>
                <a:latin typeface="Times New Roman" panose="02020603050405020304" pitchFamily="18" charset="0"/>
                <a:ea typeface="宋体" panose="02010600030101010101" pitchFamily="2" charset="-122"/>
                <a:cs typeface="宋体" panose="02010600030101010101" pitchFamily="2" charset="-122"/>
              </a:rPr>
              <a:t>)</a:t>
            </a:r>
            <a:r>
              <a:rPr lang="zh-CN" altLang="zh-CN" kern="100" dirty="0" smtClean="0">
                <a:effectLst/>
                <a:latin typeface="Times New Roman" panose="02020603050405020304" pitchFamily="18" charset="0"/>
                <a:ea typeface="宋体" panose="02010600030101010101" pitchFamily="2" charset="-122"/>
                <a:cs typeface="宋体" panose="02010600030101010101" pitchFamily="2" charset="-122"/>
              </a:rPr>
              <a:t>、转</a:t>
            </a:r>
            <a:r>
              <a:rPr lang="en-US" altLang="zh-CN" kern="100" dirty="0" smtClean="0">
                <a:effectLst/>
                <a:latin typeface="Times New Roman" panose="02020603050405020304" pitchFamily="18" charset="0"/>
                <a:ea typeface="宋体" panose="02010600030101010101" pitchFamily="2" charset="-122"/>
                <a:cs typeface="宋体" panose="02010600030101010101" pitchFamily="2" charset="-122"/>
              </a:rPr>
              <a:t>(</a:t>
            </a:r>
            <a:r>
              <a:rPr lang="zh-CN" altLang="zh-CN" kern="100" dirty="0" smtClean="0">
                <a:effectLst/>
                <a:latin typeface="Times New Roman" panose="02020603050405020304" pitchFamily="18" charset="0"/>
                <a:ea typeface="宋体" panose="02010600030101010101" pitchFamily="2" charset="-122"/>
                <a:cs typeface="宋体" panose="02010600030101010101" pitchFamily="2" charset="-122"/>
              </a:rPr>
              <a:t>转换思维</a:t>
            </a:r>
            <a:r>
              <a:rPr lang="en-US" altLang="zh-CN" kern="100" dirty="0" smtClean="0">
                <a:effectLst/>
                <a:latin typeface="Times New Roman" panose="02020603050405020304" pitchFamily="18" charset="0"/>
                <a:ea typeface="宋体" panose="02010600030101010101" pitchFamily="2" charset="-122"/>
                <a:cs typeface="宋体" panose="02010600030101010101" pitchFamily="2" charset="-122"/>
              </a:rPr>
              <a:t>)</a:t>
            </a:r>
            <a:r>
              <a:rPr lang="zh-CN" altLang="zh-CN" kern="100" dirty="0" smtClean="0">
                <a:effectLst/>
                <a:latin typeface="Times New Roman" panose="02020603050405020304" pitchFamily="18" charset="0"/>
                <a:ea typeface="宋体" panose="02010600030101010101" pitchFamily="2" charset="-122"/>
                <a:cs typeface="宋体" panose="02010600030101010101" pitchFamily="2" charset="-122"/>
              </a:rPr>
              <a:t>、答</a:t>
            </a:r>
            <a:r>
              <a:rPr lang="en-US" altLang="zh-CN" kern="100" dirty="0" smtClean="0">
                <a:effectLst/>
                <a:latin typeface="Times New Roman" panose="02020603050405020304" pitchFamily="18" charset="0"/>
                <a:ea typeface="宋体" panose="02010600030101010101" pitchFamily="2" charset="-122"/>
                <a:cs typeface="宋体" panose="02010600030101010101" pitchFamily="2" charset="-122"/>
              </a:rPr>
              <a:t>(</a:t>
            </a:r>
            <a:r>
              <a:rPr lang="zh-CN" altLang="zh-CN" kern="100" dirty="0" smtClean="0">
                <a:effectLst/>
                <a:latin typeface="Times New Roman" panose="02020603050405020304" pitchFamily="18" charset="0"/>
                <a:ea typeface="宋体" panose="02010600030101010101" pitchFamily="2" charset="-122"/>
                <a:cs typeface="宋体" panose="02010600030101010101" pitchFamily="2" charset="-122"/>
              </a:rPr>
              <a:t>组答案</a:t>
            </a:r>
            <a:r>
              <a:rPr lang="en-US" altLang="zh-CN" kern="100" dirty="0" smtClean="0">
                <a:effectLst/>
                <a:latin typeface="Times New Roman" panose="02020603050405020304" pitchFamily="18" charset="0"/>
                <a:ea typeface="宋体" panose="02010600030101010101" pitchFamily="2" charset="-122"/>
                <a:cs typeface="宋体" panose="02010600030101010101" pitchFamily="2" charset="-122"/>
              </a:rPr>
              <a:t>)</a:t>
            </a:r>
            <a:endParaRPr lang="zh-CN" altLang="zh-CN" kern="100" dirty="0" smtClean="0">
              <a:effectLst/>
              <a:latin typeface="Times New Roman" panose="02020603050405020304" pitchFamily="18" charset="0"/>
              <a:ea typeface="宋体" panose="02010600030101010101" pitchFamily="2" charset="-122"/>
            </a:endParaRPr>
          </a:p>
          <a:p>
            <a:r>
              <a:rPr lang="en-US" altLang="zh-CN" b="1" kern="100" dirty="0" smtClean="0">
                <a:effectLst/>
                <a:latin typeface="黑体" panose="02010609060101010101" pitchFamily="49" charset="-122"/>
                <a:ea typeface="宋体" panose="02010600030101010101" pitchFamily="2" charset="-122"/>
                <a:cs typeface="黑体" panose="02010609060101010101" pitchFamily="49" charset="-122"/>
              </a:rPr>
              <a:t>1</a:t>
            </a:r>
            <a:r>
              <a:rPr lang="zh-CN" altLang="zh-CN" b="1" kern="100" dirty="0" smtClean="0">
                <a:effectLst/>
                <a:latin typeface="Times New Roman" panose="02020603050405020304" pitchFamily="18" charset="0"/>
                <a:ea typeface="黑体" panose="02010609060101010101" pitchFamily="49" charset="-122"/>
                <a:cs typeface="黑体" panose="02010609060101010101" pitchFamily="49" charset="-122"/>
              </a:rPr>
              <a:t>、读</a:t>
            </a:r>
            <a:r>
              <a:rPr lang="en-US" altLang="zh-CN" b="1" kern="100" dirty="0" smtClean="0">
                <a:effectLst/>
                <a:latin typeface="Times New Roman" panose="02020603050405020304" pitchFamily="18" charset="0"/>
                <a:ea typeface="黑体" panose="02010609060101010101" pitchFamily="49" charset="-122"/>
                <a:cs typeface="黑体" panose="02010609060101010101" pitchFamily="49" charset="-122"/>
              </a:rPr>
              <a:t>(</a:t>
            </a:r>
            <a:r>
              <a:rPr lang="zh-CN" altLang="zh-CN" b="1" kern="100" dirty="0" smtClean="0">
                <a:effectLst/>
                <a:latin typeface="Times New Roman" panose="02020603050405020304" pitchFamily="18" charset="0"/>
                <a:ea typeface="黑体" panose="02010609060101010101" pitchFamily="49" charset="-122"/>
                <a:cs typeface="黑体" panose="02010609060101010101" pitchFamily="49" charset="-122"/>
              </a:rPr>
              <a:t>审题、读材料</a:t>
            </a:r>
            <a:r>
              <a:rPr lang="en-US" altLang="zh-CN" b="1" kern="100" dirty="0" smtClean="0">
                <a:effectLst/>
                <a:latin typeface="Times New Roman" panose="02020603050405020304" pitchFamily="18" charset="0"/>
                <a:ea typeface="黑体" panose="02010609060101010101" pitchFamily="49" charset="-122"/>
                <a:cs typeface="黑体" panose="02010609060101010101" pitchFamily="49" charset="-122"/>
              </a:rPr>
              <a:t>)</a:t>
            </a:r>
            <a:r>
              <a:rPr lang="zh-CN" altLang="zh-CN" b="1" kern="100" dirty="0" smtClean="0">
                <a:effectLst/>
                <a:latin typeface="Times New Roman" panose="02020603050405020304" pitchFamily="18" charset="0"/>
                <a:ea typeface="黑体" panose="02010609060101010101" pitchFamily="49" charset="-122"/>
                <a:cs typeface="黑体" panose="02010609060101010101" pitchFamily="49" charset="-122"/>
              </a:rPr>
              <a:t>：</a:t>
            </a:r>
            <a:endParaRPr lang="zh-CN" altLang="zh-CN" kern="100" dirty="0" smtClean="0">
              <a:effectLst/>
              <a:latin typeface="Times New Roman" panose="02020603050405020304" pitchFamily="18" charset="0"/>
              <a:ea typeface="宋体" panose="02010600030101010101" pitchFamily="2" charset="-122"/>
            </a:endParaRPr>
          </a:p>
          <a:p>
            <a:r>
              <a:rPr lang="zh-CN" altLang="zh-CN" b="1" kern="100" dirty="0" smtClean="0">
                <a:effectLst/>
                <a:latin typeface="Times New Roman" panose="02020603050405020304" pitchFamily="18" charset="0"/>
                <a:ea typeface="宋体" panose="02010600030101010101" pitchFamily="2" charset="-122"/>
                <a:cs typeface="宋体" panose="02010600030101010101" pitchFamily="2" charset="-122"/>
              </a:rPr>
              <a:t>（</a:t>
            </a:r>
            <a:r>
              <a:rPr lang="en-US" altLang="zh-CN" b="1" kern="100" dirty="0" smtClean="0">
                <a:effectLst/>
                <a:latin typeface="Times New Roman" panose="02020603050405020304" pitchFamily="18" charset="0"/>
                <a:ea typeface="宋体" panose="02010600030101010101" pitchFamily="2" charset="-122"/>
                <a:cs typeface="宋体" panose="02010600030101010101" pitchFamily="2" charset="-122"/>
              </a:rPr>
              <a:t>1</a:t>
            </a:r>
            <a:r>
              <a:rPr lang="zh-CN" altLang="zh-CN" b="1" kern="100" dirty="0" smtClean="0">
                <a:effectLst/>
                <a:latin typeface="Times New Roman" panose="02020603050405020304" pitchFamily="18" charset="0"/>
                <a:ea typeface="宋体" panose="02010600030101010101" pitchFamily="2" charset="-122"/>
                <a:cs typeface="宋体" panose="02010600030101010101" pitchFamily="2" charset="-122"/>
              </a:rPr>
              <a:t>）审题：</a:t>
            </a:r>
            <a:endParaRPr lang="zh-CN" altLang="zh-CN" b="1" kern="100" dirty="0" smtClean="0">
              <a:effectLst/>
              <a:latin typeface="Times New Roman" panose="02020603050405020304" pitchFamily="18" charset="0"/>
              <a:ea typeface="宋体" panose="02010600030101010101" pitchFamily="2" charset="-122"/>
            </a:endParaRPr>
          </a:p>
          <a:p>
            <a:r>
              <a:rPr lang="zh-CN" altLang="zh-CN" kern="100" dirty="0" smtClean="0">
                <a:effectLst/>
                <a:latin typeface="Times New Roman" panose="02020603050405020304" pitchFamily="18" charset="0"/>
                <a:ea typeface="宋体" panose="02010600030101010101" pitchFamily="2" charset="-122"/>
                <a:cs typeface="宋体" panose="02010600030101010101" pitchFamily="2" charset="-122"/>
              </a:rPr>
              <a:t>第一、审问法</a:t>
            </a:r>
            <a:endParaRPr lang="zh-CN" altLang="zh-CN" kern="100" dirty="0" smtClean="0">
              <a:effectLst/>
              <a:latin typeface="Times New Roman" panose="02020603050405020304" pitchFamily="18" charset="0"/>
              <a:ea typeface="宋体" panose="02010600030101010101" pitchFamily="2" charset="-122"/>
            </a:endParaRPr>
          </a:p>
          <a:p>
            <a:r>
              <a:rPr lang="zh-CN" altLang="zh-CN" kern="100" dirty="0" smtClean="0">
                <a:effectLst/>
                <a:latin typeface="Times New Roman" panose="02020603050405020304" pitchFamily="18" charset="0"/>
                <a:ea typeface="宋体" panose="02010600030101010101" pitchFamily="2" charset="-122"/>
                <a:cs typeface="宋体" panose="02010600030101010101" pitchFamily="2" charset="-122"/>
              </a:rPr>
              <a:t>常用问法有： </a:t>
            </a:r>
            <a:endParaRPr lang="zh-CN" altLang="zh-CN" kern="100" dirty="0" smtClean="0">
              <a:effectLst/>
              <a:latin typeface="Times New Roman" panose="02020603050405020304" pitchFamily="18" charset="0"/>
              <a:ea typeface="宋体" panose="02010600030101010101" pitchFamily="2" charset="-122"/>
            </a:endParaRPr>
          </a:p>
          <a:p>
            <a:r>
              <a:rPr lang="zh-CN" altLang="zh-CN" kern="100" dirty="0" smtClean="0">
                <a:effectLst/>
                <a:latin typeface="Times New Roman" panose="02020603050405020304" pitchFamily="18" charset="0"/>
                <a:ea typeface="宋体" panose="02010600030101010101" pitchFamily="2" charset="-122"/>
                <a:cs typeface="宋体" panose="02010600030101010101" pitchFamily="2" charset="-122"/>
              </a:rPr>
              <a:t>①根据材料</a:t>
            </a:r>
            <a:r>
              <a:rPr lang="en-US" altLang="zh-CN" kern="100" dirty="0" smtClean="0">
                <a:effectLst/>
                <a:latin typeface="Times New Roman" panose="02020603050405020304" pitchFamily="18" charset="0"/>
                <a:ea typeface="宋体" panose="02010600030101010101" pitchFamily="2" charset="-122"/>
                <a:cs typeface="宋体" panose="02010600030101010101" pitchFamily="2" charset="-122"/>
              </a:rPr>
              <a:t>X</a:t>
            </a:r>
            <a:r>
              <a:rPr lang="zh-CN" altLang="zh-CN" kern="100" dirty="0" smtClean="0">
                <a:effectLst/>
                <a:latin typeface="Times New Roman" panose="02020603050405020304" pitchFamily="18" charset="0"/>
                <a:ea typeface="宋体" panose="02010600030101010101" pitchFamily="2" charset="-122"/>
                <a:cs typeface="宋体" panose="02010600030101010101" pitchFamily="2" charset="-122"/>
              </a:rPr>
              <a:t>概括、分析（简析）、说明、指出、评析、简评……</a:t>
            </a:r>
            <a:endParaRPr lang="zh-CN" altLang="zh-CN" kern="100" dirty="0" smtClean="0">
              <a:effectLst/>
              <a:latin typeface="Times New Roman" panose="02020603050405020304" pitchFamily="18" charset="0"/>
              <a:ea typeface="宋体" panose="02010600030101010101" pitchFamily="2" charset="-122"/>
            </a:endParaRPr>
          </a:p>
          <a:p>
            <a:r>
              <a:rPr lang="en-US" altLang="zh-CN" kern="100" dirty="0" smtClean="0">
                <a:effectLst/>
                <a:latin typeface="宋体" panose="02010600030101010101" pitchFamily="2" charset="-122"/>
                <a:ea typeface="宋体" panose="02010600030101010101" pitchFamily="2" charset="-122"/>
                <a:cs typeface="宋体" panose="02010600030101010101" pitchFamily="2" charset="-122"/>
              </a:rPr>
              <a:t>    </a:t>
            </a:r>
            <a:r>
              <a:rPr lang="zh-CN" altLang="zh-CN" kern="100" dirty="0" smtClean="0">
                <a:effectLst/>
                <a:latin typeface="Times New Roman" panose="02020603050405020304" pitchFamily="18" charset="0"/>
                <a:ea typeface="宋体" panose="02010600030101010101" pitchFamily="2" charset="-122"/>
                <a:cs typeface="宋体" panose="02010600030101010101" pitchFamily="2" charset="-122"/>
              </a:rPr>
              <a:t>②根据材料</a:t>
            </a:r>
            <a:r>
              <a:rPr lang="en-US" altLang="zh-CN" kern="100" dirty="0" smtClean="0">
                <a:effectLst/>
                <a:latin typeface="Times New Roman" panose="02020603050405020304" pitchFamily="18" charset="0"/>
                <a:ea typeface="宋体" panose="02010600030101010101" pitchFamily="2" charset="-122"/>
                <a:cs typeface="宋体" panose="02010600030101010101" pitchFamily="2" charset="-122"/>
              </a:rPr>
              <a:t>X</a:t>
            </a:r>
            <a:r>
              <a:rPr lang="zh-CN" altLang="zh-CN" kern="100" dirty="0" smtClean="0">
                <a:effectLst/>
                <a:latin typeface="Times New Roman" panose="02020603050405020304" pitchFamily="18" charset="0"/>
                <a:ea typeface="宋体" panose="02010600030101010101" pitchFamily="2" charset="-122"/>
                <a:cs typeface="宋体" panose="02010600030101010101" pitchFamily="2" charset="-122"/>
              </a:rPr>
              <a:t>并结合所学知识概括、分析（简析）、说明、指出、评析、简评……</a:t>
            </a:r>
            <a:endParaRPr lang="zh-CN" altLang="zh-CN" kern="100" dirty="0" smtClean="0">
              <a:effectLst/>
              <a:latin typeface="Times New Roman" panose="02020603050405020304" pitchFamily="18" charset="0"/>
              <a:ea typeface="宋体" panose="02010600030101010101" pitchFamily="2" charset="-122"/>
            </a:endParaRPr>
          </a:p>
          <a:p>
            <a:r>
              <a:rPr lang="en-US" altLang="zh-CN" kern="100" dirty="0" smtClean="0">
                <a:effectLst/>
                <a:latin typeface="宋体" panose="02010600030101010101" pitchFamily="2" charset="-122"/>
                <a:ea typeface="宋体" panose="02010600030101010101" pitchFamily="2" charset="-122"/>
                <a:cs typeface="宋体" panose="02010600030101010101" pitchFamily="2" charset="-122"/>
              </a:rPr>
              <a:t>    </a:t>
            </a:r>
            <a:r>
              <a:rPr lang="zh-CN" altLang="zh-CN" kern="100" dirty="0" smtClean="0">
                <a:effectLst/>
                <a:latin typeface="Times New Roman" panose="02020603050405020304" pitchFamily="18" charset="0"/>
                <a:ea typeface="宋体" panose="02010600030101010101" pitchFamily="2" charset="-122"/>
                <a:cs typeface="宋体" panose="02010600030101010101" pitchFamily="2" charset="-122"/>
              </a:rPr>
              <a:t>③结合所学知识概括、分析（简析）、说明、指出、评析、简评……</a:t>
            </a:r>
            <a:endParaRPr lang="zh-CN" altLang="zh-CN" kern="100" dirty="0" smtClean="0">
              <a:effectLst/>
              <a:latin typeface="Times New Roman" panose="02020603050405020304" pitchFamily="18" charset="0"/>
              <a:ea typeface="宋体" panose="02010600030101010101" pitchFamily="2" charset="-122"/>
            </a:endParaRPr>
          </a:p>
          <a:p>
            <a:r>
              <a:rPr lang="en-US" altLang="zh-CN" kern="100" dirty="0" smtClean="0">
                <a:effectLst/>
                <a:latin typeface="宋体" panose="02010600030101010101" pitchFamily="2" charset="-122"/>
                <a:ea typeface="宋体" panose="02010600030101010101" pitchFamily="2" charset="-122"/>
                <a:cs typeface="宋体" panose="02010600030101010101" pitchFamily="2" charset="-122"/>
              </a:rPr>
              <a:t>    </a:t>
            </a:r>
            <a:r>
              <a:rPr lang="zh-CN" altLang="zh-CN" kern="100" dirty="0" smtClean="0">
                <a:effectLst/>
                <a:latin typeface="Times New Roman" panose="02020603050405020304" pitchFamily="18" charset="0"/>
                <a:ea typeface="宋体" panose="02010600030101010101" pitchFamily="2" charset="-122"/>
                <a:cs typeface="宋体" panose="02010600030101010101" pitchFamily="2" charset="-122"/>
              </a:rPr>
              <a:t>④对比两则</a:t>
            </a:r>
            <a:r>
              <a:rPr lang="en-US" altLang="zh-CN" kern="100" dirty="0" smtClean="0">
                <a:effectLst/>
                <a:latin typeface="Times New Roman" panose="02020603050405020304" pitchFamily="18" charset="0"/>
                <a:ea typeface="宋体" panose="02010600030101010101" pitchFamily="2" charset="-122"/>
                <a:cs typeface="宋体" panose="02010600030101010101" pitchFamily="2" charset="-122"/>
              </a:rPr>
              <a:t>(</a:t>
            </a:r>
            <a:r>
              <a:rPr lang="zh-CN" altLang="zh-CN" kern="100" dirty="0" smtClean="0">
                <a:effectLst/>
                <a:latin typeface="Times New Roman" panose="02020603050405020304" pitchFamily="18" charset="0"/>
                <a:ea typeface="宋体" panose="02010600030101010101" pitchFamily="2" charset="-122"/>
                <a:cs typeface="宋体" panose="02010600030101010101" pitchFamily="2" charset="-122"/>
              </a:rPr>
              <a:t>或两则以上</a:t>
            </a:r>
            <a:r>
              <a:rPr lang="en-US" altLang="zh-CN" kern="100" dirty="0" smtClean="0">
                <a:effectLst/>
                <a:latin typeface="Times New Roman" panose="02020603050405020304" pitchFamily="18" charset="0"/>
                <a:ea typeface="宋体" panose="02010600030101010101" pitchFamily="2" charset="-122"/>
                <a:cs typeface="宋体" panose="02010600030101010101" pitchFamily="2" charset="-122"/>
              </a:rPr>
              <a:t>)</a:t>
            </a:r>
            <a:r>
              <a:rPr lang="zh-CN" altLang="zh-CN" kern="100" dirty="0" smtClean="0">
                <a:effectLst/>
                <a:latin typeface="Times New Roman" panose="02020603050405020304" pitchFamily="18" charset="0"/>
                <a:ea typeface="宋体" panose="02010600030101010101" pitchFamily="2" charset="-122"/>
                <a:cs typeface="宋体" panose="02010600030101010101" pitchFamily="2" charset="-122"/>
              </a:rPr>
              <a:t>材料说明、指出异同点</a:t>
            </a:r>
            <a:r>
              <a:rPr lang="en-US" altLang="zh-CN" kern="100" dirty="0" smtClean="0">
                <a:effectLst/>
                <a:latin typeface="Times New Roman" panose="02020603050405020304" pitchFamily="18" charset="0"/>
                <a:ea typeface="宋体" panose="02010600030101010101" pitchFamily="2" charset="-122"/>
                <a:cs typeface="宋体" panose="02010600030101010101" pitchFamily="2" charset="-122"/>
              </a:rPr>
              <a:t>(</a:t>
            </a:r>
            <a:r>
              <a:rPr lang="zh-CN" altLang="zh-CN" kern="100" dirty="0" smtClean="0">
                <a:effectLst/>
                <a:latin typeface="Times New Roman" panose="02020603050405020304" pitchFamily="18" charset="0"/>
                <a:ea typeface="宋体" panose="02010600030101010101" pitchFamily="2" charset="-122"/>
                <a:cs typeface="宋体" panose="02010600030101010101" pitchFamily="2" charset="-122"/>
              </a:rPr>
              <a:t>或各自特点</a:t>
            </a:r>
            <a:r>
              <a:rPr lang="en-US" altLang="zh-CN" kern="100" dirty="0" smtClean="0">
                <a:effectLst/>
                <a:latin typeface="Times New Roman" panose="02020603050405020304" pitchFamily="18" charset="0"/>
                <a:ea typeface="宋体" panose="02010600030101010101" pitchFamily="2" charset="-122"/>
                <a:cs typeface="宋体" panose="02010600030101010101" pitchFamily="2" charset="-122"/>
              </a:rPr>
              <a:t>)</a:t>
            </a:r>
            <a:r>
              <a:rPr lang="zh-CN" altLang="zh-CN" kern="100" dirty="0" smtClean="0">
                <a:effectLst/>
                <a:latin typeface="Times New Roman" panose="02020603050405020304" pitchFamily="18" charset="0"/>
                <a:ea typeface="宋体" panose="02010600030101010101" pitchFamily="2" charset="-122"/>
                <a:cs typeface="宋体" panose="02010600030101010101" pitchFamily="2" charset="-122"/>
              </a:rPr>
              <a:t>……</a:t>
            </a:r>
            <a:endParaRPr lang="zh-CN" altLang="zh-CN" kern="100" dirty="0" smtClean="0">
              <a:effectLst/>
              <a:latin typeface="Times New Roman" panose="02020603050405020304" pitchFamily="18" charset="0"/>
              <a:ea typeface="宋体" panose="02010600030101010101" pitchFamily="2" charset="-122"/>
            </a:endParaRPr>
          </a:p>
          <a:p>
            <a:r>
              <a:rPr lang="zh-CN" altLang="zh-CN" b="1" kern="100" dirty="0" smtClean="0">
                <a:effectLst/>
                <a:latin typeface="Times New Roman" panose="02020603050405020304" pitchFamily="18" charset="0"/>
                <a:ea typeface="宋体" panose="02010600030101010101" pitchFamily="2" charset="-122"/>
                <a:cs typeface="宋体" panose="02010600030101010101" pitchFamily="2" charset="-122"/>
              </a:rPr>
              <a:t>第二、审关键词：</a:t>
            </a:r>
            <a:endParaRPr lang="zh-CN" altLang="zh-CN" b="1" kern="100" dirty="0" smtClean="0">
              <a:effectLst/>
              <a:latin typeface="Times New Roman" panose="02020603050405020304" pitchFamily="18" charset="0"/>
              <a:ea typeface="宋体" panose="02010600030101010101" pitchFamily="2" charset="-122"/>
            </a:endParaRPr>
          </a:p>
          <a:p>
            <a:r>
              <a:rPr lang="zh-CN" altLang="zh-CN" kern="100" dirty="0" smtClean="0">
                <a:effectLst/>
                <a:latin typeface="Times New Roman" panose="02020603050405020304" pitchFamily="18" charset="0"/>
                <a:ea typeface="宋体" panose="02010600030101010101" pitchFamily="2" charset="-122"/>
                <a:cs typeface="宋体" panose="02010600030101010101" pitchFamily="2" charset="-122"/>
              </a:rPr>
              <a:t>①提示词：基本思路、答题的方式</a:t>
            </a:r>
            <a:r>
              <a:rPr lang="en-US" altLang="zh-CN" kern="100" dirty="0" smtClean="0">
                <a:effectLst/>
                <a:latin typeface="Times New Roman" panose="02020603050405020304" pitchFamily="18" charset="0"/>
                <a:ea typeface="宋体" panose="02010600030101010101" pitchFamily="2" charset="-122"/>
                <a:cs typeface="宋体" panose="02010600030101010101" pitchFamily="2" charset="-122"/>
              </a:rPr>
              <a:t>        </a:t>
            </a:r>
            <a:endParaRPr lang="zh-CN" altLang="zh-CN" kern="100" dirty="0" smtClean="0">
              <a:effectLst/>
              <a:latin typeface="Times New Roman" panose="02020603050405020304" pitchFamily="18" charset="0"/>
              <a:ea typeface="宋体" panose="02010600030101010101" pitchFamily="2" charset="-122"/>
            </a:endParaRPr>
          </a:p>
          <a:p>
            <a:r>
              <a:rPr lang="zh-CN" altLang="zh-CN" kern="100" dirty="0" smtClean="0">
                <a:effectLst/>
                <a:latin typeface="Times New Roman" panose="02020603050405020304" pitchFamily="18" charset="0"/>
                <a:ea typeface="宋体" panose="02010600030101010101" pitchFamily="2" charset="-122"/>
                <a:cs typeface="宋体" panose="02010600030101010101" pitchFamily="2" charset="-122"/>
              </a:rPr>
              <a:t>②限定词：时间、空间、角度、程度等限制</a:t>
            </a:r>
            <a:endParaRPr lang="zh-CN" altLang="zh-CN" kern="100" dirty="0" smtClean="0">
              <a:effectLst/>
              <a:latin typeface="Times New Roman" panose="02020603050405020304" pitchFamily="18" charset="0"/>
              <a:ea typeface="宋体" panose="02010600030101010101" pitchFamily="2" charset="-122"/>
            </a:endParaRPr>
          </a:p>
          <a:p>
            <a:r>
              <a:rPr lang="zh-CN" altLang="zh-CN" kern="100" dirty="0" smtClean="0">
                <a:effectLst/>
                <a:latin typeface="Times New Roman" panose="02020603050405020304" pitchFamily="18" charset="0"/>
                <a:ea typeface="宋体" panose="02010600030101010101" pitchFamily="2" charset="-122"/>
                <a:cs typeface="宋体" panose="02010600030101010101" pitchFamily="2" charset="-122"/>
              </a:rPr>
              <a:t>③中心词：答题所围绕的中心内容</a:t>
            </a:r>
            <a:r>
              <a:rPr lang="en-US" altLang="zh-CN" kern="100" dirty="0" smtClean="0">
                <a:effectLst/>
                <a:latin typeface="Times New Roman" panose="02020603050405020304" pitchFamily="18" charset="0"/>
                <a:ea typeface="宋体" panose="02010600030101010101" pitchFamily="2" charset="-122"/>
                <a:cs typeface="宋体" panose="02010600030101010101" pitchFamily="2" charset="-122"/>
              </a:rPr>
              <a:t>       </a:t>
            </a:r>
            <a:endParaRPr lang="zh-CN" altLang="zh-CN" kern="100" dirty="0" smtClean="0">
              <a:effectLst/>
              <a:latin typeface="Times New Roman" panose="02020603050405020304" pitchFamily="18" charset="0"/>
              <a:ea typeface="宋体" panose="02010600030101010101" pitchFamily="2" charset="-122"/>
            </a:endParaRPr>
          </a:p>
          <a:p>
            <a:r>
              <a:rPr lang="zh-CN" altLang="zh-CN" kern="100" dirty="0" smtClean="0">
                <a:effectLst/>
                <a:latin typeface="Times New Roman" panose="02020603050405020304" pitchFamily="18" charset="0"/>
                <a:ea typeface="宋体" panose="02010600030101010101" pitchFamily="2" charset="-122"/>
                <a:cs typeface="宋体" panose="02010600030101010101" pitchFamily="2" charset="-122"/>
              </a:rPr>
              <a:t>④求答词</a:t>
            </a:r>
            <a:r>
              <a:rPr lang="en-US" altLang="zh-CN" kern="100" dirty="0" smtClean="0">
                <a:effectLst/>
                <a:latin typeface="Times New Roman" panose="02020603050405020304" pitchFamily="18" charset="0"/>
                <a:ea typeface="宋体" panose="02010600030101010101" pitchFamily="2" charset="-122"/>
                <a:cs typeface="宋体" panose="02010600030101010101" pitchFamily="2" charset="-122"/>
              </a:rPr>
              <a:t>: </a:t>
            </a:r>
            <a:r>
              <a:rPr lang="zh-CN" altLang="zh-CN" kern="100" dirty="0" smtClean="0">
                <a:effectLst/>
                <a:latin typeface="Times New Roman" panose="02020603050405020304" pitchFamily="18" charset="0"/>
                <a:ea typeface="宋体" panose="02010600030101010101" pitchFamily="2" charset="-122"/>
                <a:cs typeface="宋体" panose="02010600030101010101" pitchFamily="2" charset="-122"/>
              </a:rPr>
              <a:t>须回答的具体方面</a:t>
            </a:r>
            <a:endParaRPr lang="en-US" altLang="zh-CN" kern="100" dirty="0" smtClean="0">
              <a:effectLst/>
              <a:latin typeface="Times New Roman" panose="02020603050405020304" pitchFamily="18" charset="0"/>
              <a:ea typeface="宋体" panose="02010600030101010101" pitchFamily="2" charset="-122"/>
              <a:cs typeface="宋体" panose="02010600030101010101" pitchFamily="2" charset="-122"/>
            </a:endParaRPr>
          </a:p>
          <a:p>
            <a:r>
              <a:rPr lang="zh-CN" altLang="zh-CN" kern="100" dirty="0" smtClean="0">
                <a:effectLst/>
                <a:latin typeface="Times New Roman" panose="02020603050405020304" pitchFamily="18" charset="0"/>
                <a:ea typeface="宋体" panose="02010600030101010101" pitchFamily="2" charset="-122"/>
                <a:cs typeface="宋体" panose="02010600030101010101" pitchFamily="2" charset="-122"/>
              </a:rPr>
              <a:t>如：</a:t>
            </a:r>
            <a:endParaRPr lang="zh-CN" altLang="zh-CN" kern="100" dirty="0" smtClean="0">
              <a:effectLst/>
              <a:latin typeface="Times New Roman" panose="02020603050405020304" pitchFamily="18" charset="0"/>
              <a:ea typeface="宋体" panose="02010600030101010101" pitchFamily="2" charset="-122"/>
            </a:endParaRPr>
          </a:p>
          <a:p>
            <a:r>
              <a:rPr lang="en-US" altLang="zh-CN" kern="100" dirty="0" smtClean="0">
                <a:effectLst/>
                <a:latin typeface="宋体" panose="02010600030101010101" pitchFamily="2" charset="-122"/>
                <a:ea typeface="宋体" panose="02010600030101010101" pitchFamily="2" charset="-122"/>
                <a:cs typeface="宋体" panose="02010600030101010101" pitchFamily="2" charset="-122"/>
              </a:rPr>
              <a:t>(1)</a:t>
            </a:r>
            <a:r>
              <a:rPr lang="zh-CN" altLang="zh-CN" kern="100" dirty="0" smtClean="0">
                <a:effectLst/>
                <a:latin typeface="Times New Roman" panose="02020603050405020304" pitchFamily="18" charset="0"/>
                <a:ea typeface="宋体" panose="02010600030101010101" pitchFamily="2" charset="-122"/>
                <a:cs typeface="宋体" panose="02010600030101010101" pitchFamily="2" charset="-122"/>
              </a:rPr>
              <a:t>根据材料一、二，指出第五琦和刘晏所推行的榷盐法的不同之处。</a:t>
            </a:r>
            <a:r>
              <a:rPr lang="en-US" altLang="zh-CN" kern="100" dirty="0" smtClean="0">
                <a:effectLst/>
                <a:latin typeface="Times New Roman" panose="02020603050405020304" pitchFamily="18" charset="0"/>
                <a:ea typeface="宋体" panose="02010600030101010101" pitchFamily="2" charset="-122"/>
                <a:cs typeface="宋体" panose="02010600030101010101" pitchFamily="2" charset="-122"/>
              </a:rPr>
              <a:t>(8</a:t>
            </a:r>
            <a:r>
              <a:rPr lang="zh-CN" altLang="zh-CN" kern="100" dirty="0" smtClean="0">
                <a:effectLst/>
                <a:latin typeface="Times New Roman" panose="02020603050405020304" pitchFamily="18" charset="0"/>
                <a:ea typeface="宋体" panose="02010600030101010101" pitchFamily="2" charset="-122"/>
                <a:cs typeface="宋体" panose="02010600030101010101" pitchFamily="2" charset="-122"/>
              </a:rPr>
              <a:t>分</a:t>
            </a:r>
            <a:r>
              <a:rPr lang="en-US" altLang="zh-CN" kern="100" dirty="0" smtClean="0">
                <a:effectLst/>
                <a:latin typeface="Times New Roman" panose="02020603050405020304" pitchFamily="18" charset="0"/>
                <a:ea typeface="宋体" panose="02010600030101010101" pitchFamily="2" charset="-122"/>
                <a:cs typeface="宋体" panose="02010600030101010101" pitchFamily="2" charset="-122"/>
              </a:rPr>
              <a:t>)</a:t>
            </a:r>
            <a:endParaRPr lang="zh-CN" altLang="zh-CN" kern="100" dirty="0" smtClean="0">
              <a:effectLst/>
              <a:latin typeface="Times New Roman" panose="02020603050405020304" pitchFamily="18" charset="0"/>
              <a:ea typeface="宋体" panose="02010600030101010101" pitchFamily="2" charset="-122"/>
            </a:endParaRPr>
          </a:p>
          <a:p>
            <a:r>
              <a:rPr lang="en-US" altLang="zh-CN" kern="100" dirty="0" smtClean="0">
                <a:effectLst/>
                <a:latin typeface="宋体" panose="02010600030101010101" pitchFamily="2" charset="-122"/>
                <a:ea typeface="宋体" panose="02010600030101010101" pitchFamily="2" charset="-122"/>
                <a:cs typeface="宋体" panose="02010600030101010101" pitchFamily="2" charset="-122"/>
              </a:rPr>
              <a:t>(2)</a:t>
            </a:r>
            <a:r>
              <a:rPr lang="zh-CN" altLang="zh-CN" kern="100" dirty="0" smtClean="0">
                <a:effectLst/>
                <a:latin typeface="Times New Roman" panose="02020603050405020304" pitchFamily="18" charset="0"/>
                <a:ea typeface="宋体" panose="02010600030101010101" pitchFamily="2" charset="-122"/>
                <a:cs typeface="宋体" panose="02010600030101010101" pitchFamily="2" charset="-122"/>
              </a:rPr>
              <a:t>根据材料二，说明刘晏改革榷盐法的意义。</a:t>
            </a:r>
            <a:r>
              <a:rPr lang="en-US" altLang="zh-CN" kern="100" dirty="0" smtClean="0">
                <a:effectLst/>
                <a:latin typeface="Times New Roman" panose="02020603050405020304" pitchFamily="18" charset="0"/>
                <a:ea typeface="宋体" panose="02010600030101010101" pitchFamily="2" charset="-122"/>
                <a:cs typeface="宋体" panose="02010600030101010101" pitchFamily="2" charset="-122"/>
              </a:rPr>
              <a:t>(7</a:t>
            </a:r>
            <a:r>
              <a:rPr lang="zh-CN" altLang="zh-CN" kern="100" dirty="0" smtClean="0">
                <a:effectLst/>
                <a:latin typeface="Times New Roman" panose="02020603050405020304" pitchFamily="18" charset="0"/>
                <a:ea typeface="宋体" panose="02010600030101010101" pitchFamily="2" charset="-122"/>
                <a:cs typeface="宋体" panose="02010600030101010101" pitchFamily="2" charset="-122"/>
              </a:rPr>
              <a:t>分</a:t>
            </a:r>
            <a:r>
              <a:rPr lang="en-US" altLang="zh-CN" kern="100" dirty="0" smtClean="0">
                <a:effectLst/>
                <a:latin typeface="Times New Roman" panose="02020603050405020304" pitchFamily="18" charset="0"/>
                <a:ea typeface="宋体" panose="02010600030101010101" pitchFamily="2" charset="-122"/>
                <a:cs typeface="宋体" panose="02010600030101010101" pitchFamily="2" charset="-122"/>
              </a:rPr>
              <a:t>)</a:t>
            </a:r>
            <a:endParaRPr lang="zh-CN" altLang="zh-CN" kern="100" dirty="0" smtClean="0">
              <a:effectLst/>
              <a:latin typeface="Times New Roman" panose="02020603050405020304" pitchFamily="18" charset="0"/>
              <a:ea typeface="宋体" panose="02010600030101010101" pitchFamily="2" charset="-122"/>
            </a:endParaRPr>
          </a:p>
          <a:p>
            <a:endParaRPr lang="zh-CN" altLang="zh-CN" kern="100" dirty="0">
              <a:effectLst/>
              <a:latin typeface="Times New Roman" panose="02020603050405020304" pitchFamily="18" charset="0"/>
              <a:ea typeface="宋体" panose="02010600030101010101" pitchFamily="2" charset="-122"/>
            </a:endParaRPr>
          </a:p>
        </p:txBody>
      </p:sp>
    </p:spTree>
    <p:extLst>
      <p:ext uri="{BB962C8B-B14F-4D97-AF65-F5344CB8AC3E}">
        <p14:creationId xmlns:p14="http://schemas.microsoft.com/office/powerpoint/2010/main" val="304728785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98A01E9C-17CB-4AD7-891C-496A8AA44D9A}" type="datetime1">
              <a:rPr lang="zh-CN" altLang="en-US" smtClean="0"/>
              <a:t>2017/3/13</a:t>
            </a:fld>
            <a:endParaRPr lang="zh-CN" altLang="en-US"/>
          </a:p>
        </p:txBody>
      </p:sp>
      <p:sp>
        <p:nvSpPr>
          <p:cNvPr id="3" name="灯片编号占位符 2"/>
          <p:cNvSpPr>
            <a:spLocks noGrp="1"/>
          </p:cNvSpPr>
          <p:nvPr>
            <p:ph type="sldNum" sz="quarter" idx="12"/>
          </p:nvPr>
        </p:nvSpPr>
        <p:spPr/>
        <p:txBody>
          <a:bodyPr/>
          <a:lstStyle/>
          <a:p>
            <a:fld id="{7D95ABE5-D31C-4C3E-A04E-89825D1B3199}" type="slidenum">
              <a:rPr lang="zh-CN" altLang="en-US" smtClean="0"/>
              <a:t>7</a:t>
            </a:fld>
            <a:endParaRPr lang="zh-CN" altLang="en-US"/>
          </a:p>
        </p:txBody>
      </p:sp>
      <p:sp>
        <p:nvSpPr>
          <p:cNvPr id="4" name="矩形 3"/>
          <p:cNvSpPr/>
          <p:nvPr/>
        </p:nvSpPr>
        <p:spPr>
          <a:xfrm>
            <a:off x="709683" y="1125900"/>
            <a:ext cx="10781731" cy="3785652"/>
          </a:xfrm>
          <a:prstGeom prst="rect">
            <a:avLst/>
          </a:prstGeom>
        </p:spPr>
        <p:txBody>
          <a:bodyPr wrap="square">
            <a:spAutoFit/>
          </a:bodyPr>
          <a:lstStyle/>
          <a:p>
            <a:r>
              <a:rPr lang="zh-CN" altLang="zh-CN" sz="2000" b="1" kern="100" dirty="0" smtClean="0">
                <a:effectLst/>
                <a:latin typeface="Arial" panose="020B0604020202020204" pitchFamily="34" charset="0"/>
                <a:ea typeface="宋体" panose="02010600030101010101" pitchFamily="2" charset="-122"/>
                <a:cs typeface="Arial" panose="020B0604020202020204" pitchFamily="34" charset="0"/>
              </a:rPr>
              <a:t>第三、审题型：</a:t>
            </a:r>
            <a:r>
              <a:rPr lang="zh-CN" altLang="zh-CN" sz="2000" b="1" kern="100" dirty="0" smtClean="0">
                <a:effectLst/>
                <a:latin typeface="Times New Roman" panose="02020603050405020304" pitchFamily="18" charset="0"/>
                <a:ea typeface="Arial" panose="020B0604020202020204" pitchFamily="34" charset="0"/>
              </a:rPr>
              <a:t> </a:t>
            </a:r>
            <a:endParaRPr lang="zh-CN" altLang="zh-CN" sz="2000" b="1" kern="100" dirty="0" smtClean="0">
              <a:effectLst/>
              <a:latin typeface="Times New Roman" panose="02020603050405020304" pitchFamily="18" charset="0"/>
              <a:ea typeface="宋体" panose="02010600030101010101" pitchFamily="2" charset="-122"/>
            </a:endParaRPr>
          </a:p>
          <a:p>
            <a:r>
              <a:rPr lang="zh-CN" altLang="zh-CN" sz="2000" kern="100" dirty="0" smtClean="0">
                <a:effectLst/>
                <a:latin typeface="Arial" panose="020B0604020202020204" pitchFamily="34" charset="0"/>
                <a:ea typeface="宋体" panose="02010600030101010101" pitchFamily="2" charset="-122"/>
                <a:cs typeface="Arial" panose="020B0604020202020204" pitchFamily="34" charset="0"/>
              </a:rPr>
              <a:t>①叙述类：“简述”、“</a:t>
            </a:r>
            <a:r>
              <a:rPr lang="zh-CN" altLang="zh-CN" sz="2000" kern="100" dirty="0" smtClean="0">
                <a:effectLst/>
                <a:latin typeface="Times New Roman" panose="02020603050405020304" pitchFamily="18" charset="0"/>
                <a:ea typeface="Arial" panose="020B0604020202020204" pitchFamily="34" charset="0"/>
              </a:rPr>
              <a:t> </a:t>
            </a:r>
            <a:r>
              <a:rPr lang="zh-CN" altLang="zh-CN" sz="2000" kern="100" dirty="0" smtClean="0">
                <a:effectLst/>
                <a:latin typeface="Arial" panose="020B0604020202020204" pitchFamily="34" charset="0"/>
                <a:ea typeface="宋体" panose="02010600030101010101" pitchFamily="2" charset="-122"/>
                <a:cs typeface="Arial" panose="020B0604020202020204" pitchFamily="34" charset="0"/>
              </a:rPr>
              <a:t>概括”等</a:t>
            </a:r>
            <a:r>
              <a:rPr lang="en-US" altLang="zh-CN" sz="2000" kern="100" dirty="0" smtClean="0">
                <a:effectLst/>
                <a:latin typeface="Arial" panose="020B0604020202020204" pitchFamily="34" charset="0"/>
                <a:ea typeface="宋体" panose="02010600030101010101" pitchFamily="2" charset="-122"/>
              </a:rPr>
              <a:t>(</a:t>
            </a:r>
            <a:r>
              <a:rPr lang="zh-CN" altLang="zh-CN" sz="2000" kern="100" dirty="0" smtClean="0">
                <a:effectLst/>
                <a:latin typeface="Arial" panose="020B0604020202020204" pitchFamily="34" charset="0"/>
                <a:ea typeface="宋体" panose="02010600030101010101" pitchFamily="2" charset="-122"/>
                <a:cs typeface="Arial" panose="020B0604020202020204" pitchFamily="34" charset="0"/>
              </a:rPr>
              <a:t>侧重对教材和材料内容的概括）</a:t>
            </a:r>
            <a:endParaRPr lang="zh-CN" altLang="zh-CN" sz="2000" kern="100" dirty="0" smtClean="0">
              <a:effectLst/>
              <a:latin typeface="Times New Roman" panose="02020603050405020304" pitchFamily="18" charset="0"/>
              <a:ea typeface="宋体" panose="02010600030101010101" pitchFamily="2" charset="-122"/>
            </a:endParaRPr>
          </a:p>
          <a:p>
            <a:r>
              <a:rPr lang="zh-CN" altLang="zh-CN" sz="2000" kern="100" dirty="0" smtClean="0">
                <a:effectLst/>
                <a:latin typeface="Arial" panose="020B0604020202020204" pitchFamily="34" charset="0"/>
                <a:ea typeface="宋体" panose="02010600030101010101" pitchFamily="2" charset="-122"/>
                <a:cs typeface="Arial" panose="020B0604020202020204" pitchFamily="34" charset="0"/>
              </a:rPr>
              <a:t>②分析类：“分析”、“简析、评析等</a:t>
            </a:r>
            <a:endParaRPr lang="zh-CN" altLang="zh-CN" sz="2000" kern="100" dirty="0" smtClean="0">
              <a:effectLst/>
              <a:latin typeface="Times New Roman" panose="02020603050405020304" pitchFamily="18" charset="0"/>
              <a:ea typeface="宋体" panose="02010600030101010101" pitchFamily="2" charset="-122"/>
            </a:endParaRPr>
          </a:p>
          <a:p>
            <a:r>
              <a:rPr lang="zh-CN" altLang="zh-CN" sz="2000" kern="100" dirty="0" smtClean="0">
                <a:effectLst/>
                <a:latin typeface="Arial" panose="020B0604020202020204" pitchFamily="34" charset="0"/>
                <a:ea typeface="宋体" panose="02010600030101010101" pitchFamily="2" charset="-122"/>
                <a:cs typeface="Arial" panose="020B0604020202020204" pitchFamily="34" charset="0"/>
              </a:rPr>
              <a:t>（分析重在“析”，运用辩证唯物主义和历史唯物主义的一些基本原理和基本观点进行分析，得出结论）</a:t>
            </a:r>
            <a:endParaRPr lang="zh-CN" altLang="zh-CN" sz="2000" kern="100" dirty="0" smtClean="0">
              <a:effectLst/>
              <a:latin typeface="Times New Roman" panose="02020603050405020304" pitchFamily="18" charset="0"/>
              <a:ea typeface="宋体" panose="02010600030101010101" pitchFamily="2" charset="-122"/>
            </a:endParaRPr>
          </a:p>
          <a:p>
            <a:r>
              <a:rPr lang="en-US" altLang="zh-CN" sz="2000" kern="100" dirty="0" smtClean="0">
                <a:effectLst/>
                <a:latin typeface="Arial" panose="020B0604020202020204" pitchFamily="34" charset="0"/>
                <a:ea typeface="宋体" panose="02010600030101010101" pitchFamily="2" charset="-122"/>
              </a:rPr>
              <a:t> </a:t>
            </a:r>
            <a:r>
              <a:rPr lang="zh-CN" altLang="zh-CN" sz="2000" kern="100" dirty="0" smtClean="0">
                <a:effectLst/>
                <a:latin typeface="Arial" panose="020B0604020202020204" pitchFamily="34" charset="0"/>
                <a:ea typeface="宋体" panose="02010600030101010101" pitchFamily="2" charset="-122"/>
                <a:cs typeface="Arial" panose="020B0604020202020204" pitchFamily="34" charset="0"/>
              </a:rPr>
              <a:t>③论证类：“试论”、“说明”、</a:t>
            </a:r>
            <a:r>
              <a:rPr lang="zh-CN" altLang="zh-CN" sz="2000" kern="100" dirty="0" smtClean="0">
                <a:effectLst/>
                <a:latin typeface="Times New Roman" panose="02020603050405020304" pitchFamily="18" charset="0"/>
                <a:ea typeface="Arial" panose="020B0604020202020204" pitchFamily="34" charset="0"/>
              </a:rPr>
              <a:t> </a:t>
            </a:r>
            <a:r>
              <a:rPr lang="zh-CN" altLang="zh-CN" sz="2000" kern="100" dirty="0" smtClean="0">
                <a:effectLst/>
                <a:latin typeface="Arial" panose="020B0604020202020204" pitchFamily="34" charset="0"/>
                <a:ea typeface="宋体" panose="02010600030101010101" pitchFamily="2" charset="-122"/>
                <a:cs typeface="Arial" panose="020B0604020202020204" pitchFamily="34" charset="0"/>
              </a:rPr>
              <a:t>指出等（侧重“论”。摆典型史实，讲道理，来论证题目所给的正确或错误的某一观点、结论）</a:t>
            </a:r>
            <a:endParaRPr lang="zh-CN" altLang="zh-CN" sz="2000" kern="100" dirty="0" smtClean="0">
              <a:effectLst/>
              <a:latin typeface="Times New Roman" panose="02020603050405020304" pitchFamily="18" charset="0"/>
              <a:ea typeface="宋体" panose="02010600030101010101" pitchFamily="2" charset="-122"/>
            </a:endParaRPr>
          </a:p>
          <a:p>
            <a:r>
              <a:rPr lang="zh-CN" altLang="zh-CN" sz="2000" kern="100" dirty="0" smtClean="0">
                <a:effectLst/>
                <a:latin typeface="Arial" panose="020B0604020202020204" pitchFamily="34" charset="0"/>
                <a:ea typeface="宋体" panose="02010600030101010101" pitchFamily="2" charset="-122"/>
                <a:cs typeface="Arial" panose="020B0604020202020204" pitchFamily="34" charset="0"/>
              </a:rPr>
              <a:t>④比较类：“对比”“异同”“相同（不同）”等</a:t>
            </a:r>
            <a:endParaRPr lang="zh-CN" altLang="zh-CN" sz="2000" kern="100" dirty="0" smtClean="0">
              <a:effectLst/>
              <a:latin typeface="Times New Roman" panose="02020603050405020304" pitchFamily="18" charset="0"/>
              <a:ea typeface="宋体" panose="02010600030101010101" pitchFamily="2" charset="-122"/>
            </a:endParaRPr>
          </a:p>
          <a:p>
            <a:r>
              <a:rPr lang="zh-CN" altLang="zh-CN" sz="2000" kern="100" dirty="0" smtClean="0">
                <a:effectLst/>
                <a:latin typeface="Arial" panose="020B0604020202020204" pitchFamily="34" charset="0"/>
                <a:ea typeface="宋体" panose="02010600030101010101" pitchFamily="2" charset="-122"/>
                <a:cs typeface="Arial" panose="020B0604020202020204" pitchFamily="34" charset="0"/>
              </a:rPr>
              <a:t>⑤评价类：评析、简评、“</a:t>
            </a:r>
            <a:r>
              <a:rPr lang="zh-CN" altLang="zh-CN" sz="2000" kern="100" dirty="0" smtClean="0">
                <a:effectLst/>
                <a:latin typeface="Times New Roman" panose="02020603050405020304" pitchFamily="18" charset="0"/>
                <a:ea typeface="Arial" panose="020B0604020202020204" pitchFamily="34" charset="0"/>
              </a:rPr>
              <a:t> </a:t>
            </a:r>
            <a:r>
              <a:rPr lang="zh-CN" altLang="zh-CN" sz="2000" kern="100" dirty="0" smtClean="0">
                <a:effectLst/>
                <a:latin typeface="Arial" panose="020B0604020202020204" pitchFamily="34" charset="0"/>
                <a:ea typeface="宋体" panose="02010600030101010101" pitchFamily="2" charset="-122"/>
                <a:cs typeface="Arial" panose="020B0604020202020204" pitchFamily="34" charset="0"/>
              </a:rPr>
              <a:t>评价”等（依据已有的知识结合史观对历史事件、人物、历史观点进行阐释、评价。）</a:t>
            </a:r>
            <a:endParaRPr lang="zh-CN" altLang="zh-CN" sz="2000" kern="100" dirty="0" smtClean="0">
              <a:effectLst/>
              <a:latin typeface="Times New Roman" panose="02020603050405020304" pitchFamily="18" charset="0"/>
              <a:ea typeface="宋体" panose="02010600030101010101" pitchFamily="2" charset="-122"/>
            </a:endParaRPr>
          </a:p>
          <a:p>
            <a:r>
              <a:rPr lang="zh-CN" altLang="zh-CN" sz="2000" b="1" kern="100" dirty="0">
                <a:latin typeface="Arial" panose="020B0604020202020204" pitchFamily="34" charset="0"/>
                <a:ea typeface="宋体" panose="02010600030101010101" pitchFamily="2" charset="-122"/>
                <a:cs typeface="Arial" panose="020B0604020202020204" pitchFamily="34" charset="0"/>
              </a:rPr>
              <a:t>第四、审分值：正如量体裁衣，我们答题也要根据分值写要点</a:t>
            </a:r>
          </a:p>
          <a:p>
            <a:r>
              <a:rPr lang="zh-CN" altLang="zh-CN" sz="2000" b="1" kern="100" dirty="0">
                <a:latin typeface="Arial" panose="020B0604020202020204" pitchFamily="34" charset="0"/>
                <a:ea typeface="宋体" panose="02010600030101010101" pitchFamily="2" charset="-122"/>
                <a:cs typeface="Arial" panose="020B0604020202020204" pitchFamily="34" charset="0"/>
              </a:rPr>
              <a:t>第五、审问题间及问题内部的关系：并列、递进、因果……</a:t>
            </a:r>
          </a:p>
        </p:txBody>
      </p:sp>
    </p:spTree>
    <p:extLst>
      <p:ext uri="{BB962C8B-B14F-4D97-AF65-F5344CB8AC3E}">
        <p14:creationId xmlns:p14="http://schemas.microsoft.com/office/powerpoint/2010/main" val="40528923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9D97095C-58F1-4B5D-B8E6-044DBD6E469D}" type="datetime1">
              <a:rPr lang="zh-CN" altLang="en-US" smtClean="0"/>
              <a:t>2017/3/13</a:t>
            </a:fld>
            <a:endParaRPr lang="zh-CN" altLang="en-US"/>
          </a:p>
        </p:txBody>
      </p:sp>
      <p:sp>
        <p:nvSpPr>
          <p:cNvPr id="3" name="灯片编号占位符 2"/>
          <p:cNvSpPr>
            <a:spLocks noGrp="1"/>
          </p:cNvSpPr>
          <p:nvPr>
            <p:ph type="sldNum" sz="quarter" idx="12"/>
          </p:nvPr>
        </p:nvSpPr>
        <p:spPr/>
        <p:txBody>
          <a:bodyPr/>
          <a:lstStyle/>
          <a:p>
            <a:fld id="{7D95ABE5-D31C-4C3E-A04E-89825D1B3199}" type="slidenum">
              <a:rPr lang="zh-CN" altLang="en-US" smtClean="0"/>
              <a:t>8</a:t>
            </a:fld>
            <a:endParaRPr lang="zh-CN" altLang="en-US"/>
          </a:p>
        </p:txBody>
      </p:sp>
      <p:sp>
        <p:nvSpPr>
          <p:cNvPr id="4" name="矩形 3"/>
          <p:cNvSpPr/>
          <p:nvPr/>
        </p:nvSpPr>
        <p:spPr>
          <a:xfrm>
            <a:off x="600502" y="622449"/>
            <a:ext cx="10931856" cy="4708981"/>
          </a:xfrm>
          <a:prstGeom prst="rect">
            <a:avLst/>
          </a:prstGeom>
        </p:spPr>
        <p:txBody>
          <a:bodyPr wrap="square">
            <a:spAutoFit/>
          </a:bodyPr>
          <a:lstStyle/>
          <a:p>
            <a:r>
              <a:rPr lang="zh-CN" altLang="zh-CN" sz="2000" b="1" kern="100" dirty="0" smtClean="0">
                <a:effectLst/>
                <a:latin typeface="Times New Roman" panose="02020603050405020304" pitchFamily="18" charset="0"/>
                <a:ea typeface="黑体" panose="02010609060101010101" pitchFamily="49" charset="-122"/>
                <a:cs typeface="黑体" panose="02010609060101010101" pitchFamily="49" charset="-122"/>
              </a:rPr>
              <a:t>（二）、解题的一般步骤及方法</a:t>
            </a:r>
            <a:endParaRPr lang="zh-CN" altLang="zh-CN" sz="2000" kern="100" dirty="0" smtClean="0">
              <a:effectLst/>
              <a:latin typeface="Times New Roman" panose="02020603050405020304" pitchFamily="18" charset="0"/>
              <a:ea typeface="宋体" panose="02010600030101010101" pitchFamily="2" charset="-122"/>
            </a:endParaRPr>
          </a:p>
          <a:p>
            <a:r>
              <a:rPr lang="en-US" altLang="zh-CN" sz="2000" b="1" kern="100" dirty="0" smtClean="0">
                <a:effectLst/>
                <a:latin typeface="黑体" panose="02010609060101010101" pitchFamily="49" charset="-122"/>
                <a:ea typeface="宋体" panose="02010600030101010101" pitchFamily="2" charset="-122"/>
                <a:cs typeface="黑体" panose="02010609060101010101" pitchFamily="49" charset="-122"/>
              </a:rPr>
              <a:t>1</a:t>
            </a:r>
            <a:r>
              <a:rPr lang="zh-CN" altLang="zh-CN" sz="2000" b="1" kern="100" dirty="0" smtClean="0">
                <a:effectLst/>
                <a:latin typeface="Times New Roman" panose="02020603050405020304" pitchFamily="18" charset="0"/>
                <a:ea typeface="黑体" panose="02010609060101010101" pitchFamily="49" charset="-122"/>
                <a:cs typeface="黑体" panose="02010609060101010101" pitchFamily="49" charset="-122"/>
              </a:rPr>
              <a:t>、读</a:t>
            </a:r>
            <a:r>
              <a:rPr lang="en-US" altLang="zh-CN" sz="2000" b="1" kern="100" dirty="0" smtClean="0">
                <a:effectLst/>
                <a:latin typeface="Times New Roman" panose="02020603050405020304" pitchFamily="18" charset="0"/>
                <a:ea typeface="黑体" panose="02010609060101010101" pitchFamily="49" charset="-122"/>
                <a:cs typeface="黑体" panose="02010609060101010101" pitchFamily="49" charset="-122"/>
              </a:rPr>
              <a:t>(</a:t>
            </a:r>
            <a:r>
              <a:rPr lang="zh-CN" altLang="zh-CN" sz="2000" b="1" kern="100" dirty="0" smtClean="0">
                <a:effectLst/>
                <a:latin typeface="Times New Roman" panose="02020603050405020304" pitchFamily="18" charset="0"/>
                <a:ea typeface="黑体" panose="02010609060101010101" pitchFamily="49" charset="-122"/>
                <a:cs typeface="黑体" panose="02010609060101010101" pitchFamily="49" charset="-122"/>
              </a:rPr>
              <a:t>审题、读材料</a:t>
            </a:r>
            <a:r>
              <a:rPr lang="en-US" altLang="zh-CN" sz="2000" b="1" kern="100" dirty="0" smtClean="0">
                <a:effectLst/>
                <a:latin typeface="Times New Roman" panose="02020603050405020304" pitchFamily="18" charset="0"/>
                <a:ea typeface="黑体" panose="02010609060101010101" pitchFamily="49" charset="-122"/>
                <a:cs typeface="黑体" panose="02010609060101010101" pitchFamily="49" charset="-122"/>
              </a:rPr>
              <a:t>)</a:t>
            </a:r>
            <a:r>
              <a:rPr lang="zh-CN" altLang="zh-CN" sz="2000" b="1" kern="100" dirty="0" smtClean="0">
                <a:effectLst/>
                <a:latin typeface="Times New Roman" panose="02020603050405020304" pitchFamily="18" charset="0"/>
                <a:ea typeface="黑体" panose="02010609060101010101" pitchFamily="49" charset="-122"/>
                <a:cs typeface="黑体" panose="02010609060101010101" pitchFamily="49" charset="-122"/>
              </a:rPr>
              <a:t>：</a:t>
            </a:r>
            <a:endParaRPr lang="zh-CN" altLang="zh-CN" sz="2000" kern="100" dirty="0" smtClean="0">
              <a:effectLst/>
              <a:latin typeface="Times New Roman" panose="02020603050405020304" pitchFamily="18" charset="0"/>
              <a:ea typeface="宋体" panose="02010600030101010101" pitchFamily="2" charset="-122"/>
            </a:endParaRPr>
          </a:p>
          <a:p>
            <a:r>
              <a:rPr lang="en-US" altLang="zh-CN" sz="2000" b="1" kern="100" dirty="0" smtClean="0">
                <a:effectLst/>
                <a:latin typeface="宋体" panose="02010600030101010101" pitchFamily="2" charset="-122"/>
                <a:ea typeface="宋体" panose="02010600030101010101" pitchFamily="2" charset="-122"/>
                <a:cs typeface="宋体" panose="02010600030101010101" pitchFamily="2" charset="-122"/>
              </a:rPr>
              <a:t>1</a:t>
            </a:r>
            <a:r>
              <a:rPr lang="zh-CN" altLang="zh-CN" sz="2000" b="1" kern="100" dirty="0" smtClean="0">
                <a:effectLst/>
                <a:latin typeface="Times New Roman" panose="02020603050405020304" pitchFamily="18" charset="0"/>
                <a:ea typeface="宋体" panose="02010600030101010101" pitchFamily="2" charset="-122"/>
                <a:cs typeface="宋体" panose="02010600030101010101" pitchFamily="2" charset="-122"/>
              </a:rPr>
              <a:t>、读材料：第一遍粗读，大体了解时段、地点、人物、事件等基本内容</a:t>
            </a:r>
            <a:r>
              <a:rPr lang="zh-CN" altLang="zh-CN" sz="2000" kern="100" dirty="0" smtClean="0">
                <a:effectLst/>
                <a:latin typeface="Times New Roman" panose="02020603050405020304" pitchFamily="18" charset="0"/>
                <a:ea typeface="宋体" panose="02010600030101010101" pitchFamily="2" charset="-122"/>
                <a:cs typeface="宋体" panose="02010600030101010101" pitchFamily="2" charset="-122"/>
              </a:rPr>
              <a:t>；</a:t>
            </a:r>
            <a:endParaRPr lang="zh-CN" altLang="zh-CN" sz="2000" kern="100" dirty="0" smtClean="0">
              <a:effectLst/>
              <a:latin typeface="Times New Roman" panose="02020603050405020304" pitchFamily="18" charset="0"/>
              <a:ea typeface="宋体" panose="02010600030101010101" pitchFamily="2" charset="-122"/>
            </a:endParaRPr>
          </a:p>
          <a:p>
            <a:r>
              <a:rPr lang="zh-CN" altLang="zh-CN" sz="2000" kern="100" dirty="0" smtClean="0">
                <a:effectLst/>
                <a:latin typeface="Times New Roman" panose="02020603050405020304" pitchFamily="18" charset="0"/>
                <a:ea typeface="宋体" panose="02010600030101010101" pitchFamily="2" charset="-122"/>
                <a:cs typeface="宋体" panose="02010600030101010101" pitchFamily="2" charset="-122"/>
              </a:rPr>
              <a:t>第二遍细读，对材料去粗取精的简单处理，找到材料的中心句、关键词，找到材料之间的关联信息；</a:t>
            </a:r>
            <a:endParaRPr lang="zh-CN" altLang="zh-CN" sz="2000" kern="100" dirty="0" smtClean="0">
              <a:effectLst/>
              <a:latin typeface="Times New Roman" panose="02020603050405020304" pitchFamily="18" charset="0"/>
              <a:ea typeface="宋体" panose="02010600030101010101" pitchFamily="2" charset="-122"/>
            </a:endParaRPr>
          </a:p>
          <a:p>
            <a:r>
              <a:rPr lang="zh-CN" altLang="zh-CN" sz="2000" kern="100" dirty="0" smtClean="0">
                <a:effectLst/>
                <a:latin typeface="Times New Roman" panose="02020603050405020304" pitchFamily="18" charset="0"/>
                <a:ea typeface="宋体" panose="02010600030101010101" pitchFamily="2" charset="-122"/>
                <a:cs typeface="宋体" panose="02010600030101010101" pitchFamily="2" charset="-122"/>
              </a:rPr>
              <a:t>第三遍重点读，结合前后问题有重点地细读材料，理解材料与问题之间的关系。</a:t>
            </a:r>
            <a:endParaRPr lang="zh-CN" altLang="zh-CN" sz="2000" kern="100" dirty="0" smtClean="0">
              <a:effectLst/>
              <a:latin typeface="Times New Roman" panose="02020603050405020304" pitchFamily="18" charset="0"/>
              <a:ea typeface="宋体" panose="02010600030101010101" pitchFamily="2" charset="-122"/>
            </a:endParaRPr>
          </a:p>
          <a:p>
            <a:r>
              <a:rPr lang="zh-CN" altLang="zh-CN" sz="2000" kern="100" dirty="0" smtClean="0">
                <a:effectLst/>
                <a:latin typeface="Times New Roman" panose="02020603050405020304" pitchFamily="18" charset="0"/>
                <a:ea typeface="宋体" panose="02010600030101010101" pitchFamily="2" charset="-122"/>
                <a:cs typeface="宋体" panose="02010600030101010101" pitchFamily="2" charset="-122"/>
              </a:rPr>
              <a:t>阅读材料正文的同时，还要注意提示性的文字，即时间地点、人物、材料的出处。带设问、获有效信息，联教材，列提纲。</a:t>
            </a:r>
            <a:endParaRPr lang="zh-CN" altLang="zh-CN" sz="2000" kern="100" dirty="0" smtClean="0">
              <a:effectLst/>
              <a:latin typeface="Times New Roman" panose="02020603050405020304" pitchFamily="18" charset="0"/>
              <a:ea typeface="宋体" panose="02010600030101010101" pitchFamily="2" charset="-122"/>
            </a:endParaRPr>
          </a:p>
          <a:p>
            <a:r>
              <a:rPr lang="en-US" altLang="zh-CN" sz="2000" b="1" kern="100" dirty="0" smtClean="0">
                <a:effectLst/>
                <a:latin typeface="Arial" panose="020B0604020202020204" pitchFamily="34" charset="0"/>
                <a:ea typeface="宋体" panose="02010600030101010101" pitchFamily="2" charset="-122"/>
              </a:rPr>
              <a:t>2</a:t>
            </a:r>
            <a:r>
              <a:rPr lang="zh-CN" altLang="zh-CN" sz="2000" b="1" kern="100" dirty="0" smtClean="0">
                <a:effectLst/>
                <a:latin typeface="Arial" panose="020B0604020202020204" pitchFamily="34" charset="0"/>
                <a:ea typeface="宋体" panose="02010600030101010101" pitchFamily="2" charset="-122"/>
                <a:cs typeface="Arial" panose="020B0604020202020204" pitchFamily="34" charset="0"/>
              </a:rPr>
              <a:t>、找</a:t>
            </a:r>
            <a:r>
              <a:rPr lang="en-US" altLang="zh-CN" sz="2000" b="1" kern="100" dirty="0" smtClean="0">
                <a:effectLst/>
                <a:latin typeface="Arial" panose="020B0604020202020204" pitchFamily="34" charset="0"/>
                <a:ea typeface="宋体" panose="02010600030101010101" pitchFamily="2" charset="-122"/>
              </a:rPr>
              <a:t>(</a:t>
            </a:r>
            <a:r>
              <a:rPr lang="zh-CN" altLang="zh-CN" sz="2000" b="1" kern="100" dirty="0" smtClean="0">
                <a:effectLst/>
                <a:latin typeface="Arial" panose="020B0604020202020204" pitchFamily="34" charset="0"/>
                <a:ea typeface="宋体" panose="02010600030101010101" pitchFamily="2" charset="-122"/>
                <a:cs typeface="Arial" panose="020B0604020202020204" pitchFamily="34" charset="0"/>
              </a:rPr>
              <a:t>相关信息</a:t>
            </a:r>
            <a:r>
              <a:rPr lang="en-US" altLang="zh-CN" sz="2000" b="1" kern="100" dirty="0" smtClean="0">
                <a:effectLst/>
                <a:latin typeface="Arial" panose="020B0604020202020204" pitchFamily="34" charset="0"/>
                <a:ea typeface="宋体" panose="02010600030101010101" pitchFamily="2" charset="-122"/>
              </a:rPr>
              <a:t>)</a:t>
            </a:r>
            <a:r>
              <a:rPr lang="zh-CN" altLang="zh-CN" sz="2000" b="1" kern="100" dirty="0" smtClean="0">
                <a:effectLst/>
                <a:latin typeface="Arial" panose="020B0604020202020204" pitchFamily="34" charset="0"/>
                <a:ea typeface="宋体" panose="02010600030101010101" pitchFamily="2" charset="-122"/>
                <a:cs typeface="Arial" panose="020B0604020202020204" pitchFamily="34" charset="0"/>
              </a:rPr>
              <a:t>：</a:t>
            </a:r>
            <a:r>
              <a:rPr lang="zh-CN" altLang="zh-CN" sz="2000" kern="100" dirty="0" smtClean="0">
                <a:effectLst/>
                <a:latin typeface="Arial" panose="020B0604020202020204" pitchFamily="34" charset="0"/>
                <a:ea typeface="宋体" panose="02010600030101010101" pitchFamily="2" charset="-122"/>
                <a:cs typeface="Arial" panose="020B0604020202020204" pitchFamily="34" charset="0"/>
              </a:rPr>
              <a:t>找信息主要指通过阅读材料找出与问题相关的信息，这也是高考能力要求之一，即“获取和解读信息”的能力。</a:t>
            </a:r>
            <a:endParaRPr lang="zh-CN" altLang="zh-CN" sz="2000" kern="100" dirty="0" smtClean="0">
              <a:effectLst/>
              <a:latin typeface="Times New Roman" panose="02020603050405020304" pitchFamily="18" charset="0"/>
              <a:ea typeface="宋体" panose="02010600030101010101" pitchFamily="2" charset="-122"/>
            </a:endParaRPr>
          </a:p>
          <a:p>
            <a:r>
              <a:rPr lang="en-US" altLang="zh-CN" sz="2000" b="1" kern="100" dirty="0" smtClean="0">
                <a:effectLst/>
                <a:latin typeface="Arial" panose="020B0604020202020204" pitchFamily="34" charset="0"/>
                <a:ea typeface="宋体" panose="02010600030101010101" pitchFamily="2" charset="-122"/>
              </a:rPr>
              <a:t>3</a:t>
            </a:r>
            <a:r>
              <a:rPr lang="zh-CN" altLang="zh-CN" sz="2000" b="1" kern="100" dirty="0" smtClean="0">
                <a:effectLst/>
                <a:latin typeface="Arial" panose="020B0604020202020204" pitchFamily="34" charset="0"/>
                <a:ea typeface="宋体" panose="02010600030101010101" pitchFamily="2" charset="-122"/>
                <a:cs typeface="Arial" panose="020B0604020202020204" pitchFamily="34" charset="0"/>
              </a:rPr>
              <a:t>、接</a:t>
            </a:r>
            <a:r>
              <a:rPr lang="en-US" altLang="zh-CN" sz="2000" b="1" kern="100" dirty="0" smtClean="0">
                <a:effectLst/>
                <a:latin typeface="Arial" panose="020B0604020202020204" pitchFamily="34" charset="0"/>
                <a:ea typeface="宋体" panose="02010600030101010101" pitchFamily="2" charset="-122"/>
              </a:rPr>
              <a:t>(</a:t>
            </a:r>
            <a:r>
              <a:rPr lang="zh-CN" altLang="zh-CN" sz="2000" b="1" kern="100" dirty="0" smtClean="0">
                <a:effectLst/>
                <a:latin typeface="Arial" panose="020B0604020202020204" pitchFamily="34" charset="0"/>
                <a:ea typeface="宋体" panose="02010600030101010101" pitchFamily="2" charset="-122"/>
                <a:cs typeface="Arial" panose="020B0604020202020204" pitchFamily="34" charset="0"/>
              </a:rPr>
              <a:t>链接</a:t>
            </a:r>
            <a:r>
              <a:rPr lang="en-US" altLang="zh-CN" sz="2000" b="1" kern="100" dirty="0" smtClean="0">
                <a:effectLst/>
                <a:latin typeface="Arial" panose="020B0604020202020204" pitchFamily="34" charset="0"/>
                <a:ea typeface="宋体" panose="02010600030101010101" pitchFamily="2" charset="-122"/>
              </a:rPr>
              <a:t>)</a:t>
            </a:r>
            <a:r>
              <a:rPr lang="zh-CN" altLang="zh-CN" sz="2000" b="1" kern="100" dirty="0" smtClean="0">
                <a:effectLst/>
                <a:latin typeface="Arial" panose="020B0604020202020204" pitchFamily="34" charset="0"/>
                <a:ea typeface="宋体" panose="02010600030101010101" pitchFamily="2" charset="-122"/>
                <a:cs typeface="Arial" panose="020B0604020202020204" pitchFamily="34" charset="0"/>
              </a:rPr>
              <a:t>：</a:t>
            </a:r>
            <a:r>
              <a:rPr lang="zh-CN" altLang="zh-CN" sz="2000" kern="100" dirty="0" smtClean="0">
                <a:effectLst/>
                <a:latin typeface="Arial" panose="020B0604020202020204" pitchFamily="34" charset="0"/>
                <a:ea typeface="宋体" panose="02010600030101010101" pitchFamily="2" charset="-122"/>
                <a:cs typeface="Arial" panose="020B0604020202020204" pitchFamily="34" charset="0"/>
              </a:rPr>
              <a:t>链接主要指根据问题把材料中涉及的历史知识和课本的相关历史知识有机联系起来，或者把材料中涉及的历史知识还原或定位到课本中去，据此而建立答题的大方向。这类试题是在考查“调动和运用知识”的能力。</a:t>
            </a:r>
            <a:endParaRPr lang="zh-CN" altLang="zh-CN" sz="2000" kern="100" dirty="0" smtClean="0">
              <a:effectLst/>
              <a:latin typeface="Times New Roman" panose="02020603050405020304" pitchFamily="18" charset="0"/>
              <a:ea typeface="宋体" panose="02010600030101010101" pitchFamily="2" charset="-122"/>
            </a:endParaRPr>
          </a:p>
          <a:p>
            <a:r>
              <a:rPr lang="en-US" altLang="zh-CN" sz="2000" b="1" kern="100" dirty="0" smtClean="0">
                <a:effectLst/>
                <a:latin typeface="Arial" panose="020B0604020202020204" pitchFamily="34" charset="0"/>
                <a:ea typeface="宋体" panose="02010600030101010101" pitchFamily="2" charset="-122"/>
              </a:rPr>
              <a:t>4</a:t>
            </a:r>
            <a:r>
              <a:rPr lang="zh-CN" altLang="zh-CN" sz="2000" b="1" kern="100" dirty="0" smtClean="0">
                <a:effectLst/>
                <a:latin typeface="Arial" panose="020B0604020202020204" pitchFamily="34" charset="0"/>
                <a:ea typeface="宋体" panose="02010600030101010101" pitchFamily="2" charset="-122"/>
                <a:cs typeface="Arial" panose="020B0604020202020204" pitchFamily="34" charset="0"/>
              </a:rPr>
              <a:t>、转</a:t>
            </a:r>
            <a:r>
              <a:rPr lang="en-US" altLang="zh-CN" sz="2000" b="1" kern="100" dirty="0" smtClean="0">
                <a:effectLst/>
                <a:latin typeface="Arial" panose="020B0604020202020204" pitchFamily="34" charset="0"/>
                <a:ea typeface="宋体" panose="02010600030101010101" pitchFamily="2" charset="-122"/>
              </a:rPr>
              <a:t>(</a:t>
            </a:r>
            <a:r>
              <a:rPr lang="zh-CN" altLang="zh-CN" sz="2000" b="1" kern="100" dirty="0" smtClean="0">
                <a:effectLst/>
                <a:latin typeface="Arial" panose="020B0604020202020204" pitchFamily="34" charset="0"/>
                <a:ea typeface="宋体" panose="02010600030101010101" pitchFamily="2" charset="-122"/>
                <a:cs typeface="Arial" panose="020B0604020202020204" pitchFamily="34" charset="0"/>
              </a:rPr>
              <a:t>思维转换</a:t>
            </a:r>
            <a:r>
              <a:rPr lang="en-US" altLang="zh-CN" sz="2000" b="1" kern="100" dirty="0" smtClean="0">
                <a:effectLst/>
                <a:latin typeface="Arial" panose="020B0604020202020204" pitchFamily="34" charset="0"/>
                <a:ea typeface="宋体" panose="02010600030101010101" pitchFamily="2" charset="-122"/>
              </a:rPr>
              <a:t>)</a:t>
            </a:r>
            <a:r>
              <a:rPr lang="zh-CN" altLang="zh-CN" sz="2000" b="1" kern="100" dirty="0" smtClean="0">
                <a:effectLst/>
                <a:latin typeface="Arial" panose="020B0604020202020204" pitchFamily="34" charset="0"/>
                <a:ea typeface="宋体" panose="02010600030101010101" pitchFamily="2" charset="-122"/>
                <a:cs typeface="Arial" panose="020B0604020202020204" pitchFamily="34" charset="0"/>
              </a:rPr>
              <a:t>：</a:t>
            </a:r>
            <a:r>
              <a:rPr lang="zh-CN" altLang="zh-CN" sz="2000" kern="100" dirty="0" smtClean="0">
                <a:effectLst/>
                <a:latin typeface="Arial" panose="020B0604020202020204" pitchFamily="34" charset="0"/>
                <a:ea typeface="宋体" panose="02010600030101010101" pitchFamily="2" charset="-122"/>
                <a:cs typeface="Arial" panose="020B0604020202020204" pitchFamily="34" charset="0"/>
              </a:rPr>
              <a:t>在解答历史主观题中纵向和横向知识的思维转换非常重要；还有借助材料的有关信息，转换思维得出其它方面的信息。（例如：原因、目的、作用、影响等方面的相互转换。）</a:t>
            </a:r>
            <a:endParaRPr lang="zh-CN" altLang="zh-CN" sz="2000" kern="100" dirty="0">
              <a:effectLst/>
              <a:latin typeface="Times New Roman" panose="02020603050405020304" pitchFamily="18" charset="0"/>
              <a:ea typeface="宋体" panose="02010600030101010101" pitchFamily="2" charset="-122"/>
            </a:endParaRPr>
          </a:p>
        </p:txBody>
      </p:sp>
    </p:spTree>
    <p:extLst>
      <p:ext uri="{BB962C8B-B14F-4D97-AF65-F5344CB8AC3E}">
        <p14:creationId xmlns:p14="http://schemas.microsoft.com/office/powerpoint/2010/main" val="200315214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0B69B8E3-90AF-4F2F-A4A9-D4B7F6E964C6}" type="datetime1">
              <a:rPr lang="zh-CN" altLang="en-US" smtClean="0"/>
              <a:t>2017/3/13</a:t>
            </a:fld>
            <a:endParaRPr lang="zh-CN" altLang="en-US"/>
          </a:p>
        </p:txBody>
      </p:sp>
      <p:sp>
        <p:nvSpPr>
          <p:cNvPr id="3" name="灯片编号占位符 2"/>
          <p:cNvSpPr>
            <a:spLocks noGrp="1"/>
          </p:cNvSpPr>
          <p:nvPr>
            <p:ph type="sldNum" sz="quarter" idx="12"/>
          </p:nvPr>
        </p:nvSpPr>
        <p:spPr/>
        <p:txBody>
          <a:bodyPr/>
          <a:lstStyle/>
          <a:p>
            <a:fld id="{7D95ABE5-D31C-4C3E-A04E-89825D1B3199}" type="slidenum">
              <a:rPr lang="zh-CN" altLang="en-US" smtClean="0"/>
              <a:t>9</a:t>
            </a:fld>
            <a:endParaRPr lang="zh-CN" altLang="en-US"/>
          </a:p>
        </p:txBody>
      </p:sp>
      <p:sp>
        <p:nvSpPr>
          <p:cNvPr id="4" name="矩形 3"/>
          <p:cNvSpPr/>
          <p:nvPr/>
        </p:nvSpPr>
        <p:spPr>
          <a:xfrm>
            <a:off x="736979" y="616089"/>
            <a:ext cx="10686197" cy="5632311"/>
          </a:xfrm>
          <a:prstGeom prst="rect">
            <a:avLst/>
          </a:prstGeom>
        </p:spPr>
        <p:txBody>
          <a:bodyPr wrap="square">
            <a:spAutoFit/>
          </a:bodyPr>
          <a:lstStyle/>
          <a:p>
            <a:r>
              <a:rPr lang="en-US" altLang="zh-CN" sz="2400" b="1" kern="100" dirty="0" smtClean="0">
                <a:effectLst/>
                <a:latin typeface="Arial" panose="020B0604020202020204" pitchFamily="34" charset="0"/>
                <a:ea typeface="宋体" panose="02010600030101010101" pitchFamily="2" charset="-122"/>
              </a:rPr>
              <a:t>5</a:t>
            </a:r>
            <a:r>
              <a:rPr lang="zh-CN" altLang="zh-CN" sz="2400" b="1" kern="100" dirty="0" smtClean="0">
                <a:effectLst/>
                <a:latin typeface="Arial" panose="020B0604020202020204" pitchFamily="34" charset="0"/>
                <a:ea typeface="宋体" panose="02010600030101010101" pitchFamily="2" charset="-122"/>
                <a:cs typeface="Arial" panose="020B0604020202020204" pitchFamily="34" charset="0"/>
              </a:rPr>
              <a:t>、答</a:t>
            </a:r>
            <a:r>
              <a:rPr lang="en-US" altLang="zh-CN" sz="2400" b="1" kern="100" dirty="0" smtClean="0">
                <a:effectLst/>
                <a:latin typeface="Arial" panose="020B0604020202020204" pitchFamily="34" charset="0"/>
                <a:ea typeface="宋体" panose="02010600030101010101" pitchFamily="2" charset="-122"/>
              </a:rPr>
              <a:t>(</a:t>
            </a:r>
            <a:r>
              <a:rPr lang="zh-CN" altLang="zh-CN" sz="2400" b="1" kern="100" dirty="0" smtClean="0">
                <a:effectLst/>
                <a:latin typeface="Arial" panose="020B0604020202020204" pitchFamily="34" charset="0"/>
                <a:ea typeface="宋体" panose="02010600030101010101" pitchFamily="2" charset="-122"/>
                <a:cs typeface="Arial" panose="020B0604020202020204" pitchFamily="34" charset="0"/>
              </a:rPr>
              <a:t>组答案</a:t>
            </a:r>
            <a:r>
              <a:rPr lang="en-US" altLang="zh-CN" sz="2400" b="1" kern="100" dirty="0" smtClean="0">
                <a:effectLst/>
                <a:latin typeface="Arial" panose="020B0604020202020204" pitchFamily="34" charset="0"/>
                <a:ea typeface="宋体" panose="02010600030101010101" pitchFamily="2" charset="-122"/>
              </a:rPr>
              <a:t>)</a:t>
            </a:r>
            <a:r>
              <a:rPr lang="zh-CN" altLang="zh-CN" sz="2400" b="1" kern="100" dirty="0" smtClean="0">
                <a:effectLst/>
                <a:latin typeface="Arial" panose="020B0604020202020204" pitchFamily="34" charset="0"/>
                <a:ea typeface="宋体" panose="02010600030101010101" pitchFamily="2" charset="-122"/>
                <a:cs typeface="Arial" panose="020B0604020202020204" pitchFamily="34" charset="0"/>
              </a:rPr>
              <a:t>：</a:t>
            </a:r>
            <a:endParaRPr lang="zh-CN" altLang="zh-CN" sz="2400" b="1" kern="100" dirty="0" smtClean="0">
              <a:effectLst/>
              <a:latin typeface="Times New Roman" panose="02020603050405020304" pitchFamily="18" charset="0"/>
              <a:ea typeface="宋体" panose="02010600030101010101" pitchFamily="2" charset="-122"/>
            </a:endParaRPr>
          </a:p>
          <a:p>
            <a:r>
              <a:rPr lang="zh-CN" altLang="zh-CN" sz="2400" kern="100" dirty="0" smtClean="0">
                <a:effectLst/>
                <a:latin typeface="Arial" panose="020B0604020202020204" pitchFamily="34" charset="0"/>
                <a:ea typeface="宋体" panose="02010600030101010101" pitchFamily="2" charset="-122"/>
                <a:cs typeface="Arial" panose="020B0604020202020204" pitchFamily="34" charset="0"/>
              </a:rPr>
              <a:t>（</a:t>
            </a:r>
            <a:r>
              <a:rPr lang="en-US" altLang="zh-CN" sz="2400" kern="100" dirty="0" smtClean="0">
                <a:effectLst/>
                <a:latin typeface="Arial" panose="020B0604020202020204" pitchFamily="34" charset="0"/>
                <a:ea typeface="宋体" panose="02010600030101010101" pitchFamily="2" charset="-122"/>
              </a:rPr>
              <a:t>1</a:t>
            </a:r>
            <a:r>
              <a:rPr lang="zh-CN" altLang="zh-CN" sz="2400" kern="100" dirty="0" smtClean="0">
                <a:effectLst/>
                <a:latin typeface="Arial" panose="020B0604020202020204" pitchFamily="34" charset="0"/>
                <a:ea typeface="宋体" panose="02010600030101010101" pitchFamily="2" charset="-122"/>
                <a:cs typeface="Arial" panose="020B0604020202020204" pitchFamily="34" charset="0"/>
              </a:rPr>
              <a:t>）形成答案的素材：材料、教材、递进关系、思维能力</a:t>
            </a:r>
            <a:endParaRPr lang="zh-CN" altLang="zh-CN" sz="2400" kern="100" dirty="0" smtClean="0">
              <a:effectLst/>
              <a:latin typeface="Times New Roman" panose="02020603050405020304" pitchFamily="18" charset="0"/>
              <a:ea typeface="宋体" panose="02010600030101010101" pitchFamily="2" charset="-122"/>
            </a:endParaRPr>
          </a:p>
          <a:p>
            <a:r>
              <a:rPr lang="zh-CN" altLang="zh-CN" sz="2400" kern="100" dirty="0" smtClean="0">
                <a:effectLst/>
                <a:latin typeface="Arial" panose="020B0604020202020204" pitchFamily="34" charset="0"/>
                <a:ea typeface="宋体" panose="02010600030101010101" pitchFamily="2" charset="-122"/>
                <a:cs typeface="Arial" panose="020B0604020202020204" pitchFamily="34" charset="0"/>
              </a:rPr>
              <a:t>（</a:t>
            </a:r>
            <a:r>
              <a:rPr lang="en-US" altLang="zh-CN" sz="2400" kern="100" dirty="0" smtClean="0">
                <a:effectLst/>
                <a:latin typeface="Arial" panose="020B0604020202020204" pitchFamily="34" charset="0"/>
                <a:ea typeface="宋体" panose="02010600030101010101" pitchFamily="2" charset="-122"/>
              </a:rPr>
              <a:t>2</a:t>
            </a:r>
            <a:r>
              <a:rPr lang="zh-CN" altLang="zh-CN" sz="2400" kern="100" dirty="0" smtClean="0">
                <a:effectLst/>
                <a:latin typeface="Arial" panose="020B0604020202020204" pitchFamily="34" charset="0"/>
                <a:ea typeface="宋体" panose="02010600030101010101" pitchFamily="2" charset="-122"/>
                <a:cs typeface="Arial" panose="020B0604020202020204" pitchFamily="34" charset="0"/>
              </a:rPr>
              <a:t>）根据设问，分值，问什么，答什么，简明扼要。</a:t>
            </a:r>
            <a:endParaRPr lang="zh-CN" altLang="zh-CN" sz="2400" kern="100" dirty="0" smtClean="0">
              <a:effectLst/>
              <a:latin typeface="Times New Roman" panose="02020603050405020304" pitchFamily="18" charset="0"/>
              <a:ea typeface="宋体" panose="02010600030101010101" pitchFamily="2" charset="-122"/>
            </a:endParaRPr>
          </a:p>
          <a:p>
            <a:r>
              <a:rPr lang="zh-CN" altLang="zh-CN" sz="2400" kern="100" dirty="0" smtClean="0">
                <a:effectLst/>
                <a:latin typeface="Arial" panose="020B0604020202020204" pitchFamily="34" charset="0"/>
                <a:ea typeface="宋体" panose="02010600030101010101" pitchFamily="2" charset="-122"/>
                <a:cs typeface="Arial" panose="020B0604020202020204" pitchFamily="34" charset="0"/>
              </a:rPr>
              <a:t>（</a:t>
            </a:r>
            <a:r>
              <a:rPr lang="en-US" altLang="zh-CN" sz="2400" kern="100" dirty="0" smtClean="0">
                <a:effectLst/>
                <a:latin typeface="Arial" panose="020B0604020202020204" pitchFamily="34" charset="0"/>
                <a:ea typeface="宋体" panose="02010600030101010101" pitchFamily="2" charset="-122"/>
              </a:rPr>
              <a:t>3</a:t>
            </a:r>
            <a:r>
              <a:rPr lang="zh-CN" altLang="zh-CN" sz="2400" kern="100" dirty="0" smtClean="0">
                <a:effectLst/>
                <a:latin typeface="Arial" panose="020B0604020202020204" pitchFamily="34" charset="0"/>
                <a:ea typeface="宋体" panose="02010600030101010101" pitchFamily="2" charset="-122"/>
                <a:cs typeface="Arial" panose="020B0604020202020204" pitchFamily="34" charset="0"/>
              </a:rPr>
              <a:t>）语言准确、规范，逻辑紧密、史论结合。</a:t>
            </a:r>
            <a:endParaRPr lang="zh-CN" altLang="zh-CN" sz="2400" kern="100" dirty="0" smtClean="0">
              <a:effectLst/>
              <a:latin typeface="Times New Roman" panose="02020603050405020304" pitchFamily="18" charset="0"/>
              <a:ea typeface="宋体" panose="02010600030101010101" pitchFamily="2" charset="-122"/>
            </a:endParaRPr>
          </a:p>
          <a:p>
            <a:r>
              <a:rPr lang="zh-CN" altLang="zh-CN" sz="2400" kern="100" dirty="0" smtClean="0">
                <a:effectLst/>
                <a:latin typeface="Arial" panose="020B0604020202020204" pitchFamily="34" charset="0"/>
                <a:ea typeface="宋体" panose="02010600030101010101" pitchFamily="2" charset="-122"/>
                <a:cs typeface="Arial" panose="020B0604020202020204" pitchFamily="34" charset="0"/>
              </a:rPr>
              <a:t>（</a:t>
            </a:r>
            <a:r>
              <a:rPr lang="en-US" altLang="zh-CN" sz="2400" kern="100" dirty="0" smtClean="0">
                <a:effectLst/>
                <a:latin typeface="Arial" panose="020B0604020202020204" pitchFamily="34" charset="0"/>
                <a:ea typeface="宋体" panose="02010600030101010101" pitchFamily="2" charset="-122"/>
              </a:rPr>
              <a:t>4</a:t>
            </a:r>
            <a:r>
              <a:rPr lang="zh-CN" altLang="zh-CN" sz="2400" kern="100" dirty="0" smtClean="0">
                <a:effectLst/>
                <a:latin typeface="Arial" panose="020B0604020202020204" pitchFamily="34" charset="0"/>
                <a:ea typeface="宋体" panose="02010600030101010101" pitchFamily="2" charset="-122"/>
                <a:cs typeface="Arial" panose="020B0604020202020204" pitchFamily="34" charset="0"/>
              </a:rPr>
              <a:t>）注意答案的完整性：多个方面、多个角度（广度第一，深度第二），层次性（分时间、空间、分类别）</a:t>
            </a:r>
            <a:endParaRPr lang="zh-CN" altLang="zh-CN" sz="2400" kern="100" dirty="0" smtClean="0">
              <a:effectLst/>
              <a:latin typeface="Times New Roman" panose="02020603050405020304" pitchFamily="18" charset="0"/>
              <a:ea typeface="宋体" panose="02010600030101010101" pitchFamily="2" charset="-122"/>
            </a:endParaRPr>
          </a:p>
          <a:p>
            <a:r>
              <a:rPr lang="en-US" altLang="zh-CN" sz="2400" kern="100" dirty="0" smtClean="0">
                <a:effectLst/>
                <a:latin typeface="Arial" panose="020B0604020202020204" pitchFamily="34" charset="0"/>
                <a:ea typeface="宋体" panose="02010600030101010101" pitchFamily="2" charset="-122"/>
              </a:rPr>
              <a:t>(5)</a:t>
            </a:r>
            <a:r>
              <a:rPr lang="zh-CN" altLang="zh-CN" sz="2400" kern="100" dirty="0" smtClean="0">
                <a:effectLst/>
                <a:latin typeface="Arial" panose="020B0604020202020204" pitchFamily="34" charset="0"/>
                <a:ea typeface="宋体" panose="02010600030101010101" pitchFamily="2" charset="-122"/>
                <a:cs typeface="Arial" panose="020B0604020202020204" pitchFamily="34" charset="0"/>
              </a:rPr>
              <a:t>克服思维定势，注意史学观点的运用。防止片面性，即对有些认识、评论之类的答案，要从正反两方面考虑，切忌全面肯定或完全否定。</a:t>
            </a:r>
            <a:endParaRPr lang="zh-CN" altLang="zh-CN" sz="2400" kern="100" dirty="0" smtClean="0">
              <a:effectLst/>
              <a:latin typeface="Times New Roman" panose="02020603050405020304" pitchFamily="18" charset="0"/>
              <a:ea typeface="宋体" panose="02010600030101010101" pitchFamily="2" charset="-122"/>
            </a:endParaRPr>
          </a:p>
          <a:p>
            <a:r>
              <a:rPr lang="en-US" altLang="zh-CN" sz="2400" kern="100" dirty="0" smtClean="0">
                <a:effectLst/>
                <a:latin typeface="Arial" panose="020B0604020202020204" pitchFamily="34" charset="0"/>
                <a:ea typeface="宋体" panose="02010600030101010101" pitchFamily="2" charset="-122"/>
              </a:rPr>
              <a:t> (6)</a:t>
            </a:r>
            <a:r>
              <a:rPr lang="zh-CN" altLang="zh-CN" sz="2400" kern="100" dirty="0" smtClean="0">
                <a:effectLst/>
                <a:latin typeface="Arial" panose="020B0604020202020204" pitchFamily="34" charset="0"/>
                <a:ea typeface="宋体" panose="02010600030101010101" pitchFamily="2" charset="-122"/>
                <a:cs typeface="Arial" panose="020B0604020202020204" pitchFamily="34" charset="0"/>
              </a:rPr>
              <a:t>答案书写做到“段落化、要点化、序号化、专业化、条理化、工整化”</a:t>
            </a:r>
            <a:endParaRPr lang="zh-CN" altLang="zh-CN" sz="2400" kern="100" dirty="0" smtClean="0">
              <a:effectLst/>
              <a:latin typeface="Times New Roman" panose="02020603050405020304" pitchFamily="18" charset="0"/>
              <a:ea typeface="宋体" panose="02010600030101010101" pitchFamily="2" charset="-122"/>
            </a:endParaRPr>
          </a:p>
          <a:p>
            <a:r>
              <a:rPr lang="zh-CN" altLang="zh-CN" sz="2400" b="1" kern="100" dirty="0" smtClean="0">
                <a:effectLst/>
                <a:latin typeface="Times New Roman" panose="02020603050405020304" pitchFamily="18" charset="0"/>
                <a:ea typeface="宋体" panose="02010600030101010101" pitchFamily="2" charset="-122"/>
                <a:cs typeface="宋体" panose="02010600030101010101" pitchFamily="2" charset="-122"/>
              </a:rPr>
              <a:t>答题有四忌：</a:t>
            </a:r>
            <a:endParaRPr lang="zh-CN" altLang="zh-CN" sz="2400" b="1" kern="100" dirty="0" smtClean="0">
              <a:effectLst/>
              <a:latin typeface="Times New Roman" panose="02020603050405020304" pitchFamily="18" charset="0"/>
              <a:ea typeface="宋体" panose="02010600030101010101" pitchFamily="2" charset="-122"/>
            </a:endParaRPr>
          </a:p>
          <a:p>
            <a:r>
              <a:rPr lang="zh-CN" altLang="zh-CN" sz="2400" kern="100" dirty="0" smtClean="0">
                <a:effectLst/>
                <a:latin typeface="Times New Roman" panose="02020603050405020304" pitchFamily="18" charset="0"/>
                <a:ea typeface="宋体" panose="02010600030101010101" pitchFamily="2" charset="-122"/>
                <a:cs typeface="宋体" panose="02010600030101010101" pitchFamily="2" charset="-122"/>
              </a:rPr>
              <a:t>一忌照抄材料做无用功（尽量去概括而不是直接抄材料，但实在写不出可以适当抄材料）；</a:t>
            </a:r>
            <a:endParaRPr lang="zh-CN" altLang="zh-CN" sz="2400" kern="100" dirty="0" smtClean="0">
              <a:effectLst/>
              <a:latin typeface="Times New Roman" panose="02020603050405020304" pitchFamily="18" charset="0"/>
              <a:ea typeface="宋体" panose="02010600030101010101" pitchFamily="2" charset="-122"/>
            </a:endParaRPr>
          </a:p>
          <a:p>
            <a:r>
              <a:rPr lang="zh-CN" altLang="zh-CN" sz="2400" kern="100" dirty="0" smtClean="0">
                <a:effectLst/>
                <a:latin typeface="Times New Roman" panose="02020603050405020304" pitchFamily="18" charset="0"/>
                <a:ea typeface="宋体" panose="02010600030101010101" pitchFamily="2" charset="-122"/>
                <a:cs typeface="宋体" panose="02010600030101010101" pitchFamily="2" charset="-122"/>
              </a:rPr>
              <a:t>二忌照搬教材文不对题，即置材料于不顾一味回归教材；</a:t>
            </a:r>
            <a:endParaRPr lang="zh-CN" altLang="zh-CN" sz="2400" kern="100" dirty="0" smtClean="0">
              <a:effectLst/>
              <a:latin typeface="Times New Roman" panose="02020603050405020304" pitchFamily="18" charset="0"/>
              <a:ea typeface="宋体" panose="02010600030101010101" pitchFamily="2" charset="-122"/>
            </a:endParaRPr>
          </a:p>
          <a:p>
            <a:r>
              <a:rPr lang="zh-CN" altLang="zh-CN" sz="2400" kern="100" dirty="0" smtClean="0">
                <a:effectLst/>
                <a:latin typeface="Times New Roman" panose="02020603050405020304" pitchFamily="18" charset="0"/>
                <a:ea typeface="宋体" panose="02010600030101010101" pitchFamily="2" charset="-122"/>
                <a:cs typeface="宋体" panose="02010600030101010101" pitchFamily="2" charset="-122"/>
              </a:rPr>
              <a:t>三忌白话连篇，不注意语言的表达，措词随便无中心；</a:t>
            </a:r>
            <a:endParaRPr lang="zh-CN" altLang="zh-CN" sz="2400" kern="100" dirty="0" smtClean="0">
              <a:effectLst/>
              <a:latin typeface="Times New Roman" panose="02020603050405020304" pitchFamily="18" charset="0"/>
              <a:ea typeface="宋体" panose="02010600030101010101" pitchFamily="2" charset="-122"/>
            </a:endParaRPr>
          </a:p>
          <a:p>
            <a:r>
              <a:rPr lang="zh-CN" altLang="zh-CN" sz="2400" kern="100" dirty="0" smtClean="0">
                <a:effectLst/>
                <a:latin typeface="Times New Roman" panose="02020603050405020304" pitchFamily="18" charset="0"/>
                <a:ea typeface="宋体" panose="02010600030101010101" pitchFamily="2" charset="-122"/>
                <a:cs typeface="宋体" panose="02010600030101010101" pitchFamily="2" charset="-122"/>
              </a:rPr>
              <a:t>四忌堆积词藻。</a:t>
            </a:r>
            <a:endParaRPr lang="zh-CN" altLang="zh-CN" sz="2400" kern="100" dirty="0">
              <a:effectLst/>
              <a:latin typeface="Times New Roman" panose="02020603050405020304" pitchFamily="18" charset="0"/>
              <a:ea typeface="宋体" panose="02010600030101010101" pitchFamily="2" charset="-122"/>
            </a:endParaRPr>
          </a:p>
        </p:txBody>
      </p:sp>
    </p:spTree>
    <p:extLst>
      <p:ext uri="{BB962C8B-B14F-4D97-AF65-F5344CB8AC3E}">
        <p14:creationId xmlns:p14="http://schemas.microsoft.com/office/powerpoint/2010/main" val="2988921988"/>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环保">
  <a:themeElements>
    <a:clrScheme name="环保">
      <a:dk1>
        <a:sysClr val="windowText" lastClr="000000"/>
      </a:dk1>
      <a:lt1>
        <a:sysClr val="window" lastClr="FFFFFF"/>
      </a:lt1>
      <a:dk2>
        <a:srgbClr val="212121"/>
      </a:dk2>
      <a:lt2>
        <a:srgbClr val="DADADA"/>
      </a:lt2>
      <a:accent1>
        <a:srgbClr val="83992A"/>
      </a:accent1>
      <a:accent2>
        <a:srgbClr val="3C9770"/>
      </a:accent2>
      <a:accent3>
        <a:srgbClr val="44709D"/>
      </a:accent3>
      <a:accent4>
        <a:srgbClr val="A23C33"/>
      </a:accent4>
      <a:accent5>
        <a:srgbClr val="D97828"/>
      </a:accent5>
      <a:accent6>
        <a:srgbClr val="DEB340"/>
      </a:accent6>
      <a:hlink>
        <a:srgbClr val="A8BF4D"/>
      </a:hlink>
      <a:folHlink>
        <a:srgbClr val="B4CA80"/>
      </a:folHlink>
    </a:clrScheme>
    <a:fontScheme name="环保">
      <a:majorFont>
        <a:latin typeface="Garamond" panose="02020404030301010803"/>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aramond" panose="02020404030301010803"/>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环保">
      <a:fillStyleLst>
        <a:solidFill>
          <a:schemeClr val="phClr"/>
        </a:solidFill>
        <a:gradFill rotWithShape="1">
          <a:gsLst>
            <a:gs pos="0">
              <a:schemeClr val="phClr">
                <a:tint val="60000"/>
                <a:lumMod val="110000"/>
              </a:schemeClr>
            </a:gs>
            <a:gs pos="100000">
              <a:schemeClr val="phClr">
                <a:tint val="82000"/>
              </a:schemeClr>
            </a:gs>
          </a:gsLst>
          <a:lin ang="5400000" scaled="0"/>
        </a:gradFill>
        <a:blipFill>
          <a:blip xmlns:r="http://schemas.openxmlformats.org/officeDocument/2006/relationships" r:embed="rId1">
            <a:duotone>
              <a:schemeClr val="phClr">
                <a:shade val="74000"/>
                <a:satMod val="130000"/>
                <a:lumMod val="90000"/>
              </a:schemeClr>
              <a:schemeClr val="phClr">
                <a:tint val="94000"/>
                <a:satMod val="120000"/>
                <a:lumMod val="104000"/>
              </a:schemeClr>
            </a:duotone>
          </a:blip>
          <a:tile tx="0" ty="0" sx="100000" sy="100000" flip="none" algn="tl"/>
        </a:blipFill>
      </a:fillStyleLst>
      <a:lnStyleLst>
        <a:ln w="9525"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38100" dist="254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98000"/>
              </a:schemeClr>
            </a:gs>
          </a:gsLst>
          <a:lin ang="5400000" scaled="0"/>
        </a:gradFill>
        <a:blipFill>
          <a:blip xmlns:r="http://schemas.openxmlformats.org/officeDocument/2006/relationships" r:embed="rId2"/>
          <a:stretch/>
        </a:blipFill>
      </a:bgFillStyleLst>
    </a:fmtScheme>
  </a:themeElements>
  <a:objectDefaults/>
  <a:extraClrSchemeLst/>
  <a:extLst>
    <a:ext uri="{05A4C25C-085E-4340-85A3-A5531E510DB2}">
      <thm15:themeFamily xmlns:thm15="http://schemas.microsoft.com/office/thememl/2012/main" name="Organic" id="{28CDC826-8792-45C0-861B-85EB3ADEDA33}" vid="{7DAC20F1-423D-49E2-BD0B-50532748BAD0}"/>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Organic</Template>
  <TotalTime>15</TotalTime>
  <Words>3022</Words>
  <Application>Microsoft Office PowerPoint</Application>
  <PresentationFormat>宽屏</PresentationFormat>
  <Paragraphs>172</Paragraphs>
  <Slides>15</Slides>
  <Notes>1</Notes>
  <HiddenSlides>0</HiddenSlides>
  <MMClips>0</MMClips>
  <ScaleCrop>false</ScaleCrop>
  <HeadingPairs>
    <vt:vector size="6" baseType="variant">
      <vt:variant>
        <vt:lpstr>已用的字体</vt:lpstr>
      </vt:variant>
      <vt:variant>
        <vt:i4>8</vt:i4>
      </vt:variant>
      <vt:variant>
        <vt:lpstr>主题</vt:lpstr>
      </vt:variant>
      <vt:variant>
        <vt:i4>1</vt:i4>
      </vt:variant>
      <vt:variant>
        <vt:lpstr>幻灯片标题</vt:lpstr>
      </vt:variant>
      <vt:variant>
        <vt:i4>15</vt:i4>
      </vt:variant>
    </vt:vector>
  </HeadingPairs>
  <TitlesOfParts>
    <vt:vector size="24" baseType="lpstr">
      <vt:lpstr>方正舒体</vt:lpstr>
      <vt:lpstr>黑体</vt:lpstr>
      <vt:lpstr>宋体</vt:lpstr>
      <vt:lpstr>Arial</vt:lpstr>
      <vt:lpstr>Calibri</vt:lpstr>
      <vt:lpstr>Garamond</vt:lpstr>
      <vt:lpstr>Times New Roman</vt:lpstr>
      <vt:lpstr>Wingdings</vt:lpstr>
      <vt:lpstr>环保</vt:lpstr>
      <vt:lpstr>高考历史选做题</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Company>Sky123.Org</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高考历史选做题</dc:title>
  <dc:creator>+</dc:creator>
  <cp:lastModifiedBy>+</cp:lastModifiedBy>
  <cp:revision>4</cp:revision>
  <dcterms:created xsi:type="dcterms:W3CDTF">2017-03-13T10:13:15Z</dcterms:created>
  <dcterms:modified xsi:type="dcterms:W3CDTF">2017-03-13T10:28:23Z</dcterms:modified>
</cp:coreProperties>
</file>