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57" r:id="rId3"/>
    <p:sldId id="260" r:id="rId4"/>
    <p:sldId id="304" r:id="rId5"/>
    <p:sldId id="305" r:id="rId6"/>
    <p:sldId id="327" r:id="rId7"/>
    <p:sldId id="261" r:id="rId8"/>
    <p:sldId id="292" r:id="rId9"/>
    <p:sldId id="306" r:id="rId10"/>
    <p:sldId id="322" r:id="rId11"/>
    <p:sldId id="296" r:id="rId12"/>
    <p:sldId id="328" r:id="rId13"/>
    <p:sldId id="329" r:id="rId14"/>
    <p:sldId id="297" r:id="rId15"/>
    <p:sldId id="323" r:id="rId16"/>
    <p:sldId id="262" r:id="rId17"/>
    <p:sldId id="319" r:id="rId18"/>
    <p:sldId id="302" r:id="rId19"/>
    <p:sldId id="320" r:id="rId20"/>
    <p:sldId id="324" r:id="rId21"/>
    <p:sldId id="325" r:id="rId22"/>
    <p:sldId id="326" r:id="rId23"/>
    <p:sldId id="321" r:id="rId24"/>
    <p:sldId id="263" r:id="rId25"/>
    <p:sldId id="318" r:id="rId26"/>
    <p:sldId id="309" r:id="rId27"/>
    <p:sldId id="310" r:id="rId28"/>
    <p:sldId id="316"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21" autoAdjust="0"/>
    <p:restoredTop sz="94620" autoAdjust="0"/>
  </p:normalViewPr>
  <p:slideViewPr>
    <p:cSldViewPr>
      <p:cViewPr varScale="1">
        <p:scale>
          <a:sx n="66" d="100"/>
          <a:sy n="66" d="100"/>
        </p:scale>
        <p:origin x="-672" y="-11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0684DD7-538F-4668-B697-36237079AC62}" type="datetimeFigureOut">
              <a:rPr lang="zh-CN" altLang="en-US"/>
              <a:pPr>
                <a:defRPr/>
              </a:pPr>
              <a:t>2016/11/10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0DF57AE-7818-4157-A7AD-70126C8A95E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幻灯片图像占位符 1"/>
          <p:cNvSpPr>
            <a:spLocks noGrp="1" noRot="1" noChangeAspect="1" noTextEdit="1"/>
          </p:cNvSpPr>
          <p:nvPr>
            <p:ph type="sldImg"/>
          </p:nvPr>
        </p:nvSpPr>
        <p:spPr bwMode="auto">
          <a:noFill/>
          <a:ln>
            <a:solidFill>
              <a:srgbClr val="000000"/>
            </a:solidFill>
            <a:miter lim="800000"/>
            <a:headEnd/>
            <a:tailEnd/>
          </a:ln>
        </p:spPr>
      </p:sp>
      <p:sp>
        <p:nvSpPr>
          <p:cNvPr id="3993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994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328FE97-76AF-4C5D-9744-4AB17205A5D3}" type="slidenum">
              <a:rPr lang="zh-CN" altLang="en-US" smtClean="0"/>
              <a:pPr/>
              <a:t>2</a:t>
            </a:fld>
            <a:endParaRPr lang="zh-CN"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幻灯片图像占位符 1"/>
          <p:cNvSpPr>
            <a:spLocks noGrp="1" noRot="1" noChangeAspect="1" noTextEdit="1"/>
          </p:cNvSpPr>
          <p:nvPr>
            <p:ph type="sldImg"/>
          </p:nvPr>
        </p:nvSpPr>
        <p:spPr bwMode="auto">
          <a:noFill/>
          <a:ln>
            <a:solidFill>
              <a:srgbClr val="000000"/>
            </a:solidFill>
            <a:miter lim="800000"/>
            <a:headEnd/>
            <a:tailEnd/>
          </a:ln>
        </p:spPr>
      </p:sp>
      <p:sp>
        <p:nvSpPr>
          <p:cNvPr id="49155"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915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91C0E00-2FD5-4283-8599-08DAD47DF9BE}" type="slidenum">
              <a:rPr lang="zh-CN" altLang="en-US" smtClean="0"/>
              <a:pPr/>
              <a:t>15</a:t>
            </a:fld>
            <a:endParaRPr lang="zh-CN"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bwMode="auto">
          <a:noFill/>
          <a:ln>
            <a:solidFill>
              <a:srgbClr val="000000"/>
            </a:solidFill>
            <a:miter lim="800000"/>
            <a:headEnd/>
            <a:tailEnd/>
          </a:ln>
        </p:spPr>
      </p:sp>
      <p:sp>
        <p:nvSpPr>
          <p:cNvPr id="5017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018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0973A6-99EF-4A23-A60F-E9328D0CD5C0}" type="slidenum">
              <a:rPr lang="zh-CN" altLang="en-US" smtClean="0"/>
              <a:pPr/>
              <a:t>16</a:t>
            </a:fld>
            <a:endParaRPr lang="zh-CN"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bwMode="auto">
          <a:noFill/>
          <a:ln>
            <a:solidFill>
              <a:srgbClr val="000000"/>
            </a:solidFill>
            <a:miter lim="800000"/>
            <a:headEnd/>
            <a:tailEnd/>
          </a:ln>
        </p:spPr>
      </p:sp>
      <p:sp>
        <p:nvSpPr>
          <p:cNvPr id="5120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1204"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97D4CC-A511-4B92-856E-1B8637076405}" type="slidenum">
              <a:rPr lang="zh-CN" altLang="en-US" smtClean="0"/>
              <a:pPr/>
              <a:t>17</a:t>
            </a:fld>
            <a:endParaRPr lang="zh-CN"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TextEdit="1"/>
          </p:cNvSpPr>
          <p:nvPr>
            <p:ph type="sldImg"/>
          </p:nvPr>
        </p:nvSpPr>
        <p:spPr bwMode="auto">
          <a:noFill/>
          <a:ln>
            <a:solidFill>
              <a:srgbClr val="000000"/>
            </a:solidFill>
            <a:miter lim="800000"/>
            <a:headEnd/>
            <a:tailEnd/>
          </a:ln>
        </p:spPr>
      </p:sp>
      <p:sp>
        <p:nvSpPr>
          <p:cNvPr id="5222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2228"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41818B-3A60-4C9F-B0AD-241C0F513979}" type="slidenum">
              <a:rPr lang="zh-CN" altLang="en-US" smtClean="0"/>
              <a:pPr/>
              <a:t>18</a:t>
            </a:fld>
            <a:endParaRPr lang="zh-CN"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幻灯片图像占位符 1"/>
          <p:cNvSpPr>
            <a:spLocks noGrp="1" noRot="1" noChangeAspect="1" noTextEdit="1"/>
          </p:cNvSpPr>
          <p:nvPr>
            <p:ph type="sldImg"/>
          </p:nvPr>
        </p:nvSpPr>
        <p:spPr bwMode="auto">
          <a:noFill/>
          <a:ln>
            <a:solidFill>
              <a:srgbClr val="000000"/>
            </a:solidFill>
            <a:miter lim="800000"/>
            <a:headEnd/>
            <a:tailEnd/>
          </a:ln>
        </p:spPr>
      </p:sp>
      <p:sp>
        <p:nvSpPr>
          <p:cNvPr id="5325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3252"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0A0A575-411C-4398-8375-0B46DAEAE8E8}" type="slidenum">
              <a:rPr lang="zh-CN" altLang="en-US" smtClean="0"/>
              <a:pPr/>
              <a:t>19</a:t>
            </a:fld>
            <a:endParaRPr lang="zh-CN"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bwMode="auto">
          <a:noFill/>
          <a:ln>
            <a:solidFill>
              <a:srgbClr val="000000"/>
            </a:solidFill>
            <a:miter lim="800000"/>
            <a:headEnd/>
            <a:tailEnd/>
          </a:ln>
        </p:spPr>
      </p:sp>
      <p:sp>
        <p:nvSpPr>
          <p:cNvPr id="54275"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427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0F624AF-131B-4606-8228-F3894E268B8C}" type="slidenum">
              <a:rPr lang="zh-CN" altLang="en-US" smtClean="0"/>
              <a:pPr/>
              <a:t>20</a:t>
            </a:fld>
            <a:endParaRPr lang="zh-CN"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幻灯片图像占位符 1"/>
          <p:cNvSpPr>
            <a:spLocks noGrp="1" noRot="1" noChangeAspect="1" noTextEdit="1"/>
          </p:cNvSpPr>
          <p:nvPr>
            <p:ph type="sldImg"/>
          </p:nvPr>
        </p:nvSpPr>
        <p:spPr bwMode="auto">
          <a:noFill/>
          <a:ln>
            <a:solidFill>
              <a:srgbClr val="000000"/>
            </a:solidFill>
            <a:miter lim="800000"/>
            <a:headEnd/>
            <a:tailEnd/>
          </a:ln>
        </p:spPr>
      </p:sp>
      <p:sp>
        <p:nvSpPr>
          <p:cNvPr id="5529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530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D33419-7602-4278-AA21-CF9692CCB9B5}" type="slidenum">
              <a:rPr lang="zh-CN" altLang="en-US" smtClean="0"/>
              <a:pPr/>
              <a:t>21</a:t>
            </a:fld>
            <a:endParaRPr lang="zh-CN"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幻灯片图像占位符 1"/>
          <p:cNvSpPr>
            <a:spLocks noGrp="1" noRot="1" noChangeAspect="1" noTextEdit="1"/>
          </p:cNvSpPr>
          <p:nvPr>
            <p:ph type="sldImg"/>
          </p:nvPr>
        </p:nvSpPr>
        <p:spPr bwMode="auto">
          <a:noFill/>
          <a:ln>
            <a:solidFill>
              <a:srgbClr val="000000"/>
            </a:solidFill>
            <a:miter lim="800000"/>
            <a:headEnd/>
            <a:tailEnd/>
          </a:ln>
        </p:spPr>
      </p:sp>
      <p:sp>
        <p:nvSpPr>
          <p:cNvPr id="5632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6324"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76B2D2-43C5-4F6D-B54F-24AC35785FDF}" type="slidenum">
              <a:rPr lang="zh-CN" altLang="en-US" smtClean="0"/>
              <a:pPr/>
              <a:t>22</a:t>
            </a:fld>
            <a:endParaRPr lang="zh-CN"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幻灯片图像占位符 1"/>
          <p:cNvSpPr>
            <a:spLocks noGrp="1" noRot="1" noChangeAspect="1" noTextEdit="1"/>
          </p:cNvSpPr>
          <p:nvPr>
            <p:ph type="sldImg"/>
          </p:nvPr>
        </p:nvSpPr>
        <p:spPr bwMode="auto">
          <a:noFill/>
          <a:ln>
            <a:solidFill>
              <a:srgbClr val="000000"/>
            </a:solidFill>
            <a:miter lim="800000"/>
            <a:headEnd/>
            <a:tailEnd/>
          </a:ln>
        </p:spPr>
      </p:sp>
      <p:sp>
        <p:nvSpPr>
          <p:cNvPr id="5734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7348"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847633-A9D2-497B-B4B8-41573F554345}" type="slidenum">
              <a:rPr lang="zh-CN" altLang="en-US" smtClean="0"/>
              <a:pPr/>
              <a:t>24</a:t>
            </a:fld>
            <a:endParaRPr lang="zh-CN"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bwMode="auto">
          <a:noFill/>
          <a:ln>
            <a:solidFill>
              <a:srgbClr val="000000"/>
            </a:solidFill>
            <a:miter lim="800000"/>
            <a:headEnd/>
            <a:tailEnd/>
          </a:ln>
        </p:spPr>
      </p:sp>
      <p:sp>
        <p:nvSpPr>
          <p:cNvPr id="5837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8372"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91ADB7-E70C-47B9-AD5B-750C476998BB}" type="slidenum">
              <a:rPr lang="zh-CN" altLang="en-US" smtClean="0"/>
              <a:pPr/>
              <a:t>25</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bwMode="auto">
          <a:noFill/>
          <a:ln>
            <a:solidFill>
              <a:srgbClr val="000000"/>
            </a:solidFill>
            <a:miter lim="800000"/>
            <a:headEnd/>
            <a:tailEnd/>
          </a:ln>
        </p:spPr>
      </p:sp>
      <p:sp>
        <p:nvSpPr>
          <p:cNvPr id="4096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0964"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D9EBF83-CF12-42C3-B96F-CEC1AB2F6AAF}" type="slidenum">
              <a:rPr lang="zh-CN" altLang="en-US" smtClean="0"/>
              <a:pPr/>
              <a:t>4</a:t>
            </a:fld>
            <a:endParaRPr lang="zh-CN"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bwMode="auto">
          <a:noFill/>
          <a:ln>
            <a:solidFill>
              <a:srgbClr val="000000"/>
            </a:solidFill>
            <a:miter lim="800000"/>
            <a:headEnd/>
            <a:tailEnd/>
          </a:ln>
        </p:spPr>
      </p:sp>
      <p:sp>
        <p:nvSpPr>
          <p:cNvPr id="59395"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939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663A5E-0847-4B89-A6F1-8990A8C5AB86}" type="slidenum">
              <a:rPr lang="zh-CN" altLang="en-US" smtClean="0"/>
              <a:pPr/>
              <a:t>26</a:t>
            </a:fld>
            <a:endParaRPr lang="zh-CN"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1"/>
          <p:cNvSpPr>
            <a:spLocks noGrp="1" noRot="1" noChangeAspect="1" noTextEdit="1"/>
          </p:cNvSpPr>
          <p:nvPr>
            <p:ph type="sldImg"/>
          </p:nvPr>
        </p:nvSpPr>
        <p:spPr bwMode="auto">
          <a:noFill/>
          <a:ln>
            <a:solidFill>
              <a:srgbClr val="000000"/>
            </a:solidFill>
            <a:miter lim="800000"/>
            <a:headEnd/>
            <a:tailEnd/>
          </a:ln>
        </p:spPr>
      </p:sp>
      <p:sp>
        <p:nvSpPr>
          <p:cNvPr id="6041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042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A76A33C-DD8A-4C77-9C5E-D424BC44C91A}" type="slidenum">
              <a:rPr lang="zh-CN" altLang="en-US" smtClean="0"/>
              <a:pPr/>
              <a:t>27</a:t>
            </a:fld>
            <a:endParaRPr lang="zh-CN"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幻灯片图像占位符 1"/>
          <p:cNvSpPr>
            <a:spLocks noGrp="1" noRot="1" noChangeAspect="1" noTextEdit="1"/>
          </p:cNvSpPr>
          <p:nvPr>
            <p:ph type="sldImg"/>
          </p:nvPr>
        </p:nvSpPr>
        <p:spPr bwMode="auto">
          <a:noFill/>
          <a:ln>
            <a:solidFill>
              <a:srgbClr val="000000"/>
            </a:solidFill>
            <a:miter lim="800000"/>
            <a:headEnd/>
            <a:tailEnd/>
          </a:ln>
        </p:spPr>
      </p:sp>
      <p:sp>
        <p:nvSpPr>
          <p:cNvPr id="6144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1444"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3237EB-CF96-4018-8EA1-BDF65ED1FD86}" type="slidenum">
              <a:rPr lang="zh-CN" altLang="en-US" smtClean="0"/>
              <a:pPr/>
              <a:t>28</a:t>
            </a:fld>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幻灯片图像占位符 1"/>
          <p:cNvSpPr>
            <a:spLocks noGrp="1" noRot="1" noChangeAspect="1" noTextEdit="1"/>
          </p:cNvSpPr>
          <p:nvPr>
            <p:ph type="sldImg"/>
          </p:nvPr>
        </p:nvSpPr>
        <p:spPr bwMode="auto">
          <a:noFill/>
          <a:ln>
            <a:solidFill>
              <a:srgbClr val="000000"/>
            </a:solidFill>
            <a:miter lim="800000"/>
            <a:headEnd/>
            <a:tailEnd/>
          </a:ln>
        </p:spPr>
      </p:sp>
      <p:sp>
        <p:nvSpPr>
          <p:cNvPr id="4198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1988"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693BD5-D56F-4690-8052-B6574A732161}" type="slidenum">
              <a:rPr lang="zh-CN" altLang="en-US" smtClean="0"/>
              <a:pPr/>
              <a:t>5</a:t>
            </a:fld>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幻灯片图像占位符 1"/>
          <p:cNvSpPr>
            <a:spLocks noGrp="1" noRot="1" noChangeAspect="1" noTextEdit="1"/>
          </p:cNvSpPr>
          <p:nvPr>
            <p:ph type="sldImg"/>
          </p:nvPr>
        </p:nvSpPr>
        <p:spPr bwMode="auto">
          <a:noFill/>
          <a:ln>
            <a:solidFill>
              <a:srgbClr val="000000"/>
            </a:solidFill>
            <a:miter lim="800000"/>
            <a:headEnd/>
            <a:tailEnd/>
          </a:ln>
        </p:spPr>
      </p:sp>
      <p:sp>
        <p:nvSpPr>
          <p:cNvPr id="4301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3012"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AD7A46-AFF2-47DC-8DED-BC53CD0B2279}" type="slidenum">
              <a:rPr lang="zh-CN" altLang="en-US" smtClean="0"/>
              <a:pPr/>
              <a:t>7</a:t>
            </a:fld>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幻灯片图像占位符 1"/>
          <p:cNvSpPr>
            <a:spLocks noGrp="1" noRot="1" noChangeAspect="1" noTextEdit="1"/>
          </p:cNvSpPr>
          <p:nvPr>
            <p:ph type="sldImg"/>
          </p:nvPr>
        </p:nvSpPr>
        <p:spPr bwMode="auto">
          <a:noFill/>
          <a:ln>
            <a:solidFill>
              <a:srgbClr val="000000"/>
            </a:solidFill>
            <a:miter lim="800000"/>
            <a:headEnd/>
            <a:tailEnd/>
          </a:ln>
        </p:spPr>
      </p:sp>
      <p:sp>
        <p:nvSpPr>
          <p:cNvPr id="44035"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403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D9734C6-7477-47F5-B36C-53C4811476DA}" type="slidenum">
              <a:rPr lang="zh-CN" altLang="en-US" smtClean="0"/>
              <a:pPr/>
              <a:t>8</a:t>
            </a:fld>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幻灯片图像占位符 1"/>
          <p:cNvSpPr>
            <a:spLocks noGrp="1" noRot="1" noChangeAspect="1" noTextEdit="1"/>
          </p:cNvSpPr>
          <p:nvPr>
            <p:ph type="sldImg"/>
          </p:nvPr>
        </p:nvSpPr>
        <p:spPr bwMode="auto">
          <a:noFill/>
          <a:ln>
            <a:solidFill>
              <a:srgbClr val="000000"/>
            </a:solidFill>
            <a:miter lim="800000"/>
            <a:headEnd/>
            <a:tailEnd/>
          </a:ln>
        </p:spPr>
      </p:sp>
      <p:sp>
        <p:nvSpPr>
          <p:cNvPr id="4505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506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BD07EE-24D3-47C8-939E-21F4522A293A}" type="slidenum">
              <a:rPr lang="zh-CN" altLang="en-US" smtClean="0"/>
              <a:pPr/>
              <a:t>9</a:t>
            </a:fld>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幻灯片图像占位符 1"/>
          <p:cNvSpPr>
            <a:spLocks noGrp="1" noRot="1" noChangeAspect="1" noTextEdit="1"/>
          </p:cNvSpPr>
          <p:nvPr>
            <p:ph type="sldImg"/>
          </p:nvPr>
        </p:nvSpPr>
        <p:spPr bwMode="auto">
          <a:noFill/>
          <a:ln>
            <a:solidFill>
              <a:srgbClr val="000000"/>
            </a:solidFill>
            <a:miter lim="800000"/>
            <a:headEnd/>
            <a:tailEnd/>
          </a:ln>
        </p:spPr>
      </p:sp>
      <p:sp>
        <p:nvSpPr>
          <p:cNvPr id="4608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6084"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D7F7F9-32FF-4931-8A93-47654A6BD4ED}" type="slidenum">
              <a:rPr lang="zh-CN" altLang="en-US" smtClean="0"/>
              <a:pPr/>
              <a:t>10</a:t>
            </a:fld>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幻灯片图像占位符 1"/>
          <p:cNvSpPr>
            <a:spLocks noGrp="1" noRot="1" noChangeAspect="1" noTextEdit="1"/>
          </p:cNvSpPr>
          <p:nvPr>
            <p:ph type="sldImg"/>
          </p:nvPr>
        </p:nvSpPr>
        <p:spPr bwMode="auto">
          <a:noFill/>
          <a:ln>
            <a:solidFill>
              <a:srgbClr val="000000"/>
            </a:solidFill>
            <a:miter lim="800000"/>
            <a:headEnd/>
            <a:tailEnd/>
          </a:ln>
        </p:spPr>
      </p:sp>
      <p:sp>
        <p:nvSpPr>
          <p:cNvPr id="4710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7108"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8186207-EABB-48E1-9DCE-6152B9D705BF}" type="slidenum">
              <a:rPr lang="zh-CN" altLang="en-US" smtClean="0"/>
              <a:pPr/>
              <a:t>11</a:t>
            </a:fld>
            <a:endParaRPr lang="zh-CN"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幻灯片图像占位符 1"/>
          <p:cNvSpPr>
            <a:spLocks noGrp="1" noRot="1" noChangeAspect="1" noTextEdit="1"/>
          </p:cNvSpPr>
          <p:nvPr>
            <p:ph type="sldImg"/>
          </p:nvPr>
        </p:nvSpPr>
        <p:spPr bwMode="auto">
          <a:noFill/>
          <a:ln>
            <a:solidFill>
              <a:srgbClr val="000000"/>
            </a:solidFill>
            <a:miter lim="800000"/>
            <a:headEnd/>
            <a:tailEnd/>
          </a:ln>
        </p:spPr>
      </p:sp>
      <p:sp>
        <p:nvSpPr>
          <p:cNvPr id="4813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8132"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1BBBDB-E89F-4998-8877-BD83AB7EF95E}" type="slidenum">
              <a:rPr lang="zh-CN" altLang="en-US" smtClean="0"/>
              <a:pPr/>
              <a:t>14</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矩形 3"/>
          <p:cNvSpPr/>
          <p:nvPr/>
        </p:nvSpPr>
        <p:spPr>
          <a:xfrm>
            <a:off x="685800" y="3197225"/>
            <a:ext cx="7772400"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ctrTitle"/>
          </p:nvPr>
        </p:nvSpPr>
        <p:spPr>
          <a:xfrm>
            <a:off x="685800" y="1676401"/>
            <a:ext cx="7772400" cy="1538286"/>
          </a:xfrm>
        </p:spPr>
        <p:txBody>
          <a:bodyPr anchor="b"/>
          <a:lstStyle/>
          <a:p>
            <a:r>
              <a:rPr lang="zh-CN" altLang="en-US" smtClean="0"/>
              <a:t>单击此处编辑母版标题样式</a:t>
            </a:r>
            <a:endParaRPr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5" name="日期占位符 3"/>
          <p:cNvSpPr>
            <a:spLocks noGrp="1"/>
          </p:cNvSpPr>
          <p:nvPr>
            <p:ph type="dt" sz="half" idx="10"/>
          </p:nvPr>
        </p:nvSpPr>
        <p:spPr/>
        <p:txBody>
          <a:bodyPr/>
          <a:lstStyle>
            <a:lvl1pPr>
              <a:defRPr/>
            </a:lvl1pPr>
          </a:lstStyle>
          <a:p>
            <a:pPr>
              <a:defRPr/>
            </a:pPr>
            <a:fld id="{83B27520-07C1-4FA6-A8CA-F4B4666648B2}" type="datetimeFigureOut">
              <a:rPr lang="zh-CN" altLang="en-US"/>
              <a:pPr>
                <a:defRPr/>
              </a:pPr>
              <a:t>2016/11/10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1F1227B-6A34-48F1-A4FB-C2051B5F83A1}"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4" name="矩形 3"/>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3"/>
          <p:cNvSpPr>
            <a:spLocks noGrp="1"/>
          </p:cNvSpPr>
          <p:nvPr>
            <p:ph type="dt" sz="half" idx="10"/>
          </p:nvPr>
        </p:nvSpPr>
        <p:spPr/>
        <p:txBody>
          <a:bodyPr/>
          <a:lstStyle>
            <a:lvl1pPr>
              <a:defRPr/>
            </a:lvl1pPr>
          </a:lstStyle>
          <a:p>
            <a:pPr>
              <a:defRPr/>
            </a:pPr>
            <a:fld id="{FA98DA09-3A5A-4758-96EC-58DA01CAD2AB}" type="datetimeFigureOut">
              <a:rPr lang="zh-CN" altLang="en-US"/>
              <a:pPr>
                <a:defRPr/>
              </a:pPr>
              <a:t>2016/11/10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4C3CA06-02A1-4D24-8A68-FFFEDECE215C}"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686568" cy="601188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lvl1pPr>
              <a:defRPr/>
            </a:lvl1pPr>
          </a:lstStyle>
          <a:p>
            <a:pPr>
              <a:defRPr/>
            </a:pPr>
            <a:fld id="{271C6D2B-69A4-48C0-9E60-2B7E80E1F0A2}" type="datetimeFigureOut">
              <a:rPr lang="zh-CN" altLang="en-US"/>
              <a:pPr>
                <a:defRPr/>
              </a:pPr>
              <a:t>2016/11/10</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60FF05E-062A-47FE-8852-CDC0503BCF5D}"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矩形 3"/>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3"/>
          <p:cNvSpPr>
            <a:spLocks noGrp="1"/>
          </p:cNvSpPr>
          <p:nvPr>
            <p:ph type="dt" sz="half" idx="10"/>
          </p:nvPr>
        </p:nvSpPr>
        <p:spPr>
          <a:xfrm>
            <a:off x="73025" y="6400800"/>
            <a:ext cx="3200400" cy="284163"/>
          </a:xfrm>
        </p:spPr>
        <p:txBody>
          <a:bodyPr/>
          <a:lstStyle>
            <a:lvl1pPr>
              <a:defRPr/>
            </a:lvl1pPr>
          </a:lstStyle>
          <a:p>
            <a:pPr>
              <a:defRPr/>
            </a:pPr>
            <a:fld id="{5545C955-77DD-4B90-A00F-4C5222F523EE}" type="datetimeFigureOut">
              <a:rPr lang="zh-CN" altLang="en-US"/>
              <a:pPr>
                <a:defRPr/>
              </a:pPr>
              <a:t>2016/11/10</a:t>
            </a:fld>
            <a:endParaRPr lang="zh-CN" altLang="en-US"/>
          </a:p>
        </p:txBody>
      </p:sp>
      <p:sp>
        <p:nvSpPr>
          <p:cNvPr id="6" name="页脚占位符 4"/>
          <p:cNvSpPr>
            <a:spLocks noGrp="1"/>
          </p:cNvSpPr>
          <p:nvPr>
            <p:ph type="ftr" sz="quarter" idx="11"/>
          </p:nvPr>
        </p:nvSpPr>
        <p:spPr>
          <a:xfrm>
            <a:off x="5330825" y="6400800"/>
            <a:ext cx="3733800" cy="284163"/>
          </a:xfrm>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4CCDA5F-6266-45AA-AB06-63CED9F335DB}"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矩形 3"/>
          <p:cNvSpPr/>
          <p:nvPr/>
        </p:nvSpPr>
        <p:spPr>
          <a:xfrm>
            <a:off x="685800" y="3143250"/>
            <a:ext cx="7772400"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3"/>
          <p:cNvSpPr>
            <a:spLocks noGrp="1"/>
          </p:cNvSpPr>
          <p:nvPr>
            <p:ph type="dt" sz="half" idx="10"/>
          </p:nvPr>
        </p:nvSpPr>
        <p:spPr/>
        <p:txBody>
          <a:bodyPr/>
          <a:lstStyle>
            <a:lvl1pPr>
              <a:defRPr/>
            </a:lvl1pPr>
          </a:lstStyle>
          <a:p>
            <a:pPr>
              <a:defRPr/>
            </a:pPr>
            <a:fld id="{25D36945-61F6-46C0-BCF1-B14D988764D6}" type="datetimeFigureOut">
              <a:rPr lang="zh-CN" altLang="en-US"/>
              <a:pPr>
                <a:defRPr/>
              </a:pPr>
              <a:t>2016/11/10</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BD5EA91-1BE3-406A-9137-4A9ABBD6F393}"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矩形 4"/>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日期占位符 4"/>
          <p:cNvSpPr>
            <a:spLocks noGrp="1"/>
          </p:cNvSpPr>
          <p:nvPr>
            <p:ph type="dt" sz="half" idx="10"/>
          </p:nvPr>
        </p:nvSpPr>
        <p:spPr/>
        <p:txBody>
          <a:bodyPr/>
          <a:lstStyle>
            <a:lvl1pPr>
              <a:defRPr/>
            </a:lvl1pPr>
          </a:lstStyle>
          <a:p>
            <a:pPr>
              <a:defRPr/>
            </a:pPr>
            <a:fld id="{F96D5679-00F0-47ED-8D61-BC5FA743F6D9}" type="datetimeFigureOut">
              <a:rPr lang="zh-CN" altLang="en-US"/>
              <a:pPr>
                <a:defRPr/>
              </a:pPr>
              <a:t>2016/11/10</a:t>
            </a:fld>
            <a:endParaRPr lang="zh-CN" altLang="en-US"/>
          </a:p>
        </p:txBody>
      </p:sp>
      <p:sp>
        <p:nvSpPr>
          <p:cNvPr id="7" name="页脚占位符 5"/>
          <p:cNvSpPr>
            <a:spLocks noGrp="1"/>
          </p:cNvSpPr>
          <p:nvPr>
            <p:ph type="ftr" sz="quarter" idx="11"/>
          </p:nvPr>
        </p:nvSpPr>
        <p:spPr/>
        <p:txBody>
          <a:bodyPr/>
          <a:lstStyle>
            <a:lvl1pPr>
              <a:defRPr/>
            </a:lvl1pPr>
          </a:lstStyle>
          <a:p>
            <a:pPr>
              <a:defRPr/>
            </a:pPr>
            <a:endParaRPr lang="zh-CN" altLang="en-US"/>
          </a:p>
        </p:txBody>
      </p:sp>
      <p:sp>
        <p:nvSpPr>
          <p:cNvPr id="8" name="灯片编号占位符 6"/>
          <p:cNvSpPr>
            <a:spLocks noGrp="1"/>
          </p:cNvSpPr>
          <p:nvPr>
            <p:ph type="sldNum" sz="quarter" idx="12"/>
          </p:nvPr>
        </p:nvSpPr>
        <p:spPr/>
        <p:txBody>
          <a:bodyPr/>
          <a:lstStyle>
            <a:lvl1pPr>
              <a:defRPr/>
            </a:lvl1pPr>
          </a:lstStyle>
          <a:p>
            <a:pPr>
              <a:defRPr/>
            </a:pPr>
            <a:fld id="{C62C2CF4-304B-4E0D-8CB4-B082253771FE}"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7" name="矩形 6"/>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8" name="日期占位符 6"/>
          <p:cNvSpPr>
            <a:spLocks noGrp="1"/>
          </p:cNvSpPr>
          <p:nvPr>
            <p:ph type="dt" sz="half" idx="10"/>
          </p:nvPr>
        </p:nvSpPr>
        <p:spPr/>
        <p:txBody>
          <a:bodyPr/>
          <a:lstStyle>
            <a:lvl1pPr>
              <a:defRPr/>
            </a:lvl1pPr>
          </a:lstStyle>
          <a:p>
            <a:pPr>
              <a:defRPr/>
            </a:pPr>
            <a:fld id="{A21E7D98-AC29-46A9-8590-8CD2B07E2D03}" type="datetimeFigureOut">
              <a:rPr lang="zh-CN" altLang="en-US"/>
              <a:pPr>
                <a:defRPr/>
              </a:pPr>
              <a:t>2016/11/10</a:t>
            </a:fld>
            <a:endParaRPr lang="zh-CN" altLang="en-US"/>
          </a:p>
        </p:txBody>
      </p:sp>
      <p:sp>
        <p:nvSpPr>
          <p:cNvPr id="9" name="页脚占位符 7"/>
          <p:cNvSpPr>
            <a:spLocks noGrp="1"/>
          </p:cNvSpPr>
          <p:nvPr>
            <p:ph type="ftr" sz="quarter" idx="11"/>
          </p:nvPr>
        </p:nvSpPr>
        <p:spPr/>
        <p:txBody>
          <a:bodyPr/>
          <a:lstStyle>
            <a:lvl1pPr>
              <a:defRPr/>
            </a:lvl1pPr>
          </a:lstStyle>
          <a:p>
            <a:pPr>
              <a:defRPr/>
            </a:pPr>
            <a:endParaRPr lang="zh-CN" altLang="en-US"/>
          </a:p>
        </p:txBody>
      </p:sp>
      <p:sp>
        <p:nvSpPr>
          <p:cNvPr id="10" name="灯片编号占位符 8"/>
          <p:cNvSpPr>
            <a:spLocks noGrp="1"/>
          </p:cNvSpPr>
          <p:nvPr>
            <p:ph type="sldNum" sz="quarter" idx="12"/>
          </p:nvPr>
        </p:nvSpPr>
        <p:spPr/>
        <p:txBody>
          <a:bodyPr/>
          <a:lstStyle>
            <a:lvl1pPr>
              <a:defRPr/>
            </a:lvl1pPr>
          </a:lstStyle>
          <a:p>
            <a:pPr>
              <a:defRPr/>
            </a:pPr>
            <a:fld id="{E2FE7903-BF0C-47FB-B206-D9759B23CBFC}"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矩形 2"/>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4" name="日期占位符 2"/>
          <p:cNvSpPr>
            <a:spLocks noGrp="1"/>
          </p:cNvSpPr>
          <p:nvPr>
            <p:ph type="dt" sz="half" idx="10"/>
          </p:nvPr>
        </p:nvSpPr>
        <p:spPr/>
        <p:txBody>
          <a:bodyPr/>
          <a:lstStyle>
            <a:lvl1pPr>
              <a:defRPr/>
            </a:lvl1pPr>
          </a:lstStyle>
          <a:p>
            <a:pPr>
              <a:defRPr/>
            </a:pPr>
            <a:fld id="{E8558E11-0A1D-4749-868F-3DE01055E7C0}" type="datetimeFigureOut">
              <a:rPr lang="zh-CN" altLang="en-US"/>
              <a:pPr>
                <a:defRPr/>
              </a:pPr>
              <a:t>2016/11/10</a:t>
            </a:fld>
            <a:endParaRPr lang="zh-CN" altLang="en-US"/>
          </a:p>
        </p:txBody>
      </p:sp>
      <p:sp>
        <p:nvSpPr>
          <p:cNvPr id="5" name="页脚占位符 3"/>
          <p:cNvSpPr>
            <a:spLocks noGrp="1"/>
          </p:cNvSpPr>
          <p:nvPr>
            <p:ph type="ftr" sz="quarter" idx="11"/>
          </p:nvPr>
        </p:nvSpPr>
        <p:spPr/>
        <p:txBody>
          <a:bodyPr/>
          <a:lstStyle>
            <a:lvl1pPr>
              <a:defRPr/>
            </a:lvl1pPr>
          </a:lstStyle>
          <a:p>
            <a:pPr>
              <a:defRPr/>
            </a:pPr>
            <a:endParaRPr lang="zh-CN" altLang="en-US"/>
          </a:p>
        </p:txBody>
      </p:sp>
      <p:sp>
        <p:nvSpPr>
          <p:cNvPr id="6" name="灯片编号占位符 4"/>
          <p:cNvSpPr>
            <a:spLocks noGrp="1"/>
          </p:cNvSpPr>
          <p:nvPr>
            <p:ph type="sldNum" sz="quarter" idx="12"/>
          </p:nvPr>
        </p:nvSpPr>
        <p:spPr/>
        <p:txBody>
          <a:bodyPr/>
          <a:lstStyle>
            <a:lvl1pPr>
              <a:defRPr/>
            </a:lvl1pPr>
          </a:lstStyle>
          <a:p>
            <a:pPr>
              <a:defRPr/>
            </a:pPr>
            <a:fld id="{C113DB04-2A12-4CD8-A134-FF4F29BFFF04}"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F03C0BD3-16F5-465C-A814-0F5C413EA773}" type="datetimeFigureOut">
              <a:rPr lang="zh-CN" altLang="en-US"/>
              <a:pPr>
                <a:defRPr/>
              </a:pPr>
              <a:t>2016/11/10</a:t>
            </a:fld>
            <a:endParaRPr lang="zh-CN" altLang="en-US"/>
          </a:p>
        </p:txBody>
      </p:sp>
      <p:sp>
        <p:nvSpPr>
          <p:cNvPr id="3" name="页脚占位符 2"/>
          <p:cNvSpPr>
            <a:spLocks noGrp="1"/>
          </p:cNvSpPr>
          <p:nvPr>
            <p:ph type="ftr" sz="quarter" idx="11"/>
          </p:nvPr>
        </p:nvSpPr>
        <p:spPr/>
        <p:txBody>
          <a:bodyPr/>
          <a:lstStyle>
            <a:lvl1pPr>
              <a:defRPr/>
            </a:lvl1pPr>
          </a:lstStyle>
          <a:p>
            <a:pPr>
              <a:defRPr/>
            </a:pPr>
            <a:endParaRPr lang="zh-CN" altLang="en-US"/>
          </a:p>
        </p:txBody>
      </p:sp>
      <p:sp>
        <p:nvSpPr>
          <p:cNvPr id="4" name="灯片编号占位符 3"/>
          <p:cNvSpPr>
            <a:spLocks noGrp="1"/>
          </p:cNvSpPr>
          <p:nvPr>
            <p:ph type="sldNum" sz="quarter" idx="12"/>
          </p:nvPr>
        </p:nvSpPr>
        <p:spPr/>
        <p:txBody>
          <a:bodyPr/>
          <a:lstStyle>
            <a:lvl1pPr>
              <a:defRPr/>
            </a:lvl1pPr>
          </a:lstStyle>
          <a:p>
            <a:pPr>
              <a:defRPr/>
            </a:pPr>
            <a:fld id="{4FFF874A-E290-4865-8D77-5BD627A501EE}" type="slidenum">
              <a:rPr lang="zh-CN" altLang="en-US"/>
              <a:pPr>
                <a:defRPr/>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矩形 4"/>
          <p:cNvSpPr/>
          <p:nvPr/>
        </p:nvSpPr>
        <p:spPr>
          <a:xfrm>
            <a:off x="2786063" y="1054100"/>
            <a:ext cx="5903912"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lang="zh-CN" altLang="en-US" smtClean="0"/>
              <a:t>单击此处编辑母版标题样式</a:t>
            </a:r>
            <a:endParaRPr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日期占位符 4"/>
          <p:cNvSpPr>
            <a:spLocks noGrp="1"/>
          </p:cNvSpPr>
          <p:nvPr>
            <p:ph type="dt" sz="half" idx="10"/>
          </p:nvPr>
        </p:nvSpPr>
        <p:spPr/>
        <p:txBody>
          <a:bodyPr/>
          <a:lstStyle>
            <a:lvl1pPr>
              <a:defRPr/>
            </a:lvl1pPr>
          </a:lstStyle>
          <a:p>
            <a:pPr>
              <a:defRPr/>
            </a:pPr>
            <a:fld id="{9B96F2B2-ACFC-4030-B5E3-4D98976D27DB}" type="datetimeFigureOut">
              <a:rPr lang="zh-CN" altLang="en-US"/>
              <a:pPr>
                <a:defRPr/>
              </a:pPr>
              <a:t>2016/11/10</a:t>
            </a:fld>
            <a:endParaRPr lang="zh-CN" altLang="en-US"/>
          </a:p>
        </p:txBody>
      </p:sp>
      <p:sp>
        <p:nvSpPr>
          <p:cNvPr id="7" name="页脚占位符 5"/>
          <p:cNvSpPr>
            <a:spLocks noGrp="1"/>
          </p:cNvSpPr>
          <p:nvPr>
            <p:ph type="ftr" sz="quarter" idx="11"/>
          </p:nvPr>
        </p:nvSpPr>
        <p:spPr/>
        <p:txBody>
          <a:bodyPr/>
          <a:lstStyle>
            <a:lvl1pPr>
              <a:defRPr/>
            </a:lvl1pPr>
          </a:lstStyle>
          <a:p>
            <a:pPr>
              <a:defRPr/>
            </a:pPr>
            <a:endParaRPr lang="zh-CN" altLang="en-US"/>
          </a:p>
        </p:txBody>
      </p:sp>
      <p:sp>
        <p:nvSpPr>
          <p:cNvPr id="8" name="灯片编号占位符 6"/>
          <p:cNvSpPr>
            <a:spLocks noGrp="1"/>
          </p:cNvSpPr>
          <p:nvPr>
            <p:ph type="sldNum" sz="quarter" idx="12"/>
          </p:nvPr>
        </p:nvSpPr>
        <p:spPr/>
        <p:txBody>
          <a:bodyPr/>
          <a:lstStyle>
            <a:lvl1pPr>
              <a:defRPr/>
            </a:lvl1pPr>
          </a:lstStyle>
          <a:p>
            <a:pPr>
              <a:defRPr/>
            </a:pPr>
            <a:fld id="{C897BCC9-1B7E-437D-AB85-26E5D1B11D50}"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lstStyle>
            <a:lvl1pPr algn="l">
              <a:defRPr sz="2400" b="0"/>
            </a:lvl1pPr>
          </a:lstStyle>
          <a:p>
            <a:r>
              <a:rPr lang="zh-CN" altLang="en-US" smtClean="0"/>
              <a:t>单击此处编辑母版标题样式</a:t>
            </a:r>
            <a:endParaRPr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en-US" noProof="0"/>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lvl1pPr>
              <a:defRPr/>
            </a:lvl1pPr>
          </a:lstStyle>
          <a:p>
            <a:pPr>
              <a:defRPr/>
            </a:pPr>
            <a:fld id="{DA2FBCC7-57D7-4C18-B3B1-4BBCECDC18EF}" type="datetimeFigureOut">
              <a:rPr lang="zh-CN" altLang="en-US"/>
              <a:pPr>
                <a:defRPr/>
              </a:pPr>
              <a:t>2016/11/10</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357C60EA-8905-443F-BD18-90578A46E20D}" type="slidenum">
              <a:rPr lang="zh-CN" altLang="en-US"/>
              <a:pPr>
                <a:defRPr/>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613"/>
            <a:ext cx="9144000" cy="179387"/>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27"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US" smtClean="0"/>
          </a:p>
        </p:txBody>
      </p:sp>
      <p:sp>
        <p:nvSpPr>
          <p:cNvPr id="1028" name="文本占位符 2"/>
          <p:cNvSpPr>
            <a:spLocks noGrp="1"/>
          </p:cNvSpPr>
          <p:nvPr>
            <p:ph type="body" idx="1"/>
          </p:nvPr>
        </p:nvSpPr>
        <p:spPr bwMode="auto">
          <a:xfrm>
            <a:off x="457200" y="1600200"/>
            <a:ext cx="8229600" cy="4686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4" name="日期占位符 3"/>
          <p:cNvSpPr>
            <a:spLocks noGrp="1"/>
          </p:cNvSpPr>
          <p:nvPr>
            <p:ph type="dt" sz="half" idx="2"/>
          </p:nvPr>
        </p:nvSpPr>
        <p:spPr>
          <a:xfrm>
            <a:off x="76200" y="6400800"/>
            <a:ext cx="3200400" cy="284163"/>
          </a:xfrm>
          <a:prstGeom prst="rect">
            <a:avLst/>
          </a:prstGeom>
        </p:spPr>
        <p:txBody>
          <a:bodyPr vert="horz" rtlCol="0" anchor="b"/>
          <a:lstStyle>
            <a:lvl1pPr algn="l" eaLnBrk="1" fontAlgn="auto" latinLnBrk="0" hangingPunct="1">
              <a:spcBef>
                <a:spcPts val="0"/>
              </a:spcBef>
              <a:spcAft>
                <a:spcPts val="0"/>
              </a:spcAft>
              <a:defRPr kumimoji="0" sz="1100">
                <a:solidFill>
                  <a:schemeClr val="tx2">
                    <a:lumMod val="75000"/>
                    <a:lumOff val="25000"/>
                  </a:schemeClr>
                </a:solidFill>
                <a:latin typeface="+mn-lt"/>
                <a:ea typeface="+mn-ea"/>
              </a:defRPr>
            </a:lvl1pPr>
          </a:lstStyle>
          <a:p>
            <a:pPr>
              <a:defRPr/>
            </a:pPr>
            <a:fld id="{98BB0518-1502-4DAB-A878-728A9E9BF76E}" type="datetimeFigureOut">
              <a:rPr lang="zh-CN" altLang="en-US"/>
              <a:pPr>
                <a:defRPr/>
              </a:pPr>
              <a:t>2016/11/10</a:t>
            </a:fld>
            <a:endParaRPr lang="zh-CN" altLang="en-US"/>
          </a:p>
        </p:txBody>
      </p:sp>
      <p:sp>
        <p:nvSpPr>
          <p:cNvPr id="5" name="页脚占位符 4"/>
          <p:cNvSpPr>
            <a:spLocks noGrp="1"/>
          </p:cNvSpPr>
          <p:nvPr>
            <p:ph type="ftr" sz="quarter" idx="3"/>
          </p:nvPr>
        </p:nvSpPr>
        <p:spPr>
          <a:xfrm>
            <a:off x="5334000" y="6400800"/>
            <a:ext cx="3733800" cy="284163"/>
          </a:xfrm>
          <a:prstGeom prst="rect">
            <a:avLst/>
          </a:prstGeom>
        </p:spPr>
        <p:txBody>
          <a:bodyPr vert="horz" rtlCol="0" anchor="ctr"/>
          <a:lstStyle>
            <a:lvl1pPr algn="r" eaLnBrk="1" fontAlgn="auto" latinLnBrk="0" hangingPunct="1">
              <a:spcBef>
                <a:spcPts val="0"/>
              </a:spcBef>
              <a:spcAft>
                <a:spcPts val="0"/>
              </a:spcAft>
              <a:defRPr kumimoji="0" sz="1100">
                <a:solidFill>
                  <a:schemeClr val="tx2">
                    <a:lumMod val="75000"/>
                    <a:lumOff val="2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4114800" y="6400800"/>
            <a:ext cx="914400" cy="284163"/>
          </a:xfrm>
          <a:prstGeom prst="rect">
            <a:avLst/>
          </a:prstGeom>
          <a:noFill/>
        </p:spPr>
        <p:txBody>
          <a:bodyPr vert="horz" lIns="45720" rIns="45720" rtlCol="0" anchor="ctr"/>
          <a:lstStyle>
            <a:lvl1pPr algn="ctr" eaLnBrk="1" fontAlgn="auto" latinLnBrk="0" hangingPunct="1">
              <a:spcBef>
                <a:spcPts val="0"/>
              </a:spcBef>
              <a:spcAft>
                <a:spcPts val="0"/>
              </a:spcAft>
              <a:defRPr kumimoji="0" sz="1100" b="0">
                <a:solidFill>
                  <a:schemeClr val="tx2">
                    <a:lumMod val="75000"/>
                    <a:lumOff val="25000"/>
                  </a:schemeClr>
                </a:solidFill>
                <a:latin typeface="+mn-lt"/>
                <a:ea typeface="+mn-ea"/>
              </a:defRPr>
            </a:lvl1pPr>
          </a:lstStyle>
          <a:p>
            <a:pPr>
              <a:defRPr/>
            </a:pPr>
            <a:fld id="{8EBA7940-D45C-42CE-838E-ED3402F93421}" type="slidenum">
              <a:rPr lang="zh-CN" altLang="en-US"/>
              <a:pPr>
                <a:defRPr/>
              </a:pPr>
              <a:t>‹#›</a:t>
            </a:fld>
            <a:endParaRPr lang="zh-CN" altLang="en-US"/>
          </a:p>
        </p:txBody>
      </p:sp>
      <p:sp>
        <p:nvSpPr>
          <p:cNvPr id="8" name="矩形 7"/>
          <p:cNvSpPr/>
          <p:nvPr/>
        </p:nvSpPr>
        <p:spPr>
          <a:xfrm>
            <a:off x="0" y="0"/>
            <a:ext cx="9144000" cy="10795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79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Franklin Gothic Medium" pitchFamily="34" charset="0"/>
          <a:ea typeface="微软雅黑" pitchFamily="34" charset="-122"/>
        </a:defRPr>
      </a:lvl2pPr>
      <a:lvl3pPr algn="ctr" rtl="0" eaLnBrk="0" fontAlgn="base" hangingPunct="0">
        <a:spcBef>
          <a:spcPct val="0"/>
        </a:spcBef>
        <a:spcAft>
          <a:spcPct val="0"/>
        </a:spcAft>
        <a:defRPr sz="4400">
          <a:solidFill>
            <a:schemeClr val="tx2"/>
          </a:solidFill>
          <a:latin typeface="Franklin Gothic Medium" pitchFamily="34" charset="0"/>
          <a:ea typeface="微软雅黑" pitchFamily="34" charset="-122"/>
        </a:defRPr>
      </a:lvl3pPr>
      <a:lvl4pPr algn="ctr" rtl="0" eaLnBrk="0" fontAlgn="base" hangingPunct="0">
        <a:spcBef>
          <a:spcPct val="0"/>
        </a:spcBef>
        <a:spcAft>
          <a:spcPct val="0"/>
        </a:spcAft>
        <a:defRPr sz="4400">
          <a:solidFill>
            <a:schemeClr val="tx2"/>
          </a:solidFill>
          <a:latin typeface="Franklin Gothic Medium" pitchFamily="34" charset="0"/>
          <a:ea typeface="微软雅黑" pitchFamily="34" charset="-122"/>
        </a:defRPr>
      </a:lvl4pPr>
      <a:lvl5pPr algn="ctr" rtl="0" eaLnBrk="0" fontAlgn="base" hangingPunct="0">
        <a:spcBef>
          <a:spcPct val="0"/>
        </a:spcBef>
        <a:spcAft>
          <a:spcPct val="0"/>
        </a:spcAft>
        <a:defRPr sz="4400">
          <a:solidFill>
            <a:schemeClr val="tx2"/>
          </a:solidFill>
          <a:latin typeface="Franklin Gothic Medium" pitchFamily="34" charset="0"/>
          <a:ea typeface="微软雅黑" pitchFamily="34" charset="-122"/>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0" fontAlgn="base" hangingPunct="0">
        <a:spcBef>
          <a:spcPct val="20000"/>
        </a:spcBef>
        <a:spcAft>
          <a:spcPct val="0"/>
        </a:spcAft>
        <a:buClr>
          <a:schemeClr val="tx2"/>
        </a:buClr>
        <a:buSzPct val="50000"/>
        <a:buFont typeface="Wingdings 2"/>
        <a:buChar char="ß"/>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2"/>
        <a:buChar char="Þ"/>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50000"/>
        <a:buFont typeface="Wingdings 2"/>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SzPct val="50000"/>
        <a:buFont typeface="Wingdings 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50000"/>
        <a:buFont typeface="Wingdings 2"/>
        <a:buChar char=""/>
        <a:defRPr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ctrTitle"/>
          </p:nvPr>
        </p:nvSpPr>
        <p:spPr>
          <a:xfrm>
            <a:off x="250825" y="44624"/>
            <a:ext cx="8208963" cy="820738"/>
          </a:xfrm>
        </p:spPr>
        <p:txBody>
          <a:bodyPr/>
          <a:lstStyle/>
          <a:p>
            <a:pPr eaLnBrk="1" hangingPunct="1"/>
            <a:r>
              <a:rPr lang="zh-CN" altLang="en-US" sz="3200" b="1" dirty="0" smtClean="0">
                <a:solidFill>
                  <a:srgbClr val="0070C0"/>
                </a:solidFill>
              </a:rPr>
              <a:t>专题六  罗斯福新政与当代资本主义的新变化</a:t>
            </a:r>
          </a:p>
        </p:txBody>
      </p:sp>
      <p:pic>
        <p:nvPicPr>
          <p:cNvPr id="12291" name="Picture 3" descr="面包线"/>
          <p:cNvPicPr>
            <a:picLocks noChangeAspect="1" noChangeArrowheads="1"/>
          </p:cNvPicPr>
          <p:nvPr/>
        </p:nvPicPr>
        <p:blipFill>
          <a:blip r:embed="rId2" cstate="print"/>
          <a:srcRect b="16000"/>
          <a:stretch>
            <a:fillRect/>
          </a:stretch>
        </p:blipFill>
        <p:spPr bwMode="auto">
          <a:xfrm>
            <a:off x="0" y="1773238"/>
            <a:ext cx="5372100" cy="3384550"/>
          </a:xfrm>
          <a:prstGeom prst="rect">
            <a:avLst/>
          </a:prstGeom>
          <a:noFill/>
          <a:ln w="9525">
            <a:noFill/>
            <a:miter lim="800000"/>
            <a:headEnd/>
            <a:tailEnd/>
          </a:ln>
        </p:spPr>
      </p:pic>
      <p:pic>
        <p:nvPicPr>
          <p:cNvPr id="12292" name="Picture 2" descr="罗斯福在签署文件"/>
          <p:cNvPicPr>
            <a:picLocks noChangeAspect="1" noChangeArrowheads="1"/>
          </p:cNvPicPr>
          <p:nvPr/>
        </p:nvPicPr>
        <p:blipFill>
          <a:blip r:embed="rId3" cstate="print"/>
          <a:srcRect/>
          <a:stretch>
            <a:fillRect/>
          </a:stretch>
        </p:blipFill>
        <p:spPr bwMode="auto">
          <a:xfrm>
            <a:off x="5435600" y="3716338"/>
            <a:ext cx="3708400" cy="3141662"/>
          </a:xfrm>
          <a:prstGeom prst="rect">
            <a:avLst/>
          </a:prstGeom>
          <a:noFill/>
          <a:ln w="9525">
            <a:noFill/>
            <a:miter lim="800000"/>
            <a:headEnd/>
            <a:tailEnd/>
          </a:ln>
        </p:spPr>
      </p:pic>
      <p:cxnSp>
        <p:nvCxnSpPr>
          <p:cNvPr id="5" name="直接连接符 4"/>
          <p:cNvCxnSpPr/>
          <p:nvPr/>
        </p:nvCxnSpPr>
        <p:spPr>
          <a:xfrm>
            <a:off x="0" y="1700213"/>
            <a:ext cx="9144000" cy="73025"/>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364163" y="1728788"/>
            <a:ext cx="0" cy="515620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0" y="5157788"/>
            <a:ext cx="5292725"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51520" y="5157192"/>
            <a:ext cx="4392613" cy="646331"/>
          </a:xfrm>
          <a:prstGeom prst="rect">
            <a:avLst/>
          </a:prstGeom>
          <a:solidFill>
            <a:srgbClr val="FF0000"/>
          </a:solidFill>
        </p:spPr>
        <p:txBody>
          <a:bodyPr wrap="square">
            <a:spAutoFit/>
          </a:bodyPr>
          <a:lstStyle/>
          <a:p>
            <a:pPr>
              <a:defRPr/>
            </a:pPr>
            <a:r>
              <a:rPr lang="en-US" altLang="zh-CN" sz="3600" dirty="0">
                <a:solidFill>
                  <a:schemeClr val="bg1"/>
                </a:solidFill>
                <a:latin typeface="+mj-ea"/>
                <a:ea typeface="+mj-ea"/>
              </a:rPr>
              <a:t>1929-1933</a:t>
            </a:r>
            <a:r>
              <a:rPr lang="zh-CN" altLang="en-US" sz="3600" dirty="0">
                <a:solidFill>
                  <a:schemeClr val="bg1"/>
                </a:solidFill>
                <a:latin typeface="+mj-ea"/>
                <a:ea typeface="+mj-ea"/>
              </a:rPr>
              <a:t>经济危机</a:t>
            </a:r>
          </a:p>
        </p:txBody>
      </p:sp>
      <p:sp>
        <p:nvSpPr>
          <p:cNvPr id="15" name="TextBox 14"/>
          <p:cNvSpPr txBox="1"/>
          <p:nvPr/>
        </p:nvSpPr>
        <p:spPr>
          <a:xfrm>
            <a:off x="6011863" y="2492375"/>
            <a:ext cx="2663825" cy="646113"/>
          </a:xfrm>
          <a:prstGeom prst="rect">
            <a:avLst/>
          </a:prstGeom>
          <a:solidFill>
            <a:srgbClr val="00B050"/>
          </a:solidFill>
        </p:spPr>
        <p:txBody>
          <a:bodyPr>
            <a:spAutoFit/>
          </a:bodyPr>
          <a:lstStyle/>
          <a:p>
            <a:pPr>
              <a:defRPr/>
            </a:pPr>
            <a:r>
              <a:rPr lang="zh-CN" altLang="en-US" sz="3600" dirty="0">
                <a:solidFill>
                  <a:schemeClr val="bg2">
                    <a:lumMod val="50000"/>
                  </a:schemeClr>
                </a:solidFill>
                <a:latin typeface="+mj-ea"/>
                <a:ea typeface="+mj-ea"/>
              </a:rPr>
              <a:t>罗斯福新政</a:t>
            </a:r>
          </a:p>
        </p:txBody>
      </p:sp>
      <p:sp>
        <p:nvSpPr>
          <p:cNvPr id="12" name="TextBox 11"/>
          <p:cNvSpPr txBox="1"/>
          <p:nvPr/>
        </p:nvSpPr>
        <p:spPr>
          <a:xfrm>
            <a:off x="3203575" y="6453188"/>
            <a:ext cx="2089150" cy="307975"/>
          </a:xfrm>
          <a:prstGeom prst="rect">
            <a:avLst/>
          </a:prstGeom>
          <a:noFill/>
        </p:spPr>
        <p:txBody>
          <a:bodyPr>
            <a:spAutoFit/>
          </a:bodyPr>
          <a:lstStyle/>
          <a:p>
            <a:pPr>
              <a:defRPr/>
            </a:pPr>
            <a:r>
              <a:rPr lang="zh-CN" altLang="en-US" sz="1400" dirty="0">
                <a:latin typeface="+mj-ea"/>
                <a:ea typeface="+mj-ea"/>
              </a:rPr>
              <a:t>泸源中学历史组  朱树朝</a:t>
            </a:r>
          </a:p>
        </p:txBody>
      </p:sp>
      <p:sp>
        <p:nvSpPr>
          <p:cNvPr id="14" name="TextBox 13"/>
          <p:cNvSpPr txBox="1"/>
          <p:nvPr/>
        </p:nvSpPr>
        <p:spPr>
          <a:xfrm>
            <a:off x="971600" y="908720"/>
            <a:ext cx="7128792" cy="646331"/>
          </a:xfrm>
          <a:prstGeom prst="rect">
            <a:avLst/>
          </a:prstGeom>
          <a:solidFill>
            <a:srgbClr val="FF0000"/>
          </a:solidFill>
        </p:spPr>
        <p:txBody>
          <a:bodyPr wrap="square">
            <a:spAutoFit/>
          </a:bodyPr>
          <a:lstStyle/>
          <a:p>
            <a:pPr>
              <a:defRPr/>
            </a:pPr>
            <a:r>
              <a:rPr lang="en-US" altLang="zh-CN" sz="3600" dirty="0" smtClean="0">
                <a:solidFill>
                  <a:schemeClr val="bg1"/>
                </a:solidFill>
                <a:latin typeface="+mj-ea"/>
                <a:ea typeface="+mj-ea"/>
              </a:rPr>
              <a:t>---</a:t>
            </a:r>
            <a:r>
              <a:rPr lang="zh-CN" altLang="en-US" sz="3600" dirty="0" smtClean="0">
                <a:solidFill>
                  <a:schemeClr val="bg1"/>
                </a:solidFill>
                <a:latin typeface="+mj-ea"/>
                <a:ea typeface="+mj-ea"/>
              </a:rPr>
              <a:t>资本主义经济运行机制的调整</a:t>
            </a:r>
            <a:endParaRPr lang="zh-CN" altLang="en-US" sz="3600" dirty="0">
              <a:solidFill>
                <a:schemeClr val="bg1"/>
              </a:solidFill>
              <a:latin typeface="+mj-ea"/>
              <a:ea typeface="+mj-ea"/>
            </a:endParaRPr>
          </a:p>
        </p:txBody>
      </p:sp>
      <p:sp>
        <p:nvSpPr>
          <p:cNvPr id="16" name="TextBox 15"/>
          <p:cNvSpPr txBox="1"/>
          <p:nvPr/>
        </p:nvSpPr>
        <p:spPr>
          <a:xfrm>
            <a:off x="179512" y="6093296"/>
            <a:ext cx="4968552" cy="646331"/>
          </a:xfrm>
          <a:prstGeom prst="rect">
            <a:avLst/>
          </a:prstGeom>
          <a:solidFill>
            <a:srgbClr val="00B050"/>
          </a:solidFill>
        </p:spPr>
        <p:txBody>
          <a:bodyPr wrap="square">
            <a:spAutoFit/>
          </a:bodyPr>
          <a:lstStyle/>
          <a:p>
            <a:pPr>
              <a:defRPr/>
            </a:pPr>
            <a:r>
              <a:rPr lang="zh-CN" altLang="en-US" sz="3600" dirty="0" smtClean="0">
                <a:solidFill>
                  <a:schemeClr val="bg1"/>
                </a:solidFill>
                <a:latin typeface="+mj-ea"/>
                <a:ea typeface="+mj-ea"/>
              </a:rPr>
              <a:t>当代资本主义的新变化</a:t>
            </a:r>
            <a:endParaRPr lang="zh-CN" altLang="en-US" sz="36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1779588"/>
            <a:ext cx="8675687" cy="452437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1929</a:t>
            </a:r>
            <a:r>
              <a:rPr lang="zh-CN" altLang="zh-CN" sz="3600" b="1" dirty="0">
                <a:latin typeface="+mj-ea"/>
                <a:ea typeface="+mj-ea"/>
              </a:rPr>
              <a:t>～</a:t>
            </a:r>
            <a:r>
              <a:rPr lang="en-US" altLang="zh-CN" sz="3600" b="1" dirty="0">
                <a:latin typeface="+mj-ea"/>
                <a:ea typeface="+mj-ea"/>
              </a:rPr>
              <a:t>1933</a:t>
            </a:r>
            <a:r>
              <a:rPr lang="zh-CN" altLang="zh-CN" sz="3600" b="1" dirty="0">
                <a:latin typeface="+mj-ea"/>
                <a:ea typeface="+mj-ea"/>
              </a:rPr>
              <a:t>年的经济危机爆发后，世界各地均进行了时事报道，下列报道失实的一项是</a:t>
            </a:r>
            <a:r>
              <a:rPr lang="en-US" altLang="zh-CN" sz="3600" b="1" dirty="0">
                <a:latin typeface="+mj-ea"/>
                <a:ea typeface="+mj-ea"/>
              </a:rPr>
              <a:t>		(</a:t>
            </a:r>
            <a:r>
              <a:rPr lang="zh-CN" altLang="zh-CN" sz="3600" b="1" dirty="0">
                <a:latin typeface="+mj-ea"/>
                <a:ea typeface="+mj-ea"/>
              </a:rPr>
              <a:t>　　</a:t>
            </a:r>
            <a:r>
              <a:rPr lang="en-US" altLang="zh-CN" sz="3600" b="1" dirty="0">
                <a:latin typeface="+mj-ea"/>
                <a:ea typeface="+mj-ea"/>
              </a:rPr>
              <a:t>)</a:t>
            </a:r>
            <a:r>
              <a:rPr lang="zh-CN" altLang="zh-CN" sz="3600" b="1" dirty="0">
                <a:latin typeface="+mj-ea"/>
                <a:ea typeface="+mj-ea"/>
              </a:rPr>
              <a:t>。</a:t>
            </a:r>
          </a:p>
          <a:p>
            <a:pPr>
              <a:defRPr/>
            </a:pPr>
            <a:r>
              <a:rPr lang="en-US" altLang="zh-CN" sz="3600" b="1" dirty="0">
                <a:latin typeface="+mj-ea"/>
                <a:ea typeface="+mj-ea"/>
              </a:rPr>
              <a:t>A</a:t>
            </a:r>
            <a:r>
              <a:rPr lang="zh-CN" altLang="zh-CN" sz="3600" b="1" dirty="0">
                <a:latin typeface="+mj-ea"/>
                <a:ea typeface="+mj-ea"/>
              </a:rPr>
              <a:t>．德国的股票交易所正常营业，交易额</a:t>
            </a:r>
            <a:r>
              <a:rPr lang="en-US" altLang="zh-CN" sz="3600" b="1" dirty="0">
                <a:latin typeface="+mj-ea"/>
                <a:ea typeface="+mj-ea"/>
              </a:rPr>
              <a:t>              </a:t>
            </a:r>
            <a:r>
              <a:rPr lang="zh-CN" altLang="zh-CN" sz="3600" b="1" dirty="0">
                <a:latin typeface="+mj-ea"/>
                <a:ea typeface="+mj-ea"/>
              </a:rPr>
              <a:t>又创历史新高</a:t>
            </a:r>
          </a:p>
          <a:p>
            <a:pPr>
              <a:defRPr/>
            </a:pPr>
            <a:r>
              <a:rPr lang="en-US" altLang="zh-CN" sz="3600" b="1" dirty="0">
                <a:latin typeface="+mj-ea"/>
                <a:ea typeface="+mj-ea"/>
              </a:rPr>
              <a:t>B</a:t>
            </a:r>
            <a:r>
              <a:rPr lang="zh-CN" altLang="zh-CN" sz="3600" b="1" dirty="0">
                <a:latin typeface="+mj-ea"/>
                <a:ea typeface="+mj-ea"/>
              </a:rPr>
              <a:t>．法国出现了社会动乱</a:t>
            </a:r>
          </a:p>
          <a:p>
            <a:pPr>
              <a:defRPr/>
            </a:pPr>
            <a:r>
              <a:rPr lang="en-US" altLang="zh-CN" sz="3600" b="1" dirty="0">
                <a:latin typeface="+mj-ea"/>
                <a:ea typeface="+mj-ea"/>
              </a:rPr>
              <a:t>C</a:t>
            </a:r>
            <a:r>
              <a:rPr lang="zh-CN" altLang="zh-CN" sz="3600" b="1" dirty="0">
                <a:latin typeface="+mj-ea"/>
                <a:ea typeface="+mj-ea"/>
              </a:rPr>
              <a:t>．美国人排队领救济</a:t>
            </a:r>
          </a:p>
          <a:p>
            <a:pPr>
              <a:defRPr/>
            </a:pPr>
            <a:r>
              <a:rPr lang="en-US" altLang="zh-CN" sz="3600" b="1" dirty="0">
                <a:latin typeface="+mj-ea"/>
                <a:ea typeface="+mj-ea"/>
              </a:rPr>
              <a:t>D</a:t>
            </a:r>
            <a:r>
              <a:rPr lang="zh-CN" altLang="zh-CN" sz="3600" b="1" dirty="0">
                <a:latin typeface="+mj-ea"/>
                <a:ea typeface="+mj-ea"/>
              </a:rPr>
              <a:t>．美国退伍军人上街游行</a:t>
            </a:r>
          </a:p>
        </p:txBody>
      </p:sp>
      <p:sp>
        <p:nvSpPr>
          <p:cNvPr id="13315" name="标题 1"/>
          <p:cNvSpPr>
            <a:spLocks noGrp="1"/>
          </p:cNvSpPr>
          <p:nvPr>
            <p:ph type="title"/>
          </p:nvPr>
        </p:nvSpPr>
        <p:spPr>
          <a:xfrm>
            <a:off x="0" y="0"/>
            <a:ext cx="2484438"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2-1</a:t>
            </a:r>
            <a:r>
              <a:rPr lang="zh-CN" altLang="en-US" b="1" dirty="0" smtClean="0">
                <a:solidFill>
                  <a:srgbClr val="FF0000"/>
                </a:solidFill>
                <a:latin typeface="+mn-ea"/>
                <a:ea typeface="+mn-ea"/>
              </a:rPr>
              <a:t>：</a:t>
            </a:r>
          </a:p>
        </p:txBody>
      </p:sp>
      <p:sp>
        <p:nvSpPr>
          <p:cNvPr id="4" name="矩形 3"/>
          <p:cNvSpPr/>
          <p:nvPr/>
        </p:nvSpPr>
        <p:spPr>
          <a:xfrm>
            <a:off x="468313" y="3452813"/>
            <a:ext cx="8531225" cy="1200150"/>
          </a:xfrm>
          <a:prstGeom prst="rect">
            <a:avLst/>
          </a:prstGeom>
        </p:spPr>
        <p:txBody>
          <a:bodyPr>
            <a:spAutoFit/>
          </a:bodyPr>
          <a:lstStyle/>
          <a:p>
            <a:pPr>
              <a:defRPr/>
            </a:pPr>
            <a:r>
              <a:rPr lang="en-US" altLang="zh-CN" sz="3600" b="1" dirty="0">
                <a:solidFill>
                  <a:srgbClr val="FF0000"/>
                </a:solidFill>
                <a:latin typeface="+mj-ea"/>
                <a:ea typeface="+mj-ea"/>
              </a:rPr>
              <a:t>A</a:t>
            </a:r>
            <a:r>
              <a:rPr lang="zh-CN" altLang="zh-CN" sz="3600" b="1" dirty="0">
                <a:solidFill>
                  <a:srgbClr val="FF0000"/>
                </a:solidFill>
                <a:latin typeface="+mj-ea"/>
                <a:ea typeface="+mj-ea"/>
              </a:rPr>
              <a:t>．德国的股票交易所正常营业，交易额</a:t>
            </a:r>
            <a:r>
              <a:rPr lang="en-US" altLang="zh-CN" sz="3600" b="1" dirty="0">
                <a:solidFill>
                  <a:srgbClr val="FF0000"/>
                </a:solidFill>
                <a:latin typeface="+mj-ea"/>
                <a:ea typeface="+mj-ea"/>
              </a:rPr>
              <a:t>              </a:t>
            </a:r>
            <a:r>
              <a:rPr lang="zh-CN" altLang="zh-CN" sz="3600" b="1" dirty="0">
                <a:solidFill>
                  <a:srgbClr val="FF0000"/>
                </a:solidFill>
                <a:latin typeface="+mj-ea"/>
                <a:ea typeface="+mj-ea"/>
              </a:rPr>
              <a:t>又创历史新高</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179388" y="549275"/>
            <a:ext cx="8964612" cy="6738938"/>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solidFill>
                  <a:srgbClr val="FF0000"/>
                </a:solidFill>
                <a:latin typeface="+mj-ea"/>
                <a:ea typeface="+mj-ea"/>
              </a:rPr>
              <a:t>一：</a:t>
            </a:r>
            <a:r>
              <a:rPr lang="zh-CN" altLang="en-US" sz="3600" b="1" dirty="0">
                <a:latin typeface="+mj-ea"/>
                <a:ea typeface="+mj-ea"/>
              </a:rPr>
              <a:t>从美国爆发的经济危机迅速波及到了所有的资本主义国家，并影响到所有的经济部门。</a:t>
            </a:r>
            <a:endParaRPr lang="en-US" altLang="zh-CN" sz="3600" b="1" dirty="0">
              <a:latin typeface="+mj-ea"/>
              <a:ea typeface="+mj-ea"/>
            </a:endParaRPr>
          </a:p>
          <a:p>
            <a:pPr>
              <a:defRPr/>
            </a:pPr>
            <a:endParaRPr lang="en-US" altLang="zh-CN" sz="3600" b="1" dirty="0">
              <a:solidFill>
                <a:srgbClr val="FF0000"/>
              </a:solidFill>
              <a:latin typeface="+mj-ea"/>
              <a:ea typeface="+mj-ea"/>
            </a:endParaRPr>
          </a:p>
          <a:p>
            <a:pPr>
              <a:defRPr/>
            </a:pPr>
            <a:r>
              <a:rPr lang="zh-CN" altLang="en-US" sz="3600" b="1" dirty="0">
                <a:solidFill>
                  <a:srgbClr val="FF0000"/>
                </a:solidFill>
                <a:latin typeface="+mj-ea"/>
                <a:ea typeface="+mj-ea"/>
              </a:rPr>
              <a:t>二：</a:t>
            </a:r>
            <a:r>
              <a:rPr lang="zh-CN" altLang="en-US" sz="3600" b="1" dirty="0">
                <a:latin typeface="+mj-ea"/>
                <a:ea typeface="+mj-ea"/>
              </a:rPr>
              <a:t>一般的经济危机持续一年最多不过两年，而</a:t>
            </a:r>
            <a:r>
              <a:rPr lang="en-US" altLang="zh-CN" sz="3600" b="1" dirty="0">
                <a:latin typeface="+mj-ea"/>
                <a:ea typeface="+mj-ea"/>
              </a:rPr>
              <a:t>30</a:t>
            </a:r>
            <a:r>
              <a:rPr lang="zh-CN" altLang="en-US" sz="3600" b="1" dirty="0">
                <a:latin typeface="+mj-ea"/>
                <a:ea typeface="+mj-ea"/>
              </a:rPr>
              <a:t>年代初的危机持续了长达</a:t>
            </a:r>
            <a:r>
              <a:rPr lang="en-US" altLang="zh-CN" sz="3600" b="1" dirty="0">
                <a:latin typeface="+mj-ea"/>
                <a:ea typeface="+mj-ea"/>
              </a:rPr>
              <a:t>4</a:t>
            </a:r>
            <a:r>
              <a:rPr lang="zh-CN" altLang="en-US" sz="3600" b="1" dirty="0">
                <a:latin typeface="+mj-ea"/>
                <a:ea typeface="+mj-ea"/>
              </a:rPr>
              <a:t>年之久，有的国家甚至更长一点。</a:t>
            </a:r>
          </a:p>
          <a:p>
            <a:pPr>
              <a:defRPr/>
            </a:pPr>
            <a:endParaRPr lang="en-US" altLang="zh-CN" sz="3600" b="1" dirty="0">
              <a:solidFill>
                <a:srgbClr val="FF0000"/>
              </a:solidFill>
              <a:latin typeface="+mj-ea"/>
              <a:ea typeface="+mj-ea"/>
            </a:endParaRPr>
          </a:p>
          <a:p>
            <a:pPr>
              <a:defRPr/>
            </a:pPr>
            <a:r>
              <a:rPr lang="zh-CN" altLang="en-US" sz="3600" b="1" dirty="0">
                <a:solidFill>
                  <a:srgbClr val="FF0000"/>
                </a:solidFill>
                <a:latin typeface="+mj-ea"/>
                <a:ea typeface="+mj-ea"/>
              </a:rPr>
              <a:t>三：</a:t>
            </a:r>
            <a:r>
              <a:rPr lang="zh-CN" altLang="en-US" sz="3600" b="1" dirty="0">
                <a:latin typeface="+mj-ea"/>
                <a:ea typeface="+mj-ea"/>
              </a:rPr>
              <a:t>资本主义世界生产减少了</a:t>
            </a:r>
            <a:r>
              <a:rPr lang="en-US" altLang="zh-CN" sz="3600" b="1" dirty="0">
                <a:latin typeface="+mj-ea"/>
                <a:ea typeface="+mj-ea"/>
              </a:rPr>
              <a:t>36%</a:t>
            </a:r>
            <a:r>
              <a:rPr lang="zh-CN" altLang="en-US" sz="3600" b="1" dirty="0">
                <a:latin typeface="+mj-ea"/>
                <a:ea typeface="+mj-ea"/>
              </a:rPr>
              <a:t>，失业工人</a:t>
            </a:r>
            <a:r>
              <a:rPr lang="en-US" altLang="zh-CN" sz="3600" b="1" dirty="0">
                <a:latin typeface="+mj-ea"/>
                <a:ea typeface="+mj-ea"/>
              </a:rPr>
              <a:t>3000</a:t>
            </a:r>
            <a:r>
              <a:rPr lang="zh-CN" altLang="en-US" sz="3600" b="1" dirty="0">
                <a:latin typeface="+mj-ea"/>
                <a:ea typeface="+mj-ea"/>
              </a:rPr>
              <a:t>多万，几百万农民破产，上万家银行倒闭。</a:t>
            </a:r>
            <a:endParaRPr lang="zh-CN" altLang="zh-CN" sz="3600" b="1" dirty="0">
              <a:latin typeface="+mj-ea"/>
              <a:ea typeface="+mj-ea"/>
            </a:endParaRPr>
          </a:p>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26988"/>
            <a:ext cx="4067175" cy="763588"/>
          </a:xfrm>
        </p:spPr>
        <p:txBody>
          <a:bodyPr/>
          <a:lstStyle/>
          <a:p>
            <a:pPr eaLnBrk="1" hangingPunct="1">
              <a:defRPr/>
            </a:pPr>
            <a:r>
              <a:rPr lang="zh-CN" altLang="en-US" b="1" dirty="0" smtClean="0">
                <a:solidFill>
                  <a:srgbClr val="FF0000"/>
                </a:solidFill>
                <a:latin typeface="+mn-ea"/>
                <a:ea typeface="+mn-ea"/>
              </a:rPr>
              <a:t>特点（史料：）</a:t>
            </a:r>
          </a:p>
        </p:txBody>
      </p:sp>
      <p:sp>
        <p:nvSpPr>
          <p:cNvPr id="9" name="Text Box 5"/>
          <p:cNvSpPr txBox="1">
            <a:spLocks noChangeArrowheads="1"/>
          </p:cNvSpPr>
          <p:nvPr/>
        </p:nvSpPr>
        <p:spPr bwMode="auto">
          <a:xfrm>
            <a:off x="4787900" y="1919288"/>
            <a:ext cx="2808288" cy="646112"/>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范围特别广</a:t>
            </a:r>
          </a:p>
        </p:txBody>
      </p:sp>
      <p:sp>
        <p:nvSpPr>
          <p:cNvPr id="10" name="Text Box 5"/>
          <p:cNvSpPr txBox="1">
            <a:spLocks noChangeArrowheads="1"/>
          </p:cNvSpPr>
          <p:nvPr/>
        </p:nvSpPr>
        <p:spPr bwMode="auto">
          <a:xfrm>
            <a:off x="4716463" y="4076700"/>
            <a:ext cx="2951162" cy="646113"/>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时间特别长</a:t>
            </a:r>
          </a:p>
        </p:txBody>
      </p:sp>
      <p:sp>
        <p:nvSpPr>
          <p:cNvPr id="11" name="Text Box 5"/>
          <p:cNvSpPr txBox="1">
            <a:spLocks noChangeArrowheads="1"/>
          </p:cNvSpPr>
          <p:nvPr/>
        </p:nvSpPr>
        <p:spPr bwMode="auto">
          <a:xfrm>
            <a:off x="4716463" y="6238875"/>
            <a:ext cx="3168650" cy="646113"/>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破坏性特别大</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1+#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 历史上著名的经济危机</a:t>
            </a:r>
            <a:endParaRPr lang="zh-CN" altLang="en-US" dirty="0"/>
          </a:p>
        </p:txBody>
      </p:sp>
      <p:sp>
        <p:nvSpPr>
          <p:cNvPr id="3" name="内容占位符 2"/>
          <p:cNvSpPr>
            <a:spLocks noGrp="1"/>
          </p:cNvSpPr>
          <p:nvPr>
            <p:ph idx="1"/>
          </p:nvPr>
        </p:nvSpPr>
        <p:spPr>
          <a:xfrm>
            <a:off x="0" y="1340768"/>
            <a:ext cx="8892480" cy="5328592"/>
          </a:xfrm>
        </p:spPr>
        <p:txBody>
          <a:bodyPr/>
          <a:lstStyle/>
          <a:p>
            <a:pPr>
              <a:buNone/>
            </a:pPr>
            <a:r>
              <a:rPr lang="zh-CN" altLang="en-US" dirty="0" smtClean="0"/>
              <a:t>          </a:t>
            </a:r>
            <a:r>
              <a:rPr lang="zh-CN" altLang="en-US" b="1" dirty="0" smtClean="0"/>
              <a:t>在资本主义经济的发展过程中，经济危机是周期地重演的，危机与危机之间的间隔表现了一定的规律性。</a:t>
            </a:r>
            <a:endParaRPr lang="en-US" altLang="zh-CN" b="1" dirty="0" smtClean="0"/>
          </a:p>
          <a:p>
            <a:pPr>
              <a:buNone/>
            </a:pPr>
            <a:r>
              <a:rPr lang="en-US" altLang="zh-CN" b="1" dirty="0" smtClean="0"/>
              <a:t>          </a:t>
            </a:r>
            <a:r>
              <a:rPr lang="zh-CN" altLang="en-US" b="1" dirty="0" smtClean="0"/>
              <a:t>自</a:t>
            </a:r>
            <a:r>
              <a:rPr lang="en-US" altLang="zh-CN" b="1" dirty="0" smtClean="0"/>
              <a:t>1825</a:t>
            </a:r>
            <a:r>
              <a:rPr lang="zh-CN" altLang="en-US" b="1" dirty="0" smtClean="0"/>
              <a:t>年英国第一次发生普遍的生产过剩的经济危机以来，随后发生危机的年份是</a:t>
            </a:r>
            <a:r>
              <a:rPr lang="en-US" altLang="zh-CN" b="1" dirty="0" smtClean="0"/>
              <a:t>1836</a:t>
            </a:r>
            <a:r>
              <a:rPr lang="zh-CN" altLang="en-US" b="1" dirty="0" smtClean="0"/>
              <a:t>年、</a:t>
            </a:r>
            <a:r>
              <a:rPr lang="en-US" altLang="zh-CN" b="1" dirty="0" smtClean="0"/>
              <a:t>1847</a:t>
            </a:r>
            <a:r>
              <a:rPr lang="zh-CN" altLang="en-US" b="1" dirty="0" smtClean="0"/>
              <a:t>年、</a:t>
            </a:r>
            <a:r>
              <a:rPr lang="en-US" altLang="zh-CN" b="1" dirty="0" smtClean="0"/>
              <a:t>1857</a:t>
            </a:r>
            <a:r>
              <a:rPr lang="zh-CN" altLang="en-US" b="1" dirty="0" smtClean="0"/>
              <a:t>年、</a:t>
            </a:r>
            <a:r>
              <a:rPr lang="en-US" altLang="zh-CN" b="1" dirty="0" smtClean="0"/>
              <a:t>1866</a:t>
            </a:r>
            <a:r>
              <a:rPr lang="zh-CN" altLang="en-US" b="1" dirty="0" smtClean="0"/>
              <a:t>年、</a:t>
            </a:r>
            <a:r>
              <a:rPr lang="en-US" altLang="zh-CN" b="1" dirty="0" smtClean="0"/>
              <a:t>1873</a:t>
            </a:r>
            <a:r>
              <a:rPr lang="zh-CN" altLang="en-US" b="1" dirty="0" smtClean="0"/>
              <a:t>年、</a:t>
            </a:r>
            <a:r>
              <a:rPr lang="en-US" altLang="zh-CN" b="1" dirty="0" smtClean="0"/>
              <a:t>1882</a:t>
            </a:r>
            <a:r>
              <a:rPr lang="zh-CN" altLang="en-US" b="1" dirty="0" smtClean="0"/>
              <a:t>年、</a:t>
            </a:r>
            <a:r>
              <a:rPr lang="en-US" altLang="zh-CN" b="1" dirty="0" smtClean="0"/>
              <a:t>1890</a:t>
            </a:r>
            <a:r>
              <a:rPr lang="zh-CN" altLang="en-US" b="1" dirty="0" smtClean="0"/>
              <a:t>年和</a:t>
            </a:r>
            <a:r>
              <a:rPr lang="en-US" altLang="zh-CN" b="1" dirty="0" smtClean="0"/>
              <a:t>1900</a:t>
            </a:r>
            <a:r>
              <a:rPr lang="zh-CN" altLang="en-US" b="1" dirty="0" smtClean="0"/>
              <a:t>年。</a:t>
            </a:r>
            <a:r>
              <a:rPr lang="en-US" altLang="zh-CN" b="1" dirty="0" smtClean="0"/>
              <a:t>……</a:t>
            </a:r>
            <a:r>
              <a:rPr lang="zh-CN" altLang="en-US" b="1" dirty="0" smtClean="0"/>
              <a:t>差不多每隔十年左右就要发生一次这样的经济危机。</a:t>
            </a:r>
            <a:endParaRPr lang="zh-CN" alt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88640"/>
            <a:ext cx="8892480" cy="1569660"/>
          </a:xfrm>
          <a:prstGeom prst="rect">
            <a:avLst/>
          </a:prstGeom>
        </p:spPr>
        <p:txBody>
          <a:bodyPr wrap="square">
            <a:spAutoFit/>
          </a:bodyPr>
          <a:lstStyle/>
          <a:p>
            <a:r>
              <a:rPr lang="zh-CN" altLang="en-US" sz="3200" b="1" dirty="0" smtClean="0">
                <a:solidFill>
                  <a:prstClr val="black"/>
                </a:solidFill>
                <a:latin typeface="+mj-ea"/>
                <a:ea typeface="+mj-ea"/>
              </a:rPr>
              <a:t>进入</a:t>
            </a:r>
            <a:r>
              <a:rPr lang="en-US" altLang="zh-CN" sz="3200" b="1" dirty="0" smtClean="0">
                <a:solidFill>
                  <a:prstClr val="black"/>
                </a:solidFill>
                <a:latin typeface="+mj-ea"/>
                <a:ea typeface="+mj-ea"/>
              </a:rPr>
              <a:t>20</a:t>
            </a:r>
            <a:r>
              <a:rPr lang="zh-CN" altLang="en-US" sz="3200" b="1" dirty="0" smtClean="0">
                <a:solidFill>
                  <a:prstClr val="black"/>
                </a:solidFill>
                <a:latin typeface="+mj-ea"/>
                <a:ea typeface="+mj-ea"/>
              </a:rPr>
              <a:t>世纪，在</a:t>
            </a:r>
            <a:r>
              <a:rPr lang="en-US" altLang="zh-CN" sz="3200" b="1" dirty="0" smtClean="0">
                <a:solidFill>
                  <a:prstClr val="black"/>
                </a:solidFill>
                <a:latin typeface="+mj-ea"/>
                <a:ea typeface="+mj-ea"/>
              </a:rPr>
              <a:t>1900</a:t>
            </a:r>
            <a:r>
              <a:rPr lang="zh-CN" altLang="en-US" sz="3200" b="1" dirty="0" smtClean="0">
                <a:solidFill>
                  <a:prstClr val="black"/>
                </a:solidFill>
                <a:latin typeface="+mj-ea"/>
                <a:ea typeface="+mj-ea"/>
              </a:rPr>
              <a:t>年危机之后，又发生了</a:t>
            </a:r>
            <a:r>
              <a:rPr lang="en-US" altLang="zh-CN" sz="3200" b="1" dirty="0" smtClean="0">
                <a:solidFill>
                  <a:prstClr val="black"/>
                </a:solidFill>
                <a:latin typeface="+mj-ea"/>
                <a:ea typeface="+mj-ea"/>
              </a:rPr>
              <a:t>1907</a:t>
            </a:r>
            <a:r>
              <a:rPr lang="zh-CN" altLang="en-US" sz="3200" b="1" dirty="0" smtClean="0">
                <a:solidFill>
                  <a:prstClr val="black"/>
                </a:solidFill>
                <a:latin typeface="+mj-ea"/>
                <a:ea typeface="+mj-ea"/>
              </a:rPr>
              <a:t>年、</a:t>
            </a:r>
            <a:r>
              <a:rPr lang="en-US" altLang="zh-CN" sz="3200" b="1" dirty="0" smtClean="0">
                <a:solidFill>
                  <a:prstClr val="black"/>
                </a:solidFill>
                <a:latin typeface="+mj-ea"/>
                <a:ea typeface="+mj-ea"/>
              </a:rPr>
              <a:t>1914</a:t>
            </a:r>
            <a:r>
              <a:rPr lang="zh-CN" altLang="en-US" sz="3200" b="1" dirty="0" smtClean="0">
                <a:solidFill>
                  <a:prstClr val="black"/>
                </a:solidFill>
                <a:latin typeface="+mj-ea"/>
                <a:ea typeface="+mj-ea"/>
              </a:rPr>
              <a:t>年、</a:t>
            </a:r>
            <a:r>
              <a:rPr lang="en-US" altLang="zh-CN" sz="3200" b="1" dirty="0" smtClean="0">
                <a:solidFill>
                  <a:prstClr val="black"/>
                </a:solidFill>
                <a:latin typeface="+mj-ea"/>
                <a:ea typeface="+mj-ea"/>
              </a:rPr>
              <a:t>1921</a:t>
            </a:r>
            <a:r>
              <a:rPr lang="zh-CN" altLang="en-US" sz="3200" b="1" dirty="0" smtClean="0">
                <a:solidFill>
                  <a:prstClr val="black"/>
                </a:solidFill>
                <a:latin typeface="+mj-ea"/>
                <a:ea typeface="+mj-ea"/>
              </a:rPr>
              <a:t>年、</a:t>
            </a:r>
            <a:r>
              <a:rPr lang="en-US" altLang="zh-CN" sz="3200" b="1" dirty="0" smtClean="0">
                <a:solidFill>
                  <a:prstClr val="black"/>
                </a:solidFill>
                <a:latin typeface="+mj-ea"/>
                <a:ea typeface="+mj-ea"/>
              </a:rPr>
              <a:t>1929</a:t>
            </a:r>
            <a:r>
              <a:rPr lang="zh-CN" altLang="en-US" sz="3200" b="1" dirty="0" smtClean="0">
                <a:solidFill>
                  <a:prstClr val="black"/>
                </a:solidFill>
                <a:latin typeface="+mj-ea"/>
                <a:ea typeface="+mj-ea"/>
              </a:rPr>
              <a:t>～</a:t>
            </a:r>
            <a:r>
              <a:rPr lang="en-US" altLang="zh-CN" sz="3200" b="1" dirty="0" smtClean="0">
                <a:solidFill>
                  <a:prstClr val="black"/>
                </a:solidFill>
                <a:latin typeface="+mj-ea"/>
                <a:ea typeface="+mj-ea"/>
              </a:rPr>
              <a:t>1933</a:t>
            </a:r>
            <a:r>
              <a:rPr lang="zh-CN" altLang="en-US" sz="3200" b="1" dirty="0" smtClean="0">
                <a:solidFill>
                  <a:prstClr val="black"/>
                </a:solidFill>
                <a:latin typeface="+mj-ea"/>
                <a:ea typeface="+mj-ea"/>
              </a:rPr>
              <a:t>年和 </a:t>
            </a:r>
            <a:r>
              <a:rPr lang="en-US" altLang="zh-CN" sz="3200" b="1" dirty="0" smtClean="0">
                <a:solidFill>
                  <a:prstClr val="black"/>
                </a:solidFill>
                <a:latin typeface="+mj-ea"/>
                <a:ea typeface="+mj-ea"/>
              </a:rPr>
              <a:t>1937</a:t>
            </a:r>
            <a:r>
              <a:rPr lang="zh-CN" altLang="en-US" sz="3200" b="1" dirty="0" smtClean="0">
                <a:solidFill>
                  <a:prstClr val="black"/>
                </a:solidFill>
                <a:latin typeface="+mj-ea"/>
                <a:ea typeface="+mj-ea"/>
              </a:rPr>
              <a:t>～</a:t>
            </a:r>
            <a:r>
              <a:rPr lang="en-US" altLang="zh-CN" sz="3200" b="1" dirty="0" smtClean="0">
                <a:solidFill>
                  <a:prstClr val="black"/>
                </a:solidFill>
                <a:latin typeface="+mj-ea"/>
                <a:ea typeface="+mj-ea"/>
              </a:rPr>
              <a:t>1938</a:t>
            </a:r>
            <a:r>
              <a:rPr lang="zh-CN" altLang="en-US" sz="3200" b="1" dirty="0" smtClean="0">
                <a:solidFill>
                  <a:prstClr val="black"/>
                </a:solidFill>
                <a:latin typeface="+mj-ea"/>
                <a:ea typeface="+mj-ea"/>
              </a:rPr>
              <a:t>年的经济危机。</a:t>
            </a:r>
            <a:endParaRPr lang="zh-CN" altLang="en-US" b="1" dirty="0">
              <a:latin typeface="+mj-ea"/>
              <a:ea typeface="+mj-ea"/>
            </a:endParaRPr>
          </a:p>
        </p:txBody>
      </p:sp>
      <p:sp>
        <p:nvSpPr>
          <p:cNvPr id="3" name="矩形 2"/>
          <p:cNvSpPr/>
          <p:nvPr/>
        </p:nvSpPr>
        <p:spPr>
          <a:xfrm>
            <a:off x="0" y="1877918"/>
            <a:ext cx="9144000" cy="4647426"/>
          </a:xfrm>
          <a:prstGeom prst="rect">
            <a:avLst/>
          </a:prstGeom>
        </p:spPr>
        <p:txBody>
          <a:bodyPr wrap="square">
            <a:spAutoFit/>
          </a:bodyPr>
          <a:lstStyle/>
          <a:p>
            <a:pPr lvl="0"/>
            <a:r>
              <a:rPr lang="zh-CN" altLang="en-US" sz="2800" b="1" dirty="0" smtClean="0">
                <a:solidFill>
                  <a:prstClr val="black"/>
                </a:solidFill>
                <a:latin typeface="微软雅黑"/>
                <a:ea typeface="微软雅黑"/>
              </a:rPr>
              <a:t>第二次世界大战后，各国又发生了次数不等的经济危机。到目前为止，就几个国家看，发生经济危机的次数是：</a:t>
            </a:r>
          </a:p>
          <a:p>
            <a:pPr lvl="0"/>
            <a:r>
              <a:rPr lang="zh-CN" altLang="en-US" sz="2400" b="1" dirty="0" smtClean="0">
                <a:solidFill>
                  <a:srgbClr val="FF0000"/>
                </a:solidFill>
                <a:latin typeface="微软雅黑"/>
                <a:ea typeface="微软雅黑"/>
              </a:rPr>
              <a:t>美国</a:t>
            </a:r>
            <a:r>
              <a:rPr lang="en-US" altLang="zh-CN" sz="2400" b="1" dirty="0" smtClean="0">
                <a:solidFill>
                  <a:srgbClr val="FF0000"/>
                </a:solidFill>
                <a:latin typeface="微软雅黑"/>
                <a:ea typeface="微软雅黑"/>
              </a:rPr>
              <a:t>7</a:t>
            </a:r>
            <a:r>
              <a:rPr lang="zh-CN" altLang="en-US" sz="2400" b="1" dirty="0" smtClean="0">
                <a:solidFill>
                  <a:srgbClr val="FF0000"/>
                </a:solidFill>
                <a:latin typeface="微软雅黑"/>
                <a:ea typeface="微软雅黑"/>
              </a:rPr>
              <a:t>次</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1948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1949</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1953</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1954</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1957</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1969</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1973</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1975</a:t>
            </a:r>
            <a:r>
              <a:rPr lang="zh-CN" altLang="en-US" sz="2400" b="1" dirty="0" smtClean="0">
                <a:solidFill>
                  <a:prstClr val="black"/>
                </a:solidFill>
                <a:latin typeface="微软雅黑"/>
                <a:ea typeface="微软雅黑"/>
              </a:rPr>
              <a:t>、 </a:t>
            </a:r>
            <a:r>
              <a:rPr lang="en-US" altLang="zh-CN" sz="2400" b="1" dirty="0" smtClean="0">
                <a:solidFill>
                  <a:prstClr val="black"/>
                </a:solidFill>
                <a:latin typeface="微软雅黑"/>
                <a:ea typeface="微软雅黑"/>
              </a:rPr>
              <a:t>1980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1982</a:t>
            </a:r>
            <a:r>
              <a:rPr lang="zh-CN" altLang="en-US" sz="2400" b="1" dirty="0" smtClean="0">
                <a:solidFill>
                  <a:prstClr val="black"/>
                </a:solidFill>
                <a:latin typeface="微软雅黑"/>
                <a:ea typeface="微软雅黑"/>
              </a:rPr>
              <a:t>）</a:t>
            </a:r>
          </a:p>
          <a:p>
            <a:pPr lvl="0"/>
            <a:r>
              <a:rPr lang="zh-CN" altLang="en-US" sz="2400" b="1" dirty="0" smtClean="0">
                <a:solidFill>
                  <a:srgbClr val="FF0000"/>
                </a:solidFill>
                <a:latin typeface="微软雅黑"/>
                <a:ea typeface="微软雅黑"/>
              </a:rPr>
              <a:t>日本</a:t>
            </a:r>
            <a:r>
              <a:rPr lang="en-US" altLang="zh-CN" sz="2400" b="1" dirty="0" smtClean="0">
                <a:solidFill>
                  <a:srgbClr val="FF0000"/>
                </a:solidFill>
                <a:latin typeface="微软雅黑"/>
                <a:ea typeface="微软雅黑"/>
              </a:rPr>
              <a:t>7</a:t>
            </a:r>
            <a:r>
              <a:rPr lang="zh-CN" altLang="en-US" sz="2400" b="1" dirty="0" smtClean="0">
                <a:solidFill>
                  <a:srgbClr val="FF0000"/>
                </a:solidFill>
                <a:latin typeface="微软雅黑"/>
                <a:ea typeface="微软雅黑"/>
              </a:rPr>
              <a:t>次</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1954</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1957</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1962</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1973</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1981</a:t>
            </a:r>
            <a:r>
              <a:rPr lang="zh-CN" altLang="en-US" sz="2400" b="1" dirty="0" smtClean="0">
                <a:solidFill>
                  <a:prstClr val="black"/>
                </a:solidFill>
                <a:latin typeface="微软雅黑"/>
                <a:ea typeface="微软雅黑"/>
              </a:rPr>
              <a:t>）</a:t>
            </a:r>
          </a:p>
          <a:p>
            <a:pPr lvl="0"/>
            <a:r>
              <a:rPr lang="zh-CN" altLang="en-US" sz="2400" b="1" dirty="0" smtClean="0">
                <a:solidFill>
                  <a:srgbClr val="FF0000"/>
                </a:solidFill>
                <a:latin typeface="微软雅黑"/>
                <a:ea typeface="微软雅黑"/>
              </a:rPr>
              <a:t>联邦德国</a:t>
            </a:r>
            <a:r>
              <a:rPr lang="en-US" altLang="zh-CN" sz="2400" b="1" dirty="0" smtClean="0">
                <a:solidFill>
                  <a:srgbClr val="FF0000"/>
                </a:solidFill>
                <a:latin typeface="微软雅黑"/>
                <a:ea typeface="微软雅黑"/>
              </a:rPr>
              <a:t>7</a:t>
            </a:r>
            <a:r>
              <a:rPr lang="zh-CN" altLang="en-US" sz="2400" b="1" dirty="0" smtClean="0">
                <a:solidFill>
                  <a:srgbClr val="FF0000"/>
                </a:solidFill>
                <a:latin typeface="微软雅黑"/>
                <a:ea typeface="微软雅黑"/>
              </a:rPr>
              <a:t>次</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1952</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1966</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1967</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1974</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1982</a:t>
            </a:r>
            <a:r>
              <a:rPr lang="zh-CN" altLang="en-US" sz="2400" b="1" dirty="0" smtClean="0">
                <a:solidFill>
                  <a:prstClr val="black"/>
                </a:solidFill>
                <a:latin typeface="微软雅黑"/>
                <a:ea typeface="微软雅黑"/>
              </a:rPr>
              <a:t>）</a:t>
            </a:r>
          </a:p>
          <a:p>
            <a:pPr lvl="0"/>
            <a:r>
              <a:rPr lang="zh-CN" altLang="en-US" sz="2400" b="1" dirty="0" smtClean="0">
                <a:solidFill>
                  <a:srgbClr val="FF0000"/>
                </a:solidFill>
                <a:latin typeface="微软雅黑"/>
                <a:ea typeface="微软雅黑"/>
              </a:rPr>
              <a:t>法国</a:t>
            </a:r>
            <a:r>
              <a:rPr lang="en-US" altLang="zh-CN" sz="2400" b="1" dirty="0" smtClean="0">
                <a:solidFill>
                  <a:srgbClr val="FF0000"/>
                </a:solidFill>
                <a:latin typeface="微软雅黑"/>
                <a:ea typeface="微软雅黑"/>
              </a:rPr>
              <a:t>5</a:t>
            </a:r>
            <a:r>
              <a:rPr lang="zh-CN" altLang="en-US" sz="2400" b="1" dirty="0" smtClean="0">
                <a:solidFill>
                  <a:srgbClr val="FF0000"/>
                </a:solidFill>
                <a:latin typeface="微软雅黑"/>
                <a:ea typeface="微软雅黑"/>
              </a:rPr>
              <a:t>次</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1952</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1953</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1959</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1964</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1974</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1980</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1982</a:t>
            </a:r>
            <a:r>
              <a:rPr lang="zh-CN" altLang="en-US" sz="2400" b="1" dirty="0" smtClean="0">
                <a:solidFill>
                  <a:prstClr val="black"/>
                </a:solidFill>
                <a:latin typeface="微软雅黑"/>
                <a:ea typeface="微软雅黑"/>
              </a:rPr>
              <a:t>）</a:t>
            </a:r>
          </a:p>
          <a:p>
            <a:pPr lvl="0"/>
            <a:r>
              <a:rPr lang="zh-CN" altLang="en-US" sz="2400" b="1" dirty="0" smtClean="0">
                <a:solidFill>
                  <a:srgbClr val="FF0000"/>
                </a:solidFill>
                <a:latin typeface="微软雅黑"/>
                <a:ea typeface="微软雅黑"/>
              </a:rPr>
              <a:t>英国</a:t>
            </a:r>
            <a:r>
              <a:rPr lang="en-US" altLang="zh-CN" sz="2400" b="1" dirty="0" smtClean="0">
                <a:solidFill>
                  <a:srgbClr val="FF0000"/>
                </a:solidFill>
                <a:latin typeface="微软雅黑"/>
                <a:ea typeface="微软雅黑"/>
              </a:rPr>
              <a:t>7</a:t>
            </a:r>
            <a:r>
              <a:rPr lang="zh-CN" altLang="en-US" sz="2400" b="1" dirty="0" smtClean="0">
                <a:solidFill>
                  <a:srgbClr val="FF0000"/>
                </a:solidFill>
                <a:latin typeface="微软雅黑"/>
                <a:ea typeface="微软雅黑"/>
              </a:rPr>
              <a:t>次</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1952</a:t>
            </a:r>
            <a:r>
              <a:rPr lang="zh-CN" altLang="en-US" sz="2400" b="1" dirty="0" smtClean="0">
                <a:solidFill>
                  <a:prstClr val="black"/>
                </a:solidFill>
                <a:latin typeface="微软雅黑"/>
                <a:ea typeface="微软雅黑"/>
              </a:rPr>
              <a:t>、 </a:t>
            </a:r>
            <a:r>
              <a:rPr lang="en-US" altLang="zh-CN" sz="2400" b="1" dirty="0" smtClean="0">
                <a:solidFill>
                  <a:prstClr val="black"/>
                </a:solidFill>
                <a:latin typeface="微软雅黑"/>
                <a:ea typeface="微软雅黑"/>
              </a:rPr>
              <a:t>1957</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1958</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1962</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1966</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1971</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1972</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1973</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1975</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1979</a:t>
            </a:r>
            <a:r>
              <a:rPr lang="zh-CN" altLang="en-US" sz="2400" b="1" dirty="0" smtClean="0">
                <a:solidFill>
                  <a:prstClr val="black"/>
                </a:solidFill>
                <a:latin typeface="微软雅黑"/>
                <a:ea typeface="微软雅黑"/>
              </a:rPr>
              <a:t>～</a:t>
            </a:r>
            <a:r>
              <a:rPr lang="en-US" altLang="zh-CN" sz="2400" b="1" dirty="0" smtClean="0">
                <a:solidFill>
                  <a:prstClr val="black"/>
                </a:solidFill>
                <a:latin typeface="微软雅黑"/>
                <a:ea typeface="微软雅黑"/>
              </a:rPr>
              <a:t>1982</a:t>
            </a:r>
            <a:r>
              <a:rPr lang="zh-CN" altLang="en-US" sz="2400" b="1" dirty="0" smtClean="0">
                <a:solidFill>
                  <a:prstClr val="black"/>
                </a:solidFill>
                <a:latin typeface="微软雅黑"/>
                <a:ea typeface="微软雅黑"/>
              </a:rPr>
              <a:t>）</a:t>
            </a:r>
            <a:endParaRPr lang="zh-CN" altLang="en-US" sz="2400" b="1" dirty="0">
              <a:solidFill>
                <a:prstClr val="black"/>
              </a:solidFill>
              <a:latin typeface="微软雅黑"/>
              <a:ea typeface="微软雅黑"/>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50825" y="1473200"/>
            <a:ext cx="8675688" cy="452437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下面的漫画将</a:t>
            </a:r>
            <a:r>
              <a:rPr lang="en-US" altLang="zh-CN" sz="3600" b="1" dirty="0">
                <a:latin typeface="+mj-ea"/>
                <a:ea typeface="+mj-ea"/>
              </a:rPr>
              <a:t>1929—1933</a:t>
            </a:r>
            <a:r>
              <a:rPr lang="zh-CN" altLang="en-US" sz="3600" b="1" dirty="0">
                <a:latin typeface="+mj-ea"/>
                <a:ea typeface="+mj-ea"/>
              </a:rPr>
              <a:t>年的资本主义经济危机比作笼罩全球的巨大章鱼，形象地反映了经济危机的特点之一是</a:t>
            </a:r>
            <a:br>
              <a:rPr lang="zh-CN" altLang="en-US" sz="3600" b="1" dirty="0">
                <a:latin typeface="+mj-ea"/>
                <a:ea typeface="+mj-ea"/>
              </a:rPr>
            </a:br>
            <a:r>
              <a:rPr lang="en-US" altLang="zh-CN" sz="3600" b="1" dirty="0">
                <a:latin typeface="+mj-ea"/>
                <a:ea typeface="+mj-ea"/>
              </a:rPr>
              <a:t>A</a:t>
            </a:r>
            <a:r>
              <a:rPr lang="zh-CN" altLang="en-US" sz="3600" b="1" dirty="0">
                <a:latin typeface="+mj-ea"/>
                <a:ea typeface="+mj-ea"/>
              </a:rPr>
              <a:t>．波及范围广             </a:t>
            </a:r>
          </a:p>
          <a:p>
            <a:pPr>
              <a:defRPr/>
            </a:pPr>
            <a:r>
              <a:rPr lang="en-US" altLang="zh-CN" sz="3600" b="1" dirty="0">
                <a:latin typeface="+mj-ea"/>
                <a:ea typeface="+mj-ea"/>
              </a:rPr>
              <a:t>B</a:t>
            </a:r>
            <a:r>
              <a:rPr lang="zh-CN" altLang="en-US" sz="3600" b="1" dirty="0">
                <a:latin typeface="+mj-ea"/>
                <a:ea typeface="+mj-ea"/>
              </a:rPr>
              <a:t>．危机持续时间长 </a:t>
            </a:r>
          </a:p>
          <a:p>
            <a:pPr>
              <a:defRPr/>
            </a:pPr>
            <a:r>
              <a:rPr lang="en-US" altLang="zh-CN" sz="3600" b="1" dirty="0">
                <a:latin typeface="+mj-ea"/>
                <a:ea typeface="+mj-ea"/>
              </a:rPr>
              <a:t>C</a:t>
            </a:r>
            <a:r>
              <a:rPr lang="zh-CN" altLang="en-US" sz="3600" b="1" dirty="0">
                <a:latin typeface="+mj-ea"/>
                <a:ea typeface="+mj-ea"/>
              </a:rPr>
              <a:t>．股票销售量大        </a:t>
            </a:r>
          </a:p>
          <a:p>
            <a:pPr>
              <a:defRPr/>
            </a:pPr>
            <a:r>
              <a:rPr lang="en-US" altLang="zh-CN" sz="3600" b="1" dirty="0">
                <a:latin typeface="+mj-ea"/>
                <a:ea typeface="+mj-ea"/>
              </a:rPr>
              <a:t>D</a:t>
            </a:r>
            <a:r>
              <a:rPr lang="zh-CN" altLang="en-US" sz="3600" b="1" dirty="0">
                <a:latin typeface="+mj-ea"/>
                <a:ea typeface="+mj-ea"/>
              </a:rPr>
              <a:t>．美国成为世界头号强国</a:t>
            </a:r>
          </a:p>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0"/>
            <a:ext cx="8964613"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3-1</a:t>
            </a:r>
            <a:endParaRPr lang="zh-CN" altLang="en-US" b="1" dirty="0" smtClean="0">
              <a:solidFill>
                <a:srgbClr val="FF0000"/>
              </a:solidFill>
              <a:latin typeface="+mn-ea"/>
              <a:ea typeface="+mn-ea"/>
            </a:endParaRPr>
          </a:p>
        </p:txBody>
      </p:sp>
      <p:sp>
        <p:nvSpPr>
          <p:cNvPr id="5" name="矩形 4"/>
          <p:cNvSpPr>
            <a:spLocks noChangeArrowheads="1"/>
          </p:cNvSpPr>
          <p:nvPr/>
        </p:nvSpPr>
        <p:spPr bwMode="auto">
          <a:xfrm>
            <a:off x="250825" y="3141663"/>
            <a:ext cx="3303588" cy="646112"/>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A</a:t>
            </a:r>
            <a:r>
              <a:rPr lang="zh-CN" altLang="en-US" sz="3600" b="1">
                <a:solidFill>
                  <a:srgbClr val="FF0000"/>
                </a:solidFill>
                <a:latin typeface="微软雅黑" pitchFamily="34" charset="-122"/>
                <a:ea typeface="微软雅黑" pitchFamily="34" charset="-122"/>
              </a:rPr>
              <a:t>．波及范围广</a:t>
            </a:r>
            <a:endParaRPr lang="zh-CN" altLang="en-US" b="1">
              <a:solidFill>
                <a:srgbClr val="FF0000"/>
              </a:solidFill>
            </a:endParaRPr>
          </a:p>
        </p:txBody>
      </p:sp>
      <p:pic>
        <p:nvPicPr>
          <p:cNvPr id="23557" name="Picture 2" descr="c:\users\ADMINI~1\appdata\roaming\360se6\USERDA~1\Temp\56F205~1.JPG"/>
          <p:cNvPicPr>
            <a:picLocks noChangeAspect="1" noChangeArrowheads="1"/>
          </p:cNvPicPr>
          <p:nvPr/>
        </p:nvPicPr>
        <p:blipFill>
          <a:blip r:embed="rId3" cstate="print"/>
          <a:srcRect/>
          <a:stretch>
            <a:fillRect/>
          </a:stretch>
        </p:blipFill>
        <p:spPr bwMode="auto">
          <a:xfrm>
            <a:off x="5724525" y="3213100"/>
            <a:ext cx="3476625" cy="297180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50825" y="1196975"/>
            <a:ext cx="8675688" cy="5078413"/>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下面的漫画将</a:t>
            </a:r>
            <a:r>
              <a:rPr lang="en-US" altLang="zh-CN" sz="3600" b="1" dirty="0">
                <a:latin typeface="+mj-ea"/>
                <a:ea typeface="+mj-ea"/>
              </a:rPr>
              <a:t>1929—1933</a:t>
            </a:r>
            <a:r>
              <a:rPr lang="zh-CN" altLang="en-US" sz="3600" b="1" dirty="0">
                <a:latin typeface="+mj-ea"/>
                <a:ea typeface="+mj-ea"/>
              </a:rPr>
              <a:t>年的资本主义经济危机比作巨大的章鱼对地球蚕食长达</a:t>
            </a:r>
            <a:r>
              <a:rPr lang="en-US" altLang="zh-CN" sz="3600" b="1" dirty="0">
                <a:latin typeface="+mj-ea"/>
                <a:ea typeface="+mj-ea"/>
              </a:rPr>
              <a:t>4</a:t>
            </a:r>
            <a:r>
              <a:rPr lang="zh-CN" altLang="en-US" sz="3600" b="1" dirty="0">
                <a:latin typeface="+mj-ea"/>
                <a:ea typeface="+mj-ea"/>
              </a:rPr>
              <a:t>年之久，超出很多人的预期</a:t>
            </a:r>
            <a:r>
              <a:rPr lang="zh-CN" altLang="en-US" sz="3600" b="1" dirty="0" smtClean="0">
                <a:latin typeface="+mj-ea"/>
                <a:ea typeface="+mj-ea"/>
              </a:rPr>
              <a:t>。主要反</a:t>
            </a:r>
            <a:r>
              <a:rPr lang="zh-CN" altLang="en-US" sz="3600" b="1" dirty="0">
                <a:latin typeface="+mj-ea"/>
                <a:ea typeface="+mj-ea"/>
              </a:rPr>
              <a:t>映了经济危机的特</a:t>
            </a:r>
            <a:r>
              <a:rPr lang="zh-CN" altLang="en-US" sz="3600" b="1" dirty="0" smtClean="0">
                <a:latin typeface="+mj-ea"/>
                <a:ea typeface="+mj-ea"/>
              </a:rPr>
              <a:t>点是</a:t>
            </a:r>
            <a:r>
              <a:rPr lang="zh-CN" altLang="en-US" sz="3600" b="1" dirty="0">
                <a:latin typeface="+mj-ea"/>
                <a:ea typeface="+mj-ea"/>
              </a:rPr>
              <a:t/>
            </a:r>
            <a:br>
              <a:rPr lang="zh-CN" altLang="en-US" sz="3600" b="1" dirty="0">
                <a:latin typeface="+mj-ea"/>
                <a:ea typeface="+mj-ea"/>
              </a:rPr>
            </a:br>
            <a:r>
              <a:rPr lang="en-US" altLang="zh-CN" sz="3600" b="1" dirty="0">
                <a:latin typeface="+mj-ea"/>
                <a:ea typeface="+mj-ea"/>
              </a:rPr>
              <a:t>A</a:t>
            </a:r>
            <a:r>
              <a:rPr lang="zh-CN" altLang="en-US" sz="3600" b="1" dirty="0">
                <a:latin typeface="+mj-ea"/>
                <a:ea typeface="+mj-ea"/>
              </a:rPr>
              <a:t>．波及范围广             </a:t>
            </a:r>
          </a:p>
          <a:p>
            <a:pPr>
              <a:defRPr/>
            </a:pPr>
            <a:r>
              <a:rPr lang="en-US" altLang="zh-CN" sz="3600" b="1" dirty="0">
                <a:latin typeface="+mj-ea"/>
                <a:ea typeface="+mj-ea"/>
              </a:rPr>
              <a:t>B</a:t>
            </a:r>
            <a:r>
              <a:rPr lang="zh-CN" altLang="en-US" sz="3600" b="1" dirty="0">
                <a:latin typeface="+mj-ea"/>
                <a:ea typeface="+mj-ea"/>
              </a:rPr>
              <a:t>．持续时间长 </a:t>
            </a:r>
          </a:p>
          <a:p>
            <a:pPr>
              <a:defRPr/>
            </a:pPr>
            <a:r>
              <a:rPr lang="en-US" altLang="zh-CN" sz="3600" b="1" dirty="0">
                <a:latin typeface="+mj-ea"/>
                <a:ea typeface="+mj-ea"/>
              </a:rPr>
              <a:t>C</a:t>
            </a:r>
            <a:r>
              <a:rPr lang="zh-CN" altLang="en-US" sz="3600" b="1" dirty="0">
                <a:latin typeface="+mj-ea"/>
                <a:ea typeface="+mj-ea"/>
              </a:rPr>
              <a:t>．股票销售量大        </a:t>
            </a:r>
          </a:p>
          <a:p>
            <a:pPr>
              <a:defRPr/>
            </a:pPr>
            <a:r>
              <a:rPr lang="en-US" altLang="zh-CN" sz="3600" b="1" dirty="0">
                <a:latin typeface="+mj-ea"/>
                <a:ea typeface="+mj-ea"/>
              </a:rPr>
              <a:t>D</a:t>
            </a:r>
            <a:r>
              <a:rPr lang="zh-CN" altLang="en-US" sz="3600" b="1" dirty="0">
                <a:latin typeface="+mj-ea"/>
                <a:ea typeface="+mj-ea"/>
              </a:rPr>
              <a:t>．美国成为世界头号强国</a:t>
            </a:r>
          </a:p>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0"/>
            <a:ext cx="8964613"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3-2</a:t>
            </a:r>
            <a:endParaRPr lang="zh-CN" altLang="en-US" b="1" dirty="0" smtClean="0">
              <a:solidFill>
                <a:srgbClr val="FF0000"/>
              </a:solidFill>
              <a:latin typeface="+mn-ea"/>
              <a:ea typeface="+mn-ea"/>
            </a:endParaRPr>
          </a:p>
        </p:txBody>
      </p:sp>
      <p:sp>
        <p:nvSpPr>
          <p:cNvPr id="5" name="矩形 4"/>
          <p:cNvSpPr>
            <a:spLocks noChangeArrowheads="1"/>
          </p:cNvSpPr>
          <p:nvPr/>
        </p:nvSpPr>
        <p:spPr bwMode="auto">
          <a:xfrm>
            <a:off x="250825" y="3933825"/>
            <a:ext cx="3271838" cy="646113"/>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B</a:t>
            </a:r>
            <a:r>
              <a:rPr lang="zh-CN" altLang="en-US" sz="3600" b="1">
                <a:solidFill>
                  <a:srgbClr val="FF0000"/>
                </a:solidFill>
                <a:latin typeface="微软雅黑" pitchFamily="34" charset="-122"/>
                <a:ea typeface="微软雅黑" pitchFamily="34" charset="-122"/>
              </a:rPr>
              <a:t>．持续时间长</a:t>
            </a:r>
            <a:endParaRPr lang="zh-CN" altLang="en-US" b="1">
              <a:solidFill>
                <a:srgbClr val="FF0000"/>
              </a:solidFill>
            </a:endParaRPr>
          </a:p>
        </p:txBody>
      </p:sp>
      <p:pic>
        <p:nvPicPr>
          <p:cNvPr id="24581" name="Picture 2" descr="c:\users\ADMINI~1\appdata\roaming\360se6\USERDA~1\Temp\56F205~1.JPG"/>
          <p:cNvPicPr>
            <a:picLocks noChangeAspect="1" noChangeArrowheads="1"/>
          </p:cNvPicPr>
          <p:nvPr/>
        </p:nvPicPr>
        <p:blipFill>
          <a:blip r:embed="rId3" cstate="print"/>
          <a:srcRect r="1633" b="655"/>
          <a:stretch>
            <a:fillRect/>
          </a:stretch>
        </p:blipFill>
        <p:spPr bwMode="auto">
          <a:xfrm>
            <a:off x="5724525" y="3644900"/>
            <a:ext cx="3419475" cy="295275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0" y="1052513"/>
            <a:ext cx="8675688" cy="1200150"/>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一：</a:t>
            </a:r>
            <a:r>
              <a:rPr lang="en-US" altLang="zh-CN" sz="3600" b="1" dirty="0">
                <a:latin typeface="+mj-ea"/>
                <a:ea typeface="+mj-ea"/>
              </a:rPr>
              <a:t>1929—1933</a:t>
            </a:r>
            <a:r>
              <a:rPr lang="zh-CN" altLang="en-US" sz="3600" b="1" dirty="0">
                <a:latin typeface="+mj-ea"/>
                <a:ea typeface="+mj-ea"/>
              </a:rPr>
              <a:t>年主要资本主义国家工业生产下降情况</a:t>
            </a: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0"/>
            <a:ext cx="3924300" cy="1143000"/>
          </a:xfrm>
        </p:spPr>
        <p:txBody>
          <a:bodyPr/>
          <a:lstStyle/>
          <a:p>
            <a:pPr algn="l" eaLnBrk="1" hangingPunct="1">
              <a:defRPr/>
            </a:pPr>
            <a:r>
              <a:rPr lang="zh-CN" altLang="en-US" b="1" dirty="0" smtClean="0">
                <a:solidFill>
                  <a:srgbClr val="FF0000"/>
                </a:solidFill>
                <a:latin typeface="+mn-ea"/>
                <a:ea typeface="+mn-ea"/>
              </a:rPr>
              <a:t>影响（史料）：</a:t>
            </a:r>
          </a:p>
        </p:txBody>
      </p:sp>
      <p:graphicFrame>
        <p:nvGraphicFramePr>
          <p:cNvPr id="6" name="Group 5"/>
          <p:cNvGraphicFramePr>
            <a:graphicFrameLocks noGrp="1"/>
          </p:cNvGraphicFramePr>
          <p:nvPr/>
        </p:nvGraphicFramePr>
        <p:xfrm>
          <a:off x="323850" y="2170113"/>
          <a:ext cx="8136581" cy="1331287"/>
        </p:xfrm>
        <a:graphic>
          <a:graphicData uri="http://schemas.openxmlformats.org/drawingml/2006/table">
            <a:tbl>
              <a:tblPr/>
              <a:tblGrid>
                <a:gridCol w="1960696"/>
                <a:gridCol w="1864827"/>
                <a:gridCol w="1973067"/>
                <a:gridCol w="2337991"/>
              </a:tblGrid>
              <a:tr h="69120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zh-CN" altLang="en-US" sz="3600" b="1" kern="1200" dirty="0" smtClean="0">
                          <a:solidFill>
                            <a:schemeClr val="tx1"/>
                          </a:solidFill>
                          <a:latin typeface="+mj-ea"/>
                          <a:ea typeface="+mj-ea"/>
                          <a:cs typeface="+mn-cs"/>
                        </a:rPr>
                        <a:t>美国</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zh-CN" altLang="en-US" sz="3600" b="1" kern="1200" dirty="0" smtClean="0">
                          <a:solidFill>
                            <a:schemeClr val="tx1"/>
                          </a:solidFill>
                          <a:latin typeface="+mj-ea"/>
                          <a:ea typeface="+mj-ea"/>
                          <a:cs typeface="+mn-cs"/>
                        </a:rPr>
                        <a:t>德国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zh-CN" altLang="en-US" sz="3600" b="1" kern="1200" dirty="0" smtClean="0">
                          <a:solidFill>
                            <a:schemeClr val="tx1"/>
                          </a:solidFill>
                          <a:latin typeface="+mj-ea"/>
                          <a:ea typeface="+mj-ea"/>
                          <a:cs typeface="+mn-cs"/>
                        </a:rPr>
                        <a:t>英国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zh-CN" altLang="en-US" sz="3600" b="1" kern="1200" dirty="0" smtClean="0">
                          <a:solidFill>
                            <a:schemeClr val="tx1"/>
                          </a:solidFill>
                          <a:latin typeface="+mj-ea"/>
                          <a:ea typeface="+mj-ea"/>
                          <a:cs typeface="+mn-cs"/>
                        </a:rPr>
                        <a:t>法国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04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en-US" altLang="zh-CN" sz="3600" b="1" kern="1200" dirty="0" smtClean="0">
                          <a:solidFill>
                            <a:schemeClr val="tx1"/>
                          </a:solidFill>
                          <a:latin typeface="+mj-ea"/>
                          <a:ea typeface="+mj-ea"/>
                          <a:cs typeface="+mn-cs"/>
                        </a:rPr>
                        <a:t>46.2%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en-US" altLang="zh-CN" sz="3600" b="1" kern="1200" dirty="0" smtClean="0">
                          <a:solidFill>
                            <a:schemeClr val="tx1"/>
                          </a:solidFill>
                          <a:latin typeface="+mj-ea"/>
                          <a:ea typeface="+mj-ea"/>
                          <a:cs typeface="+mn-cs"/>
                        </a:rPr>
                        <a:t>40.6%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en-US" altLang="zh-CN" sz="3600" b="1" kern="1200" dirty="0" smtClean="0">
                          <a:solidFill>
                            <a:schemeClr val="tx1"/>
                          </a:solidFill>
                          <a:latin typeface="+mj-ea"/>
                          <a:ea typeface="+mj-ea"/>
                          <a:cs typeface="+mn-cs"/>
                        </a:rPr>
                        <a:t>28.4%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en-US" altLang="zh-CN" sz="3600" b="1" kern="1200" dirty="0" smtClean="0">
                          <a:solidFill>
                            <a:schemeClr val="tx1"/>
                          </a:solidFill>
                          <a:latin typeface="+mj-ea"/>
                          <a:ea typeface="+mj-ea"/>
                          <a:cs typeface="+mn-cs"/>
                        </a:rPr>
                        <a:t>16.5%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Text Box 5"/>
          <p:cNvSpPr txBox="1">
            <a:spLocks noChangeArrowheads="1"/>
          </p:cNvSpPr>
          <p:nvPr/>
        </p:nvSpPr>
        <p:spPr bwMode="auto">
          <a:xfrm>
            <a:off x="3348038" y="1557338"/>
            <a:ext cx="5545137" cy="646112"/>
          </a:xfrm>
          <a:prstGeom prst="rect">
            <a:avLst/>
          </a:prstGeom>
          <a:solidFill>
            <a:srgbClr val="FF0000"/>
          </a:solidFill>
          <a:ln w="9525">
            <a:noFill/>
            <a:miter lim="800000"/>
            <a:headEnd/>
            <a:tailEnd/>
          </a:ln>
          <a:effectLst/>
        </p:spPr>
        <p:txBody>
          <a:bodyPr>
            <a:spAutoFit/>
          </a:bodyPr>
          <a:lstStyle/>
          <a:p>
            <a:pPr>
              <a:spcBef>
                <a:spcPct val="50000"/>
              </a:spcBef>
              <a:defRPr/>
            </a:pPr>
            <a:r>
              <a:rPr lang="zh-CN" altLang="en-US" sz="3600" dirty="0">
                <a:solidFill>
                  <a:schemeClr val="bg1"/>
                </a:solidFill>
                <a:effectLst>
                  <a:outerShdw blurRad="38100" dist="38100" dir="2700000" algn="tl">
                    <a:srgbClr val="000000"/>
                  </a:outerShdw>
                </a:effectLst>
                <a:ea typeface="黑体" pitchFamily="49" charset="-122"/>
              </a:rPr>
              <a:t>资本主义经济遭巨大破坏</a:t>
            </a:r>
          </a:p>
        </p:txBody>
      </p:sp>
      <p:sp>
        <p:nvSpPr>
          <p:cNvPr id="25622" name="矩形 7"/>
          <p:cNvSpPr>
            <a:spLocks noChangeArrowheads="1"/>
          </p:cNvSpPr>
          <p:nvPr/>
        </p:nvSpPr>
        <p:spPr bwMode="auto">
          <a:xfrm>
            <a:off x="34925" y="3933825"/>
            <a:ext cx="5257800" cy="2862263"/>
          </a:xfrm>
          <a:prstGeom prst="rect">
            <a:avLst/>
          </a:prstGeom>
          <a:noFill/>
          <a:ln w="9525">
            <a:noFill/>
            <a:miter lim="800000"/>
            <a:headEnd/>
            <a:tailEnd/>
          </a:ln>
        </p:spPr>
        <p:txBody>
          <a:bodyPr>
            <a:spAutoFit/>
          </a:bodyPr>
          <a:lstStyle/>
          <a:p>
            <a:r>
              <a:rPr lang="zh-CN" altLang="en-US" sz="3600" b="1">
                <a:solidFill>
                  <a:srgbClr val="000000"/>
                </a:solidFill>
                <a:latin typeface="微软雅黑" pitchFamily="34" charset="-122"/>
                <a:ea typeface="微软雅黑" pitchFamily="34" charset="-122"/>
              </a:rPr>
              <a:t>二：蒙大拿州有个牧场主，赊到了一些子弹，花两个小时把一群牲口全部杀了，扔进山沟，原因是卖牲口的钱还抵不过饲料。</a:t>
            </a:r>
            <a:endParaRPr lang="zh-CN" altLang="zh-CN" sz="3600" b="1">
              <a:solidFill>
                <a:srgbClr val="000000"/>
              </a:solidFill>
              <a:latin typeface="微软雅黑" pitchFamily="34" charset="-122"/>
              <a:ea typeface="微软雅黑" pitchFamily="34" charset="-122"/>
            </a:endParaRPr>
          </a:p>
        </p:txBody>
      </p:sp>
      <p:sp>
        <p:nvSpPr>
          <p:cNvPr id="9" name="Text Box 5"/>
          <p:cNvSpPr txBox="1">
            <a:spLocks noChangeArrowheads="1"/>
          </p:cNvSpPr>
          <p:nvPr/>
        </p:nvSpPr>
        <p:spPr bwMode="auto">
          <a:xfrm>
            <a:off x="5651500" y="3500438"/>
            <a:ext cx="3241675" cy="646112"/>
          </a:xfrm>
          <a:prstGeom prst="rect">
            <a:avLst/>
          </a:prstGeom>
          <a:solidFill>
            <a:srgbClr val="FF0000"/>
          </a:solidFill>
          <a:ln w="9525">
            <a:noFill/>
            <a:miter lim="800000"/>
            <a:headEnd/>
            <a:tailEnd/>
          </a:ln>
          <a:effectLst/>
        </p:spPr>
        <p:txBody>
          <a:bodyPr>
            <a:spAutoFit/>
          </a:bodyPr>
          <a:lstStyle/>
          <a:p>
            <a:pPr>
              <a:spcBef>
                <a:spcPct val="50000"/>
              </a:spcBef>
              <a:defRPr/>
            </a:pPr>
            <a:r>
              <a:rPr lang="zh-CN" altLang="en-US" sz="3600" dirty="0">
                <a:solidFill>
                  <a:schemeClr val="bg1"/>
                </a:solidFill>
                <a:effectLst>
                  <a:outerShdw blurRad="38100" dist="38100" dir="2700000" algn="tl">
                    <a:srgbClr val="000000"/>
                  </a:outerShdw>
                </a:effectLst>
                <a:ea typeface="黑体" pitchFamily="49" charset="-122"/>
              </a:rPr>
              <a:t>浪费社会资源</a:t>
            </a:r>
          </a:p>
        </p:txBody>
      </p:sp>
      <p:pic>
        <p:nvPicPr>
          <p:cNvPr id="25624" name="Picture 7" descr="313"/>
          <p:cNvPicPr>
            <a:picLocks noChangeAspect="1" noChangeArrowheads="1"/>
          </p:cNvPicPr>
          <p:nvPr/>
        </p:nvPicPr>
        <p:blipFill>
          <a:blip r:embed="rId3" cstate="print"/>
          <a:srcRect r="2869"/>
          <a:stretch>
            <a:fillRect/>
          </a:stretch>
        </p:blipFill>
        <p:spPr bwMode="auto">
          <a:xfrm>
            <a:off x="5468938" y="4437063"/>
            <a:ext cx="3675062" cy="2420937"/>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1+#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539750" y="1052513"/>
            <a:ext cx="1439863" cy="646112"/>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三</a:t>
            </a:r>
            <a:endParaRPr lang="zh-CN" altLang="zh-CN" sz="3600" b="1" dirty="0">
              <a:latin typeface="+mj-ea"/>
              <a:ea typeface="+mj-ea"/>
            </a:endParaRPr>
          </a:p>
        </p:txBody>
      </p:sp>
      <p:sp>
        <p:nvSpPr>
          <p:cNvPr id="13315" name="标题 1"/>
          <p:cNvSpPr>
            <a:spLocks noGrp="1"/>
          </p:cNvSpPr>
          <p:nvPr>
            <p:ph type="title"/>
          </p:nvPr>
        </p:nvSpPr>
        <p:spPr>
          <a:xfrm>
            <a:off x="0" y="0"/>
            <a:ext cx="1476375" cy="1143000"/>
          </a:xfrm>
        </p:spPr>
        <p:txBody>
          <a:bodyPr/>
          <a:lstStyle/>
          <a:p>
            <a:pPr algn="l" eaLnBrk="1" hangingPunct="1">
              <a:defRPr/>
            </a:pPr>
            <a:r>
              <a:rPr lang="zh-CN" altLang="en-US" b="1" dirty="0" smtClean="0">
                <a:solidFill>
                  <a:srgbClr val="FF0000"/>
                </a:solidFill>
                <a:latin typeface="+mn-ea"/>
                <a:ea typeface="+mn-ea"/>
              </a:rPr>
              <a:t>史料：</a:t>
            </a:r>
          </a:p>
        </p:txBody>
      </p:sp>
      <p:sp>
        <p:nvSpPr>
          <p:cNvPr id="26628" name="矩形 7"/>
          <p:cNvSpPr>
            <a:spLocks noChangeArrowheads="1"/>
          </p:cNvSpPr>
          <p:nvPr/>
        </p:nvSpPr>
        <p:spPr bwMode="auto">
          <a:xfrm>
            <a:off x="395288" y="3573463"/>
            <a:ext cx="8208962" cy="2862262"/>
          </a:xfrm>
          <a:prstGeom prst="rect">
            <a:avLst/>
          </a:prstGeom>
          <a:noFill/>
          <a:ln w="9525">
            <a:noFill/>
            <a:miter lim="800000"/>
            <a:headEnd/>
            <a:tailEnd/>
          </a:ln>
        </p:spPr>
        <p:txBody>
          <a:bodyPr>
            <a:spAutoFit/>
          </a:bodyPr>
          <a:lstStyle/>
          <a:p>
            <a:r>
              <a:rPr lang="zh-CN" altLang="en-US" sz="3600" b="1" dirty="0">
                <a:solidFill>
                  <a:srgbClr val="000000"/>
                </a:solidFill>
                <a:latin typeface="微软雅黑" pitchFamily="34" charset="-122"/>
                <a:ea typeface="微软雅黑" pitchFamily="34" charset="-122"/>
              </a:rPr>
              <a:t> </a:t>
            </a:r>
            <a:r>
              <a:rPr lang="en-US" altLang="zh-CN" sz="3600" b="1" dirty="0">
                <a:solidFill>
                  <a:srgbClr val="000000"/>
                </a:solidFill>
                <a:latin typeface="微软雅黑" pitchFamily="34" charset="-122"/>
                <a:ea typeface="微软雅黑" pitchFamily="34" charset="-122"/>
              </a:rPr>
              <a:t>1932</a:t>
            </a:r>
            <a:r>
              <a:rPr lang="zh-CN" altLang="en-US" sz="3600" b="1" dirty="0">
                <a:solidFill>
                  <a:srgbClr val="000000"/>
                </a:solidFill>
                <a:latin typeface="微软雅黑" pitchFamily="34" charset="-122"/>
                <a:ea typeface="微软雅黑" pitchFamily="34" charset="-122"/>
              </a:rPr>
              <a:t>年，退伍老兵和一战伤残军人山穷水尽，聚集在华盛顿露营，希望政府能提前发放他们的退伍费和伤残抚恤金。胡佛总统下令麦克阿瑟将军镇压，群众示威蜂起，闹事不断。</a:t>
            </a:r>
            <a:endParaRPr lang="zh-CN" altLang="zh-CN" sz="3600" dirty="0"/>
          </a:p>
        </p:txBody>
      </p:sp>
      <p:pic>
        <p:nvPicPr>
          <p:cNvPr id="26630" name="Picture 2" descr="c:\users\ADMINI~1\appdata\roaming\360se6\USERDA~1\Temp\PIC_17~1.JPG"/>
          <p:cNvPicPr>
            <a:picLocks noChangeAspect="1" noChangeArrowheads="1"/>
          </p:cNvPicPr>
          <p:nvPr/>
        </p:nvPicPr>
        <p:blipFill>
          <a:blip r:embed="rId3" cstate="print"/>
          <a:srcRect/>
          <a:stretch>
            <a:fillRect/>
          </a:stretch>
        </p:blipFill>
        <p:spPr bwMode="auto">
          <a:xfrm>
            <a:off x="1547813" y="476250"/>
            <a:ext cx="5328443" cy="2900363"/>
          </a:xfrm>
          <a:prstGeom prst="rect">
            <a:avLst/>
          </a:prstGeom>
          <a:noFill/>
          <a:ln w="9525">
            <a:noFill/>
            <a:miter lim="800000"/>
            <a:headEnd/>
            <a:tailEnd/>
          </a:ln>
        </p:spPr>
      </p:pic>
      <p:sp>
        <p:nvSpPr>
          <p:cNvPr id="10" name="矩形 9"/>
          <p:cNvSpPr/>
          <p:nvPr/>
        </p:nvSpPr>
        <p:spPr>
          <a:xfrm>
            <a:off x="5219700" y="2997200"/>
            <a:ext cx="3878263" cy="646113"/>
          </a:xfrm>
          <a:prstGeom prst="rect">
            <a:avLst/>
          </a:prstGeom>
          <a:solidFill>
            <a:srgbClr val="FF0000"/>
          </a:solidFill>
        </p:spPr>
        <p:txBody>
          <a:bodyPr wrap="none">
            <a:spAutoFit/>
          </a:bodyPr>
          <a:lstStyle/>
          <a:p>
            <a:pPr>
              <a:defRPr/>
            </a:pPr>
            <a:r>
              <a:rPr lang="zh-CN" altLang="en-US" sz="3600" dirty="0">
                <a:solidFill>
                  <a:prstClr val="white"/>
                </a:solidFill>
                <a:effectLst>
                  <a:outerShdw blurRad="38100" dist="38100" dir="2700000" algn="tl">
                    <a:srgbClr val="000000"/>
                  </a:outerShdw>
                </a:effectLst>
                <a:ea typeface="黑体" pitchFamily="49" charset="-122"/>
              </a:rPr>
              <a:t>激化国内阶级矛盾</a:t>
            </a:r>
            <a:endParaRPr lang="zh-CN" altLang="en-US"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3717925"/>
            <a:ext cx="8675687" cy="647700"/>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242888"/>
            <a:ext cx="1547813" cy="1143001"/>
          </a:xfrm>
        </p:spPr>
        <p:txBody>
          <a:bodyPr/>
          <a:lstStyle/>
          <a:p>
            <a:pPr algn="l" eaLnBrk="1" hangingPunct="1">
              <a:defRPr/>
            </a:pPr>
            <a:r>
              <a:rPr lang="zh-CN" altLang="en-US" b="1" dirty="0" smtClean="0">
                <a:solidFill>
                  <a:srgbClr val="FF0000"/>
                </a:solidFill>
                <a:latin typeface="+mn-ea"/>
                <a:ea typeface="+mn-ea"/>
              </a:rPr>
              <a:t>史料：</a:t>
            </a:r>
          </a:p>
        </p:txBody>
      </p:sp>
      <p:sp>
        <p:nvSpPr>
          <p:cNvPr id="27652" name="矩形 9"/>
          <p:cNvSpPr>
            <a:spLocks noChangeArrowheads="1"/>
          </p:cNvSpPr>
          <p:nvPr/>
        </p:nvSpPr>
        <p:spPr bwMode="auto">
          <a:xfrm>
            <a:off x="0" y="836613"/>
            <a:ext cx="9144000" cy="3970337"/>
          </a:xfrm>
          <a:prstGeom prst="rect">
            <a:avLst/>
          </a:prstGeom>
          <a:noFill/>
          <a:ln w="9525">
            <a:noFill/>
            <a:miter lim="800000"/>
            <a:headEnd/>
            <a:tailEnd/>
          </a:ln>
        </p:spPr>
        <p:txBody>
          <a:bodyPr>
            <a:spAutoFit/>
          </a:bodyPr>
          <a:lstStyle/>
          <a:p>
            <a:pPr>
              <a:spcBef>
                <a:spcPct val="50000"/>
              </a:spcBef>
            </a:pPr>
            <a:r>
              <a:rPr lang="zh-CN" altLang="en-US" sz="3600" b="1">
                <a:solidFill>
                  <a:srgbClr val="000000"/>
                </a:solidFill>
                <a:latin typeface="微软雅黑" pitchFamily="34" charset="-122"/>
                <a:ea typeface="微软雅黑" pitchFamily="34" charset="-122"/>
              </a:rPr>
              <a:t>三：资本主义国家为摆脱危机，纷纷采取以邻为壑、转嫁危机的办法。他们提高关税，阻止外国商品进入本国市场；实行货币贬值，让本国商品打入别国市场；向殖民地、半殖民地国家转嫁危机：大肆倾销商品、增加各种税收等。导致世界经济进一步混乱，国际关系日趋恶化。</a:t>
            </a:r>
          </a:p>
        </p:txBody>
      </p:sp>
      <p:sp>
        <p:nvSpPr>
          <p:cNvPr id="13" name="矩形 12"/>
          <p:cNvSpPr/>
          <p:nvPr/>
        </p:nvSpPr>
        <p:spPr>
          <a:xfrm>
            <a:off x="3059113" y="4222750"/>
            <a:ext cx="6265862" cy="646113"/>
          </a:xfrm>
          <a:prstGeom prst="rect">
            <a:avLst/>
          </a:prstGeom>
          <a:solidFill>
            <a:srgbClr val="FF0000"/>
          </a:solidFill>
        </p:spPr>
        <p:txBody>
          <a:bodyPr>
            <a:spAutoFit/>
          </a:bodyPr>
          <a:lstStyle/>
          <a:p>
            <a:pPr>
              <a:defRPr/>
            </a:pPr>
            <a:r>
              <a:rPr lang="zh-CN" altLang="en-US" sz="3600" dirty="0">
                <a:solidFill>
                  <a:schemeClr val="bg1"/>
                </a:solidFill>
                <a:effectLst>
                  <a:outerShdw blurRad="38100" dist="38100" dir="2700000" algn="tl">
                    <a:srgbClr val="000000"/>
                  </a:outerShdw>
                </a:effectLst>
                <a:ea typeface="黑体" pitchFamily="49" charset="-122"/>
              </a:rPr>
              <a:t>激化资本主义国家之间的矛盾</a:t>
            </a:r>
            <a:endParaRPr lang="en-US" altLang="zh-CN" sz="3600" dirty="0">
              <a:solidFill>
                <a:schemeClr val="bg1"/>
              </a:solidFill>
              <a:effectLst>
                <a:outerShdw blurRad="38100" dist="38100" dir="2700000" algn="tl">
                  <a:srgbClr val="000000"/>
                </a:outerShdw>
              </a:effectLst>
              <a:ea typeface="黑体" pitchFamily="49" charset="-122"/>
            </a:endParaRPr>
          </a:p>
        </p:txBody>
      </p:sp>
      <p:sp>
        <p:nvSpPr>
          <p:cNvPr id="15" name="矩形 14"/>
          <p:cNvSpPr/>
          <p:nvPr/>
        </p:nvSpPr>
        <p:spPr>
          <a:xfrm>
            <a:off x="2070100" y="4943475"/>
            <a:ext cx="7110413" cy="646113"/>
          </a:xfrm>
          <a:prstGeom prst="rect">
            <a:avLst/>
          </a:prstGeom>
          <a:solidFill>
            <a:srgbClr val="FF0000"/>
          </a:solidFill>
        </p:spPr>
        <p:txBody>
          <a:bodyPr>
            <a:spAutoFit/>
          </a:bodyPr>
          <a:lstStyle/>
          <a:p>
            <a:pPr>
              <a:defRPr/>
            </a:pPr>
            <a:r>
              <a:rPr lang="zh-CN" altLang="en-US" sz="3600" dirty="0">
                <a:solidFill>
                  <a:schemeClr val="bg1"/>
                </a:solidFill>
                <a:effectLst>
                  <a:outerShdw blurRad="38100" dist="38100" dir="2700000" algn="tl">
                    <a:srgbClr val="000000"/>
                  </a:outerShdw>
                </a:effectLst>
                <a:ea typeface="黑体" pitchFamily="49" charset="-122"/>
              </a:rPr>
              <a:t>激化与殖民地、半殖民地间的矛盾</a:t>
            </a:r>
          </a:p>
        </p:txBody>
      </p:sp>
      <p:sp>
        <p:nvSpPr>
          <p:cNvPr id="16" name="矩形 15"/>
          <p:cNvSpPr/>
          <p:nvPr/>
        </p:nvSpPr>
        <p:spPr>
          <a:xfrm>
            <a:off x="3095625" y="5657850"/>
            <a:ext cx="6048375" cy="1200150"/>
          </a:xfrm>
          <a:prstGeom prst="rect">
            <a:avLst/>
          </a:prstGeom>
          <a:solidFill>
            <a:srgbClr val="FF0000"/>
          </a:solidFill>
        </p:spPr>
        <p:txBody>
          <a:bodyPr>
            <a:spAutoFit/>
          </a:bodyPr>
          <a:lstStyle/>
          <a:p>
            <a:pPr>
              <a:defRPr/>
            </a:pPr>
            <a:r>
              <a:rPr lang="zh-CN" altLang="en-US" sz="3600" dirty="0">
                <a:solidFill>
                  <a:prstClr val="white"/>
                </a:solidFill>
                <a:effectLst>
                  <a:outerShdw blurRad="38100" dist="38100" dir="2700000" algn="tl">
                    <a:srgbClr val="000000"/>
                  </a:outerShdw>
                </a:effectLst>
                <a:ea typeface="黑体" pitchFamily="49" charset="-122"/>
              </a:rPr>
              <a:t>国际局势紧张，国际环境恶化，进一步加剧经济危机</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标题 1"/>
          <p:cNvSpPr>
            <a:spLocks noGrp="1"/>
          </p:cNvSpPr>
          <p:nvPr>
            <p:ph type="title"/>
          </p:nvPr>
        </p:nvSpPr>
        <p:spPr>
          <a:xfrm>
            <a:off x="0" y="0"/>
            <a:ext cx="1476375" cy="1143000"/>
          </a:xfrm>
        </p:spPr>
        <p:txBody>
          <a:bodyPr/>
          <a:lstStyle/>
          <a:p>
            <a:pPr algn="l" eaLnBrk="1" hangingPunct="1">
              <a:defRPr/>
            </a:pPr>
            <a:r>
              <a:rPr lang="zh-CN" altLang="en-US" b="1" dirty="0" smtClean="0">
                <a:solidFill>
                  <a:srgbClr val="FF0000"/>
                </a:solidFill>
                <a:latin typeface="+mn-ea"/>
                <a:ea typeface="+mn-ea"/>
              </a:rPr>
              <a:t>史料：</a:t>
            </a:r>
          </a:p>
        </p:txBody>
      </p:sp>
      <p:sp>
        <p:nvSpPr>
          <p:cNvPr id="7" name="Text Box 5"/>
          <p:cNvSpPr txBox="1">
            <a:spLocks noChangeArrowheads="1"/>
          </p:cNvSpPr>
          <p:nvPr/>
        </p:nvSpPr>
        <p:spPr bwMode="auto">
          <a:xfrm>
            <a:off x="1476375" y="3646488"/>
            <a:ext cx="5832475" cy="646112"/>
          </a:xfrm>
          <a:prstGeom prst="rect">
            <a:avLst/>
          </a:prstGeom>
          <a:solidFill>
            <a:srgbClr val="FF0000"/>
          </a:solidFill>
          <a:ln w="9525">
            <a:noFill/>
            <a:miter lim="800000"/>
            <a:headEnd/>
            <a:tailEnd/>
          </a:ln>
          <a:effectLst/>
        </p:spPr>
        <p:txBody>
          <a:bodyPr>
            <a:spAutoFit/>
          </a:bodyPr>
          <a:lstStyle/>
          <a:p>
            <a:pPr>
              <a:spcBef>
                <a:spcPct val="50000"/>
              </a:spcBef>
              <a:defRPr/>
            </a:pPr>
            <a:r>
              <a:rPr lang="zh-CN" altLang="en-US" sz="3600" dirty="0">
                <a:solidFill>
                  <a:schemeClr val="bg1"/>
                </a:solidFill>
                <a:effectLst>
                  <a:outerShdw blurRad="38100" dist="38100" dir="2700000" algn="tl">
                    <a:srgbClr val="000000"/>
                  </a:outerShdw>
                </a:effectLst>
                <a:ea typeface="黑体" pitchFamily="49" charset="-122"/>
              </a:rPr>
              <a:t>资本主义制度面临严峻挑战</a:t>
            </a:r>
          </a:p>
        </p:txBody>
      </p:sp>
      <p:sp>
        <p:nvSpPr>
          <p:cNvPr id="28676" name="矩形 9"/>
          <p:cNvSpPr>
            <a:spLocks noChangeArrowheads="1"/>
          </p:cNvSpPr>
          <p:nvPr/>
        </p:nvSpPr>
        <p:spPr bwMode="auto">
          <a:xfrm>
            <a:off x="0" y="765175"/>
            <a:ext cx="8820150" cy="3416300"/>
          </a:xfrm>
          <a:prstGeom prst="rect">
            <a:avLst/>
          </a:prstGeom>
          <a:noFill/>
          <a:ln w="9525">
            <a:noFill/>
            <a:miter lim="800000"/>
            <a:headEnd/>
            <a:tailEnd/>
          </a:ln>
        </p:spPr>
        <p:txBody>
          <a:bodyPr>
            <a:spAutoFit/>
          </a:bodyPr>
          <a:lstStyle/>
          <a:p>
            <a:r>
              <a:rPr lang="zh-CN" altLang="en-US" sz="3600" b="1" dirty="0">
                <a:solidFill>
                  <a:srgbClr val="000000"/>
                </a:solidFill>
                <a:latin typeface="微软雅黑" pitchFamily="34" charset="-122"/>
                <a:ea typeface="微软雅黑" pitchFamily="34" charset="-122"/>
              </a:rPr>
              <a:t>四：</a:t>
            </a:r>
            <a:r>
              <a:rPr lang="en-US" altLang="zh-CN" sz="3600" b="1" dirty="0">
                <a:solidFill>
                  <a:srgbClr val="000000"/>
                </a:solidFill>
                <a:latin typeface="微软雅黑" pitchFamily="34" charset="-122"/>
                <a:ea typeface="微软雅黑" pitchFamily="34" charset="-122"/>
              </a:rPr>
              <a:t>1932</a:t>
            </a:r>
            <a:r>
              <a:rPr lang="zh-CN" altLang="zh-CN" sz="3600" b="1" dirty="0">
                <a:solidFill>
                  <a:srgbClr val="000000"/>
                </a:solidFill>
                <a:latin typeface="微软雅黑" pitchFamily="34" charset="-122"/>
                <a:ea typeface="微软雅黑" pitchFamily="34" charset="-122"/>
              </a:rPr>
              <a:t>年康涅狄格州</a:t>
            </a:r>
            <a:r>
              <a:rPr lang="en-US" altLang="zh-CN" sz="3600" b="1" dirty="0">
                <a:solidFill>
                  <a:srgbClr val="000000"/>
                </a:solidFill>
                <a:latin typeface="微软雅黑" pitchFamily="34" charset="-122"/>
                <a:ea typeface="微软雅黑" pitchFamily="34" charset="-122"/>
              </a:rPr>
              <a:t>100</a:t>
            </a:r>
            <a:r>
              <a:rPr lang="zh-CN" altLang="zh-CN" sz="3600" b="1" dirty="0">
                <a:solidFill>
                  <a:srgbClr val="000000"/>
                </a:solidFill>
                <a:latin typeface="微软雅黑" pitchFamily="34" charset="-122"/>
                <a:ea typeface="微软雅黑" pitchFamily="34" charset="-122"/>
              </a:rPr>
              <a:t>余家工厂的工人，每周工资竟只有</a:t>
            </a:r>
            <a:r>
              <a:rPr lang="en-US" altLang="zh-CN" sz="3600" b="1" dirty="0">
                <a:solidFill>
                  <a:srgbClr val="000000"/>
                </a:solidFill>
                <a:latin typeface="微软雅黑" pitchFamily="34" charset="-122"/>
                <a:ea typeface="微软雅黑" pitchFamily="34" charset="-122"/>
              </a:rPr>
              <a:t>0.6</a:t>
            </a:r>
            <a:r>
              <a:rPr lang="zh-CN" altLang="zh-CN" sz="3600" b="1" dirty="0">
                <a:solidFill>
                  <a:srgbClr val="000000"/>
                </a:solidFill>
                <a:latin typeface="微软雅黑" pitchFamily="34" charset="-122"/>
                <a:ea typeface="微软雅黑" pitchFamily="34" charset="-122"/>
              </a:rPr>
              <a:t>美元。连《时代》周刊也写道：</a:t>
            </a:r>
            <a:r>
              <a:rPr lang="en-US" altLang="zh-CN" sz="3600" b="1" dirty="0">
                <a:solidFill>
                  <a:srgbClr val="000000"/>
                </a:solidFill>
                <a:latin typeface="微软雅黑" pitchFamily="34" charset="-122"/>
                <a:ea typeface="微软雅黑" pitchFamily="34" charset="-122"/>
              </a:rPr>
              <a:t>“</a:t>
            </a:r>
            <a:r>
              <a:rPr lang="zh-CN" altLang="zh-CN" sz="3600" b="1" dirty="0">
                <a:solidFill>
                  <a:srgbClr val="000000"/>
                </a:solidFill>
                <a:latin typeface="微软雅黑" pitchFamily="34" charset="-122"/>
                <a:ea typeface="微软雅黑" pitchFamily="34" charset="-122"/>
              </a:rPr>
              <a:t>无法无天的雇主，把美国工人的工资压低到中国苦力的水平了。上千人却排队到苏联大使馆申请签证和赴苏工作。</a:t>
            </a:r>
            <a:endParaRPr lang="zh-CN" altLang="en-US" dirty="0"/>
          </a:p>
        </p:txBody>
      </p:sp>
      <p:sp>
        <p:nvSpPr>
          <p:cNvPr id="28677" name="矩形 11"/>
          <p:cNvSpPr>
            <a:spLocks noChangeArrowheads="1"/>
          </p:cNvSpPr>
          <p:nvPr/>
        </p:nvSpPr>
        <p:spPr bwMode="auto">
          <a:xfrm>
            <a:off x="0" y="4360863"/>
            <a:ext cx="9144000" cy="2308225"/>
          </a:xfrm>
          <a:prstGeom prst="rect">
            <a:avLst/>
          </a:prstGeom>
          <a:noFill/>
          <a:ln w="9525">
            <a:solidFill>
              <a:schemeClr val="accent1">
                <a:alpha val="0"/>
              </a:schemeClr>
            </a:solidFill>
            <a:miter lim="800000"/>
            <a:headEnd/>
            <a:tailEnd/>
          </a:ln>
        </p:spPr>
        <p:txBody>
          <a:bodyPr>
            <a:spAutoFit/>
          </a:bodyPr>
          <a:lstStyle/>
          <a:p>
            <a:r>
              <a:rPr lang="zh-CN" altLang="en-US" sz="3600" b="1">
                <a:solidFill>
                  <a:srgbClr val="000000"/>
                </a:solidFill>
                <a:latin typeface="微软雅黑" pitchFamily="34" charset="-122"/>
                <a:ea typeface="微软雅黑" pitchFamily="34" charset="-122"/>
              </a:rPr>
              <a:t>人民群众特别是失业工人斗争十分激烈。“唯一的希望在于代议制度似乎无力提供的、具有力量和意志的政府领导。有些人以羡慕眼光看着莫斯科，有些人看着柏林和罗马。”</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79388" y="1136650"/>
            <a:ext cx="8964612" cy="5076825"/>
          </a:xfrm>
          <a:prstGeom prst="rect">
            <a:avLst/>
          </a:prstGeom>
          <a:noFill/>
          <a:ln w="9525">
            <a:noFill/>
            <a:miter lim="800000"/>
            <a:headEnd/>
            <a:tailEnd/>
          </a:ln>
        </p:spPr>
        <p:txBody>
          <a:bodyPr anchor="ctr">
            <a:spAutoFit/>
          </a:bodyPr>
          <a:lstStyle/>
          <a:p>
            <a:pPr indent="304800">
              <a:defRPr/>
            </a:pPr>
            <a:r>
              <a:rPr lang="en-US" altLang="zh-CN" sz="3600" b="1" dirty="0">
                <a:solidFill>
                  <a:srgbClr val="0070C0"/>
                </a:solidFill>
                <a:latin typeface="+mj-ea"/>
                <a:ea typeface="+mj-ea"/>
              </a:rPr>
              <a:t>2014</a:t>
            </a:r>
            <a:r>
              <a:rPr lang="zh-CN" altLang="en-US" sz="3600" b="1" dirty="0">
                <a:solidFill>
                  <a:srgbClr val="0070C0"/>
                </a:solidFill>
                <a:latin typeface="+mj-ea"/>
                <a:ea typeface="+mj-ea"/>
              </a:rPr>
              <a:t>年新课标</a:t>
            </a:r>
            <a:r>
              <a:rPr lang="en-US" altLang="zh-CN" sz="3600" b="1" dirty="0">
                <a:solidFill>
                  <a:srgbClr val="0070C0"/>
                </a:solidFill>
                <a:latin typeface="+mj-ea"/>
                <a:ea typeface="+mj-ea"/>
              </a:rPr>
              <a:t>2</a:t>
            </a:r>
            <a:r>
              <a:rPr lang="zh-CN" altLang="en-US" sz="3600" b="1" dirty="0">
                <a:solidFill>
                  <a:srgbClr val="0070C0"/>
                </a:solidFill>
                <a:latin typeface="+mj-ea"/>
                <a:ea typeface="+mj-ea"/>
              </a:rPr>
              <a:t>卷</a:t>
            </a:r>
            <a:r>
              <a:rPr lang="en-US" altLang="zh-CN" sz="3600" b="1" dirty="0">
                <a:solidFill>
                  <a:srgbClr val="0070C0"/>
                </a:solidFill>
                <a:latin typeface="+mj-ea"/>
                <a:ea typeface="+mj-ea"/>
              </a:rPr>
              <a:t>34</a:t>
            </a:r>
            <a:r>
              <a:rPr lang="zh-CN" altLang="en-US" sz="3600" b="1" dirty="0">
                <a:solidFill>
                  <a:srgbClr val="0070C0"/>
                </a:solidFill>
                <a:latin typeface="+mj-ea"/>
                <a:ea typeface="+mj-ea"/>
              </a:rPr>
              <a:t>：</a:t>
            </a:r>
            <a:endParaRPr lang="en-US" altLang="zh-CN" sz="3600" b="1" dirty="0">
              <a:solidFill>
                <a:srgbClr val="0070C0"/>
              </a:solidFill>
              <a:latin typeface="+mj-ea"/>
              <a:ea typeface="+mj-ea"/>
            </a:endParaRPr>
          </a:p>
          <a:p>
            <a:pPr indent="304800">
              <a:defRPr/>
            </a:pPr>
            <a:r>
              <a:rPr lang="en-US" altLang="zh-CN" sz="3600" b="1" dirty="0">
                <a:latin typeface="+mj-ea"/>
                <a:ea typeface="+mj-ea"/>
                <a:cs typeface="Times New Roman" pitchFamily="18" charset="0"/>
              </a:rPr>
              <a:t>20</a:t>
            </a:r>
            <a:r>
              <a:rPr lang="zh-CN" altLang="en-US" sz="3600" b="1" dirty="0">
                <a:latin typeface="+mj-ea"/>
                <a:ea typeface="+mj-ea"/>
                <a:cs typeface="Times New Roman" pitchFamily="18" charset="0"/>
              </a:rPr>
              <a:t>世纪</a:t>
            </a:r>
            <a:r>
              <a:rPr lang="en-US" altLang="zh-CN" sz="3600" b="1" dirty="0">
                <a:latin typeface="+mj-ea"/>
                <a:ea typeface="+mj-ea"/>
                <a:cs typeface="Times New Roman" pitchFamily="18" charset="0"/>
              </a:rPr>
              <a:t>30</a:t>
            </a:r>
            <a:r>
              <a:rPr lang="zh-CN" altLang="en-US" sz="3600" b="1" dirty="0">
                <a:latin typeface="+mj-ea"/>
                <a:ea typeface="+mj-ea"/>
                <a:cs typeface="Times New Roman" pitchFamily="18" charset="0"/>
              </a:rPr>
              <a:t>年代，美国每周有成千上万的人去电影院，轻歌曼舞的幻想型影片备受欢迎，当红童星秀兰邓波儿通常在电影中扮演孤儿去感化富人。这一现象（   ）</a:t>
            </a:r>
          </a:p>
          <a:p>
            <a:pPr indent="304800" eaLnBrk="0" hangingPunct="0">
              <a:defRPr/>
            </a:pPr>
            <a:r>
              <a:rPr lang="en-US" altLang="zh-CN" sz="3600" b="1" dirty="0">
                <a:latin typeface="+mj-ea"/>
                <a:ea typeface="+mj-ea"/>
                <a:cs typeface="Times New Roman" pitchFamily="18" charset="0"/>
              </a:rPr>
              <a:t>A</a:t>
            </a:r>
            <a:r>
              <a:rPr lang="zh-CN" altLang="en-US" sz="3600" b="1" dirty="0">
                <a:latin typeface="+mj-ea"/>
                <a:ea typeface="+mj-ea"/>
                <a:cs typeface="Times New Roman" pitchFamily="18" charset="0"/>
              </a:rPr>
              <a:t>．表明了新政已使全国重现繁荣的景象</a:t>
            </a:r>
          </a:p>
          <a:p>
            <a:pPr indent="304800" eaLnBrk="0" hangingPunct="0">
              <a:defRPr/>
            </a:pPr>
            <a:r>
              <a:rPr lang="en-US" altLang="zh-CN" sz="3600" b="1" dirty="0">
                <a:latin typeface="+mj-ea"/>
                <a:ea typeface="+mj-ea"/>
                <a:cs typeface="Times New Roman" pitchFamily="18" charset="0"/>
              </a:rPr>
              <a:t>B</a:t>
            </a:r>
            <a:r>
              <a:rPr lang="zh-CN" altLang="en-US" sz="3600" b="1" dirty="0">
                <a:latin typeface="+mj-ea"/>
                <a:ea typeface="+mj-ea"/>
                <a:cs typeface="Times New Roman" pitchFamily="18" charset="0"/>
              </a:rPr>
              <a:t>．体现了民众身陷危机淡定应对的精神</a:t>
            </a:r>
          </a:p>
          <a:p>
            <a:pPr indent="304800" eaLnBrk="0" hangingPunct="0">
              <a:defRPr/>
            </a:pPr>
            <a:r>
              <a:rPr lang="en-US" altLang="zh-CN" sz="3600" b="1" dirty="0">
                <a:latin typeface="+mj-ea"/>
                <a:ea typeface="+mj-ea"/>
                <a:cs typeface="Times New Roman" pitchFamily="18" charset="0"/>
              </a:rPr>
              <a:t>C</a:t>
            </a:r>
            <a:r>
              <a:rPr lang="zh-CN" altLang="en-US" sz="3600" b="1" dirty="0">
                <a:latin typeface="+mj-ea"/>
                <a:ea typeface="+mj-ea"/>
                <a:cs typeface="Times New Roman" pitchFamily="18" charset="0"/>
              </a:rPr>
              <a:t>．反映了民众逃避现实来求慰藉的心态</a:t>
            </a:r>
          </a:p>
          <a:p>
            <a:pPr indent="304800" eaLnBrk="0" hangingPunct="0">
              <a:defRPr/>
            </a:pPr>
            <a:r>
              <a:rPr lang="en-US" altLang="zh-CN" sz="3600" b="1" dirty="0">
                <a:latin typeface="+mj-ea"/>
                <a:ea typeface="+mj-ea"/>
                <a:cs typeface="Times New Roman" pitchFamily="18" charset="0"/>
              </a:rPr>
              <a:t>D</a:t>
            </a:r>
            <a:r>
              <a:rPr lang="zh-CN" altLang="en-US" sz="3600" b="1" dirty="0">
                <a:latin typeface="+mj-ea"/>
                <a:ea typeface="+mj-ea"/>
                <a:cs typeface="Times New Roman" pitchFamily="18" charset="0"/>
              </a:rPr>
              <a:t>．说明了现代主义艺术得到社会的认可</a:t>
            </a:r>
          </a:p>
        </p:txBody>
      </p:sp>
      <p:sp>
        <p:nvSpPr>
          <p:cNvPr id="13315" name="标题 1"/>
          <p:cNvSpPr>
            <a:spLocks noGrp="1"/>
          </p:cNvSpPr>
          <p:nvPr>
            <p:ph type="title"/>
          </p:nvPr>
        </p:nvSpPr>
        <p:spPr>
          <a:xfrm>
            <a:off x="0" y="-26988"/>
            <a:ext cx="4572000" cy="1143001"/>
          </a:xfrm>
        </p:spPr>
        <p:txBody>
          <a:bodyPr/>
          <a:lstStyle/>
          <a:p>
            <a:pPr eaLnBrk="1" hangingPunct="1">
              <a:defRPr/>
            </a:pPr>
            <a:r>
              <a:rPr lang="zh-CN" altLang="en-US" b="1" kern="100" dirty="0" smtClean="0">
                <a:solidFill>
                  <a:srgbClr val="FF0000"/>
                </a:solidFill>
                <a:latin typeface="+mn-ea"/>
                <a:ea typeface="+mn-ea"/>
                <a:cs typeface="Times New Roman"/>
              </a:rPr>
              <a:t>一、高考追踪</a:t>
            </a:r>
            <a:r>
              <a:rPr lang="zh-CN" altLang="en-US" b="1" dirty="0" smtClean="0">
                <a:solidFill>
                  <a:srgbClr val="FF0000"/>
                </a:solidFill>
                <a:latin typeface="+mn-ea"/>
                <a:ea typeface="+mn-ea"/>
              </a:rPr>
              <a:t>：</a:t>
            </a:r>
          </a:p>
        </p:txBody>
      </p:sp>
      <p:sp>
        <p:nvSpPr>
          <p:cNvPr id="7" name="矩形 6"/>
          <p:cNvSpPr/>
          <p:nvPr/>
        </p:nvSpPr>
        <p:spPr>
          <a:xfrm>
            <a:off x="4067944" y="188913"/>
            <a:ext cx="2447925" cy="769937"/>
          </a:xfrm>
          <a:prstGeom prst="rect">
            <a:avLst/>
          </a:prstGeom>
        </p:spPr>
        <p:txBody>
          <a:bodyPr wrap="none">
            <a:spAutoFit/>
          </a:bodyPr>
          <a:lstStyle/>
          <a:p>
            <a:pPr>
              <a:defRPr/>
            </a:pPr>
            <a:r>
              <a:rPr lang="zh-CN" altLang="en-US" sz="4400" b="1" dirty="0">
                <a:solidFill>
                  <a:srgbClr val="FF0000"/>
                </a:solidFill>
                <a:latin typeface="黑体"/>
                <a:ea typeface="黑体"/>
                <a:cs typeface="+mj-cs"/>
              </a:rPr>
              <a:t>经济危机</a:t>
            </a:r>
            <a:endParaRPr lang="zh-CN" altLang="en-US" dirty="0"/>
          </a:p>
        </p:txBody>
      </p:sp>
      <p:sp>
        <p:nvSpPr>
          <p:cNvPr id="8" name="矩形 7"/>
          <p:cNvSpPr>
            <a:spLocks noChangeArrowheads="1"/>
          </p:cNvSpPr>
          <p:nvPr/>
        </p:nvSpPr>
        <p:spPr bwMode="auto">
          <a:xfrm>
            <a:off x="179388" y="5014913"/>
            <a:ext cx="8651875" cy="646112"/>
          </a:xfrm>
          <a:prstGeom prst="rect">
            <a:avLst/>
          </a:prstGeom>
          <a:noFill/>
          <a:ln w="9525">
            <a:noFill/>
            <a:miter lim="800000"/>
            <a:headEnd/>
            <a:tailEnd/>
          </a:ln>
        </p:spPr>
        <p:txBody>
          <a:bodyPr wrap="none">
            <a:spAutoFit/>
          </a:bodyPr>
          <a:lstStyle/>
          <a:p>
            <a:pPr indent="304800" eaLnBrk="0" hangingPunct="0"/>
            <a:r>
              <a:rPr lang="en-US" altLang="zh-CN" sz="3600" b="1">
                <a:solidFill>
                  <a:srgbClr val="FF0000"/>
                </a:solidFill>
                <a:latin typeface="微软雅黑" pitchFamily="34" charset="-122"/>
                <a:ea typeface="微软雅黑" pitchFamily="34" charset="-122"/>
                <a:cs typeface="Times New Roman" pitchFamily="18" charset="0"/>
              </a:rPr>
              <a:t>C</a:t>
            </a:r>
            <a:r>
              <a:rPr lang="zh-CN" altLang="en-US" sz="3600" b="1">
                <a:solidFill>
                  <a:srgbClr val="FF0000"/>
                </a:solidFill>
                <a:latin typeface="微软雅黑" pitchFamily="34" charset="-122"/>
                <a:ea typeface="微软雅黑" pitchFamily="34" charset="-122"/>
                <a:cs typeface="Times New Roman" pitchFamily="18" charset="0"/>
              </a:rPr>
              <a:t>．反映了民众逃避现实来求慰藉的心态</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50825" y="908050"/>
            <a:ext cx="8675688" cy="6186488"/>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1932</a:t>
            </a:r>
            <a:r>
              <a:rPr lang="zh-CN" altLang="en-US" sz="3600" b="1" dirty="0">
                <a:latin typeface="+mj-ea"/>
                <a:ea typeface="+mj-ea"/>
              </a:rPr>
              <a:t>年</a:t>
            </a:r>
            <a:r>
              <a:rPr lang="en-US" altLang="zh-CN" sz="3600" b="1" dirty="0">
                <a:latin typeface="+mj-ea"/>
                <a:ea typeface="+mj-ea"/>
              </a:rPr>
              <a:t>6</a:t>
            </a:r>
            <a:r>
              <a:rPr lang="zh-CN" altLang="en-US" sz="3600" b="1" dirty="0">
                <a:latin typeface="+mj-ea"/>
                <a:ea typeface="+mj-ea"/>
              </a:rPr>
              <a:t>月，美国东北各名牌大学的应届毕业生步</a:t>
            </a:r>
            <a:r>
              <a:rPr lang="en-US" altLang="zh-CN" sz="3600" b="1" dirty="0">
                <a:latin typeface="+mj-ea"/>
                <a:ea typeface="+mj-ea"/>
              </a:rPr>
              <a:t>21974</a:t>
            </a:r>
            <a:r>
              <a:rPr lang="zh-CN" altLang="en-US" sz="3600" b="1" dirty="0">
                <a:latin typeface="+mj-ea"/>
                <a:ea typeface="+mj-ea"/>
              </a:rPr>
              <a:t>名老学长的后尘，也在拼命找工作了。那时连在纽约百货公司开电梯也要有学士学位，而且对他们当中好些人说来，这已是最好的差使了。这一现象反映了</a:t>
            </a:r>
          </a:p>
          <a:p>
            <a:pPr>
              <a:defRPr/>
            </a:pPr>
            <a:r>
              <a:rPr lang="en-US" altLang="zh-CN" sz="3600" b="1" dirty="0">
                <a:latin typeface="+mj-ea"/>
                <a:ea typeface="+mj-ea"/>
              </a:rPr>
              <a:t>A</a:t>
            </a:r>
            <a:r>
              <a:rPr lang="zh-CN" altLang="en-US" sz="3600" b="1" dirty="0">
                <a:latin typeface="+mj-ea"/>
                <a:ea typeface="+mj-ea"/>
              </a:rPr>
              <a:t>．教育发达，人才过剩　　 </a:t>
            </a:r>
            <a:endParaRPr lang="en-US" altLang="zh-CN" sz="3600" b="1" dirty="0">
              <a:latin typeface="+mj-ea"/>
              <a:ea typeface="+mj-ea"/>
            </a:endParaRPr>
          </a:p>
          <a:p>
            <a:pPr>
              <a:defRPr/>
            </a:pPr>
            <a:r>
              <a:rPr lang="en-US" altLang="zh-CN" sz="3600" b="1" dirty="0">
                <a:latin typeface="+mj-ea"/>
                <a:ea typeface="+mj-ea"/>
              </a:rPr>
              <a:t>B</a:t>
            </a:r>
            <a:r>
              <a:rPr lang="zh-CN" altLang="en-US" sz="3600" b="1" dirty="0">
                <a:latin typeface="+mj-ea"/>
                <a:ea typeface="+mj-ea"/>
              </a:rPr>
              <a:t>．新政开展，以工代赈</a:t>
            </a:r>
          </a:p>
          <a:p>
            <a:pPr>
              <a:defRPr/>
            </a:pPr>
            <a:r>
              <a:rPr lang="en-US" altLang="zh-CN" sz="3600" b="1" dirty="0">
                <a:latin typeface="+mj-ea"/>
                <a:ea typeface="+mj-ea"/>
              </a:rPr>
              <a:t>C</a:t>
            </a:r>
            <a:r>
              <a:rPr lang="zh-CN" altLang="en-US" sz="3600" b="1" dirty="0">
                <a:latin typeface="+mj-ea"/>
                <a:ea typeface="+mj-ea"/>
              </a:rPr>
              <a:t>．经济萧条，失业严重　　 </a:t>
            </a:r>
            <a:endParaRPr lang="en-US" altLang="zh-CN" sz="3600" b="1" dirty="0">
              <a:latin typeface="+mj-ea"/>
              <a:ea typeface="+mj-ea"/>
            </a:endParaRPr>
          </a:p>
          <a:p>
            <a:pPr>
              <a:defRPr/>
            </a:pPr>
            <a:r>
              <a:rPr lang="en-US" altLang="zh-CN" sz="3600" b="1" dirty="0">
                <a:latin typeface="+mj-ea"/>
                <a:ea typeface="+mj-ea"/>
              </a:rPr>
              <a:t>D</a:t>
            </a:r>
            <a:r>
              <a:rPr lang="zh-CN" altLang="en-US" sz="3600" b="1" dirty="0">
                <a:latin typeface="+mj-ea"/>
                <a:ea typeface="+mj-ea"/>
              </a:rPr>
              <a:t>．产业更新，技术升级</a:t>
            </a:r>
          </a:p>
          <a:p>
            <a:pPr>
              <a:defRPr/>
            </a:pPr>
            <a:endParaRPr lang="zh-CN" altLang="zh-CN" sz="3600" b="1" dirty="0"/>
          </a:p>
        </p:txBody>
      </p:sp>
      <p:sp>
        <p:nvSpPr>
          <p:cNvPr id="13315" name="标题 1"/>
          <p:cNvSpPr>
            <a:spLocks noGrp="1"/>
          </p:cNvSpPr>
          <p:nvPr>
            <p:ph type="title"/>
          </p:nvPr>
        </p:nvSpPr>
        <p:spPr>
          <a:xfrm>
            <a:off x="0" y="0"/>
            <a:ext cx="2268538"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4-1</a:t>
            </a:r>
            <a:endParaRPr lang="zh-CN" altLang="en-US" b="1" dirty="0" smtClean="0">
              <a:solidFill>
                <a:srgbClr val="FF0000"/>
              </a:solidFill>
              <a:latin typeface="+mn-ea"/>
              <a:ea typeface="+mn-ea"/>
            </a:endParaRPr>
          </a:p>
        </p:txBody>
      </p:sp>
      <p:sp>
        <p:nvSpPr>
          <p:cNvPr id="5" name="矩形 4"/>
          <p:cNvSpPr>
            <a:spLocks noChangeArrowheads="1"/>
          </p:cNvSpPr>
          <p:nvPr/>
        </p:nvSpPr>
        <p:spPr bwMode="auto">
          <a:xfrm>
            <a:off x="250825" y="5300663"/>
            <a:ext cx="5113338" cy="646112"/>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C</a:t>
            </a:r>
            <a:r>
              <a:rPr lang="zh-CN" altLang="en-US" sz="3600" b="1">
                <a:solidFill>
                  <a:srgbClr val="FF0000"/>
                </a:solidFill>
                <a:latin typeface="微软雅黑" pitchFamily="34" charset="-122"/>
                <a:ea typeface="微软雅黑" pitchFamily="34" charset="-122"/>
              </a:rPr>
              <a:t>．经济萧条，失业严重</a:t>
            </a:r>
            <a:endParaRPr lang="zh-CN" altLang="en-US">
              <a:solidFill>
                <a:srgbClr val="FF0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50825" y="1052513"/>
            <a:ext cx="8893175" cy="5078412"/>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图为</a:t>
            </a:r>
            <a:r>
              <a:rPr lang="en-US" altLang="zh-CN" sz="3600" b="1" dirty="0">
                <a:latin typeface="+mj-ea"/>
                <a:ea typeface="+mj-ea"/>
              </a:rPr>
              <a:t>《1929—1936</a:t>
            </a:r>
            <a:r>
              <a:rPr lang="zh-CN" altLang="en-US" sz="3600" b="1" dirty="0">
                <a:latin typeface="+mj-ea"/>
                <a:ea typeface="+mj-ea"/>
              </a:rPr>
              <a:t>年底中国农产品出口下降情况（单位：担）</a:t>
            </a:r>
            <a:r>
              <a:rPr lang="en-US" altLang="zh-CN" sz="3600" b="1" dirty="0">
                <a:latin typeface="+mj-ea"/>
                <a:ea typeface="+mj-ea"/>
              </a:rPr>
              <a:t>》</a:t>
            </a:r>
            <a:r>
              <a:rPr lang="zh-CN" altLang="en-US" sz="3600" b="1" dirty="0">
                <a:latin typeface="+mj-ea"/>
                <a:ea typeface="+mj-ea"/>
              </a:rPr>
              <a:t>。导致</a:t>
            </a:r>
            <a:r>
              <a:rPr lang="en-US" altLang="zh-CN" sz="3600" b="1" dirty="0">
                <a:latin typeface="+mj-ea"/>
                <a:ea typeface="+mj-ea"/>
              </a:rPr>
              <a:t>1936</a:t>
            </a:r>
            <a:r>
              <a:rPr lang="zh-CN" altLang="en-US" sz="3600" b="1" dirty="0">
                <a:latin typeface="+mj-ea"/>
                <a:ea typeface="+mj-ea"/>
              </a:rPr>
              <a:t>年农产品出口下降的主要原因是（）</a:t>
            </a:r>
          </a:p>
          <a:p>
            <a:pPr>
              <a:defRPr/>
            </a:pPr>
            <a:r>
              <a:rPr lang="en-US" altLang="zh-CN" sz="3600" b="1" dirty="0">
                <a:latin typeface="+mj-ea"/>
                <a:ea typeface="+mj-ea"/>
              </a:rPr>
              <a:t>A</a:t>
            </a:r>
            <a:r>
              <a:rPr lang="zh-CN" altLang="en-US" sz="3600" b="1" dirty="0">
                <a:latin typeface="+mj-ea"/>
                <a:ea typeface="+mj-ea"/>
              </a:rPr>
              <a:t>．民族资本主义日益萎缩</a:t>
            </a:r>
          </a:p>
          <a:p>
            <a:pPr>
              <a:defRPr/>
            </a:pPr>
            <a:r>
              <a:rPr lang="en-US" altLang="zh-CN" sz="3600" b="1" dirty="0">
                <a:latin typeface="+mj-ea"/>
                <a:ea typeface="+mj-ea"/>
              </a:rPr>
              <a:t>B</a:t>
            </a:r>
            <a:r>
              <a:rPr lang="zh-CN" altLang="en-US" sz="3600" b="1" dirty="0">
                <a:latin typeface="+mj-ea"/>
                <a:ea typeface="+mj-ea"/>
              </a:rPr>
              <a:t>．抗日战争爆发，农产品生产能力下降</a:t>
            </a:r>
          </a:p>
          <a:p>
            <a:pPr>
              <a:defRPr/>
            </a:pPr>
            <a:r>
              <a:rPr lang="en-US" altLang="zh-CN" sz="3600" b="1" dirty="0">
                <a:latin typeface="+mj-ea"/>
                <a:ea typeface="+mj-ea"/>
              </a:rPr>
              <a:t>C</a:t>
            </a:r>
            <a:r>
              <a:rPr lang="zh-CN" altLang="en-US" sz="3600" b="1" dirty="0">
                <a:latin typeface="+mj-ea"/>
                <a:ea typeface="+mj-ea"/>
              </a:rPr>
              <a:t>．世界经济危机影响下</a:t>
            </a:r>
            <a:endParaRPr lang="en-US" altLang="zh-CN" sz="3600" b="1" dirty="0">
              <a:latin typeface="+mj-ea"/>
              <a:ea typeface="+mj-ea"/>
            </a:endParaRPr>
          </a:p>
          <a:p>
            <a:pPr>
              <a:defRPr/>
            </a:pPr>
            <a:r>
              <a:rPr lang="zh-CN" altLang="en-US" sz="3600" b="1" dirty="0">
                <a:latin typeface="+mj-ea"/>
                <a:ea typeface="+mj-ea"/>
              </a:rPr>
              <a:t>西方市场消费能力降低</a:t>
            </a:r>
          </a:p>
          <a:p>
            <a:pPr>
              <a:defRPr/>
            </a:pPr>
            <a:r>
              <a:rPr lang="en-US" altLang="zh-CN" sz="3600" b="1" dirty="0">
                <a:latin typeface="+mj-ea"/>
                <a:ea typeface="+mj-ea"/>
              </a:rPr>
              <a:t>D</a:t>
            </a:r>
            <a:r>
              <a:rPr lang="zh-CN" altLang="en-US" sz="3600" b="1" dirty="0">
                <a:latin typeface="+mj-ea"/>
                <a:ea typeface="+mj-ea"/>
              </a:rPr>
              <a:t>．西方国家转嫁经济危机，</a:t>
            </a:r>
            <a:endParaRPr lang="en-US" altLang="zh-CN" sz="3600" b="1" dirty="0">
              <a:latin typeface="+mj-ea"/>
              <a:ea typeface="+mj-ea"/>
            </a:endParaRPr>
          </a:p>
          <a:p>
            <a:pPr>
              <a:defRPr/>
            </a:pPr>
            <a:r>
              <a:rPr lang="zh-CN" altLang="en-US" sz="3600" b="1" dirty="0">
                <a:latin typeface="+mj-ea"/>
                <a:ea typeface="+mj-ea"/>
              </a:rPr>
              <a:t>向中国大量倾销农产品</a:t>
            </a:r>
          </a:p>
        </p:txBody>
      </p:sp>
      <p:sp>
        <p:nvSpPr>
          <p:cNvPr id="13315" name="标题 1"/>
          <p:cNvSpPr>
            <a:spLocks noGrp="1"/>
          </p:cNvSpPr>
          <p:nvPr>
            <p:ph type="title"/>
          </p:nvPr>
        </p:nvSpPr>
        <p:spPr>
          <a:xfrm>
            <a:off x="0" y="0"/>
            <a:ext cx="2339975"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4-2</a:t>
            </a:r>
            <a:endParaRPr lang="zh-CN" altLang="en-US" b="1" dirty="0" smtClean="0">
              <a:solidFill>
                <a:srgbClr val="FF0000"/>
              </a:solidFill>
              <a:latin typeface="+mn-ea"/>
              <a:ea typeface="+mn-ea"/>
            </a:endParaRPr>
          </a:p>
        </p:txBody>
      </p:sp>
      <p:pic>
        <p:nvPicPr>
          <p:cNvPr id="30724" name="图片 4"/>
          <p:cNvPicPr>
            <a:picLocks noChangeAspect="1" noChangeArrowheads="1"/>
          </p:cNvPicPr>
          <p:nvPr/>
        </p:nvPicPr>
        <p:blipFill>
          <a:blip r:embed="rId3" cstate="print"/>
          <a:srcRect/>
          <a:stretch>
            <a:fillRect/>
          </a:stretch>
        </p:blipFill>
        <p:spPr bwMode="auto">
          <a:xfrm>
            <a:off x="5767388" y="3933825"/>
            <a:ext cx="3376612" cy="2663825"/>
          </a:xfrm>
          <a:prstGeom prst="rect">
            <a:avLst/>
          </a:prstGeom>
          <a:noFill/>
          <a:ln w="9525">
            <a:noFill/>
            <a:miter lim="800000"/>
            <a:headEnd/>
            <a:tailEnd/>
          </a:ln>
        </p:spPr>
      </p:pic>
      <p:sp>
        <p:nvSpPr>
          <p:cNvPr id="6" name="矩形 5"/>
          <p:cNvSpPr>
            <a:spLocks noChangeArrowheads="1"/>
          </p:cNvSpPr>
          <p:nvPr/>
        </p:nvSpPr>
        <p:spPr bwMode="auto">
          <a:xfrm>
            <a:off x="250825" y="3813175"/>
            <a:ext cx="5113338" cy="1200150"/>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C</a:t>
            </a:r>
            <a:r>
              <a:rPr lang="zh-CN" altLang="en-US" sz="3600" b="1">
                <a:solidFill>
                  <a:srgbClr val="FF0000"/>
                </a:solidFill>
                <a:latin typeface="微软雅黑" pitchFamily="34" charset="-122"/>
                <a:ea typeface="微软雅黑" pitchFamily="34" charset="-122"/>
              </a:rPr>
              <a:t>．世界经济危机影响下</a:t>
            </a:r>
          </a:p>
          <a:p>
            <a:r>
              <a:rPr lang="zh-CN" altLang="en-US" sz="3600" b="1">
                <a:solidFill>
                  <a:srgbClr val="FF0000"/>
                </a:solidFill>
                <a:latin typeface="微软雅黑" pitchFamily="34" charset="-122"/>
                <a:ea typeface="微软雅黑" pitchFamily="34" charset="-122"/>
              </a:rPr>
              <a:t>西方市场消费能力降低</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692150"/>
            <a:ext cx="8675687" cy="6186488"/>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1933</a:t>
            </a:r>
            <a:r>
              <a:rPr lang="zh-CN" altLang="en-US" sz="3600" b="1" dirty="0">
                <a:latin typeface="+mj-ea"/>
                <a:ea typeface="+mj-ea"/>
              </a:rPr>
              <a:t>年，柯立芝说：“在其他萧条时期，总可以看到能够寄托希望的事物，但现时举目四顾，却看不出任何希望。”有人描述当时情景说：“人们常常谈到社会革命。成千上万的人却认为：被剥夺者和饥饿的人们将反抗把他们带进这种绝望境地的政府和经济制度。”材料表明经济危机</a:t>
            </a:r>
            <a:r>
              <a:rPr lang="en-US" altLang="zh-CN" sz="3600" b="1" dirty="0">
                <a:latin typeface="+mj-ea"/>
                <a:ea typeface="+mj-ea"/>
              </a:rPr>
              <a:t>(  </a:t>
            </a:r>
            <a:r>
              <a:rPr lang="zh-CN" altLang="en-US" sz="3600" b="1" dirty="0">
                <a:latin typeface="+mj-ea"/>
                <a:ea typeface="+mj-ea"/>
              </a:rPr>
              <a:t> </a:t>
            </a:r>
            <a:r>
              <a:rPr lang="en-US" altLang="zh-CN" sz="3600" b="1" dirty="0">
                <a:latin typeface="+mj-ea"/>
                <a:ea typeface="+mj-ea"/>
              </a:rPr>
              <a:t>)</a:t>
            </a:r>
            <a:r>
              <a:rPr lang="zh-CN" altLang="en-US" sz="3600" b="1" dirty="0">
                <a:latin typeface="+mj-ea"/>
                <a:ea typeface="+mj-ea"/>
              </a:rPr>
              <a:t>。</a:t>
            </a:r>
          </a:p>
          <a:p>
            <a:pPr>
              <a:defRPr/>
            </a:pPr>
            <a:r>
              <a:rPr lang="en-US" altLang="zh-CN" sz="3600" b="1" dirty="0">
                <a:latin typeface="+mj-ea"/>
                <a:ea typeface="+mj-ea"/>
              </a:rPr>
              <a:t>A</a:t>
            </a:r>
            <a:r>
              <a:rPr lang="zh-CN" altLang="en-US" sz="3600" b="1" dirty="0">
                <a:latin typeface="+mj-ea"/>
                <a:ea typeface="+mj-ea"/>
              </a:rPr>
              <a:t>．给社会生产力造成严重破坏</a:t>
            </a:r>
          </a:p>
          <a:p>
            <a:pPr>
              <a:defRPr/>
            </a:pPr>
            <a:r>
              <a:rPr lang="en-US" altLang="zh-CN" sz="3600" b="1" dirty="0">
                <a:latin typeface="+mj-ea"/>
                <a:ea typeface="+mj-ea"/>
              </a:rPr>
              <a:t>B</a:t>
            </a:r>
            <a:r>
              <a:rPr lang="zh-CN" altLang="en-US" sz="3600" b="1" dirty="0">
                <a:latin typeface="+mj-ea"/>
                <a:ea typeface="+mj-ea"/>
              </a:rPr>
              <a:t>．经济繁荣导致社会贫富分化</a:t>
            </a:r>
          </a:p>
          <a:p>
            <a:pPr>
              <a:defRPr/>
            </a:pPr>
            <a:r>
              <a:rPr lang="en-US" altLang="zh-CN" sz="3600" b="1" dirty="0">
                <a:latin typeface="+mj-ea"/>
                <a:ea typeface="+mj-ea"/>
              </a:rPr>
              <a:t>C</a:t>
            </a:r>
            <a:r>
              <a:rPr lang="zh-CN" altLang="en-US" sz="3600" b="1" dirty="0">
                <a:latin typeface="+mj-ea"/>
                <a:ea typeface="+mj-ea"/>
              </a:rPr>
              <a:t>．加剧了世界局势的紧张</a:t>
            </a:r>
          </a:p>
          <a:p>
            <a:pPr>
              <a:defRPr/>
            </a:pPr>
            <a:r>
              <a:rPr lang="en-US" altLang="zh-CN" sz="3600" b="1" dirty="0">
                <a:latin typeface="+mj-ea"/>
                <a:ea typeface="+mj-ea"/>
              </a:rPr>
              <a:t>D</a:t>
            </a:r>
            <a:r>
              <a:rPr lang="zh-CN" altLang="en-US" sz="3600" b="1" dirty="0">
                <a:latin typeface="+mj-ea"/>
                <a:ea typeface="+mj-ea"/>
              </a:rPr>
              <a:t>．加深了美国的社会危机</a:t>
            </a: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171450"/>
            <a:ext cx="2195513"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4-3</a:t>
            </a:r>
            <a:endParaRPr lang="zh-CN" altLang="en-US" b="1" dirty="0" smtClean="0">
              <a:solidFill>
                <a:srgbClr val="FF0000"/>
              </a:solidFill>
              <a:latin typeface="+mn-ea"/>
              <a:ea typeface="+mn-ea"/>
            </a:endParaRPr>
          </a:p>
        </p:txBody>
      </p:sp>
      <p:sp>
        <p:nvSpPr>
          <p:cNvPr id="4" name="矩形 3"/>
          <p:cNvSpPr>
            <a:spLocks noChangeArrowheads="1"/>
          </p:cNvSpPr>
          <p:nvPr/>
        </p:nvSpPr>
        <p:spPr bwMode="auto">
          <a:xfrm>
            <a:off x="461963" y="6211888"/>
            <a:ext cx="5765800" cy="646112"/>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D</a:t>
            </a:r>
            <a:r>
              <a:rPr lang="zh-CN" altLang="en-US" sz="3600" b="1">
                <a:solidFill>
                  <a:srgbClr val="FF0000"/>
                </a:solidFill>
                <a:latin typeface="微软雅黑" pitchFamily="34" charset="-122"/>
                <a:ea typeface="微软雅黑" pitchFamily="34" charset="-122"/>
              </a:rPr>
              <a:t>．加深了美国的社会危机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042988" y="692696"/>
            <a:ext cx="7777162" cy="2308324"/>
          </a:xfrm>
          <a:prstGeom prst="rect">
            <a:avLst/>
          </a:prstGeom>
        </p:spPr>
        <p:txBody>
          <a:bodyPr>
            <a:spAutoFit/>
          </a:bodyPr>
          <a:lstStyle/>
          <a:p>
            <a:pPr>
              <a:defRPr/>
            </a:pPr>
            <a:r>
              <a:rPr lang="zh-CN" altLang="en-US" sz="2400" b="1" dirty="0">
                <a:solidFill>
                  <a:srgbClr val="FF0000"/>
                </a:solidFill>
                <a:latin typeface="+mj-ea"/>
                <a:ea typeface="+mj-ea"/>
              </a:rPr>
              <a:t>根本原因：</a:t>
            </a:r>
            <a:r>
              <a:rPr lang="zh-CN" altLang="en-US" sz="2400" b="1" dirty="0">
                <a:latin typeface="+mj-ea"/>
                <a:ea typeface="+mj-ea"/>
                <a:cs typeface="Times New Roman" pitchFamily="18" charset="0"/>
              </a:rPr>
              <a:t>资本主义的基本矛盾，即生产社会化同生产                                                         </a:t>
            </a:r>
            <a:r>
              <a:rPr lang="en-US" altLang="zh-CN" sz="2400" b="1" dirty="0">
                <a:solidFill>
                  <a:schemeClr val="bg1"/>
                </a:solidFill>
                <a:latin typeface="+mj-ea"/>
                <a:ea typeface="+mj-ea"/>
                <a:cs typeface="Times New Roman" pitchFamily="18" charset="0"/>
              </a:rPr>
              <a:t>-----------</a:t>
            </a:r>
            <a:r>
              <a:rPr lang="zh-CN" altLang="en-US" sz="2400" b="1" dirty="0">
                <a:latin typeface="+mj-ea"/>
                <a:ea typeface="+mj-ea"/>
                <a:cs typeface="Times New Roman" pitchFamily="18" charset="0"/>
              </a:rPr>
              <a:t>资料资本主义私有制之间的矛盾。</a:t>
            </a:r>
            <a:endParaRPr lang="zh-CN" altLang="en-US" sz="2400" b="1" dirty="0">
              <a:latin typeface="+mj-ea"/>
              <a:ea typeface="+mj-ea"/>
            </a:endParaRPr>
          </a:p>
          <a:p>
            <a:pPr>
              <a:defRPr/>
            </a:pPr>
            <a:r>
              <a:rPr lang="zh-CN" altLang="en-US" sz="2400" b="1" dirty="0">
                <a:solidFill>
                  <a:srgbClr val="FF0000"/>
                </a:solidFill>
                <a:latin typeface="+mj-ea"/>
                <a:ea typeface="+mj-ea"/>
              </a:rPr>
              <a:t>主要原因：</a:t>
            </a:r>
            <a:r>
              <a:rPr lang="zh-CN" altLang="en-US" sz="2400" b="1" dirty="0">
                <a:latin typeface="+mj-ea"/>
                <a:ea typeface="+mj-ea"/>
                <a:cs typeface="Times New Roman" pitchFamily="18" charset="0"/>
              </a:rPr>
              <a:t>生产严重过剩，生产和消费的矛盾空前尖锐。</a:t>
            </a:r>
            <a:endParaRPr lang="zh-CN" altLang="en-US" sz="2400" b="1" dirty="0">
              <a:latin typeface="+mj-ea"/>
              <a:ea typeface="+mj-ea"/>
            </a:endParaRPr>
          </a:p>
          <a:p>
            <a:pPr>
              <a:defRPr/>
            </a:pPr>
            <a:r>
              <a:rPr lang="zh-CN" altLang="en-US" sz="2400" b="1" dirty="0">
                <a:solidFill>
                  <a:srgbClr val="FF0000"/>
                </a:solidFill>
                <a:latin typeface="+mj-ea"/>
                <a:ea typeface="+mj-ea"/>
              </a:rPr>
              <a:t>具体原因</a:t>
            </a:r>
            <a:r>
              <a:rPr lang="zh-CN" altLang="en-US" sz="2400" b="1" dirty="0" smtClean="0">
                <a:solidFill>
                  <a:srgbClr val="FF0000"/>
                </a:solidFill>
                <a:latin typeface="+mj-ea"/>
                <a:ea typeface="+mj-ea"/>
              </a:rPr>
              <a:t>：</a:t>
            </a:r>
            <a:r>
              <a:rPr lang="zh-CN" altLang="en-US" sz="2400" b="1" dirty="0" smtClean="0">
                <a:latin typeface="+mj-ea"/>
                <a:ea typeface="+mj-ea"/>
              </a:rPr>
              <a:t>政府自由放任政策、贫富差距过大、市场相对狭小；分期付款过渡膨胀；银行信贷泛滥；</a:t>
            </a:r>
            <a:r>
              <a:rPr lang="zh-CN" altLang="en-US" sz="2400" b="1" dirty="0" smtClean="0">
                <a:latin typeface="+mj-ea"/>
                <a:ea typeface="+mj-ea"/>
                <a:cs typeface="Times New Roman" pitchFamily="18" charset="0"/>
              </a:rPr>
              <a:t>股票投机等活</a:t>
            </a:r>
            <a:r>
              <a:rPr lang="zh-CN" altLang="en-US" sz="2400" b="1" dirty="0">
                <a:latin typeface="+mj-ea"/>
                <a:ea typeface="+mj-ea"/>
                <a:cs typeface="Times New Roman" pitchFamily="18" charset="0"/>
              </a:rPr>
              <a:t>动增加了金融市场的不稳定</a:t>
            </a:r>
            <a:r>
              <a:rPr lang="zh-CN" altLang="en-US" sz="2400" b="1" dirty="0" smtClean="0">
                <a:latin typeface="+mj-ea"/>
                <a:ea typeface="+mj-ea"/>
                <a:cs typeface="Times New Roman" pitchFamily="18" charset="0"/>
              </a:rPr>
              <a:t>性。</a:t>
            </a:r>
            <a:endParaRPr lang="zh-CN" altLang="en-US" sz="2400" b="1" dirty="0">
              <a:latin typeface="+mj-ea"/>
              <a:ea typeface="+mj-ea"/>
              <a:cs typeface="Times New Roman" pitchFamily="18" charset="0"/>
            </a:endParaRPr>
          </a:p>
        </p:txBody>
      </p:sp>
      <p:sp>
        <p:nvSpPr>
          <p:cNvPr id="4" name="矩形 3"/>
          <p:cNvSpPr/>
          <p:nvPr/>
        </p:nvSpPr>
        <p:spPr>
          <a:xfrm>
            <a:off x="971550" y="4179888"/>
            <a:ext cx="7056438" cy="2678112"/>
          </a:xfrm>
          <a:prstGeom prst="rect">
            <a:avLst/>
          </a:prstGeom>
        </p:spPr>
        <p:txBody>
          <a:bodyPr>
            <a:spAutoFit/>
          </a:bodyPr>
          <a:lstStyle/>
          <a:p>
            <a:pPr>
              <a:defRPr/>
            </a:pPr>
            <a:r>
              <a:rPr lang="zh-CN" altLang="en-US" sz="2400" b="1" dirty="0">
                <a:solidFill>
                  <a:srgbClr val="FF0000"/>
                </a:solidFill>
                <a:latin typeface="+mj-ea"/>
                <a:ea typeface="+mj-ea"/>
              </a:rPr>
              <a:t>经济：</a:t>
            </a:r>
            <a:r>
              <a:rPr lang="zh-CN" altLang="en-US" sz="2400" b="1" dirty="0">
                <a:latin typeface="+mj-ea"/>
                <a:ea typeface="+mj-ea"/>
              </a:rPr>
              <a:t>破坏社会生产力，浪费社会资源。</a:t>
            </a:r>
          </a:p>
          <a:p>
            <a:pPr>
              <a:defRPr/>
            </a:pPr>
            <a:r>
              <a:rPr lang="zh-CN" altLang="en-US" sz="2400" b="1" dirty="0">
                <a:solidFill>
                  <a:srgbClr val="FF0000"/>
                </a:solidFill>
                <a:latin typeface="+mj-ea"/>
                <a:ea typeface="+mj-ea"/>
              </a:rPr>
              <a:t>政治：</a:t>
            </a:r>
            <a:r>
              <a:rPr lang="zh-CN" altLang="en-US" sz="2400" b="1" dirty="0">
                <a:latin typeface="+mj-ea"/>
                <a:ea typeface="+mj-ea"/>
              </a:rPr>
              <a:t>激化了资本主义社会的一切矛盾</a:t>
            </a:r>
            <a:endParaRPr lang="en-US" altLang="zh-CN" sz="2400" b="1" dirty="0">
              <a:latin typeface="+mj-ea"/>
              <a:ea typeface="+mj-ea"/>
            </a:endParaRPr>
          </a:p>
          <a:p>
            <a:pPr>
              <a:defRPr/>
            </a:pPr>
            <a:r>
              <a:rPr lang="en-US" altLang="zh-CN" sz="2400" b="1" dirty="0">
                <a:solidFill>
                  <a:schemeClr val="bg1"/>
                </a:solidFill>
                <a:latin typeface="+mj-ea"/>
                <a:ea typeface="+mj-ea"/>
              </a:rPr>
              <a:t>-------</a:t>
            </a:r>
            <a:r>
              <a:rPr lang="zh-CN" altLang="en-US" sz="2400" b="1" dirty="0">
                <a:latin typeface="+mj-ea"/>
                <a:ea typeface="+mj-ea"/>
              </a:rPr>
              <a:t>①国内阶级矛盾，社会危机加深；</a:t>
            </a:r>
            <a:endParaRPr lang="en-US" altLang="zh-CN" sz="2400" b="1" dirty="0">
              <a:latin typeface="+mj-ea"/>
              <a:ea typeface="+mj-ea"/>
            </a:endParaRPr>
          </a:p>
          <a:p>
            <a:pPr>
              <a:defRPr/>
            </a:pPr>
            <a:r>
              <a:rPr lang="en-US" altLang="zh-CN" sz="2400" b="1" dirty="0">
                <a:solidFill>
                  <a:schemeClr val="bg1"/>
                </a:solidFill>
                <a:latin typeface="+mj-ea"/>
                <a:ea typeface="+mj-ea"/>
              </a:rPr>
              <a:t>-------</a:t>
            </a:r>
            <a:r>
              <a:rPr lang="zh-CN" altLang="en-US" sz="2400" b="1" dirty="0">
                <a:latin typeface="+mj-ea"/>
                <a:ea typeface="+mj-ea"/>
              </a:rPr>
              <a:t>②与殖民地、半殖民地间的矛盾；</a:t>
            </a:r>
            <a:endParaRPr lang="en-US" altLang="zh-CN" sz="2400" b="1" dirty="0">
              <a:latin typeface="+mj-ea"/>
              <a:ea typeface="+mj-ea"/>
            </a:endParaRPr>
          </a:p>
          <a:p>
            <a:pPr>
              <a:defRPr/>
            </a:pPr>
            <a:r>
              <a:rPr lang="en-US" altLang="zh-CN" sz="2400" b="1" dirty="0">
                <a:solidFill>
                  <a:schemeClr val="bg1"/>
                </a:solidFill>
                <a:latin typeface="+mj-ea"/>
                <a:ea typeface="+mj-ea"/>
              </a:rPr>
              <a:t>-------</a:t>
            </a:r>
            <a:r>
              <a:rPr lang="zh-CN" altLang="en-US" sz="2400" b="1" dirty="0">
                <a:latin typeface="+mj-ea"/>
                <a:ea typeface="+mj-ea"/>
              </a:rPr>
              <a:t>③资本主义国家之间的矛盾，国际局势紧张；</a:t>
            </a:r>
            <a:endParaRPr lang="en-US" altLang="zh-CN" sz="2400" b="1" dirty="0">
              <a:latin typeface="+mj-ea"/>
              <a:ea typeface="+mj-ea"/>
            </a:endParaRPr>
          </a:p>
          <a:p>
            <a:pPr>
              <a:defRPr/>
            </a:pPr>
            <a:r>
              <a:rPr lang="en-US" altLang="zh-CN" sz="2400" b="1" dirty="0">
                <a:solidFill>
                  <a:schemeClr val="bg1"/>
                </a:solidFill>
                <a:latin typeface="+mj-ea"/>
                <a:ea typeface="+mj-ea"/>
              </a:rPr>
              <a:t>-------</a:t>
            </a:r>
            <a:r>
              <a:rPr lang="en-US" altLang="zh-CN" sz="2400" b="1" dirty="0">
                <a:latin typeface="+mj-ea"/>
                <a:ea typeface="+mj-ea"/>
              </a:rPr>
              <a:t>④</a:t>
            </a:r>
            <a:r>
              <a:rPr lang="zh-CN" altLang="en-US" sz="2400" b="1" dirty="0">
                <a:latin typeface="+mj-ea"/>
                <a:ea typeface="+mj-ea"/>
              </a:rPr>
              <a:t>资本主义制度面临严峻挑战</a:t>
            </a:r>
          </a:p>
          <a:p>
            <a:pPr>
              <a:defRPr/>
            </a:pPr>
            <a:endParaRPr lang="en-US" altLang="zh-CN" sz="2400" b="1" dirty="0">
              <a:latin typeface="+mj-ea"/>
              <a:ea typeface="+mj-ea"/>
            </a:endParaRPr>
          </a:p>
        </p:txBody>
      </p:sp>
      <p:sp>
        <p:nvSpPr>
          <p:cNvPr id="32772" name="矩形 5"/>
          <p:cNvSpPr>
            <a:spLocks noChangeArrowheads="1"/>
          </p:cNvSpPr>
          <p:nvPr/>
        </p:nvSpPr>
        <p:spPr bwMode="auto">
          <a:xfrm>
            <a:off x="0" y="2924175"/>
            <a:ext cx="9082088" cy="1201738"/>
          </a:xfrm>
          <a:prstGeom prst="rect">
            <a:avLst/>
          </a:prstGeom>
          <a:noFill/>
          <a:ln w="9525">
            <a:noFill/>
            <a:miter lim="800000"/>
            <a:headEnd/>
            <a:tailEnd/>
          </a:ln>
        </p:spPr>
        <p:txBody>
          <a:bodyPr wrap="none">
            <a:spAutoFit/>
          </a:bodyPr>
          <a:lstStyle/>
          <a:p>
            <a:r>
              <a:rPr lang="zh-CN" altLang="en-US" sz="2400" b="1" dirty="0">
                <a:solidFill>
                  <a:srgbClr val="FF0000"/>
                </a:solidFill>
                <a:latin typeface="微软雅黑" pitchFamily="34" charset="-122"/>
                <a:ea typeface="微软雅黑" pitchFamily="34" charset="-122"/>
                <a:cs typeface="Times New Roman" pitchFamily="18" charset="0"/>
              </a:rPr>
              <a:t>标志：</a:t>
            </a:r>
            <a:r>
              <a:rPr lang="en-US" altLang="zh-CN" sz="2400" b="1" dirty="0">
                <a:solidFill>
                  <a:srgbClr val="000000"/>
                </a:solidFill>
                <a:latin typeface="微软雅黑" pitchFamily="34" charset="-122"/>
                <a:ea typeface="微软雅黑" pitchFamily="34" charset="-122"/>
                <a:cs typeface="Times New Roman" pitchFamily="18" charset="0"/>
              </a:rPr>
              <a:t>1929</a:t>
            </a:r>
            <a:r>
              <a:rPr lang="zh-CN" altLang="en-US" sz="2400" b="1" dirty="0">
                <a:solidFill>
                  <a:srgbClr val="000000"/>
                </a:solidFill>
                <a:latin typeface="微软雅黑" pitchFamily="34" charset="-122"/>
                <a:ea typeface="微软雅黑" pitchFamily="34" charset="-122"/>
                <a:cs typeface="Times New Roman" pitchFamily="18" charset="0"/>
              </a:rPr>
              <a:t>年</a:t>
            </a:r>
            <a:r>
              <a:rPr lang="en-US" altLang="zh-CN" sz="2400" b="1" dirty="0">
                <a:solidFill>
                  <a:srgbClr val="000000"/>
                </a:solidFill>
                <a:latin typeface="微软雅黑" pitchFamily="34" charset="-122"/>
                <a:ea typeface="微软雅黑" pitchFamily="34" charset="-122"/>
                <a:cs typeface="Times New Roman" pitchFamily="18" charset="0"/>
              </a:rPr>
              <a:t>10</a:t>
            </a:r>
            <a:r>
              <a:rPr lang="zh-CN" altLang="en-US" sz="2400" b="1" dirty="0">
                <a:solidFill>
                  <a:srgbClr val="000000"/>
                </a:solidFill>
                <a:latin typeface="微软雅黑" pitchFamily="34" charset="-122"/>
                <a:ea typeface="微软雅黑" pitchFamily="34" charset="-122"/>
                <a:cs typeface="Times New Roman" pitchFamily="18" charset="0"/>
              </a:rPr>
              <a:t>月，美国纽约股市崩溃        金融、工商业、农业</a:t>
            </a:r>
            <a:endParaRPr lang="en-US" altLang="zh-CN" sz="2400" b="1" dirty="0">
              <a:solidFill>
                <a:srgbClr val="000000"/>
              </a:solidFill>
              <a:latin typeface="微软雅黑" pitchFamily="34" charset="-122"/>
              <a:ea typeface="微软雅黑" pitchFamily="34" charset="-122"/>
              <a:cs typeface="Times New Roman" pitchFamily="18" charset="0"/>
            </a:endParaRPr>
          </a:p>
          <a:p>
            <a:endParaRPr lang="en-US" altLang="zh-CN" sz="2400" b="1" dirty="0">
              <a:solidFill>
                <a:srgbClr val="000000"/>
              </a:solidFill>
              <a:latin typeface="微软雅黑" pitchFamily="34" charset="-122"/>
              <a:ea typeface="微软雅黑" pitchFamily="34" charset="-122"/>
              <a:cs typeface="Times New Roman" pitchFamily="18" charset="0"/>
            </a:endParaRPr>
          </a:p>
          <a:p>
            <a:r>
              <a:rPr lang="en-US" altLang="zh-CN" sz="2400" b="1" dirty="0">
                <a:solidFill>
                  <a:srgbClr val="000000"/>
                </a:solidFill>
                <a:latin typeface="微软雅黑" pitchFamily="34" charset="-122"/>
                <a:ea typeface="微软雅黑" pitchFamily="34" charset="-122"/>
                <a:cs typeface="Times New Roman" pitchFamily="18" charset="0"/>
              </a:rPr>
              <a:t>                                          </a:t>
            </a:r>
            <a:endParaRPr lang="zh-CN" altLang="en-US" b="1" dirty="0">
              <a:cs typeface="Times New Roman" pitchFamily="18" charset="0"/>
            </a:endParaRPr>
          </a:p>
        </p:txBody>
      </p:sp>
      <p:cxnSp>
        <p:nvCxnSpPr>
          <p:cNvPr id="8" name="直接箭头连接符 7"/>
          <p:cNvCxnSpPr/>
          <p:nvPr/>
        </p:nvCxnSpPr>
        <p:spPr>
          <a:xfrm>
            <a:off x="5580063" y="3141663"/>
            <a:ext cx="57626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774" name="矩形 9"/>
          <p:cNvSpPr>
            <a:spLocks noChangeArrowheads="1"/>
          </p:cNvSpPr>
          <p:nvPr/>
        </p:nvSpPr>
        <p:spPr bwMode="auto">
          <a:xfrm>
            <a:off x="0" y="3573463"/>
            <a:ext cx="5108575" cy="461962"/>
          </a:xfrm>
          <a:prstGeom prst="rect">
            <a:avLst/>
          </a:prstGeom>
          <a:noFill/>
          <a:ln w="9525">
            <a:noFill/>
            <a:miter lim="800000"/>
            <a:headEnd/>
            <a:tailEnd/>
          </a:ln>
        </p:spPr>
        <p:txBody>
          <a:bodyPr wrap="none">
            <a:spAutoFit/>
          </a:bodyPr>
          <a:lstStyle/>
          <a:p>
            <a:r>
              <a:rPr lang="zh-CN" altLang="en-US" sz="2400" b="1">
                <a:solidFill>
                  <a:srgbClr val="FF0000"/>
                </a:solidFill>
                <a:latin typeface="微软雅黑" pitchFamily="34" charset="-122"/>
                <a:ea typeface="微软雅黑" pitchFamily="34" charset="-122"/>
                <a:cs typeface="Times New Roman" pitchFamily="18" charset="0"/>
              </a:rPr>
              <a:t>特点：</a:t>
            </a:r>
            <a:r>
              <a:rPr lang="zh-CN" altLang="en-US" sz="2400" b="1">
                <a:solidFill>
                  <a:srgbClr val="000000"/>
                </a:solidFill>
                <a:latin typeface="微软雅黑" pitchFamily="34" charset="-122"/>
                <a:ea typeface="微软雅黑" pitchFamily="34" charset="-122"/>
                <a:cs typeface="Times New Roman" pitchFamily="18" charset="0"/>
              </a:rPr>
              <a:t>范围广；时间长；破坏性大。</a:t>
            </a:r>
            <a:endParaRPr lang="zh-CN" altLang="en-US" b="1">
              <a:cs typeface="Times New Roman" pitchFamily="18" charset="0"/>
            </a:endParaRPr>
          </a:p>
        </p:txBody>
      </p:sp>
      <p:sp>
        <p:nvSpPr>
          <p:cNvPr id="32775" name="矩形 10"/>
          <p:cNvSpPr>
            <a:spLocks noChangeArrowheads="1"/>
          </p:cNvSpPr>
          <p:nvPr/>
        </p:nvSpPr>
        <p:spPr bwMode="auto">
          <a:xfrm>
            <a:off x="79375" y="836613"/>
            <a:ext cx="1108075" cy="461962"/>
          </a:xfrm>
          <a:prstGeom prst="rect">
            <a:avLst/>
          </a:prstGeom>
          <a:noFill/>
          <a:ln w="9525">
            <a:noFill/>
            <a:miter lim="800000"/>
            <a:headEnd/>
            <a:tailEnd/>
          </a:ln>
        </p:spPr>
        <p:txBody>
          <a:bodyPr wrap="none">
            <a:spAutoFit/>
          </a:bodyPr>
          <a:lstStyle/>
          <a:p>
            <a:r>
              <a:rPr lang="zh-CN" altLang="en-US" sz="2400" b="1">
                <a:solidFill>
                  <a:srgbClr val="FF0000"/>
                </a:solidFill>
                <a:latin typeface="微软雅黑" pitchFamily="34" charset="-122"/>
                <a:ea typeface="微软雅黑" pitchFamily="34" charset="-122"/>
                <a:cs typeface="Times New Roman" pitchFamily="18" charset="0"/>
              </a:rPr>
              <a:t>原因：</a:t>
            </a:r>
            <a:endParaRPr lang="zh-CN" altLang="en-US" b="1">
              <a:solidFill>
                <a:srgbClr val="FF0000"/>
              </a:solidFill>
              <a:cs typeface="Times New Roman" pitchFamily="18" charset="0"/>
            </a:endParaRPr>
          </a:p>
        </p:txBody>
      </p:sp>
      <p:sp>
        <p:nvSpPr>
          <p:cNvPr id="32776" name="矩形 11"/>
          <p:cNvSpPr>
            <a:spLocks noChangeArrowheads="1"/>
          </p:cNvSpPr>
          <p:nvPr/>
        </p:nvSpPr>
        <p:spPr bwMode="auto">
          <a:xfrm>
            <a:off x="0" y="4149725"/>
            <a:ext cx="1108075" cy="460375"/>
          </a:xfrm>
          <a:prstGeom prst="rect">
            <a:avLst/>
          </a:prstGeom>
          <a:noFill/>
          <a:ln w="9525">
            <a:noFill/>
            <a:miter lim="800000"/>
            <a:headEnd/>
            <a:tailEnd/>
          </a:ln>
        </p:spPr>
        <p:txBody>
          <a:bodyPr wrap="none">
            <a:spAutoFit/>
          </a:bodyPr>
          <a:lstStyle/>
          <a:p>
            <a:r>
              <a:rPr lang="zh-CN" altLang="en-US" sz="2400" b="1">
                <a:solidFill>
                  <a:srgbClr val="FF0000"/>
                </a:solidFill>
                <a:latin typeface="微软雅黑" pitchFamily="34" charset="-122"/>
                <a:ea typeface="微软雅黑" pitchFamily="34" charset="-122"/>
                <a:cs typeface="Times New Roman" pitchFamily="18" charset="0"/>
              </a:rPr>
              <a:t>影响：</a:t>
            </a:r>
            <a:endParaRPr lang="zh-CN" altLang="en-US" b="1">
              <a:solidFill>
                <a:srgbClr val="FF0000"/>
              </a:solidFill>
              <a:cs typeface="Times New Roman" pitchFamily="18" charset="0"/>
            </a:endParaRPr>
          </a:p>
        </p:txBody>
      </p:sp>
      <p:cxnSp>
        <p:nvCxnSpPr>
          <p:cNvPr id="14" name="直接箭头连接符 13"/>
          <p:cNvCxnSpPr/>
          <p:nvPr/>
        </p:nvCxnSpPr>
        <p:spPr>
          <a:xfrm>
            <a:off x="8532813" y="3500438"/>
            <a:ext cx="0" cy="6492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778" name="矩形 14"/>
          <p:cNvSpPr>
            <a:spLocks noChangeArrowheads="1"/>
          </p:cNvSpPr>
          <p:nvPr/>
        </p:nvSpPr>
        <p:spPr bwMode="auto">
          <a:xfrm>
            <a:off x="8172450" y="4292600"/>
            <a:ext cx="800100" cy="461963"/>
          </a:xfrm>
          <a:prstGeom prst="rect">
            <a:avLst/>
          </a:prstGeom>
          <a:noFill/>
          <a:ln w="9525">
            <a:noFill/>
            <a:miter lim="800000"/>
            <a:headEnd/>
            <a:tailEnd/>
          </a:ln>
        </p:spPr>
        <p:txBody>
          <a:bodyPr wrap="none">
            <a:spAutoFit/>
          </a:bodyPr>
          <a:lstStyle/>
          <a:p>
            <a:r>
              <a:rPr lang="zh-CN" altLang="en-US" sz="2400" b="1">
                <a:solidFill>
                  <a:srgbClr val="000000"/>
                </a:solidFill>
                <a:latin typeface="微软雅黑" pitchFamily="34" charset="-122"/>
                <a:ea typeface="微软雅黑" pitchFamily="34" charset="-122"/>
                <a:cs typeface="Times New Roman" pitchFamily="18" charset="0"/>
              </a:rPr>
              <a:t>世界</a:t>
            </a:r>
            <a:endParaRPr lang="zh-CN" altLang="en-US" b="1">
              <a:cs typeface="Times New Roman" pitchFamily="18" charset="0"/>
            </a:endParaRPr>
          </a:p>
        </p:txBody>
      </p:sp>
      <p:sp>
        <p:nvSpPr>
          <p:cNvPr id="32779" name="标题 15"/>
          <p:cNvSpPr>
            <a:spLocks noGrp="1"/>
          </p:cNvSpPr>
          <p:nvPr>
            <p:ph type="title" idx="4294967295"/>
          </p:nvPr>
        </p:nvSpPr>
        <p:spPr>
          <a:xfrm>
            <a:off x="457200" y="-100013"/>
            <a:ext cx="8229600" cy="1143001"/>
          </a:xfrm>
        </p:spPr>
        <p:txBody>
          <a:bodyPr/>
          <a:lstStyle/>
          <a:p>
            <a:r>
              <a:rPr lang="zh-CN" altLang="en-US" smtClean="0">
                <a:solidFill>
                  <a:srgbClr val="FF0000"/>
                </a:solidFill>
              </a:rPr>
              <a:t>课堂小结</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1773238"/>
            <a:ext cx="8423275" cy="3970337"/>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 </a:t>
            </a:r>
            <a:r>
              <a:rPr lang="en-US" altLang="zh-CN" sz="3600" b="1" dirty="0">
                <a:latin typeface="+mj-ea"/>
                <a:ea typeface="+mj-ea"/>
              </a:rPr>
              <a:t>1</a:t>
            </a:r>
            <a:r>
              <a:rPr lang="zh-CN" altLang="en-US" sz="3600" b="1" dirty="0">
                <a:latin typeface="+mj-ea"/>
                <a:ea typeface="+mj-ea"/>
              </a:rPr>
              <a:t>．</a:t>
            </a:r>
            <a:r>
              <a:rPr lang="en-US" altLang="zh-CN" sz="3600" b="1" dirty="0">
                <a:latin typeface="+mj-ea"/>
                <a:ea typeface="+mj-ea"/>
              </a:rPr>
              <a:t>1929</a:t>
            </a:r>
            <a:r>
              <a:rPr lang="zh-CN" altLang="en-US" sz="3600" b="1" dirty="0">
                <a:latin typeface="+mj-ea"/>
                <a:ea typeface="+mj-ea"/>
              </a:rPr>
              <a:t>～</a:t>
            </a:r>
            <a:r>
              <a:rPr lang="en-US" altLang="zh-CN" sz="3600" b="1" dirty="0">
                <a:latin typeface="+mj-ea"/>
                <a:ea typeface="+mj-ea"/>
              </a:rPr>
              <a:t>1933</a:t>
            </a:r>
            <a:r>
              <a:rPr lang="zh-CN" altLang="en-US" sz="3600" b="1" dirty="0">
                <a:latin typeface="+mj-ea"/>
                <a:ea typeface="+mj-ea"/>
              </a:rPr>
              <a:t>年经济危机爆发后，各国垄断资产阶级大量销毁商品的直接目的是</a:t>
            </a:r>
            <a:r>
              <a:rPr lang="en-US" altLang="zh-CN" sz="3600" b="1" dirty="0">
                <a:latin typeface="+mj-ea"/>
                <a:ea typeface="+mj-ea"/>
              </a:rPr>
              <a:t>(</a:t>
            </a:r>
            <a:r>
              <a:rPr lang="zh-CN" altLang="en-US" sz="3600" b="1" dirty="0">
                <a:latin typeface="+mj-ea"/>
                <a:ea typeface="+mj-ea"/>
              </a:rPr>
              <a:t>　　</a:t>
            </a:r>
            <a:r>
              <a:rPr lang="en-US" altLang="zh-CN" sz="3600" b="1" dirty="0">
                <a:latin typeface="+mj-ea"/>
                <a:ea typeface="+mj-ea"/>
              </a:rPr>
              <a:t>)</a:t>
            </a:r>
            <a:r>
              <a:rPr lang="zh-CN" altLang="en-US" sz="3600" b="1" dirty="0">
                <a:latin typeface="+mj-ea"/>
                <a:ea typeface="+mj-ea"/>
              </a:rPr>
              <a:t>。</a:t>
            </a:r>
          </a:p>
          <a:p>
            <a:pPr>
              <a:defRPr/>
            </a:pPr>
            <a:r>
              <a:rPr lang="en-US" altLang="zh-CN" sz="3600" b="1" dirty="0">
                <a:latin typeface="+mj-ea"/>
                <a:ea typeface="+mj-ea"/>
              </a:rPr>
              <a:t>A</a:t>
            </a:r>
            <a:r>
              <a:rPr lang="zh-CN" altLang="en-US" sz="3600" b="1" dirty="0">
                <a:latin typeface="+mj-ea"/>
                <a:ea typeface="+mj-ea"/>
              </a:rPr>
              <a:t>．减少产品，刺激消费 	</a:t>
            </a:r>
            <a:endParaRPr lang="en-US" altLang="zh-CN" sz="3600" b="1" dirty="0">
              <a:latin typeface="+mj-ea"/>
              <a:ea typeface="+mj-ea"/>
            </a:endParaRPr>
          </a:p>
          <a:p>
            <a:pPr>
              <a:defRPr/>
            </a:pPr>
            <a:r>
              <a:rPr lang="en-US" altLang="zh-CN" sz="3600" b="1" dirty="0">
                <a:latin typeface="+mj-ea"/>
                <a:ea typeface="+mj-ea"/>
              </a:rPr>
              <a:t>B</a:t>
            </a:r>
            <a:r>
              <a:rPr lang="zh-CN" altLang="en-US" sz="3600" b="1" dirty="0">
                <a:latin typeface="+mj-ea"/>
                <a:ea typeface="+mj-ea"/>
              </a:rPr>
              <a:t>．积累扩大再生产资金</a:t>
            </a:r>
          </a:p>
          <a:p>
            <a:pPr>
              <a:defRPr/>
            </a:pPr>
            <a:r>
              <a:rPr lang="en-US" altLang="zh-CN" sz="3600" b="1" dirty="0">
                <a:latin typeface="+mj-ea"/>
                <a:ea typeface="+mj-ea"/>
              </a:rPr>
              <a:t>C</a:t>
            </a:r>
            <a:r>
              <a:rPr lang="zh-CN" altLang="en-US" sz="3600" b="1" dirty="0">
                <a:latin typeface="+mj-ea"/>
                <a:ea typeface="+mj-ea"/>
              </a:rPr>
              <a:t>．维持生产产品的价格 	</a:t>
            </a:r>
            <a:endParaRPr lang="en-US" altLang="zh-CN" sz="3600" b="1" dirty="0">
              <a:latin typeface="+mj-ea"/>
              <a:ea typeface="+mj-ea"/>
            </a:endParaRPr>
          </a:p>
          <a:p>
            <a:pPr>
              <a:defRPr/>
            </a:pPr>
            <a:r>
              <a:rPr lang="en-US" altLang="zh-CN" sz="3600" b="1" dirty="0">
                <a:latin typeface="+mj-ea"/>
                <a:ea typeface="+mj-ea"/>
              </a:rPr>
              <a:t>D</a:t>
            </a:r>
            <a:r>
              <a:rPr lang="zh-CN" altLang="en-US" sz="3600" b="1" dirty="0">
                <a:latin typeface="+mj-ea"/>
                <a:ea typeface="+mj-ea"/>
              </a:rPr>
              <a:t>．销毁过期库存的商品</a:t>
            </a:r>
          </a:p>
        </p:txBody>
      </p:sp>
      <p:sp>
        <p:nvSpPr>
          <p:cNvPr id="13315" name="标题 1"/>
          <p:cNvSpPr>
            <a:spLocks noGrp="1"/>
          </p:cNvSpPr>
          <p:nvPr>
            <p:ph type="title"/>
          </p:nvPr>
        </p:nvSpPr>
        <p:spPr>
          <a:xfrm>
            <a:off x="0" y="0"/>
            <a:ext cx="2555875" cy="1143000"/>
          </a:xfrm>
        </p:spPr>
        <p:txBody>
          <a:bodyPr/>
          <a:lstStyle/>
          <a:p>
            <a:pPr algn="l" eaLnBrk="1" hangingPunct="1">
              <a:defRPr/>
            </a:pPr>
            <a:r>
              <a:rPr lang="zh-CN" altLang="en-US" b="1" dirty="0" smtClean="0">
                <a:solidFill>
                  <a:srgbClr val="FF0000"/>
                </a:solidFill>
                <a:latin typeface="+mn-ea"/>
                <a:ea typeface="+mn-ea"/>
              </a:rPr>
              <a:t>课堂检测</a:t>
            </a:r>
          </a:p>
        </p:txBody>
      </p:sp>
      <p:sp>
        <p:nvSpPr>
          <p:cNvPr id="4" name="矩形 3"/>
          <p:cNvSpPr/>
          <p:nvPr/>
        </p:nvSpPr>
        <p:spPr>
          <a:xfrm>
            <a:off x="473973" y="4509120"/>
            <a:ext cx="5250155" cy="646331"/>
          </a:xfrm>
          <a:prstGeom prst="rect">
            <a:avLst/>
          </a:prstGeom>
        </p:spPr>
        <p:txBody>
          <a:bodyPr wrap="none">
            <a:spAutoFit/>
          </a:bodyPr>
          <a:lstStyle/>
          <a:p>
            <a:r>
              <a:rPr lang="en-US" altLang="zh-CN" sz="3600" b="1" dirty="0" smtClean="0">
                <a:solidFill>
                  <a:srgbClr val="FF0000"/>
                </a:solidFill>
                <a:latin typeface="微软雅黑"/>
                <a:ea typeface="微软雅黑"/>
              </a:rPr>
              <a:t>C</a:t>
            </a:r>
            <a:r>
              <a:rPr lang="zh-CN" altLang="en-US" sz="3600" b="1" dirty="0" smtClean="0">
                <a:solidFill>
                  <a:srgbClr val="FF0000"/>
                </a:solidFill>
                <a:latin typeface="微软雅黑"/>
                <a:ea typeface="微软雅黑"/>
              </a:rPr>
              <a:t>．维持生产产品的价格 </a:t>
            </a:r>
            <a:endParaRPr lang="zh-CN" altLang="en-US" dirty="0">
              <a:solidFill>
                <a:srgbClr val="FF0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1833563"/>
            <a:ext cx="8675687" cy="3970337"/>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2</a:t>
            </a:r>
            <a:r>
              <a:rPr lang="zh-CN" altLang="en-US" sz="3600" b="1" dirty="0">
                <a:latin typeface="+mj-ea"/>
                <a:ea typeface="+mj-ea"/>
              </a:rPr>
              <a:t>、</a:t>
            </a:r>
            <a:r>
              <a:rPr lang="en-US" altLang="zh-CN" sz="3600" b="1" dirty="0">
                <a:latin typeface="+mj-ea"/>
                <a:ea typeface="+mj-ea"/>
              </a:rPr>
              <a:t>1929</a:t>
            </a:r>
            <a:r>
              <a:rPr lang="zh-CN" altLang="en-US" sz="3600" b="1" dirty="0">
                <a:latin typeface="+mj-ea"/>
                <a:ea typeface="+mj-ea"/>
              </a:rPr>
              <a:t>年美国发生的经济危机很快波及全世界，这主要是  </a:t>
            </a:r>
          </a:p>
          <a:p>
            <a:pPr>
              <a:defRPr/>
            </a:pPr>
            <a:r>
              <a:rPr lang="en-US" altLang="zh-CN" sz="3600" b="1" dirty="0">
                <a:latin typeface="+mj-ea"/>
                <a:ea typeface="+mj-ea"/>
              </a:rPr>
              <a:t>A</a:t>
            </a:r>
            <a:r>
              <a:rPr lang="zh-CN" altLang="en-US" sz="3600" b="1" dirty="0">
                <a:latin typeface="+mj-ea"/>
                <a:ea typeface="+mj-ea"/>
              </a:rPr>
              <a:t>、世界市场的作用　</a:t>
            </a:r>
          </a:p>
          <a:p>
            <a:pPr>
              <a:defRPr/>
            </a:pPr>
            <a:r>
              <a:rPr lang="en-US" altLang="zh-CN" sz="3600" b="1" dirty="0">
                <a:latin typeface="+mj-ea"/>
                <a:ea typeface="+mj-ea"/>
              </a:rPr>
              <a:t>B</a:t>
            </a:r>
            <a:r>
              <a:rPr lang="zh-CN" altLang="en-US" sz="3600" b="1" dirty="0">
                <a:latin typeface="+mj-ea"/>
                <a:ea typeface="+mj-ea"/>
              </a:rPr>
              <a:t>、资本主义在全球占据优势</a:t>
            </a:r>
          </a:p>
          <a:p>
            <a:pPr>
              <a:defRPr/>
            </a:pPr>
            <a:r>
              <a:rPr lang="en-US" altLang="zh-CN" sz="3600" b="1" dirty="0">
                <a:latin typeface="+mj-ea"/>
                <a:ea typeface="+mj-ea"/>
              </a:rPr>
              <a:t>C</a:t>
            </a:r>
            <a:r>
              <a:rPr lang="zh-CN" altLang="en-US" sz="3600" b="1" dirty="0">
                <a:latin typeface="+mj-ea"/>
                <a:ea typeface="+mj-ea"/>
              </a:rPr>
              <a:t>、美国是头号资本主义大国</a:t>
            </a:r>
          </a:p>
          <a:p>
            <a:pPr>
              <a:defRPr/>
            </a:pPr>
            <a:r>
              <a:rPr lang="en-US" altLang="zh-CN" sz="3600" b="1" dirty="0">
                <a:latin typeface="+mj-ea"/>
                <a:ea typeface="+mj-ea"/>
              </a:rPr>
              <a:t>D</a:t>
            </a:r>
            <a:r>
              <a:rPr lang="zh-CN" altLang="en-US" sz="3600" b="1" dirty="0">
                <a:latin typeface="+mj-ea"/>
                <a:ea typeface="+mj-ea"/>
              </a:rPr>
              <a:t>、经济规律在起作用</a:t>
            </a:r>
          </a:p>
          <a:p>
            <a:pPr>
              <a:defRPr/>
            </a:pPr>
            <a:endParaRPr lang="zh-CN" altLang="zh-CN" sz="3600" b="1" dirty="0">
              <a:latin typeface="+mj-ea"/>
              <a:ea typeface="+mj-ea"/>
            </a:endParaRPr>
          </a:p>
        </p:txBody>
      </p:sp>
      <p:sp>
        <p:nvSpPr>
          <p:cNvPr id="5" name="矩形 4"/>
          <p:cNvSpPr>
            <a:spLocks noChangeArrowheads="1"/>
          </p:cNvSpPr>
          <p:nvPr/>
        </p:nvSpPr>
        <p:spPr bwMode="auto">
          <a:xfrm>
            <a:off x="468313" y="2924175"/>
            <a:ext cx="4224337" cy="647700"/>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A</a:t>
            </a:r>
            <a:r>
              <a:rPr lang="zh-CN" altLang="en-US" sz="3600" b="1">
                <a:solidFill>
                  <a:srgbClr val="FF0000"/>
                </a:solidFill>
                <a:latin typeface="微软雅黑" pitchFamily="34" charset="-122"/>
                <a:ea typeface="微软雅黑" pitchFamily="34" charset="-122"/>
              </a:rPr>
              <a:t>、世界市场的作用</a:t>
            </a:r>
            <a:endParaRPr lang="zh-CN" altLang="en-US">
              <a:solidFill>
                <a:srgbClr val="FF0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0" y="55563"/>
            <a:ext cx="9467850" cy="7294562"/>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3</a:t>
            </a:r>
            <a:r>
              <a:rPr lang="zh-CN" altLang="en-US" sz="3600" b="1" dirty="0">
                <a:latin typeface="+mj-ea"/>
                <a:ea typeface="+mj-ea"/>
              </a:rPr>
              <a:t>、观察各国禁止进口的中国农产品种类举</a:t>
            </a:r>
            <a:endParaRPr lang="en-US" altLang="zh-CN" sz="3600" b="1" dirty="0">
              <a:latin typeface="+mj-ea"/>
              <a:ea typeface="+mj-ea"/>
            </a:endParaRPr>
          </a:p>
          <a:p>
            <a:pPr>
              <a:defRPr/>
            </a:pPr>
            <a:r>
              <a:rPr lang="zh-CN" altLang="en-US" sz="3600" b="1" dirty="0">
                <a:latin typeface="+mj-ea"/>
                <a:ea typeface="+mj-ea"/>
              </a:rPr>
              <a:t>例表（</a:t>
            </a:r>
            <a:r>
              <a:rPr lang="en-US" altLang="zh-CN" sz="3600" b="1" dirty="0">
                <a:latin typeface="+mj-ea"/>
                <a:ea typeface="+mj-ea"/>
              </a:rPr>
              <a:t>1934</a:t>
            </a:r>
            <a:r>
              <a:rPr lang="zh-CN" altLang="en-US" sz="3600" b="1" dirty="0">
                <a:latin typeface="+mj-ea"/>
                <a:ea typeface="+mj-ea"/>
              </a:rPr>
              <a:t>年</a:t>
            </a:r>
            <a:r>
              <a:rPr lang="en-US" altLang="zh-CN" sz="3600" b="1" dirty="0">
                <a:latin typeface="+mj-ea"/>
                <a:ea typeface="+mj-ea"/>
              </a:rPr>
              <a:t>5</a:t>
            </a:r>
            <a:r>
              <a:rPr lang="zh-CN" altLang="en-US" sz="3600" b="1" dirty="0">
                <a:latin typeface="+mj-ea"/>
                <a:ea typeface="+mj-ea"/>
              </a:rPr>
              <a:t>月）。这一现象侧面反映出</a:t>
            </a:r>
            <a:endParaRPr lang="en-US" altLang="zh-CN" sz="3600" b="1" dirty="0">
              <a:latin typeface="+mj-ea"/>
              <a:ea typeface="+mj-ea"/>
            </a:endParaRPr>
          </a:p>
          <a:p>
            <a:pPr>
              <a:defRPr/>
            </a:pPr>
            <a:endParaRPr lang="en-US" altLang="zh-CN" sz="3600" b="1" dirty="0">
              <a:latin typeface="+mj-ea"/>
              <a:ea typeface="+mj-ea"/>
            </a:endParaRPr>
          </a:p>
          <a:p>
            <a:pPr>
              <a:defRPr/>
            </a:pPr>
            <a:endParaRPr lang="en-US" altLang="zh-CN" sz="3600" b="1" dirty="0">
              <a:latin typeface="+mj-ea"/>
              <a:ea typeface="+mj-ea"/>
            </a:endParaRPr>
          </a:p>
          <a:p>
            <a:pPr>
              <a:defRPr/>
            </a:pPr>
            <a:endParaRPr lang="en-US" altLang="zh-CN" sz="3600" b="1" dirty="0">
              <a:latin typeface="+mj-ea"/>
              <a:ea typeface="+mj-ea"/>
            </a:endParaRPr>
          </a:p>
          <a:p>
            <a:pPr>
              <a:defRPr/>
            </a:pPr>
            <a:endParaRPr lang="en-US" altLang="zh-CN" sz="3600" b="1" dirty="0">
              <a:latin typeface="+mj-ea"/>
              <a:ea typeface="+mj-ea"/>
            </a:endParaRPr>
          </a:p>
          <a:p>
            <a:pPr>
              <a:defRPr/>
            </a:pPr>
            <a:endParaRPr lang="en-US" altLang="zh-CN" sz="3600" b="1" dirty="0">
              <a:latin typeface="+mj-ea"/>
              <a:ea typeface="+mj-ea"/>
            </a:endParaRPr>
          </a:p>
          <a:p>
            <a:pPr>
              <a:defRPr/>
            </a:pPr>
            <a:endParaRPr lang="zh-CN" altLang="en-US" sz="3600" b="1" dirty="0">
              <a:latin typeface="+mj-ea"/>
              <a:ea typeface="+mj-ea"/>
            </a:endParaRPr>
          </a:p>
          <a:p>
            <a:pPr>
              <a:defRPr/>
            </a:pPr>
            <a:r>
              <a:rPr lang="en-US" altLang="zh-CN" sz="3600" b="1" dirty="0">
                <a:latin typeface="+mj-ea"/>
                <a:ea typeface="+mj-ea"/>
              </a:rPr>
              <a:t>A</a:t>
            </a:r>
            <a:r>
              <a:rPr lang="zh-CN" altLang="en-US" sz="3600" b="1" dirty="0">
                <a:latin typeface="+mj-ea"/>
                <a:ea typeface="+mj-ea"/>
              </a:rPr>
              <a:t>．我国农产品国际市场受欢迎度下降降　</a:t>
            </a:r>
            <a:r>
              <a:rPr lang="en-US" altLang="zh-CN" sz="3600" b="1" dirty="0">
                <a:latin typeface="+mj-ea"/>
                <a:ea typeface="+mj-ea"/>
              </a:rPr>
              <a:t>B</a:t>
            </a:r>
            <a:r>
              <a:rPr lang="zh-CN" altLang="en-US" sz="3600" b="1" dirty="0">
                <a:latin typeface="+mj-ea"/>
                <a:ea typeface="+mj-ea"/>
              </a:rPr>
              <a:t>．爱用国货运动打击下各国的态度</a:t>
            </a:r>
          </a:p>
          <a:p>
            <a:pPr>
              <a:defRPr/>
            </a:pPr>
            <a:r>
              <a:rPr lang="en-US" altLang="zh-CN" sz="3600" b="1" dirty="0">
                <a:latin typeface="+mj-ea"/>
                <a:ea typeface="+mj-ea"/>
              </a:rPr>
              <a:t>C</a:t>
            </a:r>
            <a:r>
              <a:rPr lang="zh-CN" altLang="en-US" sz="3600" b="1" dirty="0">
                <a:latin typeface="+mj-ea"/>
                <a:ea typeface="+mj-ea"/>
              </a:rPr>
              <a:t>．经济危机之下我国农业生存状况况</a:t>
            </a:r>
            <a:endParaRPr lang="en-US" altLang="zh-CN" sz="3600" b="1" dirty="0">
              <a:latin typeface="+mj-ea"/>
              <a:ea typeface="+mj-ea"/>
            </a:endParaRPr>
          </a:p>
          <a:p>
            <a:pPr>
              <a:defRPr/>
            </a:pPr>
            <a:r>
              <a:rPr lang="en-US" altLang="zh-CN" sz="3600" b="1" dirty="0">
                <a:latin typeface="+mj-ea"/>
                <a:ea typeface="+mj-ea"/>
              </a:rPr>
              <a:t>D</a:t>
            </a:r>
            <a:r>
              <a:rPr lang="zh-CN" altLang="en-US" sz="3600" b="1" dirty="0">
                <a:latin typeface="+mj-ea"/>
                <a:ea typeface="+mj-ea"/>
              </a:rPr>
              <a:t>．西方向我国倾销商品以应对危机</a:t>
            </a:r>
          </a:p>
          <a:p>
            <a:pPr>
              <a:defRPr/>
            </a:pPr>
            <a:r>
              <a:rPr lang="en-US" altLang="zh-CN" sz="3600" b="1" dirty="0">
                <a:latin typeface="+mj-ea"/>
                <a:ea typeface="+mj-ea"/>
              </a:rPr>
              <a:t> </a:t>
            </a:r>
            <a:endParaRPr lang="zh-CN" altLang="zh-CN" sz="3600" b="1" dirty="0">
              <a:latin typeface="+mj-ea"/>
              <a:ea typeface="+mj-ea"/>
            </a:endParaRPr>
          </a:p>
        </p:txBody>
      </p:sp>
      <p:graphicFrame>
        <p:nvGraphicFramePr>
          <p:cNvPr id="4" name="表格 3"/>
          <p:cNvGraphicFramePr>
            <a:graphicFrameLocks noGrp="1"/>
          </p:cNvGraphicFramePr>
          <p:nvPr/>
        </p:nvGraphicFramePr>
        <p:xfrm>
          <a:off x="684213" y="1268413"/>
          <a:ext cx="7416824" cy="3149615"/>
        </p:xfrm>
        <a:graphic>
          <a:graphicData uri="http://schemas.openxmlformats.org/drawingml/2006/table">
            <a:tbl>
              <a:tblPr/>
              <a:tblGrid>
                <a:gridCol w="1008112"/>
                <a:gridCol w="6408712"/>
              </a:tblGrid>
              <a:tr h="374092">
                <a:tc>
                  <a:txBody>
                    <a:bodyPr/>
                    <a:lstStyle/>
                    <a:p>
                      <a:pPr algn="l">
                        <a:spcAft>
                          <a:spcPts val="0"/>
                        </a:spcAft>
                      </a:pPr>
                      <a:r>
                        <a:rPr lang="zh-CN" sz="2000" b="1" kern="100" dirty="0">
                          <a:latin typeface="+mj-ea"/>
                          <a:ea typeface="+mj-ea"/>
                          <a:cs typeface="Times New Roman"/>
                        </a:rPr>
                        <a:t>国别</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smtClean="0">
                          <a:latin typeface="+mj-ea"/>
                          <a:ea typeface="+mj-ea"/>
                          <a:cs typeface="Times New Roman"/>
                        </a:rPr>
                        <a:t>止</a:t>
                      </a:r>
                      <a:r>
                        <a:rPr lang="zh-CN" sz="2000" b="1" kern="100" dirty="0">
                          <a:latin typeface="+mj-ea"/>
                          <a:ea typeface="+mj-ea"/>
                          <a:cs typeface="Times New Roman"/>
                        </a:rPr>
                        <a:t>进口的中国农产品和植物种类</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004">
                <a:tc>
                  <a:txBody>
                    <a:bodyPr/>
                    <a:lstStyle/>
                    <a:p>
                      <a:pPr algn="l">
                        <a:spcAft>
                          <a:spcPts val="0"/>
                        </a:spcAft>
                      </a:pPr>
                      <a:r>
                        <a:rPr lang="zh-CN" sz="2000" b="1" kern="100" dirty="0">
                          <a:latin typeface="+mj-ea"/>
                          <a:ea typeface="+mj-ea"/>
                          <a:cs typeface="Times New Roman"/>
                        </a:rPr>
                        <a:t>美国</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smtClean="0">
                          <a:latin typeface="+mj-ea"/>
                          <a:ea typeface="+mj-ea"/>
                          <a:cs typeface="Times New Roman"/>
                        </a:rPr>
                        <a:t>小</a:t>
                      </a:r>
                      <a:r>
                        <a:rPr lang="zh-CN" sz="2000" b="1" kern="100" dirty="0">
                          <a:latin typeface="+mj-ea"/>
                          <a:ea typeface="+mj-ea"/>
                          <a:cs typeface="Times New Roman"/>
                        </a:rPr>
                        <a:t>麦，玉米，甜粟</a:t>
                      </a:r>
                      <a:r>
                        <a:rPr lang="zh-CN" sz="2000" b="1" kern="100" dirty="0" smtClean="0">
                          <a:latin typeface="+mj-ea"/>
                          <a:ea typeface="+mj-ea"/>
                          <a:cs typeface="Times New Roman"/>
                        </a:rPr>
                        <a:t>，柑桔</a:t>
                      </a:r>
                      <a:r>
                        <a:rPr lang="en-US" altLang="zh-CN" sz="2000" b="1" kern="100" dirty="0" smtClean="0">
                          <a:latin typeface="+mj-ea"/>
                          <a:ea typeface="+mj-ea"/>
                          <a:cs typeface="Times New Roman"/>
                        </a:rPr>
                        <a:t>……</a:t>
                      </a:r>
                      <a:endParaRPr lang="zh-CN" sz="2000" b="1" kern="100" dirty="0">
                        <a:latin typeface="+mj-ea"/>
                        <a:ea typeface="+mj-ea"/>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877">
                <a:tc>
                  <a:txBody>
                    <a:bodyPr/>
                    <a:lstStyle/>
                    <a:p>
                      <a:pPr algn="l">
                        <a:spcAft>
                          <a:spcPts val="0"/>
                        </a:spcAft>
                      </a:pPr>
                      <a:r>
                        <a:rPr lang="zh-CN" sz="2000" b="1" kern="100">
                          <a:latin typeface="+mj-ea"/>
                          <a:ea typeface="+mj-ea"/>
                          <a:cs typeface="Times New Roman"/>
                        </a:rPr>
                        <a:t>德国</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a:latin typeface="+mj-ea"/>
                          <a:ea typeface="+mj-ea"/>
                          <a:cs typeface="Times New Roman"/>
                        </a:rPr>
                        <a:t>葡萄，苗木，各种双子叶植物的全株或部分</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877">
                <a:tc>
                  <a:txBody>
                    <a:bodyPr/>
                    <a:lstStyle/>
                    <a:p>
                      <a:pPr algn="l">
                        <a:spcAft>
                          <a:spcPts val="0"/>
                        </a:spcAft>
                      </a:pPr>
                      <a:r>
                        <a:rPr lang="zh-CN" sz="2000" b="1" kern="100">
                          <a:latin typeface="+mj-ea"/>
                          <a:ea typeface="+mj-ea"/>
                          <a:cs typeface="Times New Roman"/>
                        </a:rPr>
                        <a:t>比利时</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a:latin typeface="+mj-ea"/>
                          <a:ea typeface="+mj-ea"/>
                          <a:cs typeface="Times New Roman"/>
                        </a:rPr>
                        <a:t>葡萄植物的全株或部分</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877">
                <a:tc>
                  <a:txBody>
                    <a:bodyPr/>
                    <a:lstStyle/>
                    <a:p>
                      <a:pPr algn="l">
                        <a:spcAft>
                          <a:spcPts val="0"/>
                        </a:spcAft>
                      </a:pPr>
                      <a:r>
                        <a:rPr lang="zh-CN" sz="2000" b="1" kern="100">
                          <a:latin typeface="+mj-ea"/>
                          <a:ea typeface="+mj-ea"/>
                          <a:cs typeface="Times New Roman"/>
                        </a:rPr>
                        <a:t>瑞典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a:latin typeface="+mj-ea"/>
                          <a:ea typeface="+mj-ea"/>
                          <a:cs typeface="Times New Roman"/>
                        </a:rPr>
                        <a:t>活榆树科植物</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0877">
                <a:tc>
                  <a:txBody>
                    <a:bodyPr/>
                    <a:lstStyle/>
                    <a:p>
                      <a:pPr algn="l">
                        <a:spcAft>
                          <a:spcPts val="0"/>
                        </a:spcAft>
                      </a:pPr>
                      <a:r>
                        <a:rPr lang="zh-CN" sz="2000" b="1" kern="100">
                          <a:latin typeface="+mj-ea"/>
                          <a:ea typeface="+mj-ea"/>
                          <a:cs typeface="Times New Roman"/>
                        </a:rPr>
                        <a:t>加拿大</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a:latin typeface="+mj-ea"/>
                          <a:ea typeface="+mj-ea"/>
                          <a:cs typeface="Times New Roman"/>
                        </a:rPr>
                        <a:t>五叶，醋粟，桃金娘，锯粟，伏牛花</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2011">
                <a:tc>
                  <a:txBody>
                    <a:bodyPr/>
                    <a:lstStyle/>
                    <a:p>
                      <a:pPr algn="l">
                        <a:spcAft>
                          <a:spcPts val="0"/>
                        </a:spcAft>
                      </a:pPr>
                      <a:r>
                        <a:rPr lang="zh-CN" sz="2000" b="1" kern="100" dirty="0">
                          <a:latin typeface="+mj-ea"/>
                          <a:ea typeface="+mj-ea"/>
                          <a:cs typeface="Times New Roman"/>
                        </a:rPr>
                        <a:t>日本</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b="1" kern="100" dirty="0" smtClean="0">
                          <a:latin typeface="+mj-ea"/>
                          <a:ea typeface="+mj-ea"/>
                          <a:cs typeface="Times New Roman"/>
                        </a:rPr>
                        <a:t>胡</a:t>
                      </a:r>
                      <a:r>
                        <a:rPr lang="zh-CN" sz="2000" b="1" kern="100" dirty="0">
                          <a:latin typeface="+mj-ea"/>
                          <a:ea typeface="+mj-ea"/>
                          <a:cs typeface="Times New Roman"/>
                        </a:rPr>
                        <a:t>瓜、西瓜、南</a:t>
                      </a:r>
                      <a:r>
                        <a:rPr lang="zh-CN" sz="2000" b="1" kern="100" dirty="0" smtClean="0">
                          <a:latin typeface="+mj-ea"/>
                          <a:ea typeface="+mj-ea"/>
                          <a:cs typeface="Times New Roman"/>
                        </a:rPr>
                        <a:t>瓜</a:t>
                      </a:r>
                      <a:r>
                        <a:rPr lang="zh-CN" altLang="en-US" sz="2000" b="1" kern="100" dirty="0" smtClean="0">
                          <a:latin typeface="+mj-ea"/>
                          <a:ea typeface="+mj-ea"/>
                          <a:cs typeface="Times New Roman"/>
                        </a:rPr>
                        <a:t>、</a:t>
                      </a:r>
                      <a:r>
                        <a:rPr lang="zh-CN" sz="2000" b="1" kern="100" dirty="0" smtClean="0">
                          <a:latin typeface="+mj-ea"/>
                          <a:ea typeface="+mj-ea"/>
                          <a:cs typeface="Times New Roman"/>
                        </a:rPr>
                        <a:t>葫</a:t>
                      </a:r>
                      <a:r>
                        <a:rPr lang="zh-CN" sz="2000" b="1" kern="100" dirty="0">
                          <a:latin typeface="+mj-ea"/>
                          <a:ea typeface="+mj-ea"/>
                          <a:cs typeface="Times New Roman"/>
                        </a:rPr>
                        <a:t>芦科植</a:t>
                      </a:r>
                      <a:r>
                        <a:rPr lang="zh-CN" sz="2000" b="1" kern="100" dirty="0" smtClean="0">
                          <a:latin typeface="+mj-ea"/>
                          <a:ea typeface="+mj-ea"/>
                          <a:cs typeface="Times New Roman"/>
                        </a:rPr>
                        <a:t>物植</a:t>
                      </a:r>
                      <a:r>
                        <a:rPr lang="zh-CN" sz="2000" b="1" kern="100" dirty="0">
                          <a:latin typeface="+mj-ea"/>
                          <a:ea typeface="+mj-ea"/>
                          <a:cs typeface="Times New Roman"/>
                        </a:rPr>
                        <a:t>物及种子</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矩形 6"/>
          <p:cNvSpPr>
            <a:spLocks noChangeArrowheads="1"/>
          </p:cNvSpPr>
          <p:nvPr/>
        </p:nvSpPr>
        <p:spPr bwMode="auto">
          <a:xfrm>
            <a:off x="0" y="5591175"/>
            <a:ext cx="7881938" cy="646113"/>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C</a:t>
            </a:r>
            <a:r>
              <a:rPr lang="zh-CN" altLang="en-US" sz="3600" b="1">
                <a:solidFill>
                  <a:srgbClr val="FF0000"/>
                </a:solidFill>
                <a:latin typeface="微软雅黑" pitchFamily="34" charset="-122"/>
                <a:ea typeface="微软雅黑" pitchFamily="34" charset="-122"/>
              </a:rPr>
              <a:t>．经济危机之下我国农业生存状况况</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1557338"/>
            <a:ext cx="8675687" cy="452437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4</a:t>
            </a:r>
            <a:r>
              <a:rPr lang="zh-CN" altLang="en-US" sz="3600" b="1" dirty="0">
                <a:latin typeface="+mj-ea"/>
                <a:ea typeface="+mj-ea"/>
              </a:rPr>
              <a:t>、</a:t>
            </a:r>
            <a:r>
              <a:rPr lang="en-US" altLang="zh-CN" sz="3600" b="1" dirty="0">
                <a:latin typeface="+mj-ea"/>
                <a:ea typeface="+mj-ea"/>
              </a:rPr>
              <a:t> 1929-1933</a:t>
            </a:r>
            <a:r>
              <a:rPr lang="zh-CN" altLang="en-US" sz="3600" b="1" dirty="0">
                <a:latin typeface="+mj-ea"/>
                <a:ea typeface="+mj-ea"/>
              </a:rPr>
              <a:t>年发生了一场席卷整个资本主义世界的经济危机。当时人们最有可能的体验是（　　）</a:t>
            </a:r>
          </a:p>
          <a:p>
            <a:pPr>
              <a:defRPr/>
            </a:pPr>
            <a:r>
              <a:rPr lang="zh-CN" altLang="en-US" sz="3600" b="1" dirty="0">
                <a:latin typeface="+mj-ea"/>
                <a:ea typeface="+mj-ea"/>
              </a:rPr>
              <a:t>  Ａ、牛奶和面包价格都涨到天上去了</a:t>
            </a:r>
          </a:p>
          <a:p>
            <a:pPr>
              <a:defRPr/>
            </a:pPr>
            <a:r>
              <a:rPr lang="zh-CN" altLang="en-US" sz="3600" b="1" dirty="0">
                <a:latin typeface="+mj-ea"/>
                <a:ea typeface="+mj-ea"/>
              </a:rPr>
              <a:t>  Ｂ、找工作比买彩票中奖还要难</a:t>
            </a:r>
          </a:p>
          <a:p>
            <a:pPr>
              <a:defRPr/>
            </a:pPr>
            <a:r>
              <a:rPr lang="zh-CN" altLang="en-US" sz="3600" b="1" dirty="0">
                <a:latin typeface="+mj-ea"/>
                <a:ea typeface="+mj-ea"/>
              </a:rPr>
              <a:t>  Ｃ、整个西方世界像一潭死水般平静</a:t>
            </a:r>
          </a:p>
          <a:p>
            <a:pPr>
              <a:defRPr/>
            </a:pPr>
            <a:r>
              <a:rPr lang="zh-CN" altLang="en-US" sz="3600" b="1" dirty="0">
                <a:latin typeface="+mj-ea"/>
                <a:ea typeface="+mj-ea"/>
              </a:rPr>
              <a:t>  Ｄ、为共渡难关各国变得亲如兄弟</a:t>
            </a:r>
          </a:p>
          <a:p>
            <a:pPr>
              <a:defRPr/>
            </a:pPr>
            <a:r>
              <a:rPr lang="en-US" altLang="zh-CN" sz="3600" b="1" dirty="0">
                <a:latin typeface="+mj-ea"/>
                <a:ea typeface="+mj-ea"/>
              </a:rPr>
              <a:t> </a:t>
            </a:r>
            <a:endParaRPr lang="zh-CN" altLang="zh-CN" sz="3600" b="1" dirty="0">
              <a:latin typeface="+mj-ea"/>
              <a:ea typeface="+mj-ea"/>
            </a:endParaRPr>
          </a:p>
        </p:txBody>
      </p:sp>
      <p:sp>
        <p:nvSpPr>
          <p:cNvPr id="5" name="矩形 4"/>
          <p:cNvSpPr>
            <a:spLocks noChangeArrowheads="1"/>
          </p:cNvSpPr>
          <p:nvPr/>
        </p:nvSpPr>
        <p:spPr bwMode="auto">
          <a:xfrm>
            <a:off x="731838" y="3790950"/>
            <a:ext cx="6648450" cy="646113"/>
          </a:xfrm>
          <a:prstGeom prst="rect">
            <a:avLst/>
          </a:prstGeom>
          <a:noFill/>
          <a:ln w="9525">
            <a:noFill/>
            <a:miter lim="800000"/>
            <a:headEnd/>
            <a:tailEnd/>
          </a:ln>
        </p:spPr>
        <p:txBody>
          <a:bodyPr wrap="none">
            <a:spAutoFit/>
          </a:bodyPr>
          <a:lstStyle/>
          <a:p>
            <a:r>
              <a:rPr lang="zh-CN" altLang="en-US" sz="3600" b="1">
                <a:solidFill>
                  <a:srgbClr val="FF0000"/>
                </a:solidFill>
                <a:latin typeface="微软雅黑" pitchFamily="34" charset="-122"/>
                <a:ea typeface="微软雅黑" pitchFamily="34" charset="-122"/>
              </a:rPr>
              <a:t>Ｂ、找工作比买彩票中奖还要难</a:t>
            </a:r>
            <a:endParaRPr lang="zh-CN" altLang="en-US">
              <a:solidFill>
                <a:srgbClr val="FF0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0" y="825500"/>
            <a:ext cx="8926513" cy="3416300"/>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5</a:t>
            </a:r>
            <a:r>
              <a:rPr lang="zh-CN" altLang="en-US" sz="3600" b="1" dirty="0">
                <a:latin typeface="+mj-ea"/>
                <a:ea typeface="+mj-ea"/>
              </a:rPr>
              <a:t>、下图中</a:t>
            </a:r>
            <a:r>
              <a:rPr lang="en-US" altLang="zh-CN" sz="3600" b="1" dirty="0">
                <a:latin typeface="+mj-ea"/>
                <a:ea typeface="+mj-ea"/>
              </a:rPr>
              <a:t>, </a:t>
            </a:r>
            <a:r>
              <a:rPr lang="zh-CN" altLang="en-US" sz="3600" b="1" dirty="0">
                <a:latin typeface="+mj-ea"/>
                <a:ea typeface="+mj-ea"/>
              </a:rPr>
              <a:t>美国汽车产量</a:t>
            </a:r>
            <a:r>
              <a:rPr lang="en-US" altLang="zh-CN" sz="3600" b="1" dirty="0">
                <a:latin typeface="+mj-ea"/>
                <a:ea typeface="+mj-ea"/>
              </a:rPr>
              <a:t>1933</a:t>
            </a:r>
            <a:r>
              <a:rPr lang="zh-CN" altLang="en-US" sz="3600" b="1" dirty="0">
                <a:latin typeface="+mj-ea"/>
                <a:ea typeface="+mj-ea"/>
              </a:rPr>
              <a:t>年发生了较大变化。其主要原因是</a:t>
            </a:r>
            <a:r>
              <a:rPr lang="en-US" altLang="zh-CN" sz="3600" b="1" dirty="0">
                <a:latin typeface="+mj-ea"/>
                <a:ea typeface="+mj-ea"/>
              </a:rPr>
              <a:t>(</a:t>
            </a:r>
            <a:r>
              <a:rPr lang="zh-CN" altLang="en-US" sz="3600" b="1" dirty="0">
                <a:latin typeface="+mj-ea"/>
                <a:ea typeface="+mj-ea"/>
              </a:rPr>
              <a:t>　　</a:t>
            </a:r>
            <a:r>
              <a:rPr lang="en-US" altLang="zh-CN" sz="3600" b="1" dirty="0">
                <a:latin typeface="+mj-ea"/>
                <a:ea typeface="+mj-ea"/>
              </a:rPr>
              <a:t>)</a:t>
            </a:r>
          </a:p>
          <a:p>
            <a:pPr marL="742950" indent="-742950">
              <a:defRPr/>
            </a:pPr>
            <a:r>
              <a:rPr lang="en-US" altLang="zh-CN" sz="3600" b="1" dirty="0">
                <a:latin typeface="+mj-ea"/>
                <a:ea typeface="+mj-ea"/>
              </a:rPr>
              <a:t>A.</a:t>
            </a:r>
            <a:r>
              <a:rPr lang="zh-CN" altLang="en-US" sz="3600" b="1" dirty="0">
                <a:latin typeface="+mj-ea"/>
                <a:ea typeface="+mj-ea"/>
              </a:rPr>
              <a:t>消费者购买力下降 </a:t>
            </a:r>
            <a:r>
              <a:rPr lang="en-US" altLang="zh-CN" sz="3600" b="1" dirty="0">
                <a:latin typeface="+mj-ea"/>
                <a:ea typeface="+mj-ea"/>
              </a:rPr>
              <a:t>B. </a:t>
            </a:r>
            <a:r>
              <a:rPr lang="zh-CN" altLang="en-US" sz="3600" b="1" dirty="0">
                <a:latin typeface="+mj-ea"/>
                <a:ea typeface="+mj-ea"/>
              </a:rPr>
              <a:t>厂家生产能力下降 </a:t>
            </a:r>
            <a:endParaRPr lang="en-US" altLang="zh-CN" sz="3600" b="1" dirty="0">
              <a:latin typeface="+mj-ea"/>
              <a:ea typeface="+mj-ea"/>
            </a:endParaRPr>
          </a:p>
          <a:p>
            <a:pPr marL="742950" indent="-742950">
              <a:defRPr/>
            </a:pPr>
            <a:r>
              <a:rPr lang="en-US" altLang="zh-CN" sz="3600" b="1" dirty="0">
                <a:latin typeface="+mj-ea"/>
                <a:ea typeface="+mj-ea"/>
              </a:rPr>
              <a:t>C. </a:t>
            </a:r>
            <a:r>
              <a:rPr lang="zh-CN" altLang="en-US" sz="3600" b="1" dirty="0">
                <a:latin typeface="+mj-ea"/>
                <a:ea typeface="+mj-ea"/>
              </a:rPr>
              <a:t>政府限制汽车生产 </a:t>
            </a:r>
            <a:r>
              <a:rPr lang="en-US" altLang="zh-CN" sz="3600" b="1" dirty="0">
                <a:latin typeface="+mj-ea"/>
                <a:ea typeface="+mj-ea"/>
              </a:rPr>
              <a:t>D. </a:t>
            </a:r>
            <a:r>
              <a:rPr lang="zh-CN" altLang="en-US" sz="3600" b="1" dirty="0">
                <a:latin typeface="+mj-ea"/>
                <a:ea typeface="+mj-ea"/>
              </a:rPr>
              <a:t>汽车销售价格上涨</a:t>
            </a:r>
          </a:p>
          <a:p>
            <a:pPr marL="742950" indent="-742950">
              <a:defRPr/>
            </a:pPr>
            <a:endParaRPr lang="zh-CN" altLang="en-US" sz="3600" b="1" dirty="0">
              <a:latin typeface="+mj-ea"/>
              <a:ea typeface="+mj-ea"/>
            </a:endParaRPr>
          </a:p>
          <a:p>
            <a:pPr>
              <a:defRPr/>
            </a:pPr>
            <a:r>
              <a:rPr lang="en-US" altLang="zh-CN" sz="3600" b="1" dirty="0">
                <a:latin typeface="+mj-ea"/>
                <a:ea typeface="+mj-ea"/>
              </a:rPr>
              <a:t> </a:t>
            </a:r>
            <a:endParaRPr lang="zh-CN" altLang="zh-CN" sz="3600" b="1" dirty="0">
              <a:latin typeface="+mj-ea"/>
              <a:ea typeface="+mj-ea"/>
            </a:endParaRPr>
          </a:p>
        </p:txBody>
      </p:sp>
      <p:sp>
        <p:nvSpPr>
          <p:cNvPr id="5" name="矩形 4"/>
          <p:cNvSpPr>
            <a:spLocks noChangeArrowheads="1"/>
          </p:cNvSpPr>
          <p:nvPr/>
        </p:nvSpPr>
        <p:spPr bwMode="auto">
          <a:xfrm>
            <a:off x="28575" y="1916113"/>
            <a:ext cx="4357688" cy="647700"/>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A.</a:t>
            </a:r>
            <a:r>
              <a:rPr lang="zh-CN" altLang="en-US" sz="3600" b="1">
                <a:solidFill>
                  <a:srgbClr val="FF0000"/>
                </a:solidFill>
                <a:latin typeface="微软雅黑" pitchFamily="34" charset="-122"/>
                <a:ea typeface="微软雅黑" pitchFamily="34" charset="-122"/>
              </a:rPr>
              <a:t>消费者购买力下降</a:t>
            </a:r>
          </a:p>
        </p:txBody>
      </p:sp>
      <p:pic>
        <p:nvPicPr>
          <p:cNvPr id="37892" name="图片 208"/>
          <p:cNvPicPr>
            <a:picLocks noChangeAspect="1" noChangeArrowheads="1"/>
          </p:cNvPicPr>
          <p:nvPr/>
        </p:nvPicPr>
        <p:blipFill>
          <a:blip r:embed="rId3" cstate="print"/>
          <a:srcRect/>
          <a:stretch>
            <a:fillRect/>
          </a:stretch>
        </p:blipFill>
        <p:spPr bwMode="auto">
          <a:xfrm>
            <a:off x="1619250" y="3068638"/>
            <a:ext cx="6553200" cy="3724275"/>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1"/>
          <p:cNvSpPr>
            <a:spLocks noGrp="1"/>
          </p:cNvSpPr>
          <p:nvPr>
            <p:ph type="ctrTitle"/>
          </p:nvPr>
        </p:nvSpPr>
        <p:spPr>
          <a:xfrm>
            <a:off x="250825" y="188913"/>
            <a:ext cx="8208963" cy="820737"/>
          </a:xfrm>
        </p:spPr>
        <p:txBody>
          <a:bodyPr/>
          <a:lstStyle/>
          <a:p>
            <a:pPr eaLnBrk="1" hangingPunct="1"/>
            <a:r>
              <a:rPr lang="zh-CN" altLang="en-US" b="1" smtClean="0">
                <a:solidFill>
                  <a:srgbClr val="0070C0"/>
                </a:solidFill>
              </a:rPr>
              <a:t>考纲与课标要求</a:t>
            </a:r>
          </a:p>
        </p:txBody>
      </p:sp>
      <p:graphicFrame>
        <p:nvGraphicFramePr>
          <p:cNvPr id="4" name="表格 3"/>
          <p:cNvGraphicFramePr>
            <a:graphicFrameLocks noGrp="1"/>
          </p:cNvGraphicFramePr>
          <p:nvPr/>
        </p:nvGraphicFramePr>
        <p:xfrm>
          <a:off x="0" y="981075"/>
          <a:ext cx="9036496" cy="5207366"/>
        </p:xfrm>
        <a:graphic>
          <a:graphicData uri="http://schemas.openxmlformats.org/drawingml/2006/table">
            <a:tbl>
              <a:tblPr/>
              <a:tblGrid>
                <a:gridCol w="1259632"/>
                <a:gridCol w="2808312"/>
                <a:gridCol w="4968552"/>
              </a:tblGrid>
              <a:tr h="1672801">
                <a:tc rowSpan="6">
                  <a:txBody>
                    <a:bodyPr/>
                    <a:lstStyle/>
                    <a:p>
                      <a:pPr algn="ctr">
                        <a:spcAft>
                          <a:spcPts val="0"/>
                        </a:spcAft>
                      </a:pPr>
                      <a:endParaRPr lang="en-US" sz="2800" b="1" kern="100" dirty="0">
                        <a:latin typeface="+mj-ea"/>
                        <a:ea typeface="+mj-ea"/>
                        <a:cs typeface="Times New Roman"/>
                      </a:endParaRPr>
                    </a:p>
                    <a:p>
                      <a:pPr algn="ctr">
                        <a:spcAft>
                          <a:spcPts val="0"/>
                        </a:spcAft>
                      </a:pPr>
                      <a:r>
                        <a:rPr lang="zh-CN" altLang="en-US" sz="4000" b="1" kern="100" dirty="0" smtClean="0">
                          <a:latin typeface="+mj-ea"/>
                          <a:ea typeface="+mj-ea"/>
                          <a:cs typeface="Times New Roman"/>
                        </a:rPr>
                        <a:t>资本主义运行机制的调整</a:t>
                      </a:r>
                      <a:endParaRPr lang="zh-CN" sz="4000" b="1" kern="100" dirty="0">
                        <a:latin typeface="+mj-ea"/>
                        <a:ea typeface="+mj-e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800" b="1" kern="100" dirty="0">
                          <a:solidFill>
                            <a:srgbClr val="FF0000"/>
                          </a:solidFill>
                          <a:latin typeface="+mj-ea"/>
                          <a:ea typeface="+mj-ea"/>
                          <a:cs typeface="Times New Roman"/>
                        </a:rPr>
                        <a:t>1929</a:t>
                      </a:r>
                      <a:r>
                        <a:rPr lang="zh-CN" sz="2800" b="1" kern="100" dirty="0">
                          <a:solidFill>
                            <a:srgbClr val="FF0000"/>
                          </a:solidFill>
                          <a:latin typeface="+mj-ea"/>
                          <a:ea typeface="+mj-ea"/>
                          <a:cs typeface="Times New Roman"/>
                        </a:rPr>
                        <a:t>～</a:t>
                      </a:r>
                      <a:r>
                        <a:rPr lang="en-US" sz="2800" b="1" kern="100" dirty="0">
                          <a:solidFill>
                            <a:srgbClr val="FF0000"/>
                          </a:solidFill>
                          <a:latin typeface="+mj-ea"/>
                          <a:ea typeface="+mj-ea"/>
                          <a:cs typeface="Times New Roman"/>
                        </a:rPr>
                        <a:t>1933</a:t>
                      </a:r>
                      <a:r>
                        <a:rPr lang="zh-CN" sz="2800" b="1" kern="100" dirty="0">
                          <a:solidFill>
                            <a:srgbClr val="FF0000"/>
                          </a:solidFill>
                          <a:latin typeface="+mj-ea"/>
                          <a:ea typeface="+mj-ea"/>
                          <a:cs typeface="Times New Roman"/>
                        </a:rPr>
                        <a:t>年资本主义世界经济危机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800" b="1" kern="100" dirty="0">
                          <a:solidFill>
                            <a:srgbClr val="FF0000"/>
                          </a:solidFill>
                          <a:latin typeface="+mj-ea"/>
                          <a:ea typeface="+mj-ea"/>
                          <a:cs typeface="Times New Roman"/>
                        </a:rPr>
                        <a:t>了解</a:t>
                      </a:r>
                      <a:r>
                        <a:rPr lang="en-US" sz="2800" b="1" kern="100" dirty="0">
                          <a:solidFill>
                            <a:srgbClr val="FF0000"/>
                          </a:solidFill>
                          <a:latin typeface="+mj-ea"/>
                          <a:ea typeface="+mj-ea"/>
                          <a:cs typeface="Times New Roman"/>
                        </a:rPr>
                        <a:t>1929</a:t>
                      </a:r>
                      <a:r>
                        <a:rPr lang="zh-CN" sz="2800" b="1" kern="100" dirty="0">
                          <a:solidFill>
                            <a:srgbClr val="FF0000"/>
                          </a:solidFill>
                          <a:latin typeface="+mj-ea"/>
                          <a:ea typeface="+mj-ea"/>
                          <a:cs typeface="Times New Roman"/>
                        </a:rPr>
                        <a:t>～</a:t>
                      </a:r>
                      <a:r>
                        <a:rPr lang="en-US" sz="2800" b="1" kern="100" dirty="0">
                          <a:solidFill>
                            <a:srgbClr val="FF0000"/>
                          </a:solidFill>
                          <a:latin typeface="+mj-ea"/>
                          <a:ea typeface="+mj-ea"/>
                          <a:cs typeface="Times New Roman"/>
                        </a:rPr>
                        <a:t>1933</a:t>
                      </a:r>
                      <a:r>
                        <a:rPr lang="zh-CN" sz="2800" b="1" kern="100" dirty="0">
                          <a:solidFill>
                            <a:srgbClr val="FF0000"/>
                          </a:solidFill>
                          <a:latin typeface="+mj-ea"/>
                          <a:ea typeface="+mj-ea"/>
                          <a:cs typeface="Times New Roman"/>
                        </a:rPr>
                        <a:t>年资本主义世界经济危机爆发的原因、特点和影响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1455">
                <a:tc vMerge="1">
                  <a:txBody>
                    <a:bodyPr/>
                    <a:lstStyle/>
                    <a:p>
                      <a:endParaRPr lang="zh-CN" altLang="en-US"/>
                    </a:p>
                  </a:txBody>
                  <a:tcPr/>
                </a:tc>
                <a:tc rowSpan="4">
                  <a:txBody>
                    <a:bodyPr/>
                    <a:lstStyle/>
                    <a:p>
                      <a:pPr algn="ctr">
                        <a:spcAft>
                          <a:spcPts val="0"/>
                        </a:spcAft>
                      </a:pPr>
                      <a:r>
                        <a:rPr lang="zh-CN" sz="2800" b="1" kern="100" dirty="0" smtClean="0">
                          <a:solidFill>
                            <a:schemeClr val="tx1"/>
                          </a:solidFill>
                          <a:latin typeface="+mj-ea"/>
                          <a:ea typeface="+mj-ea"/>
                          <a:cs typeface="Times New Roman"/>
                        </a:rPr>
                        <a:t>罗</a:t>
                      </a:r>
                      <a:endParaRPr lang="en-US" altLang="zh-CN" sz="2800" b="1" kern="100" dirty="0" smtClean="0">
                        <a:solidFill>
                          <a:schemeClr val="tx1"/>
                        </a:solidFill>
                        <a:latin typeface="+mj-ea"/>
                        <a:ea typeface="+mj-ea"/>
                        <a:cs typeface="Times New Roman"/>
                      </a:endParaRPr>
                    </a:p>
                    <a:p>
                      <a:pPr algn="ctr">
                        <a:spcAft>
                          <a:spcPts val="0"/>
                        </a:spcAft>
                      </a:pPr>
                      <a:r>
                        <a:rPr lang="zh-CN" sz="2800" b="1" kern="100" dirty="0" smtClean="0">
                          <a:solidFill>
                            <a:schemeClr val="tx1"/>
                          </a:solidFill>
                          <a:latin typeface="+mj-ea"/>
                          <a:ea typeface="+mj-ea"/>
                          <a:cs typeface="Times New Roman"/>
                        </a:rPr>
                        <a:t>斯</a:t>
                      </a:r>
                      <a:endParaRPr lang="en-US" altLang="zh-CN" sz="2800" b="1" kern="100" dirty="0" smtClean="0">
                        <a:solidFill>
                          <a:schemeClr val="tx1"/>
                        </a:solidFill>
                        <a:latin typeface="+mj-ea"/>
                        <a:ea typeface="+mj-ea"/>
                        <a:cs typeface="Times New Roman"/>
                      </a:endParaRPr>
                    </a:p>
                    <a:p>
                      <a:pPr algn="ctr">
                        <a:spcAft>
                          <a:spcPts val="0"/>
                        </a:spcAft>
                      </a:pPr>
                      <a:r>
                        <a:rPr lang="zh-CN" sz="2800" b="1" kern="100" dirty="0" smtClean="0">
                          <a:solidFill>
                            <a:schemeClr val="tx1"/>
                          </a:solidFill>
                          <a:latin typeface="+mj-ea"/>
                          <a:ea typeface="+mj-ea"/>
                          <a:cs typeface="Times New Roman"/>
                        </a:rPr>
                        <a:t>福</a:t>
                      </a:r>
                      <a:endParaRPr lang="en-US" altLang="zh-CN" sz="2800" b="1" kern="100" dirty="0" smtClean="0">
                        <a:solidFill>
                          <a:schemeClr val="tx1"/>
                        </a:solidFill>
                        <a:latin typeface="+mj-ea"/>
                        <a:ea typeface="+mj-ea"/>
                        <a:cs typeface="Times New Roman"/>
                      </a:endParaRPr>
                    </a:p>
                    <a:p>
                      <a:pPr algn="ctr">
                        <a:spcAft>
                          <a:spcPts val="0"/>
                        </a:spcAft>
                      </a:pPr>
                      <a:r>
                        <a:rPr lang="zh-CN" sz="2800" b="1" kern="100" dirty="0" smtClean="0">
                          <a:solidFill>
                            <a:schemeClr val="tx1"/>
                          </a:solidFill>
                          <a:latin typeface="+mj-ea"/>
                          <a:ea typeface="+mj-ea"/>
                          <a:cs typeface="Times New Roman"/>
                        </a:rPr>
                        <a:t>新</a:t>
                      </a:r>
                      <a:endParaRPr lang="en-US" altLang="zh-CN" sz="2800" b="1" kern="100" dirty="0" smtClean="0">
                        <a:solidFill>
                          <a:schemeClr val="tx1"/>
                        </a:solidFill>
                        <a:latin typeface="+mj-ea"/>
                        <a:ea typeface="+mj-ea"/>
                        <a:cs typeface="Times New Roman"/>
                      </a:endParaRPr>
                    </a:p>
                    <a:p>
                      <a:pPr algn="ctr">
                        <a:spcAft>
                          <a:spcPts val="0"/>
                        </a:spcAft>
                      </a:pPr>
                      <a:r>
                        <a:rPr lang="zh-CN" sz="2800" b="1" kern="100" dirty="0" smtClean="0">
                          <a:solidFill>
                            <a:schemeClr val="tx1"/>
                          </a:solidFill>
                          <a:latin typeface="+mj-ea"/>
                          <a:ea typeface="+mj-ea"/>
                          <a:cs typeface="Times New Roman"/>
                        </a:rPr>
                        <a:t>政</a:t>
                      </a:r>
                      <a:endParaRPr lang="zh-CN" sz="2800" b="1" kern="100" dirty="0">
                        <a:solidFill>
                          <a:schemeClr val="tx1"/>
                        </a:solidFill>
                        <a:latin typeface="+mj-ea"/>
                        <a:ea typeface="+mj-e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zh-CN" altLang="zh-CN" sz="2800" b="1" kern="100" dirty="0" smtClean="0">
                          <a:solidFill>
                            <a:schemeClr val="tx1"/>
                          </a:solidFill>
                          <a:latin typeface="+mj-ea"/>
                          <a:ea typeface="+mj-ea"/>
                          <a:cs typeface="Times New Roman"/>
                        </a:rPr>
                        <a:t>认识罗斯福新政的历史背景</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vMerge="1">
                  <a:txBody>
                    <a:bodyPr/>
                    <a:lstStyle/>
                    <a:p>
                      <a:endParaRPr lang="zh-CN" altLang="en-US"/>
                    </a:p>
                  </a:txBody>
                  <a:tcPr/>
                </a:tc>
                <a:tc vMerge="1">
                  <a:txBody>
                    <a:bodyPr/>
                    <a:lstStyle/>
                    <a:p>
                      <a:pPr algn="ctr">
                        <a:spcAft>
                          <a:spcPts val="0"/>
                        </a:spcAft>
                      </a:pPr>
                      <a:endParaRPr lang="zh-CN" sz="2800" b="1" kern="100" dirty="0">
                        <a:solidFill>
                          <a:schemeClr val="tx1"/>
                        </a:solidFill>
                        <a:latin typeface="+mj-ea"/>
                        <a:ea typeface="+mj-ea"/>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800" b="1" kern="100" dirty="0">
                          <a:solidFill>
                            <a:schemeClr val="tx1"/>
                          </a:solidFill>
                          <a:latin typeface="+mj-ea"/>
                          <a:ea typeface="+mj-ea"/>
                          <a:cs typeface="Times New Roman"/>
                        </a:rPr>
                        <a:t>列举罗斯福新政的主要内容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962">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800" b="1" kern="100" dirty="0">
                          <a:latin typeface="+mj-ea"/>
                          <a:ea typeface="+mj-ea"/>
                          <a:cs typeface="Times New Roman"/>
                        </a:rPr>
                        <a:t>认识罗斯福新政的特点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7923">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800" b="1" kern="100" dirty="0">
                          <a:latin typeface="+mj-ea"/>
                          <a:ea typeface="+mj-ea"/>
                          <a:cs typeface="Times New Roman"/>
                        </a:rPr>
                        <a:t>探讨在资本主义自我调节机制形成中的作用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6886">
                <a:tc vMerge="1">
                  <a:txBody>
                    <a:bodyPr/>
                    <a:lstStyle/>
                    <a:p>
                      <a:endParaRPr lang="zh-CN" altLang="en-US"/>
                    </a:p>
                  </a:txBody>
                  <a:tcPr/>
                </a:tc>
                <a:tc>
                  <a:txBody>
                    <a:bodyPr/>
                    <a:lstStyle/>
                    <a:p>
                      <a:pPr algn="ctr">
                        <a:spcAft>
                          <a:spcPts val="0"/>
                        </a:spcAft>
                      </a:pPr>
                      <a:r>
                        <a:rPr lang="zh-CN" sz="2800" b="1" kern="100" dirty="0">
                          <a:latin typeface="+mj-ea"/>
                          <a:ea typeface="+mj-ea"/>
                          <a:cs typeface="Times New Roman"/>
                        </a:rPr>
                        <a:t>二战后美国等国本主义的新变化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800" b="1" kern="100" dirty="0">
                          <a:latin typeface="+mj-ea"/>
                          <a:ea typeface="+mj-ea"/>
                          <a:cs typeface="Times New Roman"/>
                        </a:rPr>
                        <a:t>二战后美国等国家为例，分析当代资本主义的新变化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671513"/>
            <a:ext cx="8675687" cy="674052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solidFill>
                  <a:srgbClr val="FF0000"/>
                </a:solidFill>
                <a:latin typeface="+mj-ea"/>
                <a:ea typeface="+mj-ea"/>
              </a:rPr>
              <a:t>一：</a:t>
            </a:r>
            <a:r>
              <a:rPr lang="en-US" altLang="zh-CN" sz="3600" b="1" dirty="0">
                <a:latin typeface="+mj-ea"/>
                <a:ea typeface="+mj-ea"/>
              </a:rPr>
              <a:t>1920</a:t>
            </a:r>
            <a:r>
              <a:rPr lang="zh-CN" altLang="en-US" sz="3600" b="1" dirty="0">
                <a:latin typeface="+mj-ea"/>
                <a:ea typeface="+mj-ea"/>
              </a:rPr>
              <a:t>～</a:t>
            </a:r>
            <a:r>
              <a:rPr lang="en-US" altLang="zh-CN" sz="3600" b="1" dirty="0">
                <a:latin typeface="+mj-ea"/>
                <a:ea typeface="+mj-ea"/>
              </a:rPr>
              <a:t>1929</a:t>
            </a:r>
            <a:r>
              <a:rPr lang="zh-CN" altLang="en-US" sz="3600" b="1" dirty="0">
                <a:latin typeface="+mj-ea"/>
                <a:ea typeface="+mj-ea"/>
              </a:rPr>
              <a:t>年，美国工人的工资增长</a:t>
            </a:r>
            <a:r>
              <a:rPr lang="en-US" altLang="zh-CN" sz="3600" b="1" dirty="0">
                <a:latin typeface="+mj-ea"/>
                <a:ea typeface="+mj-ea"/>
              </a:rPr>
              <a:t>2</a:t>
            </a:r>
            <a:r>
              <a:rPr lang="zh-CN" altLang="en-US" sz="3600" b="1" dirty="0">
                <a:latin typeface="+mj-ea"/>
                <a:ea typeface="+mj-ea"/>
              </a:rPr>
              <a:t>％，而工厂中生产率却增长</a:t>
            </a:r>
            <a:r>
              <a:rPr lang="en-US" altLang="zh-CN" sz="3600" b="1" dirty="0">
                <a:latin typeface="+mj-ea"/>
                <a:ea typeface="+mj-ea"/>
              </a:rPr>
              <a:t>55</a:t>
            </a:r>
            <a:r>
              <a:rPr lang="zh-CN" altLang="en-US" sz="3600" b="1" dirty="0">
                <a:latin typeface="+mj-ea"/>
                <a:ea typeface="+mj-ea"/>
              </a:rPr>
              <a:t>％。农业工人的工资还不到非农业工人的</a:t>
            </a:r>
            <a:r>
              <a:rPr lang="en-US" altLang="zh-CN" sz="3600" b="1" dirty="0">
                <a:latin typeface="+mj-ea"/>
                <a:ea typeface="+mj-ea"/>
              </a:rPr>
              <a:t>40</a:t>
            </a:r>
            <a:r>
              <a:rPr lang="zh-CN" altLang="en-US" sz="3600" b="1" dirty="0">
                <a:latin typeface="+mj-ea"/>
                <a:ea typeface="+mj-ea"/>
              </a:rPr>
              <a:t>％</a:t>
            </a:r>
            <a:r>
              <a:rPr lang="en-US" altLang="zh-CN" sz="3600" b="1" dirty="0">
                <a:latin typeface="+mj-ea"/>
                <a:ea typeface="+mj-ea"/>
              </a:rPr>
              <a:t>,</a:t>
            </a:r>
            <a:r>
              <a:rPr lang="zh-CN" altLang="en-US" sz="3600" b="1" dirty="0">
                <a:latin typeface="+mj-ea"/>
                <a:ea typeface="+mj-ea"/>
              </a:rPr>
              <a:t>到 </a:t>
            </a:r>
            <a:r>
              <a:rPr lang="en-US" altLang="zh-CN" sz="3600" b="1" dirty="0">
                <a:latin typeface="+mj-ea"/>
                <a:ea typeface="+mj-ea"/>
              </a:rPr>
              <a:t>1929</a:t>
            </a:r>
            <a:r>
              <a:rPr lang="zh-CN" altLang="en-US" sz="3600" b="1" dirty="0">
                <a:latin typeface="+mj-ea"/>
                <a:ea typeface="+mj-ea"/>
              </a:rPr>
              <a:t>年，美国国家财富的三分之一由只占人口总数的</a:t>
            </a:r>
            <a:r>
              <a:rPr lang="en-US" altLang="zh-CN" sz="3600" b="1" dirty="0">
                <a:latin typeface="+mj-ea"/>
                <a:ea typeface="+mj-ea"/>
              </a:rPr>
              <a:t>1%</a:t>
            </a:r>
            <a:r>
              <a:rPr lang="zh-CN" altLang="en-US" sz="3600" b="1" dirty="0">
                <a:latin typeface="+mj-ea"/>
                <a:ea typeface="+mj-ea"/>
              </a:rPr>
              <a:t>的人拥有。 </a:t>
            </a:r>
          </a:p>
          <a:p>
            <a:pPr>
              <a:defRPr/>
            </a:pPr>
            <a:endParaRPr lang="zh-CN" altLang="en-US" sz="3600" b="1" dirty="0">
              <a:latin typeface="+mj-ea"/>
              <a:ea typeface="+mj-ea"/>
            </a:endParaRPr>
          </a:p>
          <a:p>
            <a:pPr>
              <a:defRPr/>
            </a:pPr>
            <a:r>
              <a:rPr lang="zh-CN" altLang="en-US" sz="3600" b="1" dirty="0">
                <a:solidFill>
                  <a:srgbClr val="FF0000"/>
                </a:solidFill>
                <a:latin typeface="+mj-ea"/>
                <a:ea typeface="+mj-ea"/>
              </a:rPr>
              <a:t>二：</a:t>
            </a:r>
            <a:r>
              <a:rPr lang="en-US" altLang="zh-CN" sz="3600" b="1" dirty="0">
                <a:latin typeface="+mj-ea"/>
                <a:ea typeface="+mj-ea"/>
              </a:rPr>
              <a:t>1928</a:t>
            </a:r>
            <a:r>
              <a:rPr lang="zh-CN" altLang="en-US" sz="3600" b="1" dirty="0">
                <a:latin typeface="+mj-ea"/>
                <a:ea typeface="+mj-ea"/>
              </a:rPr>
              <a:t>年</a:t>
            </a:r>
            <a:r>
              <a:rPr lang="en-US" altLang="zh-CN" sz="3600" b="1" dirty="0">
                <a:latin typeface="+mj-ea"/>
                <a:ea typeface="+mj-ea"/>
              </a:rPr>
              <a:t>8</a:t>
            </a:r>
            <a:r>
              <a:rPr lang="zh-CN" altLang="en-US" sz="3600" b="1" dirty="0">
                <a:latin typeface="+mj-ea"/>
                <a:ea typeface="+mj-ea"/>
              </a:rPr>
              <a:t>月底，美国股票市场的平均价格相当于</a:t>
            </a:r>
            <a:r>
              <a:rPr lang="en-US" altLang="zh-CN" sz="3600" b="1" dirty="0">
                <a:latin typeface="+mj-ea"/>
                <a:ea typeface="+mj-ea"/>
              </a:rPr>
              <a:t>5</a:t>
            </a:r>
            <a:r>
              <a:rPr lang="zh-CN" altLang="en-US" sz="3600" b="1" dirty="0">
                <a:latin typeface="+mj-ea"/>
                <a:ea typeface="+mj-ea"/>
              </a:rPr>
              <a:t>年前的</a:t>
            </a:r>
            <a:r>
              <a:rPr lang="en-US" altLang="zh-CN" sz="3600" b="1" dirty="0">
                <a:latin typeface="+mj-ea"/>
                <a:ea typeface="+mj-ea"/>
              </a:rPr>
              <a:t>4</a:t>
            </a:r>
            <a:r>
              <a:rPr lang="zh-CN" altLang="en-US" sz="3600" b="1" dirty="0">
                <a:latin typeface="+mj-ea"/>
                <a:ea typeface="+mj-ea"/>
              </a:rPr>
              <a:t>倍。</a:t>
            </a:r>
            <a:r>
              <a:rPr lang="en-US" altLang="zh-CN" sz="3600" b="1" dirty="0">
                <a:latin typeface="+mj-ea"/>
                <a:ea typeface="+mj-ea"/>
              </a:rPr>
              <a:t>1929</a:t>
            </a:r>
            <a:r>
              <a:rPr lang="zh-CN" altLang="en-US" sz="3600" b="1" dirty="0">
                <a:latin typeface="+mj-ea"/>
                <a:ea typeface="+mj-ea"/>
              </a:rPr>
              <a:t>年夏季的三个月中，通用汽车公司的股票由</a:t>
            </a:r>
            <a:r>
              <a:rPr lang="en-US" altLang="zh-CN" sz="3600" b="1" dirty="0">
                <a:latin typeface="+mj-ea"/>
                <a:ea typeface="+mj-ea"/>
              </a:rPr>
              <a:t>268</a:t>
            </a:r>
            <a:r>
              <a:rPr lang="zh-CN" altLang="en-US" sz="3600" b="1" dirty="0">
                <a:latin typeface="+mj-ea"/>
                <a:ea typeface="+mj-ea"/>
              </a:rPr>
              <a:t>上升到</a:t>
            </a:r>
            <a:r>
              <a:rPr lang="en-US" altLang="zh-CN" sz="3600" b="1" dirty="0">
                <a:latin typeface="+mj-ea"/>
                <a:ea typeface="+mj-ea"/>
              </a:rPr>
              <a:t>391</a:t>
            </a:r>
            <a:r>
              <a:rPr lang="zh-CN" altLang="en-US" sz="3600" b="1" dirty="0">
                <a:latin typeface="+mj-ea"/>
                <a:ea typeface="+mj-ea"/>
              </a:rPr>
              <a:t>，美国钢铁公司的股票从</a:t>
            </a:r>
            <a:r>
              <a:rPr lang="en-US" altLang="zh-CN" sz="3600" b="1" dirty="0">
                <a:latin typeface="+mj-ea"/>
                <a:ea typeface="+mj-ea"/>
              </a:rPr>
              <a:t>165</a:t>
            </a:r>
            <a:r>
              <a:rPr lang="zh-CN" altLang="en-US" sz="3600" b="1" dirty="0">
                <a:latin typeface="+mj-ea"/>
                <a:ea typeface="+mj-ea"/>
              </a:rPr>
              <a:t>美元上升到</a:t>
            </a:r>
            <a:r>
              <a:rPr lang="en-US" altLang="zh-CN" sz="3600" b="1" dirty="0">
                <a:latin typeface="+mj-ea"/>
                <a:ea typeface="+mj-ea"/>
              </a:rPr>
              <a:t>258</a:t>
            </a:r>
            <a:r>
              <a:rPr lang="zh-CN" altLang="en-US" sz="3600" b="1" dirty="0">
                <a:latin typeface="+mj-ea"/>
                <a:ea typeface="+mj-ea"/>
              </a:rPr>
              <a:t>美元。</a:t>
            </a:r>
          </a:p>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242888"/>
            <a:ext cx="8964613" cy="1143001"/>
          </a:xfrm>
        </p:spPr>
        <p:txBody>
          <a:bodyPr/>
          <a:lstStyle/>
          <a:p>
            <a:pPr algn="l" eaLnBrk="1" hangingPunct="1">
              <a:defRPr/>
            </a:pPr>
            <a:r>
              <a:rPr lang="zh-CN" altLang="en-US" b="1" dirty="0" smtClean="0">
                <a:solidFill>
                  <a:srgbClr val="FF0000"/>
                </a:solidFill>
                <a:latin typeface="+mn-ea"/>
                <a:ea typeface="+mn-ea"/>
              </a:rPr>
              <a:t>原因（史料）：</a:t>
            </a:r>
          </a:p>
        </p:txBody>
      </p:sp>
      <p:sp>
        <p:nvSpPr>
          <p:cNvPr id="6" name="Text Box 5"/>
          <p:cNvSpPr txBox="1">
            <a:spLocks noChangeArrowheads="1"/>
          </p:cNvSpPr>
          <p:nvPr/>
        </p:nvSpPr>
        <p:spPr bwMode="auto">
          <a:xfrm>
            <a:off x="2014538" y="188913"/>
            <a:ext cx="7129462" cy="1200150"/>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贫富差距过大，广大劳动人民购买力低，市场萎缩：供需矛盾扩大</a:t>
            </a:r>
          </a:p>
        </p:txBody>
      </p:sp>
      <p:sp>
        <p:nvSpPr>
          <p:cNvPr id="10" name="Text Box 5"/>
          <p:cNvSpPr txBox="1">
            <a:spLocks noChangeArrowheads="1"/>
          </p:cNvSpPr>
          <p:nvPr/>
        </p:nvSpPr>
        <p:spPr bwMode="auto">
          <a:xfrm>
            <a:off x="1371600" y="3573463"/>
            <a:ext cx="7772400" cy="641350"/>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股票投机过度，股票暴涨，虚假繁荣</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1+#ppt_w/2"/>
                                          </p:val>
                                        </p:tav>
                                        <p:tav tm="100000">
                                          <p:val>
                                            <p:strVal val="#ppt_x"/>
                                          </p:val>
                                        </p:tav>
                                      </p:tavLst>
                                    </p:anim>
                                    <p:anim calcmode="lin" valueType="num">
                                      <p:cBhvr additive="base">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908050"/>
            <a:ext cx="8675687" cy="452437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solidFill>
                  <a:srgbClr val="FF0000"/>
                </a:solidFill>
                <a:latin typeface="+mj-ea"/>
                <a:ea typeface="+mj-ea"/>
              </a:rPr>
              <a:t>三：</a:t>
            </a:r>
            <a:r>
              <a:rPr lang="zh-CN" altLang="en-US" sz="3600" b="1" dirty="0">
                <a:latin typeface="+mj-ea"/>
                <a:ea typeface="+mj-ea"/>
              </a:rPr>
              <a:t>当时美国的流行说法是：“一美元首付，一美元月供。”据统计，</a:t>
            </a:r>
            <a:r>
              <a:rPr lang="en-US" altLang="zh-CN" sz="3600" b="1" dirty="0">
                <a:latin typeface="+mj-ea"/>
                <a:ea typeface="+mj-ea"/>
              </a:rPr>
              <a:t>1924</a:t>
            </a:r>
            <a:r>
              <a:rPr lang="zh-CN" altLang="en-US" sz="3600" b="1" dirty="0">
                <a:latin typeface="+mj-ea"/>
                <a:ea typeface="+mj-ea"/>
              </a:rPr>
              <a:t>～</a:t>
            </a:r>
            <a:r>
              <a:rPr lang="en-US" altLang="zh-CN" sz="3600" b="1" dirty="0">
                <a:latin typeface="+mj-ea"/>
                <a:ea typeface="+mj-ea"/>
              </a:rPr>
              <a:t>1929</a:t>
            </a:r>
            <a:r>
              <a:rPr lang="zh-CN" altLang="en-US" sz="3600" b="1" dirty="0">
                <a:latin typeface="+mj-ea"/>
                <a:ea typeface="+mj-ea"/>
              </a:rPr>
              <a:t>年，分期付款销售额从</a:t>
            </a:r>
            <a:r>
              <a:rPr lang="en-US" altLang="zh-CN" sz="3600" b="1" dirty="0">
                <a:latin typeface="+mj-ea"/>
                <a:ea typeface="+mj-ea"/>
              </a:rPr>
              <a:t>20</a:t>
            </a:r>
            <a:r>
              <a:rPr lang="zh-CN" altLang="en-US" sz="3600" b="1" dirty="0">
                <a:latin typeface="+mj-ea"/>
                <a:ea typeface="+mj-ea"/>
              </a:rPr>
              <a:t>亿美元增加到</a:t>
            </a:r>
            <a:r>
              <a:rPr lang="en-US" altLang="zh-CN" sz="3600" b="1" dirty="0">
                <a:latin typeface="+mj-ea"/>
                <a:ea typeface="+mj-ea"/>
              </a:rPr>
              <a:t>35</a:t>
            </a:r>
            <a:r>
              <a:rPr lang="zh-CN" altLang="en-US" sz="3600" b="1" dirty="0">
                <a:latin typeface="+mj-ea"/>
                <a:ea typeface="+mj-ea"/>
              </a:rPr>
              <a:t>亿美元。那时，农民贷款购买土地、化肥和农用设备；城里人贷款买汽车、收音机、洗衣机；投资者贷款买股票。</a:t>
            </a:r>
            <a:r>
              <a:rPr lang="en-US" altLang="zh-CN" sz="3600" b="1" dirty="0">
                <a:latin typeface="+mj-ea"/>
                <a:ea typeface="+mj-ea"/>
              </a:rPr>
              <a:t>1926</a:t>
            </a:r>
            <a:r>
              <a:rPr lang="zh-CN" altLang="en-US" sz="3600" b="1" dirty="0">
                <a:latin typeface="+mj-ea"/>
                <a:ea typeface="+mj-ea"/>
              </a:rPr>
              <a:t>年约有</a:t>
            </a:r>
            <a:r>
              <a:rPr lang="en-US" altLang="zh-CN" sz="3600" b="1" dirty="0">
                <a:latin typeface="+mj-ea"/>
                <a:ea typeface="+mj-ea"/>
              </a:rPr>
              <a:t>70</a:t>
            </a:r>
            <a:r>
              <a:rPr lang="zh-CN" altLang="en-US" sz="3600" b="1" dirty="0">
                <a:latin typeface="+mj-ea"/>
                <a:ea typeface="+mj-ea"/>
              </a:rPr>
              <a:t>％的汽车，是用分期付款的形式购买的。</a:t>
            </a:r>
          </a:p>
        </p:txBody>
      </p:sp>
      <p:sp>
        <p:nvSpPr>
          <p:cNvPr id="13315" name="标题 1"/>
          <p:cNvSpPr>
            <a:spLocks noGrp="1"/>
          </p:cNvSpPr>
          <p:nvPr>
            <p:ph type="title"/>
          </p:nvPr>
        </p:nvSpPr>
        <p:spPr>
          <a:xfrm>
            <a:off x="0" y="0"/>
            <a:ext cx="8964613" cy="1143000"/>
          </a:xfrm>
        </p:spPr>
        <p:txBody>
          <a:bodyPr/>
          <a:lstStyle/>
          <a:p>
            <a:pPr algn="l" eaLnBrk="1" hangingPunct="1">
              <a:defRPr/>
            </a:pPr>
            <a:r>
              <a:rPr lang="zh-CN" altLang="en-US" b="1" dirty="0" smtClean="0">
                <a:solidFill>
                  <a:srgbClr val="FF0000"/>
                </a:solidFill>
                <a:latin typeface="+mn-ea"/>
                <a:ea typeface="+mn-ea"/>
              </a:rPr>
              <a:t>史料：</a:t>
            </a:r>
          </a:p>
        </p:txBody>
      </p:sp>
      <p:sp>
        <p:nvSpPr>
          <p:cNvPr id="6" name="Text Box 5"/>
          <p:cNvSpPr txBox="1">
            <a:spLocks noChangeArrowheads="1"/>
          </p:cNvSpPr>
          <p:nvPr/>
        </p:nvSpPr>
        <p:spPr bwMode="auto">
          <a:xfrm>
            <a:off x="2447925" y="4868863"/>
            <a:ext cx="6696075" cy="1200150"/>
          </a:xfrm>
          <a:prstGeom prst="rect">
            <a:avLst/>
          </a:prstGeom>
          <a:solidFill>
            <a:srgbClr val="FF0000"/>
          </a:solidFill>
          <a:ln w="9525">
            <a:noFill/>
            <a:miter lim="800000"/>
            <a:headEnd/>
            <a:tailEnd/>
          </a:ln>
          <a:effectLst/>
        </p:spPr>
        <p:txBody>
          <a:bodyPr>
            <a:spAutoFit/>
          </a:bodyPr>
          <a:lstStyle/>
          <a:p>
            <a:pPr>
              <a:defRPr/>
            </a:pPr>
            <a:r>
              <a:rPr lang="zh-CN" altLang="en-US" sz="3600" b="1" dirty="0">
                <a:solidFill>
                  <a:schemeClr val="bg1"/>
                </a:solidFill>
                <a:latin typeface="+mj-ea"/>
                <a:ea typeface="+mj-ea"/>
              </a:rPr>
              <a:t>分期付款，过渡消费，刺激市场虚假繁荣：加剧经济的不稳定</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2601913" cy="1143000"/>
          </a:xfrm>
        </p:spPr>
        <p:txBody>
          <a:bodyPr/>
          <a:lstStyle/>
          <a:p>
            <a:r>
              <a:rPr lang="zh-CN" altLang="en-US" sz="3200" dirty="0" smtClean="0"/>
              <a:t>根本原因：</a:t>
            </a:r>
          </a:p>
        </p:txBody>
      </p:sp>
      <p:sp>
        <p:nvSpPr>
          <p:cNvPr id="4" name="标题 1"/>
          <p:cNvSpPr txBox="1">
            <a:spLocks/>
          </p:cNvSpPr>
          <p:nvPr/>
        </p:nvSpPr>
        <p:spPr bwMode="auto">
          <a:xfrm>
            <a:off x="1403350" y="1412875"/>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工人</a:t>
            </a:r>
          </a:p>
        </p:txBody>
      </p:sp>
      <p:sp>
        <p:nvSpPr>
          <p:cNvPr id="5" name="标题 1"/>
          <p:cNvSpPr txBox="1">
            <a:spLocks/>
          </p:cNvSpPr>
          <p:nvPr/>
        </p:nvSpPr>
        <p:spPr bwMode="auto">
          <a:xfrm>
            <a:off x="5148263" y="1484313"/>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资本家</a:t>
            </a:r>
          </a:p>
        </p:txBody>
      </p:sp>
      <p:sp>
        <p:nvSpPr>
          <p:cNvPr id="6" name="标题 1"/>
          <p:cNvSpPr txBox="1">
            <a:spLocks/>
          </p:cNvSpPr>
          <p:nvPr/>
        </p:nvSpPr>
        <p:spPr bwMode="auto">
          <a:xfrm>
            <a:off x="684213" y="2205038"/>
            <a:ext cx="2482850"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劳动力</a:t>
            </a:r>
            <a:r>
              <a:rPr lang="en-US" altLang="zh-CN" sz="3200" b="1" dirty="0">
                <a:solidFill>
                  <a:schemeClr val="tx2"/>
                </a:solidFill>
                <a:latin typeface="+mj-lt"/>
                <a:ea typeface="+mj-ea"/>
                <a:cs typeface="+mj-cs"/>
              </a:rPr>
              <a:t>+</a:t>
            </a:r>
            <a:r>
              <a:rPr lang="zh-CN" altLang="en-US" sz="3200" b="1" dirty="0">
                <a:solidFill>
                  <a:schemeClr val="tx2"/>
                </a:solidFill>
                <a:latin typeface="+mj-lt"/>
                <a:ea typeface="+mj-ea"/>
                <a:cs typeface="+mj-cs"/>
              </a:rPr>
              <a:t>技术</a:t>
            </a:r>
          </a:p>
        </p:txBody>
      </p:sp>
      <p:sp>
        <p:nvSpPr>
          <p:cNvPr id="7" name="标题 1"/>
          <p:cNvSpPr txBox="1">
            <a:spLocks/>
          </p:cNvSpPr>
          <p:nvPr/>
        </p:nvSpPr>
        <p:spPr bwMode="auto">
          <a:xfrm>
            <a:off x="4284663" y="2205038"/>
            <a:ext cx="4103687"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原料</a:t>
            </a:r>
            <a:r>
              <a:rPr lang="en-US" altLang="zh-CN" sz="3200" b="1" dirty="0">
                <a:solidFill>
                  <a:schemeClr val="tx2"/>
                </a:solidFill>
                <a:latin typeface="+mj-lt"/>
                <a:ea typeface="+mj-ea"/>
                <a:cs typeface="+mj-cs"/>
              </a:rPr>
              <a:t>+</a:t>
            </a:r>
            <a:r>
              <a:rPr lang="zh-CN" altLang="en-US" sz="3200" b="1" dirty="0">
                <a:latin typeface="+mj-lt"/>
                <a:ea typeface="+mj-ea"/>
                <a:cs typeface="+mj-cs"/>
              </a:rPr>
              <a:t>资金</a:t>
            </a:r>
            <a:r>
              <a:rPr lang="en-US" altLang="zh-CN" sz="3200" b="1" dirty="0">
                <a:solidFill>
                  <a:schemeClr val="tx2"/>
                </a:solidFill>
                <a:latin typeface="+mj-lt"/>
                <a:ea typeface="+mj-ea"/>
                <a:cs typeface="+mj-cs"/>
              </a:rPr>
              <a:t>+</a:t>
            </a:r>
            <a:r>
              <a:rPr lang="zh-CN" altLang="en-US" sz="3200" b="1" dirty="0">
                <a:solidFill>
                  <a:schemeClr val="tx2"/>
                </a:solidFill>
                <a:latin typeface="+mj-lt"/>
                <a:ea typeface="+mj-ea"/>
                <a:cs typeface="+mj-cs"/>
              </a:rPr>
              <a:t>机器</a:t>
            </a:r>
            <a:r>
              <a:rPr lang="en-US" altLang="zh-CN" sz="3200" b="1" dirty="0">
                <a:solidFill>
                  <a:schemeClr val="tx2"/>
                </a:solidFill>
                <a:latin typeface="+mj-lt"/>
                <a:ea typeface="+mj-ea"/>
                <a:cs typeface="+mj-cs"/>
              </a:rPr>
              <a:t>……</a:t>
            </a:r>
            <a:endParaRPr lang="zh-CN" altLang="en-US" sz="3200" b="1" dirty="0">
              <a:solidFill>
                <a:schemeClr val="tx2"/>
              </a:solidFill>
              <a:latin typeface="+mj-lt"/>
              <a:ea typeface="+mj-ea"/>
              <a:cs typeface="+mj-cs"/>
            </a:endParaRPr>
          </a:p>
        </p:txBody>
      </p:sp>
      <p:sp>
        <p:nvSpPr>
          <p:cNvPr id="8" name="标题 1"/>
          <p:cNvSpPr txBox="1">
            <a:spLocks/>
          </p:cNvSpPr>
          <p:nvPr/>
        </p:nvSpPr>
        <p:spPr bwMode="auto">
          <a:xfrm>
            <a:off x="5328890" y="3500438"/>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产品</a:t>
            </a:r>
          </a:p>
        </p:txBody>
      </p:sp>
      <p:cxnSp>
        <p:nvCxnSpPr>
          <p:cNvPr id="10" name="直接箭头连接符 9"/>
          <p:cNvCxnSpPr/>
          <p:nvPr/>
        </p:nvCxnSpPr>
        <p:spPr>
          <a:xfrm>
            <a:off x="3276600" y="2924175"/>
            <a:ext cx="2159000" cy="1009650"/>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6011863" y="2997200"/>
            <a:ext cx="0" cy="863600"/>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2687638" y="1989138"/>
            <a:ext cx="2316162" cy="31750"/>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标题 1"/>
          <p:cNvSpPr txBox="1">
            <a:spLocks/>
          </p:cNvSpPr>
          <p:nvPr/>
        </p:nvSpPr>
        <p:spPr bwMode="auto">
          <a:xfrm>
            <a:off x="5220072" y="4653136"/>
            <a:ext cx="1619374" cy="1143000"/>
          </a:xfrm>
          <a:prstGeom prst="rect">
            <a:avLst/>
          </a:prstGeom>
          <a:noFill/>
          <a:ln w="9525">
            <a:noFill/>
            <a:miter lim="800000"/>
            <a:headEnd/>
            <a:tailEnd/>
          </a:ln>
        </p:spPr>
        <p:txBody>
          <a:bodyPr anchor="ctr"/>
          <a:lstStyle/>
          <a:p>
            <a:pPr algn="ctr" eaLnBrk="0" hangingPunct="0">
              <a:defRPr/>
            </a:pPr>
            <a:r>
              <a:rPr lang="zh-CN" altLang="en-US" sz="5400" b="1" dirty="0">
                <a:solidFill>
                  <a:schemeClr val="tx2"/>
                </a:solidFill>
                <a:latin typeface="+mj-lt"/>
                <a:ea typeface="+mj-ea"/>
                <a:cs typeface="+mj-cs"/>
              </a:rPr>
              <a:t>利润</a:t>
            </a:r>
          </a:p>
        </p:txBody>
      </p:sp>
      <p:sp>
        <p:nvSpPr>
          <p:cNvPr id="20" name="标题 1"/>
          <p:cNvSpPr txBox="1">
            <a:spLocks/>
          </p:cNvSpPr>
          <p:nvPr/>
        </p:nvSpPr>
        <p:spPr bwMode="auto">
          <a:xfrm>
            <a:off x="1476375" y="4589463"/>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工资</a:t>
            </a:r>
          </a:p>
        </p:txBody>
      </p:sp>
      <p:cxnSp>
        <p:nvCxnSpPr>
          <p:cNvPr id="24" name="直接箭头连接符 23"/>
          <p:cNvCxnSpPr/>
          <p:nvPr/>
        </p:nvCxnSpPr>
        <p:spPr>
          <a:xfrm>
            <a:off x="6011863" y="4221088"/>
            <a:ext cx="0" cy="647700"/>
          </a:xfrm>
          <a:prstGeom prst="straightConnector1">
            <a:avLst/>
          </a:prstGeom>
          <a:ln w="1270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p:nvPr/>
        </p:nvCxnSpPr>
        <p:spPr>
          <a:xfrm flipH="1" flipV="1">
            <a:off x="2627784" y="5229200"/>
            <a:ext cx="2736380" cy="26"/>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a:off x="6444208" y="4293096"/>
            <a:ext cx="648072" cy="1656184"/>
          </a:xfrm>
          <a:prstGeom prst="straightConnector1">
            <a:avLst/>
          </a:prstGeom>
          <a:ln w="603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接箭头连接符 35"/>
          <p:cNvCxnSpPr/>
          <p:nvPr/>
        </p:nvCxnSpPr>
        <p:spPr>
          <a:xfrm flipH="1" flipV="1">
            <a:off x="2700338" y="5516563"/>
            <a:ext cx="2735262" cy="649287"/>
          </a:xfrm>
          <a:prstGeom prst="straightConnector1">
            <a:avLst/>
          </a:prstGeom>
          <a:ln w="603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3" name="矩形 42"/>
          <p:cNvSpPr>
            <a:spLocks noChangeArrowheads="1"/>
          </p:cNvSpPr>
          <p:nvPr/>
        </p:nvSpPr>
        <p:spPr bwMode="auto">
          <a:xfrm>
            <a:off x="5640388" y="5876925"/>
            <a:ext cx="3468687" cy="585788"/>
          </a:xfrm>
          <a:prstGeom prst="rect">
            <a:avLst/>
          </a:prstGeom>
          <a:noFill/>
          <a:ln w="9525">
            <a:noFill/>
            <a:miter lim="800000"/>
            <a:headEnd/>
            <a:tailEnd/>
          </a:ln>
        </p:spPr>
        <p:txBody>
          <a:bodyPr wrap="none">
            <a:spAutoFit/>
          </a:bodyPr>
          <a:lstStyle/>
          <a:p>
            <a:pPr algn="ctr" eaLnBrk="0" hangingPunct="0"/>
            <a:r>
              <a:rPr lang="zh-CN" altLang="en-US" sz="3200" b="1" dirty="0">
                <a:solidFill>
                  <a:srgbClr val="FF0000"/>
                </a:solidFill>
                <a:latin typeface="Franklin Gothic Medium" pitchFamily="34" charset="0"/>
                <a:ea typeface="微软雅黑" pitchFamily="34" charset="-122"/>
              </a:rPr>
              <a:t>产品过剩（废品）</a:t>
            </a:r>
          </a:p>
        </p:txBody>
      </p:sp>
      <p:cxnSp>
        <p:nvCxnSpPr>
          <p:cNvPr id="45" name="直接箭头连接符 44"/>
          <p:cNvCxnSpPr/>
          <p:nvPr/>
        </p:nvCxnSpPr>
        <p:spPr>
          <a:xfrm flipH="1" flipV="1">
            <a:off x="2771800" y="6309320"/>
            <a:ext cx="2664297" cy="8931"/>
          </a:xfrm>
          <a:prstGeom prst="straightConnector1">
            <a:avLst/>
          </a:prstGeom>
          <a:ln w="603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9" name="标题 1"/>
          <p:cNvSpPr txBox="1">
            <a:spLocks/>
          </p:cNvSpPr>
          <p:nvPr/>
        </p:nvSpPr>
        <p:spPr bwMode="auto">
          <a:xfrm>
            <a:off x="3492500" y="6021388"/>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rgbClr val="FF0000"/>
                </a:solidFill>
                <a:latin typeface="+mj-lt"/>
                <a:ea typeface="+mj-ea"/>
                <a:cs typeface="+mj-cs"/>
              </a:rPr>
              <a:t>裁员</a:t>
            </a:r>
          </a:p>
        </p:txBody>
      </p:sp>
      <p:sp>
        <p:nvSpPr>
          <p:cNvPr id="50" name="标题 1"/>
          <p:cNvSpPr txBox="1">
            <a:spLocks/>
          </p:cNvSpPr>
          <p:nvPr/>
        </p:nvSpPr>
        <p:spPr bwMode="auto">
          <a:xfrm>
            <a:off x="1547813" y="5715000"/>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rgbClr val="FF0000"/>
                </a:solidFill>
                <a:latin typeface="+mj-lt"/>
                <a:ea typeface="+mj-ea"/>
                <a:cs typeface="+mj-cs"/>
              </a:rPr>
              <a:t>失业</a:t>
            </a:r>
          </a:p>
        </p:txBody>
      </p:sp>
      <p:sp>
        <p:nvSpPr>
          <p:cNvPr id="51" name="标题 1"/>
          <p:cNvSpPr txBox="1">
            <a:spLocks/>
          </p:cNvSpPr>
          <p:nvPr/>
        </p:nvSpPr>
        <p:spPr bwMode="auto">
          <a:xfrm>
            <a:off x="4716016" y="980728"/>
            <a:ext cx="3240088"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生产资料私有制</a:t>
            </a:r>
          </a:p>
        </p:txBody>
      </p:sp>
      <p:sp>
        <p:nvSpPr>
          <p:cNvPr id="52" name="标题 1"/>
          <p:cNvSpPr txBox="1">
            <a:spLocks/>
          </p:cNvSpPr>
          <p:nvPr/>
        </p:nvSpPr>
        <p:spPr bwMode="auto">
          <a:xfrm>
            <a:off x="5435600" y="6021288"/>
            <a:ext cx="1404938" cy="1143000"/>
          </a:xfrm>
          <a:prstGeom prst="rect">
            <a:avLst/>
          </a:prstGeom>
          <a:noFill/>
          <a:ln w="9525">
            <a:noFill/>
            <a:miter lim="800000"/>
            <a:headEnd/>
            <a:tailEnd/>
          </a:ln>
        </p:spPr>
        <p:txBody>
          <a:bodyPr anchor="ctr"/>
          <a:lstStyle/>
          <a:p>
            <a:pPr algn="ctr" eaLnBrk="0" hangingPunct="0">
              <a:defRPr/>
            </a:pPr>
            <a:r>
              <a:rPr lang="zh-CN" altLang="en-US" sz="3200" b="1" dirty="0">
                <a:solidFill>
                  <a:srgbClr val="FF0000"/>
                </a:solidFill>
                <a:latin typeface="+mj-lt"/>
                <a:ea typeface="+mj-ea"/>
                <a:cs typeface="+mj-cs"/>
              </a:rPr>
              <a:t>破产</a:t>
            </a:r>
          </a:p>
        </p:txBody>
      </p:sp>
      <p:sp>
        <p:nvSpPr>
          <p:cNvPr id="53" name="标题 1"/>
          <p:cNvSpPr txBox="1">
            <a:spLocks/>
          </p:cNvSpPr>
          <p:nvPr/>
        </p:nvSpPr>
        <p:spPr bwMode="auto">
          <a:xfrm>
            <a:off x="179388" y="4652963"/>
            <a:ext cx="1403350" cy="1143000"/>
          </a:xfrm>
          <a:prstGeom prst="rect">
            <a:avLst/>
          </a:prstGeom>
          <a:noFill/>
          <a:ln w="9525">
            <a:noFill/>
            <a:miter lim="800000"/>
            <a:headEnd/>
            <a:tailEnd/>
          </a:ln>
        </p:spPr>
        <p:txBody>
          <a:bodyPr anchor="ctr"/>
          <a:lstStyle/>
          <a:p>
            <a:pPr algn="ctr" eaLnBrk="0" hangingPunct="0">
              <a:defRPr/>
            </a:pPr>
            <a:endParaRPr lang="zh-CN" altLang="en-US" sz="3200" b="1" dirty="0">
              <a:solidFill>
                <a:schemeClr val="tx2"/>
              </a:solidFill>
              <a:latin typeface="+mj-lt"/>
              <a:ea typeface="+mj-ea"/>
              <a:cs typeface="+mj-cs"/>
            </a:endParaRPr>
          </a:p>
        </p:txBody>
      </p:sp>
      <p:sp>
        <p:nvSpPr>
          <p:cNvPr id="58" name="矩形 57"/>
          <p:cNvSpPr/>
          <p:nvPr/>
        </p:nvSpPr>
        <p:spPr>
          <a:xfrm>
            <a:off x="2771775" y="549275"/>
            <a:ext cx="5519738" cy="584200"/>
          </a:xfrm>
          <a:prstGeom prst="rect">
            <a:avLst/>
          </a:prstGeom>
        </p:spPr>
        <p:txBody>
          <a:bodyPr wrap="none">
            <a:spAutoFit/>
          </a:bodyPr>
          <a:lstStyle/>
          <a:p>
            <a:pPr>
              <a:defRPr/>
            </a:pPr>
            <a:r>
              <a:rPr lang="zh-CN" altLang="en-US" sz="3200" dirty="0">
                <a:solidFill>
                  <a:srgbClr val="FF0000"/>
                </a:solidFill>
                <a:latin typeface="Franklin Gothic Medium"/>
                <a:ea typeface="微软雅黑"/>
                <a:cs typeface="+mj-cs"/>
              </a:rPr>
              <a:t>生产社会化和生产资料私有制</a:t>
            </a:r>
            <a:endParaRPr lang="zh-CN" altLang="en-US" dirty="0">
              <a:solidFill>
                <a:srgbClr val="FF0000"/>
              </a:solidFill>
            </a:endParaRPr>
          </a:p>
        </p:txBody>
      </p:sp>
      <p:sp>
        <p:nvSpPr>
          <p:cNvPr id="59" name="标题 1"/>
          <p:cNvSpPr txBox="1">
            <a:spLocks/>
          </p:cNvSpPr>
          <p:nvPr/>
        </p:nvSpPr>
        <p:spPr bwMode="auto">
          <a:xfrm>
            <a:off x="2051050" y="1196975"/>
            <a:ext cx="3241675" cy="1143000"/>
          </a:xfrm>
          <a:prstGeom prst="rect">
            <a:avLst/>
          </a:prstGeom>
          <a:noFill/>
          <a:ln w="9525">
            <a:noFill/>
            <a:miter lim="800000"/>
            <a:headEnd/>
            <a:tailEnd/>
          </a:ln>
        </p:spPr>
        <p:txBody>
          <a:bodyPr anchor="ctr"/>
          <a:lstStyle/>
          <a:p>
            <a:pPr algn="ctr" eaLnBrk="0" hangingPunct="0">
              <a:defRPr/>
            </a:pPr>
            <a:r>
              <a:rPr lang="zh-CN" altLang="en-US" sz="3200" b="1" dirty="0">
                <a:solidFill>
                  <a:schemeClr val="tx2"/>
                </a:solidFill>
                <a:latin typeface="+mj-lt"/>
                <a:ea typeface="+mj-ea"/>
                <a:cs typeface="+mj-cs"/>
              </a:rPr>
              <a:t>生产社会化</a:t>
            </a:r>
          </a:p>
        </p:txBody>
      </p:sp>
      <p:cxnSp>
        <p:nvCxnSpPr>
          <p:cNvPr id="61" name="直接箭头连接符 60"/>
          <p:cNvCxnSpPr/>
          <p:nvPr/>
        </p:nvCxnSpPr>
        <p:spPr>
          <a:xfrm flipH="1">
            <a:off x="2627313" y="2205038"/>
            <a:ext cx="2232025" cy="0"/>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直接箭头连接符 63"/>
          <p:cNvCxnSpPr/>
          <p:nvPr/>
        </p:nvCxnSpPr>
        <p:spPr>
          <a:xfrm flipV="1">
            <a:off x="2627313" y="4221163"/>
            <a:ext cx="2736850" cy="720725"/>
          </a:xfrm>
          <a:prstGeom prst="straightConnector1">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标题 1"/>
          <p:cNvSpPr txBox="1">
            <a:spLocks/>
          </p:cNvSpPr>
          <p:nvPr/>
        </p:nvSpPr>
        <p:spPr bwMode="auto">
          <a:xfrm>
            <a:off x="2843808" y="3798168"/>
            <a:ext cx="1403350" cy="1143000"/>
          </a:xfrm>
          <a:prstGeom prst="rect">
            <a:avLst/>
          </a:prstGeom>
          <a:noFill/>
          <a:ln w="9525">
            <a:noFill/>
            <a:miter lim="800000"/>
            <a:headEnd/>
            <a:tailEnd/>
          </a:ln>
        </p:spPr>
        <p:txBody>
          <a:bodyPr anchor="ctr"/>
          <a:lstStyle/>
          <a:p>
            <a:pPr algn="ctr" eaLnBrk="0" hangingPunct="0">
              <a:defRPr/>
            </a:pPr>
            <a:r>
              <a:rPr lang="zh-CN" altLang="en-US" sz="3200" b="1" dirty="0">
                <a:solidFill>
                  <a:srgbClr val="0000CC"/>
                </a:solidFill>
                <a:latin typeface="+mj-lt"/>
                <a:ea typeface="+mj-ea"/>
                <a:cs typeface="+mj-cs"/>
              </a:rPr>
              <a:t>消费</a:t>
            </a:r>
          </a:p>
        </p:txBody>
      </p:sp>
      <p:sp>
        <p:nvSpPr>
          <p:cNvPr id="34" name="标题 1"/>
          <p:cNvSpPr txBox="1">
            <a:spLocks/>
          </p:cNvSpPr>
          <p:nvPr/>
        </p:nvSpPr>
        <p:spPr bwMode="auto">
          <a:xfrm>
            <a:off x="4788024" y="3141340"/>
            <a:ext cx="1439862" cy="647700"/>
          </a:xfrm>
          <a:prstGeom prst="rect">
            <a:avLst/>
          </a:prstGeom>
          <a:noFill/>
          <a:ln w="9525">
            <a:noFill/>
            <a:miter lim="800000"/>
            <a:headEnd/>
            <a:tailEnd/>
          </a:ln>
        </p:spPr>
        <p:txBody>
          <a:bodyPr anchor="ctr"/>
          <a:lstStyle/>
          <a:p>
            <a:pPr algn="ctr" eaLnBrk="0" hangingPunct="0">
              <a:defRPr/>
            </a:pPr>
            <a:r>
              <a:rPr lang="zh-CN" altLang="en-US" sz="3200" b="1" dirty="0">
                <a:solidFill>
                  <a:srgbClr val="0000CC"/>
                </a:solidFill>
                <a:latin typeface="+mj-lt"/>
                <a:ea typeface="+mj-ea"/>
                <a:cs typeface="+mj-cs"/>
              </a:rPr>
              <a:t>生产</a:t>
            </a:r>
          </a:p>
        </p:txBody>
      </p:sp>
      <p:sp>
        <p:nvSpPr>
          <p:cNvPr id="38" name="标题 1"/>
          <p:cNvSpPr txBox="1">
            <a:spLocks/>
          </p:cNvSpPr>
          <p:nvPr/>
        </p:nvSpPr>
        <p:spPr bwMode="auto">
          <a:xfrm>
            <a:off x="-108520" y="3068960"/>
            <a:ext cx="2088232" cy="3789040"/>
          </a:xfrm>
          <a:prstGeom prst="rect">
            <a:avLst/>
          </a:prstGeom>
          <a:noFill/>
          <a:ln w="9525">
            <a:noFill/>
            <a:miter lim="800000"/>
            <a:headEnd/>
            <a:tailEnd/>
          </a:ln>
        </p:spPr>
        <p:txBody>
          <a:bodyPr anchor="ctr"/>
          <a:lstStyle/>
          <a:p>
            <a:pPr algn="ctr" eaLnBrk="0" hangingPunct="0">
              <a:defRPr/>
            </a:pPr>
            <a:r>
              <a:rPr lang="zh-CN" altLang="en-US" sz="3200" b="1" dirty="0" smtClean="0">
                <a:solidFill>
                  <a:srgbClr val="FF0000"/>
                </a:solidFill>
                <a:latin typeface="+mj-lt"/>
                <a:ea typeface="+mj-ea"/>
                <a:cs typeface="+mj-cs"/>
              </a:rPr>
              <a:t>生产消费</a:t>
            </a:r>
            <a:endParaRPr lang="en-US" altLang="zh-CN" sz="3200" b="1" dirty="0" smtClean="0">
              <a:solidFill>
                <a:srgbClr val="FF0000"/>
              </a:solidFill>
              <a:latin typeface="+mj-lt"/>
              <a:ea typeface="+mj-ea"/>
              <a:cs typeface="+mj-cs"/>
            </a:endParaRPr>
          </a:p>
          <a:p>
            <a:pPr algn="ctr" eaLnBrk="0" hangingPunct="0">
              <a:defRPr/>
            </a:pPr>
            <a:r>
              <a:rPr lang="zh-CN" altLang="en-US" sz="3200" b="1" dirty="0" smtClean="0">
                <a:solidFill>
                  <a:srgbClr val="FF0000"/>
                </a:solidFill>
                <a:latin typeface="+mj-lt"/>
                <a:ea typeface="+mj-ea"/>
                <a:cs typeface="+mj-cs"/>
              </a:rPr>
              <a:t>贫富差距</a:t>
            </a:r>
            <a:endParaRPr lang="en-US" altLang="zh-CN" sz="3200" b="1" dirty="0" smtClean="0">
              <a:solidFill>
                <a:srgbClr val="FF0000"/>
              </a:solidFill>
              <a:latin typeface="+mj-lt"/>
              <a:ea typeface="+mj-ea"/>
              <a:cs typeface="+mj-cs"/>
            </a:endParaRPr>
          </a:p>
          <a:p>
            <a:pPr algn="ctr" eaLnBrk="0" hangingPunct="0">
              <a:defRPr/>
            </a:pPr>
            <a:r>
              <a:rPr lang="zh-CN" altLang="en-US" sz="3200" b="1" dirty="0" smtClean="0">
                <a:solidFill>
                  <a:srgbClr val="00B050"/>
                </a:solidFill>
                <a:latin typeface="+mj-lt"/>
                <a:ea typeface="+mj-ea"/>
                <a:cs typeface="+mj-cs"/>
              </a:rPr>
              <a:t>分期付款</a:t>
            </a:r>
            <a:endParaRPr lang="en-US" altLang="zh-CN" sz="3200" b="1" dirty="0" smtClean="0">
              <a:solidFill>
                <a:srgbClr val="00B050"/>
              </a:solidFill>
              <a:latin typeface="+mj-lt"/>
              <a:ea typeface="+mj-ea"/>
              <a:cs typeface="+mj-cs"/>
            </a:endParaRPr>
          </a:p>
          <a:p>
            <a:pPr algn="ctr" eaLnBrk="0" hangingPunct="0">
              <a:defRPr/>
            </a:pPr>
            <a:r>
              <a:rPr lang="zh-CN" altLang="en-US" sz="3200" b="1" dirty="0" smtClean="0">
                <a:solidFill>
                  <a:srgbClr val="00B050"/>
                </a:solidFill>
                <a:latin typeface="+mj-lt"/>
                <a:ea typeface="+mj-ea"/>
                <a:cs typeface="+mj-cs"/>
              </a:rPr>
              <a:t>信贷泛滥</a:t>
            </a:r>
            <a:endParaRPr lang="en-US" altLang="zh-CN" sz="3200" b="1" dirty="0" smtClean="0">
              <a:solidFill>
                <a:srgbClr val="00B050"/>
              </a:solidFill>
              <a:latin typeface="+mj-lt"/>
              <a:ea typeface="+mj-ea"/>
              <a:cs typeface="+mj-cs"/>
            </a:endParaRPr>
          </a:p>
          <a:p>
            <a:pPr algn="ctr" eaLnBrk="0" hangingPunct="0">
              <a:defRPr/>
            </a:pPr>
            <a:r>
              <a:rPr lang="zh-CN" altLang="en-US" sz="3200" b="1" dirty="0" smtClean="0">
                <a:solidFill>
                  <a:srgbClr val="7030A0"/>
                </a:solidFill>
                <a:latin typeface="+mj-lt"/>
                <a:ea typeface="+mj-ea"/>
                <a:cs typeface="+mj-cs"/>
              </a:rPr>
              <a:t>盲目生产</a:t>
            </a:r>
            <a:endParaRPr lang="en-US" altLang="zh-CN" sz="3200" b="1" dirty="0" smtClean="0">
              <a:solidFill>
                <a:srgbClr val="7030A0"/>
              </a:solidFill>
              <a:latin typeface="+mj-lt"/>
              <a:ea typeface="+mj-ea"/>
              <a:cs typeface="+mj-cs"/>
            </a:endParaRPr>
          </a:p>
          <a:p>
            <a:pPr algn="ctr" eaLnBrk="0" hangingPunct="0">
              <a:defRPr/>
            </a:pPr>
            <a:r>
              <a:rPr lang="zh-CN" altLang="en-US" sz="3200" b="1" dirty="0" smtClean="0">
                <a:solidFill>
                  <a:srgbClr val="7030A0"/>
                </a:solidFill>
                <a:latin typeface="+mj-lt"/>
                <a:ea typeface="+mj-ea"/>
                <a:cs typeface="+mj-cs"/>
              </a:rPr>
              <a:t>股票投机</a:t>
            </a:r>
            <a:endParaRPr lang="en-US" altLang="zh-CN" sz="3200" b="1" dirty="0" smtClean="0">
              <a:solidFill>
                <a:srgbClr val="7030A0"/>
              </a:solidFill>
              <a:latin typeface="+mj-lt"/>
              <a:ea typeface="+mj-ea"/>
              <a:cs typeface="+mj-cs"/>
            </a:endParaRPr>
          </a:p>
          <a:p>
            <a:pPr algn="ctr" eaLnBrk="0" hangingPunct="0">
              <a:defRPr/>
            </a:pPr>
            <a:r>
              <a:rPr lang="zh-CN" altLang="en-US" sz="3200" b="1" dirty="0" smtClean="0">
                <a:solidFill>
                  <a:srgbClr val="FF0000"/>
                </a:solidFill>
                <a:latin typeface="+mj-lt"/>
                <a:ea typeface="+mj-ea"/>
                <a:cs typeface="+mj-cs"/>
              </a:rPr>
              <a:t>政府不管</a:t>
            </a:r>
            <a:endParaRPr lang="zh-CN" altLang="en-US" sz="3200" b="1" dirty="0">
              <a:solidFill>
                <a:srgbClr val="FF0000"/>
              </a:solidFill>
              <a:latin typeface="+mj-lt"/>
              <a:ea typeface="+mj-ea"/>
              <a:cs typeface="+mj-cs"/>
            </a:endParaRPr>
          </a:p>
        </p:txBody>
      </p:sp>
      <p:sp>
        <p:nvSpPr>
          <p:cNvPr id="39" name="标题 1"/>
          <p:cNvSpPr txBox="1">
            <a:spLocks/>
          </p:cNvSpPr>
          <p:nvPr/>
        </p:nvSpPr>
        <p:spPr bwMode="auto">
          <a:xfrm>
            <a:off x="6588224" y="3284984"/>
            <a:ext cx="2555776" cy="2160240"/>
          </a:xfrm>
          <a:prstGeom prst="rect">
            <a:avLst/>
          </a:prstGeom>
          <a:noFill/>
          <a:ln w="9525">
            <a:noFill/>
            <a:miter lim="800000"/>
            <a:headEnd/>
            <a:tailEnd/>
          </a:ln>
        </p:spPr>
        <p:txBody>
          <a:bodyPr anchor="ctr"/>
          <a:lstStyle/>
          <a:p>
            <a:pPr algn="ctr" eaLnBrk="0" hangingPunct="0">
              <a:defRPr/>
            </a:pPr>
            <a:r>
              <a:rPr lang="zh-CN" altLang="en-US" sz="7200" b="1" dirty="0" smtClean="0">
                <a:solidFill>
                  <a:srgbClr val="7030A0"/>
                </a:solidFill>
                <a:latin typeface="+mj-lt"/>
                <a:ea typeface="+mj-ea"/>
                <a:cs typeface="+mj-cs"/>
              </a:rPr>
              <a:t>银行</a:t>
            </a:r>
            <a:endParaRPr lang="en-US" altLang="zh-CN" sz="7200" b="1" dirty="0" smtClean="0">
              <a:solidFill>
                <a:srgbClr val="7030A0"/>
              </a:solidFill>
              <a:latin typeface="+mj-lt"/>
              <a:ea typeface="+mj-ea"/>
              <a:cs typeface="+mj-cs"/>
            </a:endParaRPr>
          </a:p>
          <a:p>
            <a:pPr algn="ctr" eaLnBrk="0" hangingPunct="0">
              <a:defRPr/>
            </a:pPr>
            <a:r>
              <a:rPr lang="zh-CN" altLang="en-US" sz="7200" b="1" dirty="0" smtClean="0">
                <a:solidFill>
                  <a:srgbClr val="7030A0"/>
                </a:solidFill>
                <a:latin typeface="+mj-lt"/>
                <a:ea typeface="+mj-ea"/>
                <a:cs typeface="+mj-cs"/>
              </a:rPr>
              <a:t>股市</a:t>
            </a:r>
            <a:endParaRPr lang="zh-CN" altLang="en-US" sz="7200" b="1" dirty="0">
              <a:solidFill>
                <a:srgbClr val="7030A0"/>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fade">
                                      <p:cBhvr>
                                        <p:cTn id="27" dur="500"/>
                                        <p:tgtEl>
                                          <p:spTgt spid="6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20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fade">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20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fade">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20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fade">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64"/>
                                        </p:tgtEl>
                                        <p:attrNameLst>
                                          <p:attrName>style.visibility</p:attrName>
                                        </p:attrNameLst>
                                      </p:cBhvr>
                                      <p:to>
                                        <p:strVal val="visible"/>
                                      </p:to>
                                    </p:set>
                                    <p:animEffect transition="in" filter="fade">
                                      <p:cBhvr>
                                        <p:cTn id="82" dur="2000"/>
                                        <p:tgtEl>
                                          <p:spTgt spid="64"/>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68"/>
                                        </p:tgtEl>
                                        <p:attrNameLst>
                                          <p:attrName>style.visibility</p:attrName>
                                        </p:attrNameLst>
                                      </p:cBhvr>
                                      <p:to>
                                        <p:strVal val="visible"/>
                                      </p:to>
                                    </p:set>
                                    <p:animEffect transition="in" filter="fade">
                                      <p:cBhvr>
                                        <p:cTn id="87" dur="500"/>
                                        <p:tgtEl>
                                          <p:spTgt spid="68"/>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fade">
                                      <p:cBhvr>
                                        <p:cTn id="92" dur="20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43"/>
                                        </p:tgtEl>
                                        <p:attrNameLst>
                                          <p:attrName>style.visibility</p:attrName>
                                        </p:attrNameLst>
                                      </p:cBhvr>
                                      <p:to>
                                        <p:strVal val="visible"/>
                                      </p:to>
                                    </p:set>
                                    <p:animEffect transition="in" filter="fade">
                                      <p:cBhvr>
                                        <p:cTn id="97" dur="500"/>
                                        <p:tgtEl>
                                          <p:spTgt spid="43"/>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2"/>
                                        </p:tgtEl>
                                        <p:attrNameLst>
                                          <p:attrName>style.visibility</p:attrName>
                                        </p:attrNameLst>
                                      </p:cBhvr>
                                      <p:to>
                                        <p:strVal val="visible"/>
                                      </p:to>
                                    </p:set>
                                    <p:animEffect transition="in" filter="fade">
                                      <p:cBhvr>
                                        <p:cTn id="102" dur="500"/>
                                        <p:tgtEl>
                                          <p:spTgt spid="52"/>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6"/>
                                        </p:tgtEl>
                                        <p:attrNameLst>
                                          <p:attrName>style.visibility</p:attrName>
                                        </p:attrNameLst>
                                      </p:cBhvr>
                                      <p:to>
                                        <p:strVal val="visible"/>
                                      </p:to>
                                    </p:set>
                                    <p:animEffect transition="in" filter="fade">
                                      <p:cBhvr>
                                        <p:cTn id="107" dur="500"/>
                                        <p:tgtEl>
                                          <p:spTgt spid="3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45"/>
                                        </p:tgtEl>
                                        <p:attrNameLst>
                                          <p:attrName>style.visibility</p:attrName>
                                        </p:attrNameLst>
                                      </p:cBhvr>
                                      <p:to>
                                        <p:strVal val="visible"/>
                                      </p:to>
                                    </p:set>
                                    <p:animEffect transition="in" filter="fade">
                                      <p:cBhvr>
                                        <p:cTn id="112" dur="500"/>
                                        <p:tgtEl>
                                          <p:spTgt spid="45"/>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49"/>
                                        </p:tgtEl>
                                        <p:attrNameLst>
                                          <p:attrName>style.visibility</p:attrName>
                                        </p:attrNameLst>
                                      </p:cBhvr>
                                      <p:to>
                                        <p:strVal val="visible"/>
                                      </p:to>
                                    </p:set>
                                    <p:animEffect transition="in" filter="fade">
                                      <p:cBhvr>
                                        <p:cTn id="117" dur="500"/>
                                        <p:tgtEl>
                                          <p:spTgt spid="49"/>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50"/>
                                        </p:tgtEl>
                                        <p:attrNameLst>
                                          <p:attrName>style.visibility</p:attrName>
                                        </p:attrNameLst>
                                      </p:cBhvr>
                                      <p:to>
                                        <p:strVal val="visible"/>
                                      </p:to>
                                    </p:set>
                                    <p:animEffect transition="in" filter="fade">
                                      <p:cBhvr>
                                        <p:cTn id="122" dur="500"/>
                                        <p:tgtEl>
                                          <p:spTgt spid="50"/>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51"/>
                                        </p:tgtEl>
                                        <p:attrNameLst>
                                          <p:attrName>style.visibility</p:attrName>
                                        </p:attrNameLst>
                                      </p:cBhvr>
                                      <p:to>
                                        <p:strVal val="visible"/>
                                      </p:to>
                                    </p:set>
                                    <p:animEffect transition="in" filter="fade">
                                      <p:cBhvr>
                                        <p:cTn id="127" dur="500"/>
                                        <p:tgtEl>
                                          <p:spTgt spid="5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59"/>
                                        </p:tgtEl>
                                        <p:attrNameLst>
                                          <p:attrName>style.visibility</p:attrName>
                                        </p:attrNameLst>
                                      </p:cBhvr>
                                      <p:to>
                                        <p:strVal val="visible"/>
                                      </p:to>
                                    </p:set>
                                    <p:animEffect transition="in" filter="fade">
                                      <p:cBhvr>
                                        <p:cTn id="132" dur="500"/>
                                        <p:tgtEl>
                                          <p:spTgt spid="59"/>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58"/>
                                        </p:tgtEl>
                                        <p:attrNameLst>
                                          <p:attrName>style.visibility</p:attrName>
                                        </p:attrNameLst>
                                      </p:cBhvr>
                                      <p:to>
                                        <p:strVal val="visible"/>
                                      </p:to>
                                    </p:set>
                                    <p:animEffect transition="in" filter="fade">
                                      <p:cBhvr>
                                        <p:cTn id="137" dur="500"/>
                                        <p:tgtEl>
                                          <p:spTgt spid="58"/>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38"/>
                                        </p:tgtEl>
                                        <p:attrNameLst>
                                          <p:attrName>style.visibility</p:attrName>
                                        </p:attrNameLst>
                                      </p:cBhvr>
                                      <p:to>
                                        <p:strVal val="visible"/>
                                      </p:to>
                                    </p:set>
                                    <p:animEffect transition="in" filter="fade">
                                      <p:cBhvr>
                                        <p:cTn id="142" dur="500"/>
                                        <p:tgtEl>
                                          <p:spTgt spid="38"/>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39"/>
                                        </p:tgtEl>
                                        <p:attrNameLst>
                                          <p:attrName>style.visibility</p:attrName>
                                        </p:attrNameLst>
                                      </p:cBhvr>
                                      <p:to>
                                        <p:strVal val="visible"/>
                                      </p:to>
                                    </p:set>
                                    <p:animEffect transition="in" filter="fade">
                                      <p:cBhvr>
                                        <p:cTn id="14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19" grpId="0"/>
      <p:bldP spid="20" grpId="0"/>
      <p:bldP spid="43" grpId="0"/>
      <p:bldP spid="49" grpId="0"/>
      <p:bldP spid="50" grpId="0"/>
      <p:bldP spid="51" grpId="0"/>
      <p:bldP spid="52" grpId="0"/>
      <p:bldP spid="58" grpId="0"/>
      <p:bldP spid="59" grpId="0"/>
      <p:bldP spid="68" grpId="0"/>
      <p:bldP spid="34" grpId="0"/>
      <p:bldP spid="38"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50825" y="1058863"/>
            <a:ext cx="8675688" cy="6186487"/>
          </a:xfrm>
          <a:prstGeom prst="rect">
            <a:avLst/>
          </a:prstGeom>
          <a:noFill/>
          <a:ln w="9525">
            <a:noFill/>
            <a:miter lim="800000"/>
            <a:headEnd/>
            <a:tailEnd/>
          </a:ln>
        </p:spPr>
        <p:txBody>
          <a:bodyPr anchor="ctr">
            <a:spAutoFit/>
          </a:bodyPr>
          <a:lstStyle/>
          <a:p>
            <a:pPr>
              <a:defRPr/>
            </a:pPr>
            <a:r>
              <a:rPr lang="zh-CN" altLang="en-US" sz="3600" b="1" dirty="0">
                <a:latin typeface="+mj-ea"/>
                <a:ea typeface="+mj-ea"/>
              </a:rPr>
              <a:t>截至</a:t>
            </a:r>
            <a:r>
              <a:rPr lang="en-US" altLang="zh-CN" sz="3600" b="1" dirty="0">
                <a:latin typeface="+mj-ea"/>
                <a:ea typeface="+mj-ea"/>
              </a:rPr>
              <a:t>2010</a:t>
            </a:r>
            <a:r>
              <a:rPr lang="zh-CN" altLang="en-US" sz="3600" b="1" dirty="0">
                <a:latin typeface="+mj-ea"/>
                <a:ea typeface="+mj-ea"/>
              </a:rPr>
              <a:t>年</a:t>
            </a:r>
            <a:r>
              <a:rPr lang="en-US" altLang="zh-CN" sz="3600" b="1" dirty="0">
                <a:latin typeface="+mj-ea"/>
                <a:ea typeface="+mj-ea"/>
              </a:rPr>
              <a:t>7</a:t>
            </a:r>
            <a:r>
              <a:rPr lang="zh-CN" altLang="en-US" sz="3600" b="1" dirty="0">
                <a:latin typeface="+mj-ea"/>
                <a:ea typeface="+mj-ea"/>
              </a:rPr>
              <a:t>月，美国有</a:t>
            </a:r>
            <a:r>
              <a:rPr lang="en-US" altLang="zh-CN" sz="3600" b="1" dirty="0">
                <a:latin typeface="+mj-ea"/>
                <a:ea typeface="+mj-ea"/>
              </a:rPr>
              <a:t>100</a:t>
            </a:r>
            <a:r>
              <a:rPr lang="zh-CN" altLang="en-US" sz="3600" b="1" dirty="0">
                <a:latin typeface="+mj-ea"/>
                <a:ea typeface="+mj-ea"/>
              </a:rPr>
              <a:t>多家银行倒闭，整个美国经济受到重创，信贷紧缩，股市动荡，企业破产，经济衰退，美国进入</a:t>
            </a:r>
            <a:r>
              <a:rPr lang="en-US" altLang="zh-CN" sz="3600" b="1" dirty="0">
                <a:latin typeface="+mj-ea"/>
                <a:ea typeface="+mj-ea"/>
              </a:rPr>
              <a:t>20</a:t>
            </a:r>
            <a:r>
              <a:rPr lang="zh-CN" altLang="en-US" sz="3600" b="1" dirty="0">
                <a:latin typeface="+mj-ea"/>
                <a:ea typeface="+mj-ea"/>
              </a:rPr>
              <a:t>世纪</a:t>
            </a:r>
            <a:r>
              <a:rPr lang="en-US" altLang="zh-CN" sz="3600" b="1" dirty="0">
                <a:latin typeface="+mj-ea"/>
                <a:ea typeface="+mj-ea"/>
              </a:rPr>
              <a:t>30</a:t>
            </a:r>
            <a:r>
              <a:rPr lang="zh-CN" altLang="en-US" sz="3600" b="1" dirty="0">
                <a:latin typeface="+mj-ea"/>
                <a:ea typeface="+mj-ea"/>
              </a:rPr>
              <a:t>年代大萧条以来最严重的一次经济低迷期。资本主义社会经济危机产生的根本原因是	</a:t>
            </a:r>
            <a:r>
              <a:rPr lang="en-US" altLang="zh-CN" sz="3600" b="1" dirty="0">
                <a:latin typeface="+mj-ea"/>
                <a:ea typeface="+mj-ea"/>
              </a:rPr>
              <a:t>(</a:t>
            </a:r>
            <a:r>
              <a:rPr lang="zh-CN" altLang="en-US" sz="3600" b="1" dirty="0">
                <a:latin typeface="+mj-ea"/>
                <a:ea typeface="+mj-ea"/>
              </a:rPr>
              <a:t>　　</a:t>
            </a:r>
            <a:r>
              <a:rPr lang="en-US" altLang="zh-CN" sz="3600" b="1" dirty="0">
                <a:latin typeface="+mj-ea"/>
                <a:ea typeface="+mj-ea"/>
              </a:rPr>
              <a:t>)</a:t>
            </a:r>
            <a:r>
              <a:rPr lang="zh-CN" altLang="en-US" sz="3600" b="1" dirty="0">
                <a:latin typeface="+mj-ea"/>
                <a:ea typeface="+mj-ea"/>
              </a:rPr>
              <a:t>。</a:t>
            </a:r>
          </a:p>
          <a:p>
            <a:pPr>
              <a:defRPr/>
            </a:pPr>
            <a:r>
              <a:rPr lang="en-US" altLang="zh-CN" sz="3600" b="1" dirty="0">
                <a:latin typeface="+mj-ea"/>
                <a:ea typeface="+mj-ea"/>
              </a:rPr>
              <a:t>A</a:t>
            </a:r>
            <a:r>
              <a:rPr lang="zh-CN" altLang="en-US" sz="3600" b="1" dirty="0">
                <a:latin typeface="+mj-ea"/>
                <a:ea typeface="+mj-ea"/>
              </a:rPr>
              <a:t>．产销矛盾加剧   </a:t>
            </a:r>
            <a:r>
              <a:rPr lang="en-US" altLang="zh-CN" sz="3600" b="1" dirty="0">
                <a:latin typeface="+mj-ea"/>
                <a:ea typeface="+mj-ea"/>
              </a:rPr>
              <a:t>B</a:t>
            </a:r>
            <a:r>
              <a:rPr lang="zh-CN" altLang="en-US" sz="3600" b="1" dirty="0">
                <a:latin typeface="+mj-ea"/>
                <a:ea typeface="+mj-ea"/>
              </a:rPr>
              <a:t>．股票恶性投机</a:t>
            </a:r>
          </a:p>
          <a:p>
            <a:pPr>
              <a:defRPr/>
            </a:pPr>
            <a:r>
              <a:rPr lang="en-US" altLang="zh-CN" sz="3600" b="1" dirty="0">
                <a:latin typeface="+mj-ea"/>
                <a:ea typeface="+mj-ea"/>
              </a:rPr>
              <a:t>C</a:t>
            </a:r>
            <a:r>
              <a:rPr lang="zh-CN" altLang="en-US" sz="3600" b="1" dirty="0">
                <a:latin typeface="+mj-ea"/>
                <a:ea typeface="+mj-ea"/>
              </a:rPr>
              <a:t>．分期付款和超前消费</a:t>
            </a:r>
          </a:p>
          <a:p>
            <a:pPr>
              <a:defRPr/>
            </a:pPr>
            <a:r>
              <a:rPr lang="en-US" altLang="zh-CN" sz="3600" b="1" dirty="0">
                <a:latin typeface="+mj-ea"/>
                <a:ea typeface="+mj-ea"/>
              </a:rPr>
              <a:t>D</a:t>
            </a:r>
            <a:r>
              <a:rPr lang="zh-CN" altLang="en-US" sz="3600" b="1" dirty="0">
                <a:latin typeface="+mj-ea"/>
                <a:ea typeface="+mj-ea"/>
              </a:rPr>
              <a:t>．生产资料私人占有制与生产社会化之间的矛盾</a:t>
            </a:r>
          </a:p>
          <a:p>
            <a:pPr>
              <a:defRPr/>
            </a:pPr>
            <a:r>
              <a:rPr lang="en-US" altLang="zh-CN" sz="3600" b="1" dirty="0"/>
              <a:t> </a:t>
            </a:r>
            <a:endParaRPr lang="zh-CN" altLang="zh-CN" sz="3600" b="1" dirty="0"/>
          </a:p>
        </p:txBody>
      </p:sp>
      <p:sp>
        <p:nvSpPr>
          <p:cNvPr id="13315" name="标题 1"/>
          <p:cNvSpPr>
            <a:spLocks noGrp="1"/>
          </p:cNvSpPr>
          <p:nvPr>
            <p:ph type="title"/>
          </p:nvPr>
        </p:nvSpPr>
        <p:spPr>
          <a:xfrm>
            <a:off x="0" y="0"/>
            <a:ext cx="8964613"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1-1</a:t>
            </a:r>
            <a:r>
              <a:rPr lang="zh-CN" altLang="en-US" b="1" dirty="0" smtClean="0">
                <a:solidFill>
                  <a:srgbClr val="FF0000"/>
                </a:solidFill>
                <a:latin typeface="+mn-ea"/>
                <a:ea typeface="+mn-ea"/>
              </a:rPr>
              <a:t>：</a:t>
            </a:r>
          </a:p>
        </p:txBody>
      </p:sp>
      <p:sp>
        <p:nvSpPr>
          <p:cNvPr id="8" name="矩形 7"/>
          <p:cNvSpPr/>
          <p:nvPr/>
        </p:nvSpPr>
        <p:spPr>
          <a:xfrm>
            <a:off x="250825" y="5445125"/>
            <a:ext cx="8399463" cy="1200150"/>
          </a:xfrm>
          <a:prstGeom prst="rect">
            <a:avLst/>
          </a:prstGeom>
        </p:spPr>
        <p:txBody>
          <a:bodyPr wrap="none">
            <a:spAutoFit/>
          </a:bodyPr>
          <a:lstStyle/>
          <a:p>
            <a:pPr>
              <a:defRPr/>
            </a:pPr>
            <a:r>
              <a:rPr lang="en-US" altLang="zh-CN" sz="3600" b="1" dirty="0">
                <a:solidFill>
                  <a:srgbClr val="FF0000"/>
                </a:solidFill>
                <a:latin typeface="+mj-ea"/>
                <a:ea typeface="+mj-ea"/>
              </a:rPr>
              <a:t>D</a:t>
            </a:r>
            <a:r>
              <a:rPr lang="zh-CN" altLang="en-US" sz="3600" b="1" dirty="0">
                <a:solidFill>
                  <a:srgbClr val="FF0000"/>
                </a:solidFill>
                <a:latin typeface="+mj-ea"/>
                <a:ea typeface="+mj-ea"/>
              </a:rPr>
              <a:t>．生产资料私人占有制与生产社会化之</a:t>
            </a:r>
            <a:endParaRPr lang="en-US" altLang="zh-CN" sz="3600" b="1" dirty="0">
              <a:solidFill>
                <a:srgbClr val="FF0000"/>
              </a:solidFill>
              <a:latin typeface="+mj-ea"/>
              <a:ea typeface="+mj-ea"/>
            </a:endParaRPr>
          </a:p>
          <a:p>
            <a:pPr>
              <a:defRPr/>
            </a:pPr>
            <a:r>
              <a:rPr lang="zh-CN" altLang="en-US" sz="3600" b="1" dirty="0">
                <a:solidFill>
                  <a:srgbClr val="FF0000"/>
                </a:solidFill>
                <a:latin typeface="+mj-ea"/>
                <a:ea typeface="+mj-ea"/>
              </a:rPr>
              <a:t>间的矛盾</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468313" y="1196975"/>
            <a:ext cx="8675687" cy="5076825"/>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1929</a:t>
            </a:r>
            <a:r>
              <a:rPr lang="zh-CN" altLang="en-US" sz="3600" b="1" dirty="0">
                <a:latin typeface="+mj-ea"/>
                <a:ea typeface="+mj-ea"/>
              </a:rPr>
              <a:t>年，华尔街股票大跌！</a:t>
            </a:r>
            <a:r>
              <a:rPr lang="zh-CN" altLang="zh-CN" sz="3600" b="1" dirty="0">
                <a:latin typeface="+mj-ea"/>
                <a:ea typeface="+mj-ea"/>
              </a:rPr>
              <a:t>这次经济危机的直接原因是生产和销售之间的矛盾加剧的结果，加剧这一矛盾的因素</a:t>
            </a:r>
            <a:r>
              <a:rPr lang="en-US" altLang="zh-CN" sz="3600" b="1" dirty="0">
                <a:latin typeface="+mj-ea"/>
                <a:ea typeface="+mj-ea"/>
              </a:rPr>
              <a:t>(</a:t>
            </a:r>
            <a:r>
              <a:rPr lang="zh-CN" altLang="zh-CN" sz="3600" b="1" dirty="0">
                <a:latin typeface="+mj-ea"/>
                <a:ea typeface="+mj-ea"/>
              </a:rPr>
              <a:t>　　</a:t>
            </a:r>
            <a:r>
              <a:rPr lang="en-US" altLang="zh-CN" sz="3600" b="1" dirty="0">
                <a:latin typeface="+mj-ea"/>
                <a:ea typeface="+mj-ea"/>
              </a:rPr>
              <a:t>)</a:t>
            </a:r>
            <a:r>
              <a:rPr lang="zh-CN" altLang="zh-CN" sz="3600" b="1" dirty="0">
                <a:latin typeface="+mj-ea"/>
                <a:ea typeface="+mj-ea"/>
              </a:rPr>
              <a:t>。</a:t>
            </a:r>
          </a:p>
          <a:p>
            <a:pPr>
              <a:defRPr/>
            </a:pPr>
            <a:r>
              <a:rPr lang="en-US" altLang="zh-CN" sz="3600" b="1" dirty="0">
                <a:latin typeface="+mj-ea"/>
                <a:ea typeface="+mj-ea"/>
              </a:rPr>
              <a:t>①</a:t>
            </a:r>
            <a:r>
              <a:rPr lang="zh-CN" altLang="zh-CN" sz="3600" b="1" dirty="0">
                <a:latin typeface="+mj-ea"/>
                <a:ea typeface="+mj-ea"/>
              </a:rPr>
              <a:t>国民收入分配不均　</a:t>
            </a:r>
            <a:r>
              <a:rPr lang="en-US" altLang="zh-CN" sz="3600" b="1" dirty="0">
                <a:latin typeface="+mj-ea"/>
                <a:ea typeface="+mj-ea"/>
              </a:rPr>
              <a:t>②</a:t>
            </a:r>
            <a:r>
              <a:rPr lang="zh-CN" altLang="zh-CN" sz="3600" b="1" dirty="0">
                <a:latin typeface="+mj-ea"/>
                <a:ea typeface="+mj-ea"/>
              </a:rPr>
              <a:t>分期付款和银行信贷　</a:t>
            </a:r>
            <a:r>
              <a:rPr lang="en-US" altLang="zh-CN" sz="3600" b="1" dirty="0">
                <a:latin typeface="+mj-ea"/>
                <a:ea typeface="+mj-ea"/>
              </a:rPr>
              <a:t>③</a:t>
            </a:r>
            <a:r>
              <a:rPr lang="zh-CN" altLang="zh-CN" sz="3600" b="1" dirty="0">
                <a:latin typeface="+mj-ea"/>
                <a:ea typeface="+mj-ea"/>
              </a:rPr>
              <a:t>股票投机活动猖獗　</a:t>
            </a:r>
            <a:r>
              <a:rPr lang="en-US" altLang="zh-CN" sz="3600" b="1" dirty="0">
                <a:latin typeface="+mj-ea"/>
                <a:ea typeface="+mj-ea"/>
              </a:rPr>
              <a:t>④</a:t>
            </a:r>
            <a:r>
              <a:rPr lang="zh-CN" altLang="zh-CN" sz="3600" b="1" dirty="0">
                <a:latin typeface="+mj-ea"/>
                <a:ea typeface="+mj-ea"/>
              </a:rPr>
              <a:t>工商企业大量破产倒闭</a:t>
            </a:r>
          </a:p>
          <a:p>
            <a:pPr>
              <a:defRPr/>
            </a:pPr>
            <a:r>
              <a:rPr lang="en-US" altLang="zh-CN" sz="3600" b="1" dirty="0">
                <a:latin typeface="+mj-ea"/>
                <a:ea typeface="+mj-ea"/>
              </a:rPr>
              <a:t>A</a:t>
            </a:r>
            <a:r>
              <a:rPr lang="zh-CN" altLang="zh-CN" sz="3600" b="1" dirty="0">
                <a:latin typeface="+mj-ea"/>
                <a:ea typeface="+mj-ea"/>
              </a:rPr>
              <a:t>．</a:t>
            </a:r>
            <a:r>
              <a:rPr lang="en-US" altLang="zh-CN" sz="3600" b="1" dirty="0">
                <a:latin typeface="+mj-ea"/>
                <a:ea typeface="+mj-ea"/>
              </a:rPr>
              <a:t>①②③ 	B</a:t>
            </a:r>
            <a:r>
              <a:rPr lang="zh-CN" altLang="zh-CN" sz="3600" b="1" dirty="0">
                <a:latin typeface="+mj-ea"/>
                <a:ea typeface="+mj-ea"/>
              </a:rPr>
              <a:t>．</a:t>
            </a:r>
            <a:r>
              <a:rPr lang="en-US" altLang="zh-CN" sz="3600" b="1" dirty="0">
                <a:latin typeface="+mj-ea"/>
                <a:ea typeface="+mj-ea"/>
              </a:rPr>
              <a:t>②③④ </a:t>
            </a:r>
            <a:endParaRPr lang="zh-CN" altLang="zh-CN" sz="3600" b="1" dirty="0">
              <a:latin typeface="+mj-ea"/>
              <a:ea typeface="+mj-ea"/>
            </a:endParaRPr>
          </a:p>
          <a:p>
            <a:pPr>
              <a:defRPr/>
            </a:pPr>
            <a:r>
              <a:rPr lang="en-US" altLang="zh-CN" sz="3600" b="1" dirty="0">
                <a:latin typeface="+mj-ea"/>
                <a:ea typeface="+mj-ea"/>
              </a:rPr>
              <a:t>C</a:t>
            </a:r>
            <a:r>
              <a:rPr lang="zh-CN" altLang="zh-CN" sz="3600" b="1" dirty="0">
                <a:latin typeface="+mj-ea"/>
                <a:ea typeface="+mj-ea"/>
              </a:rPr>
              <a:t>．</a:t>
            </a:r>
            <a:r>
              <a:rPr lang="en-US" altLang="zh-CN" sz="3600" b="1" dirty="0">
                <a:latin typeface="+mj-ea"/>
                <a:ea typeface="+mj-ea"/>
              </a:rPr>
              <a:t>①②④ 	D</a:t>
            </a:r>
            <a:r>
              <a:rPr lang="zh-CN" altLang="zh-CN" sz="3600" b="1" dirty="0">
                <a:latin typeface="+mj-ea"/>
                <a:ea typeface="+mj-ea"/>
              </a:rPr>
              <a:t>．</a:t>
            </a:r>
            <a:r>
              <a:rPr lang="en-US" altLang="zh-CN" sz="3600" b="1" dirty="0">
                <a:latin typeface="+mj-ea"/>
                <a:ea typeface="+mj-ea"/>
              </a:rPr>
              <a:t>②③</a:t>
            </a:r>
            <a:endParaRPr lang="zh-CN" altLang="zh-CN" sz="3600" b="1" dirty="0">
              <a:latin typeface="+mj-ea"/>
              <a:ea typeface="+mj-ea"/>
            </a:endParaRPr>
          </a:p>
          <a:p>
            <a:pPr>
              <a:defRPr/>
            </a:pPr>
            <a:r>
              <a:rPr lang="en-US" altLang="zh-CN" sz="3600" b="1" dirty="0">
                <a:latin typeface="+mj-ea"/>
                <a:ea typeface="+mj-ea"/>
              </a:rPr>
              <a:t> </a:t>
            </a:r>
            <a:endParaRPr lang="zh-CN" altLang="zh-CN" sz="3600" b="1" dirty="0">
              <a:latin typeface="+mj-ea"/>
              <a:ea typeface="+mj-ea"/>
            </a:endParaRPr>
          </a:p>
        </p:txBody>
      </p:sp>
      <p:sp>
        <p:nvSpPr>
          <p:cNvPr id="13315" name="标题 1"/>
          <p:cNvSpPr>
            <a:spLocks noGrp="1"/>
          </p:cNvSpPr>
          <p:nvPr>
            <p:ph type="title"/>
          </p:nvPr>
        </p:nvSpPr>
        <p:spPr>
          <a:xfrm>
            <a:off x="0" y="0"/>
            <a:ext cx="8964613" cy="1143000"/>
          </a:xfrm>
        </p:spPr>
        <p:txBody>
          <a:bodyPr/>
          <a:lstStyle/>
          <a:p>
            <a:pPr algn="l" eaLnBrk="1" hangingPunct="1">
              <a:defRPr/>
            </a:pPr>
            <a:r>
              <a:rPr lang="zh-CN" altLang="en-US" b="1" dirty="0" smtClean="0">
                <a:solidFill>
                  <a:srgbClr val="FF0000"/>
                </a:solidFill>
                <a:latin typeface="+mn-ea"/>
                <a:ea typeface="+mn-ea"/>
              </a:rPr>
              <a:t>练习</a:t>
            </a:r>
            <a:r>
              <a:rPr lang="en-US" altLang="zh-CN" b="1" dirty="0" smtClean="0">
                <a:solidFill>
                  <a:srgbClr val="FF0000"/>
                </a:solidFill>
                <a:latin typeface="+mn-ea"/>
                <a:ea typeface="+mn-ea"/>
              </a:rPr>
              <a:t>1-2</a:t>
            </a:r>
            <a:r>
              <a:rPr lang="zh-CN" altLang="en-US" b="1" dirty="0" smtClean="0">
                <a:solidFill>
                  <a:srgbClr val="FF0000"/>
                </a:solidFill>
                <a:latin typeface="+mn-ea"/>
                <a:ea typeface="+mn-ea"/>
              </a:rPr>
              <a:t>：</a:t>
            </a:r>
          </a:p>
        </p:txBody>
      </p:sp>
      <p:sp>
        <p:nvSpPr>
          <p:cNvPr id="5" name="矩形 4"/>
          <p:cNvSpPr>
            <a:spLocks noChangeArrowheads="1"/>
          </p:cNvSpPr>
          <p:nvPr/>
        </p:nvSpPr>
        <p:spPr bwMode="auto">
          <a:xfrm>
            <a:off x="471488" y="4508500"/>
            <a:ext cx="2516187" cy="646113"/>
          </a:xfrm>
          <a:prstGeom prst="rect">
            <a:avLst/>
          </a:prstGeom>
          <a:noFill/>
          <a:ln w="9525">
            <a:noFill/>
            <a:miter lim="800000"/>
            <a:headEnd/>
            <a:tailEnd/>
          </a:ln>
        </p:spPr>
        <p:txBody>
          <a:bodyPr wrap="none">
            <a:spAutoFit/>
          </a:bodyPr>
          <a:lstStyle/>
          <a:p>
            <a:r>
              <a:rPr lang="en-US" altLang="zh-CN" sz="3600" b="1">
                <a:solidFill>
                  <a:srgbClr val="FF0000"/>
                </a:solidFill>
                <a:latin typeface="微软雅黑" pitchFamily="34" charset="-122"/>
                <a:ea typeface="微软雅黑" pitchFamily="34" charset="-122"/>
              </a:rPr>
              <a:t>A</a:t>
            </a:r>
            <a:r>
              <a:rPr lang="zh-CN" altLang="zh-CN" sz="3600" b="1">
                <a:solidFill>
                  <a:srgbClr val="FF0000"/>
                </a:solidFill>
                <a:latin typeface="微软雅黑" pitchFamily="34" charset="-122"/>
                <a:ea typeface="微软雅黑" pitchFamily="34" charset="-122"/>
              </a:rPr>
              <a:t>．</a:t>
            </a:r>
            <a:r>
              <a:rPr lang="en-US" altLang="zh-CN" sz="3600" b="1">
                <a:solidFill>
                  <a:srgbClr val="FF0000"/>
                </a:solidFill>
                <a:latin typeface="微软雅黑" pitchFamily="34" charset="-122"/>
                <a:ea typeface="微软雅黑" pitchFamily="34" charset="-122"/>
              </a:rPr>
              <a:t>①②③ </a:t>
            </a:r>
            <a:endParaRPr lang="zh-CN" altLang="en-US" b="1">
              <a:solidFill>
                <a:srgbClr val="FF0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195513" y="1773238"/>
            <a:ext cx="4608512" cy="646112"/>
          </a:xfrm>
          <a:prstGeom prst="rect">
            <a:avLst/>
          </a:prstGeom>
          <a:noFill/>
          <a:ln w="9525">
            <a:noFill/>
            <a:miter lim="800000"/>
            <a:headEnd/>
            <a:tailEnd/>
          </a:ln>
        </p:spPr>
        <p:txBody>
          <a:bodyPr anchor="ctr">
            <a:spAutoFit/>
          </a:bodyPr>
          <a:lstStyle/>
          <a:p>
            <a:pPr>
              <a:defRPr/>
            </a:pPr>
            <a:r>
              <a:rPr lang="en-US" altLang="zh-CN" sz="3600" b="1" dirty="0">
                <a:latin typeface="+mj-ea"/>
                <a:ea typeface="+mj-ea"/>
              </a:rPr>
              <a:t> </a:t>
            </a:r>
            <a:r>
              <a:rPr lang="zh-CN" altLang="en-US" sz="3600" b="1" dirty="0">
                <a:latin typeface="+mj-ea"/>
                <a:ea typeface="+mj-ea"/>
              </a:rPr>
              <a:t>股市崩溃、银行倒闭</a:t>
            </a:r>
          </a:p>
        </p:txBody>
      </p:sp>
      <p:sp>
        <p:nvSpPr>
          <p:cNvPr id="13315" name="标题 1"/>
          <p:cNvSpPr>
            <a:spLocks noGrp="1"/>
          </p:cNvSpPr>
          <p:nvPr>
            <p:ph type="title"/>
          </p:nvPr>
        </p:nvSpPr>
        <p:spPr>
          <a:xfrm>
            <a:off x="0" y="404813"/>
            <a:ext cx="1763713" cy="1143000"/>
          </a:xfrm>
        </p:spPr>
        <p:txBody>
          <a:bodyPr/>
          <a:lstStyle/>
          <a:p>
            <a:pPr algn="l" eaLnBrk="1" hangingPunct="1">
              <a:defRPr/>
            </a:pPr>
            <a:r>
              <a:rPr lang="zh-CN" altLang="en-US" b="1" dirty="0" smtClean="0">
                <a:solidFill>
                  <a:srgbClr val="FF0000"/>
                </a:solidFill>
                <a:latin typeface="+mn-ea"/>
                <a:ea typeface="+mn-ea"/>
              </a:rPr>
              <a:t>表现：</a:t>
            </a:r>
          </a:p>
        </p:txBody>
      </p:sp>
      <p:sp>
        <p:nvSpPr>
          <p:cNvPr id="9" name="矩形 8"/>
          <p:cNvSpPr>
            <a:spLocks noChangeArrowheads="1"/>
          </p:cNvSpPr>
          <p:nvPr/>
        </p:nvSpPr>
        <p:spPr bwMode="auto">
          <a:xfrm>
            <a:off x="2339975" y="2924175"/>
            <a:ext cx="6648450" cy="647700"/>
          </a:xfrm>
          <a:prstGeom prst="rect">
            <a:avLst/>
          </a:prstGeom>
          <a:noFill/>
          <a:ln w="9525">
            <a:noFill/>
            <a:miter lim="800000"/>
            <a:headEnd/>
            <a:tailEnd/>
          </a:ln>
        </p:spPr>
        <p:txBody>
          <a:bodyPr wrap="none">
            <a:spAutoFit/>
          </a:bodyPr>
          <a:lstStyle/>
          <a:p>
            <a:r>
              <a:rPr lang="zh-CN" altLang="en-US" sz="3600" b="1" dirty="0">
                <a:solidFill>
                  <a:srgbClr val="000000"/>
                </a:solidFill>
                <a:latin typeface="微软雅黑" pitchFamily="34" charset="-122"/>
                <a:ea typeface="微软雅黑" pitchFamily="34" charset="-122"/>
              </a:rPr>
              <a:t>企业破产、产品积压、销毁产品</a:t>
            </a:r>
          </a:p>
        </p:txBody>
      </p:sp>
      <p:sp>
        <p:nvSpPr>
          <p:cNvPr id="10" name="矩形 9"/>
          <p:cNvSpPr>
            <a:spLocks noChangeArrowheads="1"/>
          </p:cNvSpPr>
          <p:nvPr/>
        </p:nvSpPr>
        <p:spPr bwMode="auto">
          <a:xfrm>
            <a:off x="2411413" y="3644900"/>
            <a:ext cx="5262562" cy="646113"/>
          </a:xfrm>
          <a:prstGeom prst="rect">
            <a:avLst/>
          </a:prstGeom>
          <a:noFill/>
          <a:ln w="9525">
            <a:noFill/>
            <a:miter lim="800000"/>
            <a:headEnd/>
            <a:tailEnd/>
          </a:ln>
        </p:spPr>
        <p:txBody>
          <a:bodyPr wrap="none">
            <a:spAutoFit/>
          </a:bodyPr>
          <a:lstStyle/>
          <a:p>
            <a:r>
              <a:rPr lang="zh-CN" altLang="en-US" sz="3600" b="1">
                <a:solidFill>
                  <a:srgbClr val="000000"/>
                </a:solidFill>
                <a:latin typeface="微软雅黑" pitchFamily="34" charset="-122"/>
                <a:ea typeface="微软雅黑" pitchFamily="34" charset="-122"/>
              </a:rPr>
              <a:t>失业率高、工人生活困苦</a:t>
            </a:r>
          </a:p>
        </p:txBody>
      </p:sp>
      <p:sp>
        <p:nvSpPr>
          <p:cNvPr id="11" name="标题 1"/>
          <p:cNvSpPr txBox="1">
            <a:spLocks/>
          </p:cNvSpPr>
          <p:nvPr/>
        </p:nvSpPr>
        <p:spPr bwMode="auto">
          <a:xfrm>
            <a:off x="0" y="1412875"/>
            <a:ext cx="2124075" cy="1143000"/>
          </a:xfrm>
          <a:prstGeom prst="rect">
            <a:avLst/>
          </a:prstGeom>
          <a:noFill/>
          <a:ln w="9525">
            <a:noFill/>
            <a:miter lim="800000"/>
            <a:headEnd/>
            <a:tailEnd/>
          </a:ln>
        </p:spPr>
        <p:txBody>
          <a:bodyPr anchor="ctr"/>
          <a:lstStyle/>
          <a:p>
            <a:pPr>
              <a:defRPr/>
            </a:pPr>
            <a:r>
              <a:rPr lang="zh-CN" altLang="en-US" sz="4400" b="1" dirty="0">
                <a:solidFill>
                  <a:srgbClr val="FF0000"/>
                </a:solidFill>
                <a:latin typeface="+mn-ea"/>
                <a:ea typeface="+mn-ea"/>
                <a:cs typeface="+mj-cs"/>
              </a:rPr>
              <a:t>金融业：</a:t>
            </a:r>
          </a:p>
        </p:txBody>
      </p:sp>
      <p:sp>
        <p:nvSpPr>
          <p:cNvPr id="12" name="标题 1"/>
          <p:cNvSpPr txBox="1">
            <a:spLocks/>
          </p:cNvSpPr>
          <p:nvPr/>
        </p:nvSpPr>
        <p:spPr bwMode="auto">
          <a:xfrm>
            <a:off x="0" y="2924175"/>
            <a:ext cx="2051050" cy="936625"/>
          </a:xfrm>
          <a:prstGeom prst="rect">
            <a:avLst/>
          </a:prstGeom>
          <a:noFill/>
          <a:ln w="9525">
            <a:noFill/>
            <a:miter lim="800000"/>
            <a:headEnd/>
            <a:tailEnd/>
          </a:ln>
        </p:spPr>
        <p:txBody>
          <a:bodyPr anchor="ctr"/>
          <a:lstStyle/>
          <a:p>
            <a:pPr>
              <a:defRPr/>
            </a:pPr>
            <a:r>
              <a:rPr lang="zh-CN" altLang="en-US" sz="4400" b="1" dirty="0">
                <a:solidFill>
                  <a:srgbClr val="FF0000"/>
                </a:solidFill>
                <a:latin typeface="+mn-ea"/>
                <a:ea typeface="+mn-ea"/>
                <a:cs typeface="+mj-cs"/>
              </a:rPr>
              <a:t>工商业：</a:t>
            </a:r>
          </a:p>
        </p:txBody>
      </p:sp>
      <p:sp>
        <p:nvSpPr>
          <p:cNvPr id="13" name="标题 1"/>
          <p:cNvSpPr txBox="1">
            <a:spLocks/>
          </p:cNvSpPr>
          <p:nvPr/>
        </p:nvSpPr>
        <p:spPr bwMode="auto">
          <a:xfrm>
            <a:off x="504825" y="4221163"/>
            <a:ext cx="1763713" cy="1143000"/>
          </a:xfrm>
          <a:prstGeom prst="rect">
            <a:avLst/>
          </a:prstGeom>
          <a:noFill/>
          <a:ln w="9525">
            <a:noFill/>
            <a:miter lim="800000"/>
            <a:headEnd/>
            <a:tailEnd/>
          </a:ln>
        </p:spPr>
        <p:txBody>
          <a:bodyPr anchor="ctr"/>
          <a:lstStyle/>
          <a:p>
            <a:pPr>
              <a:defRPr/>
            </a:pPr>
            <a:r>
              <a:rPr lang="zh-CN" altLang="en-US" sz="4400" b="1" dirty="0">
                <a:solidFill>
                  <a:srgbClr val="FF0000"/>
                </a:solidFill>
                <a:latin typeface="+mn-ea"/>
                <a:ea typeface="+mn-ea"/>
                <a:cs typeface="+mj-cs"/>
              </a:rPr>
              <a:t>农业：</a:t>
            </a:r>
          </a:p>
        </p:txBody>
      </p:sp>
      <p:sp>
        <p:nvSpPr>
          <p:cNvPr id="14" name="Rectangle 1"/>
          <p:cNvSpPr>
            <a:spLocks noChangeArrowheads="1"/>
          </p:cNvSpPr>
          <p:nvPr/>
        </p:nvSpPr>
        <p:spPr bwMode="auto">
          <a:xfrm>
            <a:off x="2411413" y="4508500"/>
            <a:ext cx="6121400" cy="1201738"/>
          </a:xfrm>
          <a:prstGeom prst="rect">
            <a:avLst/>
          </a:prstGeom>
          <a:noFill/>
          <a:ln w="9525">
            <a:noFill/>
            <a:miter lim="800000"/>
            <a:headEnd/>
            <a:tailEnd/>
          </a:ln>
        </p:spPr>
        <p:txBody>
          <a:bodyPr anchor="ctr">
            <a:spAutoFit/>
          </a:bodyPr>
          <a:lstStyle/>
          <a:p>
            <a:pPr>
              <a:defRPr/>
            </a:pPr>
            <a:r>
              <a:rPr lang="zh-CN" altLang="en-US" sz="3600" b="1" dirty="0">
                <a:latin typeface="+mj-ea"/>
                <a:ea typeface="+mj-ea"/>
              </a:rPr>
              <a:t>灭顶之灾、农产品价格下跌农民破产、田地荒芜</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9" grpId="0"/>
      <p:bldP spid="10" grpId="0"/>
      <p:bldP spid="1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6937</TotalTime>
  <Words>2632</Words>
  <Application>Microsoft Office PowerPoint</Application>
  <PresentationFormat>全屏显示(4:3)</PresentationFormat>
  <Paragraphs>274</Paragraphs>
  <Slides>28</Slides>
  <Notes>22</Notes>
  <HiddenSlides>0</HiddenSlides>
  <MMClips>0</MMClips>
  <ScaleCrop>false</ScaleCrop>
  <HeadingPairs>
    <vt:vector size="4" baseType="variant">
      <vt:variant>
        <vt:lpstr>主题</vt:lpstr>
      </vt:variant>
      <vt:variant>
        <vt:i4>1</vt:i4>
      </vt:variant>
      <vt:variant>
        <vt:lpstr>幻灯片标题</vt:lpstr>
      </vt:variant>
      <vt:variant>
        <vt:i4>28</vt:i4>
      </vt:variant>
    </vt:vector>
  </HeadingPairs>
  <TitlesOfParts>
    <vt:vector size="29" baseType="lpstr">
      <vt:lpstr>暗香扑面</vt:lpstr>
      <vt:lpstr>专题六  罗斯福新政与当代资本主义的新变化</vt:lpstr>
      <vt:lpstr>一、高考追踪：</vt:lpstr>
      <vt:lpstr>考纲与课标要求</vt:lpstr>
      <vt:lpstr>原因（史料）：</vt:lpstr>
      <vt:lpstr>史料：</vt:lpstr>
      <vt:lpstr>根本原因：</vt:lpstr>
      <vt:lpstr>练习1-1：</vt:lpstr>
      <vt:lpstr>练习1-2：</vt:lpstr>
      <vt:lpstr>表现：</vt:lpstr>
      <vt:lpstr>练习2-1：</vt:lpstr>
      <vt:lpstr>特点（史料：）</vt:lpstr>
      <vt:lpstr> 历史上著名的经济危机</vt:lpstr>
      <vt:lpstr>幻灯片 13</vt:lpstr>
      <vt:lpstr>练习3-1</vt:lpstr>
      <vt:lpstr>练习3-2</vt:lpstr>
      <vt:lpstr>影响（史料）：</vt:lpstr>
      <vt:lpstr>史料：</vt:lpstr>
      <vt:lpstr>史料：</vt:lpstr>
      <vt:lpstr>史料：</vt:lpstr>
      <vt:lpstr>练习4-1</vt:lpstr>
      <vt:lpstr>练习4-2</vt:lpstr>
      <vt:lpstr>练习4-3</vt:lpstr>
      <vt:lpstr>课堂小结</vt:lpstr>
      <vt:lpstr>课堂检测</vt:lpstr>
      <vt:lpstr>幻灯片 25</vt:lpstr>
      <vt:lpstr>幻灯片 26</vt:lpstr>
      <vt:lpstr>幻灯片 27</vt:lpstr>
      <vt:lpstr>幻灯片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世界资本主义经济政策的调整</dc:title>
  <dc:creator>Administrator</dc:creator>
  <cp:lastModifiedBy>Administrator</cp:lastModifiedBy>
  <cp:revision>328</cp:revision>
  <dcterms:created xsi:type="dcterms:W3CDTF">2014-09-06T07:04:24Z</dcterms:created>
  <dcterms:modified xsi:type="dcterms:W3CDTF">2016-11-10T00:05:29Z</dcterms:modified>
</cp:coreProperties>
</file>